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6" r:id="rId2"/>
    <p:sldId id="257" r:id="rId3"/>
    <p:sldId id="259" r:id="rId4"/>
    <p:sldId id="261" r:id="rId5"/>
    <p:sldId id="262" r:id="rId6"/>
    <p:sldId id="263" r:id="rId7"/>
    <p:sldId id="267" r:id="rId8"/>
    <p:sldId id="323" r:id="rId9"/>
    <p:sldId id="313" r:id="rId10"/>
    <p:sldId id="324" r:id="rId11"/>
    <p:sldId id="317" r:id="rId12"/>
    <p:sldId id="312" r:id="rId13"/>
    <p:sldId id="311" r:id="rId14"/>
    <p:sldId id="320" r:id="rId15"/>
    <p:sldId id="270" r:id="rId16"/>
    <p:sldId id="264" r:id="rId17"/>
    <p:sldId id="304" r:id="rId18"/>
    <p:sldId id="306" r:id="rId19"/>
    <p:sldId id="31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73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5"/>
    <p:restoredTop sz="90487" autoAdjust="0"/>
  </p:normalViewPr>
  <p:slideViewPr>
    <p:cSldViewPr>
      <p:cViewPr varScale="1">
        <p:scale>
          <a:sx n="80" d="100"/>
          <a:sy n="80" d="100"/>
        </p:scale>
        <p:origin x="1218"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A46AB7C-D6A3-A946-ABC3-919FD37895E9}" type="datetimeFigureOut">
              <a:rPr lang="en-US" altLang="en-US"/>
              <a:pPr>
                <a:defRPr/>
              </a:pPr>
              <a:t>1/16/2022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78D5A7ED-495C-9648-A3B7-06AC6A87D69C}" type="slidenum">
              <a:rPr lang="en-US" altLang="en-US"/>
              <a:pPr>
                <a:defRPr/>
              </a:pPr>
              <a:t>‹#›</a:t>
            </a:fld>
            <a:endParaRPr lang="en-US" altLang="en-US"/>
          </a:p>
        </p:txBody>
      </p:sp>
    </p:spTree>
    <p:extLst>
      <p:ext uri="{BB962C8B-B14F-4D97-AF65-F5344CB8AC3E}">
        <p14:creationId xmlns:p14="http://schemas.microsoft.com/office/powerpoint/2010/main" val="974304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5F022463-A0F0-B545-9EEC-9C4E049F6D14}" type="slidenum">
              <a:rPr lang="en-US" altLang="en-US"/>
              <a:pPr>
                <a:spcBef>
                  <a:spcPct val="0"/>
                </a:spcBef>
              </a:pPr>
              <a:t>5</a:t>
            </a:fld>
            <a:endParaRPr lang="en-US" alt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ar-EG" altLang="en-US">
              <a:ea typeface="MS PGothic" charset="-128"/>
            </a:endParaRPr>
          </a:p>
        </p:txBody>
      </p:sp>
    </p:spTree>
    <p:extLst>
      <p:ext uri="{BB962C8B-B14F-4D97-AF65-F5344CB8AC3E}">
        <p14:creationId xmlns:p14="http://schemas.microsoft.com/office/powerpoint/2010/main" val="56463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90201B2-8FFD-ED45-9791-BE39F11B3B91}" type="slidenum">
              <a:rPr lang="en-US" altLang="en-US"/>
              <a:pPr>
                <a:spcBef>
                  <a:spcPct val="0"/>
                </a:spcBef>
              </a:pPr>
              <a:t>6</a:t>
            </a:fld>
            <a:endParaRPr lang="en-US" alt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ar-EG" altLang="en-US">
              <a:ea typeface="MS PGothic" charset="-128"/>
            </a:endParaRPr>
          </a:p>
        </p:txBody>
      </p:sp>
    </p:spTree>
    <p:extLst>
      <p:ext uri="{BB962C8B-B14F-4D97-AF65-F5344CB8AC3E}">
        <p14:creationId xmlns:p14="http://schemas.microsoft.com/office/powerpoint/2010/main" val="12842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0403C9B-4A50-E84D-B63D-6719A682E3A8}" type="slidenum">
              <a:rPr lang="en-US" altLang="en-US">
                <a:latin typeface="Calibri" charset="0"/>
              </a:rPr>
              <a:pPr/>
              <a:t>9</a:t>
            </a:fld>
            <a:endParaRPr lang="en-US" altLang="en-US">
              <a:latin typeface="Calibri" charset="0"/>
            </a:endParaRPr>
          </a:p>
        </p:txBody>
      </p:sp>
    </p:spTree>
    <p:extLst>
      <p:ext uri="{BB962C8B-B14F-4D97-AF65-F5344CB8AC3E}">
        <p14:creationId xmlns:p14="http://schemas.microsoft.com/office/powerpoint/2010/main" val="26875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3196A563-348D-BE45-980D-89234527B316}" type="slidenum">
              <a:rPr lang="en-US" altLang="en-US">
                <a:latin typeface="Calibri" charset="0"/>
              </a:rPr>
              <a:pPr/>
              <a:t>14</a:t>
            </a:fld>
            <a:endParaRPr lang="en-US" altLang="en-US">
              <a:latin typeface="Calibri" charset="0"/>
            </a:endParaRPr>
          </a:p>
        </p:txBody>
      </p:sp>
    </p:spTree>
    <p:extLst>
      <p:ext uri="{BB962C8B-B14F-4D97-AF65-F5344CB8AC3E}">
        <p14:creationId xmlns:p14="http://schemas.microsoft.com/office/powerpoint/2010/main" val="73893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AD63A8-2224-6D41-8D8B-93412151B425}" type="datetimeFigureOut">
              <a:rPr lang="en-US" altLang="en-US"/>
              <a:pPr>
                <a:defRPr/>
              </a:pPr>
              <a:t>1/16/2022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E4A19-9648-A342-B347-8EF039549321}" type="slidenum">
              <a:rPr lang="en-US" altLang="en-US"/>
              <a:pPr>
                <a:defRPr/>
              </a:pPr>
              <a:t>‹#›</a:t>
            </a:fld>
            <a:endParaRPr lang="en-US" altLang="en-US"/>
          </a:p>
        </p:txBody>
      </p:sp>
    </p:spTree>
    <p:extLst>
      <p:ext uri="{BB962C8B-B14F-4D97-AF65-F5344CB8AC3E}">
        <p14:creationId xmlns:p14="http://schemas.microsoft.com/office/powerpoint/2010/main" val="130764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EC87A5-B10E-0045-B502-69D8953F2495}" type="datetimeFigureOut">
              <a:rPr lang="en-US" altLang="en-US"/>
              <a:pPr>
                <a:defRPr/>
              </a:pPr>
              <a:t>1/16/2022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CCEA95-7999-6E48-9F4C-F1B9EFCAD9D2}" type="slidenum">
              <a:rPr lang="en-US" altLang="en-US"/>
              <a:pPr>
                <a:defRPr/>
              </a:pPr>
              <a:t>‹#›</a:t>
            </a:fld>
            <a:endParaRPr lang="en-US" altLang="en-US"/>
          </a:p>
        </p:txBody>
      </p:sp>
    </p:spTree>
    <p:extLst>
      <p:ext uri="{BB962C8B-B14F-4D97-AF65-F5344CB8AC3E}">
        <p14:creationId xmlns:p14="http://schemas.microsoft.com/office/powerpoint/2010/main" val="52538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A73951-9630-8F49-996F-C9E08CB8E2DC}" type="datetimeFigureOut">
              <a:rPr lang="en-US" altLang="en-US"/>
              <a:pPr>
                <a:defRPr/>
              </a:pPr>
              <a:t>1/16/2022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E01B16-9FDC-9945-9150-3BA5AC1DCC0A}" type="slidenum">
              <a:rPr lang="en-US" altLang="en-US"/>
              <a:pPr>
                <a:defRPr/>
              </a:pPr>
              <a:t>‹#›</a:t>
            </a:fld>
            <a:endParaRPr lang="en-US" altLang="en-US"/>
          </a:p>
        </p:txBody>
      </p:sp>
    </p:spTree>
    <p:extLst>
      <p:ext uri="{BB962C8B-B14F-4D97-AF65-F5344CB8AC3E}">
        <p14:creationId xmlns:p14="http://schemas.microsoft.com/office/powerpoint/2010/main" val="187931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p:txBody>
          <a:bodyPr rtlCol="0"/>
          <a:lstStyle>
            <a:lvl1pPr>
              <a:defRPr>
                <a:solidFill>
                  <a:schemeClr val="tx1">
                    <a:tint val="75000"/>
                  </a:schemeClr>
                </a:solidFill>
                <a:latin typeface="Arial" charset="0"/>
                <a:ea typeface="+mn-ea"/>
                <a:cs typeface="Arial" charset="0"/>
              </a:defRPr>
            </a:lvl1pPr>
          </a:lstStyle>
          <a:p>
            <a:pPr>
              <a:defRPr/>
            </a:pPr>
            <a:endParaRPr lang="en-US"/>
          </a:p>
        </p:txBody>
      </p:sp>
      <p:sp>
        <p:nvSpPr>
          <p:cNvPr id="6" name="Rectangle 60"/>
          <p:cNvSpPr>
            <a:spLocks noGrp="1" noChangeArrowheads="1"/>
          </p:cNvSpPr>
          <p:nvPr>
            <p:ph type="ftr" sz="quarter" idx="11"/>
          </p:nvPr>
        </p:nvSpPr>
        <p:spPr/>
        <p:txBody>
          <a:bodyPr/>
          <a:lstStyle>
            <a:lvl1pPr>
              <a:defRPr/>
            </a:lvl1pPr>
          </a:lstStyle>
          <a:p>
            <a:pPr>
              <a:defRPr/>
            </a:pPr>
            <a:endParaRPr lang="en-US"/>
          </a:p>
        </p:txBody>
      </p:sp>
      <p:sp>
        <p:nvSpPr>
          <p:cNvPr id="7" name="Rectangle 61"/>
          <p:cNvSpPr>
            <a:spLocks noGrp="1" noChangeArrowheads="1"/>
          </p:cNvSpPr>
          <p:nvPr>
            <p:ph type="sldNum" sz="quarter" idx="12"/>
          </p:nvPr>
        </p:nvSpPr>
        <p:spPr/>
        <p:txBody>
          <a:bodyPr/>
          <a:lstStyle>
            <a:lvl1pPr>
              <a:defRPr/>
            </a:lvl1pPr>
          </a:lstStyle>
          <a:p>
            <a:pPr>
              <a:defRPr/>
            </a:pPr>
            <a:fld id="{1D4507F9-8CB1-324C-84AF-6FCEF1B7E67A}" type="slidenum">
              <a:rPr lang="en-US" altLang="en-US"/>
              <a:pPr>
                <a:defRPr/>
              </a:pPr>
              <a:t>‹#›</a:t>
            </a:fld>
            <a:endParaRPr lang="en-US" altLang="en-US"/>
          </a:p>
        </p:txBody>
      </p:sp>
    </p:spTree>
    <p:extLst>
      <p:ext uri="{BB962C8B-B14F-4D97-AF65-F5344CB8AC3E}">
        <p14:creationId xmlns:p14="http://schemas.microsoft.com/office/powerpoint/2010/main" val="43387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5D5320-47E5-804C-880E-61EE7677A197}" type="datetimeFigureOut">
              <a:rPr lang="en-US" altLang="en-US"/>
              <a:pPr>
                <a:defRPr/>
              </a:pPr>
              <a:t>1/16/2022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E1B934-CCF9-7948-AB40-5D90593A75A4}" type="slidenum">
              <a:rPr lang="en-US" altLang="en-US"/>
              <a:pPr>
                <a:defRPr/>
              </a:pPr>
              <a:t>‹#›</a:t>
            </a:fld>
            <a:endParaRPr lang="en-US" altLang="en-US"/>
          </a:p>
        </p:txBody>
      </p:sp>
    </p:spTree>
    <p:extLst>
      <p:ext uri="{BB962C8B-B14F-4D97-AF65-F5344CB8AC3E}">
        <p14:creationId xmlns:p14="http://schemas.microsoft.com/office/powerpoint/2010/main" val="18371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D3D235-0358-CD45-9D66-FB294521E10B}" type="datetimeFigureOut">
              <a:rPr lang="en-US" altLang="en-US"/>
              <a:pPr>
                <a:defRPr/>
              </a:pPr>
              <a:t>1/16/2022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C4264-4501-9147-B50C-A4F5C855B229}" type="slidenum">
              <a:rPr lang="en-US" altLang="en-US"/>
              <a:pPr>
                <a:defRPr/>
              </a:pPr>
              <a:t>‹#›</a:t>
            </a:fld>
            <a:endParaRPr lang="en-US" altLang="en-US"/>
          </a:p>
        </p:txBody>
      </p:sp>
    </p:spTree>
    <p:extLst>
      <p:ext uri="{BB962C8B-B14F-4D97-AF65-F5344CB8AC3E}">
        <p14:creationId xmlns:p14="http://schemas.microsoft.com/office/powerpoint/2010/main" val="183765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B9339C-E761-C04A-AED5-771B29C4D928}" type="datetimeFigureOut">
              <a:rPr lang="en-US" altLang="en-US"/>
              <a:pPr>
                <a:defRPr/>
              </a:pPr>
              <a:t>1/16/2022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654F0-358A-C645-A73A-A879A56C307F}" type="slidenum">
              <a:rPr lang="en-US" altLang="en-US"/>
              <a:pPr>
                <a:defRPr/>
              </a:pPr>
              <a:t>‹#›</a:t>
            </a:fld>
            <a:endParaRPr lang="en-US" altLang="en-US"/>
          </a:p>
        </p:txBody>
      </p:sp>
    </p:spTree>
    <p:extLst>
      <p:ext uri="{BB962C8B-B14F-4D97-AF65-F5344CB8AC3E}">
        <p14:creationId xmlns:p14="http://schemas.microsoft.com/office/powerpoint/2010/main" val="31634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8A0550-5A82-6749-80CF-E8343CC2C8D5}" type="datetimeFigureOut">
              <a:rPr lang="en-US" altLang="en-US"/>
              <a:pPr>
                <a:defRPr/>
              </a:pPr>
              <a:t>1/16/2022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AB99DF-D882-6D4F-A141-161BEBC7CA38}" type="slidenum">
              <a:rPr lang="en-US" altLang="en-US"/>
              <a:pPr>
                <a:defRPr/>
              </a:pPr>
              <a:t>‹#›</a:t>
            </a:fld>
            <a:endParaRPr lang="en-US" altLang="en-US"/>
          </a:p>
        </p:txBody>
      </p:sp>
    </p:spTree>
    <p:extLst>
      <p:ext uri="{BB962C8B-B14F-4D97-AF65-F5344CB8AC3E}">
        <p14:creationId xmlns:p14="http://schemas.microsoft.com/office/powerpoint/2010/main" val="178151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A7F7733-21C6-5A4D-A62E-D19E9C6214B1}" type="datetimeFigureOut">
              <a:rPr lang="en-US" altLang="en-US"/>
              <a:pPr>
                <a:defRPr/>
              </a:pPr>
              <a:t>1/16/2022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9D9870-3A81-F140-83B3-785D5C4945AC}" type="slidenum">
              <a:rPr lang="en-US" altLang="en-US"/>
              <a:pPr>
                <a:defRPr/>
              </a:pPr>
              <a:t>‹#›</a:t>
            </a:fld>
            <a:endParaRPr lang="en-US" altLang="en-US"/>
          </a:p>
        </p:txBody>
      </p:sp>
    </p:spTree>
    <p:extLst>
      <p:ext uri="{BB962C8B-B14F-4D97-AF65-F5344CB8AC3E}">
        <p14:creationId xmlns:p14="http://schemas.microsoft.com/office/powerpoint/2010/main" val="169907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A88523-4505-DB4A-8099-ED0F7FA6E5E8}" type="datetimeFigureOut">
              <a:rPr lang="en-US" altLang="en-US"/>
              <a:pPr>
                <a:defRPr/>
              </a:pPr>
              <a:t>1/16/2022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D33037-9D44-F24F-BC23-2A6B6AADE71D}" type="slidenum">
              <a:rPr lang="en-US" altLang="en-US"/>
              <a:pPr>
                <a:defRPr/>
              </a:pPr>
              <a:t>‹#›</a:t>
            </a:fld>
            <a:endParaRPr lang="en-US" altLang="en-US"/>
          </a:p>
        </p:txBody>
      </p:sp>
    </p:spTree>
    <p:extLst>
      <p:ext uri="{BB962C8B-B14F-4D97-AF65-F5344CB8AC3E}">
        <p14:creationId xmlns:p14="http://schemas.microsoft.com/office/powerpoint/2010/main" val="130397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170FB6-E50D-7444-AAE7-DCE83AED0DB7}" type="datetimeFigureOut">
              <a:rPr lang="en-US" altLang="en-US"/>
              <a:pPr>
                <a:defRPr/>
              </a:pPr>
              <a:t>1/16/2022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AA854-0B4C-A14E-A003-124717CAFD88}" type="slidenum">
              <a:rPr lang="en-US" altLang="en-US"/>
              <a:pPr>
                <a:defRPr/>
              </a:pPr>
              <a:t>‹#›</a:t>
            </a:fld>
            <a:endParaRPr lang="en-US" altLang="en-US"/>
          </a:p>
        </p:txBody>
      </p:sp>
    </p:spTree>
    <p:extLst>
      <p:ext uri="{BB962C8B-B14F-4D97-AF65-F5344CB8AC3E}">
        <p14:creationId xmlns:p14="http://schemas.microsoft.com/office/powerpoint/2010/main" val="84915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933D85-DBF2-9E48-8167-58A4FE1D5FC6}" type="datetimeFigureOut">
              <a:rPr lang="en-US" altLang="en-US"/>
              <a:pPr>
                <a:defRPr/>
              </a:pPr>
              <a:t>1/16/2022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9F6B52-3C7B-3F4D-B577-B320ECBE9C9C}" type="slidenum">
              <a:rPr lang="en-US" altLang="en-US"/>
              <a:pPr>
                <a:defRPr/>
              </a:pPr>
              <a:t>‹#›</a:t>
            </a:fld>
            <a:endParaRPr lang="en-US" altLang="en-US"/>
          </a:p>
        </p:txBody>
      </p:sp>
    </p:spTree>
    <p:extLst>
      <p:ext uri="{BB962C8B-B14F-4D97-AF65-F5344CB8AC3E}">
        <p14:creationId xmlns:p14="http://schemas.microsoft.com/office/powerpoint/2010/main" val="175525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MS PGothic" panose="020B0600070205080204" pitchFamily="34" charset="-128"/>
              </a:defRPr>
            </a:lvl1pPr>
          </a:lstStyle>
          <a:p>
            <a:pPr>
              <a:defRPr/>
            </a:pPr>
            <a:fld id="{FB4DE7C7-7272-7C42-894E-2A6EEABB2717}" type="datetimeFigureOut">
              <a:rPr lang="en-US" altLang="en-US"/>
              <a:pPr>
                <a:defRPr/>
              </a:pPr>
              <a:t>1/16/2022</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ea typeface="MS PGothic" panose="020B0600070205080204" pitchFamily="34" charset="-128"/>
              </a:defRPr>
            </a:lvl1pPr>
          </a:lstStyle>
          <a:p>
            <a:pPr>
              <a:defRPr/>
            </a:pPr>
            <a:fld id="{A2DA1354-EA10-4F49-B412-CBDBBC040D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2"/>
          <p:cNvSpPr>
            <a:spLocks noGrp="1"/>
          </p:cNvSpPr>
          <p:nvPr>
            <p:ph idx="1"/>
          </p:nvPr>
        </p:nvSpPr>
        <p:spPr>
          <a:xfrm>
            <a:off x="964381" y="228599"/>
            <a:ext cx="7189020" cy="866775"/>
          </a:xfrm>
          <a:solidFill>
            <a:schemeClr val="accent6">
              <a:lumMod val="75000"/>
            </a:schemeClr>
          </a:solidFill>
          <a:ln>
            <a:miter lim="800000"/>
            <a:headEnd/>
            <a:tailEnd/>
          </a:ln>
          <a:extLst>
            <a:ext uri="{91240B29-F687-4f45-9708-019B960494DF}"/>
          </a:extLst>
        </p:spPr>
        <p:style>
          <a:lnRef idx="0">
            <a:schemeClr val="accent2"/>
          </a:lnRef>
          <a:fillRef idx="3">
            <a:schemeClr val="accent2"/>
          </a:fillRef>
          <a:effectRef idx="3">
            <a:schemeClr val="accent2"/>
          </a:effectRef>
          <a:fontRef idx="minor">
            <a:schemeClr val="lt1"/>
          </a:fontRef>
        </p:style>
        <p:txBody>
          <a:bodyPr rtlCol="0">
            <a:normAutofit fontScale="70000" lnSpcReduction="20000"/>
          </a:bodyPr>
          <a:lstStyle/>
          <a:p>
            <a:pPr algn="ctr" eaLnBrk="1" fontAlgn="auto" hangingPunct="1">
              <a:spcAft>
                <a:spcPts val="0"/>
              </a:spcAft>
              <a:buFontTx/>
              <a:buNone/>
              <a:defRPr/>
            </a:pPr>
            <a:endParaRPr lang="en-US" sz="3600" b="1" dirty="0">
              <a:solidFill>
                <a:srgbClr val="FFFFFF"/>
              </a:solidFill>
            </a:endParaRPr>
          </a:p>
          <a:p>
            <a:pPr algn="ctr" eaLnBrk="1" fontAlgn="auto" hangingPunct="1">
              <a:spcAft>
                <a:spcPts val="0"/>
              </a:spcAft>
              <a:buFontTx/>
              <a:buNone/>
              <a:defRPr/>
            </a:pPr>
            <a:r>
              <a:rPr lang="en-US" sz="4000" b="1" dirty="0">
                <a:solidFill>
                  <a:srgbClr val="FFFFFF"/>
                </a:solidFill>
              </a:rPr>
              <a:t>Control of Breathing</a:t>
            </a:r>
          </a:p>
          <a:p>
            <a:pPr algn="ctr" eaLnBrk="1" fontAlgn="auto" hangingPunct="1">
              <a:spcAft>
                <a:spcPts val="0"/>
              </a:spcAft>
              <a:buFontTx/>
              <a:buNone/>
              <a:defRPr/>
            </a:pPr>
            <a:endParaRPr lang="en-US" sz="3600" b="1" dirty="0">
              <a:solidFill>
                <a:srgbClr val="FFFFFF"/>
              </a:solidFill>
            </a:endParaRPr>
          </a:p>
          <a:p>
            <a:pPr algn="ctr" eaLnBrk="1" fontAlgn="auto" hangingPunct="1">
              <a:spcAft>
                <a:spcPts val="0"/>
              </a:spcAft>
              <a:buFontTx/>
              <a:buNone/>
              <a:defRPr/>
            </a:pPr>
            <a:endParaRPr lang="en-US" sz="3600" b="1" dirty="0">
              <a:solidFill>
                <a:srgbClr val="FFFFFF"/>
              </a:solidFill>
            </a:endParaRPr>
          </a:p>
          <a:p>
            <a:pPr algn="ctr" eaLnBrk="1" fontAlgn="auto" hangingPunct="1">
              <a:spcAft>
                <a:spcPts val="0"/>
              </a:spcAft>
              <a:buFontTx/>
              <a:buNone/>
              <a:defRPr/>
            </a:pPr>
            <a:endParaRPr lang="en-US" sz="3600" b="1" dirty="0">
              <a:solidFill>
                <a:srgbClr val="FFFFFF"/>
              </a:solidFill>
            </a:endParaRPr>
          </a:p>
          <a:p>
            <a:pPr algn="ctr" eaLnBrk="1" fontAlgn="auto" hangingPunct="1">
              <a:spcAft>
                <a:spcPts val="0"/>
              </a:spcAft>
              <a:buFontTx/>
              <a:buNone/>
              <a:defRPr/>
            </a:pPr>
            <a:endParaRPr lang="en-US" sz="3600" b="1" dirty="0">
              <a:solidFill>
                <a:srgbClr val="FFFFFF"/>
              </a:solidFill>
            </a:endParaRPr>
          </a:p>
          <a:p>
            <a:pPr algn="ctr" eaLnBrk="1" fontAlgn="auto" hangingPunct="1">
              <a:spcAft>
                <a:spcPts val="0"/>
              </a:spcAft>
              <a:buFontTx/>
              <a:buNone/>
              <a:defRPr/>
            </a:pPr>
            <a:endParaRPr lang="en-US" sz="3600" b="1" dirty="0">
              <a:solidFill>
                <a:srgbClr val="FFFFFF"/>
              </a:solidFill>
            </a:endParaRPr>
          </a:p>
        </p:txBody>
      </p:sp>
      <p:sp>
        <p:nvSpPr>
          <p:cNvPr id="15364" name="TextBox 2"/>
          <p:cNvSpPr txBox="1">
            <a:spLocks noChangeArrowheads="1"/>
          </p:cNvSpPr>
          <p:nvPr/>
        </p:nvSpPr>
        <p:spPr bwMode="auto">
          <a:xfrm>
            <a:off x="838200" y="5804595"/>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en-US" sz="2400" b="1" dirty="0"/>
              <a:t>Dr. Aida Korish</a:t>
            </a:r>
          </a:p>
          <a:p>
            <a:pPr algn="ctr" eaLnBrk="1" hangingPunct="1">
              <a:spcBef>
                <a:spcPct val="0"/>
              </a:spcBef>
              <a:buFontTx/>
              <a:buNone/>
            </a:pPr>
            <a:r>
              <a:rPr lang="en-US" altLang="en-US" sz="2400" b="1" dirty="0"/>
              <a:t>Assoc. Prof. Physiology</a:t>
            </a:r>
          </a:p>
          <a:p>
            <a:pPr algn="ctr" eaLnBrk="1" hangingPunct="1">
              <a:spcBef>
                <a:spcPct val="0"/>
              </a:spcBef>
              <a:buFontTx/>
              <a:buNone/>
            </a:pPr>
            <a:r>
              <a:rPr lang="en-US" altLang="en-US" sz="2400" b="1" dirty="0"/>
              <a:t>KSU</a:t>
            </a:r>
          </a:p>
        </p:txBody>
      </p:sp>
      <p:pic>
        <p:nvPicPr>
          <p:cNvPr id="1028" name="Picture 4" descr="Figure 1 from Development of ventilatory control in infants. | Semantic  Scholar">
            <a:extLst>
              <a:ext uri="{FF2B5EF4-FFF2-40B4-BE49-F238E27FC236}">
                <a16:creationId xmlns:a16="http://schemas.microsoft.com/office/drawing/2014/main" xmlns="" id="{D616E09F-14A7-42ED-9F38-2134119FC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010399" cy="4467225"/>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z="2800" b="1" dirty="0">
                <a:solidFill>
                  <a:srgbClr val="5734FD"/>
                </a:solidFill>
              </a:rPr>
              <a:t>Effect of changes of CO2 , H+ levels</a:t>
            </a:r>
          </a:p>
        </p:txBody>
      </p:sp>
      <p:sp>
        <p:nvSpPr>
          <p:cNvPr id="3" name="Content Placeholder 2"/>
          <p:cNvSpPr>
            <a:spLocks noGrp="1"/>
          </p:cNvSpPr>
          <p:nvPr>
            <p:ph idx="1"/>
          </p:nvPr>
        </p:nvSpPr>
        <p:spPr>
          <a:xfrm>
            <a:off x="304800" y="914400"/>
            <a:ext cx="8382000" cy="5715000"/>
          </a:xfrm>
          <a:ln w="19050">
            <a:solidFill>
              <a:schemeClr val="tx1"/>
            </a:solidFill>
          </a:ln>
        </p:spPr>
        <p:txBody>
          <a:bodyPr/>
          <a:lstStyle/>
          <a:p>
            <a:pPr marL="104775" indent="0">
              <a:spcBef>
                <a:spcPts val="600"/>
              </a:spcBef>
              <a:spcAft>
                <a:spcPts val="600"/>
              </a:spcAft>
            </a:pPr>
            <a:r>
              <a:rPr lang="en-US" sz="2400" dirty="0">
                <a:latin typeface="Times New Roman" charset="0"/>
                <a:ea typeface="Times New Roman" charset="0"/>
                <a:cs typeface="Times New Roman" charset="0"/>
              </a:rPr>
              <a:t>Excess </a:t>
            </a:r>
            <a:r>
              <a:rPr lang="en-US" sz="2400" dirty="0">
                <a:solidFill>
                  <a:srgbClr val="FF0000"/>
                </a:solidFill>
                <a:latin typeface="Times New Roman" charset="0"/>
                <a:ea typeface="Times New Roman" charset="0"/>
                <a:cs typeface="Times New Roman" charset="0"/>
              </a:rPr>
              <a:t>CO2 or H+ </a:t>
            </a:r>
            <a:r>
              <a:rPr lang="en-US" sz="2400" dirty="0">
                <a:latin typeface="Times New Roman" charset="0"/>
                <a:ea typeface="Times New Roman" charset="0"/>
                <a:cs typeface="Times New Roman" charset="0"/>
              </a:rPr>
              <a:t>in the blood stimulate the </a:t>
            </a:r>
            <a:r>
              <a:rPr lang="en-US" sz="2400" dirty="0">
                <a:solidFill>
                  <a:srgbClr val="FF0000"/>
                </a:solidFill>
                <a:latin typeface="Times New Roman" charset="0"/>
                <a:ea typeface="Times New Roman" charset="0"/>
                <a:cs typeface="Times New Roman" charset="0"/>
              </a:rPr>
              <a:t>central </a:t>
            </a:r>
            <a:r>
              <a:rPr lang="en-US" sz="2400" dirty="0">
                <a:latin typeface="Times New Roman" charset="0"/>
                <a:ea typeface="Times New Roman" charset="0"/>
                <a:cs typeface="Times New Roman" charset="0"/>
              </a:rPr>
              <a:t>chemoreceptors  which act on the respiratory center, causing increased strength of both the inspiratory and the expiratory motor signals to the respiratory muscles (hyperventilation). </a:t>
            </a:r>
          </a:p>
          <a:p>
            <a:pPr marL="104775" indent="0">
              <a:spcBef>
                <a:spcPts val="600"/>
              </a:spcBef>
              <a:spcAft>
                <a:spcPts val="600"/>
              </a:spcAft>
            </a:pPr>
            <a:r>
              <a:rPr lang="en-US" altLang="en-US" sz="2400" dirty="0">
                <a:latin typeface="Times New Roman" charset="0"/>
                <a:ea typeface="Times New Roman" charset="0"/>
                <a:cs typeface="Times New Roman" charset="0"/>
              </a:rPr>
              <a:t>Also  increased </a:t>
            </a:r>
            <a:r>
              <a:rPr lang="en-US" altLang="en-US" sz="2400" dirty="0">
                <a:solidFill>
                  <a:srgbClr val="FF0000"/>
                </a:solidFill>
                <a:latin typeface="Times New Roman" charset="0"/>
                <a:ea typeface="Times New Roman" charset="0"/>
                <a:cs typeface="Times New Roman" charset="0"/>
              </a:rPr>
              <a:t>CO2  or H+ </a:t>
            </a:r>
            <a:r>
              <a:rPr lang="en-US" altLang="en-US" sz="2400" dirty="0">
                <a:latin typeface="Times New Roman" charset="0"/>
                <a:ea typeface="Times New Roman" charset="0"/>
                <a:cs typeface="Times New Roman" charset="0"/>
              </a:rPr>
              <a:t>concentration in blood  </a:t>
            </a:r>
            <a:r>
              <a:rPr lang="en-US" altLang="en-US" sz="2400" dirty="0">
                <a:solidFill>
                  <a:srgbClr val="FF0000"/>
                </a:solidFill>
                <a:latin typeface="Times New Roman" charset="0"/>
                <a:ea typeface="Times New Roman" charset="0"/>
                <a:cs typeface="Times New Roman" charset="0"/>
              </a:rPr>
              <a:t>simulate </a:t>
            </a:r>
            <a:r>
              <a:rPr lang="en-US" altLang="en-US" sz="2400" dirty="0">
                <a:latin typeface="Times New Roman" charset="0"/>
                <a:ea typeface="Times New Roman" charset="0"/>
                <a:cs typeface="Times New Roman" charset="0"/>
              </a:rPr>
              <a:t>the </a:t>
            </a:r>
            <a:r>
              <a:rPr lang="en-US" altLang="en-US" sz="2400" dirty="0">
                <a:solidFill>
                  <a:srgbClr val="FF0000"/>
                </a:solidFill>
                <a:latin typeface="Times New Roman" charset="0"/>
                <a:ea typeface="Times New Roman" charset="0"/>
                <a:cs typeface="Times New Roman" charset="0"/>
              </a:rPr>
              <a:t>peripheral </a:t>
            </a:r>
            <a:r>
              <a:rPr lang="en-US" altLang="en-US" sz="2400" dirty="0">
                <a:latin typeface="Times New Roman" charset="0"/>
                <a:ea typeface="Times New Roman" charset="0"/>
                <a:cs typeface="Times New Roman" charset="0"/>
              </a:rPr>
              <a:t>chemoreceptors and increases respiratory activity.</a:t>
            </a:r>
          </a:p>
          <a:p>
            <a:pPr marL="104775" indent="0" algn="just">
              <a:buFont typeface="Wingdings" charset="2"/>
              <a:buChar char="Ø"/>
            </a:pPr>
            <a:r>
              <a:rPr lang="en-US" altLang="en-US" sz="2400" dirty="0">
                <a:latin typeface="Times New Roman" charset="0"/>
                <a:ea typeface="Times New Roman" charset="0"/>
                <a:cs typeface="Times New Roman" charset="0"/>
              </a:rPr>
              <a:t>The effects of </a:t>
            </a:r>
            <a:r>
              <a:rPr lang="en-US" sz="2400" dirty="0">
                <a:solidFill>
                  <a:srgbClr val="FF0000"/>
                </a:solidFill>
                <a:latin typeface="Times New Roman" charset="0"/>
                <a:ea typeface="Times New Roman" charset="0"/>
                <a:cs typeface="Times New Roman" charset="0"/>
              </a:rPr>
              <a:t>CO2 or H+ </a:t>
            </a:r>
            <a:r>
              <a:rPr lang="en-US" altLang="en-US" sz="2400" dirty="0">
                <a:latin typeface="Times New Roman" charset="0"/>
                <a:ea typeface="Times New Roman" charset="0"/>
                <a:cs typeface="Times New Roman" charset="0"/>
              </a:rPr>
              <a:t>on  </a:t>
            </a:r>
            <a:r>
              <a:rPr lang="en-US" altLang="en-US" sz="2400" dirty="0">
                <a:solidFill>
                  <a:srgbClr val="5734FD"/>
                </a:solidFill>
                <a:latin typeface="Times New Roman" charset="0"/>
                <a:ea typeface="Times New Roman" charset="0"/>
                <a:cs typeface="Times New Roman" charset="0"/>
              </a:rPr>
              <a:t>the central </a:t>
            </a:r>
            <a:r>
              <a:rPr lang="en-US" altLang="en-US" sz="2400" dirty="0">
                <a:latin typeface="Times New Roman" charset="0"/>
                <a:ea typeface="Times New Roman" charset="0"/>
                <a:cs typeface="Times New Roman" charset="0"/>
              </a:rPr>
              <a:t>chemoreceptors are </a:t>
            </a:r>
            <a:r>
              <a:rPr lang="en-US" altLang="en-US" sz="2400" dirty="0" smtClean="0">
                <a:latin typeface="Times New Roman" charset="0"/>
                <a:ea typeface="Times New Roman" charset="0"/>
                <a:cs typeface="Times New Roman" charset="0"/>
              </a:rPr>
              <a:t>(about </a:t>
            </a:r>
            <a:r>
              <a:rPr lang="en-US" altLang="en-US" sz="2400" dirty="0">
                <a:latin typeface="Times New Roman" charset="0"/>
                <a:ea typeface="Times New Roman" charset="0"/>
                <a:cs typeface="Times New Roman" charset="0"/>
              </a:rPr>
              <a:t>seven times</a:t>
            </a:r>
            <a:r>
              <a:rPr lang="en-US" altLang="en-US" sz="2400" dirty="0">
                <a:solidFill>
                  <a:srgbClr val="5734FD"/>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more </a:t>
            </a:r>
            <a:r>
              <a:rPr lang="en-US" altLang="en-US" sz="2400" dirty="0">
                <a:solidFill>
                  <a:srgbClr val="5734FD"/>
                </a:solidFill>
                <a:latin typeface="Times New Roman" charset="0"/>
                <a:ea typeface="Times New Roman" charset="0"/>
                <a:cs typeface="Times New Roman" charset="0"/>
              </a:rPr>
              <a:t>powerful </a:t>
            </a:r>
            <a:r>
              <a:rPr lang="en-US" altLang="en-US" sz="2400" dirty="0">
                <a:latin typeface="Times New Roman" charset="0"/>
                <a:ea typeface="Times New Roman" charset="0"/>
                <a:cs typeface="Times New Roman" charset="0"/>
              </a:rPr>
              <a:t>than their effects on the peripheral chemoreceptors . </a:t>
            </a:r>
          </a:p>
          <a:p>
            <a:pPr marL="104775" indent="0" algn="just">
              <a:buFont typeface="Wingdings" charset="2"/>
              <a:buChar char="Ø"/>
            </a:pPr>
            <a:r>
              <a:rPr lang="en-US" altLang="en-US" sz="2400" dirty="0">
                <a:latin typeface="Times New Roman" charset="0"/>
                <a:ea typeface="Times New Roman" charset="0"/>
                <a:cs typeface="Times New Roman" charset="0"/>
              </a:rPr>
              <a:t>However, the stimulation of </a:t>
            </a:r>
            <a:r>
              <a:rPr lang="en-US" altLang="en-US" sz="2400" dirty="0">
                <a:solidFill>
                  <a:srgbClr val="5734FD"/>
                </a:solidFill>
                <a:latin typeface="Times New Roman" charset="0"/>
                <a:ea typeface="Times New Roman" charset="0"/>
                <a:cs typeface="Times New Roman" charset="0"/>
              </a:rPr>
              <a:t>the peripheral </a:t>
            </a:r>
            <a:r>
              <a:rPr lang="en-US" altLang="en-US" sz="2400" dirty="0">
                <a:latin typeface="Times New Roman" charset="0"/>
                <a:ea typeface="Times New Roman" charset="0"/>
                <a:cs typeface="Times New Roman" charset="0"/>
              </a:rPr>
              <a:t>chemoreceptors occurs </a:t>
            </a:r>
            <a:r>
              <a:rPr lang="en-US" altLang="en-US" sz="2400" dirty="0">
                <a:solidFill>
                  <a:srgbClr val="5734FD"/>
                </a:solidFill>
                <a:latin typeface="Times New Roman" charset="0"/>
                <a:ea typeface="Times New Roman" charset="0"/>
                <a:cs typeface="Times New Roman" charset="0"/>
              </a:rPr>
              <a:t>five times </a:t>
            </a:r>
            <a:r>
              <a:rPr lang="en-US" altLang="en-US" sz="2400" dirty="0">
                <a:latin typeface="Times New Roman" charset="0"/>
                <a:ea typeface="Times New Roman" charset="0"/>
                <a:cs typeface="Times New Roman" charset="0"/>
              </a:rPr>
              <a:t>as </a:t>
            </a:r>
            <a:r>
              <a:rPr lang="en-US" altLang="en-US" sz="2400" dirty="0">
                <a:solidFill>
                  <a:srgbClr val="5734FD"/>
                </a:solidFill>
                <a:latin typeface="Times New Roman" charset="0"/>
                <a:ea typeface="Times New Roman" charset="0"/>
                <a:cs typeface="Times New Roman" charset="0"/>
              </a:rPr>
              <a:t>rapidly </a:t>
            </a:r>
            <a:r>
              <a:rPr lang="en-US" altLang="en-US" sz="2400" dirty="0">
                <a:latin typeface="Times New Roman" charset="0"/>
                <a:ea typeface="Times New Roman" charset="0"/>
                <a:cs typeface="Times New Roman" charset="0"/>
              </a:rPr>
              <a:t>as the central stimulation, </a:t>
            </a:r>
          </a:p>
          <a:p>
            <a:pPr marL="104775" indent="0" algn="just">
              <a:buFont typeface="Wingdings" charset="2"/>
              <a:buChar char="Ø"/>
            </a:pPr>
            <a:r>
              <a:rPr lang="en-US" altLang="en-US" sz="2400" dirty="0">
                <a:latin typeface="Times New Roman" charset="0"/>
                <a:ea typeface="Times New Roman" charset="0"/>
                <a:cs typeface="Times New Roman" charset="0"/>
              </a:rPr>
              <a:t>So the peripheral chemoreceptors might be especially important in increasing the rapidity of response to CO2 at the onset of exercise.</a:t>
            </a:r>
          </a:p>
          <a:p>
            <a:endParaRPr lang="en-US" dirty="0"/>
          </a:p>
        </p:txBody>
      </p:sp>
    </p:spTree>
    <p:extLst>
      <p:ext uri="{BB962C8B-B14F-4D97-AF65-F5344CB8AC3E}">
        <p14:creationId xmlns:p14="http://schemas.microsoft.com/office/powerpoint/2010/main" val="13644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عنوان 1"/>
          <p:cNvSpPr>
            <a:spLocks noGrp="1"/>
          </p:cNvSpPr>
          <p:nvPr>
            <p:ph type="title"/>
          </p:nvPr>
        </p:nvSpPr>
        <p:spPr>
          <a:xfrm>
            <a:off x="761999" y="304800"/>
            <a:ext cx="8162999" cy="609600"/>
          </a:xfrm>
        </p:spPr>
        <p:txBody>
          <a:bodyPr/>
          <a:lstStyle/>
          <a:p>
            <a:pPr algn="l"/>
            <a:r>
              <a:rPr lang="en-US" altLang="en-US" sz="2400" b="1" dirty="0">
                <a:solidFill>
                  <a:srgbClr val="FF0000"/>
                </a:solidFill>
                <a:ea typeface="MS PGothic" charset="-128"/>
              </a:rPr>
              <a:t>Direct effect of H+ ions on the central chemoreceptors</a:t>
            </a:r>
            <a:endParaRPr lang="en-US" altLang="en-US" sz="2400" b="1" dirty="0">
              <a:solidFill>
                <a:srgbClr val="5734FD"/>
              </a:solidFill>
              <a:ea typeface="MS PGothic" charset="-128"/>
            </a:endParaRPr>
          </a:p>
        </p:txBody>
      </p:sp>
      <p:sp>
        <p:nvSpPr>
          <p:cNvPr id="29698" name="عنصر نائب للمحتوى 2"/>
          <p:cNvSpPr>
            <a:spLocks noGrp="1"/>
          </p:cNvSpPr>
          <p:nvPr>
            <p:ph idx="1"/>
          </p:nvPr>
        </p:nvSpPr>
        <p:spPr>
          <a:xfrm>
            <a:off x="304799" y="1066800"/>
            <a:ext cx="5334001" cy="5334000"/>
          </a:xfrm>
          <a:ln w="19050">
            <a:solidFill>
              <a:schemeClr val="tx1"/>
            </a:solidFill>
          </a:ln>
        </p:spPr>
        <p:txBody>
          <a:bodyPr/>
          <a:lstStyle/>
          <a:p>
            <a:pPr marL="84138" indent="0" algn="just">
              <a:spcBef>
                <a:spcPts val="600"/>
              </a:spcBef>
              <a:spcAft>
                <a:spcPts val="600"/>
              </a:spcAft>
              <a:buFont typeface="Wingdings" charset="2"/>
              <a:buChar char="Ø"/>
            </a:pPr>
            <a:r>
              <a:rPr lang="en-US" altLang="en-US" sz="2000" dirty="0">
                <a:latin typeface="Times New Roman" panose="02020603050405020304" pitchFamily="18" charset="0"/>
                <a:ea typeface="MS PGothic" charset="-128"/>
                <a:cs typeface="Times New Roman" panose="02020603050405020304" pitchFamily="18" charset="0"/>
              </a:rPr>
              <a:t>The central chemoreceptors are especially excited by H+ ions.</a:t>
            </a:r>
          </a:p>
          <a:p>
            <a:pPr marL="84138" indent="0" algn="just">
              <a:spcBef>
                <a:spcPts val="600"/>
              </a:spcBef>
              <a:spcAft>
                <a:spcPts val="600"/>
              </a:spcAft>
              <a:buFont typeface="Wingdings" charset="2"/>
              <a:buChar char="Ø"/>
            </a:pPr>
            <a:r>
              <a:rPr lang="en-US" altLang="en-US" sz="2000" dirty="0">
                <a:latin typeface="Times New Roman" panose="02020603050405020304" pitchFamily="18" charset="0"/>
                <a:ea typeface="MS PGothic" charset="-128"/>
                <a:cs typeface="Times New Roman" panose="02020603050405020304" pitchFamily="18" charset="0"/>
              </a:rPr>
              <a:t> In fact, it is believed that H+ ions may be </a:t>
            </a:r>
            <a:r>
              <a:rPr lang="en-US" altLang="en-US" sz="2000" dirty="0">
                <a:solidFill>
                  <a:srgbClr val="5734FD"/>
                </a:solidFill>
                <a:latin typeface="Times New Roman" panose="02020603050405020304" pitchFamily="18" charset="0"/>
                <a:ea typeface="MS PGothic" charset="-128"/>
                <a:cs typeface="Times New Roman" panose="02020603050405020304" pitchFamily="18" charset="0"/>
              </a:rPr>
              <a:t>the only important direct stimulus for these neurons. </a:t>
            </a:r>
          </a:p>
          <a:p>
            <a:pPr marL="84138" indent="0" algn="just">
              <a:spcBef>
                <a:spcPts val="600"/>
              </a:spcBef>
              <a:spcAft>
                <a:spcPts val="600"/>
              </a:spcAft>
              <a:buFont typeface="Wingdings" charset="2"/>
              <a:buChar char="Ø"/>
            </a:pPr>
            <a:r>
              <a:rPr lang="en-US" altLang="en-US" sz="2000" dirty="0">
                <a:latin typeface="Times New Roman" panose="02020603050405020304" pitchFamily="18" charset="0"/>
                <a:ea typeface="MS PGothic" charset="-128"/>
                <a:cs typeface="Times New Roman" panose="02020603050405020304" pitchFamily="18" charset="0"/>
              </a:rPr>
              <a:t>However, </a:t>
            </a:r>
            <a:r>
              <a:rPr lang="en-US" altLang="en-US" sz="2000" dirty="0">
                <a:latin typeface="Times New Roman" panose="02020603050405020304" pitchFamily="18" charset="0"/>
                <a:cs typeface="Times New Roman" panose="02020603050405020304" pitchFamily="18" charset="0"/>
              </a:rPr>
              <a:t>The blood- brain barrier (BBB) is nearly impermeable to H+ ions, but CO2 passes this barrier very easily. </a:t>
            </a:r>
            <a:endParaRPr lang="en-US" altLang="en-US" sz="2000" dirty="0">
              <a:latin typeface="Times New Roman" panose="02020603050405020304" pitchFamily="18" charset="0"/>
              <a:ea typeface="MS PGothic" charset="-128"/>
              <a:cs typeface="Times New Roman" panose="02020603050405020304" pitchFamily="18" charset="0"/>
            </a:endParaRPr>
          </a:p>
          <a:p>
            <a:pPr marL="84138" indent="0" algn="just">
              <a:spcBef>
                <a:spcPts val="600"/>
              </a:spcBef>
              <a:spcAft>
                <a:spcPts val="600"/>
              </a:spcAft>
              <a:buFont typeface="Wingdings" charset="2"/>
              <a:buChar char="Ø"/>
            </a:pPr>
            <a:r>
              <a:rPr lang="en-US" altLang="en-US" sz="2000" dirty="0">
                <a:latin typeface="Times New Roman" panose="02020603050405020304" pitchFamily="18" charset="0"/>
                <a:ea typeface="MS PGothic" charset="-128"/>
                <a:cs typeface="Times New Roman" panose="02020603050405020304" pitchFamily="18" charset="0"/>
              </a:rPr>
              <a:t>For this reason, changes in H+ ion concentration in the blood have considerably less effect in stimulating </a:t>
            </a:r>
            <a:r>
              <a:rPr lang="en-US" altLang="en-US" sz="2000" dirty="0" smtClean="0">
                <a:latin typeface="Times New Roman" panose="02020603050405020304" pitchFamily="18" charset="0"/>
                <a:ea typeface="MS PGothic" charset="-128"/>
                <a:cs typeface="Times New Roman" panose="02020603050405020304" pitchFamily="18" charset="0"/>
              </a:rPr>
              <a:t>the </a:t>
            </a:r>
            <a:r>
              <a:rPr lang="en-US" altLang="en-US" sz="2000" dirty="0" err="1" smtClean="0">
                <a:latin typeface="Times New Roman" panose="02020603050405020304" pitchFamily="18" charset="0"/>
                <a:ea typeface="MS PGothic" charset="-128"/>
                <a:cs typeface="Times New Roman" panose="02020603050405020304" pitchFamily="18" charset="0"/>
              </a:rPr>
              <a:t>centeral</a:t>
            </a:r>
            <a:r>
              <a:rPr lang="en-US" altLang="en-US" sz="2000" dirty="0" smtClean="0">
                <a:latin typeface="Times New Roman" panose="02020603050405020304" pitchFamily="18" charset="0"/>
                <a:ea typeface="MS PGothic" charset="-128"/>
                <a:cs typeface="Times New Roman" panose="02020603050405020304" pitchFamily="18" charset="0"/>
              </a:rPr>
              <a:t> </a:t>
            </a:r>
            <a:r>
              <a:rPr lang="en-US" altLang="en-US" sz="2000" dirty="0" err="1">
                <a:latin typeface="Times New Roman" panose="02020603050405020304" pitchFamily="18" charset="0"/>
                <a:ea typeface="MS PGothic" charset="-128"/>
                <a:cs typeface="Times New Roman" panose="02020603050405020304" pitchFamily="18" charset="0"/>
              </a:rPr>
              <a:t>chemosensitive</a:t>
            </a:r>
            <a:r>
              <a:rPr lang="en-US" altLang="en-US" sz="2000" dirty="0">
                <a:latin typeface="Times New Roman" panose="02020603050405020304" pitchFamily="18" charset="0"/>
                <a:ea typeface="MS PGothic" charset="-128"/>
                <a:cs typeface="Times New Roman" panose="02020603050405020304" pitchFamily="18" charset="0"/>
              </a:rPr>
              <a:t> neurons than do changes in blood CO2  even though CO2 is believed to stimulate these neurons secondarily by changing the hydrogen ion concentration.</a:t>
            </a:r>
          </a:p>
        </p:txBody>
      </p:sp>
      <p:pic>
        <p:nvPicPr>
          <p:cNvPr id="5" name="Content Placeholder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3487" y="3886201"/>
            <a:ext cx="3284314" cy="24384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066800"/>
            <a:ext cx="3352800" cy="266700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6"/>
          <p:cNvSpPr>
            <a:spLocks noGrp="1"/>
          </p:cNvSpPr>
          <p:nvPr>
            <p:ph type="title"/>
          </p:nvPr>
        </p:nvSpPr>
        <p:spPr>
          <a:xfrm>
            <a:off x="76200" y="152400"/>
            <a:ext cx="9067800" cy="914400"/>
          </a:xfrm>
        </p:spPr>
        <p:txBody>
          <a:bodyPr/>
          <a:lstStyle/>
          <a:p>
            <a:r>
              <a:rPr lang="en-US" altLang="en-US" sz="2400" dirty="0">
                <a:solidFill>
                  <a:srgbClr val="5734FD"/>
                </a:solidFill>
                <a:ea typeface="MS PGothic" charset="-128"/>
              </a:rPr>
              <a:t>Why does blood CO2 have a more potent effect in stimulating the chemo sensitive neurons than do blood H+ ions?</a:t>
            </a:r>
          </a:p>
        </p:txBody>
      </p:sp>
      <p:pic>
        <p:nvPicPr>
          <p:cNvPr id="3277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30078" y="1752600"/>
            <a:ext cx="3073026" cy="3733800"/>
          </a:xfrm>
          <a:ln w="19050">
            <a:solidFill>
              <a:srgbClr val="0070C0"/>
            </a:solidFill>
            <a:miter lim="800000"/>
            <a:headEnd/>
            <a:tailEnd/>
          </a:ln>
        </p:spPr>
      </p:pic>
      <p:sp>
        <p:nvSpPr>
          <p:cNvPr id="28675" name="Text Placeholder 8"/>
          <p:cNvSpPr>
            <a:spLocks noGrp="1"/>
          </p:cNvSpPr>
          <p:nvPr>
            <p:ph type="body" sz="half" idx="2"/>
          </p:nvPr>
        </p:nvSpPr>
        <p:spPr>
          <a:xfrm>
            <a:off x="228600" y="1295400"/>
            <a:ext cx="5410200" cy="5181600"/>
          </a:xfrm>
          <a:ln w="19050">
            <a:solidFill>
              <a:srgbClr val="0070C0"/>
            </a:solidFill>
            <a:miter lim="800000"/>
            <a:headEnd/>
            <a:tailEnd/>
          </a:ln>
        </p:spPr>
        <p:txBody>
          <a:bodyPr/>
          <a:lstStyle/>
          <a:p>
            <a:pPr marL="342900" indent="-342900">
              <a:buFont typeface="Wingdings" panose="05000000000000000000" pitchFamily="2" charset="2"/>
              <a:buChar char="§"/>
              <a:defRPr/>
            </a:pPr>
            <a:r>
              <a:rPr lang="en-US" altLang="en-US" sz="2000" dirty="0">
                <a:latin typeface="Times New Roman" charset="0"/>
                <a:ea typeface="Times New Roman" charset="0"/>
                <a:cs typeface="Times New Roman" charset="0"/>
              </a:rPr>
              <a:t>Although </a:t>
            </a:r>
            <a:r>
              <a:rPr lang="en-US" altLang="en-US" sz="2000" dirty="0">
                <a:solidFill>
                  <a:srgbClr val="FF0000"/>
                </a:solidFill>
                <a:latin typeface="Times New Roman" charset="0"/>
                <a:ea typeface="Times New Roman" charset="0"/>
                <a:cs typeface="Times New Roman" charset="0"/>
              </a:rPr>
              <a:t>CO2 </a:t>
            </a:r>
            <a:r>
              <a:rPr lang="en-US" altLang="en-US" sz="2000" dirty="0">
                <a:latin typeface="Times New Roman" charset="0"/>
                <a:ea typeface="Times New Roman" charset="0"/>
                <a:cs typeface="Times New Roman" charset="0"/>
              </a:rPr>
              <a:t>has little direct effect in stimulating the neurons in the </a:t>
            </a:r>
            <a:r>
              <a:rPr lang="en-US" altLang="en-US" sz="2000" dirty="0" err="1">
                <a:latin typeface="Times New Roman" charset="0"/>
                <a:ea typeface="Times New Roman" charset="0"/>
                <a:cs typeface="Times New Roman" charset="0"/>
              </a:rPr>
              <a:t>chemosensitive</a:t>
            </a:r>
            <a:r>
              <a:rPr lang="en-US" altLang="en-US" sz="2000" dirty="0">
                <a:latin typeface="Times New Roman" charset="0"/>
                <a:ea typeface="Times New Roman" charset="0"/>
                <a:cs typeface="Times New Roman" charset="0"/>
              </a:rPr>
              <a:t> area, </a:t>
            </a:r>
            <a:r>
              <a:rPr lang="en-US" altLang="en-US" sz="2000" dirty="0">
                <a:solidFill>
                  <a:srgbClr val="5734FD"/>
                </a:solidFill>
                <a:latin typeface="Times New Roman" charset="0"/>
                <a:ea typeface="Times New Roman" charset="0"/>
                <a:cs typeface="Times New Roman" charset="0"/>
              </a:rPr>
              <a:t>it does have a potent indirect effect.</a:t>
            </a:r>
          </a:p>
          <a:p>
            <a:pPr marL="342900" indent="-342900">
              <a:buFont typeface="Wingdings" panose="05000000000000000000" pitchFamily="2" charset="2"/>
              <a:buChar char="§"/>
              <a:defRPr/>
            </a:pPr>
            <a:r>
              <a:rPr lang="en-US" altLang="en-US" sz="2000" dirty="0">
                <a:latin typeface="Times New Roman" charset="0"/>
                <a:ea typeface="Times New Roman" charset="0"/>
                <a:cs typeface="Times New Roman" charset="0"/>
              </a:rPr>
              <a:t>When the blood PCO2 increases, so does the PCO2 of both the interstitial fluid of the medulla and the cerebrospinal fluid (CSF). </a:t>
            </a:r>
          </a:p>
          <a:p>
            <a:pPr marL="342900" indent="-342900">
              <a:buFont typeface="Wingdings" panose="05000000000000000000" pitchFamily="2" charset="2"/>
              <a:buChar char="§"/>
              <a:defRPr/>
            </a:pPr>
            <a:r>
              <a:rPr lang="en-US" altLang="en-US" sz="2000" dirty="0">
                <a:latin typeface="Times New Roman" charset="0"/>
                <a:ea typeface="Times New Roman" charset="0"/>
                <a:cs typeface="Times New Roman" charset="0"/>
              </a:rPr>
              <a:t>In these fluids, the CO2 reacts with the water to form new H+ ions. Thus, more H+ ions are released into the respiratory </a:t>
            </a:r>
            <a:r>
              <a:rPr lang="en-US" altLang="en-US" sz="2000" dirty="0" err="1">
                <a:latin typeface="Times New Roman" charset="0"/>
                <a:ea typeface="Times New Roman" charset="0"/>
                <a:cs typeface="Times New Roman" charset="0"/>
              </a:rPr>
              <a:t>chemosensitive</a:t>
            </a:r>
            <a:r>
              <a:rPr lang="en-US" altLang="en-US" sz="2000" dirty="0">
                <a:latin typeface="Times New Roman" charset="0"/>
                <a:ea typeface="Times New Roman" charset="0"/>
                <a:cs typeface="Times New Roman" charset="0"/>
              </a:rPr>
              <a:t> sensory area of the medulla when the blood CO2 concentration increases than when the blood H+ ion  increases. </a:t>
            </a:r>
          </a:p>
          <a:p>
            <a:pPr marL="342900" indent="-342900">
              <a:buFont typeface="Wingdings" panose="05000000000000000000" pitchFamily="2" charset="2"/>
              <a:buChar char="§"/>
              <a:defRPr/>
            </a:pPr>
            <a:r>
              <a:rPr lang="en-US" altLang="en-US" sz="2000" dirty="0">
                <a:latin typeface="Times New Roman" charset="0"/>
                <a:ea typeface="Times New Roman" charset="0"/>
                <a:cs typeface="Times New Roman" charset="0"/>
              </a:rPr>
              <a:t>For this reason, respiratory center activity is increased very strongly by changes in blood CO2.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p:txBody>
          <a:bodyPr/>
          <a:lstStyle/>
          <a:p>
            <a:pPr>
              <a:tabLst>
                <a:tab pos="2908300" algn="l"/>
              </a:tabLst>
            </a:pPr>
            <a:r>
              <a:rPr lang="en-US" altLang="en-US" sz="2400" b="1" dirty="0">
                <a:ea typeface="MS PGothic" charset="-128"/>
              </a:rPr>
              <a:t>A change in blood CO2 concentration has a potent </a:t>
            </a:r>
            <a:r>
              <a:rPr lang="en-US" altLang="en-US" sz="2400" b="1" i="1" dirty="0">
                <a:ea typeface="MS PGothic" charset="-128"/>
              </a:rPr>
              <a:t>acute </a:t>
            </a:r>
            <a:r>
              <a:rPr lang="en-US" altLang="en-US" sz="2400" b="1" dirty="0">
                <a:ea typeface="MS PGothic" charset="-128"/>
              </a:rPr>
              <a:t>effect on controlling respiratory drive but only a weak </a:t>
            </a:r>
            <a:r>
              <a:rPr lang="en-US" altLang="en-US" sz="2400" b="1" i="1" dirty="0">
                <a:ea typeface="MS PGothic" charset="-128"/>
              </a:rPr>
              <a:t>chronic </a:t>
            </a:r>
            <a:r>
              <a:rPr lang="en-US" altLang="en-US" sz="2400" b="1" dirty="0">
                <a:ea typeface="MS PGothic" charset="-128"/>
              </a:rPr>
              <a:t>effect after a few days’ adaptation. </a:t>
            </a:r>
          </a:p>
        </p:txBody>
      </p:sp>
      <p:sp>
        <p:nvSpPr>
          <p:cNvPr id="33794" name="Content Placeholder 5"/>
          <p:cNvSpPr>
            <a:spLocks noGrp="1"/>
          </p:cNvSpPr>
          <p:nvPr>
            <p:ph idx="1"/>
          </p:nvPr>
        </p:nvSpPr>
        <p:spPr>
          <a:xfrm>
            <a:off x="152400" y="1600200"/>
            <a:ext cx="8839200" cy="5029200"/>
          </a:xfrm>
          <a:ln w="19050">
            <a:solidFill>
              <a:schemeClr val="tx1"/>
            </a:solidFill>
          </a:ln>
        </p:spPr>
        <p:txBody>
          <a:bodyPr/>
          <a:lstStyle/>
          <a:p>
            <a:pPr>
              <a:tabLst>
                <a:tab pos="2908300" algn="l"/>
              </a:tabLst>
            </a:pPr>
            <a:r>
              <a:rPr lang="en-US" altLang="en-US" sz="2400" dirty="0">
                <a:latin typeface="Times" charset="0"/>
                <a:ea typeface="Times" charset="0"/>
                <a:cs typeface="Times" charset="0"/>
              </a:rPr>
              <a:t>Excitation of the respiratory center by CO2 is great after the blood CO2 first increases, but it gradually declines over the next 1 to 2 days. </a:t>
            </a:r>
          </a:p>
          <a:p>
            <a:pPr>
              <a:tabLst>
                <a:tab pos="2908300" algn="l"/>
              </a:tabLst>
            </a:pPr>
            <a:r>
              <a:rPr lang="en-US" altLang="en-US" sz="2400" dirty="0">
                <a:latin typeface="Times" charset="0"/>
                <a:ea typeface="Times" charset="0"/>
                <a:cs typeface="Times" charset="0"/>
              </a:rPr>
              <a:t>Part of this decline results from renal readjustment of the H+ ion concentration in the circulating blood back toward normal after the CO2 first increases. </a:t>
            </a:r>
          </a:p>
          <a:p>
            <a:pPr>
              <a:tabLst>
                <a:tab pos="2908300" algn="l"/>
              </a:tabLst>
            </a:pPr>
            <a:r>
              <a:rPr lang="en-US" altLang="en-US" sz="2400" dirty="0">
                <a:latin typeface="Times" charset="0"/>
                <a:ea typeface="Times" charset="0"/>
                <a:cs typeface="Times" charset="0"/>
              </a:rPr>
              <a:t>The kidneys increasing the blood HCO3-, which binds with H+ ions in the blood and CSF to reduce their concentrations. </a:t>
            </a:r>
          </a:p>
          <a:p>
            <a:pPr>
              <a:tabLst>
                <a:tab pos="2908300" algn="l"/>
              </a:tabLst>
            </a:pPr>
            <a:r>
              <a:rPr lang="en-US" altLang="en-US" sz="2400" dirty="0">
                <a:latin typeface="Times" charset="0"/>
                <a:ea typeface="Times" charset="0"/>
                <a:cs typeface="Times" charset="0"/>
              </a:rPr>
              <a:t>Over a period of hours, the HCO3- ions slowly diffuse through the BBB– CSF barriers and combine directly with the H+ ions adjacent to the respiratory neurons as well, thus reducing the H+ ions back to near normal.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990600" y="152400"/>
            <a:ext cx="7391400" cy="914400"/>
          </a:xfrm>
        </p:spPr>
        <p:txBody>
          <a:bodyPr/>
          <a:lstStyle/>
          <a:p>
            <a:r>
              <a:rPr lang="en-US" altLang="en-US" sz="2400" b="1" dirty="0">
                <a:solidFill>
                  <a:srgbClr val="5734FD"/>
                </a:solidFill>
                <a:ea typeface="MS PGothic" charset="-128"/>
              </a:rPr>
              <a:t>Peripheral Chemoreceptor System Activity</a:t>
            </a:r>
            <a:br>
              <a:rPr lang="en-US" altLang="en-US" sz="2400" b="1" dirty="0">
                <a:solidFill>
                  <a:srgbClr val="5734FD"/>
                </a:solidFill>
                <a:ea typeface="MS PGothic" charset="-128"/>
              </a:rPr>
            </a:br>
            <a:r>
              <a:rPr lang="en-US" altLang="en-US" sz="2400" b="1" dirty="0">
                <a:solidFill>
                  <a:srgbClr val="5734FD"/>
                </a:solidFill>
                <a:ea typeface="MS PGothic" charset="-128"/>
              </a:rPr>
              <a:t>—</a:t>
            </a:r>
            <a:r>
              <a:rPr lang="en-US" altLang="en-US" sz="2400" b="1" dirty="0">
                <a:solidFill>
                  <a:srgbClr val="FF0000"/>
                </a:solidFill>
                <a:ea typeface="MS PGothic" charset="-128"/>
              </a:rPr>
              <a:t>Role of Oxygen in Respiratory Control </a:t>
            </a:r>
            <a:r>
              <a:rPr lang="en-US" altLang="en-US" sz="2400" dirty="0">
                <a:solidFill>
                  <a:srgbClr val="5734FD"/>
                </a:solidFill>
                <a:ea typeface="MS PGothic" charset="-128"/>
              </a:rPr>
              <a:t/>
            </a:r>
            <a:br>
              <a:rPr lang="en-US" altLang="en-US" sz="2400" dirty="0">
                <a:solidFill>
                  <a:srgbClr val="5734FD"/>
                </a:solidFill>
                <a:ea typeface="MS PGothic" charset="-128"/>
              </a:rPr>
            </a:br>
            <a:endParaRPr lang="en-US" altLang="en-US" sz="2400" dirty="0">
              <a:solidFill>
                <a:srgbClr val="5734FD"/>
              </a:solidFill>
              <a:ea typeface="MS PGothic" charset="-128"/>
            </a:endParaRPr>
          </a:p>
        </p:txBody>
      </p:sp>
      <p:sp>
        <p:nvSpPr>
          <p:cNvPr id="19459" name="Content Placeholder 2"/>
          <p:cNvSpPr>
            <a:spLocks noGrp="1"/>
          </p:cNvSpPr>
          <p:nvPr>
            <p:ph sz="half" idx="1"/>
          </p:nvPr>
        </p:nvSpPr>
        <p:spPr>
          <a:xfrm>
            <a:off x="228600" y="1143000"/>
            <a:ext cx="5600700" cy="5562600"/>
          </a:xfrm>
          <a:ln w="19050">
            <a:solidFill>
              <a:srgbClr val="002060"/>
            </a:solidFill>
            <a:miter lim="800000"/>
            <a:headEnd/>
            <a:tailEnd/>
          </a:ln>
        </p:spPr>
        <p:txBody>
          <a:bodyPr>
            <a:normAutofit/>
          </a:bodyPr>
          <a:lstStyle/>
          <a:p>
            <a:pPr>
              <a:buFont typeface="Arial" panose="020B0604020202020204" pitchFamily="34" charset="0"/>
              <a:buChar char="•"/>
              <a:defRPr/>
            </a:pPr>
            <a:r>
              <a:rPr lang="en-US" altLang="en-US" sz="2000" dirty="0">
                <a:latin typeface="Times" charset="0"/>
                <a:ea typeface="Times" charset="0"/>
                <a:cs typeface="Times" charset="0"/>
              </a:rPr>
              <a:t>When the oxygen concentration in the arterial blood falls below normal, </a:t>
            </a:r>
            <a:r>
              <a:rPr lang="en-US" sz="2000" dirty="0">
                <a:latin typeface="Times" charset="0"/>
                <a:ea typeface="Times" charset="0"/>
                <a:cs typeface="Times" charset="0"/>
              </a:rPr>
              <a:t>it acts almost entirely on peripheral chemoreceptors, </a:t>
            </a:r>
          </a:p>
          <a:p>
            <a:pPr>
              <a:buFont typeface="Arial" panose="020B0604020202020204" pitchFamily="34" charset="0"/>
              <a:buChar char="•"/>
              <a:defRPr/>
            </a:pPr>
            <a:r>
              <a:rPr lang="en-US" altLang="en-US" sz="2000" dirty="0">
                <a:latin typeface="Times" charset="0"/>
                <a:ea typeface="Times" charset="0"/>
                <a:cs typeface="Times" charset="0"/>
              </a:rPr>
              <a:t>The impulse rate is particularly sensitive to changes in arterial PO2 in the range of 60 down to 30 mm Hg.</a:t>
            </a:r>
          </a:p>
          <a:p>
            <a:pPr>
              <a:buFont typeface="Arial" panose="020B0604020202020204" pitchFamily="34" charset="0"/>
              <a:buChar char="•"/>
              <a:defRPr/>
            </a:pPr>
            <a:r>
              <a:rPr lang="en-US" altLang="en-US" sz="2000" dirty="0">
                <a:latin typeface="Times" charset="0"/>
                <a:ea typeface="Times" charset="0"/>
                <a:cs typeface="Times" charset="0"/>
              </a:rPr>
              <a:t>Under these conditions, low arterial PO2 obviously drives the </a:t>
            </a:r>
            <a:r>
              <a:rPr lang="en-US" altLang="en-US" sz="2000" dirty="0" err="1">
                <a:latin typeface="Times" charset="0"/>
                <a:ea typeface="Times" charset="0"/>
                <a:cs typeface="Times" charset="0"/>
              </a:rPr>
              <a:t>ventilatory</a:t>
            </a:r>
            <a:r>
              <a:rPr lang="en-US" altLang="en-US" sz="2000" dirty="0">
                <a:latin typeface="Times" charset="0"/>
                <a:ea typeface="Times" charset="0"/>
                <a:cs typeface="Times" charset="0"/>
              </a:rPr>
              <a:t> process quite strongly. </a:t>
            </a:r>
          </a:p>
          <a:p>
            <a:pPr>
              <a:buFont typeface="Arial" panose="020B0604020202020204" pitchFamily="34" charset="0"/>
              <a:buChar char="•"/>
              <a:defRPr/>
            </a:pPr>
            <a:r>
              <a:rPr lang="en-US" sz="2000" dirty="0">
                <a:latin typeface="Times" charset="0"/>
                <a:ea typeface="Times" charset="0"/>
                <a:cs typeface="Times" charset="0"/>
              </a:rPr>
              <a:t>Because the effect of hypoxia on ventilation is modest for PO2 values greater than 60 to 80 mm Hg, the PCO2 and the hydrogen ion response are mainly responsible for regulating ventilation in healthy humans at sea level.</a:t>
            </a:r>
          </a:p>
          <a:p>
            <a:pPr>
              <a:buFont typeface="Arial" panose="020B0604020202020204" pitchFamily="34" charset="0"/>
              <a:buChar char="•"/>
              <a:defRPr/>
            </a:pPr>
            <a:endParaRPr lang="en-US" altLang="en-US" sz="1800" dirty="0"/>
          </a:p>
          <a:p>
            <a:pPr>
              <a:buFont typeface="Arial" panose="020B0604020202020204" pitchFamily="34" charset="0"/>
              <a:buChar char="•"/>
              <a:defRPr/>
            </a:pPr>
            <a:endParaRPr lang="en-US" altLang="en-US" sz="1800" dirty="0"/>
          </a:p>
          <a:p>
            <a:pPr>
              <a:buFont typeface="Arial" panose="020B0604020202020204" pitchFamily="34" charset="0"/>
              <a:buChar char="•"/>
              <a:defRPr/>
            </a:pPr>
            <a:endParaRPr lang="en-US" altLang="en-US" sz="1800" dirty="0"/>
          </a:p>
        </p:txBody>
      </p:sp>
      <p:pic>
        <p:nvPicPr>
          <p:cNvPr id="27651"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00750" y="1143000"/>
            <a:ext cx="2990850" cy="2686050"/>
          </a:xfrm>
          <a:ln w="19050">
            <a:solidFill>
              <a:srgbClr val="002060"/>
            </a:solidFill>
            <a:miter lim="800000"/>
            <a:headEnd/>
            <a:tailEnd/>
          </a:ln>
        </p:spPr>
      </p:pic>
      <p:pic>
        <p:nvPicPr>
          <p:cNvPr id="276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5513" y="3962400"/>
            <a:ext cx="2986087" cy="2743200"/>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517525" y="6518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34818" name="Rectangle 8"/>
          <p:cNvSpPr>
            <a:spLocks noGrp="1" noChangeArrowheads="1"/>
          </p:cNvSpPr>
          <p:nvPr>
            <p:ph type="title"/>
          </p:nvPr>
        </p:nvSpPr>
        <p:spPr>
          <a:xfrm>
            <a:off x="457200" y="163286"/>
            <a:ext cx="8229600" cy="598714"/>
          </a:xfrm>
        </p:spPr>
        <p:txBody>
          <a:bodyPr/>
          <a:lstStyle/>
          <a:p>
            <a:pPr eaLnBrk="1" hangingPunct="1"/>
            <a:r>
              <a:rPr lang="en-US" altLang="en-US" sz="2800" b="1" dirty="0">
                <a:ea typeface="MS PGothic" charset="-128"/>
              </a:rPr>
              <a:t>Summary of Chemoreceptor Control of Breathing</a:t>
            </a:r>
          </a:p>
        </p:txBody>
      </p:sp>
      <p:pic>
        <p:nvPicPr>
          <p:cNvPr id="34819" name="Picture 12" descr="16_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990600"/>
            <a:ext cx="4267200" cy="5316537"/>
          </a:xfrm>
          <a:ln w="19050">
            <a:solidFill>
              <a:srgbClr val="0070C0"/>
            </a:solidFill>
          </a:ln>
        </p:spPr>
      </p:pic>
      <p:pic>
        <p:nvPicPr>
          <p:cNvPr id="6" name="Content Placeholder 3" descr="Brain stem control of breathing.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92674" y="914400"/>
            <a:ext cx="3946525" cy="571500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23850" y="188913"/>
            <a:ext cx="7981950" cy="647700"/>
          </a:xfrm>
        </p:spPr>
        <p:txBody>
          <a:bodyPr/>
          <a:lstStyle/>
          <a:p>
            <a:pPr eaLnBrk="1" hangingPunct="1"/>
            <a:r>
              <a:rPr lang="en-US" altLang="en-US" sz="3200" b="1">
                <a:solidFill>
                  <a:srgbClr val="FF0000"/>
                </a:solidFill>
                <a:ea typeface="MS PGothic" charset="-128"/>
              </a:rPr>
              <a:t>Other Factors Influencing Respiration</a:t>
            </a:r>
          </a:p>
        </p:txBody>
      </p:sp>
      <p:pic>
        <p:nvPicPr>
          <p:cNvPr id="35843" name="Picture 5" descr="respiratory change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28688"/>
            <a:ext cx="8515350" cy="56435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4" name="Rectangle 8"/>
          <p:cNvSpPr>
            <a:spLocks noChangeArrowheads="1"/>
          </p:cNvSpPr>
          <p:nvPr/>
        </p:nvSpPr>
        <p:spPr bwMode="auto">
          <a:xfrm>
            <a:off x="4495800" y="2667000"/>
            <a:ext cx="1524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ar-EG" altLang="en-US" sz="1800"/>
          </a:p>
        </p:txBody>
      </p:sp>
      <p:sp>
        <p:nvSpPr>
          <p:cNvPr id="35845" name="Rectangle 9"/>
          <p:cNvSpPr>
            <a:spLocks noChangeArrowheads="1"/>
          </p:cNvSpPr>
          <p:nvPr/>
        </p:nvSpPr>
        <p:spPr bwMode="auto">
          <a:xfrm>
            <a:off x="1600200" y="3657600"/>
            <a:ext cx="2057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ar-EG" altLang="en-US" sz="1800"/>
          </a:p>
        </p:txBody>
      </p:sp>
      <p:sp>
        <p:nvSpPr>
          <p:cNvPr id="35846" name="Rectangle 10"/>
          <p:cNvSpPr>
            <a:spLocks noChangeArrowheads="1"/>
          </p:cNvSpPr>
          <p:nvPr/>
        </p:nvSpPr>
        <p:spPr bwMode="auto">
          <a:xfrm>
            <a:off x="1219200" y="4419600"/>
            <a:ext cx="18288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ar-EG" altLang="en-US" sz="1800"/>
          </a:p>
        </p:txBody>
      </p:sp>
      <p:sp>
        <p:nvSpPr>
          <p:cNvPr id="35847" name="Rectangle 11"/>
          <p:cNvSpPr>
            <a:spLocks noChangeArrowheads="1"/>
          </p:cNvSpPr>
          <p:nvPr/>
        </p:nvSpPr>
        <p:spPr bwMode="auto">
          <a:xfrm>
            <a:off x="4572000" y="4114800"/>
            <a:ext cx="12192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ar-EG" altLang="en-US" sz="1800"/>
          </a:p>
        </p:txBody>
      </p:sp>
      <p:sp>
        <p:nvSpPr>
          <p:cNvPr id="35848" name="Rectangle 12"/>
          <p:cNvSpPr>
            <a:spLocks noChangeArrowheads="1"/>
          </p:cNvSpPr>
          <p:nvPr/>
        </p:nvSpPr>
        <p:spPr bwMode="auto">
          <a:xfrm>
            <a:off x="1752600" y="5410200"/>
            <a:ext cx="2362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ar-EG" altLang="en-US" sz="1800"/>
          </a:p>
        </p:txBody>
      </p:sp>
      <p:sp>
        <p:nvSpPr>
          <p:cNvPr id="35849" name="Rectangle 13"/>
          <p:cNvSpPr>
            <a:spLocks noChangeArrowheads="1"/>
          </p:cNvSpPr>
          <p:nvPr/>
        </p:nvSpPr>
        <p:spPr bwMode="auto">
          <a:xfrm>
            <a:off x="4495800" y="4876800"/>
            <a:ext cx="762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ar-EG"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09600"/>
            <a:ext cx="4040188" cy="685800"/>
          </a:xfrm>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eaLnBrk="1" fontAlgn="auto" hangingPunct="1">
              <a:spcAft>
                <a:spcPts val="0"/>
              </a:spcAft>
              <a:buFont typeface="Arial" panose="020B0604020202020204" pitchFamily="34" charset="0"/>
              <a:buNone/>
              <a:defRPr/>
            </a:pPr>
            <a:r>
              <a:rPr lang="en-US" dirty="0"/>
              <a:t>Respiratory Acidosis</a:t>
            </a:r>
          </a:p>
        </p:txBody>
      </p:sp>
      <p:sp>
        <p:nvSpPr>
          <p:cNvPr id="6" name="Content Placeholder 5"/>
          <p:cNvSpPr>
            <a:spLocks noGrp="1"/>
          </p:cNvSpPr>
          <p:nvPr>
            <p:ph sz="half" idx="2"/>
          </p:nvPr>
        </p:nvSpPr>
        <p:spPr>
          <a:xfrm>
            <a:off x="457200" y="1447800"/>
            <a:ext cx="4040188" cy="4678363"/>
          </a:xfrm>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Hypoventilation.</a:t>
            </a:r>
          </a:p>
          <a:p>
            <a:pPr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Accumulation of CO</a:t>
            </a:r>
            <a:r>
              <a:rPr lang="en-US" altLang="en-US" sz="2800" baseline="-25000" dirty="0">
                <a:latin typeface="Times New Roman" pitchFamily="18" charset="0"/>
                <a:cs typeface="Times New Roman" pitchFamily="18" charset="0"/>
              </a:rPr>
              <a:t>2 </a:t>
            </a:r>
            <a:r>
              <a:rPr lang="en-US" altLang="en-US" sz="2800" dirty="0">
                <a:latin typeface="Times New Roman" pitchFamily="18" charset="0"/>
                <a:cs typeface="Times New Roman" pitchFamily="18" charset="0"/>
              </a:rPr>
              <a:t>in the tissues.</a:t>
            </a:r>
          </a:p>
          <a:p>
            <a:pPr lvl="1"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P</a:t>
            </a:r>
            <a:r>
              <a:rPr lang="en-US" altLang="en-US" sz="2800" baseline="-25000" dirty="0">
                <a:latin typeface="Times New Roman" pitchFamily="18" charset="0"/>
                <a:cs typeface="Times New Roman" pitchFamily="18" charset="0"/>
              </a:rPr>
              <a:t>CO2</a:t>
            </a:r>
            <a:r>
              <a:rPr lang="en-US" altLang="en-US" sz="2800" dirty="0">
                <a:latin typeface="Times New Roman" pitchFamily="18" charset="0"/>
                <a:cs typeface="Times New Roman" pitchFamily="18" charset="0"/>
              </a:rPr>
              <a:t> increases</a:t>
            </a:r>
          </a:p>
          <a:p>
            <a:pPr lvl="1"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pH decreases.</a:t>
            </a:r>
          </a:p>
          <a:p>
            <a:pPr eaLnBrk="1" fontAlgn="auto" hangingPunct="1">
              <a:spcAft>
                <a:spcPts val="0"/>
              </a:spcAft>
              <a:buFont typeface="Arial" panose="020B0604020202020204" pitchFamily="34" charset="0"/>
              <a:buChar char="•"/>
              <a:defRPr/>
            </a:pPr>
            <a:endParaRPr lang="en-US" dirty="0"/>
          </a:p>
        </p:txBody>
      </p:sp>
      <p:sp>
        <p:nvSpPr>
          <p:cNvPr id="7" name="Text Placeholder 6"/>
          <p:cNvSpPr>
            <a:spLocks noGrp="1"/>
          </p:cNvSpPr>
          <p:nvPr>
            <p:ph type="body" sz="quarter" idx="3"/>
          </p:nvPr>
        </p:nvSpPr>
        <p:spPr>
          <a:xfrm>
            <a:off x="4645025" y="609600"/>
            <a:ext cx="3965575" cy="685800"/>
          </a:xfrm>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eaLnBrk="1" fontAlgn="auto" hangingPunct="1">
              <a:spcAft>
                <a:spcPts val="0"/>
              </a:spcAft>
              <a:buFont typeface="Arial" panose="020B0604020202020204" pitchFamily="34" charset="0"/>
              <a:buNone/>
              <a:defRPr/>
            </a:pPr>
            <a:r>
              <a:rPr lang="en-US" dirty="0"/>
              <a:t>Respiratory Alkalosis</a:t>
            </a:r>
          </a:p>
        </p:txBody>
      </p:sp>
      <p:sp>
        <p:nvSpPr>
          <p:cNvPr id="8" name="Content Placeholder 7"/>
          <p:cNvSpPr>
            <a:spLocks noGrp="1"/>
          </p:cNvSpPr>
          <p:nvPr>
            <p:ph sz="quarter" idx="4"/>
          </p:nvPr>
        </p:nvSpPr>
        <p:spPr>
          <a:xfrm>
            <a:off x="4645025" y="1371600"/>
            <a:ext cx="4041775" cy="4754563"/>
          </a:xfrm>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Hyperventilation.</a:t>
            </a:r>
          </a:p>
          <a:p>
            <a:pPr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Excessive loss of CO</a:t>
            </a:r>
            <a:r>
              <a:rPr lang="en-US" altLang="en-US" sz="2800" baseline="-25000" dirty="0">
                <a:latin typeface="Times New Roman" pitchFamily="18" charset="0"/>
                <a:cs typeface="Times New Roman" pitchFamily="18" charset="0"/>
              </a:rPr>
              <a:t>2</a:t>
            </a:r>
            <a:r>
              <a:rPr lang="en-US" altLang="en-US" sz="2800" dirty="0">
                <a:latin typeface="Times New Roman" pitchFamily="18" charset="0"/>
                <a:cs typeface="Times New Roman" pitchFamily="18" charset="0"/>
              </a:rPr>
              <a:t>.</a:t>
            </a:r>
          </a:p>
          <a:p>
            <a:pPr lvl="1"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P</a:t>
            </a:r>
            <a:r>
              <a:rPr lang="en-US" altLang="en-US" sz="2800" baseline="-25000" dirty="0">
                <a:latin typeface="Times New Roman" pitchFamily="18" charset="0"/>
                <a:cs typeface="Times New Roman" pitchFamily="18" charset="0"/>
              </a:rPr>
              <a:t>CO2</a:t>
            </a:r>
            <a:r>
              <a:rPr lang="en-US" altLang="en-US" sz="2800" dirty="0">
                <a:latin typeface="Times New Roman" pitchFamily="18" charset="0"/>
                <a:cs typeface="Times New Roman" pitchFamily="18" charset="0"/>
              </a:rPr>
              <a:t> decreases </a:t>
            </a:r>
            <a:r>
              <a:rPr lang="en-US" altLang="en-US" sz="2400" dirty="0">
                <a:latin typeface="Times New Roman" pitchFamily="18" charset="0"/>
                <a:cs typeface="Times New Roman" pitchFamily="18" charset="0"/>
              </a:rPr>
              <a:t>(  35 mmHg).</a:t>
            </a:r>
          </a:p>
          <a:p>
            <a:pPr lvl="1"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pH increases.</a:t>
            </a:r>
          </a:p>
          <a:p>
            <a:pPr eaLnBrk="1" fontAlgn="auto" hangingPunct="1">
              <a:spcAft>
                <a:spcPts val="0"/>
              </a:spcAft>
              <a:buFont typeface="Arial" panose="020B0604020202020204" pitchFamily="34" charset="0"/>
              <a:buChar char="•"/>
              <a:defRPr/>
            </a:pPr>
            <a:endParaRPr lang="en-US" dirty="0"/>
          </a:p>
        </p:txBody>
      </p:sp>
      <p:cxnSp>
        <p:nvCxnSpPr>
          <p:cNvPr id="10" name="Straight Arrow Connector 9"/>
          <p:cNvCxnSpPr>
            <a:cxnSpLocks noChangeShapeType="1"/>
          </p:cNvCxnSpPr>
          <p:nvPr/>
        </p:nvCxnSpPr>
        <p:spPr bwMode="auto">
          <a:xfrm>
            <a:off x="7848600" y="2514600"/>
            <a:ext cx="0" cy="3048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09600"/>
            <a:ext cx="4040188" cy="685800"/>
          </a:xfrm>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eaLnBrk="1" fontAlgn="auto" hangingPunct="1">
              <a:spcAft>
                <a:spcPts val="0"/>
              </a:spcAft>
              <a:buFont typeface="Arial" panose="020B0604020202020204" pitchFamily="34" charset="0"/>
              <a:buNone/>
              <a:defRPr/>
            </a:pPr>
            <a:r>
              <a:rPr lang="en-US" dirty="0"/>
              <a:t>Metabolic Acidosis</a:t>
            </a:r>
          </a:p>
        </p:txBody>
      </p:sp>
      <p:sp>
        <p:nvSpPr>
          <p:cNvPr id="6" name="Content Placeholder 5"/>
          <p:cNvSpPr>
            <a:spLocks noGrp="1"/>
          </p:cNvSpPr>
          <p:nvPr>
            <p:ph sz="half" idx="2"/>
          </p:nvPr>
        </p:nvSpPr>
        <p:spPr>
          <a:xfrm>
            <a:off x="457200" y="1447800"/>
            <a:ext cx="4040188" cy="3505200"/>
          </a:xfrm>
        </p:spPr>
        <p:style>
          <a:lnRef idx="2">
            <a:schemeClr val="dk1"/>
          </a:lnRef>
          <a:fillRef idx="1">
            <a:schemeClr val="lt1"/>
          </a:fillRef>
          <a:effectRef idx="0">
            <a:schemeClr val="dk1"/>
          </a:effectRef>
          <a:fontRef idx="minor">
            <a:schemeClr val="dk1"/>
          </a:fontRef>
        </p:style>
        <p:txBody>
          <a:bodyPr rtlCol="0">
            <a:normAutofit lnSpcReduction="10000"/>
          </a:bodyPr>
          <a:lstStyle/>
          <a:p>
            <a:pPr algn="just" eaLnBrk="1" fontAlgn="auto" hangingPunct="1">
              <a:spcAft>
                <a:spcPts val="0"/>
              </a:spcAft>
              <a:buFont typeface="Arial" panose="020B0604020202020204" pitchFamily="34" charset="0"/>
              <a:buChar char="•"/>
              <a:defRPr/>
            </a:pPr>
            <a:r>
              <a:rPr lang="en-US" dirty="0">
                <a:latin typeface="Times New Roman" pitchFamily="18" charset="0"/>
                <a:cs typeface="Times New Roman" pitchFamily="18" charset="0"/>
              </a:rPr>
              <a:t>Ingestion, infusion, or production of a fixed acid.</a:t>
            </a:r>
          </a:p>
          <a:p>
            <a:pPr algn="just" eaLnBrk="1" fontAlgn="auto" hangingPunct="1">
              <a:spcAft>
                <a:spcPts val="0"/>
              </a:spcAft>
              <a:buFont typeface="Arial" panose="020B0604020202020204" pitchFamily="34" charset="0"/>
              <a:buChar char="•"/>
              <a:defRPr/>
            </a:pPr>
            <a:r>
              <a:rPr lang="en-US" dirty="0">
                <a:latin typeface="Times New Roman" pitchFamily="18" charset="0"/>
                <a:cs typeface="Times New Roman" pitchFamily="18" charset="0"/>
              </a:rPr>
              <a:t> Decreased renal excretion of hydrogen ions.</a:t>
            </a:r>
          </a:p>
          <a:p>
            <a:pPr algn="just" eaLnBrk="1" fontAlgn="auto" hangingPunct="1">
              <a:spcAft>
                <a:spcPts val="0"/>
              </a:spcAft>
              <a:buFont typeface="Arial" panose="020B0604020202020204" pitchFamily="34" charset="0"/>
              <a:buChar char="•"/>
              <a:defRPr/>
            </a:pPr>
            <a:r>
              <a:rPr lang="en-US" dirty="0">
                <a:latin typeface="Times New Roman" pitchFamily="18" charset="0"/>
                <a:cs typeface="Times New Roman" pitchFamily="18" charset="0"/>
              </a:rPr>
              <a:t>Loss of bicarbonate or other bases from the extracellular compartment.</a:t>
            </a:r>
          </a:p>
          <a:p>
            <a:pPr algn="just" eaLnBrk="1" fontAlgn="auto" hangingPunct="1">
              <a:spcAft>
                <a:spcPts val="0"/>
              </a:spcAft>
              <a:buFont typeface="Arial" panose="020B0604020202020204" pitchFamily="34" charset="0"/>
              <a:buChar char="•"/>
              <a:defRPr/>
            </a:pPr>
            <a:r>
              <a:rPr lang="en-US" dirty="0">
                <a:latin typeface="Times New Roman" pitchFamily="18" charset="0"/>
                <a:cs typeface="Times New Roman" pitchFamily="18" charset="0"/>
              </a:rPr>
              <a:t>Metabolic disorders as diabetic ketoacidosis.</a:t>
            </a:r>
          </a:p>
        </p:txBody>
      </p:sp>
      <p:sp>
        <p:nvSpPr>
          <p:cNvPr id="7" name="Text Placeholder 6"/>
          <p:cNvSpPr>
            <a:spLocks noGrp="1"/>
          </p:cNvSpPr>
          <p:nvPr>
            <p:ph type="body" sz="quarter" idx="3"/>
          </p:nvPr>
        </p:nvSpPr>
        <p:spPr>
          <a:xfrm>
            <a:off x="4645025" y="609600"/>
            <a:ext cx="3965575" cy="685800"/>
          </a:xfrm>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eaLnBrk="1" fontAlgn="auto" hangingPunct="1">
              <a:spcAft>
                <a:spcPts val="0"/>
              </a:spcAft>
              <a:buFont typeface="Arial" panose="020B0604020202020204" pitchFamily="34" charset="0"/>
              <a:buNone/>
              <a:defRPr/>
            </a:pPr>
            <a:r>
              <a:rPr lang="en-US" dirty="0"/>
              <a:t>Metabolic Alkalosis</a:t>
            </a:r>
          </a:p>
        </p:txBody>
      </p:sp>
      <p:sp>
        <p:nvSpPr>
          <p:cNvPr id="8" name="Content Placeholder 7"/>
          <p:cNvSpPr>
            <a:spLocks noGrp="1"/>
          </p:cNvSpPr>
          <p:nvPr>
            <p:ph sz="quarter" idx="4"/>
          </p:nvPr>
        </p:nvSpPr>
        <p:spPr>
          <a:xfrm>
            <a:off x="4645025" y="1371600"/>
            <a:ext cx="4041775" cy="3581400"/>
          </a:xfrm>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buFont typeface="Arial" panose="020B0604020202020204" pitchFamily="34" charset="0"/>
              <a:buChar char="•"/>
              <a:defRPr/>
            </a:pPr>
            <a:r>
              <a:rPr lang="en-US" sz="2800" dirty="0"/>
              <a:t>Excessive loss of fixed acids from the body </a:t>
            </a:r>
          </a:p>
          <a:p>
            <a:pPr eaLnBrk="1" fontAlgn="auto" hangingPunct="1">
              <a:spcAft>
                <a:spcPts val="0"/>
              </a:spcAft>
              <a:buFont typeface="Arial" panose="020B0604020202020204" pitchFamily="34" charset="0"/>
              <a:buChar char="•"/>
              <a:defRPr/>
            </a:pPr>
            <a:r>
              <a:rPr lang="en-US" sz="2800" dirty="0"/>
              <a:t>Ingestion, infusion, or excessive renal reabsorption of bases such as bicarbonate </a:t>
            </a:r>
          </a:p>
          <a:p>
            <a:pPr eaLnBrk="1" fontAlgn="auto" hangingPunct="1">
              <a:spcAft>
                <a:spcPts val="0"/>
              </a:spcAft>
              <a:buFont typeface="Arial" panose="020B0604020202020204" pitchFamily="34" charset="0"/>
              <a:buChar char="•"/>
              <a:defRPr/>
            </a:pPr>
            <a:r>
              <a:rPr lang="en-US" altLang="en-US" sz="2800" dirty="0">
                <a:latin typeface="Times New Roman" pitchFamily="18" charset="0"/>
                <a:cs typeface="Times New Roman" pitchFamily="18" charset="0"/>
              </a:rPr>
              <a:t>pH increases.</a:t>
            </a:r>
          </a:p>
          <a:p>
            <a:pPr eaLnBrk="1" fontAlgn="auto" hangingPunct="1">
              <a:spcAft>
                <a:spcPts val="0"/>
              </a:spcAft>
              <a:buFont typeface="Arial" panose="020B0604020202020204" pitchFamily="34" charset="0"/>
              <a:buChar char="•"/>
              <a:defRPr/>
            </a:pPr>
            <a:endParaRPr lang="en-US" dirty="0"/>
          </a:p>
        </p:txBody>
      </p:sp>
      <p:sp>
        <p:nvSpPr>
          <p:cNvPr id="9" name="TextBox 8"/>
          <p:cNvSpPr txBox="1"/>
          <p:nvPr/>
        </p:nvSpPr>
        <p:spPr>
          <a:xfrm>
            <a:off x="457200" y="5105400"/>
            <a:ext cx="8229600"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en-US" sz="2800" dirty="0">
                <a:solidFill>
                  <a:srgbClr val="5734FD"/>
                </a:solidFill>
              </a:rPr>
              <a:t>The respiratory system can compensate for metabolic acidosis or alkalosis by changing alveolar ventilation</a:t>
            </a:r>
          </a:p>
          <a:p>
            <a:pPr eaLnBrk="1" fontAlgn="auto" hangingPunct="1">
              <a:spcBef>
                <a:spcPts val="0"/>
              </a:spcBef>
              <a:spcAft>
                <a:spcPts val="0"/>
              </a:spcAft>
              <a:defRP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74638"/>
            <a:ext cx="8229600" cy="792162"/>
          </a:xfrm>
          <a:ln w="19050">
            <a:solidFill>
              <a:srgbClr val="002060"/>
            </a:solidFill>
            <a:miter lim="800000"/>
            <a:headEnd/>
            <a:tailEnd/>
          </a:ln>
        </p:spPr>
        <p:txBody>
          <a:bodyPr/>
          <a:lstStyle/>
          <a:p>
            <a:r>
              <a:rPr lang="en-US" altLang="en-US" sz="3200" dirty="0">
                <a:solidFill>
                  <a:srgbClr val="0070C0"/>
                </a:solidFill>
                <a:ea typeface="MS PGothic" charset="-128"/>
              </a:rPr>
              <a:t>The overall processes of Respiration</a:t>
            </a:r>
          </a:p>
        </p:txBody>
      </p:sp>
      <p:pic>
        <p:nvPicPr>
          <p:cNvPr id="39939" name="عنصر نائب للمحتوى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295400"/>
            <a:ext cx="4343400" cy="4902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488" cy="582612"/>
          </a:xfrm>
        </p:spPr>
        <p:txBody>
          <a:bodyPr rtlCol="0">
            <a:normAutofit fontScale="90000"/>
          </a:bodyPr>
          <a:lstStyle/>
          <a:p>
            <a:pPr eaLnBrk="1" fontAlgn="auto" hangingPunct="1">
              <a:spcAft>
                <a:spcPts val="0"/>
              </a:spcAft>
              <a:defRPr/>
            </a:pPr>
            <a:r>
              <a:rPr lang="en-US" dirty="0">
                <a:ea typeface="+mj-ea"/>
              </a:rPr>
              <a:t>Objectives</a:t>
            </a:r>
          </a:p>
        </p:txBody>
      </p:sp>
      <p:sp>
        <p:nvSpPr>
          <p:cNvPr id="3" name="Content Placeholder 2"/>
          <p:cNvSpPr>
            <a:spLocks noGrp="1"/>
          </p:cNvSpPr>
          <p:nvPr>
            <p:ph idx="1"/>
          </p:nvPr>
        </p:nvSpPr>
        <p:spPr>
          <a:xfrm>
            <a:off x="457200" y="928688"/>
            <a:ext cx="8401050" cy="5572125"/>
          </a:xfrm>
          <a:ln w="12700">
            <a:solidFill>
              <a:srgbClr val="0070C0"/>
            </a:solidFill>
          </a:ln>
        </p:spPr>
        <p:txBody>
          <a:bodyPr rtlCol="0">
            <a:normAutofit lnSpcReduction="10000"/>
          </a:bodyPr>
          <a:lstStyle/>
          <a:p>
            <a:pPr eaLnBrk="1" fontAlgn="auto" hangingPunct="1">
              <a:spcAft>
                <a:spcPts val="0"/>
              </a:spcAft>
              <a:buFont typeface="Arial" panose="020B0604020202020204" pitchFamily="34" charset="0"/>
              <a:buChar char="•"/>
              <a:defRPr/>
            </a:pPr>
            <a:r>
              <a:rPr lang="en-US" sz="2600" dirty="0">
                <a:solidFill>
                  <a:srgbClr val="C00000"/>
                </a:solidFill>
                <a:latin typeface="Times New Roman" pitchFamily="18" charset="0"/>
                <a:ea typeface="+mn-ea"/>
                <a:cs typeface="Times New Roman" pitchFamily="18" charset="0"/>
              </a:rPr>
              <a:t>By the end of this lecture you should be able to: -</a:t>
            </a:r>
          </a:p>
          <a:p>
            <a:pPr eaLnBrk="1" fontAlgn="auto" hangingPunct="1">
              <a:spcAft>
                <a:spcPts val="0"/>
              </a:spcAft>
              <a:buFont typeface="Arial" panose="020B0604020202020204" pitchFamily="34" charset="0"/>
              <a:buChar char="•"/>
              <a:defRPr/>
            </a:pPr>
            <a:r>
              <a:rPr lang="en-US" sz="2600" dirty="0">
                <a:latin typeface="Times New Roman" pitchFamily="18" charset="0"/>
                <a:ea typeface="+mn-ea"/>
                <a:cs typeface="Times New Roman" pitchFamily="18" charset="0"/>
              </a:rPr>
              <a:t>Understand the role of the </a:t>
            </a:r>
            <a:r>
              <a:rPr lang="en-US" sz="2600" dirty="0">
                <a:solidFill>
                  <a:srgbClr val="7030A0"/>
                </a:solidFill>
                <a:latin typeface="Times New Roman" pitchFamily="18" charset="0"/>
                <a:ea typeface="+mn-ea"/>
                <a:cs typeface="Times New Roman" pitchFamily="18" charset="0"/>
              </a:rPr>
              <a:t>medulla oblongata </a:t>
            </a:r>
            <a:r>
              <a:rPr lang="en-US" sz="2600" dirty="0">
                <a:latin typeface="Times New Roman" pitchFamily="18" charset="0"/>
                <a:ea typeface="+mn-ea"/>
                <a:cs typeface="Times New Roman" pitchFamily="18" charset="0"/>
              </a:rPr>
              <a:t>in determining the basic pattern of respiratory activity.</a:t>
            </a:r>
          </a:p>
          <a:p>
            <a:pPr eaLnBrk="1" fontAlgn="auto" hangingPunct="1">
              <a:spcAft>
                <a:spcPts val="0"/>
              </a:spcAft>
              <a:buFont typeface="Arial" panose="020B0604020202020204" pitchFamily="34" charset="0"/>
              <a:buChar char="•"/>
              <a:defRPr/>
            </a:pPr>
            <a:r>
              <a:rPr lang="en-US" sz="2600" dirty="0">
                <a:latin typeface="Times New Roman" pitchFamily="18" charset="0"/>
                <a:ea typeface="+mn-ea"/>
                <a:cs typeface="Times New Roman" pitchFamily="18" charset="0"/>
              </a:rPr>
              <a:t>List some </a:t>
            </a:r>
            <a:r>
              <a:rPr lang="en-US" sz="2600" dirty="0">
                <a:solidFill>
                  <a:srgbClr val="7030A0"/>
                </a:solidFill>
                <a:latin typeface="Times New Roman" pitchFamily="18" charset="0"/>
                <a:ea typeface="+mn-ea"/>
                <a:cs typeface="Times New Roman" pitchFamily="18" charset="0"/>
              </a:rPr>
              <a:t>factors that can modify the basic breathing</a:t>
            </a:r>
            <a:r>
              <a:rPr lang="en-US" sz="2600" dirty="0">
                <a:solidFill>
                  <a:srgbClr val="FFFF00"/>
                </a:solidFill>
                <a:latin typeface="Times New Roman" pitchFamily="18" charset="0"/>
                <a:ea typeface="+mn-ea"/>
                <a:cs typeface="Times New Roman" pitchFamily="18" charset="0"/>
              </a:rPr>
              <a:t> </a:t>
            </a:r>
            <a:r>
              <a:rPr lang="en-US" sz="2600" dirty="0">
                <a:latin typeface="Times New Roman" pitchFamily="18" charset="0"/>
                <a:ea typeface="+mn-ea"/>
                <a:cs typeface="Times New Roman" pitchFamily="18" charset="0"/>
              </a:rPr>
              <a:t>pattern  like e.g.</a:t>
            </a:r>
          </a:p>
          <a:p>
            <a:pPr eaLnBrk="1" fontAlgn="auto" hangingPunct="1">
              <a:spcAft>
                <a:spcPts val="0"/>
              </a:spcAft>
              <a:buFont typeface="Arial" panose="020B0604020202020204" pitchFamily="34" charset="0"/>
              <a:buChar char="•"/>
              <a:defRPr/>
            </a:pPr>
            <a:r>
              <a:rPr lang="en-US" sz="2600" dirty="0">
                <a:latin typeface="Times New Roman" pitchFamily="18" charset="0"/>
                <a:ea typeface="+mn-ea"/>
                <a:cs typeface="Times New Roman" pitchFamily="18" charset="0"/>
              </a:rPr>
              <a:t> a- The </a:t>
            </a:r>
            <a:r>
              <a:rPr lang="en-US" sz="2600" dirty="0" err="1">
                <a:latin typeface="Times New Roman" pitchFamily="18" charset="0"/>
                <a:ea typeface="+mn-ea"/>
                <a:cs typeface="Times New Roman" pitchFamily="18" charset="0"/>
              </a:rPr>
              <a:t>Hering</a:t>
            </a:r>
            <a:r>
              <a:rPr lang="en-US" sz="2600" dirty="0">
                <a:latin typeface="Times New Roman" pitchFamily="18" charset="0"/>
                <a:ea typeface="+mn-ea"/>
                <a:cs typeface="Times New Roman" pitchFamily="18" charset="0"/>
              </a:rPr>
              <a:t>-Breuer reflexes,  b- The </a:t>
            </a:r>
            <a:r>
              <a:rPr lang="en-US" sz="2600" dirty="0" err="1">
                <a:latin typeface="Times New Roman" pitchFamily="18" charset="0"/>
                <a:ea typeface="+mn-ea"/>
                <a:cs typeface="Times New Roman" pitchFamily="18" charset="0"/>
              </a:rPr>
              <a:t>proprioreceptor</a:t>
            </a:r>
            <a:r>
              <a:rPr lang="en-US" sz="2600" dirty="0">
                <a:latin typeface="Times New Roman" pitchFamily="18" charset="0"/>
                <a:ea typeface="+mn-ea"/>
                <a:cs typeface="Times New Roman" pitchFamily="18" charset="0"/>
              </a:rPr>
              <a:t> reflexes, c- The protective reflexes, like the </a:t>
            </a:r>
            <a:r>
              <a:rPr lang="en-US" sz="2600" dirty="0" smtClean="0">
                <a:latin typeface="Times New Roman" pitchFamily="18" charset="0"/>
                <a:ea typeface="+mn-ea"/>
                <a:cs typeface="Times New Roman" pitchFamily="18" charset="0"/>
              </a:rPr>
              <a:t>irritant reflex, </a:t>
            </a:r>
            <a:r>
              <a:rPr lang="en-US" sz="2600" dirty="0">
                <a:latin typeface="Times New Roman" pitchFamily="18" charset="0"/>
                <a:ea typeface="+mn-ea"/>
                <a:cs typeface="Times New Roman" pitchFamily="18" charset="0"/>
              </a:rPr>
              <a:t>and the </a:t>
            </a:r>
            <a:r>
              <a:rPr lang="en-US" sz="2600" dirty="0" smtClean="0">
                <a:latin typeface="Times New Roman" pitchFamily="18" charset="0"/>
                <a:ea typeface="+mn-ea"/>
                <a:cs typeface="Times New Roman" pitchFamily="18" charset="0"/>
              </a:rPr>
              <a:t>J-receptors reflex.</a:t>
            </a:r>
            <a:endParaRPr lang="en-US" sz="2600" dirty="0">
              <a:latin typeface="Times New Roman" pitchFamily="18" charset="0"/>
              <a:ea typeface="+mn-ea"/>
              <a:cs typeface="Times New Roman" pitchFamily="18" charset="0"/>
            </a:endParaRPr>
          </a:p>
          <a:p>
            <a:pPr eaLnBrk="1" fontAlgn="auto" hangingPunct="1">
              <a:spcAft>
                <a:spcPts val="0"/>
              </a:spcAft>
              <a:buFont typeface="Arial" panose="020B0604020202020204" pitchFamily="34" charset="0"/>
              <a:buChar char="•"/>
              <a:defRPr/>
            </a:pPr>
            <a:r>
              <a:rPr lang="en-US" sz="2600" dirty="0">
                <a:latin typeface="Times New Roman" pitchFamily="18" charset="0"/>
                <a:ea typeface="+mn-ea"/>
                <a:cs typeface="Times New Roman" pitchFamily="18" charset="0"/>
              </a:rPr>
              <a:t>Understand the </a:t>
            </a:r>
            <a:r>
              <a:rPr lang="en-US" sz="2600" dirty="0">
                <a:solidFill>
                  <a:srgbClr val="7030A0"/>
                </a:solidFill>
                <a:latin typeface="Times New Roman" pitchFamily="18" charset="0"/>
                <a:ea typeface="+mn-ea"/>
                <a:cs typeface="Times New Roman" pitchFamily="18" charset="0"/>
              </a:rPr>
              <a:t>respiratory consequences of changing PO</a:t>
            </a:r>
            <a:r>
              <a:rPr lang="en-US" sz="2600" baseline="-25000" dirty="0">
                <a:solidFill>
                  <a:srgbClr val="7030A0"/>
                </a:solidFill>
                <a:latin typeface="Times New Roman" pitchFamily="18" charset="0"/>
                <a:ea typeface="+mn-ea"/>
                <a:cs typeface="Times New Roman" pitchFamily="18" charset="0"/>
              </a:rPr>
              <a:t>2</a:t>
            </a:r>
            <a:r>
              <a:rPr lang="en-US" sz="2600" dirty="0">
                <a:solidFill>
                  <a:srgbClr val="7030A0"/>
                </a:solidFill>
                <a:latin typeface="Times New Roman" pitchFamily="18" charset="0"/>
                <a:ea typeface="+mn-ea"/>
                <a:cs typeface="Times New Roman" pitchFamily="18" charset="0"/>
              </a:rPr>
              <a:t>, PCO</a:t>
            </a:r>
            <a:r>
              <a:rPr lang="en-US" sz="2600" baseline="-25000" dirty="0">
                <a:solidFill>
                  <a:srgbClr val="7030A0"/>
                </a:solidFill>
                <a:latin typeface="Times New Roman" pitchFamily="18" charset="0"/>
                <a:ea typeface="+mn-ea"/>
                <a:cs typeface="Times New Roman" pitchFamily="18" charset="0"/>
              </a:rPr>
              <a:t>2</a:t>
            </a:r>
            <a:r>
              <a:rPr lang="en-US" sz="2600" dirty="0">
                <a:solidFill>
                  <a:srgbClr val="7030A0"/>
                </a:solidFill>
                <a:latin typeface="Times New Roman" pitchFamily="18" charset="0"/>
                <a:ea typeface="+mn-ea"/>
                <a:cs typeface="Times New Roman" pitchFamily="18" charset="0"/>
              </a:rPr>
              <a:t>, and PH.</a:t>
            </a:r>
          </a:p>
          <a:p>
            <a:pPr eaLnBrk="1" fontAlgn="auto" hangingPunct="1">
              <a:spcAft>
                <a:spcPts val="0"/>
              </a:spcAft>
              <a:buFont typeface="Arial" panose="020B0604020202020204" pitchFamily="34" charset="0"/>
              <a:buChar char="•"/>
              <a:defRPr/>
            </a:pPr>
            <a:r>
              <a:rPr lang="en-US" sz="2600" dirty="0">
                <a:latin typeface="Times New Roman" pitchFamily="18" charset="0"/>
                <a:ea typeface="+mn-ea"/>
                <a:cs typeface="Times New Roman" pitchFamily="18" charset="0"/>
              </a:rPr>
              <a:t>Describe the locations and roles of the </a:t>
            </a:r>
            <a:r>
              <a:rPr lang="en-US" sz="2600" dirty="0">
                <a:solidFill>
                  <a:srgbClr val="7030A0"/>
                </a:solidFill>
                <a:latin typeface="Times New Roman" pitchFamily="18" charset="0"/>
                <a:ea typeface="+mn-ea"/>
                <a:cs typeface="Times New Roman" pitchFamily="18" charset="0"/>
              </a:rPr>
              <a:t>peripheral and central </a:t>
            </a:r>
            <a:r>
              <a:rPr lang="en-US" sz="2600" dirty="0" err="1">
                <a:solidFill>
                  <a:srgbClr val="7030A0"/>
                </a:solidFill>
                <a:latin typeface="Times New Roman" pitchFamily="18" charset="0"/>
                <a:ea typeface="+mn-ea"/>
                <a:cs typeface="Times New Roman" pitchFamily="18" charset="0"/>
              </a:rPr>
              <a:t>chemoreceptors</a:t>
            </a:r>
            <a:r>
              <a:rPr lang="en-US" sz="2600" dirty="0">
                <a:solidFill>
                  <a:srgbClr val="7030A0"/>
                </a:solidFill>
                <a:latin typeface="Times New Roman" pitchFamily="18" charset="0"/>
                <a:ea typeface="+mn-ea"/>
                <a:cs typeface="Times New Roman" pitchFamily="18" charset="0"/>
              </a:rPr>
              <a:t>.</a:t>
            </a:r>
          </a:p>
          <a:p>
            <a:pPr eaLnBrk="1" fontAlgn="auto" hangingPunct="1">
              <a:spcAft>
                <a:spcPts val="0"/>
              </a:spcAft>
              <a:buFont typeface="Arial" panose="020B0604020202020204" pitchFamily="34" charset="0"/>
              <a:buChar char="•"/>
              <a:defRPr/>
            </a:pPr>
            <a:r>
              <a:rPr lang="en-US" sz="2600" dirty="0">
                <a:latin typeface="Times New Roman" pitchFamily="18" charset="0"/>
                <a:ea typeface="+mn-ea"/>
                <a:cs typeface="Times New Roman" pitchFamily="18" charset="0"/>
              </a:rPr>
              <a:t>Compare and contrast </a:t>
            </a:r>
            <a:r>
              <a:rPr lang="en-US" sz="2600" dirty="0">
                <a:solidFill>
                  <a:srgbClr val="7030A0"/>
                </a:solidFill>
                <a:latin typeface="Times New Roman" pitchFamily="18" charset="0"/>
                <a:ea typeface="+mn-ea"/>
                <a:cs typeface="Times New Roman" pitchFamily="18" charset="0"/>
              </a:rPr>
              <a:t>metabolic and respiratory acidosis and metabolic and  respiratory alkalosis.</a:t>
            </a:r>
          </a:p>
          <a:p>
            <a:pPr eaLnBrk="1" fontAlgn="auto" hangingPunct="1">
              <a:spcAft>
                <a:spcPts val="0"/>
              </a:spcAft>
              <a:buFont typeface="Arial" panose="020B0604020202020204" pitchFamily="34" charset="0"/>
              <a:buChar char="•"/>
              <a:defRPr/>
            </a:pPr>
            <a:endParaRPr lang="en-US" sz="3000" dirty="0">
              <a:solidFill>
                <a:srgbClr val="7030A0"/>
              </a:solidFill>
              <a:latin typeface="Times New Roman" pitchFamily="18" charset="0"/>
              <a:ea typeface="+mn-ea"/>
              <a:cs typeface="Times New Roman" pitchFamily="18" charset="0"/>
            </a:endParaRPr>
          </a:p>
          <a:p>
            <a:pPr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274638"/>
            <a:ext cx="8229600" cy="639762"/>
          </a:xfrm>
        </p:spPr>
        <p:txBody>
          <a:bodyPr/>
          <a:lstStyle/>
          <a:p>
            <a:pPr eaLnBrk="1" hangingPunct="1"/>
            <a:r>
              <a:rPr lang="en-US" altLang="en-US" sz="3600">
                <a:latin typeface="Times New Roman" charset="0"/>
                <a:ea typeface="MS PGothic" charset="-128"/>
              </a:rPr>
              <a:t>Controls of rate and depth of respiration</a:t>
            </a:r>
          </a:p>
        </p:txBody>
      </p:sp>
      <p:sp>
        <p:nvSpPr>
          <p:cNvPr id="17410" name="Rectangle 3"/>
          <p:cNvSpPr>
            <a:spLocks noGrp="1" noChangeArrowheads="1"/>
          </p:cNvSpPr>
          <p:nvPr>
            <p:ph idx="1"/>
          </p:nvPr>
        </p:nvSpPr>
        <p:spPr>
          <a:xfrm>
            <a:off x="395288" y="1066800"/>
            <a:ext cx="8291512" cy="5602288"/>
          </a:xfrm>
          <a:ln w="19050">
            <a:solidFill>
              <a:schemeClr val="accent1"/>
            </a:solidFill>
            <a:miter lim="800000"/>
            <a:headEnd/>
            <a:tailEnd/>
          </a:ln>
        </p:spPr>
        <p:txBody>
          <a:bodyPr/>
          <a:lstStyle/>
          <a:p>
            <a:pPr marL="0" indent="4763" eaLnBrk="1" hangingPunct="1">
              <a:spcBef>
                <a:spcPts val="0"/>
              </a:spcBef>
              <a:buFont typeface="Wingdings" charset="2"/>
              <a:buChar char="Ø"/>
            </a:pPr>
            <a:r>
              <a:rPr lang="en-US" sz="2400" dirty="0">
                <a:latin typeface="Times New Roman" panose="02020603050405020304" pitchFamily="18" charset="0"/>
                <a:cs typeface="Times New Roman" panose="02020603050405020304" pitchFamily="18" charset="0"/>
              </a:rPr>
              <a:t>The goal of respiration is to maintain proper concentrations of O2, CO2, and H+ in the tissues. </a:t>
            </a:r>
          </a:p>
          <a:p>
            <a:pPr marL="0" indent="4763" eaLnBrk="1" hangingPunct="1">
              <a:spcBef>
                <a:spcPts val="0"/>
              </a:spcBef>
              <a:buFont typeface="Wingdings" charset="2"/>
              <a:buChar char="Ø"/>
            </a:pPr>
            <a:r>
              <a:rPr lang="en-US" altLang="en-US" sz="2400" dirty="0">
                <a:latin typeface="Times New Roman" panose="02020603050405020304" pitchFamily="18" charset="0"/>
                <a:ea typeface="Times New Roman" charset="0"/>
                <a:cs typeface="Times New Roman" panose="02020603050405020304" pitchFamily="18" charset="0"/>
              </a:rPr>
              <a:t>The nervous system normally adjusts the rate of alveolar ventilation almost exactly to the demands of the body.</a:t>
            </a:r>
          </a:p>
          <a:p>
            <a:pPr marL="0" indent="4763" eaLnBrk="1" hangingPunct="1">
              <a:spcBef>
                <a:spcPts val="0"/>
              </a:spcBef>
              <a:buFont typeface="Wingdings" charset="2"/>
              <a:buChar char="Ø"/>
            </a:pPr>
            <a:r>
              <a:rPr lang="en-US" altLang="en-US" sz="2400" dirty="0">
                <a:latin typeface="Times New Roman" panose="02020603050405020304" pitchFamily="18" charset="0"/>
                <a:ea typeface="Times New Roman" charset="0"/>
                <a:cs typeface="Times New Roman" panose="02020603050405020304" pitchFamily="18" charset="0"/>
              </a:rPr>
              <a:t>The respiratory activity is highly responsive to changes in each of these substances.</a:t>
            </a:r>
            <a:endParaRPr lang="en-US" altLang="en-US" sz="2400" dirty="0">
              <a:solidFill>
                <a:srgbClr val="7030A0"/>
              </a:solidFill>
              <a:latin typeface="Times New Roman" panose="02020603050405020304" pitchFamily="18" charset="0"/>
              <a:ea typeface="Times New Roman" charset="0"/>
              <a:cs typeface="Times New Roman" panose="02020603050405020304" pitchFamily="18" charset="0"/>
            </a:endParaRPr>
          </a:p>
          <a:p>
            <a:pPr marL="0" indent="4763" eaLnBrk="1" hangingPunct="1">
              <a:spcBef>
                <a:spcPts val="0"/>
              </a:spcBef>
              <a:buFont typeface="Wingdings" charset="2"/>
              <a:buChar char="Ø"/>
            </a:pPr>
            <a:r>
              <a:rPr lang="en-US" altLang="en-US" sz="2400" dirty="0">
                <a:solidFill>
                  <a:srgbClr val="7030A0"/>
                </a:solidFill>
                <a:latin typeface="Times New Roman" panose="02020603050405020304" pitchFamily="18" charset="0"/>
                <a:ea typeface="Times New Roman" charset="0"/>
                <a:cs typeface="Times New Roman" panose="02020603050405020304" pitchFamily="18" charset="0"/>
              </a:rPr>
              <a:t>Arterial PO2</a:t>
            </a:r>
          </a:p>
          <a:p>
            <a:pPr marL="0" lvl="1" indent="4763" eaLnBrk="1" hangingPunct="1">
              <a:spcBef>
                <a:spcPts val="0"/>
              </a:spcBef>
              <a:buNone/>
            </a:pPr>
            <a:r>
              <a:rPr lang="en-US" altLang="en-US" sz="2400" dirty="0">
                <a:latin typeface="Times New Roman" panose="02020603050405020304" pitchFamily="18" charset="0"/>
                <a:ea typeface="Times New Roman" charset="0"/>
                <a:cs typeface="Times New Roman" panose="02020603050405020304" pitchFamily="18" charset="0"/>
              </a:rPr>
              <a:t>When PO2 is VERY low (Hypoxia), ventilation increases in rate and depth </a:t>
            </a:r>
            <a:r>
              <a:rPr lang="en-US" altLang="en-US" sz="2400" dirty="0" err="1">
                <a:latin typeface="Times New Roman" panose="02020603050405020304" pitchFamily="18" charset="0"/>
                <a:ea typeface="Times New Roman" charset="0"/>
                <a:cs typeface="Times New Roman" panose="02020603050405020304" pitchFamily="18" charset="0"/>
              </a:rPr>
              <a:t>i.e</a:t>
            </a:r>
            <a:r>
              <a:rPr lang="en-US" altLang="en-US" sz="2400" dirty="0">
                <a:latin typeface="Times New Roman" panose="02020603050405020304" pitchFamily="18" charset="0"/>
                <a:ea typeface="Times New Roman" charset="0"/>
                <a:cs typeface="Times New Roman" panose="02020603050405020304" pitchFamily="18" charset="0"/>
              </a:rPr>
              <a:t> the patient will </a:t>
            </a:r>
            <a:r>
              <a:rPr lang="en-US" altLang="en-US" sz="2400" dirty="0">
                <a:solidFill>
                  <a:srgbClr val="FF0000"/>
                </a:solidFill>
                <a:latin typeface="Times New Roman" panose="02020603050405020304" pitchFamily="18" charset="0"/>
                <a:ea typeface="Times New Roman" charset="0"/>
                <a:cs typeface="Times New Roman" panose="02020603050405020304" pitchFamily="18" charset="0"/>
              </a:rPr>
              <a:t>hyperventilate</a:t>
            </a:r>
            <a:r>
              <a:rPr lang="en-US" altLang="en-US" sz="2400" dirty="0">
                <a:latin typeface="Times New Roman" panose="02020603050405020304" pitchFamily="18" charset="0"/>
                <a:ea typeface="Times New Roman" charset="0"/>
                <a:cs typeface="Times New Roman" panose="02020603050405020304" pitchFamily="18" charset="0"/>
              </a:rPr>
              <a:t>.</a:t>
            </a:r>
          </a:p>
          <a:p>
            <a:pPr marL="0" indent="4763" eaLnBrk="1" hangingPunct="1">
              <a:spcBef>
                <a:spcPts val="0"/>
              </a:spcBef>
              <a:buFont typeface="Wingdings" charset="2"/>
              <a:buChar char="Ø"/>
            </a:pPr>
            <a:r>
              <a:rPr lang="en-US" altLang="en-US" sz="2400" dirty="0">
                <a:solidFill>
                  <a:srgbClr val="7030A0"/>
                </a:solidFill>
                <a:latin typeface="Times New Roman" panose="02020603050405020304" pitchFamily="18" charset="0"/>
                <a:ea typeface="Times New Roman" charset="0"/>
                <a:cs typeface="Times New Roman" panose="02020603050405020304" pitchFamily="18" charset="0"/>
              </a:rPr>
              <a:t>Arterial PCO2</a:t>
            </a:r>
          </a:p>
          <a:p>
            <a:pPr marL="0" lvl="1" indent="4763" eaLnBrk="1" hangingPunct="1">
              <a:spcBef>
                <a:spcPts val="0"/>
              </a:spcBef>
              <a:buNone/>
            </a:pPr>
            <a:r>
              <a:rPr lang="en-US" altLang="en-US" sz="2400" dirty="0">
                <a:latin typeface="Times New Roman" panose="02020603050405020304" pitchFamily="18" charset="0"/>
                <a:ea typeface="Times New Roman" charset="0"/>
                <a:cs typeface="Times New Roman" panose="02020603050405020304" pitchFamily="18" charset="0"/>
              </a:rPr>
              <a:t>The most important regulator of ventilation is PCO2, small increases in PCO2, greatly increases ventilation. </a:t>
            </a:r>
          </a:p>
          <a:p>
            <a:pPr marL="0" indent="4763" eaLnBrk="1" hangingPunct="1">
              <a:spcBef>
                <a:spcPts val="0"/>
              </a:spcBef>
              <a:buFont typeface="Wingdings" charset="2"/>
              <a:buChar char="Ø"/>
            </a:pPr>
            <a:r>
              <a:rPr lang="en-US" altLang="en-US" sz="2400" dirty="0">
                <a:solidFill>
                  <a:srgbClr val="7030A0"/>
                </a:solidFill>
                <a:latin typeface="Times New Roman" panose="02020603050405020304" pitchFamily="18" charset="0"/>
                <a:ea typeface="Times New Roman" charset="0"/>
                <a:cs typeface="Times New Roman" panose="02020603050405020304" pitchFamily="18" charset="0"/>
              </a:rPr>
              <a:t>Arterial pH</a:t>
            </a:r>
          </a:p>
          <a:p>
            <a:pPr marL="0" lvl="1" indent="4763" eaLnBrk="1" hangingPunct="1">
              <a:spcBef>
                <a:spcPts val="0"/>
              </a:spcBef>
              <a:buNone/>
            </a:pPr>
            <a:r>
              <a:rPr lang="en-US" altLang="en-US" sz="2400" dirty="0">
                <a:latin typeface="Times New Roman" panose="02020603050405020304" pitchFamily="18" charset="0"/>
                <a:ea typeface="Times New Roman" charset="0"/>
                <a:cs typeface="Times New Roman" panose="02020603050405020304" pitchFamily="18" charset="0"/>
              </a:rPr>
              <a:t>As hydrogen ions increase (acidosis), alveolar ventilation increases.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47700" y="288925"/>
            <a:ext cx="8343900" cy="492125"/>
          </a:xfrm>
        </p:spPr>
        <p:txBody>
          <a:bodyPr/>
          <a:lstStyle/>
          <a:p>
            <a:pPr algn="ctr" eaLnBrk="1" hangingPunct="1"/>
            <a:r>
              <a:rPr lang="en-US" altLang="en-US" sz="3200" dirty="0">
                <a:solidFill>
                  <a:srgbClr val="FF0000"/>
                </a:solidFill>
                <a:ea typeface="MS PGothic" charset="-128"/>
              </a:rPr>
              <a:t>Respiratory </a:t>
            </a:r>
            <a:r>
              <a:rPr lang="en-US" altLang="en-US" sz="3200" dirty="0" smtClean="0">
                <a:solidFill>
                  <a:srgbClr val="FF0000"/>
                </a:solidFill>
                <a:ea typeface="MS PGothic" charset="-128"/>
              </a:rPr>
              <a:t>Center</a:t>
            </a:r>
            <a:endParaRPr lang="en-US" altLang="en-US" sz="3200" dirty="0">
              <a:solidFill>
                <a:srgbClr val="FF0000"/>
              </a:solidFill>
              <a:ea typeface="MS PGothic" charset="-128"/>
            </a:endParaRPr>
          </a:p>
        </p:txBody>
      </p:sp>
      <p:sp>
        <p:nvSpPr>
          <p:cNvPr id="18434" name="Text Placeholder 1"/>
          <p:cNvSpPr>
            <a:spLocks noGrp="1"/>
          </p:cNvSpPr>
          <p:nvPr>
            <p:ph type="body" sz="half" idx="2"/>
          </p:nvPr>
        </p:nvSpPr>
        <p:spPr>
          <a:xfrm>
            <a:off x="152400" y="1066800"/>
            <a:ext cx="5256213" cy="5105400"/>
          </a:xfrm>
          <a:ln>
            <a:solidFill>
              <a:srgbClr val="000000"/>
            </a:solidFill>
            <a:miter lim="800000"/>
            <a:headEnd/>
            <a:tailEnd/>
          </a:ln>
        </p:spPr>
        <p:txBody>
          <a:bodyPr/>
          <a:lstStyle/>
          <a:p>
            <a:pPr algn="just"/>
            <a:r>
              <a:rPr lang="en-US" altLang="en-US" sz="2000" dirty="0">
                <a:ea typeface="MS PGothic" charset="-128"/>
              </a:rPr>
              <a:t>It is divided into the following collections of neurons: </a:t>
            </a:r>
          </a:p>
          <a:p>
            <a:pPr algn="just"/>
            <a:r>
              <a:rPr lang="en-US" altLang="en-US" sz="2000" b="1" dirty="0">
                <a:ea typeface="MS PGothic" charset="-128"/>
              </a:rPr>
              <a:t>(1) A dorsal respiratory group (DRG)</a:t>
            </a:r>
            <a:r>
              <a:rPr lang="en-US" altLang="en-US" sz="2000" dirty="0">
                <a:ea typeface="MS PGothic" charset="-128"/>
              </a:rPr>
              <a:t>, located in the dorsal portion of the medulla, which mainly causes </a:t>
            </a:r>
            <a:r>
              <a:rPr lang="en-US" altLang="en-US" sz="2000" dirty="0">
                <a:solidFill>
                  <a:srgbClr val="5734FD"/>
                </a:solidFill>
                <a:ea typeface="MS PGothic" charset="-128"/>
              </a:rPr>
              <a:t>inspiration</a:t>
            </a:r>
            <a:r>
              <a:rPr lang="en-US" altLang="en-US" sz="2000" dirty="0">
                <a:ea typeface="MS PGothic" charset="-128"/>
              </a:rPr>
              <a:t>. </a:t>
            </a:r>
          </a:p>
          <a:p>
            <a:pPr algn="just"/>
            <a:r>
              <a:rPr lang="en-US" altLang="en-US" sz="2000" b="1" dirty="0">
                <a:ea typeface="MS PGothic" charset="-128"/>
              </a:rPr>
              <a:t>(2) A ventral respiratory group (VRG)</a:t>
            </a:r>
            <a:r>
              <a:rPr lang="en-US" altLang="en-US" sz="2000" dirty="0">
                <a:ea typeface="MS PGothic" charset="-128"/>
              </a:rPr>
              <a:t>, located in the </a:t>
            </a:r>
            <a:r>
              <a:rPr lang="en-US" altLang="en-US" sz="2000" dirty="0" err="1">
                <a:ea typeface="MS PGothic" charset="-128"/>
              </a:rPr>
              <a:t>ventrolateral</a:t>
            </a:r>
            <a:r>
              <a:rPr lang="en-US" altLang="en-US" sz="2000" dirty="0">
                <a:ea typeface="MS PGothic" charset="-128"/>
              </a:rPr>
              <a:t> part of </a:t>
            </a:r>
            <a:r>
              <a:rPr lang="en-US" altLang="en-US" sz="2000" dirty="0" err="1">
                <a:ea typeface="MS PGothic" charset="-128"/>
              </a:rPr>
              <a:t>th</a:t>
            </a:r>
            <a:r>
              <a:rPr lang="en-US" altLang="en-US" sz="2000" dirty="0">
                <a:ea typeface="MS PGothic" charset="-128"/>
              </a:rPr>
              <a:t> medulla, which mainly causes forced </a:t>
            </a:r>
            <a:r>
              <a:rPr lang="en-US" altLang="en-US" sz="2000" dirty="0">
                <a:solidFill>
                  <a:srgbClr val="5734FD"/>
                </a:solidFill>
                <a:ea typeface="MS PGothic" charset="-128"/>
              </a:rPr>
              <a:t>expiration</a:t>
            </a:r>
            <a:r>
              <a:rPr lang="en-US" altLang="en-US" sz="2000" dirty="0">
                <a:ea typeface="MS PGothic" charset="-128"/>
              </a:rPr>
              <a:t>.</a:t>
            </a:r>
          </a:p>
          <a:p>
            <a:pPr algn="just"/>
            <a:r>
              <a:rPr lang="en-US" altLang="en-US" sz="2000" b="1" dirty="0">
                <a:ea typeface="MS PGothic" charset="-128"/>
              </a:rPr>
              <a:t>(3) The </a:t>
            </a:r>
            <a:r>
              <a:rPr lang="en-US" altLang="en-US" sz="2000" b="1" dirty="0" err="1">
                <a:ea typeface="MS PGothic" charset="-128"/>
              </a:rPr>
              <a:t>pneumotaxic</a:t>
            </a:r>
            <a:r>
              <a:rPr lang="en-US" altLang="en-US" sz="2000" b="1" dirty="0">
                <a:ea typeface="MS PGothic" charset="-128"/>
              </a:rPr>
              <a:t> center</a:t>
            </a:r>
            <a:r>
              <a:rPr lang="en-US" altLang="en-US" sz="2000" dirty="0">
                <a:ea typeface="MS PGothic" charset="-128"/>
              </a:rPr>
              <a:t>, located dorsally in the superior portion of the pons. It mainly controls rate and depth of breathing by turning off the inspiratory signals from the DRG.</a:t>
            </a:r>
          </a:p>
          <a:p>
            <a:pPr algn="just"/>
            <a:r>
              <a:rPr lang="en-US" altLang="en-US" sz="2000" dirty="0">
                <a:ea typeface="MS PGothic" charset="-128"/>
              </a:rPr>
              <a:t>(4) </a:t>
            </a:r>
            <a:r>
              <a:rPr lang="en-US" altLang="en-US" sz="2000" b="1" dirty="0">
                <a:ea typeface="MS PGothic" charset="-128"/>
              </a:rPr>
              <a:t>The </a:t>
            </a:r>
            <a:r>
              <a:rPr lang="en-US" altLang="en-US" sz="2000" b="1" dirty="0" err="1">
                <a:ea typeface="MS PGothic" charset="-128"/>
              </a:rPr>
              <a:t>apneustic</a:t>
            </a:r>
            <a:r>
              <a:rPr lang="en-US" altLang="en-US" sz="2000" b="1" dirty="0">
                <a:ea typeface="MS PGothic" charset="-128"/>
              </a:rPr>
              <a:t> center</a:t>
            </a:r>
            <a:r>
              <a:rPr lang="en-US" altLang="en-US" sz="2000" dirty="0">
                <a:ea typeface="MS PGothic" charset="-128"/>
              </a:rPr>
              <a:t>: located in the inferior potion of the pons, it turns on stimulatory impulses to the DRG of neurons.</a:t>
            </a:r>
          </a:p>
          <a:p>
            <a:endParaRPr lang="en-US" altLang="en-US" sz="2000" dirty="0">
              <a:ea typeface="MS PGothic" charset="-128"/>
            </a:endParaRPr>
          </a:p>
        </p:txBody>
      </p:sp>
      <p:pic>
        <p:nvPicPr>
          <p:cNvPr id="18435" name="Picture 5" descr="respiratory ce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2" y="1066800"/>
            <a:ext cx="3195638" cy="5105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00063" y="228601"/>
            <a:ext cx="7577137" cy="533399"/>
          </a:xfrm>
        </p:spPr>
        <p:txBody>
          <a:bodyPr/>
          <a:lstStyle/>
          <a:p>
            <a:pPr eaLnBrk="1" hangingPunct="1"/>
            <a:r>
              <a:rPr lang="en-US" altLang="en-US" sz="3600" b="1" dirty="0">
                <a:ea typeface="MS PGothic" charset="-128"/>
              </a:rPr>
              <a:t>  </a:t>
            </a:r>
            <a:r>
              <a:rPr lang="en-US" altLang="en-US" sz="2800" b="1" dirty="0">
                <a:solidFill>
                  <a:srgbClr val="5734FD"/>
                </a:solidFill>
                <a:ea typeface="MS PGothic" charset="-128"/>
              </a:rPr>
              <a:t>The Medullary Respiratory centers</a:t>
            </a:r>
          </a:p>
        </p:txBody>
      </p:sp>
      <p:sp>
        <p:nvSpPr>
          <p:cNvPr id="142339" name="Rectangle 3"/>
          <p:cNvSpPr>
            <a:spLocks noGrp="1" noChangeArrowheads="1"/>
          </p:cNvSpPr>
          <p:nvPr>
            <p:ph type="body" sz="half" idx="1"/>
          </p:nvPr>
        </p:nvSpPr>
        <p:spPr>
          <a:xfrm>
            <a:off x="304800" y="914400"/>
            <a:ext cx="5867400" cy="5715000"/>
          </a:xfrm>
          <a:ln w="19050">
            <a:solidFill>
              <a:schemeClr val="accent1"/>
            </a:solidFill>
          </a:ln>
        </p:spPr>
        <p:txBody>
          <a:bodyPr rtlCol="0">
            <a:normAutofit fontScale="55000" lnSpcReduction="20000"/>
          </a:bodyPr>
          <a:lstStyle/>
          <a:p>
            <a:pPr eaLnBrk="1" fontAlgn="auto" hangingPunct="1">
              <a:lnSpc>
                <a:spcPct val="110000"/>
              </a:lnSpc>
              <a:spcAft>
                <a:spcPts val="0"/>
              </a:spcAft>
              <a:buFont typeface="Arial" panose="020B0604020202020204" pitchFamily="34" charset="0"/>
              <a:buChar char="•"/>
              <a:defRPr/>
            </a:pPr>
            <a:r>
              <a:rPr lang="en-AU" sz="3300" b="1" dirty="0">
                <a:solidFill>
                  <a:srgbClr val="FF0000"/>
                </a:solidFill>
                <a:latin typeface="Times New Roman" pitchFamily="18" charset="0"/>
                <a:ea typeface="+mn-ea"/>
                <a:cs typeface="Times New Roman" pitchFamily="18" charset="0"/>
              </a:rPr>
              <a:t>Inspiratory area </a:t>
            </a:r>
            <a:r>
              <a:rPr lang="en-AU" sz="3300" b="1" dirty="0">
                <a:solidFill>
                  <a:srgbClr val="5734FD"/>
                </a:solidFill>
                <a:latin typeface="Times New Roman" pitchFamily="18" charset="0"/>
                <a:ea typeface="+mn-ea"/>
                <a:cs typeface="Times New Roman" pitchFamily="18" charset="0"/>
              </a:rPr>
              <a:t>(Dorsal Respiratory Group) DRG:</a:t>
            </a:r>
          </a:p>
          <a:p>
            <a:pPr marL="0" indent="0" algn="just">
              <a:buFont typeface="Arial" panose="020B0604020202020204" pitchFamily="34" charset="0"/>
              <a:buNone/>
              <a:defRPr/>
            </a:pPr>
            <a:r>
              <a:rPr lang="en-US" sz="3300" dirty="0">
                <a:latin typeface="Times New Roman" panose="02020603050405020304" pitchFamily="18" charset="0"/>
                <a:cs typeface="Times New Roman" panose="02020603050405020304" pitchFamily="18" charset="0"/>
              </a:rPr>
              <a:t>Located within the nucleus of the </a:t>
            </a:r>
            <a:r>
              <a:rPr lang="en-US" sz="3300" dirty="0" err="1">
                <a:latin typeface="Times New Roman" panose="02020603050405020304" pitchFamily="18" charset="0"/>
                <a:cs typeface="Times New Roman" panose="02020603050405020304" pitchFamily="18" charset="0"/>
              </a:rPr>
              <a:t>tractus</a:t>
            </a:r>
            <a:r>
              <a:rPr lang="en-US" sz="3300" dirty="0">
                <a:latin typeface="Times New Roman" panose="02020603050405020304" pitchFamily="18" charset="0"/>
                <a:cs typeface="Times New Roman" panose="02020603050405020304" pitchFamily="18" charset="0"/>
              </a:rPr>
              <a:t> solitaries (NTS), </a:t>
            </a:r>
          </a:p>
          <a:p>
            <a:pPr marL="0" indent="0" algn="just">
              <a:buFont typeface="Arial" panose="020B0604020202020204" pitchFamily="34" charset="0"/>
              <a:buNone/>
              <a:defRPr/>
            </a:pPr>
            <a:r>
              <a:rPr lang="en-US" sz="3300" dirty="0">
                <a:latin typeface="Times New Roman" panose="02020603050405020304" pitchFamily="18" charset="0"/>
                <a:cs typeface="Times New Roman" panose="02020603050405020304" pitchFamily="18" charset="0"/>
              </a:rPr>
              <a:t>which is the sensory termination of both the vagal (X) and the glossopharyngeal nerves (IX) (which transmit sensory signals into the respiratory center from:</a:t>
            </a:r>
          </a:p>
          <a:p>
            <a:pPr marL="0" indent="0" algn="just">
              <a:buNone/>
              <a:defRPr/>
            </a:pPr>
            <a:r>
              <a:rPr lang="en-US" sz="3300" dirty="0">
                <a:latin typeface="Times New Roman" panose="02020603050405020304" pitchFamily="18" charset="0"/>
                <a:cs typeface="Times New Roman" panose="02020603050405020304" pitchFamily="18" charset="0"/>
              </a:rPr>
              <a:t>Peripheral chemoreceptors, baroreceptors and several types of receptors in the lungs.</a:t>
            </a:r>
            <a:endParaRPr lang="en-US" sz="3300" dirty="0">
              <a:latin typeface="Times New Roman" pitchFamily="18" charset="0"/>
              <a:ea typeface="+mn-ea"/>
              <a:cs typeface="Times New Roman" pitchFamily="18" charset="0"/>
            </a:endParaRPr>
          </a:p>
          <a:p>
            <a:pPr marL="20638" indent="-20638" eaLnBrk="1" fontAlgn="auto" hangingPunct="1">
              <a:lnSpc>
                <a:spcPct val="110000"/>
              </a:lnSpc>
              <a:spcAft>
                <a:spcPts val="0"/>
              </a:spcAft>
              <a:buFont typeface="Arial" panose="020B0604020202020204" pitchFamily="34" charset="0"/>
              <a:buNone/>
              <a:defRPr/>
            </a:pPr>
            <a:r>
              <a:rPr lang="en-AU" sz="3300" b="1" dirty="0">
                <a:latin typeface="Times New Roman" pitchFamily="18" charset="0"/>
                <a:ea typeface="+mn-ea"/>
                <a:cs typeface="Times New Roman" pitchFamily="18" charset="0"/>
              </a:rPr>
              <a:t>   Function of DRG</a:t>
            </a:r>
            <a:r>
              <a:rPr lang="en-AU" sz="3300" b="1" dirty="0">
                <a:solidFill>
                  <a:srgbClr val="5734FD"/>
                </a:solidFill>
                <a:latin typeface="Times New Roman" pitchFamily="18" charset="0"/>
                <a:ea typeface="+mn-ea"/>
                <a:cs typeface="Times New Roman" pitchFamily="18" charset="0"/>
              </a:rPr>
              <a:t>:   </a:t>
            </a:r>
            <a:r>
              <a:rPr lang="en-AU" sz="3300" dirty="0">
                <a:latin typeface="Times New Roman" pitchFamily="18" charset="0"/>
                <a:ea typeface="+mn-ea"/>
                <a:cs typeface="Times New Roman" pitchFamily="18" charset="0"/>
              </a:rPr>
              <a:t>-It  determines basic rhythm</a:t>
            </a:r>
            <a:r>
              <a:rPr lang="en-US" sz="3300" dirty="0">
                <a:latin typeface="Times New Roman" pitchFamily="18" charset="0"/>
                <a:ea typeface="+mn-ea"/>
                <a:cs typeface="Times New Roman" pitchFamily="18" charset="0"/>
              </a:rPr>
              <a:t> of breathing.  </a:t>
            </a:r>
            <a:r>
              <a:rPr lang="en-AU" sz="3300" dirty="0">
                <a:latin typeface="Times New Roman" pitchFamily="18" charset="0"/>
                <a:ea typeface="+mn-ea"/>
                <a:cs typeface="Times New Roman" pitchFamily="18" charset="0"/>
              </a:rPr>
              <a:t> -It  causes contraction of diaphragm and external intercostals.</a:t>
            </a:r>
          </a:p>
          <a:p>
            <a:pPr eaLnBrk="1" fontAlgn="auto" hangingPunct="1">
              <a:lnSpc>
                <a:spcPct val="110000"/>
              </a:lnSpc>
              <a:spcAft>
                <a:spcPts val="0"/>
              </a:spcAft>
              <a:buFont typeface="Arial" panose="020B0604020202020204" pitchFamily="34" charset="0"/>
              <a:buChar char="•"/>
              <a:defRPr/>
            </a:pPr>
            <a:r>
              <a:rPr lang="en-AU" sz="3300" b="1" dirty="0">
                <a:solidFill>
                  <a:srgbClr val="FF0000"/>
                </a:solidFill>
                <a:latin typeface="Times New Roman" pitchFamily="18" charset="0"/>
                <a:ea typeface="+mn-ea"/>
                <a:cs typeface="Times New Roman" pitchFamily="18" charset="0"/>
              </a:rPr>
              <a:t>Expiratory area </a:t>
            </a:r>
            <a:r>
              <a:rPr lang="en-AU" sz="3300" b="1" dirty="0">
                <a:solidFill>
                  <a:srgbClr val="5734FD"/>
                </a:solidFill>
                <a:latin typeface="Times New Roman" pitchFamily="18" charset="0"/>
                <a:ea typeface="+mn-ea"/>
                <a:cs typeface="Times New Roman" pitchFamily="18" charset="0"/>
              </a:rPr>
              <a:t>(Ventral Respiratory Group) VRG</a:t>
            </a:r>
          </a:p>
          <a:p>
            <a:pPr marL="84138" indent="17463" eaLnBrk="1" fontAlgn="auto" hangingPunct="1">
              <a:lnSpc>
                <a:spcPct val="110000"/>
              </a:lnSpc>
              <a:spcAft>
                <a:spcPts val="0"/>
              </a:spcAft>
              <a:buFont typeface="Arial" panose="020B0604020202020204" pitchFamily="34" charset="0"/>
              <a:buNone/>
              <a:tabLst>
                <a:tab pos="84138" algn="l"/>
              </a:tabLst>
              <a:defRPr/>
            </a:pPr>
            <a:r>
              <a:rPr lang="en-AU" sz="3300" dirty="0">
                <a:latin typeface="Times New Roman" pitchFamily="18" charset="0"/>
                <a:ea typeface="+mn-ea"/>
                <a:cs typeface="Times New Roman" pitchFamily="18" charset="0"/>
              </a:rPr>
              <a:t> -Although</a:t>
            </a:r>
            <a:r>
              <a:rPr lang="en-AU" sz="3300" dirty="0">
                <a:latin typeface="Times New Roman" pitchFamily="18" charset="0"/>
                <a:cs typeface="Times New Roman" pitchFamily="18" charset="0"/>
              </a:rPr>
              <a:t> it contains both inspiratory and expiratory neurons. It is </a:t>
            </a:r>
            <a:r>
              <a:rPr lang="en-AU" sz="3300" dirty="0" smtClean="0">
                <a:latin typeface="Times New Roman" pitchFamily="18" charset="0"/>
                <a:cs typeface="Times New Roman" pitchFamily="18" charset="0"/>
              </a:rPr>
              <a:t>totally </a:t>
            </a:r>
            <a:r>
              <a:rPr lang="en-US" sz="3300" dirty="0" smtClean="0">
                <a:latin typeface="Times New Roman" pitchFamily="18" charset="0"/>
                <a:ea typeface="+mn-ea"/>
                <a:cs typeface="Times New Roman" pitchFamily="18" charset="0"/>
              </a:rPr>
              <a:t>inactive </a:t>
            </a:r>
            <a:r>
              <a:rPr lang="en-US" sz="3300" dirty="0">
                <a:latin typeface="Times New Roman" pitchFamily="18" charset="0"/>
                <a:ea typeface="+mn-ea"/>
                <a:cs typeface="Times New Roman" pitchFamily="18" charset="0"/>
              </a:rPr>
              <a:t>during normal quiet breathing</a:t>
            </a:r>
            <a:r>
              <a:rPr lang="en-US" sz="3300" dirty="0" smtClean="0">
                <a:latin typeface="Times New Roman" pitchFamily="18" charset="0"/>
                <a:ea typeface="+mn-ea"/>
                <a:cs typeface="Times New Roman" pitchFamily="18" charset="0"/>
              </a:rPr>
              <a:t>.</a:t>
            </a:r>
          </a:p>
          <a:p>
            <a:pPr marL="84138" indent="17463" eaLnBrk="1" fontAlgn="auto" hangingPunct="1">
              <a:lnSpc>
                <a:spcPct val="110000"/>
              </a:lnSpc>
              <a:spcAft>
                <a:spcPts val="0"/>
              </a:spcAft>
              <a:buFont typeface="Arial" panose="020B0604020202020204" pitchFamily="34" charset="0"/>
              <a:buNone/>
              <a:tabLst>
                <a:tab pos="84138" algn="l"/>
              </a:tabLst>
              <a:defRPr/>
            </a:pPr>
            <a:r>
              <a:rPr lang="en-US" sz="3300" dirty="0" smtClean="0">
                <a:latin typeface="Times New Roman" pitchFamily="18" charset="0"/>
                <a:ea typeface="+mn-ea"/>
                <a:cs typeface="Times New Roman" pitchFamily="18" charset="0"/>
              </a:rPr>
              <a:t> </a:t>
            </a:r>
            <a:r>
              <a:rPr lang="en-US" sz="3300" dirty="0">
                <a:latin typeface="Times New Roman" pitchFamily="18" charset="0"/>
                <a:ea typeface="+mn-ea"/>
                <a:cs typeface="Times New Roman" pitchFamily="18" charset="0"/>
              </a:rPr>
              <a:t>-</a:t>
            </a:r>
            <a:r>
              <a:rPr lang="en-US" sz="3300" b="1" dirty="0">
                <a:latin typeface="Times New Roman" pitchFamily="18" charset="0"/>
                <a:ea typeface="+mn-ea"/>
                <a:cs typeface="Times New Roman" pitchFamily="18" charset="0"/>
              </a:rPr>
              <a:t>Activated </a:t>
            </a:r>
            <a:r>
              <a:rPr lang="en-US" sz="3300" dirty="0">
                <a:latin typeface="Times New Roman" pitchFamily="18" charset="0"/>
                <a:ea typeface="+mn-ea"/>
                <a:cs typeface="Times New Roman" pitchFamily="18" charset="0"/>
              </a:rPr>
              <a:t>by the inspiratory area (DRG)  during forceful breathing.</a:t>
            </a:r>
          </a:p>
          <a:p>
            <a:pPr eaLnBrk="1" fontAlgn="auto" hangingPunct="1">
              <a:lnSpc>
                <a:spcPct val="110000"/>
              </a:lnSpc>
              <a:spcAft>
                <a:spcPts val="0"/>
              </a:spcAft>
              <a:buFont typeface="Arial" panose="020B0604020202020204" pitchFamily="34" charset="0"/>
              <a:buNone/>
              <a:defRPr/>
            </a:pPr>
            <a:r>
              <a:rPr lang="en-AU" sz="3300" b="1" dirty="0">
                <a:latin typeface="Times New Roman" pitchFamily="18" charset="0"/>
                <a:ea typeface="+mn-ea"/>
                <a:cs typeface="Times New Roman" pitchFamily="18" charset="0"/>
              </a:rPr>
              <a:t>  Function of VRG: </a:t>
            </a:r>
            <a:r>
              <a:rPr lang="en-AU" sz="3300" dirty="0">
                <a:latin typeface="Times New Roman" pitchFamily="18" charset="0"/>
                <a:ea typeface="+mn-ea"/>
                <a:cs typeface="Times New Roman" pitchFamily="18" charset="0"/>
              </a:rPr>
              <a:t>It causes contraction of  the abdominal muscles during forced breathing.</a:t>
            </a:r>
          </a:p>
          <a:p>
            <a:pPr eaLnBrk="1" fontAlgn="auto" hangingPunct="1">
              <a:lnSpc>
                <a:spcPct val="110000"/>
              </a:lnSpc>
              <a:spcAft>
                <a:spcPts val="0"/>
              </a:spcAft>
              <a:buFont typeface="Arial" panose="020B0604020202020204" pitchFamily="34" charset="0"/>
              <a:buChar char="•"/>
              <a:defRPr/>
            </a:pPr>
            <a:r>
              <a:rPr lang="en-US" sz="3300" dirty="0">
                <a:latin typeface="Times New Roman" pitchFamily="18" charset="0"/>
                <a:ea typeface="+mn-ea"/>
                <a:cs typeface="Times New Roman" pitchFamily="18" charset="0"/>
              </a:rPr>
              <a:t>The medullary respiratory centers stimulate basic inspiration for about 2 seconds and then basic expiration for about 3 seconds (5 sec/ breath = 12 breaths/min).</a:t>
            </a:r>
          </a:p>
          <a:p>
            <a:pPr eaLnBrk="1" fontAlgn="auto" hangingPunct="1">
              <a:lnSpc>
                <a:spcPct val="110000"/>
              </a:lnSpc>
              <a:spcAft>
                <a:spcPts val="0"/>
              </a:spcAft>
              <a:buFont typeface="Arial" panose="020B0604020202020204" pitchFamily="34" charset="0"/>
              <a:buChar char="•"/>
              <a:defRPr/>
            </a:pPr>
            <a:endParaRPr lang="en-AU" sz="3300" dirty="0">
              <a:solidFill>
                <a:srgbClr val="FFFFFF"/>
              </a:solidFill>
              <a:latin typeface="Tahoma" pitchFamily="34" charset="0"/>
              <a:ea typeface="+mn-ea"/>
              <a:cs typeface="Tahoma" pitchFamily="34" charset="0"/>
            </a:endParaRPr>
          </a:p>
          <a:p>
            <a:pPr eaLnBrk="1" fontAlgn="auto" hangingPunct="1">
              <a:lnSpc>
                <a:spcPct val="80000"/>
              </a:lnSpc>
              <a:spcAft>
                <a:spcPts val="0"/>
              </a:spcAft>
              <a:buFontTx/>
              <a:buNone/>
              <a:defRPr/>
            </a:pPr>
            <a:endParaRPr lang="en-US" sz="1800" dirty="0">
              <a:solidFill>
                <a:srgbClr val="FFFFFF"/>
              </a:solidFill>
              <a:latin typeface="Tahoma" pitchFamily="34" charset="0"/>
              <a:ea typeface="+mn-ea"/>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524000"/>
            <a:ext cx="2665523" cy="3438526"/>
          </a:xfrm>
          <a:prstGeom prst="rect">
            <a:avLst/>
          </a:prstGeom>
          <a:ln w="19050">
            <a:solidFill>
              <a:schemeClr val="accent1"/>
            </a:solid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00063" y="227013"/>
            <a:ext cx="7312025" cy="754062"/>
          </a:xfrm>
        </p:spPr>
        <p:txBody>
          <a:bodyPr/>
          <a:lstStyle/>
          <a:p>
            <a:pPr eaLnBrk="1" hangingPunct="1"/>
            <a:r>
              <a:rPr lang="en-US" altLang="en-US" sz="3200" b="1">
                <a:solidFill>
                  <a:srgbClr val="7030A0"/>
                </a:solidFill>
                <a:ea typeface="MS PGothic" charset="-128"/>
              </a:rPr>
              <a:t>Pontine Respiratory centers</a:t>
            </a:r>
          </a:p>
        </p:txBody>
      </p:sp>
      <p:sp>
        <p:nvSpPr>
          <p:cNvPr id="143363" name="Rectangle 3"/>
          <p:cNvSpPr>
            <a:spLocks noGrp="1" noChangeArrowheads="1"/>
          </p:cNvSpPr>
          <p:nvPr>
            <p:ph type="body" sz="half" idx="1"/>
          </p:nvPr>
        </p:nvSpPr>
        <p:spPr>
          <a:xfrm>
            <a:off x="714375" y="1143000"/>
            <a:ext cx="5000625" cy="5072063"/>
          </a:xfrm>
          <a:ln w="19050">
            <a:solidFill>
              <a:srgbClr val="000000"/>
            </a:solidFill>
          </a:ln>
        </p:spPr>
        <p:txBody>
          <a:bodyPr rtlCol="0">
            <a:normAutofit fontScale="85000" lnSpcReduction="10000"/>
          </a:bodyPr>
          <a:lstStyle/>
          <a:p>
            <a:pPr eaLnBrk="1" fontAlgn="auto" hangingPunct="1">
              <a:lnSpc>
                <a:spcPct val="110000"/>
              </a:lnSpc>
              <a:spcAft>
                <a:spcPts val="0"/>
              </a:spcAft>
              <a:buFont typeface="Arial" panose="020B0604020202020204" pitchFamily="34" charset="0"/>
              <a:buChar char="•"/>
              <a:defRPr/>
            </a:pPr>
            <a:r>
              <a:rPr lang="en-AU" sz="2400" dirty="0">
                <a:solidFill>
                  <a:srgbClr val="7030A0"/>
                </a:solidFill>
                <a:latin typeface="Times New Roman" pitchFamily="18" charset="0"/>
                <a:ea typeface="+mn-ea"/>
                <a:cs typeface="Times New Roman" pitchFamily="18" charset="0"/>
              </a:rPr>
              <a:t>Transition between inhalation and exhalation  is controlled by:</a:t>
            </a:r>
          </a:p>
          <a:p>
            <a:pPr marL="114300" lvl="1" indent="0" eaLnBrk="1" fontAlgn="auto" hangingPunct="1">
              <a:lnSpc>
                <a:spcPct val="110000"/>
              </a:lnSpc>
              <a:spcAft>
                <a:spcPts val="0"/>
              </a:spcAft>
              <a:buFont typeface="Arial" panose="020B0604020202020204" pitchFamily="34" charset="0"/>
              <a:buNone/>
              <a:defRPr/>
            </a:pPr>
            <a:r>
              <a:rPr lang="en-AU" sz="2400" b="1" dirty="0" err="1">
                <a:solidFill>
                  <a:srgbClr val="C00000"/>
                </a:solidFill>
                <a:latin typeface="Times New Roman" pitchFamily="18" charset="0"/>
                <a:ea typeface="+mn-ea"/>
                <a:cs typeface="Times New Roman" pitchFamily="18" charset="0"/>
              </a:rPr>
              <a:t>Pneumotaxic</a:t>
            </a:r>
            <a:r>
              <a:rPr lang="en-AU" sz="2400" b="1" dirty="0">
                <a:solidFill>
                  <a:srgbClr val="C00000"/>
                </a:solidFill>
                <a:latin typeface="Times New Roman" pitchFamily="18" charset="0"/>
                <a:ea typeface="+mn-ea"/>
                <a:cs typeface="Times New Roman" pitchFamily="18" charset="0"/>
              </a:rPr>
              <a:t> area</a:t>
            </a:r>
          </a:p>
          <a:p>
            <a:pPr marL="0" lvl="1" indent="0" eaLnBrk="1" fontAlgn="auto" hangingPunct="1">
              <a:lnSpc>
                <a:spcPct val="110000"/>
              </a:lnSpc>
              <a:spcAft>
                <a:spcPts val="0"/>
              </a:spcAft>
              <a:buFont typeface="Arial" panose="020B0604020202020204" pitchFamily="34" charset="0"/>
              <a:buChar char="•"/>
              <a:defRPr/>
            </a:pPr>
            <a:r>
              <a:rPr lang="en-AU" sz="2400" dirty="0" smtClean="0">
                <a:latin typeface="Times New Roman" pitchFamily="18" charset="0"/>
                <a:ea typeface="+mn-ea"/>
                <a:cs typeface="Times New Roman" pitchFamily="18" charset="0"/>
              </a:rPr>
              <a:t>Inhibits </a:t>
            </a:r>
            <a:r>
              <a:rPr lang="en-AU" sz="2400" dirty="0">
                <a:latin typeface="Times New Roman" pitchFamily="18" charset="0"/>
                <a:ea typeface="+mn-ea"/>
                <a:cs typeface="Times New Roman" pitchFamily="18" charset="0"/>
              </a:rPr>
              <a:t>the inspiratory area of medulla to stop inhalation</a:t>
            </a:r>
            <a:r>
              <a:rPr lang="en-AU" sz="2400" dirty="0" smtClean="0">
                <a:latin typeface="Times New Roman" pitchFamily="18" charset="0"/>
                <a:ea typeface="+mn-ea"/>
                <a:cs typeface="Times New Roman" pitchFamily="18" charset="0"/>
              </a:rPr>
              <a:t>.</a:t>
            </a:r>
          </a:p>
          <a:p>
            <a:pPr marL="0" lvl="1" indent="0" eaLnBrk="1" fontAlgn="auto" hangingPunct="1">
              <a:lnSpc>
                <a:spcPct val="110000"/>
              </a:lnSpc>
              <a:spcAft>
                <a:spcPts val="0"/>
              </a:spcAft>
              <a:buFont typeface="Arial" panose="020B0604020202020204" pitchFamily="34" charset="0"/>
              <a:buChar char="•"/>
              <a:defRPr/>
            </a:pPr>
            <a:r>
              <a:rPr lang="en-US" sz="2400" dirty="0"/>
              <a:t>limitation of inspiration also shortens expiration and the entire period of each respiration</a:t>
            </a:r>
            <a:r>
              <a:rPr lang="en-US" sz="2400" dirty="0" smtClean="0"/>
              <a:t>.</a:t>
            </a:r>
            <a:endParaRPr lang="en-AU" sz="2400" dirty="0">
              <a:latin typeface="Times New Roman" pitchFamily="18" charset="0"/>
              <a:ea typeface="+mn-ea"/>
              <a:cs typeface="Times New Roman" pitchFamily="18" charset="0"/>
            </a:endParaRPr>
          </a:p>
          <a:p>
            <a:pPr marL="0" lvl="1" indent="0" eaLnBrk="1" fontAlgn="auto" hangingPunct="1">
              <a:lnSpc>
                <a:spcPct val="110000"/>
              </a:lnSpc>
              <a:spcAft>
                <a:spcPts val="0"/>
              </a:spcAft>
              <a:buFont typeface="Arial" panose="020B0604020202020204" pitchFamily="34" charset="0"/>
              <a:buChar char="•"/>
              <a:defRPr/>
            </a:pPr>
            <a:r>
              <a:rPr lang="en-AU" sz="2400" dirty="0">
                <a:latin typeface="Times New Roman" pitchFamily="18" charset="0"/>
                <a:ea typeface="+mn-ea"/>
                <a:cs typeface="Times New Roman" pitchFamily="18" charset="0"/>
              </a:rPr>
              <a:t> Therefore, breathing is more rapid </a:t>
            </a:r>
            <a:r>
              <a:rPr lang="en-AU" sz="2400" dirty="0" smtClean="0">
                <a:latin typeface="Times New Roman" pitchFamily="18" charset="0"/>
                <a:ea typeface="+mn-ea"/>
                <a:cs typeface="Times New Roman" pitchFamily="18" charset="0"/>
              </a:rPr>
              <a:t>when </a:t>
            </a:r>
            <a:r>
              <a:rPr lang="en-AU" sz="2400" dirty="0" err="1">
                <a:latin typeface="Times New Roman" pitchFamily="18" charset="0"/>
                <a:ea typeface="+mn-ea"/>
                <a:cs typeface="Times New Roman" pitchFamily="18" charset="0"/>
              </a:rPr>
              <a:t>pneumotaxic</a:t>
            </a:r>
            <a:r>
              <a:rPr lang="en-AU" sz="2400" dirty="0">
                <a:latin typeface="Times New Roman" pitchFamily="18" charset="0"/>
                <a:ea typeface="+mn-ea"/>
                <a:cs typeface="Times New Roman" pitchFamily="18" charset="0"/>
              </a:rPr>
              <a:t> area is active.</a:t>
            </a:r>
          </a:p>
          <a:p>
            <a:pPr marL="0" lvl="1" indent="0" eaLnBrk="1" fontAlgn="auto" hangingPunct="1">
              <a:lnSpc>
                <a:spcPct val="110000"/>
              </a:lnSpc>
              <a:spcAft>
                <a:spcPts val="0"/>
              </a:spcAft>
              <a:buFont typeface="Arial" panose="020B0604020202020204" pitchFamily="34" charset="0"/>
              <a:buNone/>
              <a:defRPr/>
            </a:pPr>
            <a:r>
              <a:rPr lang="en-AU" sz="2400" b="1" dirty="0" err="1">
                <a:solidFill>
                  <a:srgbClr val="C00000"/>
                </a:solidFill>
                <a:latin typeface="Times New Roman" pitchFamily="18" charset="0"/>
                <a:ea typeface="+mn-ea"/>
                <a:cs typeface="Times New Roman" pitchFamily="18" charset="0"/>
              </a:rPr>
              <a:t>Apneustic</a:t>
            </a:r>
            <a:r>
              <a:rPr lang="en-AU" sz="2400" b="1" dirty="0">
                <a:solidFill>
                  <a:srgbClr val="C00000"/>
                </a:solidFill>
                <a:latin typeface="Times New Roman" pitchFamily="18" charset="0"/>
                <a:ea typeface="+mn-ea"/>
                <a:cs typeface="Times New Roman" pitchFamily="18" charset="0"/>
              </a:rPr>
              <a:t> area</a:t>
            </a:r>
          </a:p>
          <a:p>
            <a:pPr marL="0" lvl="1" indent="0" eaLnBrk="1" fontAlgn="auto" hangingPunct="1">
              <a:lnSpc>
                <a:spcPct val="110000"/>
              </a:lnSpc>
              <a:spcAft>
                <a:spcPts val="0"/>
              </a:spcAft>
              <a:buFont typeface="Arial" panose="020B0604020202020204" pitchFamily="34" charset="0"/>
              <a:buNone/>
              <a:defRPr/>
            </a:pPr>
            <a:r>
              <a:rPr lang="en-AU" sz="2400" dirty="0">
                <a:latin typeface="Times New Roman" pitchFamily="18" charset="0"/>
                <a:ea typeface="+mn-ea"/>
                <a:cs typeface="Times New Roman" pitchFamily="18" charset="0"/>
              </a:rPr>
              <a:t>Stimulates the inspiratory area of the medulla to prolong inhalation. Therefore, if it is stimulated, </a:t>
            </a:r>
            <a:r>
              <a:rPr lang="en-AU" sz="2400" dirty="0" smtClean="0">
                <a:latin typeface="Times New Roman" pitchFamily="18" charset="0"/>
                <a:ea typeface="+mn-ea"/>
                <a:cs typeface="Times New Roman" pitchFamily="18" charset="0"/>
              </a:rPr>
              <a:t>it </a:t>
            </a:r>
            <a:r>
              <a:rPr lang="en-AU" sz="2400" dirty="0">
                <a:latin typeface="Times New Roman" pitchFamily="18" charset="0"/>
                <a:ea typeface="+mn-ea"/>
                <a:cs typeface="Times New Roman" pitchFamily="18" charset="0"/>
              </a:rPr>
              <a:t>prolongs the respiratory cycles and </a:t>
            </a:r>
            <a:r>
              <a:rPr lang="en-AU" sz="2400" dirty="0">
                <a:latin typeface="Times New Roman" pitchFamily="18" charset="0"/>
                <a:cs typeface="Times New Roman" pitchFamily="18" charset="0"/>
              </a:rPr>
              <a:t>slows the respiration rate.</a:t>
            </a:r>
            <a:endParaRPr lang="en-US" sz="2400" dirty="0">
              <a:latin typeface="Times New Roman" pitchFamily="18" charset="0"/>
              <a:ea typeface="+mn-ea"/>
              <a:cs typeface="Times New Roman" pitchFamily="18" charset="0"/>
            </a:endParaRPr>
          </a:p>
        </p:txBody>
      </p:sp>
      <p:pic>
        <p:nvPicPr>
          <p:cNvPr id="215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867400" y="1752600"/>
            <a:ext cx="3048000" cy="4051300"/>
          </a:xfrm>
          <a:ln w="19050">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28625" y="152400"/>
            <a:ext cx="7929563" cy="685800"/>
          </a:xfrm>
        </p:spPr>
        <p:txBody>
          <a:bodyPr/>
          <a:lstStyle/>
          <a:p>
            <a:pPr eaLnBrk="1" hangingPunct="1"/>
            <a:r>
              <a:rPr lang="en-US" altLang="en-US" sz="3200" dirty="0" err="1">
                <a:solidFill>
                  <a:srgbClr val="5734FD"/>
                </a:solidFill>
                <a:ea typeface="MS PGothic" charset="-128"/>
              </a:rPr>
              <a:t>Hering</a:t>
            </a:r>
            <a:r>
              <a:rPr lang="en-US" altLang="en-US" sz="3200" dirty="0">
                <a:solidFill>
                  <a:srgbClr val="5734FD"/>
                </a:solidFill>
                <a:ea typeface="MS PGothic" charset="-128"/>
              </a:rPr>
              <a:t>-Breuer inflation reflex</a:t>
            </a:r>
          </a:p>
        </p:txBody>
      </p:sp>
      <p:sp>
        <p:nvSpPr>
          <p:cNvPr id="23554" name="Rectangle 3"/>
          <p:cNvSpPr>
            <a:spLocks noGrp="1" noChangeArrowheads="1"/>
          </p:cNvSpPr>
          <p:nvPr>
            <p:ph idx="1"/>
          </p:nvPr>
        </p:nvSpPr>
        <p:spPr>
          <a:xfrm>
            <a:off x="228600" y="914400"/>
            <a:ext cx="5638800" cy="5638800"/>
          </a:xfrm>
          <a:ln w="19050">
            <a:solidFill>
              <a:srgbClr val="000000"/>
            </a:solidFill>
            <a:miter lim="800000"/>
            <a:headEnd/>
            <a:tailEnd/>
          </a:ln>
        </p:spPr>
        <p:txBody>
          <a:bodyPr/>
          <a:lstStyle/>
          <a:p>
            <a:pPr marL="126900" eaLnBrk="1" hangingPunct="1">
              <a:spcBef>
                <a:spcPts val="0"/>
              </a:spcBef>
              <a:spcAft>
                <a:spcPts val="0"/>
              </a:spcAft>
            </a:pPr>
            <a:r>
              <a:rPr lang="en-US" altLang="en-US" sz="2400" dirty="0">
                <a:solidFill>
                  <a:srgbClr val="5734FD"/>
                </a:solidFill>
                <a:latin typeface="Times New Roman" charset="0"/>
                <a:ea typeface="MS PGothic" charset="-128"/>
              </a:rPr>
              <a:t>When the lung becomes overstretched </a:t>
            </a:r>
            <a:r>
              <a:rPr lang="en-US" altLang="en-US" sz="2400" dirty="0">
                <a:latin typeface="Times New Roman" charset="0"/>
                <a:ea typeface="MS PGothic" charset="-128"/>
              </a:rPr>
              <a:t>(tidal volume is </a:t>
            </a:r>
            <a:r>
              <a:rPr lang="en-US" sz="2400" dirty="0"/>
              <a:t>(&gt;≈1.5 L/breath)</a:t>
            </a:r>
            <a:r>
              <a:rPr lang="en-US" altLang="en-US" sz="2400" dirty="0">
                <a:latin typeface="Times New Roman" charset="0"/>
                <a:ea typeface="MS PGothic" charset="-128"/>
              </a:rPr>
              <a:t>, the stretch receptors located in the wall of bronchi and bronchioles transmit signals through the </a:t>
            </a:r>
            <a:r>
              <a:rPr lang="en-US" altLang="en-US" sz="2400" dirty="0" err="1">
                <a:latin typeface="Times New Roman" charset="0"/>
                <a:ea typeface="MS PGothic" charset="-128"/>
              </a:rPr>
              <a:t>vagus</a:t>
            </a:r>
            <a:r>
              <a:rPr lang="en-US" altLang="en-US" sz="2400" dirty="0">
                <a:latin typeface="Times New Roman" charset="0"/>
                <a:ea typeface="MS PGothic" charset="-128"/>
              </a:rPr>
              <a:t> nerve to DRG producing effect similar to </a:t>
            </a:r>
            <a:r>
              <a:rPr lang="en-US" altLang="en-US" sz="2400" dirty="0" err="1">
                <a:latin typeface="Times New Roman" charset="0"/>
                <a:ea typeface="MS PGothic" charset="-128"/>
              </a:rPr>
              <a:t>pneumotaxic</a:t>
            </a:r>
            <a:r>
              <a:rPr lang="en-US" altLang="en-US" sz="2400" dirty="0">
                <a:latin typeface="Times New Roman" charset="0"/>
                <a:ea typeface="MS PGothic" charset="-128"/>
              </a:rPr>
              <a:t> center stimulation:</a:t>
            </a:r>
          </a:p>
          <a:p>
            <a:pPr marL="126900" eaLnBrk="1" hangingPunct="1">
              <a:spcBef>
                <a:spcPts val="0"/>
              </a:spcBef>
              <a:spcAft>
                <a:spcPts val="0"/>
              </a:spcAft>
            </a:pPr>
            <a:r>
              <a:rPr lang="en-US" altLang="en-US" sz="2400" dirty="0">
                <a:latin typeface="Times New Roman" charset="0"/>
                <a:ea typeface="MS PGothic" charset="-128"/>
              </a:rPr>
              <a:t> It </a:t>
            </a:r>
            <a:r>
              <a:rPr lang="en-US" altLang="en-US" sz="2400" dirty="0">
                <a:solidFill>
                  <a:srgbClr val="5734FD"/>
                </a:solidFill>
                <a:latin typeface="Times New Roman" charset="0"/>
                <a:ea typeface="MS PGothic" charset="-128"/>
              </a:rPr>
              <a:t>Switches off  inspiratory signals </a:t>
            </a:r>
            <a:r>
              <a:rPr lang="en-US" altLang="en-US" sz="2400" dirty="0">
                <a:latin typeface="Times New Roman" charset="0"/>
                <a:ea typeface="MS PGothic" charset="-128"/>
              </a:rPr>
              <a:t>and thus stops further inspiration . </a:t>
            </a:r>
          </a:p>
          <a:p>
            <a:pPr marL="126900" eaLnBrk="1" hangingPunct="1">
              <a:spcBef>
                <a:spcPts val="0"/>
              </a:spcBef>
              <a:spcAft>
                <a:spcPts val="0"/>
              </a:spcAft>
            </a:pPr>
            <a:r>
              <a:rPr lang="en-US" altLang="en-US" sz="2400" dirty="0">
                <a:latin typeface="Times New Roman" charset="0"/>
                <a:ea typeface="MS PGothic" charset="-128"/>
              </a:rPr>
              <a:t>This reflex also </a:t>
            </a:r>
            <a:r>
              <a:rPr lang="en-US" altLang="en-US" sz="2400" dirty="0">
                <a:solidFill>
                  <a:srgbClr val="5734FD"/>
                </a:solidFill>
                <a:latin typeface="Times New Roman" charset="0"/>
                <a:ea typeface="MS PGothic" charset="-128"/>
              </a:rPr>
              <a:t>increases the rate of respiration</a:t>
            </a:r>
            <a:r>
              <a:rPr lang="en-US" altLang="en-US" sz="2400" dirty="0">
                <a:latin typeface="Times New Roman" charset="0"/>
                <a:ea typeface="MS PGothic" charset="-128"/>
              </a:rPr>
              <a:t> as does the </a:t>
            </a:r>
            <a:r>
              <a:rPr lang="en-US" altLang="en-US" sz="2400" dirty="0" err="1">
                <a:latin typeface="Times New Roman" charset="0"/>
                <a:ea typeface="MS PGothic" charset="-128"/>
              </a:rPr>
              <a:t>pneumotaxic</a:t>
            </a:r>
            <a:r>
              <a:rPr lang="en-US" altLang="en-US" sz="2400" dirty="0">
                <a:latin typeface="Times New Roman" charset="0"/>
                <a:ea typeface="MS PGothic" charset="-128"/>
              </a:rPr>
              <a:t> center.</a:t>
            </a:r>
          </a:p>
          <a:p>
            <a:pPr marL="126900" eaLnBrk="1" hangingPunct="1">
              <a:spcBef>
                <a:spcPts val="0"/>
              </a:spcBef>
              <a:spcAft>
                <a:spcPts val="0"/>
              </a:spcAft>
            </a:pPr>
            <a:r>
              <a:rPr lang="en-US" altLang="en-US" sz="2400" dirty="0">
                <a:latin typeface="Times New Roman" charset="0"/>
                <a:ea typeface="MS PGothic" charset="-128"/>
              </a:rPr>
              <a:t>This reflex appears to be mainly a </a:t>
            </a:r>
            <a:r>
              <a:rPr lang="en-US" altLang="en-US" sz="2400" dirty="0">
                <a:solidFill>
                  <a:srgbClr val="5734FD"/>
                </a:solidFill>
                <a:latin typeface="Times New Roman" charset="0"/>
                <a:ea typeface="MS PGothic" charset="-128"/>
              </a:rPr>
              <a:t>protective mechanism </a:t>
            </a:r>
            <a:r>
              <a:rPr lang="en-US" altLang="en-US" sz="2400" dirty="0">
                <a:latin typeface="Times New Roman" charset="0"/>
                <a:ea typeface="MS PGothic" charset="-128"/>
              </a:rPr>
              <a:t>for preventing excessive lung inflation. </a:t>
            </a:r>
          </a:p>
          <a:p>
            <a:pPr algn="just" eaLnBrk="1" hangingPunct="1">
              <a:lnSpc>
                <a:spcPct val="150000"/>
              </a:lnSpc>
              <a:spcBef>
                <a:spcPct val="0"/>
              </a:spcBef>
            </a:pPr>
            <a:endParaRPr lang="en-US" altLang="en-US" sz="2400" dirty="0">
              <a:latin typeface="Times New Roman" charset="0"/>
              <a:ea typeface="MS PGothic" charset="-128"/>
            </a:endParaRPr>
          </a:p>
          <a:p>
            <a:pPr algn="just" eaLnBrk="1" hangingPunct="1">
              <a:lnSpc>
                <a:spcPct val="150000"/>
              </a:lnSpc>
              <a:spcBef>
                <a:spcPct val="0"/>
              </a:spcBef>
            </a:pPr>
            <a:endParaRPr lang="en-US" altLang="en-US" sz="2400" dirty="0">
              <a:latin typeface="Times New Roman" charset="0"/>
              <a:ea typeface="MS PGothic" charset="-128"/>
            </a:endParaRPr>
          </a:p>
          <a:p>
            <a:pPr eaLnBrk="1" hangingPunct="1">
              <a:lnSpc>
                <a:spcPct val="90000"/>
              </a:lnSpc>
            </a:pPr>
            <a:endParaRPr lang="en-US" altLang="en-US" sz="2400" dirty="0">
              <a:solidFill>
                <a:srgbClr val="FFFFFF"/>
              </a:solidFill>
              <a:latin typeface="Arial" charset="0"/>
              <a:ea typeface="MS PGothic" charset="-128"/>
            </a:endParaRPr>
          </a:p>
        </p:txBody>
      </p:sp>
      <p:pic>
        <p:nvPicPr>
          <p:cNvPr id="23555" name="Picture 4" descr="ÙØªÙØ¬Ø© Ø¨Ø­Ø« Ø§ÙØµÙØ± Ø¹Ù âªhering breuer reflex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2819400" cy="47244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l"/>
            <a:r>
              <a:rPr lang="en-US" sz="2800" b="1" dirty="0"/>
              <a:t>Other factors that affect respiration</a:t>
            </a:r>
          </a:p>
        </p:txBody>
      </p:sp>
      <p:sp>
        <p:nvSpPr>
          <p:cNvPr id="3" name="Content Placeholder 2"/>
          <p:cNvSpPr>
            <a:spLocks noGrp="1"/>
          </p:cNvSpPr>
          <p:nvPr>
            <p:ph idx="1"/>
          </p:nvPr>
        </p:nvSpPr>
        <p:spPr>
          <a:xfrm>
            <a:off x="457200" y="914400"/>
            <a:ext cx="5257800" cy="5791200"/>
          </a:xfrm>
          <a:ln w="19050">
            <a:solidFill>
              <a:schemeClr val="tx1"/>
            </a:solidFill>
          </a:ln>
        </p:spPr>
        <p:txBody>
          <a:bodyPr/>
          <a:lstStyle/>
          <a:p>
            <a:pPr marL="0" indent="17463">
              <a:buNone/>
            </a:pPr>
            <a:r>
              <a:rPr lang="en-US" sz="2000" b="1" dirty="0">
                <a:solidFill>
                  <a:srgbClr val="FF0000"/>
                </a:solidFill>
              </a:rPr>
              <a:t>Irritant receptors in the airways</a:t>
            </a:r>
            <a:r>
              <a:rPr lang="en-US" sz="2000" b="1" dirty="0"/>
              <a:t>. </a:t>
            </a:r>
            <a:r>
              <a:rPr lang="en-US" sz="2000" dirty="0"/>
              <a:t>The epithelium of the trachea, bronchi, and bronchioles is supplied with sensory nerve endings called </a:t>
            </a:r>
            <a:r>
              <a:rPr lang="en-US" sz="2000" i="1" dirty="0"/>
              <a:t>pulmonary irritant receptors.</a:t>
            </a:r>
            <a:r>
              <a:rPr lang="en-US" sz="2000" dirty="0"/>
              <a:t> </a:t>
            </a:r>
          </a:p>
          <a:p>
            <a:pPr marL="0" indent="17463"/>
            <a:r>
              <a:rPr lang="en-US" sz="2000" dirty="0"/>
              <a:t>These receptors initiate coughing and sneezing</a:t>
            </a:r>
          </a:p>
          <a:p>
            <a:pPr marL="0" indent="17463"/>
            <a:r>
              <a:rPr lang="en-US" sz="2000" dirty="0"/>
              <a:t>They may also cause bronchial constriction in persons with diseases such as asthma and emphysema. </a:t>
            </a:r>
            <a:endParaRPr lang="en-US" sz="2000" b="1" i="1" dirty="0">
              <a:latin typeface="Times New Roman" charset="0"/>
              <a:ea typeface="Times New Roman" charset="0"/>
              <a:cs typeface="Times New Roman" charset="0"/>
            </a:endParaRPr>
          </a:p>
          <a:p>
            <a:pPr marL="0" indent="17463">
              <a:buNone/>
            </a:pPr>
            <a:r>
              <a:rPr lang="en-US" sz="2000" b="1" i="1" dirty="0">
                <a:solidFill>
                  <a:srgbClr val="FF0000"/>
                </a:solidFill>
                <a:latin typeface="Times New Roman" charset="0"/>
                <a:ea typeface="Times New Roman" charset="0"/>
                <a:cs typeface="Times New Roman" charset="0"/>
              </a:rPr>
              <a:t>Lung J receptors</a:t>
            </a:r>
            <a:r>
              <a:rPr lang="en-US" sz="2000" dirty="0">
                <a:latin typeface="Times New Roman" charset="0"/>
                <a:ea typeface="Times New Roman" charset="0"/>
                <a:cs typeface="Times New Roman" charset="0"/>
              </a:rPr>
              <a:t>: sensory nerve endings in the alveolar walls in juxta position to the pulmonary capillaries.</a:t>
            </a:r>
          </a:p>
          <a:p>
            <a:pPr marL="0" indent="17463"/>
            <a:r>
              <a:rPr lang="en-US" sz="2000" dirty="0">
                <a:latin typeface="Times New Roman" charset="0"/>
                <a:ea typeface="Times New Roman" charset="0"/>
                <a:cs typeface="Times New Roman" charset="0"/>
              </a:rPr>
              <a:t>Are stimulated when the pulmonary capillaries become engorged with blood or when pulmonary edema occurs in congestive heart failure. </a:t>
            </a:r>
          </a:p>
          <a:p>
            <a:pPr marL="0" indent="17463"/>
            <a:r>
              <a:rPr lang="en-US" sz="2000" dirty="0">
                <a:latin typeface="Times New Roman" charset="0"/>
                <a:ea typeface="Times New Roman" charset="0"/>
                <a:cs typeface="Times New Roman" charset="0"/>
              </a:rPr>
              <a:t>Their excitation may give the person a feeling of dyspnea. </a:t>
            </a:r>
          </a:p>
          <a:p>
            <a:pPr marL="0" indent="17463"/>
            <a:endParaRPr lang="en-US" sz="2000" dirty="0"/>
          </a:p>
        </p:txBody>
      </p:sp>
      <p:pic>
        <p:nvPicPr>
          <p:cNvPr id="1026" name="Picture 2" descr="What Is a Lung Receptor? (with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3048001" cy="3505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1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7"/>
            <a:ext cx="8229600" cy="1133799"/>
          </a:xfrm>
          <a:ln w="22225">
            <a:solidFill>
              <a:srgbClr val="0070C0"/>
            </a:solidFill>
            <a:miter lim="800000"/>
            <a:headEnd/>
            <a:tailEnd/>
          </a:ln>
        </p:spPr>
        <p:txBody>
          <a:bodyPr/>
          <a:lstStyle/>
          <a:p>
            <a:r>
              <a:rPr lang="en-US" altLang="en-US" sz="3200">
                <a:ea typeface="MS PGothic" charset="-128"/>
              </a:rPr>
              <a:t>Chemical Control of Respiration</a:t>
            </a:r>
            <a:br>
              <a:rPr lang="en-US" altLang="en-US" sz="3200">
                <a:ea typeface="MS PGothic" charset="-128"/>
              </a:rPr>
            </a:br>
            <a:r>
              <a:rPr lang="en-US" altLang="en-US" sz="2800" i="1">
                <a:solidFill>
                  <a:srgbClr val="FF0000"/>
                </a:solidFill>
                <a:ea typeface="MS PGothic" charset="-128"/>
              </a:rPr>
              <a:t>Peripheral and central chemoreceptors</a:t>
            </a:r>
          </a:p>
        </p:txBody>
      </p:sp>
      <p:pic>
        <p:nvPicPr>
          <p:cNvPr id="25602"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15000" y="1615364"/>
            <a:ext cx="3124200" cy="2672766"/>
          </a:xfrm>
          <a:ln w="19050">
            <a:solidFill>
              <a:srgbClr val="002060"/>
            </a:solidFill>
            <a:miter lim="800000"/>
            <a:headEnd/>
            <a:tailEnd/>
          </a:ln>
        </p:spPr>
      </p:pic>
      <p:sp>
        <p:nvSpPr>
          <p:cNvPr id="2" name="Content Placeholder 1"/>
          <p:cNvSpPr>
            <a:spLocks noGrp="1"/>
          </p:cNvSpPr>
          <p:nvPr>
            <p:ph sz="half" idx="2"/>
          </p:nvPr>
        </p:nvSpPr>
        <p:spPr>
          <a:xfrm>
            <a:off x="304800" y="1607343"/>
            <a:ext cx="5105400" cy="4717258"/>
          </a:xfrm>
          <a:ln w="19050">
            <a:solidFill>
              <a:schemeClr val="tx1"/>
            </a:solidFill>
          </a:ln>
        </p:spPr>
        <p:txBody>
          <a:bodyPr/>
          <a:lstStyle/>
          <a:p>
            <a:pPr marL="126900">
              <a:spcBef>
                <a:spcPts val="0"/>
              </a:spcBef>
              <a:spcAft>
                <a:spcPts val="0"/>
              </a:spcAft>
            </a:pPr>
            <a:r>
              <a:rPr lang="en-US" altLang="en-US" sz="2400" dirty="0">
                <a:latin typeface="Times" charset="0"/>
                <a:ea typeface="Times" charset="0"/>
                <a:cs typeface="Times" charset="0"/>
              </a:rPr>
              <a:t>Most of the peripheral chemoreceptors are in the </a:t>
            </a:r>
            <a:r>
              <a:rPr lang="en-US" altLang="en-US" sz="2400" dirty="0">
                <a:solidFill>
                  <a:srgbClr val="5734FD"/>
                </a:solidFill>
                <a:latin typeface="Times" charset="0"/>
                <a:ea typeface="Times" charset="0"/>
                <a:cs typeface="Times" charset="0"/>
              </a:rPr>
              <a:t>carotid bodies. </a:t>
            </a:r>
            <a:r>
              <a:rPr lang="en-US" altLang="en-US" sz="2400" dirty="0">
                <a:latin typeface="Times" charset="0"/>
                <a:ea typeface="Times" charset="0"/>
                <a:cs typeface="Times" charset="0"/>
              </a:rPr>
              <a:t>However, a few are also in the </a:t>
            </a:r>
            <a:r>
              <a:rPr lang="en-US" altLang="en-US" sz="2400" dirty="0">
                <a:solidFill>
                  <a:srgbClr val="5734FD"/>
                </a:solidFill>
                <a:latin typeface="Times" charset="0"/>
                <a:ea typeface="Times" charset="0"/>
                <a:cs typeface="Times" charset="0"/>
              </a:rPr>
              <a:t>aortic bodies</a:t>
            </a:r>
            <a:r>
              <a:rPr lang="en-US" altLang="en-US" sz="2400" dirty="0">
                <a:latin typeface="Times" charset="0"/>
                <a:ea typeface="Times" charset="0"/>
                <a:cs typeface="Times" charset="0"/>
              </a:rPr>
              <a:t>.</a:t>
            </a:r>
          </a:p>
          <a:p>
            <a:pPr marL="126900">
              <a:spcBef>
                <a:spcPts val="0"/>
              </a:spcBef>
              <a:spcAft>
                <a:spcPts val="0"/>
              </a:spcAft>
            </a:pPr>
            <a:r>
              <a:rPr lang="en-US" altLang="en-US" sz="2400" dirty="0">
                <a:latin typeface="Times" charset="0"/>
                <a:ea typeface="Times" charset="0"/>
                <a:cs typeface="Times" charset="0"/>
              </a:rPr>
              <a:t>They send impulses to the inspiratory neurons (DRG) through CN: </a:t>
            </a:r>
            <a:r>
              <a:rPr lang="en-US" altLang="en-US" sz="2400" dirty="0">
                <a:solidFill>
                  <a:srgbClr val="5734FD"/>
                </a:solidFill>
                <a:latin typeface="Times" charset="0"/>
                <a:ea typeface="Times" charset="0"/>
                <a:cs typeface="Times" charset="0"/>
              </a:rPr>
              <a:t>IX and X</a:t>
            </a:r>
            <a:r>
              <a:rPr lang="en-US" altLang="en-US" sz="2400" dirty="0">
                <a:latin typeface="Times" charset="0"/>
                <a:ea typeface="Times" charset="0"/>
                <a:cs typeface="Times" charset="0"/>
              </a:rPr>
              <a:t>.</a:t>
            </a:r>
          </a:p>
          <a:p>
            <a:pPr marL="126900">
              <a:spcBef>
                <a:spcPts val="0"/>
              </a:spcBef>
              <a:spcAft>
                <a:spcPts val="0"/>
              </a:spcAft>
            </a:pPr>
            <a:endParaRPr lang="en-US" altLang="en-US" sz="2400" dirty="0">
              <a:latin typeface="Times" charset="0"/>
              <a:ea typeface="Times" charset="0"/>
              <a:cs typeface="Times" charset="0"/>
            </a:endParaRPr>
          </a:p>
          <a:p>
            <a:pPr marL="126900">
              <a:spcBef>
                <a:spcPts val="0"/>
              </a:spcBef>
              <a:spcAft>
                <a:spcPts val="0"/>
              </a:spcAft>
            </a:pPr>
            <a:r>
              <a:rPr lang="en-US" altLang="en-US" sz="2400" dirty="0">
                <a:latin typeface="Times" charset="0"/>
                <a:ea typeface="Times" charset="0"/>
                <a:cs typeface="Times" charset="0"/>
              </a:rPr>
              <a:t>The central chemoreceptors are located under the ventral surface of the medulla oblongata and  has direct connections with the inspiratory area (DRG).</a:t>
            </a:r>
          </a:p>
          <a:p>
            <a:endParaRPr lang="en-US" dirty="0"/>
          </a:p>
        </p:txBody>
      </p:sp>
      <p:pic>
        <p:nvPicPr>
          <p:cNvPr id="2560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40529"/>
            <a:ext cx="3112168" cy="241747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5034</TotalTime>
  <Words>1638</Words>
  <Application>Microsoft Office PowerPoint</Application>
  <PresentationFormat>On-screen Show (4:3)</PresentationFormat>
  <Paragraphs>123</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MS PGothic</vt:lpstr>
      <vt:lpstr>Tahoma</vt:lpstr>
      <vt:lpstr>Times</vt:lpstr>
      <vt:lpstr>Times New Roman</vt:lpstr>
      <vt:lpstr>Wingdings</vt:lpstr>
      <vt:lpstr>Office Theme</vt:lpstr>
      <vt:lpstr>PowerPoint Presentation</vt:lpstr>
      <vt:lpstr>Objectives</vt:lpstr>
      <vt:lpstr>Controls of rate and depth of respiration</vt:lpstr>
      <vt:lpstr>Respiratory Center</vt:lpstr>
      <vt:lpstr>  The Medullary Respiratory centers</vt:lpstr>
      <vt:lpstr>Pontine Respiratory centers</vt:lpstr>
      <vt:lpstr>Hering-Breuer inflation reflex</vt:lpstr>
      <vt:lpstr>Other factors that affect respiration</vt:lpstr>
      <vt:lpstr>Chemical Control of Respiration Peripheral and central chemoreceptors</vt:lpstr>
      <vt:lpstr>Effect of changes of CO2 , H+ levels</vt:lpstr>
      <vt:lpstr>Direct effect of H+ ions on the central chemoreceptors</vt:lpstr>
      <vt:lpstr>Why does blood CO2 have a more potent effect in stimulating the chemo sensitive neurons than do blood H+ ions?</vt:lpstr>
      <vt:lpstr>A change in blood CO2 concentration has a potent acute effect on controlling respiratory drive but only a weak chronic effect after a few days’ adaptation. </vt:lpstr>
      <vt:lpstr>Peripheral Chemoreceptor System Activity —Role of Oxygen in Respiratory Control  </vt:lpstr>
      <vt:lpstr>Summary of Chemoreceptor Control of Breathing</vt:lpstr>
      <vt:lpstr>Other Factors Influencing Respiration</vt:lpstr>
      <vt:lpstr>PowerPoint Presentation</vt:lpstr>
      <vt:lpstr>PowerPoint Presentation</vt:lpstr>
      <vt:lpstr>The overall processes of Respiration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MACPC</dc:creator>
  <cp:lastModifiedBy>Aidah A. Koraish</cp:lastModifiedBy>
  <cp:revision>117</cp:revision>
  <dcterms:created xsi:type="dcterms:W3CDTF">2006-08-16T00:00:00Z</dcterms:created>
  <dcterms:modified xsi:type="dcterms:W3CDTF">2022-01-16T05:40:24Z</dcterms:modified>
</cp:coreProperties>
</file>