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y="10058400" cx="7315200"/>
  <p:notesSz cx="6858000" cy="9144000"/>
  <p:embeddedFontLst>
    <p:embeddedFont>
      <p:font typeface="Fira Sans Condensed"/>
      <p:regular r:id="rId22"/>
      <p:bold r:id="rId23"/>
      <p:italic r:id="rId24"/>
      <p:boldItalic r:id="rId25"/>
    </p:embeddedFont>
    <p:embeddedFont>
      <p:font typeface="Josefin Sans"/>
      <p:regular r:id="rId26"/>
      <p:bold r:id="rId27"/>
      <p:italic r:id="rId28"/>
      <p:boldItalic r:id="rId29"/>
    </p:embeddedFont>
    <p:embeddedFont>
      <p:font typeface="Open Sans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168">
          <p15:clr>
            <a:srgbClr val="A4A3A4"/>
          </p15:clr>
        </p15:guide>
        <p15:guide id="2" pos="23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0DDF954-0E92-4FA8-B23F-C22E2B624C34}">
  <a:tblStyle styleId="{00DDF954-0E92-4FA8-B23F-C22E2B624C3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6599ECB3-2EB1-4561-B4BD-3FE03D7E6494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168" orient="horz"/>
        <p:guide pos="2304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font" Target="fonts/FiraSansCondensed-regular.fntdata"/><Relationship Id="rId21" Type="http://schemas.openxmlformats.org/officeDocument/2006/relationships/slide" Target="slides/slide15.xml"/><Relationship Id="rId24" Type="http://schemas.openxmlformats.org/officeDocument/2006/relationships/font" Target="fonts/FiraSansCondensed-italic.fntdata"/><Relationship Id="rId23" Type="http://schemas.openxmlformats.org/officeDocument/2006/relationships/font" Target="fonts/FiraSansCondensed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JosefinSans-regular.fntdata"/><Relationship Id="rId25" Type="http://schemas.openxmlformats.org/officeDocument/2006/relationships/font" Target="fonts/FiraSansCondensed-boldItalic.fntdata"/><Relationship Id="rId28" Type="http://schemas.openxmlformats.org/officeDocument/2006/relationships/font" Target="fonts/JosefinSans-italic.fntdata"/><Relationship Id="rId27" Type="http://schemas.openxmlformats.org/officeDocument/2006/relationships/font" Target="fonts/JosefinSans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JosefinSans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OpenSans-bold.fntdata"/><Relationship Id="rId30" Type="http://schemas.openxmlformats.org/officeDocument/2006/relationships/font" Target="fonts/OpenSans-regular.fntdata"/><Relationship Id="rId11" Type="http://schemas.openxmlformats.org/officeDocument/2006/relationships/slide" Target="slides/slide5.xml"/><Relationship Id="rId33" Type="http://schemas.openxmlformats.org/officeDocument/2006/relationships/font" Target="fonts/OpenSans-boldItalic.fntdata"/><Relationship Id="rId10" Type="http://schemas.openxmlformats.org/officeDocument/2006/relationships/slide" Target="slides/slide4.xml"/><Relationship Id="rId32" Type="http://schemas.openxmlformats.org/officeDocument/2006/relationships/font" Target="fonts/OpenSans-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182413" y="685800"/>
            <a:ext cx="2493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2182413" y="685800"/>
            <a:ext cx="2493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slide is already </a:t>
            </a:r>
            <a:r>
              <a:rPr lang="en">
                <a:solidFill>
                  <a:srgbClr val="FF0000"/>
                </a:solidFill>
              </a:rPr>
              <a:t>done</a:t>
            </a:r>
            <a:r>
              <a:rPr lang="en"/>
              <a:t>, please </a:t>
            </a:r>
            <a:r>
              <a:rPr lang="en">
                <a:solidFill>
                  <a:srgbClr val="FF0000"/>
                </a:solidFill>
              </a:rPr>
              <a:t>don’t</a:t>
            </a:r>
            <a:r>
              <a:rPr lang="en"/>
              <a:t> change anything here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0b55096c16_0_59:notes"/>
          <p:cNvSpPr/>
          <p:nvPr>
            <p:ph idx="2" type="sldImg"/>
          </p:nvPr>
        </p:nvSpPr>
        <p:spPr>
          <a:xfrm>
            <a:off x="2182413" y="685800"/>
            <a:ext cx="2493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0b55096c16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nerves for subcostal and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0b55096c16_0_64:notes"/>
          <p:cNvSpPr/>
          <p:nvPr>
            <p:ph idx="2" type="sldImg"/>
          </p:nvPr>
        </p:nvSpPr>
        <p:spPr>
          <a:xfrm>
            <a:off x="2182413" y="685800"/>
            <a:ext cx="2493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0b55096c16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0b55096c16_0_74:notes"/>
          <p:cNvSpPr/>
          <p:nvPr>
            <p:ph idx="2" type="sldImg"/>
          </p:nvPr>
        </p:nvSpPr>
        <p:spPr>
          <a:xfrm>
            <a:off x="2182413" y="685800"/>
            <a:ext cx="2493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0b55096c16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0b46dd5778_0_52:notes"/>
          <p:cNvSpPr/>
          <p:nvPr>
            <p:ph idx="2" type="sldImg"/>
          </p:nvPr>
        </p:nvSpPr>
        <p:spPr>
          <a:xfrm>
            <a:off x="2182413" y="685800"/>
            <a:ext cx="2493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0b46dd5778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لا تآخذون اسئله من تيمات قديمه &lt;- الاكاديمك ليدر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0b55096c16_0_5:notes"/>
          <p:cNvSpPr/>
          <p:nvPr>
            <p:ph idx="2" type="sldImg"/>
          </p:nvPr>
        </p:nvSpPr>
        <p:spPr>
          <a:xfrm>
            <a:off x="2182413" y="685800"/>
            <a:ext cx="2493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0b55096c1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لا تآخذون اسئله من تيمات قديمه &lt;- الاكاديمك ليدر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0b46dd5778_0_64:notes"/>
          <p:cNvSpPr/>
          <p:nvPr>
            <p:ph idx="2" type="sldImg"/>
          </p:nvPr>
        </p:nvSpPr>
        <p:spPr>
          <a:xfrm>
            <a:off x="2182413" y="685800"/>
            <a:ext cx="2493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0b46dd5778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0b46dd5778_0_37:notes"/>
          <p:cNvSpPr/>
          <p:nvPr>
            <p:ph idx="2" type="sldImg"/>
          </p:nvPr>
        </p:nvSpPr>
        <p:spPr>
          <a:xfrm>
            <a:off x="2182413" y="685800"/>
            <a:ext cx="2493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0b46dd5778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your objectives are less than 6 delete the extra points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0b46dd5778_0_47:notes"/>
          <p:cNvSpPr/>
          <p:nvPr>
            <p:ph idx="2" type="sldImg"/>
          </p:nvPr>
        </p:nvSpPr>
        <p:spPr>
          <a:xfrm>
            <a:off x="2182413" y="685800"/>
            <a:ext cx="2493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0b46dd5778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0c14e13170_0_5:notes"/>
          <p:cNvSpPr/>
          <p:nvPr>
            <p:ph idx="2" type="sldImg"/>
          </p:nvPr>
        </p:nvSpPr>
        <p:spPr>
          <a:xfrm>
            <a:off x="2182413" y="685800"/>
            <a:ext cx="2493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0c14e1317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0c14e13170_0_10:notes"/>
          <p:cNvSpPr/>
          <p:nvPr>
            <p:ph idx="2" type="sldImg"/>
          </p:nvPr>
        </p:nvSpPr>
        <p:spPr>
          <a:xfrm>
            <a:off x="2182413" y="685800"/>
            <a:ext cx="2493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0c14e1317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0b55096c16_0_44:notes"/>
          <p:cNvSpPr/>
          <p:nvPr>
            <p:ph idx="2" type="sldImg"/>
          </p:nvPr>
        </p:nvSpPr>
        <p:spPr>
          <a:xfrm>
            <a:off x="2182413" y="685800"/>
            <a:ext cx="2493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0b55096c16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0b55096c16_0_39:notes"/>
          <p:cNvSpPr/>
          <p:nvPr>
            <p:ph idx="2" type="sldImg"/>
          </p:nvPr>
        </p:nvSpPr>
        <p:spPr>
          <a:xfrm>
            <a:off x="2182413" y="685800"/>
            <a:ext cx="2493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0b55096c16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0b55096c16_0_49:notes"/>
          <p:cNvSpPr/>
          <p:nvPr>
            <p:ph idx="2" type="sldImg"/>
          </p:nvPr>
        </p:nvSpPr>
        <p:spPr>
          <a:xfrm>
            <a:off x="2182413" y="685800"/>
            <a:ext cx="2493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0b55096c16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0b55096c16_0_54:notes"/>
          <p:cNvSpPr/>
          <p:nvPr>
            <p:ph idx="2" type="sldImg"/>
          </p:nvPr>
        </p:nvSpPr>
        <p:spPr>
          <a:xfrm>
            <a:off x="2182413" y="685800"/>
            <a:ext cx="2493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0b55096c16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249350" y="356702"/>
            <a:ext cx="5581800" cy="76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3000"/>
              <a:buFont typeface="Fira Sans Condensed"/>
              <a:buNone/>
              <a:defRPr b="1" sz="3000">
                <a:solidFill>
                  <a:srgbClr val="134F5C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5200"/>
              <a:buNone/>
              <a:defRPr sz="5200">
                <a:solidFill>
                  <a:srgbClr val="134F5C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5200"/>
              <a:buNone/>
              <a:defRPr sz="5200">
                <a:solidFill>
                  <a:srgbClr val="134F5C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5200"/>
              <a:buNone/>
              <a:defRPr sz="5200">
                <a:solidFill>
                  <a:srgbClr val="134F5C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5200"/>
              <a:buNone/>
              <a:defRPr sz="5200">
                <a:solidFill>
                  <a:srgbClr val="134F5C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5200"/>
              <a:buNone/>
              <a:defRPr sz="5200">
                <a:solidFill>
                  <a:srgbClr val="134F5C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5200"/>
              <a:buNone/>
              <a:defRPr sz="5200">
                <a:solidFill>
                  <a:srgbClr val="134F5C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5200"/>
              <a:buNone/>
              <a:defRPr sz="5200">
                <a:solidFill>
                  <a:srgbClr val="134F5C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5200"/>
              <a:buNone/>
              <a:defRPr sz="5200">
                <a:solidFill>
                  <a:srgbClr val="134F5C"/>
                </a:solidFill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49310" y="1256039"/>
            <a:ext cx="6816600" cy="15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6777966" y="9119180"/>
            <a:ext cx="4389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249360" y="2163089"/>
            <a:ext cx="6816600" cy="38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249360" y="6164351"/>
            <a:ext cx="6816600" cy="254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23850" lvl="1" marL="91440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6777966" y="9119180"/>
            <a:ext cx="4389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6777966" y="9119180"/>
            <a:ext cx="4389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249360" y="4206107"/>
            <a:ext cx="68166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6777966" y="9119180"/>
            <a:ext cx="4389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249360" y="870271"/>
            <a:ext cx="6816600" cy="11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249360" y="1872729"/>
            <a:ext cx="6816600" cy="66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6777966" y="9119180"/>
            <a:ext cx="4389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" name="Google Shape;20;p4"/>
          <p:cNvSpPr/>
          <p:nvPr/>
        </p:nvSpPr>
        <p:spPr>
          <a:xfrm rot="-8263397">
            <a:off x="5233425" y="40220"/>
            <a:ext cx="3244017" cy="1469571"/>
          </a:xfrm>
          <a:custGeom>
            <a:rect b="b" l="l" r="r" t="t"/>
            <a:pathLst>
              <a:path extrusionOk="0" h="39141" w="63875">
                <a:moveTo>
                  <a:pt x="33386" y="1"/>
                </a:moveTo>
                <a:cubicBezTo>
                  <a:pt x="16712" y="1"/>
                  <a:pt x="1" y="9111"/>
                  <a:pt x="3416" y="25597"/>
                </a:cubicBezTo>
                <a:lnTo>
                  <a:pt x="3416" y="25609"/>
                </a:lnTo>
                <a:cubicBezTo>
                  <a:pt x="4486" y="30972"/>
                  <a:pt x="10932" y="38500"/>
                  <a:pt x="16307" y="39035"/>
                </a:cubicBezTo>
                <a:cubicBezTo>
                  <a:pt x="16913" y="39106"/>
                  <a:pt x="17460" y="39140"/>
                  <a:pt x="17955" y="39140"/>
                </a:cubicBezTo>
                <a:cubicBezTo>
                  <a:pt x="24926" y="39140"/>
                  <a:pt x="21539" y="32411"/>
                  <a:pt x="27058" y="29902"/>
                </a:cubicBezTo>
                <a:cubicBezTo>
                  <a:pt x="28422" y="29106"/>
                  <a:pt x="29811" y="28779"/>
                  <a:pt x="31202" y="28779"/>
                </a:cubicBezTo>
                <a:cubicBezTo>
                  <a:pt x="36383" y="28779"/>
                  <a:pt x="41610" y="33304"/>
                  <a:pt x="45847" y="34991"/>
                </a:cubicBezTo>
                <a:cubicBezTo>
                  <a:pt x="48304" y="35775"/>
                  <a:pt x="50521" y="36142"/>
                  <a:pt x="52490" y="36142"/>
                </a:cubicBezTo>
                <a:cubicBezTo>
                  <a:pt x="59992" y="36142"/>
                  <a:pt x="63875" y="30813"/>
                  <a:pt x="63602" y="22909"/>
                </a:cubicBezTo>
                <a:cubicBezTo>
                  <a:pt x="63058" y="7228"/>
                  <a:pt x="48237" y="1"/>
                  <a:pt x="33386" y="1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/>
          <p:nvPr/>
        </p:nvSpPr>
        <p:spPr>
          <a:xfrm rot="-8263397">
            <a:off x="5375413" y="-64555"/>
            <a:ext cx="3244017" cy="1469571"/>
          </a:xfrm>
          <a:custGeom>
            <a:rect b="b" l="l" r="r" t="t"/>
            <a:pathLst>
              <a:path extrusionOk="0" h="39141" w="63875">
                <a:moveTo>
                  <a:pt x="33386" y="1"/>
                </a:moveTo>
                <a:cubicBezTo>
                  <a:pt x="16712" y="1"/>
                  <a:pt x="1" y="9111"/>
                  <a:pt x="3416" y="25597"/>
                </a:cubicBezTo>
                <a:lnTo>
                  <a:pt x="3416" y="25609"/>
                </a:lnTo>
                <a:cubicBezTo>
                  <a:pt x="4486" y="30972"/>
                  <a:pt x="10932" y="38500"/>
                  <a:pt x="16307" y="39035"/>
                </a:cubicBezTo>
                <a:cubicBezTo>
                  <a:pt x="16913" y="39106"/>
                  <a:pt x="17460" y="39140"/>
                  <a:pt x="17955" y="39140"/>
                </a:cubicBezTo>
                <a:cubicBezTo>
                  <a:pt x="24926" y="39140"/>
                  <a:pt x="21539" y="32411"/>
                  <a:pt x="27058" y="29902"/>
                </a:cubicBezTo>
                <a:cubicBezTo>
                  <a:pt x="28422" y="29106"/>
                  <a:pt x="29811" y="28779"/>
                  <a:pt x="31202" y="28779"/>
                </a:cubicBezTo>
                <a:cubicBezTo>
                  <a:pt x="36383" y="28779"/>
                  <a:pt x="41610" y="33304"/>
                  <a:pt x="45847" y="34991"/>
                </a:cubicBezTo>
                <a:cubicBezTo>
                  <a:pt x="48304" y="35775"/>
                  <a:pt x="50521" y="36142"/>
                  <a:pt x="52490" y="36142"/>
                </a:cubicBezTo>
                <a:cubicBezTo>
                  <a:pt x="59992" y="36142"/>
                  <a:pt x="63875" y="30813"/>
                  <a:pt x="63602" y="22909"/>
                </a:cubicBezTo>
                <a:cubicBezTo>
                  <a:pt x="63058" y="7228"/>
                  <a:pt x="48237" y="1"/>
                  <a:pt x="333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249360" y="870271"/>
            <a:ext cx="6816600" cy="11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249360" y="2253729"/>
            <a:ext cx="3199800" cy="66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3865920" y="2253729"/>
            <a:ext cx="3199800" cy="66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6777966" y="9119180"/>
            <a:ext cx="4389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249360" y="870271"/>
            <a:ext cx="6816600" cy="11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6777966" y="9119180"/>
            <a:ext cx="4389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249360" y="1086507"/>
            <a:ext cx="2246400" cy="14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249360" y="2717440"/>
            <a:ext cx="2246400" cy="621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6777966" y="9119180"/>
            <a:ext cx="4389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392200" y="880293"/>
            <a:ext cx="5094300" cy="799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6777966" y="9119180"/>
            <a:ext cx="4389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3657600" y="-244"/>
            <a:ext cx="3657600" cy="100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9"/>
          <p:cNvSpPr txBox="1"/>
          <p:nvPr>
            <p:ph type="title"/>
          </p:nvPr>
        </p:nvSpPr>
        <p:spPr>
          <a:xfrm>
            <a:off x="212400" y="2411542"/>
            <a:ext cx="3236100" cy="289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12400" y="5481569"/>
            <a:ext cx="3236100" cy="241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3951600" y="1415969"/>
            <a:ext cx="3069600" cy="722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6777966" y="9119180"/>
            <a:ext cx="4389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249360" y="8273124"/>
            <a:ext cx="4799100" cy="118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6777966" y="9119180"/>
            <a:ext cx="4389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49360" y="870271"/>
            <a:ext cx="6816600" cy="11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2900"/>
              <a:buFont typeface="Fira Sans Condensed"/>
              <a:buNone/>
              <a:defRPr b="1" sz="2900">
                <a:solidFill>
                  <a:srgbClr val="134F5C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49360" y="1872729"/>
            <a:ext cx="6816600" cy="6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800"/>
              <a:buFont typeface="Open Sans"/>
              <a:buChar char="●"/>
              <a:defRPr sz="18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238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○"/>
              <a:defRPr sz="1500"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6777966" y="9119180"/>
            <a:ext cx="438900" cy="7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docs.google.com/presentation/d/10w4uhB2KIm74W3s5taftkhqCF9GSLcBvtNAkvmSzJh8/edit#slide=id.g6bb1375d29359caf_1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7" Type="http://schemas.openxmlformats.org/officeDocument/2006/relationships/hyperlink" Target="https://docs.google.com/presentation/d/10w4uhB2KIm74W3s5taftkhqCF9GSLcBvtNAkvmSzJh8/edit#slide=id.g6bb1375d29359caf_1" TargetMode="External"/><Relationship Id="rId8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Relationship Id="rId4" Type="http://schemas.openxmlformats.org/officeDocument/2006/relationships/image" Target="../media/image23.jpg"/><Relationship Id="rId5" Type="http://schemas.openxmlformats.org/officeDocument/2006/relationships/hyperlink" Target="https://youtu.be/HbweHVLv9FE" TargetMode="External"/><Relationship Id="rId6" Type="http://schemas.openxmlformats.org/officeDocument/2006/relationships/hyperlink" Target="https://youtu.be/HbweHVLv9FE" TargetMode="External"/><Relationship Id="rId7" Type="http://schemas.openxmlformats.org/officeDocument/2006/relationships/image" Target="../media/image1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jpg"/><Relationship Id="rId4" Type="http://schemas.openxmlformats.org/officeDocument/2006/relationships/image" Target="../media/image3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hyperlink" Target="https://quizlet.com/join/83MnjJVMS" TargetMode="External"/><Relationship Id="rId5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17.jpg"/><Relationship Id="rId6" Type="http://schemas.openxmlformats.org/officeDocument/2006/relationships/image" Target="../media/image22.png"/><Relationship Id="rId7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19.png"/><Relationship Id="rId5" Type="http://schemas.openxmlformats.org/officeDocument/2006/relationships/image" Target="../media/image9.png"/><Relationship Id="rId6" Type="http://schemas.openxmlformats.org/officeDocument/2006/relationships/hyperlink" Target="https://youtu.be/LpXstUTg_Rc" TargetMode="External"/><Relationship Id="rId7" Type="http://schemas.openxmlformats.org/officeDocument/2006/relationships/hyperlink" Target="https://youtu.be/LpXstUTg_Rc" TargetMode="External"/><Relationship Id="rId8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Relationship Id="rId4" Type="http://schemas.openxmlformats.org/officeDocument/2006/relationships/image" Target="../media/image29.png"/><Relationship Id="rId5" Type="http://schemas.openxmlformats.org/officeDocument/2006/relationships/image" Target="../media/image15.jpg"/><Relationship Id="rId6" Type="http://schemas.openxmlformats.org/officeDocument/2006/relationships/image" Target="../media/image1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jpg"/><Relationship Id="rId4" Type="http://schemas.openxmlformats.org/officeDocument/2006/relationships/image" Target="../media/image1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png"/><Relationship Id="rId4" Type="http://schemas.openxmlformats.org/officeDocument/2006/relationships/image" Target="../media/image21.jpg"/><Relationship Id="rId5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/>
        </p:nvSpPr>
        <p:spPr>
          <a:xfrm>
            <a:off x="1971900" y="5914225"/>
            <a:ext cx="3371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134F5C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Muscles Involved In Normal Respiration</a:t>
            </a:r>
            <a:endParaRPr b="1" sz="3000">
              <a:solidFill>
                <a:srgbClr val="134F5C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2675700" y="7193500"/>
            <a:ext cx="204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34F5C"/>
                </a:solidFill>
                <a:latin typeface="Open Sans"/>
                <a:ea typeface="Open Sans"/>
                <a:cs typeface="Open Sans"/>
                <a:sym typeface="Open Sans"/>
              </a:rPr>
              <a:t>Respiratory Block</a:t>
            </a:r>
            <a:endParaRPr b="1">
              <a:solidFill>
                <a:srgbClr val="134F5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5897400" y="9642900"/>
            <a:ext cx="1417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rgbClr val="134F5C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Editing File</a:t>
            </a:r>
            <a:endParaRPr sz="1500">
              <a:solidFill>
                <a:srgbClr val="134F5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" name="Google Shape;59;p13"/>
          <p:cNvSpPr/>
          <p:nvPr/>
        </p:nvSpPr>
        <p:spPr>
          <a:xfrm rot="7960463">
            <a:off x="3341146" y="-3348386"/>
            <a:ext cx="3544971" cy="8432824"/>
          </a:xfrm>
          <a:custGeom>
            <a:rect b="b" l="l" r="r" t="t"/>
            <a:pathLst>
              <a:path extrusionOk="0" h="101348" w="52669">
                <a:moveTo>
                  <a:pt x="0" y="1"/>
                </a:moveTo>
                <a:lnTo>
                  <a:pt x="0" y="101348"/>
                </a:lnTo>
                <a:lnTo>
                  <a:pt x="4232" y="101348"/>
                </a:lnTo>
                <a:cubicBezTo>
                  <a:pt x="5157" y="99969"/>
                  <a:pt x="6162" y="98640"/>
                  <a:pt x="7265" y="97375"/>
                </a:cubicBezTo>
                <a:cubicBezTo>
                  <a:pt x="17902" y="85294"/>
                  <a:pt x="34296" y="83673"/>
                  <a:pt x="45225" y="72014"/>
                </a:cubicBezTo>
                <a:cubicBezTo>
                  <a:pt x="47820" y="69225"/>
                  <a:pt x="50106" y="65803"/>
                  <a:pt x="51030" y="61717"/>
                </a:cubicBezTo>
                <a:cubicBezTo>
                  <a:pt x="52668" y="54371"/>
                  <a:pt x="49620" y="46702"/>
                  <a:pt x="45971" y="40540"/>
                </a:cubicBezTo>
                <a:cubicBezTo>
                  <a:pt x="42323" y="34378"/>
                  <a:pt x="37912" y="28573"/>
                  <a:pt x="36242" y="21227"/>
                </a:cubicBezTo>
                <a:cubicBezTo>
                  <a:pt x="34604" y="13979"/>
                  <a:pt x="36080" y="5806"/>
                  <a:pt x="39955" y="1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3"/>
          <p:cNvSpPr/>
          <p:nvPr/>
        </p:nvSpPr>
        <p:spPr>
          <a:xfrm rot="7859699">
            <a:off x="3646179" y="-3203795"/>
            <a:ext cx="3159371" cy="7953130"/>
          </a:xfrm>
          <a:custGeom>
            <a:rect b="b" l="l" r="r" t="t"/>
            <a:pathLst>
              <a:path extrusionOk="0" h="101348" w="52669">
                <a:moveTo>
                  <a:pt x="0" y="1"/>
                </a:moveTo>
                <a:lnTo>
                  <a:pt x="0" y="101348"/>
                </a:lnTo>
                <a:lnTo>
                  <a:pt x="4232" y="101348"/>
                </a:lnTo>
                <a:cubicBezTo>
                  <a:pt x="5157" y="99969"/>
                  <a:pt x="6162" y="98640"/>
                  <a:pt x="7265" y="97375"/>
                </a:cubicBezTo>
                <a:cubicBezTo>
                  <a:pt x="17902" y="85294"/>
                  <a:pt x="34296" y="83673"/>
                  <a:pt x="45225" y="72014"/>
                </a:cubicBezTo>
                <a:cubicBezTo>
                  <a:pt x="47820" y="69225"/>
                  <a:pt x="50106" y="65803"/>
                  <a:pt x="51030" y="61717"/>
                </a:cubicBezTo>
                <a:cubicBezTo>
                  <a:pt x="52668" y="54371"/>
                  <a:pt x="49620" y="46702"/>
                  <a:pt x="45971" y="40540"/>
                </a:cubicBezTo>
                <a:cubicBezTo>
                  <a:pt x="42323" y="34378"/>
                  <a:pt x="37912" y="28573"/>
                  <a:pt x="36242" y="21227"/>
                </a:cubicBezTo>
                <a:cubicBezTo>
                  <a:pt x="34604" y="13979"/>
                  <a:pt x="36080" y="5806"/>
                  <a:pt x="3995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3"/>
          <p:cNvSpPr/>
          <p:nvPr/>
        </p:nvSpPr>
        <p:spPr>
          <a:xfrm rot="5987695">
            <a:off x="6002094" y="-492413"/>
            <a:ext cx="1812333" cy="1757376"/>
          </a:xfrm>
          <a:custGeom>
            <a:rect b="b" l="l" r="r" t="t"/>
            <a:pathLst>
              <a:path extrusionOk="0" h="53146" w="57522">
                <a:moveTo>
                  <a:pt x="38824" y="0"/>
                </a:moveTo>
                <a:cubicBezTo>
                  <a:pt x="36106" y="0"/>
                  <a:pt x="34222" y="1704"/>
                  <a:pt x="30325" y="3209"/>
                </a:cubicBezTo>
                <a:cubicBezTo>
                  <a:pt x="28876" y="3933"/>
                  <a:pt x="27395" y="4167"/>
                  <a:pt x="25907" y="4167"/>
                </a:cubicBezTo>
                <a:cubicBezTo>
                  <a:pt x="23199" y="4167"/>
                  <a:pt x="20471" y="3393"/>
                  <a:pt x="17884" y="3393"/>
                </a:cubicBezTo>
                <a:cubicBezTo>
                  <a:pt x="16641" y="3393"/>
                  <a:pt x="15430" y="3571"/>
                  <a:pt x="14270" y="4101"/>
                </a:cubicBezTo>
                <a:cubicBezTo>
                  <a:pt x="0" y="10344"/>
                  <a:pt x="24973" y="34425"/>
                  <a:pt x="8467" y="44676"/>
                </a:cubicBezTo>
                <a:lnTo>
                  <a:pt x="8919" y="45128"/>
                </a:lnTo>
                <a:cubicBezTo>
                  <a:pt x="8467" y="50920"/>
                  <a:pt x="14710" y="51812"/>
                  <a:pt x="19170" y="52704"/>
                </a:cubicBezTo>
                <a:cubicBezTo>
                  <a:pt x="21169" y="52998"/>
                  <a:pt x="23137" y="53146"/>
                  <a:pt x="25060" y="53146"/>
                </a:cubicBezTo>
                <a:cubicBezTo>
                  <a:pt x="37720" y="53146"/>
                  <a:pt x="48416" y="46755"/>
                  <a:pt x="53062" y="33974"/>
                </a:cubicBezTo>
                <a:cubicBezTo>
                  <a:pt x="57522" y="22831"/>
                  <a:pt x="55738" y="7668"/>
                  <a:pt x="43703" y="1425"/>
                </a:cubicBezTo>
                <a:cubicBezTo>
                  <a:pt x="41662" y="402"/>
                  <a:pt x="40144" y="0"/>
                  <a:pt x="38824" y="0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34F5C"/>
              </a:solidFill>
            </a:endParaRPr>
          </a:p>
        </p:txBody>
      </p:sp>
      <p:sp>
        <p:nvSpPr>
          <p:cNvPr id="62" name="Google Shape;62;p13"/>
          <p:cNvSpPr/>
          <p:nvPr/>
        </p:nvSpPr>
        <p:spPr>
          <a:xfrm rot="5987841">
            <a:off x="6218268" y="-526434"/>
            <a:ext cx="1593008" cy="1579004"/>
          </a:xfrm>
          <a:custGeom>
            <a:rect b="b" l="l" r="r" t="t"/>
            <a:pathLst>
              <a:path extrusionOk="0" h="53146" w="57522">
                <a:moveTo>
                  <a:pt x="38824" y="0"/>
                </a:moveTo>
                <a:cubicBezTo>
                  <a:pt x="36106" y="0"/>
                  <a:pt x="34222" y="1704"/>
                  <a:pt x="30325" y="3209"/>
                </a:cubicBezTo>
                <a:cubicBezTo>
                  <a:pt x="28876" y="3933"/>
                  <a:pt x="27395" y="4167"/>
                  <a:pt x="25907" y="4167"/>
                </a:cubicBezTo>
                <a:cubicBezTo>
                  <a:pt x="23199" y="4167"/>
                  <a:pt x="20471" y="3393"/>
                  <a:pt x="17884" y="3393"/>
                </a:cubicBezTo>
                <a:cubicBezTo>
                  <a:pt x="16641" y="3393"/>
                  <a:pt x="15430" y="3571"/>
                  <a:pt x="14270" y="4101"/>
                </a:cubicBezTo>
                <a:cubicBezTo>
                  <a:pt x="0" y="10344"/>
                  <a:pt x="24973" y="34425"/>
                  <a:pt x="8467" y="44676"/>
                </a:cubicBezTo>
                <a:lnTo>
                  <a:pt x="8919" y="45128"/>
                </a:lnTo>
                <a:cubicBezTo>
                  <a:pt x="8467" y="50920"/>
                  <a:pt x="14710" y="51812"/>
                  <a:pt x="19170" y="52704"/>
                </a:cubicBezTo>
                <a:cubicBezTo>
                  <a:pt x="21169" y="52998"/>
                  <a:pt x="23137" y="53146"/>
                  <a:pt x="25060" y="53146"/>
                </a:cubicBezTo>
                <a:cubicBezTo>
                  <a:pt x="37720" y="53146"/>
                  <a:pt x="48416" y="46755"/>
                  <a:pt x="53062" y="33974"/>
                </a:cubicBezTo>
                <a:cubicBezTo>
                  <a:pt x="57522" y="22831"/>
                  <a:pt x="55738" y="7668"/>
                  <a:pt x="43703" y="1425"/>
                </a:cubicBezTo>
                <a:cubicBezTo>
                  <a:pt x="41662" y="402"/>
                  <a:pt x="40144" y="0"/>
                  <a:pt x="388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34F5C"/>
              </a:solidFill>
            </a:endParaRPr>
          </a:p>
        </p:txBody>
      </p:sp>
      <p:sp>
        <p:nvSpPr>
          <p:cNvPr id="63" name="Google Shape;63;p13"/>
          <p:cNvSpPr txBox="1"/>
          <p:nvPr/>
        </p:nvSpPr>
        <p:spPr>
          <a:xfrm>
            <a:off x="6593850" y="0"/>
            <a:ext cx="628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134F5C"/>
                </a:solidFill>
                <a:latin typeface="Josefin Sans"/>
                <a:ea typeface="Josefin Sans"/>
                <a:cs typeface="Josefin Sans"/>
                <a:sym typeface="Josefin Sans"/>
              </a:rPr>
              <a:t>1</a:t>
            </a:r>
            <a:endParaRPr b="1" sz="4000">
              <a:solidFill>
                <a:srgbClr val="134F5C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64" name="Google Shape;6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35350" y="-152026"/>
            <a:ext cx="2189350" cy="218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3404" y="-8131"/>
            <a:ext cx="1752301" cy="175230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3"/>
          <p:cNvSpPr/>
          <p:nvPr/>
        </p:nvSpPr>
        <p:spPr>
          <a:xfrm rot="-10285955">
            <a:off x="-1472812" y="7576695"/>
            <a:ext cx="5380656" cy="3153348"/>
          </a:xfrm>
          <a:custGeom>
            <a:rect b="b" l="l" r="r" t="t"/>
            <a:pathLst>
              <a:path extrusionOk="0" h="68026" w="103529">
                <a:moveTo>
                  <a:pt x="15325" y="9145"/>
                </a:moveTo>
                <a:lnTo>
                  <a:pt x="15325" y="10453"/>
                </a:lnTo>
                <a:cubicBezTo>
                  <a:pt x="15325" y="10168"/>
                  <a:pt x="15334" y="9889"/>
                  <a:pt x="15352" y="9616"/>
                </a:cubicBezTo>
                <a:lnTo>
                  <a:pt x="15352" y="9616"/>
                </a:lnTo>
                <a:cubicBezTo>
                  <a:pt x="15344" y="9459"/>
                  <a:pt x="15335" y="9301"/>
                  <a:pt x="15325" y="9145"/>
                </a:cubicBezTo>
                <a:close/>
                <a:moveTo>
                  <a:pt x="25933" y="1"/>
                </a:moveTo>
                <a:cubicBezTo>
                  <a:pt x="20655" y="1"/>
                  <a:pt x="15752" y="3338"/>
                  <a:pt x="15352" y="9616"/>
                </a:cubicBezTo>
                <a:lnTo>
                  <a:pt x="15352" y="9616"/>
                </a:lnTo>
                <a:cubicBezTo>
                  <a:pt x="16370" y="30287"/>
                  <a:pt x="1" y="55899"/>
                  <a:pt x="30238" y="62980"/>
                </a:cubicBezTo>
                <a:cubicBezTo>
                  <a:pt x="39958" y="65087"/>
                  <a:pt x="55725" y="68025"/>
                  <a:pt x="69660" y="68025"/>
                </a:cubicBezTo>
                <a:cubicBezTo>
                  <a:pt x="77121" y="68025"/>
                  <a:pt x="84057" y="67183"/>
                  <a:pt x="89258" y="64918"/>
                </a:cubicBezTo>
                <a:cubicBezTo>
                  <a:pt x="97689" y="61684"/>
                  <a:pt x="103528" y="52598"/>
                  <a:pt x="98986" y="42870"/>
                </a:cubicBezTo>
                <a:cubicBezTo>
                  <a:pt x="96753" y="38405"/>
                  <a:pt x="94734" y="37161"/>
                  <a:pt x="92433" y="37161"/>
                </a:cubicBezTo>
                <a:cubicBezTo>
                  <a:pt x="89538" y="37161"/>
                  <a:pt x="86196" y="39129"/>
                  <a:pt x="81420" y="39129"/>
                </a:cubicBezTo>
                <a:cubicBezTo>
                  <a:pt x="81174" y="39129"/>
                  <a:pt x="80925" y="39124"/>
                  <a:pt x="80672" y="39113"/>
                </a:cubicBezTo>
                <a:cubicBezTo>
                  <a:pt x="68423" y="38601"/>
                  <a:pt x="73691" y="32501"/>
                  <a:pt x="67852" y="25365"/>
                </a:cubicBezTo>
                <a:cubicBezTo>
                  <a:pt x="65767" y="22577"/>
                  <a:pt x="63263" y="21867"/>
                  <a:pt x="60522" y="21867"/>
                </a:cubicBezTo>
                <a:cubicBezTo>
                  <a:pt x="57678" y="21867"/>
                  <a:pt x="54577" y="22632"/>
                  <a:pt x="51420" y="22632"/>
                </a:cubicBezTo>
                <a:cubicBezTo>
                  <a:pt x="49120" y="22632"/>
                  <a:pt x="46790" y="22226"/>
                  <a:pt x="44508" y="20823"/>
                </a:cubicBezTo>
                <a:cubicBezTo>
                  <a:pt x="37373" y="16292"/>
                  <a:pt x="39965" y="6552"/>
                  <a:pt x="32842" y="2021"/>
                </a:cubicBezTo>
                <a:cubicBezTo>
                  <a:pt x="30708" y="662"/>
                  <a:pt x="28283" y="1"/>
                  <a:pt x="25933" y="1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3"/>
          <p:cNvSpPr/>
          <p:nvPr/>
        </p:nvSpPr>
        <p:spPr>
          <a:xfrm rot="-10285955">
            <a:off x="-1821788" y="7745038"/>
            <a:ext cx="5380656" cy="3907340"/>
          </a:xfrm>
          <a:custGeom>
            <a:rect b="b" l="l" r="r" t="t"/>
            <a:pathLst>
              <a:path extrusionOk="0" h="68026" w="103529">
                <a:moveTo>
                  <a:pt x="15325" y="9145"/>
                </a:moveTo>
                <a:lnTo>
                  <a:pt x="15325" y="10453"/>
                </a:lnTo>
                <a:cubicBezTo>
                  <a:pt x="15325" y="10168"/>
                  <a:pt x="15334" y="9889"/>
                  <a:pt x="15352" y="9616"/>
                </a:cubicBezTo>
                <a:lnTo>
                  <a:pt x="15352" y="9616"/>
                </a:lnTo>
                <a:cubicBezTo>
                  <a:pt x="15344" y="9459"/>
                  <a:pt x="15335" y="9301"/>
                  <a:pt x="15325" y="9145"/>
                </a:cubicBezTo>
                <a:close/>
                <a:moveTo>
                  <a:pt x="25933" y="1"/>
                </a:moveTo>
                <a:cubicBezTo>
                  <a:pt x="20655" y="1"/>
                  <a:pt x="15752" y="3338"/>
                  <a:pt x="15352" y="9616"/>
                </a:cubicBezTo>
                <a:lnTo>
                  <a:pt x="15352" y="9616"/>
                </a:lnTo>
                <a:cubicBezTo>
                  <a:pt x="16370" y="30287"/>
                  <a:pt x="1" y="55899"/>
                  <a:pt x="30238" y="62980"/>
                </a:cubicBezTo>
                <a:cubicBezTo>
                  <a:pt x="39958" y="65087"/>
                  <a:pt x="55725" y="68025"/>
                  <a:pt x="69660" y="68025"/>
                </a:cubicBezTo>
                <a:cubicBezTo>
                  <a:pt x="77121" y="68025"/>
                  <a:pt x="84057" y="67183"/>
                  <a:pt x="89258" y="64918"/>
                </a:cubicBezTo>
                <a:cubicBezTo>
                  <a:pt x="97689" y="61684"/>
                  <a:pt x="103528" y="52598"/>
                  <a:pt x="98986" y="42870"/>
                </a:cubicBezTo>
                <a:cubicBezTo>
                  <a:pt x="96753" y="38405"/>
                  <a:pt x="94734" y="37161"/>
                  <a:pt x="92433" y="37161"/>
                </a:cubicBezTo>
                <a:cubicBezTo>
                  <a:pt x="89538" y="37161"/>
                  <a:pt x="86196" y="39129"/>
                  <a:pt x="81420" y="39129"/>
                </a:cubicBezTo>
                <a:cubicBezTo>
                  <a:pt x="81174" y="39129"/>
                  <a:pt x="80925" y="39124"/>
                  <a:pt x="80672" y="39113"/>
                </a:cubicBezTo>
                <a:cubicBezTo>
                  <a:pt x="68423" y="38601"/>
                  <a:pt x="73691" y="32501"/>
                  <a:pt x="67852" y="25365"/>
                </a:cubicBezTo>
                <a:cubicBezTo>
                  <a:pt x="65767" y="22577"/>
                  <a:pt x="63263" y="21867"/>
                  <a:pt x="60522" y="21867"/>
                </a:cubicBezTo>
                <a:cubicBezTo>
                  <a:pt x="57678" y="21867"/>
                  <a:pt x="54577" y="22632"/>
                  <a:pt x="51420" y="22632"/>
                </a:cubicBezTo>
                <a:cubicBezTo>
                  <a:pt x="49120" y="22632"/>
                  <a:pt x="46790" y="22226"/>
                  <a:pt x="44508" y="20823"/>
                </a:cubicBezTo>
                <a:cubicBezTo>
                  <a:pt x="37373" y="16292"/>
                  <a:pt x="39965" y="6552"/>
                  <a:pt x="32842" y="2021"/>
                </a:cubicBezTo>
                <a:cubicBezTo>
                  <a:pt x="30708" y="662"/>
                  <a:pt x="28283" y="1"/>
                  <a:pt x="2593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3"/>
          <p:cNvSpPr txBox="1"/>
          <p:nvPr/>
        </p:nvSpPr>
        <p:spPr>
          <a:xfrm>
            <a:off x="135488" y="8352950"/>
            <a:ext cx="1618500" cy="1600800"/>
          </a:xfrm>
          <a:prstGeom prst="rect">
            <a:avLst/>
          </a:prstGeom>
          <a:noFill/>
          <a:ln cap="flat" cmpd="sng" w="9525">
            <a:solidFill>
              <a:srgbClr val="134F5C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34F5C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Color Index: </a:t>
            </a:r>
            <a:endParaRPr b="1">
              <a:solidFill>
                <a:srgbClr val="134F5C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Main Text</a:t>
            </a:r>
            <a:endParaRPr sz="13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Male’s</a:t>
            </a:r>
            <a:r>
              <a:rPr lang="en" sz="13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 Slides</a:t>
            </a:r>
            <a:endParaRPr sz="1300">
              <a:solidFill>
                <a:srgbClr val="6FA8D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Female’s </a:t>
            </a:r>
            <a:r>
              <a:rPr lang="en" sz="13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Slides</a:t>
            </a:r>
            <a:endParaRPr sz="1300">
              <a:solidFill>
                <a:srgbClr val="D5A6B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Important</a:t>
            </a:r>
            <a:endParaRPr sz="1300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6AA84F"/>
                </a:solidFill>
                <a:latin typeface="Open Sans"/>
                <a:ea typeface="Open Sans"/>
                <a:cs typeface="Open Sans"/>
                <a:sym typeface="Open Sans"/>
              </a:rPr>
              <a:t>Doctor’s Notes</a:t>
            </a:r>
            <a:endParaRPr sz="1300">
              <a:solidFill>
                <a:srgbClr val="6AA84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Extra Info</a:t>
            </a:r>
            <a:endParaRPr sz="1300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" name="Google Shape;69;p13"/>
          <p:cNvSpPr txBox="1"/>
          <p:nvPr/>
        </p:nvSpPr>
        <p:spPr>
          <a:xfrm>
            <a:off x="2675700" y="6793300"/>
            <a:ext cx="204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____________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0" name="Google Shape;70;p13"/>
          <p:cNvPicPr preferRelativeResize="0"/>
          <p:nvPr/>
        </p:nvPicPr>
        <p:blipFill rotWithShape="1">
          <a:blip r:embed="rId6">
            <a:alphaModFix/>
          </a:blip>
          <a:srcRect b="23672" l="4537" r="4528" t="17044"/>
          <a:stretch/>
        </p:blipFill>
        <p:spPr>
          <a:xfrm>
            <a:off x="2069850" y="3105925"/>
            <a:ext cx="3175499" cy="289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78175" y="9703387"/>
            <a:ext cx="294525" cy="29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8622" y="1591775"/>
            <a:ext cx="1417800" cy="1057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"/>
          <p:cNvSpPr txBox="1"/>
          <p:nvPr>
            <p:ph type="title"/>
          </p:nvPr>
        </p:nvSpPr>
        <p:spPr>
          <a:xfrm>
            <a:off x="249310" y="727746"/>
            <a:ext cx="6816600" cy="11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Expiratory muscles: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213" name="Google Shape;213;p22"/>
          <p:cNvGraphicFramePr/>
          <p:nvPr/>
        </p:nvGraphicFramePr>
        <p:xfrm>
          <a:off x="401050" y="1847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{6599ECB3-2EB1-4561-B4BD-3FE03D7E6494}</a:tableStyleId>
              </a:tblPr>
              <a:tblGrid>
                <a:gridCol w="1282100"/>
                <a:gridCol w="1312625"/>
                <a:gridCol w="1312625"/>
                <a:gridCol w="1292275"/>
                <a:gridCol w="1343150"/>
              </a:tblGrid>
              <a:tr h="381000">
                <a:tc gridSpan="5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A- Ribs depressors</a:t>
                      </a:r>
                      <a:endParaRPr b="1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2C4C9"/>
                    </a:solidFill>
                  </a:tcPr>
                </a:tc>
                <a:tc hMerge="1"/>
                <a:tc hMerge="1"/>
                <a:tc hMerge="1"/>
                <a:tc hMerge="1"/>
              </a:tr>
              <a:tr h="5048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Muscle</a:t>
                      </a:r>
                      <a:endParaRPr b="1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Internal intercostal</a:t>
                      </a:r>
                      <a:endParaRPr b="1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Innermost intercostal</a:t>
                      </a:r>
                      <a:endParaRPr b="1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Subcostal</a:t>
                      </a:r>
                      <a:endParaRPr b="1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Transversus thoracis</a:t>
                      </a:r>
                      <a:endParaRPr b="1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Direction</a:t>
                      </a:r>
                      <a:endParaRPr b="1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FA8D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Backward </a:t>
                      </a:r>
                      <a:r>
                        <a:rPr lang="en">
                          <a:solidFill>
                            <a:srgbClr val="6FA8D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&amp;</a:t>
                      </a:r>
                      <a:r>
                        <a:rPr lang="en">
                          <a:solidFill>
                            <a:srgbClr val="6FA8D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laterally</a:t>
                      </a:r>
                      <a:endParaRPr>
                        <a:solidFill>
                          <a:srgbClr val="6FA8D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D5A6B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Upward &amp; medially</a:t>
                      </a:r>
                      <a:r>
                        <a:rPr lang="en">
                          <a:solidFill>
                            <a:srgbClr val="6AA84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*</a:t>
                      </a:r>
                      <a:endParaRPr>
                        <a:solidFill>
                          <a:srgbClr val="6AA84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524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Nerve</a:t>
                      </a:r>
                      <a:endParaRPr b="1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4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Intercostal nerves (ventral rami of T1-T11)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</a:tr>
              <a:tr h="3524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Action</a:t>
                      </a:r>
                      <a:endParaRPr b="1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4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depression of the ribs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</a:tr>
            </a:tbl>
          </a:graphicData>
        </a:graphic>
      </p:graphicFrame>
      <p:pic>
        <p:nvPicPr>
          <p:cNvPr descr="F66122-003-f027.jpg" id="214" name="Google Shape;214;p22"/>
          <p:cNvPicPr preferRelativeResize="0"/>
          <p:nvPr/>
        </p:nvPicPr>
        <p:blipFill rotWithShape="1">
          <a:blip r:embed="rId3">
            <a:alphaModFix/>
          </a:blip>
          <a:srcRect b="3577" l="0" r="0" t="0"/>
          <a:stretch/>
        </p:blipFill>
        <p:spPr>
          <a:xfrm>
            <a:off x="401050" y="4780575"/>
            <a:ext cx="3256500" cy="2990100"/>
          </a:xfrm>
          <a:prstGeom prst="rect">
            <a:avLst/>
          </a:prstGeom>
          <a:noFill/>
          <a:ln>
            <a:noFill/>
          </a:ln>
          <a:effectLst>
            <a:outerShdw blurRad="63500" dir="2700000" dist="38100">
              <a:srgbClr val="000000">
                <a:alpha val="42750"/>
              </a:srgbClr>
            </a:outerShdw>
          </a:effectLst>
        </p:spPr>
      </p:pic>
      <p:pic>
        <p:nvPicPr>
          <p:cNvPr descr="F66122-003-f028.jpg" id="215" name="Google Shape;215;p22"/>
          <p:cNvPicPr preferRelativeResize="0"/>
          <p:nvPr/>
        </p:nvPicPr>
        <p:blipFill rotWithShape="1">
          <a:blip r:embed="rId4">
            <a:alphaModFix/>
          </a:blip>
          <a:srcRect b="2219" l="0" r="0" t="0"/>
          <a:stretch/>
        </p:blipFill>
        <p:spPr>
          <a:xfrm>
            <a:off x="3828025" y="5700675"/>
            <a:ext cx="3115800" cy="3885300"/>
          </a:xfrm>
          <a:prstGeom prst="rect">
            <a:avLst/>
          </a:prstGeom>
          <a:noFill/>
          <a:ln>
            <a:noFill/>
          </a:ln>
          <a:effectLst>
            <a:outerShdw blurRad="63500" dir="2700000" dist="38100">
              <a:srgbClr val="000000">
                <a:alpha val="42750"/>
              </a:srgbClr>
            </a:outerShdw>
          </a:effectLst>
        </p:spPr>
      </p:pic>
      <p:sp>
        <p:nvSpPr>
          <p:cNvPr id="216" name="Google Shape;216;p22"/>
          <p:cNvSpPr txBox="1"/>
          <p:nvPr/>
        </p:nvSpPr>
        <p:spPr>
          <a:xfrm>
            <a:off x="401050" y="8593150"/>
            <a:ext cx="1984200" cy="608100"/>
          </a:xfrm>
          <a:prstGeom prst="rect">
            <a:avLst/>
          </a:prstGeom>
          <a:noFill/>
          <a:ln cap="flat" cmpd="sng" w="9525">
            <a:solidFill>
              <a:srgbClr val="6AA84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AA84F"/>
                </a:solidFill>
                <a:latin typeface="Open Sans"/>
                <a:ea typeface="Open Sans"/>
                <a:cs typeface="Open Sans"/>
                <a:sym typeface="Open Sans"/>
              </a:rPr>
              <a:t>*both directions are right, اختلاف مراجع فقط</a:t>
            </a:r>
            <a:endParaRPr>
              <a:solidFill>
                <a:srgbClr val="6AA8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7" name="Google Shape;217;p22"/>
          <p:cNvSpPr txBox="1"/>
          <p:nvPr/>
        </p:nvSpPr>
        <p:spPr>
          <a:xfrm>
            <a:off x="1080775" y="1320775"/>
            <a:ext cx="665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Act only during forced expiration </a:t>
            </a:r>
            <a:endParaRPr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8" name="Google Shape;218;p22"/>
          <p:cNvSpPr/>
          <p:nvPr/>
        </p:nvSpPr>
        <p:spPr>
          <a:xfrm>
            <a:off x="513450" y="1362625"/>
            <a:ext cx="452100" cy="316500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rgbClr val="A2C4C9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2"/>
          <p:cNvSpPr txBox="1"/>
          <p:nvPr/>
        </p:nvSpPr>
        <p:spPr>
          <a:xfrm>
            <a:off x="401050" y="7935625"/>
            <a:ext cx="3256500" cy="492600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Intercostal </a:t>
            </a:r>
            <a:r>
              <a:rPr lang="en" sz="10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vessels</a:t>
            </a:r>
            <a:r>
              <a:rPr lang="en" sz="10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 &amp; nerve lie in intercostal space behind the internal intercostal muscle.</a:t>
            </a:r>
            <a:endParaRPr sz="1000">
              <a:solidFill>
                <a:srgbClr val="D5A6B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0" name="Google Shape;220;p22"/>
          <p:cNvSpPr txBox="1"/>
          <p:nvPr/>
        </p:nvSpPr>
        <p:spPr>
          <a:xfrm>
            <a:off x="5968425" y="7587175"/>
            <a:ext cx="1080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T12 Nerve (subcostal N.)</a:t>
            </a:r>
            <a:r>
              <a:rPr lang="en" sz="10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000">
              <a:solidFill>
                <a:srgbClr val="B7B7B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1" name="Google Shape;221;p22"/>
          <p:cNvSpPr txBox="1"/>
          <p:nvPr/>
        </p:nvSpPr>
        <p:spPr>
          <a:xfrm>
            <a:off x="3828025" y="8306300"/>
            <a:ext cx="878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B7B7B7"/>
                </a:solidFill>
              </a:rPr>
              <a:t>2-5 intercostal Ns.</a:t>
            </a:r>
            <a:endParaRPr sz="1000">
              <a:solidFill>
                <a:srgbClr val="B7B7B7"/>
              </a:solidFill>
            </a:endParaRPr>
          </a:p>
        </p:txBody>
      </p:sp>
      <p:sp>
        <p:nvSpPr>
          <p:cNvPr id="222" name="Google Shape;222;p22">
            <a:hlinkClick r:id="rId5"/>
          </p:cNvPr>
          <p:cNvSpPr txBox="1"/>
          <p:nvPr/>
        </p:nvSpPr>
        <p:spPr>
          <a:xfrm>
            <a:off x="6132455" y="680663"/>
            <a:ext cx="12690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Helpful Video </a:t>
            </a:r>
            <a:endParaRPr b="1" sz="1200" u="sng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3" name="Google Shape;223;p22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04225" y="163517"/>
            <a:ext cx="608100" cy="60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3"/>
          <p:cNvSpPr txBox="1"/>
          <p:nvPr>
            <p:ph type="title"/>
          </p:nvPr>
        </p:nvSpPr>
        <p:spPr>
          <a:xfrm>
            <a:off x="249310" y="727746"/>
            <a:ext cx="6816600" cy="11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Cont. </a:t>
            </a:r>
            <a:r>
              <a:rPr lang="en"/>
              <a:t>Expiratory muscles:</a:t>
            </a:r>
            <a:endParaRPr/>
          </a:p>
        </p:txBody>
      </p:sp>
      <p:graphicFrame>
        <p:nvGraphicFramePr>
          <p:cNvPr id="229" name="Google Shape;229;p23"/>
          <p:cNvGraphicFramePr/>
          <p:nvPr/>
        </p:nvGraphicFramePr>
        <p:xfrm>
          <a:off x="306400" y="1847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{00DDF954-0E92-4FA8-B23F-C22E2B624C34}</a:tableStyleId>
              </a:tblPr>
              <a:tblGrid>
                <a:gridCol w="1340475"/>
                <a:gridCol w="1340475"/>
                <a:gridCol w="1340475"/>
                <a:gridCol w="1340475"/>
                <a:gridCol w="1340475"/>
              </a:tblGrid>
              <a:tr h="396200">
                <a:tc gridSpan="5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B- Anterior abdominal wall muscles</a:t>
                      </a:r>
                      <a:endParaRPr b="1" sz="1300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2C4C9"/>
                    </a:solidFill>
                  </a:tcPr>
                </a:tc>
                <a:tc hMerge="1"/>
                <a:tc hMerge="1"/>
                <a:tc hMerge="1"/>
                <a:tc hMerge="1"/>
              </a:tr>
              <a:tr h="1288875">
                <a:tc gridSpan="5">
                  <a:txBody>
                    <a:bodyPr/>
                    <a:lstStyle/>
                    <a:p>
                      <a:pPr indent="-3111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6A5AF"/>
                        </a:buClr>
                        <a:buSzPts val="1300"/>
                        <a:buFont typeface="Open Sans"/>
                        <a:buChar char="❖"/>
                      </a:pP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It Is formed of 3 layers of muscles of fibers running in different directions</a:t>
                      </a:r>
                      <a:r>
                        <a:rPr b="1" lang="en" sz="13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to                    increase strength of anterior abdominal wall.</a:t>
                      </a:r>
                      <a:endParaRPr b="1" sz="1300">
                        <a:solidFill>
                          <a:srgbClr val="99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111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6A5AF"/>
                        </a:buClr>
                        <a:buSzPts val="1300"/>
                        <a:buFont typeface="Open Sans"/>
                        <a:buChar char="❖"/>
                      </a:pP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The 3 muscles form a sheath in which a fourth muscles lies </a:t>
                      </a:r>
                      <a:r>
                        <a:rPr b="1" lang="en" sz="13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rectus abdominis</a:t>
                      </a:r>
                      <a:r>
                        <a:rPr lang="en" sz="13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</a:t>
                      </a:r>
                      <a:endParaRPr sz="1300">
                        <a:solidFill>
                          <a:srgbClr val="99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111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6A5AF"/>
                        </a:buClr>
                        <a:buSzPts val="1300"/>
                        <a:buFont typeface="Open Sans"/>
                        <a:buChar char="❖"/>
                      </a:pP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Muscles are attached to: sternum, costal cartilages and ribs + hip bones.</a:t>
                      </a:r>
                      <a:endParaRPr sz="13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111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6A5AF"/>
                        </a:buClr>
                        <a:buSzPts val="1300"/>
                        <a:buFont typeface="Open Sans"/>
                        <a:buChar char="❖"/>
                      </a:pP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The aponeurosis of the 3 muscles on both sides fuse in the midline to form  </a:t>
                      </a:r>
                      <a:r>
                        <a:rPr lang="en" sz="13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  </a:t>
                      </a:r>
                      <a:r>
                        <a:rPr b="1" lang="en" sz="13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linea alba.</a:t>
                      </a:r>
                      <a:endParaRPr sz="1300">
                        <a:solidFill>
                          <a:srgbClr val="99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</a:tr>
              <a:tr h="11323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Muscle</a:t>
                      </a:r>
                      <a:endParaRPr b="1" sz="1300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93C47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External oblique</a:t>
                      </a:r>
                      <a:endParaRPr b="1" sz="1300">
                        <a:solidFill>
                          <a:srgbClr val="93C47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Outer layer</a:t>
                      </a:r>
                      <a:endParaRPr sz="13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F6B26B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Internal oblique</a:t>
                      </a:r>
                      <a:endParaRPr b="1" sz="1300">
                        <a:solidFill>
                          <a:srgbClr val="F6B26B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Middle  layer</a:t>
                      </a:r>
                      <a:endParaRPr b="1" sz="13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EA9999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Transversus abdominis</a:t>
                      </a:r>
                      <a:endParaRPr b="1" sz="1300">
                        <a:solidFill>
                          <a:srgbClr val="EA9999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Inner  layer</a:t>
                      </a:r>
                      <a:endParaRPr b="1" sz="13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B4A7D6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Rectus abdominis</a:t>
                      </a:r>
                      <a:endParaRPr b="1" sz="1300">
                        <a:solidFill>
                          <a:srgbClr val="B4A7D6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300">
                        <a:solidFill>
                          <a:srgbClr val="C27BA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</a:tr>
              <a:tr h="6416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Direction</a:t>
                      </a:r>
                      <a:endParaRPr b="1" sz="1300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Downward &amp; medially</a:t>
                      </a:r>
                      <a:endParaRPr sz="13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Upward &amp; medially</a:t>
                      </a:r>
                      <a:endParaRPr sz="13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Transverse</a:t>
                      </a:r>
                      <a:endParaRPr sz="13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Vertical </a:t>
                      </a:r>
                      <a:endParaRPr sz="13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416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Nerve</a:t>
                      </a:r>
                      <a:endParaRPr b="1" sz="1300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 gridSpan="4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lower 5 intercostal nerves </a:t>
                      </a:r>
                      <a:r>
                        <a:rPr b="1"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(T7-T11)</a:t>
                      </a: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, subcostal nerve</a:t>
                      </a:r>
                      <a:r>
                        <a:rPr b="1"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(T12)</a:t>
                      </a: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and first lumbar nerve</a:t>
                      </a:r>
                      <a:r>
                        <a:rPr b="1"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(L1)</a:t>
                      </a: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</a:t>
                      </a:r>
                      <a:endParaRPr sz="13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</a:tr>
              <a:tr h="6416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Action</a:t>
                      </a:r>
                      <a:endParaRPr b="1" sz="1300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 gridSpan="4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during forced expiration</a:t>
                      </a:r>
                      <a:r>
                        <a:rPr lang="en" sz="1300">
                          <a:solidFill>
                            <a:srgbClr val="43434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: </a:t>
                      </a: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Compression of abdominal viscera to help in ascent of diaphragm</a:t>
                      </a:r>
                      <a:endParaRPr sz="13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</a:tr>
            </a:tbl>
          </a:graphicData>
        </a:graphic>
      </p:graphicFrame>
      <p:pic>
        <p:nvPicPr>
          <p:cNvPr descr="respiration 015.jpg" id="230" name="Google Shape;23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3725" y="7177850"/>
            <a:ext cx="2274000" cy="2626200"/>
          </a:xfrm>
          <a:prstGeom prst="rect">
            <a:avLst/>
          </a:prstGeom>
          <a:noFill/>
          <a:ln>
            <a:noFill/>
          </a:ln>
          <a:effectLst>
            <a:outerShdw blurRad="63500" dir="2700000" dist="38100">
              <a:srgbClr val="000000">
                <a:alpha val="42750"/>
              </a:srgbClr>
            </a:outerShdw>
          </a:effectLst>
        </p:spPr>
      </p:pic>
      <p:sp>
        <p:nvSpPr>
          <p:cNvPr id="231" name="Google Shape;231;p23"/>
          <p:cNvSpPr/>
          <p:nvPr/>
        </p:nvSpPr>
        <p:spPr>
          <a:xfrm>
            <a:off x="2539800" y="8277075"/>
            <a:ext cx="326400" cy="204600"/>
          </a:xfrm>
          <a:prstGeom prst="ellipse">
            <a:avLst/>
          </a:prstGeom>
          <a:noFill/>
          <a:ln cap="flat" cmpd="sng" w="19050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3"/>
          <p:cNvSpPr/>
          <p:nvPr/>
        </p:nvSpPr>
        <p:spPr>
          <a:xfrm>
            <a:off x="2539800" y="8481675"/>
            <a:ext cx="326400" cy="204600"/>
          </a:xfrm>
          <a:prstGeom prst="ellipse">
            <a:avLst/>
          </a:prstGeom>
          <a:noFill/>
          <a:ln cap="flat" cmpd="sng" w="19050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respiration 018.jpg" id="233" name="Google Shape;233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81575" y="7177725"/>
            <a:ext cx="2527200" cy="2626200"/>
          </a:xfrm>
          <a:prstGeom prst="rect">
            <a:avLst/>
          </a:prstGeom>
          <a:noFill/>
          <a:ln>
            <a:noFill/>
          </a:ln>
          <a:effectLst>
            <a:outerShdw blurRad="63500" dir="2700000" dist="38100">
              <a:srgbClr val="000000">
                <a:alpha val="42750"/>
              </a:srgbClr>
            </a:outerShdw>
          </a:effectLst>
        </p:spPr>
      </p:pic>
      <p:sp>
        <p:nvSpPr>
          <p:cNvPr id="234" name="Google Shape;234;p23"/>
          <p:cNvSpPr/>
          <p:nvPr/>
        </p:nvSpPr>
        <p:spPr>
          <a:xfrm>
            <a:off x="4744500" y="8596825"/>
            <a:ext cx="326400" cy="204600"/>
          </a:xfrm>
          <a:prstGeom prst="ellipse">
            <a:avLst/>
          </a:prstGeom>
          <a:noFill/>
          <a:ln cap="flat" cmpd="sng" w="19050">
            <a:solidFill>
              <a:srgbClr val="EA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3"/>
          <p:cNvSpPr/>
          <p:nvPr/>
        </p:nvSpPr>
        <p:spPr>
          <a:xfrm>
            <a:off x="4744500" y="8935500"/>
            <a:ext cx="326400" cy="204600"/>
          </a:xfrm>
          <a:prstGeom prst="ellipse">
            <a:avLst/>
          </a:prstGeom>
          <a:noFill/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3"/>
          <p:cNvSpPr/>
          <p:nvPr/>
        </p:nvSpPr>
        <p:spPr>
          <a:xfrm flipH="1" rot="10800000">
            <a:off x="6334450" y="8199375"/>
            <a:ext cx="326400" cy="1680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4"/>
          <p:cNvSpPr txBox="1"/>
          <p:nvPr>
            <p:ph type="title"/>
          </p:nvPr>
        </p:nvSpPr>
        <p:spPr>
          <a:xfrm>
            <a:off x="249360" y="870271"/>
            <a:ext cx="6816600" cy="11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of respiratory movements:</a:t>
            </a:r>
            <a:endParaRPr/>
          </a:p>
        </p:txBody>
      </p:sp>
      <p:graphicFrame>
        <p:nvGraphicFramePr>
          <p:cNvPr id="242" name="Google Shape;242;p24"/>
          <p:cNvGraphicFramePr/>
          <p:nvPr/>
        </p:nvGraphicFramePr>
        <p:xfrm>
          <a:off x="398700" y="1872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{00DDF954-0E92-4FA8-B23F-C22E2B624C34}</a:tableStyleId>
              </a:tblPr>
              <a:tblGrid>
                <a:gridCol w="3302525"/>
                <a:gridCol w="3170050"/>
              </a:tblGrid>
              <a:tr h="225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Inspiration</a:t>
                      </a:r>
                      <a:endParaRPr b="1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Expiration</a:t>
                      </a:r>
                      <a:endParaRPr b="1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2C4C9"/>
                    </a:solidFill>
                  </a:tcPr>
                </a:tc>
              </a:tr>
              <a:tr h="225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Quiet inspiration (active)</a:t>
                      </a:r>
                      <a:endParaRPr b="1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Quiet</a:t>
                      </a:r>
                      <a:r>
                        <a:rPr b="1" lang="en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expiration (passive)</a:t>
                      </a:r>
                      <a:endParaRPr b="1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</a:tr>
              <a:tr h="956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1.</a:t>
                      </a:r>
                      <a:r>
                        <a:rPr b="1"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Contraction (descent) of diaphragm: </a:t>
                      </a:r>
                      <a:endParaRPr b="1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Increase in</a:t>
                      </a:r>
                      <a:r>
                        <a:rPr b="1"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b="1" lang="en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vertical</a:t>
                      </a:r>
                      <a:r>
                        <a:rPr b="1"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diameter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2.</a:t>
                      </a:r>
                      <a:r>
                        <a:rPr b="1"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Elevation of ribs (external intercostal):</a:t>
                      </a:r>
                      <a:endParaRPr b="1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Increase in </a:t>
                      </a:r>
                      <a:r>
                        <a:rPr b="1" lang="en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anteroposterior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and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b="1" lang="en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lateral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diameter.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1. </a:t>
                      </a: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Elastic recoil of lung.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2.</a:t>
                      </a: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Relaxation of diaphragm </a:t>
                      </a: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&amp; external intercostal</a:t>
                      </a: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5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Forced inspiration (active)</a:t>
                      </a:r>
                      <a:endParaRPr b="1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Forced expiration (active)</a:t>
                      </a:r>
                      <a:endParaRPr b="1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</a:tr>
              <a:tr h="59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Accessory muscles of inspiration:</a:t>
                      </a:r>
                      <a:endParaRPr b="1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1. </a:t>
                      </a: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Pectoralis major.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2.</a:t>
                      </a: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Scalene muscle.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1.</a:t>
                      </a:r>
                      <a:r>
                        <a:rPr b="1"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Contraction of anterior abdominal wall muscles:</a:t>
                      </a:r>
                      <a:endParaRPr b="1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Compression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of abdominal viscera 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Ascent of diaphragm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2.Depression of ribs </a:t>
                      </a:r>
                      <a:endParaRPr b="1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rgbClr val="43434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rgbClr val="43434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Rest</a:t>
                      </a:r>
                      <a:r>
                        <a:rPr lang="en">
                          <a:solidFill>
                            <a:srgbClr val="43434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of intercostal muscles 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43" name="Google Shape;243;p24"/>
          <p:cNvSpPr/>
          <p:nvPr/>
        </p:nvSpPr>
        <p:spPr>
          <a:xfrm rot="5400000">
            <a:off x="5041275" y="8085325"/>
            <a:ext cx="331500" cy="316500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rgbClr val="D0E0E3"/>
          </a:solidFill>
          <a:ln cap="flat" cmpd="sng" w="9525">
            <a:solidFill>
              <a:srgbClr val="D0E0E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4"/>
          <p:cNvSpPr/>
          <p:nvPr/>
        </p:nvSpPr>
        <p:spPr>
          <a:xfrm rot="5400000">
            <a:off x="1854875" y="3253850"/>
            <a:ext cx="331500" cy="316500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rgbClr val="D0E0E3"/>
          </a:solidFill>
          <a:ln cap="flat" cmpd="sng" w="9525">
            <a:solidFill>
              <a:srgbClr val="D0E0E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4"/>
          <p:cNvSpPr/>
          <p:nvPr/>
        </p:nvSpPr>
        <p:spPr>
          <a:xfrm rot="5400000">
            <a:off x="1854875" y="4520325"/>
            <a:ext cx="331500" cy="316500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rgbClr val="D0E0E3"/>
          </a:solidFill>
          <a:ln cap="flat" cmpd="sng" w="9525">
            <a:solidFill>
              <a:srgbClr val="D0E0E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4"/>
          <p:cNvSpPr/>
          <p:nvPr/>
        </p:nvSpPr>
        <p:spPr>
          <a:xfrm rot="5400000">
            <a:off x="5041275" y="6385850"/>
            <a:ext cx="331500" cy="316500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rgbClr val="D0E0E3"/>
          </a:solidFill>
          <a:ln cap="flat" cmpd="sng" w="9525">
            <a:solidFill>
              <a:srgbClr val="D0E0E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4"/>
          <p:cNvSpPr/>
          <p:nvPr/>
        </p:nvSpPr>
        <p:spPr>
          <a:xfrm rot="5400000">
            <a:off x="5041275" y="7027575"/>
            <a:ext cx="331500" cy="316500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rgbClr val="D0E0E3"/>
          </a:solidFill>
          <a:ln cap="flat" cmpd="sng" w="9525">
            <a:solidFill>
              <a:srgbClr val="D0E0E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48" name="Google Shape;248;p24"/>
          <p:cNvCxnSpPr/>
          <p:nvPr/>
        </p:nvCxnSpPr>
        <p:spPr>
          <a:xfrm>
            <a:off x="547475" y="3962400"/>
            <a:ext cx="294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5"/>
          <p:cNvSpPr/>
          <p:nvPr/>
        </p:nvSpPr>
        <p:spPr>
          <a:xfrm>
            <a:off x="485700" y="933450"/>
            <a:ext cx="6343800" cy="8191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chemeClr val="dk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254" name="Google Shape;254;p25"/>
          <p:cNvGraphicFramePr/>
          <p:nvPr/>
        </p:nvGraphicFramePr>
        <p:xfrm>
          <a:off x="952450" y="1800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{00DDF954-0E92-4FA8-B23F-C22E2B624C34}</a:tableStyleId>
              </a:tblPr>
              <a:tblGrid>
                <a:gridCol w="1352550"/>
                <a:gridCol w="1352550"/>
                <a:gridCol w="1352550"/>
                <a:gridCol w="1352550"/>
              </a:tblGrid>
              <a:tr h="689625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2"/>
                          </a:solidFill>
                          <a:latin typeface="Fira Sans Condensed"/>
                          <a:ea typeface="Fira Sans Condensed"/>
                          <a:cs typeface="Fira Sans Condensed"/>
                          <a:sym typeface="Fira Sans Condensed"/>
                        </a:rPr>
                        <a:t>1.The esophageal </a:t>
                      </a:r>
                      <a:r>
                        <a:rPr b="1" lang="en">
                          <a:solidFill>
                            <a:schemeClr val="lt2"/>
                          </a:solidFill>
                          <a:latin typeface="Fira Sans Condensed"/>
                          <a:ea typeface="Fira Sans Condensed"/>
                          <a:cs typeface="Fira Sans Condensed"/>
                          <a:sym typeface="Fira Sans Condensed"/>
                        </a:rPr>
                        <a:t>opening</a:t>
                      </a:r>
                      <a:r>
                        <a:rPr b="1" lang="en">
                          <a:solidFill>
                            <a:schemeClr val="lt2"/>
                          </a:solidFill>
                          <a:latin typeface="Fira Sans Condensed"/>
                          <a:ea typeface="Fira Sans Condensed"/>
                          <a:cs typeface="Fira Sans Condensed"/>
                          <a:sym typeface="Fira Sans Condensed"/>
                        </a:rPr>
                        <a:t> of diaphragm found at  the level of:</a:t>
                      </a:r>
                      <a:endParaRPr b="1">
                        <a:solidFill>
                          <a:schemeClr val="lt2"/>
                        </a:solidFill>
                        <a:latin typeface="Fira Sans Condensed"/>
                        <a:ea typeface="Fira Sans Condensed"/>
                        <a:cs typeface="Fira Sans Condensed"/>
                        <a:sym typeface="Fira Sans Condensed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34F5C"/>
                    </a:solidFill>
                  </a:tcPr>
                </a:tc>
                <a:tc hMerge="1"/>
                <a:tc hMerge="1"/>
                <a:tc hMerge="1"/>
              </a:tr>
              <a:tr h="689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A.T12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B. T11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C.T10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D.T8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89625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2"/>
                          </a:solidFill>
                          <a:latin typeface="Fira Sans Condensed"/>
                          <a:ea typeface="Fira Sans Condensed"/>
                          <a:cs typeface="Fira Sans Condensed"/>
                          <a:sym typeface="Fira Sans Condensed"/>
                        </a:rPr>
                        <a:t>2. Internal oblique muscle forms which layer of anterior abdominal wall?</a:t>
                      </a:r>
                      <a:endParaRPr b="1">
                        <a:solidFill>
                          <a:schemeClr val="lt2"/>
                        </a:solidFill>
                        <a:latin typeface="Fira Sans Condensed"/>
                        <a:ea typeface="Fira Sans Condensed"/>
                        <a:cs typeface="Fira Sans Condensed"/>
                        <a:sym typeface="Fira Sans Condensed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34F5C"/>
                    </a:solidFill>
                  </a:tcPr>
                </a:tc>
                <a:tc hMerge="1"/>
                <a:tc hMerge="1"/>
                <a:tc hMerge="1"/>
              </a:tr>
              <a:tr h="689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A.Middle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B.Inner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C.Outer 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D.Lateral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89625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solidFill>
                            <a:schemeClr val="lt2"/>
                          </a:solidFill>
                          <a:latin typeface="Fira Sans Condensed"/>
                          <a:ea typeface="Fira Sans Condensed"/>
                          <a:cs typeface="Fira Sans Condensed"/>
                          <a:sym typeface="Fira Sans Condensed"/>
                        </a:rPr>
                        <a:t>3. What is the direction of inner and </a:t>
                      </a:r>
                      <a:r>
                        <a:rPr b="1" lang="en">
                          <a:solidFill>
                            <a:schemeClr val="lt2"/>
                          </a:solidFill>
                          <a:latin typeface="Fira Sans Condensed"/>
                          <a:ea typeface="Fira Sans Condensed"/>
                          <a:cs typeface="Fira Sans Condensed"/>
                          <a:sym typeface="Fira Sans Condensed"/>
                        </a:rPr>
                        <a:t>innermost</a:t>
                      </a:r>
                      <a:r>
                        <a:rPr b="1" lang="en">
                          <a:solidFill>
                            <a:schemeClr val="lt2"/>
                          </a:solidFill>
                          <a:latin typeface="Fira Sans Condensed"/>
                          <a:ea typeface="Fira Sans Condensed"/>
                          <a:cs typeface="Fira Sans Condensed"/>
                          <a:sym typeface="Fira Sans Condensed"/>
                        </a:rPr>
                        <a:t> intercostal muscles?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34F5C"/>
                    </a:solidFill>
                  </a:tcPr>
                </a:tc>
                <a:tc hMerge="1"/>
                <a:tc hMerge="1"/>
                <a:tc hMerge="1"/>
              </a:tr>
              <a:tr h="689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A.Downward </a:t>
                      </a: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medially 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B.Upward </a:t>
                      </a: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laterly 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C.</a:t>
                      </a: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Backward &amp; laterally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D.Backward medially 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89625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solidFill>
                            <a:schemeClr val="lt2"/>
                          </a:solidFill>
                          <a:latin typeface="Fira Sans Condensed"/>
                          <a:ea typeface="Fira Sans Condensed"/>
                          <a:cs typeface="Fira Sans Condensed"/>
                          <a:sym typeface="Fira Sans Condensed"/>
                        </a:rPr>
                        <a:t>4. Which one of the following is involved in the forced expiration?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34F5C"/>
                    </a:solidFill>
                  </a:tcPr>
                </a:tc>
                <a:tc hMerge="1"/>
                <a:tc hMerge="1"/>
                <a:tc hMerge="1"/>
              </a:tr>
              <a:tr h="689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A.Internal intercostal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B.Scalenes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C.Pectoralis minor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D.External intercostal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89625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solidFill>
                            <a:schemeClr val="lt2"/>
                          </a:solidFill>
                          <a:latin typeface="Fira Sans Condensed"/>
                          <a:ea typeface="Fira Sans Condensed"/>
                          <a:cs typeface="Fira Sans Condensed"/>
                          <a:sym typeface="Fira Sans Condensed"/>
                        </a:rPr>
                        <a:t>5. What is the root of phrenic nerve that supply the diaphragm?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34F5C"/>
                    </a:solidFill>
                  </a:tcPr>
                </a:tc>
                <a:tc hMerge="1"/>
                <a:tc hMerge="1"/>
                <a:tc hMerge="1"/>
              </a:tr>
              <a:tr h="689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A.C5,C6,C7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B.C4,C5,C6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C.C3,C4,C5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D.C2,C3,C4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255" name="Google Shape;255;p25"/>
          <p:cNvSpPr txBox="1"/>
          <p:nvPr>
            <p:ph type="title"/>
          </p:nvPr>
        </p:nvSpPr>
        <p:spPr>
          <a:xfrm>
            <a:off x="1441276" y="1124150"/>
            <a:ext cx="1808100" cy="5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10"/>
              <a:t>MCQs</a:t>
            </a:r>
            <a:endParaRPr sz="3010"/>
          </a:p>
        </p:txBody>
      </p:sp>
      <p:pic>
        <p:nvPicPr>
          <p:cNvPr id="256" name="Google Shape;25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450" y="1168483"/>
            <a:ext cx="488824" cy="488824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5"/>
          <p:cNvSpPr txBox="1"/>
          <p:nvPr/>
        </p:nvSpPr>
        <p:spPr>
          <a:xfrm>
            <a:off x="952450" y="8696350"/>
            <a:ext cx="541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34F5C"/>
                </a:solidFill>
                <a:latin typeface="Open Sans"/>
                <a:ea typeface="Open Sans"/>
                <a:cs typeface="Open Sans"/>
                <a:sym typeface="Open Sans"/>
              </a:rPr>
              <a:t>Answers: </a:t>
            </a:r>
            <a:r>
              <a:rPr lang="en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1-C 2-A 3-C 4-A 5-C</a:t>
            </a:r>
            <a:endParaRPr sz="1100">
              <a:solidFill>
                <a:srgbClr val="134F5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8" name="Google Shape;258;p25"/>
          <p:cNvSpPr/>
          <p:nvPr/>
        </p:nvSpPr>
        <p:spPr>
          <a:xfrm rot="-5400000">
            <a:off x="-703524" y="9124027"/>
            <a:ext cx="1812374" cy="1757405"/>
          </a:xfrm>
          <a:custGeom>
            <a:rect b="b" l="l" r="r" t="t"/>
            <a:pathLst>
              <a:path extrusionOk="0" h="53146" w="57522">
                <a:moveTo>
                  <a:pt x="38824" y="0"/>
                </a:moveTo>
                <a:cubicBezTo>
                  <a:pt x="36106" y="0"/>
                  <a:pt x="34222" y="1704"/>
                  <a:pt x="30325" y="3209"/>
                </a:cubicBezTo>
                <a:cubicBezTo>
                  <a:pt x="28876" y="3933"/>
                  <a:pt x="27395" y="4167"/>
                  <a:pt x="25907" y="4167"/>
                </a:cubicBezTo>
                <a:cubicBezTo>
                  <a:pt x="23199" y="4167"/>
                  <a:pt x="20471" y="3393"/>
                  <a:pt x="17884" y="3393"/>
                </a:cubicBezTo>
                <a:cubicBezTo>
                  <a:pt x="16641" y="3393"/>
                  <a:pt x="15430" y="3571"/>
                  <a:pt x="14270" y="4101"/>
                </a:cubicBezTo>
                <a:cubicBezTo>
                  <a:pt x="0" y="10344"/>
                  <a:pt x="24973" y="34425"/>
                  <a:pt x="8467" y="44676"/>
                </a:cubicBezTo>
                <a:lnTo>
                  <a:pt x="8919" y="45128"/>
                </a:lnTo>
                <a:cubicBezTo>
                  <a:pt x="8467" y="50920"/>
                  <a:pt x="14710" y="51812"/>
                  <a:pt x="19170" y="52704"/>
                </a:cubicBezTo>
                <a:cubicBezTo>
                  <a:pt x="21169" y="52998"/>
                  <a:pt x="23137" y="53146"/>
                  <a:pt x="25060" y="53146"/>
                </a:cubicBezTo>
                <a:cubicBezTo>
                  <a:pt x="37720" y="53146"/>
                  <a:pt x="48416" y="46755"/>
                  <a:pt x="53062" y="33974"/>
                </a:cubicBezTo>
                <a:cubicBezTo>
                  <a:pt x="57522" y="22831"/>
                  <a:pt x="55738" y="7668"/>
                  <a:pt x="43703" y="1425"/>
                </a:cubicBezTo>
                <a:cubicBezTo>
                  <a:pt x="41662" y="402"/>
                  <a:pt x="40144" y="0"/>
                  <a:pt x="38824" y="0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34F5C"/>
              </a:solidFill>
            </a:endParaRPr>
          </a:p>
        </p:txBody>
      </p:sp>
      <p:sp>
        <p:nvSpPr>
          <p:cNvPr id="259" name="Google Shape;259;p25"/>
          <p:cNvSpPr/>
          <p:nvPr/>
        </p:nvSpPr>
        <p:spPr>
          <a:xfrm rot="-5400000">
            <a:off x="-832449" y="9238327"/>
            <a:ext cx="1812374" cy="1757405"/>
          </a:xfrm>
          <a:custGeom>
            <a:rect b="b" l="l" r="r" t="t"/>
            <a:pathLst>
              <a:path extrusionOk="0" h="53146" w="57522">
                <a:moveTo>
                  <a:pt x="38824" y="0"/>
                </a:moveTo>
                <a:cubicBezTo>
                  <a:pt x="36106" y="0"/>
                  <a:pt x="34222" y="1704"/>
                  <a:pt x="30325" y="3209"/>
                </a:cubicBezTo>
                <a:cubicBezTo>
                  <a:pt x="28876" y="3933"/>
                  <a:pt x="27395" y="4167"/>
                  <a:pt x="25907" y="4167"/>
                </a:cubicBezTo>
                <a:cubicBezTo>
                  <a:pt x="23199" y="4167"/>
                  <a:pt x="20471" y="3393"/>
                  <a:pt x="17884" y="3393"/>
                </a:cubicBezTo>
                <a:cubicBezTo>
                  <a:pt x="16641" y="3393"/>
                  <a:pt x="15430" y="3571"/>
                  <a:pt x="14270" y="4101"/>
                </a:cubicBezTo>
                <a:cubicBezTo>
                  <a:pt x="0" y="10344"/>
                  <a:pt x="24973" y="34425"/>
                  <a:pt x="8467" y="44676"/>
                </a:cubicBezTo>
                <a:lnTo>
                  <a:pt x="8919" y="45128"/>
                </a:lnTo>
                <a:cubicBezTo>
                  <a:pt x="8467" y="50920"/>
                  <a:pt x="14710" y="51812"/>
                  <a:pt x="19170" y="52704"/>
                </a:cubicBezTo>
                <a:cubicBezTo>
                  <a:pt x="21169" y="52998"/>
                  <a:pt x="23137" y="53146"/>
                  <a:pt x="25060" y="53146"/>
                </a:cubicBezTo>
                <a:cubicBezTo>
                  <a:pt x="37720" y="53146"/>
                  <a:pt x="48416" y="46755"/>
                  <a:pt x="53062" y="33974"/>
                </a:cubicBezTo>
                <a:cubicBezTo>
                  <a:pt x="57522" y="22831"/>
                  <a:pt x="55738" y="7668"/>
                  <a:pt x="43703" y="1425"/>
                </a:cubicBezTo>
                <a:cubicBezTo>
                  <a:pt x="41662" y="402"/>
                  <a:pt x="40144" y="0"/>
                  <a:pt x="388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34F5C"/>
              </a:solidFill>
            </a:endParaRPr>
          </a:p>
        </p:txBody>
      </p:sp>
      <p:sp>
        <p:nvSpPr>
          <p:cNvPr id="260" name="Google Shape;260;p25"/>
          <p:cNvSpPr/>
          <p:nvPr/>
        </p:nvSpPr>
        <p:spPr>
          <a:xfrm rot="5710788">
            <a:off x="5634578" y="-1091751"/>
            <a:ext cx="2754039" cy="3427829"/>
          </a:xfrm>
          <a:custGeom>
            <a:rect b="b" l="l" r="r" t="t"/>
            <a:pathLst>
              <a:path extrusionOk="0" h="53146" w="57522">
                <a:moveTo>
                  <a:pt x="38824" y="0"/>
                </a:moveTo>
                <a:cubicBezTo>
                  <a:pt x="36106" y="0"/>
                  <a:pt x="34222" y="1704"/>
                  <a:pt x="30325" y="3209"/>
                </a:cubicBezTo>
                <a:cubicBezTo>
                  <a:pt x="28876" y="3933"/>
                  <a:pt x="27395" y="4167"/>
                  <a:pt x="25907" y="4167"/>
                </a:cubicBezTo>
                <a:cubicBezTo>
                  <a:pt x="23199" y="4167"/>
                  <a:pt x="20471" y="3393"/>
                  <a:pt x="17884" y="3393"/>
                </a:cubicBezTo>
                <a:cubicBezTo>
                  <a:pt x="16641" y="3393"/>
                  <a:pt x="15430" y="3571"/>
                  <a:pt x="14270" y="4101"/>
                </a:cubicBezTo>
                <a:cubicBezTo>
                  <a:pt x="0" y="10344"/>
                  <a:pt x="24973" y="34425"/>
                  <a:pt x="8467" y="44676"/>
                </a:cubicBezTo>
                <a:lnTo>
                  <a:pt x="8919" y="45128"/>
                </a:lnTo>
                <a:cubicBezTo>
                  <a:pt x="8467" y="50920"/>
                  <a:pt x="14710" y="51812"/>
                  <a:pt x="19170" y="52704"/>
                </a:cubicBezTo>
                <a:cubicBezTo>
                  <a:pt x="21169" y="52998"/>
                  <a:pt x="23137" y="53146"/>
                  <a:pt x="25060" y="53146"/>
                </a:cubicBezTo>
                <a:cubicBezTo>
                  <a:pt x="37720" y="53146"/>
                  <a:pt x="48416" y="46755"/>
                  <a:pt x="53062" y="33974"/>
                </a:cubicBezTo>
                <a:cubicBezTo>
                  <a:pt x="57522" y="22831"/>
                  <a:pt x="55738" y="7668"/>
                  <a:pt x="43703" y="1425"/>
                </a:cubicBezTo>
                <a:cubicBezTo>
                  <a:pt x="41662" y="402"/>
                  <a:pt x="40144" y="0"/>
                  <a:pt x="38824" y="0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34F5C"/>
              </a:solidFill>
            </a:endParaRPr>
          </a:p>
        </p:txBody>
      </p:sp>
      <p:sp>
        <p:nvSpPr>
          <p:cNvPr id="261" name="Google Shape;261;p25"/>
          <p:cNvSpPr/>
          <p:nvPr/>
        </p:nvSpPr>
        <p:spPr>
          <a:xfrm rot="5710788">
            <a:off x="5717503" y="-1217301"/>
            <a:ext cx="2754039" cy="3427829"/>
          </a:xfrm>
          <a:custGeom>
            <a:rect b="b" l="l" r="r" t="t"/>
            <a:pathLst>
              <a:path extrusionOk="0" h="53146" w="57522">
                <a:moveTo>
                  <a:pt x="38824" y="0"/>
                </a:moveTo>
                <a:cubicBezTo>
                  <a:pt x="36106" y="0"/>
                  <a:pt x="34222" y="1704"/>
                  <a:pt x="30325" y="3209"/>
                </a:cubicBezTo>
                <a:cubicBezTo>
                  <a:pt x="28876" y="3933"/>
                  <a:pt x="27395" y="4167"/>
                  <a:pt x="25907" y="4167"/>
                </a:cubicBezTo>
                <a:cubicBezTo>
                  <a:pt x="23199" y="4167"/>
                  <a:pt x="20471" y="3393"/>
                  <a:pt x="17884" y="3393"/>
                </a:cubicBezTo>
                <a:cubicBezTo>
                  <a:pt x="16641" y="3393"/>
                  <a:pt x="15430" y="3571"/>
                  <a:pt x="14270" y="4101"/>
                </a:cubicBezTo>
                <a:cubicBezTo>
                  <a:pt x="0" y="10344"/>
                  <a:pt x="24973" y="34425"/>
                  <a:pt x="8467" y="44676"/>
                </a:cubicBezTo>
                <a:lnTo>
                  <a:pt x="8919" y="45128"/>
                </a:lnTo>
                <a:cubicBezTo>
                  <a:pt x="8467" y="50920"/>
                  <a:pt x="14710" y="51812"/>
                  <a:pt x="19170" y="52704"/>
                </a:cubicBezTo>
                <a:cubicBezTo>
                  <a:pt x="21169" y="52998"/>
                  <a:pt x="23137" y="53146"/>
                  <a:pt x="25060" y="53146"/>
                </a:cubicBezTo>
                <a:cubicBezTo>
                  <a:pt x="37720" y="53146"/>
                  <a:pt x="48416" y="46755"/>
                  <a:pt x="53062" y="33974"/>
                </a:cubicBezTo>
                <a:cubicBezTo>
                  <a:pt x="57522" y="22831"/>
                  <a:pt x="55738" y="7668"/>
                  <a:pt x="43703" y="1425"/>
                </a:cubicBezTo>
                <a:cubicBezTo>
                  <a:pt x="41662" y="402"/>
                  <a:pt x="40144" y="0"/>
                  <a:pt x="388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34F5C"/>
              </a:solidFill>
            </a:endParaRPr>
          </a:p>
        </p:txBody>
      </p:sp>
      <p:pic>
        <p:nvPicPr>
          <p:cNvPr id="262" name="Google Shape;262;p25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5575" y="9340950"/>
            <a:ext cx="577500" cy="57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5"/>
          <p:cNvSpPr txBox="1"/>
          <p:nvPr/>
        </p:nvSpPr>
        <p:spPr>
          <a:xfrm>
            <a:off x="1874875" y="9321900"/>
            <a:ext cx="3388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34F5C"/>
                </a:solidFill>
                <a:latin typeface="Open Sans"/>
                <a:ea typeface="Open Sans"/>
                <a:cs typeface="Open Sans"/>
                <a:sym typeface="Open Sans"/>
              </a:rPr>
              <a:t>Click on the icon for more questions from Med442’s QBank</a:t>
            </a:r>
            <a:endParaRPr>
              <a:solidFill>
                <a:srgbClr val="134F5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6"/>
          <p:cNvSpPr/>
          <p:nvPr/>
        </p:nvSpPr>
        <p:spPr>
          <a:xfrm>
            <a:off x="485700" y="933450"/>
            <a:ext cx="6343800" cy="8191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chemeClr val="dk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9" name="Google Shape;26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450" y="1168483"/>
            <a:ext cx="488824" cy="488824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6"/>
          <p:cNvSpPr txBox="1"/>
          <p:nvPr>
            <p:ph type="title"/>
          </p:nvPr>
        </p:nvSpPr>
        <p:spPr>
          <a:xfrm>
            <a:off x="1441276" y="1124150"/>
            <a:ext cx="1808100" cy="5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10"/>
              <a:t>SAQs</a:t>
            </a:r>
            <a:endParaRPr sz="3010"/>
          </a:p>
        </p:txBody>
      </p:sp>
      <p:sp>
        <p:nvSpPr>
          <p:cNvPr id="271" name="Google Shape;271;p26"/>
          <p:cNvSpPr/>
          <p:nvPr/>
        </p:nvSpPr>
        <p:spPr>
          <a:xfrm rot="5710788">
            <a:off x="5634578" y="-1091751"/>
            <a:ext cx="2754039" cy="3427829"/>
          </a:xfrm>
          <a:custGeom>
            <a:rect b="b" l="l" r="r" t="t"/>
            <a:pathLst>
              <a:path extrusionOk="0" h="53146" w="57522">
                <a:moveTo>
                  <a:pt x="38824" y="0"/>
                </a:moveTo>
                <a:cubicBezTo>
                  <a:pt x="36106" y="0"/>
                  <a:pt x="34222" y="1704"/>
                  <a:pt x="30325" y="3209"/>
                </a:cubicBezTo>
                <a:cubicBezTo>
                  <a:pt x="28876" y="3933"/>
                  <a:pt x="27395" y="4167"/>
                  <a:pt x="25907" y="4167"/>
                </a:cubicBezTo>
                <a:cubicBezTo>
                  <a:pt x="23199" y="4167"/>
                  <a:pt x="20471" y="3393"/>
                  <a:pt x="17884" y="3393"/>
                </a:cubicBezTo>
                <a:cubicBezTo>
                  <a:pt x="16641" y="3393"/>
                  <a:pt x="15430" y="3571"/>
                  <a:pt x="14270" y="4101"/>
                </a:cubicBezTo>
                <a:cubicBezTo>
                  <a:pt x="0" y="10344"/>
                  <a:pt x="24973" y="34425"/>
                  <a:pt x="8467" y="44676"/>
                </a:cubicBezTo>
                <a:lnTo>
                  <a:pt x="8919" y="45128"/>
                </a:lnTo>
                <a:cubicBezTo>
                  <a:pt x="8467" y="50920"/>
                  <a:pt x="14710" y="51812"/>
                  <a:pt x="19170" y="52704"/>
                </a:cubicBezTo>
                <a:cubicBezTo>
                  <a:pt x="21169" y="52998"/>
                  <a:pt x="23137" y="53146"/>
                  <a:pt x="25060" y="53146"/>
                </a:cubicBezTo>
                <a:cubicBezTo>
                  <a:pt x="37720" y="53146"/>
                  <a:pt x="48416" y="46755"/>
                  <a:pt x="53062" y="33974"/>
                </a:cubicBezTo>
                <a:cubicBezTo>
                  <a:pt x="57522" y="22831"/>
                  <a:pt x="55738" y="7668"/>
                  <a:pt x="43703" y="1425"/>
                </a:cubicBezTo>
                <a:cubicBezTo>
                  <a:pt x="41662" y="402"/>
                  <a:pt x="40144" y="0"/>
                  <a:pt x="38824" y="0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34F5C"/>
              </a:solidFill>
            </a:endParaRPr>
          </a:p>
        </p:txBody>
      </p:sp>
      <p:sp>
        <p:nvSpPr>
          <p:cNvPr id="272" name="Google Shape;272;p26"/>
          <p:cNvSpPr/>
          <p:nvPr/>
        </p:nvSpPr>
        <p:spPr>
          <a:xfrm rot="5710788">
            <a:off x="5717503" y="-1217301"/>
            <a:ext cx="2754039" cy="3427829"/>
          </a:xfrm>
          <a:custGeom>
            <a:rect b="b" l="l" r="r" t="t"/>
            <a:pathLst>
              <a:path extrusionOk="0" h="53146" w="57522">
                <a:moveTo>
                  <a:pt x="38824" y="0"/>
                </a:moveTo>
                <a:cubicBezTo>
                  <a:pt x="36106" y="0"/>
                  <a:pt x="34222" y="1704"/>
                  <a:pt x="30325" y="3209"/>
                </a:cubicBezTo>
                <a:cubicBezTo>
                  <a:pt x="28876" y="3933"/>
                  <a:pt x="27395" y="4167"/>
                  <a:pt x="25907" y="4167"/>
                </a:cubicBezTo>
                <a:cubicBezTo>
                  <a:pt x="23199" y="4167"/>
                  <a:pt x="20471" y="3393"/>
                  <a:pt x="17884" y="3393"/>
                </a:cubicBezTo>
                <a:cubicBezTo>
                  <a:pt x="16641" y="3393"/>
                  <a:pt x="15430" y="3571"/>
                  <a:pt x="14270" y="4101"/>
                </a:cubicBezTo>
                <a:cubicBezTo>
                  <a:pt x="0" y="10344"/>
                  <a:pt x="24973" y="34425"/>
                  <a:pt x="8467" y="44676"/>
                </a:cubicBezTo>
                <a:lnTo>
                  <a:pt x="8919" y="45128"/>
                </a:lnTo>
                <a:cubicBezTo>
                  <a:pt x="8467" y="50920"/>
                  <a:pt x="14710" y="51812"/>
                  <a:pt x="19170" y="52704"/>
                </a:cubicBezTo>
                <a:cubicBezTo>
                  <a:pt x="21169" y="52998"/>
                  <a:pt x="23137" y="53146"/>
                  <a:pt x="25060" y="53146"/>
                </a:cubicBezTo>
                <a:cubicBezTo>
                  <a:pt x="37720" y="53146"/>
                  <a:pt x="48416" y="46755"/>
                  <a:pt x="53062" y="33974"/>
                </a:cubicBezTo>
                <a:cubicBezTo>
                  <a:pt x="57522" y="22831"/>
                  <a:pt x="55738" y="7668"/>
                  <a:pt x="43703" y="1425"/>
                </a:cubicBezTo>
                <a:cubicBezTo>
                  <a:pt x="41662" y="402"/>
                  <a:pt x="40144" y="0"/>
                  <a:pt x="388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34F5C"/>
              </a:solidFill>
            </a:endParaRPr>
          </a:p>
        </p:txBody>
      </p:sp>
      <p:sp>
        <p:nvSpPr>
          <p:cNvPr id="273" name="Google Shape;273;p26"/>
          <p:cNvSpPr txBox="1"/>
          <p:nvPr/>
        </p:nvSpPr>
        <p:spPr>
          <a:xfrm>
            <a:off x="866810" y="2148275"/>
            <a:ext cx="51501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1900"/>
              <a:buFont typeface="Fira Sans Condensed"/>
              <a:buAutoNum type="arabicPeriod"/>
            </a:pPr>
            <a:r>
              <a:rPr b="1" lang="en" sz="1900">
                <a:solidFill>
                  <a:srgbClr val="134F5C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Enumerate the </a:t>
            </a:r>
            <a:r>
              <a:rPr b="1" lang="en" sz="1900">
                <a:solidFill>
                  <a:srgbClr val="134F5C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apertures</a:t>
            </a:r>
            <a:r>
              <a:rPr b="1" lang="en" sz="1900">
                <a:solidFill>
                  <a:srgbClr val="134F5C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 of </a:t>
            </a:r>
            <a:r>
              <a:rPr b="1" lang="en" sz="1900">
                <a:solidFill>
                  <a:srgbClr val="134F5C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thoracic</a:t>
            </a:r>
            <a:r>
              <a:rPr b="1" lang="en" sz="1900">
                <a:solidFill>
                  <a:srgbClr val="134F5C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 cage? </a:t>
            </a:r>
            <a:endParaRPr b="1" sz="1900">
              <a:solidFill>
                <a:srgbClr val="134F5C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274" name="Google Shape;274;p26"/>
          <p:cNvSpPr txBox="1"/>
          <p:nvPr/>
        </p:nvSpPr>
        <p:spPr>
          <a:xfrm>
            <a:off x="866793" y="4569170"/>
            <a:ext cx="55488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134F5C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2. Enumerate the inspiratory and expiratory muscles?</a:t>
            </a:r>
            <a:endParaRPr b="1" sz="1900">
              <a:solidFill>
                <a:srgbClr val="134F5C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275" name="Google Shape;275;p26"/>
          <p:cNvSpPr txBox="1"/>
          <p:nvPr/>
        </p:nvSpPr>
        <p:spPr>
          <a:xfrm>
            <a:off x="866700" y="6990050"/>
            <a:ext cx="5962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134F5C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3. Enumerate the openings of diaphragm, it’s level, site </a:t>
            </a:r>
            <a:r>
              <a:rPr b="1" lang="en" sz="1900">
                <a:solidFill>
                  <a:srgbClr val="134F5C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and the structures passing through it?</a:t>
            </a:r>
            <a:endParaRPr b="1" sz="1900">
              <a:solidFill>
                <a:srgbClr val="134F5C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276" name="Google Shape;276;p26"/>
          <p:cNvSpPr txBox="1"/>
          <p:nvPr/>
        </p:nvSpPr>
        <p:spPr>
          <a:xfrm>
            <a:off x="957700" y="2750813"/>
            <a:ext cx="4968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Slide 1</a:t>
            </a:r>
            <a:endParaRPr sz="1700">
              <a:solidFill>
                <a:srgbClr val="CCCC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7" name="Google Shape;277;p26"/>
          <p:cNvSpPr txBox="1"/>
          <p:nvPr/>
        </p:nvSpPr>
        <p:spPr>
          <a:xfrm>
            <a:off x="952450" y="5196838"/>
            <a:ext cx="4968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Slide 5</a:t>
            </a:r>
            <a:endParaRPr sz="1700">
              <a:solidFill>
                <a:srgbClr val="CCCC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8" name="Google Shape;278;p26"/>
          <p:cNvSpPr txBox="1"/>
          <p:nvPr/>
        </p:nvSpPr>
        <p:spPr>
          <a:xfrm>
            <a:off x="952450" y="7913688"/>
            <a:ext cx="4968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Slide 7</a:t>
            </a:r>
            <a:endParaRPr sz="1700">
              <a:solidFill>
                <a:srgbClr val="CCCC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7"/>
          <p:cNvSpPr txBox="1"/>
          <p:nvPr>
            <p:ph type="title"/>
          </p:nvPr>
        </p:nvSpPr>
        <p:spPr>
          <a:xfrm>
            <a:off x="2418606" y="748673"/>
            <a:ext cx="24780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Leaders</a:t>
            </a:r>
            <a:endParaRPr/>
          </a:p>
        </p:txBody>
      </p:sp>
      <p:sp>
        <p:nvSpPr>
          <p:cNvPr id="284" name="Google Shape;284;p27"/>
          <p:cNvSpPr txBox="1"/>
          <p:nvPr>
            <p:ph type="title"/>
          </p:nvPr>
        </p:nvSpPr>
        <p:spPr>
          <a:xfrm>
            <a:off x="2331756" y="2464636"/>
            <a:ext cx="2651700" cy="78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Members</a:t>
            </a:r>
            <a:endParaRPr/>
          </a:p>
        </p:txBody>
      </p:sp>
      <p:sp>
        <p:nvSpPr>
          <p:cNvPr id="285" name="Google Shape;285;p27"/>
          <p:cNvSpPr txBox="1"/>
          <p:nvPr/>
        </p:nvSpPr>
        <p:spPr>
          <a:xfrm>
            <a:off x="462050" y="1687263"/>
            <a:ext cx="2226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Mohammad Alrashed</a:t>
            </a:r>
            <a:endParaRPr b="1" sz="21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6" name="Google Shape;286;p27"/>
          <p:cNvSpPr txBox="1"/>
          <p:nvPr/>
        </p:nvSpPr>
        <p:spPr>
          <a:xfrm>
            <a:off x="4054025" y="1673238"/>
            <a:ext cx="247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Najla </a:t>
            </a:r>
            <a:endParaRPr b="1" sz="21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Aldhbiban</a:t>
            </a:r>
            <a:endParaRPr b="1" sz="21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7" name="Google Shape;287;p27"/>
          <p:cNvSpPr txBox="1"/>
          <p:nvPr/>
        </p:nvSpPr>
        <p:spPr>
          <a:xfrm>
            <a:off x="587900" y="3360675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Faisal Alomar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8" name="Google Shape;288;p27"/>
          <p:cNvSpPr txBox="1"/>
          <p:nvPr/>
        </p:nvSpPr>
        <p:spPr>
          <a:xfrm>
            <a:off x="587900" y="3862650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Mishal Alsuwayegh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9" name="Google Shape;289;p27"/>
          <p:cNvSpPr txBox="1"/>
          <p:nvPr/>
        </p:nvSpPr>
        <p:spPr>
          <a:xfrm>
            <a:off x="587900" y="4348763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Hazem Almalki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0" name="Google Shape;290;p27"/>
          <p:cNvSpPr txBox="1"/>
          <p:nvPr/>
        </p:nvSpPr>
        <p:spPr>
          <a:xfrm>
            <a:off x="587900" y="4834900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Zyad Alodan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1" name="Google Shape;291;p27"/>
          <p:cNvSpPr txBox="1"/>
          <p:nvPr/>
        </p:nvSpPr>
        <p:spPr>
          <a:xfrm>
            <a:off x="587900" y="5321013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Salman Albader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2" name="Google Shape;292;p27"/>
          <p:cNvSpPr txBox="1"/>
          <p:nvPr/>
        </p:nvSpPr>
        <p:spPr>
          <a:xfrm>
            <a:off x="587900" y="5797725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Abdulaziz Alnasser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3" name="Google Shape;29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1525" y="3346925"/>
            <a:ext cx="400225" cy="4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679" y="3349023"/>
            <a:ext cx="400224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7"/>
          <p:cNvSpPr txBox="1"/>
          <p:nvPr/>
        </p:nvSpPr>
        <p:spPr>
          <a:xfrm>
            <a:off x="587900" y="6274425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Faris Alseraye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6" name="Google Shape;296;p27"/>
          <p:cNvSpPr txBox="1"/>
          <p:nvPr/>
        </p:nvSpPr>
        <p:spPr>
          <a:xfrm>
            <a:off x="587900" y="6776400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Ahmad Alemam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7" name="Google Shape;297;p27"/>
          <p:cNvSpPr txBox="1"/>
          <p:nvPr/>
        </p:nvSpPr>
        <p:spPr>
          <a:xfrm>
            <a:off x="587900" y="7262513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Alwaleed Faqihi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8" name="Google Shape;298;p27"/>
          <p:cNvSpPr txBox="1"/>
          <p:nvPr/>
        </p:nvSpPr>
        <p:spPr>
          <a:xfrm>
            <a:off x="587900" y="7748650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Abdullah Alnajres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9" name="Google Shape;299;p27"/>
          <p:cNvSpPr txBox="1"/>
          <p:nvPr/>
        </p:nvSpPr>
        <p:spPr>
          <a:xfrm>
            <a:off x="587900" y="8234763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Meshari Alshathri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0" name="Google Shape;300;p27"/>
          <p:cNvSpPr txBox="1"/>
          <p:nvPr/>
        </p:nvSpPr>
        <p:spPr>
          <a:xfrm>
            <a:off x="587900" y="8711475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Nawaf Alturki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1" name="Google Shape;301;p27"/>
          <p:cNvSpPr txBox="1"/>
          <p:nvPr/>
        </p:nvSpPr>
        <p:spPr>
          <a:xfrm>
            <a:off x="587900" y="9188175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Nasser Alghaith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2" name="Google Shape;302;p27"/>
          <p:cNvSpPr txBox="1"/>
          <p:nvPr/>
        </p:nvSpPr>
        <p:spPr>
          <a:xfrm>
            <a:off x="4487838" y="3360675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Nouf Aldalaqan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3" name="Google Shape;303;p27"/>
          <p:cNvSpPr txBox="1"/>
          <p:nvPr/>
        </p:nvSpPr>
        <p:spPr>
          <a:xfrm>
            <a:off x="4487838" y="3862650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Nouf Aldhalaan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4" name="Google Shape;304;p27"/>
          <p:cNvSpPr txBox="1"/>
          <p:nvPr/>
        </p:nvSpPr>
        <p:spPr>
          <a:xfrm>
            <a:off x="4487838" y="4348763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Atheer Alahmari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5" name="Google Shape;305;p27"/>
          <p:cNvSpPr txBox="1"/>
          <p:nvPr/>
        </p:nvSpPr>
        <p:spPr>
          <a:xfrm>
            <a:off x="4487838" y="4834900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Shatha Alshabani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6" name="Google Shape;306;p27"/>
          <p:cNvSpPr txBox="1"/>
          <p:nvPr/>
        </p:nvSpPr>
        <p:spPr>
          <a:xfrm>
            <a:off x="4487838" y="5321013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Aljazi AlBabtain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7" name="Google Shape;307;p27"/>
          <p:cNvSpPr txBox="1"/>
          <p:nvPr/>
        </p:nvSpPr>
        <p:spPr>
          <a:xfrm>
            <a:off x="4487838" y="5797725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Reema Alshehri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8" name="Google Shape;308;p27"/>
          <p:cNvSpPr txBox="1"/>
          <p:nvPr/>
        </p:nvSpPr>
        <p:spPr>
          <a:xfrm>
            <a:off x="4487838" y="6274425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Sarah Alzahrani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9" name="Google Shape;309;p27"/>
          <p:cNvSpPr txBox="1"/>
          <p:nvPr/>
        </p:nvSpPr>
        <p:spPr>
          <a:xfrm>
            <a:off x="4487838" y="6776400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Maha Alkoryshy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0" name="Google Shape;310;p27"/>
          <p:cNvSpPr txBox="1"/>
          <p:nvPr/>
        </p:nvSpPr>
        <p:spPr>
          <a:xfrm>
            <a:off x="4487838" y="7262513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Nada Albedaiwi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1" name="Google Shape;311;p27"/>
          <p:cNvSpPr txBox="1"/>
          <p:nvPr/>
        </p:nvSpPr>
        <p:spPr>
          <a:xfrm>
            <a:off x="4487838" y="7748650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Razan Almohanna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2" name="Google Shape;312;p27"/>
          <p:cNvSpPr txBox="1"/>
          <p:nvPr/>
        </p:nvSpPr>
        <p:spPr>
          <a:xfrm>
            <a:off x="4487838" y="8234763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Atheer AlKanhal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3" name="Google Shape;313;p27"/>
          <p:cNvSpPr txBox="1"/>
          <p:nvPr/>
        </p:nvSpPr>
        <p:spPr>
          <a:xfrm>
            <a:off x="4487838" y="8711475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Raneem AlWatban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/>
          <p:nvPr>
            <p:ph type="title"/>
          </p:nvPr>
        </p:nvSpPr>
        <p:spPr>
          <a:xfrm>
            <a:off x="554150" y="717875"/>
            <a:ext cx="2069100" cy="5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10"/>
              <a:t>Objectives</a:t>
            </a:r>
            <a:endParaRPr sz="3010"/>
          </a:p>
        </p:txBody>
      </p:sp>
      <p:sp>
        <p:nvSpPr>
          <p:cNvPr id="78" name="Google Shape;78;p14"/>
          <p:cNvSpPr/>
          <p:nvPr/>
        </p:nvSpPr>
        <p:spPr>
          <a:xfrm flipH="1">
            <a:off x="4848048" y="63"/>
            <a:ext cx="2467148" cy="10058282"/>
          </a:xfrm>
          <a:custGeom>
            <a:rect b="b" l="l" r="r" t="t"/>
            <a:pathLst>
              <a:path extrusionOk="0" h="101348" w="52669">
                <a:moveTo>
                  <a:pt x="0" y="1"/>
                </a:moveTo>
                <a:lnTo>
                  <a:pt x="0" y="101348"/>
                </a:lnTo>
                <a:lnTo>
                  <a:pt x="4232" y="101348"/>
                </a:lnTo>
                <a:cubicBezTo>
                  <a:pt x="5157" y="99969"/>
                  <a:pt x="6162" y="98640"/>
                  <a:pt x="7265" y="97375"/>
                </a:cubicBezTo>
                <a:cubicBezTo>
                  <a:pt x="17902" y="85294"/>
                  <a:pt x="34296" y="83673"/>
                  <a:pt x="45225" y="72014"/>
                </a:cubicBezTo>
                <a:cubicBezTo>
                  <a:pt x="47820" y="69225"/>
                  <a:pt x="50106" y="65803"/>
                  <a:pt x="51030" y="61717"/>
                </a:cubicBezTo>
                <a:cubicBezTo>
                  <a:pt x="52668" y="54371"/>
                  <a:pt x="49620" y="46702"/>
                  <a:pt x="45971" y="40540"/>
                </a:cubicBezTo>
                <a:cubicBezTo>
                  <a:pt x="42323" y="34378"/>
                  <a:pt x="37912" y="28573"/>
                  <a:pt x="36242" y="21227"/>
                </a:cubicBezTo>
                <a:cubicBezTo>
                  <a:pt x="34604" y="13979"/>
                  <a:pt x="36080" y="5806"/>
                  <a:pt x="39955" y="1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4"/>
          <p:cNvSpPr/>
          <p:nvPr/>
        </p:nvSpPr>
        <p:spPr>
          <a:xfrm flipH="1">
            <a:off x="5076644" y="62"/>
            <a:ext cx="2352856" cy="10058282"/>
          </a:xfrm>
          <a:custGeom>
            <a:rect b="b" l="l" r="r" t="t"/>
            <a:pathLst>
              <a:path extrusionOk="0" h="101348" w="52669">
                <a:moveTo>
                  <a:pt x="0" y="1"/>
                </a:moveTo>
                <a:lnTo>
                  <a:pt x="0" y="101348"/>
                </a:lnTo>
                <a:lnTo>
                  <a:pt x="4232" y="101348"/>
                </a:lnTo>
                <a:cubicBezTo>
                  <a:pt x="5157" y="99969"/>
                  <a:pt x="6162" y="98640"/>
                  <a:pt x="7265" y="97375"/>
                </a:cubicBezTo>
                <a:cubicBezTo>
                  <a:pt x="17902" y="85294"/>
                  <a:pt x="34296" y="83673"/>
                  <a:pt x="45225" y="72014"/>
                </a:cubicBezTo>
                <a:cubicBezTo>
                  <a:pt x="47820" y="69225"/>
                  <a:pt x="50106" y="65803"/>
                  <a:pt x="51030" y="61717"/>
                </a:cubicBezTo>
                <a:cubicBezTo>
                  <a:pt x="52668" y="54371"/>
                  <a:pt x="49620" y="46702"/>
                  <a:pt x="45971" y="40540"/>
                </a:cubicBezTo>
                <a:cubicBezTo>
                  <a:pt x="42323" y="34378"/>
                  <a:pt x="37912" y="28573"/>
                  <a:pt x="36242" y="21227"/>
                </a:cubicBezTo>
                <a:cubicBezTo>
                  <a:pt x="34604" y="13979"/>
                  <a:pt x="36080" y="5806"/>
                  <a:pt x="3995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0" name="Google Shape;8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175" y="789275"/>
            <a:ext cx="455700" cy="45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4"/>
          <p:cNvSpPr/>
          <p:nvPr/>
        </p:nvSpPr>
        <p:spPr>
          <a:xfrm>
            <a:off x="364800" y="1806700"/>
            <a:ext cx="608100" cy="577500"/>
          </a:xfrm>
          <a:prstGeom prst="flowChartConnector">
            <a:avLst/>
          </a:prstGeom>
          <a:solidFill>
            <a:srgbClr val="45818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4"/>
          <p:cNvSpPr/>
          <p:nvPr/>
        </p:nvSpPr>
        <p:spPr>
          <a:xfrm>
            <a:off x="441000" y="1878100"/>
            <a:ext cx="455700" cy="434700"/>
          </a:xfrm>
          <a:prstGeom prst="flowChartConnector">
            <a:avLst/>
          </a:prstGeom>
          <a:solidFill>
            <a:srgbClr val="134F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lt2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1</a:t>
            </a:r>
            <a:endParaRPr b="1" sz="2300">
              <a:solidFill>
                <a:schemeClr val="lt2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83" name="Google Shape;83;p14"/>
          <p:cNvSpPr/>
          <p:nvPr/>
        </p:nvSpPr>
        <p:spPr>
          <a:xfrm>
            <a:off x="364800" y="2627925"/>
            <a:ext cx="608100" cy="577500"/>
          </a:xfrm>
          <a:prstGeom prst="flowChartConnector">
            <a:avLst/>
          </a:prstGeom>
          <a:solidFill>
            <a:srgbClr val="45818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4"/>
          <p:cNvSpPr/>
          <p:nvPr/>
        </p:nvSpPr>
        <p:spPr>
          <a:xfrm>
            <a:off x="441000" y="2699325"/>
            <a:ext cx="455700" cy="434700"/>
          </a:xfrm>
          <a:prstGeom prst="flowChartConnector">
            <a:avLst/>
          </a:prstGeom>
          <a:solidFill>
            <a:srgbClr val="134F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300">
                <a:solidFill>
                  <a:schemeClr val="lt2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2</a:t>
            </a:r>
            <a:endParaRPr/>
          </a:p>
        </p:txBody>
      </p:sp>
      <p:sp>
        <p:nvSpPr>
          <p:cNvPr id="85" name="Google Shape;85;p14"/>
          <p:cNvSpPr/>
          <p:nvPr/>
        </p:nvSpPr>
        <p:spPr>
          <a:xfrm>
            <a:off x="364800" y="3449150"/>
            <a:ext cx="608100" cy="577500"/>
          </a:xfrm>
          <a:prstGeom prst="flowChartConnector">
            <a:avLst/>
          </a:prstGeom>
          <a:solidFill>
            <a:srgbClr val="45818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4"/>
          <p:cNvSpPr/>
          <p:nvPr/>
        </p:nvSpPr>
        <p:spPr>
          <a:xfrm>
            <a:off x="441000" y="3520550"/>
            <a:ext cx="455700" cy="434700"/>
          </a:xfrm>
          <a:prstGeom prst="flowChartConnector">
            <a:avLst/>
          </a:prstGeom>
          <a:solidFill>
            <a:srgbClr val="134F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300">
                <a:solidFill>
                  <a:schemeClr val="lt2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3</a:t>
            </a:r>
            <a:endParaRPr/>
          </a:p>
        </p:txBody>
      </p:sp>
      <p:sp>
        <p:nvSpPr>
          <p:cNvPr id="87" name="Google Shape;87;p14"/>
          <p:cNvSpPr/>
          <p:nvPr/>
        </p:nvSpPr>
        <p:spPr>
          <a:xfrm>
            <a:off x="364800" y="4341775"/>
            <a:ext cx="608100" cy="577500"/>
          </a:xfrm>
          <a:prstGeom prst="flowChartConnector">
            <a:avLst/>
          </a:prstGeom>
          <a:solidFill>
            <a:srgbClr val="45818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4"/>
          <p:cNvSpPr/>
          <p:nvPr/>
        </p:nvSpPr>
        <p:spPr>
          <a:xfrm>
            <a:off x="441000" y="4413175"/>
            <a:ext cx="455700" cy="434700"/>
          </a:xfrm>
          <a:prstGeom prst="flowChartConnector">
            <a:avLst/>
          </a:prstGeom>
          <a:solidFill>
            <a:srgbClr val="134F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300">
                <a:solidFill>
                  <a:schemeClr val="lt2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4</a:t>
            </a:r>
            <a:endParaRPr/>
          </a:p>
        </p:txBody>
      </p:sp>
      <p:sp>
        <p:nvSpPr>
          <p:cNvPr id="89" name="Google Shape;89;p14"/>
          <p:cNvSpPr/>
          <p:nvPr/>
        </p:nvSpPr>
        <p:spPr>
          <a:xfrm>
            <a:off x="364800" y="5234400"/>
            <a:ext cx="608100" cy="577500"/>
          </a:xfrm>
          <a:prstGeom prst="flowChartConnector">
            <a:avLst/>
          </a:prstGeom>
          <a:solidFill>
            <a:srgbClr val="45818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4"/>
          <p:cNvSpPr/>
          <p:nvPr/>
        </p:nvSpPr>
        <p:spPr>
          <a:xfrm>
            <a:off x="441000" y="5305800"/>
            <a:ext cx="455700" cy="434700"/>
          </a:xfrm>
          <a:prstGeom prst="flowChartConnector">
            <a:avLst/>
          </a:prstGeom>
          <a:solidFill>
            <a:srgbClr val="134F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300">
                <a:solidFill>
                  <a:schemeClr val="lt2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5</a:t>
            </a:r>
            <a:endParaRPr/>
          </a:p>
        </p:txBody>
      </p:sp>
      <p:sp>
        <p:nvSpPr>
          <p:cNvPr id="91" name="Google Shape;91;p14"/>
          <p:cNvSpPr txBox="1"/>
          <p:nvPr/>
        </p:nvSpPr>
        <p:spPr>
          <a:xfrm>
            <a:off x="972900" y="1653300"/>
            <a:ext cx="4221300" cy="455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Describe the components of the thoracic cage and their articulations.</a:t>
            </a:r>
            <a:endParaRPr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Describe in brief the respiratory movements.</a:t>
            </a:r>
            <a:endParaRPr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List the muscles involved in inspiration and</a:t>
            </a:r>
            <a:endParaRPr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in expiration.</a:t>
            </a:r>
            <a:endParaRPr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Describe the attachments of each muscle to </a:t>
            </a:r>
            <a:endParaRPr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the thoracic cage and its nerve supply. </a:t>
            </a:r>
            <a:endParaRPr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Describe the origin, insertion, nerve supply</a:t>
            </a:r>
            <a:endParaRPr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of diaphragm.</a:t>
            </a:r>
            <a:endParaRPr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/>
          <p:nvPr>
            <p:ph type="title"/>
          </p:nvPr>
        </p:nvSpPr>
        <p:spPr>
          <a:xfrm>
            <a:off x="115100" y="238150"/>
            <a:ext cx="2816400" cy="74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Thoracic Cage:</a:t>
            </a:r>
            <a:endParaRPr/>
          </a:p>
        </p:txBody>
      </p:sp>
      <p:sp>
        <p:nvSpPr>
          <p:cNvPr id="97" name="Google Shape;97;p15"/>
          <p:cNvSpPr txBox="1"/>
          <p:nvPr/>
        </p:nvSpPr>
        <p:spPr>
          <a:xfrm>
            <a:off x="711775" y="762892"/>
            <a:ext cx="2925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Conical in shape</a:t>
            </a:r>
            <a:r>
              <a:rPr lang="en" sz="10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0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(like a cone قمع)</a:t>
            </a:r>
            <a:endParaRPr>
              <a:solidFill>
                <a:srgbClr val="76A5A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Formed by :</a:t>
            </a:r>
            <a:endParaRPr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8" name="Google Shape;9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4275" y="1573375"/>
            <a:ext cx="1386151" cy="1476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4225" y="1594201"/>
            <a:ext cx="1386150" cy="143522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0" name="Google Shape;100;p15"/>
          <p:cNvGraphicFramePr/>
          <p:nvPr/>
        </p:nvGraphicFramePr>
        <p:xfrm>
          <a:off x="434550" y="138220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{00DDF954-0E92-4FA8-B23F-C22E2B624C34}</a:tableStyleId>
              </a:tblPr>
              <a:tblGrid>
                <a:gridCol w="1098200"/>
                <a:gridCol w="1971700"/>
              </a:tblGrid>
              <a:tr h="579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300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Anteriorly</a:t>
                      </a:r>
                      <a:endParaRPr b="1" sz="1300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300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Sternum </a:t>
                      </a:r>
                      <a:endParaRPr sz="13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Costal cartilages</a:t>
                      </a:r>
                      <a:endParaRPr sz="13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79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300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Laterally</a:t>
                      </a:r>
                      <a:endParaRPr b="1" sz="1300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300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12 pairs of </a:t>
                      </a:r>
                      <a:r>
                        <a:rPr b="1"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Ribs</a:t>
                      </a:r>
                      <a:endParaRPr sz="13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79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300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Posteriorly</a:t>
                      </a:r>
                      <a:endParaRPr b="1" sz="1300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300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12 </a:t>
                      </a:r>
                      <a:r>
                        <a:rPr b="1"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thoracic</a:t>
                      </a: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vertebrae </a:t>
                      </a:r>
                      <a:endParaRPr sz="13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01" name="Google Shape;101;p15"/>
          <p:cNvSpPr/>
          <p:nvPr/>
        </p:nvSpPr>
        <p:spPr>
          <a:xfrm>
            <a:off x="644075" y="3809575"/>
            <a:ext cx="1164900" cy="1091100"/>
          </a:xfrm>
          <a:prstGeom prst="snip1Rect">
            <a:avLst>
              <a:gd fmla="val 29280" name="adj"/>
            </a:avLst>
          </a:prstGeom>
          <a:solidFill>
            <a:srgbClr val="D0E0E3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134F5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02" name="Google Shape;102;p15"/>
          <p:cNvCxnSpPr>
            <a:stCxn id="101" idx="0"/>
            <a:endCxn id="103" idx="1"/>
          </p:cNvCxnSpPr>
          <p:nvPr/>
        </p:nvCxnSpPr>
        <p:spPr>
          <a:xfrm flipH="1" rot="10800000">
            <a:off x="1808975" y="3700525"/>
            <a:ext cx="1456200" cy="654600"/>
          </a:xfrm>
          <a:prstGeom prst="curvedConnector3">
            <a:avLst>
              <a:gd fmla="val 49996" name="adj1"/>
            </a:avLst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4" name="Google Shape;104;p15"/>
          <p:cNvSpPr/>
          <p:nvPr/>
        </p:nvSpPr>
        <p:spPr>
          <a:xfrm>
            <a:off x="3260382" y="3295515"/>
            <a:ext cx="1201950" cy="809675"/>
          </a:xfrm>
          <a:prstGeom prst="flowChartProcess">
            <a:avLst/>
          </a:prstGeom>
          <a:solidFill>
            <a:schemeClr val="lt2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5"/>
          <p:cNvSpPr txBox="1"/>
          <p:nvPr/>
        </p:nvSpPr>
        <p:spPr>
          <a:xfrm>
            <a:off x="3265050" y="3357925"/>
            <a:ext cx="12018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Superior</a:t>
            </a:r>
            <a:endParaRPr b="1" sz="800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(thoracic outlet ):</a:t>
            </a:r>
            <a:endParaRPr sz="8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narrow, open, continuous with neck</a:t>
            </a:r>
            <a:endParaRPr sz="8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05" name="Google Shape;105;p15"/>
          <p:cNvCxnSpPr>
            <a:stCxn id="106" idx="1"/>
            <a:endCxn id="101" idx="0"/>
          </p:cNvCxnSpPr>
          <p:nvPr/>
        </p:nvCxnSpPr>
        <p:spPr>
          <a:xfrm rot="10800000">
            <a:off x="1808996" y="4355069"/>
            <a:ext cx="1445100" cy="697800"/>
          </a:xfrm>
          <a:prstGeom prst="curvedConnector3">
            <a:avLst>
              <a:gd fmla="val 50001" name="adj1"/>
            </a:avLst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6" name="Google Shape;106;p15"/>
          <p:cNvSpPr/>
          <p:nvPr/>
        </p:nvSpPr>
        <p:spPr>
          <a:xfrm>
            <a:off x="3254096" y="4648032"/>
            <a:ext cx="1214510" cy="809674"/>
          </a:xfrm>
          <a:prstGeom prst="flowChartProcess">
            <a:avLst/>
          </a:prstGeom>
          <a:solidFill>
            <a:schemeClr val="lt2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5"/>
          <p:cNvSpPr txBox="1"/>
          <p:nvPr/>
        </p:nvSpPr>
        <p:spPr>
          <a:xfrm>
            <a:off x="3168211" y="4663138"/>
            <a:ext cx="13863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Inferior</a:t>
            </a:r>
            <a:endParaRPr b="1" sz="900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wide, closed by diaphragm</a:t>
            </a:r>
            <a:endParaRPr sz="9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08" name="Google Shape;108;p15"/>
          <p:cNvCxnSpPr>
            <a:endCxn id="103" idx="3"/>
          </p:cNvCxnSpPr>
          <p:nvPr/>
        </p:nvCxnSpPr>
        <p:spPr>
          <a:xfrm flipH="1">
            <a:off x="4466850" y="3366775"/>
            <a:ext cx="1242900" cy="3336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9" name="Google Shape;109;p15"/>
          <p:cNvCxnSpPr>
            <a:endCxn id="106" idx="3"/>
          </p:cNvCxnSpPr>
          <p:nvPr/>
        </p:nvCxnSpPr>
        <p:spPr>
          <a:xfrm rot="10800000">
            <a:off x="4468607" y="5052869"/>
            <a:ext cx="1281000" cy="150600"/>
          </a:xfrm>
          <a:prstGeom prst="curvedConnector3">
            <a:avLst>
              <a:gd fmla="val 62805" name="adj1"/>
            </a:avLst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0" name="Google Shape;110;p15"/>
          <p:cNvSpPr txBox="1"/>
          <p:nvPr/>
        </p:nvSpPr>
        <p:spPr>
          <a:xfrm>
            <a:off x="134325" y="6288462"/>
            <a:ext cx="2582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600">
                <a:solidFill>
                  <a:srgbClr val="134F5C"/>
                </a:solidFill>
                <a:highlight>
                  <a:srgbClr val="FFFFFF"/>
                </a:highlight>
                <a:latin typeface="Fira Sans Condensed"/>
                <a:ea typeface="Fira Sans Condensed"/>
                <a:cs typeface="Fira Sans Condensed"/>
                <a:sym typeface="Fira Sans Condensed"/>
              </a:rPr>
              <a:t>Articulations:</a:t>
            </a:r>
            <a:endParaRPr sz="2600">
              <a:solidFill>
                <a:srgbClr val="134F5C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graphicFrame>
        <p:nvGraphicFramePr>
          <p:cNvPr id="111" name="Google Shape;111;p15"/>
          <p:cNvGraphicFramePr/>
          <p:nvPr/>
        </p:nvGraphicFramePr>
        <p:xfrm>
          <a:off x="134325" y="694084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{00DDF954-0E92-4FA8-B23F-C22E2B624C34}</a:tableStyleId>
              </a:tblPr>
              <a:tblGrid>
                <a:gridCol w="2135450"/>
                <a:gridCol w="2135450"/>
                <a:gridCol w="2775650"/>
              </a:tblGrid>
              <a:tr h="66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" sz="1200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Primary Cartilaginous </a:t>
                      </a:r>
                      <a:r>
                        <a:rPr b="1" lang="en" sz="1100">
                          <a:solidFill>
                            <a:srgbClr val="D5A6B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(Hyaline)</a:t>
                      </a:r>
                      <a:endParaRPr b="1" sz="1100">
                        <a:solidFill>
                          <a:srgbClr val="D5A6B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Secondary Cartilaginous</a:t>
                      </a:r>
                      <a:endParaRPr b="1" sz="700">
                        <a:solidFill>
                          <a:srgbClr val="D5A6B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Plane Synovial Joints</a:t>
                      </a:r>
                      <a:endParaRPr b="1" sz="1200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solidFill>
                      <a:srgbClr val="D0E0E3"/>
                    </a:solidFill>
                  </a:tcPr>
                </a:tc>
              </a:tr>
              <a:tr h="2320900">
                <a:tc>
                  <a:txBody>
                    <a:bodyPr/>
                    <a:lstStyle/>
                    <a:p>
                      <a:pPr indent="-304800" lvl="0" marL="45720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SzPts val="1200"/>
                        <a:buFont typeface="Open Sans"/>
                        <a:buAutoNum type="arabicPeriod"/>
                      </a:pPr>
                      <a:r>
                        <a:rPr b="1" lang="en" sz="12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First </a:t>
                      </a:r>
                      <a:r>
                        <a:rPr lang="en" sz="12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Sternocostal joint </a:t>
                      </a:r>
                      <a:r>
                        <a:rPr lang="en" sz="1200">
                          <a:solidFill>
                            <a:srgbClr val="D5A6B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(1st costal cartilage articulates with manubrium)</a:t>
                      </a:r>
                      <a:endParaRPr sz="12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175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Open Sans"/>
                        <a:buAutoNum type="arabicPeriod"/>
                      </a:pPr>
                      <a:r>
                        <a:rPr lang="en" sz="12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Costochondral joints </a:t>
                      </a:r>
                      <a:r>
                        <a:rPr lang="en" sz="1000">
                          <a:solidFill>
                            <a:srgbClr val="D5A6B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(between the costal cartilage and the ribs)</a:t>
                      </a: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FA8DC"/>
                        </a:buClr>
                        <a:buSzPts val="1200"/>
                        <a:buFont typeface="Open Sans"/>
                        <a:buAutoNum type="arabicPeriod"/>
                      </a:pPr>
                      <a:r>
                        <a:rPr lang="en" sz="1200">
                          <a:solidFill>
                            <a:srgbClr val="6FA8D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Interchondral joints.</a:t>
                      </a:r>
                      <a:endParaRPr b="1" sz="1300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-317500" lvl="0" marL="45720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76A5AF"/>
                        </a:buClr>
                        <a:buSzPts val="1400"/>
                        <a:buFont typeface="Open Sans"/>
                        <a:buAutoNum type="arabicPeriod"/>
                      </a:pPr>
                      <a:r>
                        <a:rPr lang="en" sz="1200">
                          <a:solidFill>
                            <a:srgbClr val="6FA8D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Manubriosternal joint</a:t>
                      </a:r>
                      <a:endParaRPr sz="1200">
                        <a:solidFill>
                          <a:srgbClr val="6FA8D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175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6A5AF"/>
                        </a:buClr>
                        <a:buSzPts val="1400"/>
                        <a:buFont typeface="Open Sans"/>
                        <a:buAutoNum type="arabicPeriod"/>
                      </a:pPr>
                      <a:r>
                        <a:rPr lang="en" sz="1200">
                          <a:solidFill>
                            <a:srgbClr val="6FA8D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Xiphisternal joint</a:t>
                      </a:r>
                      <a:endParaRPr sz="1200">
                        <a:solidFill>
                          <a:srgbClr val="6FA8D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175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6A5AF"/>
                        </a:buClr>
                        <a:buSzPts val="1400"/>
                        <a:buFont typeface="Open Sans"/>
                        <a:buAutoNum type="arabicPeriod"/>
                      </a:pPr>
                      <a:r>
                        <a:rPr lang="en" sz="1200">
                          <a:solidFill>
                            <a:srgbClr val="6FA8D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Intervertebral discs.</a:t>
                      </a:r>
                      <a:endParaRPr sz="1200">
                        <a:solidFill>
                          <a:srgbClr val="6FA8D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45720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3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-304800" lvl="0" marL="45720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0C343D"/>
                        </a:buClr>
                        <a:buSzPts val="1200"/>
                        <a:buFont typeface="Open Sans"/>
                        <a:buAutoNum type="arabicPeriod"/>
                      </a:pPr>
                      <a:r>
                        <a:rPr lang="en" sz="12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Costovertebral joints 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   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D5A6B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(Between heads of ribs &amp; thoracic vertebrae)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2.</a:t>
                      </a:r>
                      <a:r>
                        <a:rPr lang="en" sz="12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lang="en" sz="12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the rest of Sternocostal joints(2-7)  </a:t>
                      </a:r>
                      <a:endParaRPr sz="12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D5A6B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(2nd to 7th cartilages articulate with sternum )</a:t>
                      </a:r>
                      <a:endParaRPr sz="1200">
                        <a:solidFill>
                          <a:srgbClr val="D5A6B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pic>
        <p:nvPicPr>
          <p:cNvPr id="112" name="Google Shape;11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2931" y="5713687"/>
            <a:ext cx="2136843" cy="115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37500" y="5711269"/>
            <a:ext cx="1924199" cy="1163478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5"/>
          <p:cNvSpPr/>
          <p:nvPr/>
        </p:nvSpPr>
        <p:spPr>
          <a:xfrm>
            <a:off x="249125" y="835400"/>
            <a:ext cx="452100" cy="316500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rgbClr val="D0E0E3"/>
          </a:solidFill>
          <a:ln cap="flat" cmpd="sng" w="9525">
            <a:solidFill>
              <a:srgbClr val="D0E0E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5"/>
          <p:cNvSpPr txBox="1"/>
          <p:nvPr/>
        </p:nvSpPr>
        <p:spPr>
          <a:xfrm>
            <a:off x="701225" y="4091350"/>
            <a:ext cx="1080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134F5C"/>
                </a:solidFill>
                <a:latin typeface="Open Sans"/>
                <a:ea typeface="Open Sans"/>
                <a:cs typeface="Open Sans"/>
                <a:sym typeface="Open Sans"/>
              </a:rPr>
              <a:t>A</a:t>
            </a:r>
            <a:r>
              <a:rPr b="1" lang="en">
                <a:solidFill>
                  <a:srgbClr val="134F5C"/>
                </a:solidFill>
                <a:latin typeface="Open Sans"/>
                <a:ea typeface="Open Sans"/>
                <a:cs typeface="Open Sans"/>
                <a:sym typeface="Open Sans"/>
              </a:rPr>
              <a:t>pertures (opening)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6" name="Google Shape;11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16924" y="3224582"/>
            <a:ext cx="1609750" cy="208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 txBox="1"/>
          <p:nvPr>
            <p:ph type="title"/>
          </p:nvPr>
        </p:nvSpPr>
        <p:spPr>
          <a:xfrm>
            <a:off x="1604550" y="111475"/>
            <a:ext cx="4106100" cy="71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Respiratory movements</a:t>
            </a:r>
            <a:endParaRPr/>
          </a:p>
        </p:txBody>
      </p:sp>
      <p:sp>
        <p:nvSpPr>
          <p:cNvPr id="122" name="Google Shape;122;p16"/>
          <p:cNvSpPr/>
          <p:nvPr/>
        </p:nvSpPr>
        <p:spPr>
          <a:xfrm>
            <a:off x="2632100" y="1006775"/>
            <a:ext cx="1740300" cy="9672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D0E0E3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134F5C"/>
              </a:solidFill>
            </a:endParaRPr>
          </a:p>
        </p:txBody>
      </p:sp>
      <p:sp>
        <p:nvSpPr>
          <p:cNvPr id="123" name="Google Shape;123;p16"/>
          <p:cNvSpPr txBox="1"/>
          <p:nvPr/>
        </p:nvSpPr>
        <p:spPr>
          <a:xfrm>
            <a:off x="3482075" y="2369850"/>
            <a:ext cx="1826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4" name="Google Shape;124;p16"/>
          <p:cNvSpPr txBox="1"/>
          <p:nvPr/>
        </p:nvSpPr>
        <p:spPr>
          <a:xfrm>
            <a:off x="2233250" y="1263063"/>
            <a:ext cx="2538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34F5C"/>
                </a:solidFill>
                <a:latin typeface="Open Sans"/>
                <a:ea typeface="Open Sans"/>
                <a:cs typeface="Open Sans"/>
                <a:sym typeface="Open Sans"/>
              </a:rPr>
              <a:t>MOVEMENTS</a:t>
            </a:r>
            <a:r>
              <a:rPr lang="en">
                <a:solidFill>
                  <a:srgbClr val="134F5C"/>
                </a:solidFill>
                <a:latin typeface="Open Sans"/>
                <a:ea typeface="Open Sans"/>
                <a:cs typeface="Open Sans"/>
                <a:sym typeface="Open Sans"/>
              </a:rPr>
              <a:t> OF </a:t>
            </a:r>
            <a:endParaRPr>
              <a:solidFill>
                <a:srgbClr val="134F5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134F5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34F5C"/>
                </a:solidFill>
                <a:latin typeface="Open Sans"/>
                <a:ea typeface="Open Sans"/>
                <a:cs typeface="Open Sans"/>
                <a:sym typeface="Open Sans"/>
              </a:rPr>
              <a:t>DIAPHRAGM</a:t>
            </a:r>
            <a:endParaRPr b="1">
              <a:solidFill>
                <a:srgbClr val="134F5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25" name="Google Shape;125;p16"/>
          <p:cNvCxnSpPr>
            <a:endCxn id="126" idx="0"/>
          </p:cNvCxnSpPr>
          <p:nvPr/>
        </p:nvCxnSpPr>
        <p:spPr>
          <a:xfrm rot="5400000">
            <a:off x="1403375" y="1812775"/>
            <a:ext cx="1397400" cy="10563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7" name="Google Shape;127;p16"/>
          <p:cNvCxnSpPr>
            <a:endCxn id="128" idx="0"/>
          </p:cNvCxnSpPr>
          <p:nvPr/>
        </p:nvCxnSpPr>
        <p:spPr>
          <a:xfrm flipH="1" rot="-5400000">
            <a:off x="4317425" y="1845563"/>
            <a:ext cx="1215300" cy="11091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6" name="Google Shape;126;p16"/>
          <p:cNvSpPr/>
          <p:nvPr/>
        </p:nvSpPr>
        <p:spPr>
          <a:xfrm>
            <a:off x="703775" y="3039625"/>
            <a:ext cx="1740300" cy="15042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6"/>
          <p:cNvSpPr/>
          <p:nvPr/>
        </p:nvSpPr>
        <p:spPr>
          <a:xfrm>
            <a:off x="4670075" y="3023850"/>
            <a:ext cx="1619100" cy="15042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6"/>
          <p:cNvSpPr txBox="1"/>
          <p:nvPr/>
        </p:nvSpPr>
        <p:spPr>
          <a:xfrm>
            <a:off x="939425" y="3023850"/>
            <a:ext cx="126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inspiration</a:t>
            </a:r>
            <a:endParaRPr b="1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1" name="Google Shape;131;p16"/>
          <p:cNvSpPr txBox="1"/>
          <p:nvPr/>
        </p:nvSpPr>
        <p:spPr>
          <a:xfrm>
            <a:off x="234425" y="4104088"/>
            <a:ext cx="2679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Increase of </a:t>
            </a:r>
            <a:r>
              <a:rPr b="1" lang="en" sz="10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vertical </a:t>
            </a:r>
            <a:endParaRPr b="1" sz="10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diameter</a:t>
            </a:r>
            <a:r>
              <a:rPr lang="en" sz="10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of thoracic cavity</a:t>
            </a:r>
            <a:endParaRPr sz="10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8" name="Google Shape;128;p16"/>
          <p:cNvSpPr txBox="1"/>
          <p:nvPr/>
        </p:nvSpPr>
        <p:spPr>
          <a:xfrm>
            <a:off x="4474625" y="3007763"/>
            <a:ext cx="201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expiration</a:t>
            </a:r>
            <a:endParaRPr b="1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2" name="Google Shape;132;p16"/>
          <p:cNvSpPr txBox="1"/>
          <p:nvPr/>
        </p:nvSpPr>
        <p:spPr>
          <a:xfrm>
            <a:off x="4440125" y="3599473"/>
            <a:ext cx="196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Relaxation (ascent) of diaphragm</a:t>
            </a:r>
            <a:endParaRPr sz="10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3" name="Google Shape;13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9025" y="2940225"/>
            <a:ext cx="2890226" cy="177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6"/>
          <p:cNvSpPr/>
          <p:nvPr/>
        </p:nvSpPr>
        <p:spPr>
          <a:xfrm>
            <a:off x="2632100" y="4928325"/>
            <a:ext cx="1740300" cy="9672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D0E0E3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6"/>
          <p:cNvSpPr txBox="1"/>
          <p:nvPr/>
        </p:nvSpPr>
        <p:spPr>
          <a:xfrm>
            <a:off x="2698088" y="4928296"/>
            <a:ext cx="1712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134F5C"/>
                </a:solidFill>
                <a:latin typeface="Open Sans"/>
                <a:ea typeface="Open Sans"/>
                <a:cs typeface="Open Sans"/>
                <a:sym typeface="Open Sans"/>
              </a:rPr>
              <a:t>MOVEMENTS OF</a:t>
            </a:r>
            <a:endParaRPr sz="1500">
              <a:solidFill>
                <a:srgbClr val="134F5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34F5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34F5C"/>
                </a:solidFill>
                <a:latin typeface="Open Sans"/>
                <a:ea typeface="Open Sans"/>
                <a:cs typeface="Open Sans"/>
                <a:sym typeface="Open Sans"/>
              </a:rPr>
              <a:t>         </a:t>
            </a:r>
            <a:r>
              <a:rPr lang="en" sz="1700">
                <a:solidFill>
                  <a:srgbClr val="134F5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700">
                <a:solidFill>
                  <a:srgbClr val="134F5C"/>
                </a:solidFill>
                <a:latin typeface="Open Sans"/>
                <a:ea typeface="Open Sans"/>
                <a:cs typeface="Open Sans"/>
                <a:sym typeface="Open Sans"/>
              </a:rPr>
              <a:t>RIBS</a:t>
            </a:r>
            <a:endParaRPr b="1" sz="1700">
              <a:solidFill>
                <a:srgbClr val="134F5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36" name="Google Shape;136;p16"/>
          <p:cNvCxnSpPr/>
          <p:nvPr/>
        </p:nvCxnSpPr>
        <p:spPr>
          <a:xfrm flipH="1" rot="5400000">
            <a:off x="4198925" y="5848413"/>
            <a:ext cx="1403100" cy="10527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7" name="Google Shape;137;p16"/>
          <p:cNvCxnSpPr/>
          <p:nvPr/>
        </p:nvCxnSpPr>
        <p:spPr>
          <a:xfrm rot="-5400000">
            <a:off x="1493825" y="5850675"/>
            <a:ext cx="1334700" cy="9384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8" name="Google Shape;138;p16"/>
          <p:cNvSpPr/>
          <p:nvPr/>
        </p:nvSpPr>
        <p:spPr>
          <a:xfrm>
            <a:off x="4670075" y="6830525"/>
            <a:ext cx="1504200" cy="19938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BUCKET HANDLE</a:t>
            </a:r>
            <a:r>
              <a:rPr b="1" lang="en" sz="12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 MOVEMENT</a:t>
            </a:r>
            <a:endParaRPr b="1" sz="1200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Elevation of ribs</a:t>
            </a:r>
            <a:endParaRPr sz="10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Increase in lateral (transverse) diameter of thoracic cavity</a:t>
            </a:r>
            <a:endParaRPr sz="10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9" name="Google Shape;139;p16"/>
          <p:cNvSpPr/>
          <p:nvPr/>
        </p:nvSpPr>
        <p:spPr>
          <a:xfrm>
            <a:off x="939875" y="6830525"/>
            <a:ext cx="1504200" cy="20076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99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PUMP HANDLE MOVEMENT</a:t>
            </a:r>
            <a:endParaRPr b="1" sz="1200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Elevation of ribs</a:t>
            </a:r>
            <a:endParaRPr sz="10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Increase in antero-posterior diameter of thoracic cavity</a:t>
            </a:r>
            <a:endParaRPr sz="10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0" name="Google Shape;14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0075" y="8852125"/>
            <a:ext cx="1470597" cy="121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8775" y="8838275"/>
            <a:ext cx="1826400" cy="121229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6">
            <a:hlinkClick r:id="rId6"/>
          </p:cNvPr>
          <p:cNvSpPr txBox="1"/>
          <p:nvPr/>
        </p:nvSpPr>
        <p:spPr>
          <a:xfrm>
            <a:off x="6148896" y="680323"/>
            <a:ext cx="12690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Helpful Video </a:t>
            </a:r>
            <a:endParaRPr b="1" sz="1200" u="sng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3" name="Google Shape;143;p16"/>
          <p:cNvSpPr txBox="1"/>
          <p:nvPr/>
        </p:nvSpPr>
        <p:spPr>
          <a:xfrm>
            <a:off x="73925" y="32799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Contraction (descent) of</a:t>
            </a:r>
            <a:endParaRPr sz="10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diaphragm</a:t>
            </a:r>
            <a:endParaRPr sz="10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4" name="Google Shape;144;p16"/>
          <p:cNvSpPr/>
          <p:nvPr/>
        </p:nvSpPr>
        <p:spPr>
          <a:xfrm rot="5400000">
            <a:off x="1408175" y="3761900"/>
            <a:ext cx="331500" cy="316500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rgbClr val="D0E0E3"/>
          </a:solidFill>
          <a:ln cap="flat" cmpd="sng" w="9525">
            <a:solidFill>
              <a:srgbClr val="D0E0E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6"/>
          <p:cNvSpPr/>
          <p:nvPr/>
        </p:nvSpPr>
        <p:spPr>
          <a:xfrm rot="5400000">
            <a:off x="5256425" y="7735200"/>
            <a:ext cx="331500" cy="316500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rgbClr val="D0E0E3"/>
          </a:solidFill>
          <a:ln cap="flat" cmpd="sng" w="9525">
            <a:solidFill>
              <a:srgbClr val="D0E0E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6"/>
          <p:cNvSpPr/>
          <p:nvPr/>
        </p:nvSpPr>
        <p:spPr>
          <a:xfrm rot="5400000">
            <a:off x="1517225" y="7893625"/>
            <a:ext cx="349500" cy="316500"/>
          </a:xfrm>
          <a:prstGeom prst="notchedRightArrow">
            <a:avLst>
              <a:gd fmla="val 50000" name="adj1"/>
              <a:gd fmla="val 48952" name="adj2"/>
            </a:avLst>
          </a:prstGeom>
          <a:solidFill>
            <a:srgbClr val="D0E0E3"/>
          </a:solidFill>
          <a:ln cap="flat" cmpd="sng" w="9525">
            <a:solidFill>
              <a:srgbClr val="D0E0E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16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04225" y="163517"/>
            <a:ext cx="608100" cy="60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2" name="Google Shape;152;p17"/>
          <p:cNvGraphicFramePr/>
          <p:nvPr/>
        </p:nvGraphicFramePr>
        <p:xfrm>
          <a:off x="528423" y="180083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{00DDF954-0E92-4FA8-B23F-C22E2B624C34}</a:tableStyleId>
              </a:tblPr>
              <a:tblGrid>
                <a:gridCol w="3349900"/>
                <a:gridCol w="969500"/>
                <a:gridCol w="1938975"/>
              </a:tblGrid>
              <a:tr h="495750"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2900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Respiratory muscles</a:t>
                      </a:r>
                      <a:endParaRPr b="1" sz="2900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2C4C9"/>
                    </a:solidFill>
                  </a:tcPr>
                </a:tc>
                <a:tc hMerge="1"/>
                <a:tc hMerge="1"/>
              </a:tr>
              <a:tr h="5228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2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INSPIRATORY</a:t>
                      </a:r>
                      <a:endParaRPr b="1" sz="2200">
                        <a:solidFill>
                          <a:srgbClr val="99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2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EXPIRATORY</a:t>
                      </a:r>
                      <a:endParaRPr b="1" sz="2200">
                        <a:solidFill>
                          <a:srgbClr val="99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 only during forced expiration)</a:t>
                      </a:r>
                      <a:endParaRPr sz="12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 hMerge="1"/>
              </a:tr>
              <a:tr h="460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Diaphragm 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(most important)</a:t>
                      </a:r>
                      <a:endParaRPr b="1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Rib depressors:</a:t>
                      </a:r>
                      <a:endParaRPr b="1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1.</a:t>
                      </a: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Internal intercostal 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</a:t>
                      </a:r>
                      <a:r>
                        <a:rPr b="1"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</a:t>
                      </a: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Innermost intercostal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</a:t>
                      </a:r>
                      <a:r>
                        <a:rPr b="1"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</a:t>
                      </a: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Subcostals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</a:t>
                      </a:r>
                      <a:r>
                        <a:rPr b="1"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</a:t>
                      </a: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Transversus thoracis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 hMerge="1"/>
              </a:tr>
              <a:tr h="592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Rib </a:t>
                      </a:r>
                      <a:r>
                        <a:rPr b="1"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elevators:</a:t>
                      </a:r>
                      <a:endParaRPr b="1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External intercostal muscles</a:t>
                      </a:r>
                      <a:r>
                        <a:rPr b="1"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endParaRPr b="1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 vMerge="1"/>
                <a:tc hMerge="1" vMerge="1"/>
              </a:tr>
              <a:tr h="2127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Accessory muscles:</a:t>
                      </a:r>
                      <a:endParaRPr b="1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(Only during forced inspiration)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1.</a:t>
                      </a: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Muscles attaching cervical vertebrae to first &amp; second rib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ex; </a:t>
                      </a:r>
                      <a:r>
                        <a:rPr lang="en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scalene muscles</a:t>
                      </a:r>
                      <a:endParaRPr>
                        <a:solidFill>
                          <a:srgbClr val="99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99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2.</a:t>
                      </a: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Muscles attaching thoracic cage to upper limb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ex;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lang="en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pectoralis major,</a:t>
                      </a:r>
                      <a:r>
                        <a:rPr lang="en">
                          <a:solidFill>
                            <a:srgbClr val="6FA8D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pectoralis minor, serratus anterior</a:t>
                      </a:r>
                      <a:endParaRPr>
                        <a:solidFill>
                          <a:srgbClr val="6FA8D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99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6FA8D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3.</a:t>
                      </a:r>
                      <a:r>
                        <a:rPr lang="en">
                          <a:solidFill>
                            <a:srgbClr val="6FA8D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Muscles attaching thoracic cage to skull</a:t>
                      </a:r>
                      <a:endParaRPr>
                        <a:solidFill>
                          <a:srgbClr val="6FA8D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FA8D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ex; sternocleidomastoid</a:t>
                      </a:r>
                      <a:endParaRPr>
                        <a:solidFill>
                          <a:srgbClr val="6FA8D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Anterior abdominal wall muscles:</a:t>
                      </a:r>
                      <a:endParaRPr b="1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</a:t>
                      </a:r>
                      <a:r>
                        <a:rPr b="1" lang="en" sz="1300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</a:t>
                      </a:r>
                      <a:r>
                        <a:rPr lang="en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External oblique</a:t>
                      </a:r>
                      <a:endParaRPr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</a:t>
                      </a:r>
                      <a:r>
                        <a:rPr b="1" lang="en" sz="1300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</a:t>
                      </a:r>
                      <a:r>
                        <a:rPr lang="en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Internal oblique</a:t>
                      </a:r>
                      <a:endParaRPr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</a:t>
                      </a:r>
                      <a:r>
                        <a:rPr b="1" lang="en" sz="1300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</a:t>
                      </a:r>
                      <a:r>
                        <a:rPr lang="en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Transversus abdominis</a:t>
                      </a:r>
                      <a:endParaRPr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</a:t>
                      </a:r>
                      <a:r>
                        <a:rPr b="1" lang="en" sz="1300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</a:t>
                      </a:r>
                      <a:r>
                        <a:rPr lang="en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Rectus abdominis</a:t>
                      </a:r>
                      <a:endParaRPr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D5A6B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</a:t>
                      </a:r>
                      <a:r>
                        <a:rPr lang="en">
                          <a:solidFill>
                            <a:srgbClr val="D5A6B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(Compression of abdominal viscera to help in ascent of diaphragm )</a:t>
                      </a:r>
                      <a:endParaRPr>
                        <a:solidFill>
                          <a:srgbClr val="D5A6B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8"/>
          <p:cNvSpPr txBox="1"/>
          <p:nvPr>
            <p:ph type="title"/>
          </p:nvPr>
        </p:nvSpPr>
        <p:spPr>
          <a:xfrm>
            <a:off x="249310" y="135621"/>
            <a:ext cx="6816600" cy="11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Diaphragm:</a:t>
            </a:r>
            <a:endParaRPr/>
          </a:p>
        </p:txBody>
      </p:sp>
      <p:sp>
        <p:nvSpPr>
          <p:cNvPr id="158" name="Google Shape;158;p18"/>
          <p:cNvSpPr/>
          <p:nvPr/>
        </p:nvSpPr>
        <p:spPr>
          <a:xfrm>
            <a:off x="361650" y="878475"/>
            <a:ext cx="452100" cy="316500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rgbClr val="D0E0E3"/>
          </a:solidFill>
          <a:ln cap="flat" cmpd="sng" w="9525">
            <a:solidFill>
              <a:srgbClr val="D0E0E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8"/>
          <p:cNvSpPr txBox="1"/>
          <p:nvPr/>
        </p:nvSpPr>
        <p:spPr>
          <a:xfrm>
            <a:off x="813750" y="713725"/>
            <a:ext cx="5015400" cy="8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A musculotendinous partition between thoracic &amp; abdominal cavity.</a:t>
            </a:r>
            <a:endParaRPr sz="13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0" name="Google Shape;160;p18"/>
          <p:cNvSpPr/>
          <p:nvPr/>
        </p:nvSpPr>
        <p:spPr>
          <a:xfrm>
            <a:off x="361650" y="1341663"/>
            <a:ext cx="452100" cy="316500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rgbClr val="A2C4C9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8"/>
          <p:cNvSpPr txBox="1"/>
          <p:nvPr/>
        </p:nvSpPr>
        <p:spPr>
          <a:xfrm>
            <a:off x="746425" y="1194963"/>
            <a:ext cx="3723300" cy="6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Convex </a:t>
            </a:r>
            <a:r>
              <a:rPr lang="en" sz="13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toward </a:t>
            </a:r>
            <a:r>
              <a:rPr b="1" lang="en" sz="13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thoracic.</a:t>
            </a:r>
            <a:endParaRPr b="1" sz="13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Concave </a:t>
            </a:r>
            <a:r>
              <a:rPr lang="en" sz="13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toward </a:t>
            </a:r>
            <a:r>
              <a:rPr b="1" lang="en" sz="13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abdominal </a:t>
            </a:r>
            <a:r>
              <a:rPr lang="en" sz="13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cavity.</a:t>
            </a:r>
            <a:endParaRPr sz="13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162" name="Google Shape;162;p18"/>
          <p:cNvGraphicFramePr/>
          <p:nvPr/>
        </p:nvGraphicFramePr>
        <p:xfrm>
          <a:off x="360750" y="19133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{00DDF954-0E92-4FA8-B23F-C22E2B624C34}</a:tableStyleId>
              </a:tblPr>
              <a:tblGrid>
                <a:gridCol w="1926050"/>
                <a:gridCol w="2219200"/>
                <a:gridCol w="2448450"/>
              </a:tblGrid>
              <a:tr h="3303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Attachments</a:t>
                      </a:r>
                      <a:endParaRPr sz="1300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Nerve supply</a:t>
                      </a:r>
                      <a:endParaRPr sz="1300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Action</a:t>
                      </a:r>
                      <a:endParaRPr sz="1300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</a:tr>
              <a:tr h="1219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1.</a:t>
                      </a: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Sternum.</a:t>
                      </a:r>
                      <a:endParaRPr sz="13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2.</a:t>
                      </a: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Costal cartilages.</a:t>
                      </a:r>
                      <a:endParaRPr sz="13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3.</a:t>
                      </a: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12th rib.</a:t>
                      </a:r>
                      <a:endParaRPr sz="13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4.</a:t>
                      </a: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lumbar vertebrae.</a:t>
                      </a:r>
                      <a:endParaRPr sz="13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300">
                        <a:solidFill>
                          <a:srgbClr val="43434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3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Phrenic nerve</a:t>
                      </a:r>
                      <a:r>
                        <a:rPr lang="en" sz="13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(C3,4,5).</a:t>
                      </a:r>
                      <a:r>
                        <a:rPr lang="en" sz="1300">
                          <a:solidFill>
                            <a:srgbClr val="999999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*</a:t>
                      </a:r>
                      <a:endParaRPr sz="1300">
                        <a:solidFill>
                          <a:srgbClr val="999999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43434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</a:t>
                      </a: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Penetrates diaphragm &amp; innervates it from abdominal surface.</a:t>
                      </a:r>
                      <a:endParaRPr sz="13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contraction (descent) of diaphragm increase </a:t>
                      </a:r>
                      <a:r>
                        <a:rPr b="1"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vertical diameter</a:t>
                      </a: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of thoracic cavity (essential for normal breathing).</a:t>
                      </a:r>
                      <a:endParaRPr sz="13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163" name="Google Shape;163;p18"/>
          <p:cNvGraphicFramePr/>
          <p:nvPr/>
        </p:nvGraphicFramePr>
        <p:xfrm>
          <a:off x="360750" y="364627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{00DDF954-0E92-4FA8-B23F-C22E2B624C34}</a:tableStyleId>
              </a:tblPr>
              <a:tblGrid>
                <a:gridCol w="3296850"/>
                <a:gridCol w="3296850"/>
              </a:tblGrid>
              <a:tr h="321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origin</a:t>
                      </a:r>
                      <a:endParaRPr b="1" sz="1300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insertion</a:t>
                      </a:r>
                      <a:endParaRPr b="1" sz="1300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2C4C9"/>
                    </a:solidFill>
                  </a:tcPr>
                </a:tc>
              </a:tr>
              <a:tr h="12048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1.</a:t>
                      </a: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b="1" lang="en" sz="1300" u="sng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Costal </a:t>
                      </a: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: lower 6 costal cartilages.</a:t>
                      </a:r>
                      <a:endParaRPr sz="13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2. </a:t>
                      </a:r>
                      <a:r>
                        <a:rPr b="1" lang="en" sz="1300" u="sng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Sternal </a:t>
                      </a: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: xiphoid process of sternum.</a:t>
                      </a:r>
                      <a:endParaRPr sz="13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3.</a:t>
                      </a: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b="1" lang="en" sz="1300" u="sng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Vertebral </a:t>
                      </a: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: upper 3 lumbar vertebrae (right &amp; left crus + arcuate ligaments) </a:t>
                      </a:r>
                      <a:endParaRPr sz="13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Fibers converge to join and inserted into </a:t>
                      </a:r>
                      <a:r>
                        <a:rPr b="1"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The </a:t>
                      </a:r>
                      <a:r>
                        <a:rPr b="1" lang="en" sz="13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Central Tendon</a:t>
                      </a:r>
                      <a:endParaRPr b="1" sz="1300">
                        <a:solidFill>
                          <a:srgbClr val="99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>
                          <a:solidFill>
                            <a:srgbClr val="D5A6B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Lies at the level of xiphisternal joint, at </a:t>
                      </a:r>
                      <a:r>
                        <a:rPr b="1" lang="en" sz="1300">
                          <a:solidFill>
                            <a:srgbClr val="D5A6B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9th thoracic Vertebra</a:t>
                      </a:r>
                      <a:endParaRPr b="1" sz="1300">
                        <a:solidFill>
                          <a:srgbClr val="D5A6B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rgbClr val="D5A6B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64" name="Google Shape;16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1975" y="5513536"/>
            <a:ext cx="2026500" cy="201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4825" y="5513534"/>
            <a:ext cx="2026501" cy="2014753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8"/>
          <p:cNvSpPr txBox="1"/>
          <p:nvPr/>
        </p:nvSpPr>
        <p:spPr>
          <a:xfrm>
            <a:off x="5829125" y="5966800"/>
            <a:ext cx="1125300" cy="1262100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The thickness of the fascia covering psoas major forms the medial arcuate ligament  </a:t>
            </a:r>
            <a:endParaRPr sz="1000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http://download.e-bookshelf.de/download/0000/5951/66/L-X-0000595166-0001311118.XHTML/images/c04_image003.jpg" id="167" name="Google Shape;167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49500" y="7722225"/>
            <a:ext cx="2026500" cy="2175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1E11E6" id="168" name="Google Shape;168;p18"/>
          <p:cNvPicPr preferRelativeResize="0"/>
          <p:nvPr/>
        </p:nvPicPr>
        <p:blipFill rotWithShape="1">
          <a:blip r:embed="rId6">
            <a:alphaModFix/>
          </a:blip>
          <a:srcRect b="39085" l="26707" r="0" t="31105"/>
          <a:stretch/>
        </p:blipFill>
        <p:spPr>
          <a:xfrm>
            <a:off x="3643975" y="7722225"/>
            <a:ext cx="2117151" cy="217569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8"/>
          <p:cNvSpPr/>
          <p:nvPr/>
        </p:nvSpPr>
        <p:spPr>
          <a:xfrm>
            <a:off x="2904300" y="9375925"/>
            <a:ext cx="671700" cy="362400"/>
          </a:xfrm>
          <a:prstGeom prst="ellipse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8"/>
          <p:cNvSpPr/>
          <p:nvPr/>
        </p:nvSpPr>
        <p:spPr>
          <a:xfrm rot="544544">
            <a:off x="3874596" y="9339233"/>
            <a:ext cx="606695" cy="362411"/>
          </a:xfrm>
          <a:prstGeom prst="ellipse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8"/>
          <p:cNvSpPr/>
          <p:nvPr/>
        </p:nvSpPr>
        <p:spPr>
          <a:xfrm rot="234192">
            <a:off x="4986045" y="9395074"/>
            <a:ext cx="577339" cy="445353"/>
          </a:xfrm>
          <a:prstGeom prst="ellipse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8"/>
          <p:cNvSpPr txBox="1"/>
          <p:nvPr/>
        </p:nvSpPr>
        <p:spPr>
          <a:xfrm>
            <a:off x="378875" y="5889100"/>
            <a:ext cx="1125300" cy="1416000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The thickness of the fascia covering quadratus lumborum  forms the lateral arcuate ligament  </a:t>
            </a:r>
            <a:endParaRPr sz="1000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3" name="Google Shape;173;p18"/>
          <p:cNvSpPr txBox="1"/>
          <p:nvPr/>
        </p:nvSpPr>
        <p:spPr>
          <a:xfrm>
            <a:off x="5829100" y="8332913"/>
            <a:ext cx="1125300" cy="954300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Right crus is longer and attached to the upper 3 lumbar vertebrae</a:t>
            </a:r>
            <a:endParaRPr sz="1000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" name="Google Shape;174;p18"/>
          <p:cNvSpPr txBox="1"/>
          <p:nvPr/>
        </p:nvSpPr>
        <p:spPr>
          <a:xfrm>
            <a:off x="356225" y="8332913"/>
            <a:ext cx="1125300" cy="954300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Left </a:t>
            </a:r>
            <a:r>
              <a:rPr lang="en" sz="10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 crus is shorter  and attached to the upper 2 lumbar vertebrae</a:t>
            </a:r>
            <a:endParaRPr sz="1000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5" name="Google Shape;175;p18"/>
          <p:cNvSpPr txBox="1"/>
          <p:nvPr/>
        </p:nvSpPr>
        <p:spPr>
          <a:xfrm>
            <a:off x="280025" y="5270450"/>
            <a:ext cx="2655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*Mnemonic for the </a:t>
            </a:r>
            <a:r>
              <a:rPr lang="en" sz="10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phrenic</a:t>
            </a:r>
            <a:r>
              <a:rPr lang="en" sz="10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 nerve: “3 4 5 keeps </a:t>
            </a:r>
            <a:r>
              <a:rPr lang="en" sz="10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you</a:t>
            </a:r>
            <a:r>
              <a:rPr lang="en" sz="10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 alive”</a:t>
            </a:r>
            <a:endParaRPr sz="1000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76" name="Google Shape;176;p18"/>
          <p:cNvCxnSpPr/>
          <p:nvPr/>
        </p:nvCxnSpPr>
        <p:spPr>
          <a:xfrm flipH="1" rot="10800000">
            <a:off x="2472625" y="6815075"/>
            <a:ext cx="263400" cy="770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177" name="Google Shape;177;p18"/>
          <p:cNvSpPr txBox="1"/>
          <p:nvPr/>
        </p:nvSpPr>
        <p:spPr>
          <a:xfrm>
            <a:off x="1877350" y="7501575"/>
            <a:ext cx="1171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Median Arcuate ligament: </a:t>
            </a:r>
            <a:r>
              <a:rPr lang="en" sz="500">
                <a:solidFill>
                  <a:srgbClr val="134F5C"/>
                </a:solidFill>
                <a:latin typeface="Open Sans"/>
                <a:ea typeface="Open Sans"/>
                <a:cs typeface="Open Sans"/>
                <a:sym typeface="Open Sans"/>
              </a:rPr>
              <a:t>Connects right and left crus</a:t>
            </a:r>
            <a:endParaRPr sz="500">
              <a:solidFill>
                <a:srgbClr val="134F5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9"/>
          <p:cNvSpPr txBox="1"/>
          <p:nvPr>
            <p:ph type="title"/>
          </p:nvPr>
        </p:nvSpPr>
        <p:spPr>
          <a:xfrm>
            <a:off x="249310" y="346621"/>
            <a:ext cx="6816600" cy="11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91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910"/>
              <a:t>Major openings in the diaphragm:</a:t>
            </a:r>
            <a:endParaRPr sz="291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910"/>
          </a:p>
        </p:txBody>
      </p:sp>
      <p:graphicFrame>
        <p:nvGraphicFramePr>
          <p:cNvPr id="183" name="Google Shape;183;p19"/>
          <p:cNvGraphicFramePr/>
          <p:nvPr/>
        </p:nvGraphicFramePr>
        <p:xfrm>
          <a:off x="356688" y="1728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{00DDF954-0E92-4FA8-B23F-C22E2B624C34}</a:tableStyleId>
              </a:tblPr>
              <a:tblGrid>
                <a:gridCol w="1664200"/>
                <a:gridCol w="863725"/>
                <a:gridCol w="1242150"/>
                <a:gridCol w="2831725"/>
              </a:tblGrid>
              <a:tr h="8229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6FA8D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 boys slides</a:t>
                      </a:r>
                      <a:endParaRPr b="1">
                        <a:solidFill>
                          <a:srgbClr val="6FA8D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solidFill>
                            <a:srgbClr val="D5A6B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Don’t skip</a:t>
                      </a:r>
                      <a:endParaRPr b="1">
                        <a:solidFill>
                          <a:srgbClr val="D5A6B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Level</a:t>
                      </a:r>
                      <a:endParaRPr b="1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Site</a:t>
                      </a:r>
                      <a:endParaRPr b="1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Structures passing through it</a:t>
                      </a:r>
                      <a:endParaRPr b="1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2C4C9"/>
                    </a:solidFill>
                  </a:tcPr>
                </a:tc>
              </a:tr>
              <a:tr h="10363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93C47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1. Aortic openings (hiatus)</a:t>
                      </a:r>
                      <a:endParaRPr b="1">
                        <a:solidFill>
                          <a:srgbClr val="93C47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rgbClr val="43434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T12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Between right &amp; left crus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1. </a:t>
                      </a: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Aorta.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2.</a:t>
                      </a: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Azygos vein.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3. </a:t>
                      </a: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Thoracic duct.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63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6B26B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2. Esophageal opening (hiatus)</a:t>
                      </a:r>
                      <a:endParaRPr b="1">
                        <a:solidFill>
                          <a:srgbClr val="F6B26B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rgbClr val="F6B26B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T10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 the right crus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1.</a:t>
                      </a: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Esophagus.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2. </a:t>
                      </a: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Right &amp; left vagus nerves. 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3.</a:t>
                      </a: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Esophageal branches of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   left gastric artery and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   corresponding veins.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363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EA9999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3. Inferior vena caval opening (hiatus)</a:t>
                      </a:r>
                      <a:endParaRPr b="1">
                        <a:solidFill>
                          <a:srgbClr val="EA9999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rgbClr val="EA9999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T8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 the central tendon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1. </a:t>
                      </a: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Inferior vena caval (IVC).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2. </a:t>
                      </a: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Right phrenic nerve.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3. </a:t>
                      </a: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Lymphatics.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84" name="Google Shape;1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7949" y="6121235"/>
            <a:ext cx="4729375" cy="394467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9"/>
          <p:cNvSpPr/>
          <p:nvPr/>
        </p:nvSpPr>
        <p:spPr>
          <a:xfrm>
            <a:off x="1467950" y="7189675"/>
            <a:ext cx="634500" cy="447900"/>
          </a:xfrm>
          <a:prstGeom prst="ellipse">
            <a:avLst/>
          </a:prstGeom>
          <a:noFill/>
          <a:ln cap="flat" cmpd="sng" w="19050">
            <a:solidFill>
              <a:srgbClr val="EA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9"/>
          <p:cNvSpPr/>
          <p:nvPr/>
        </p:nvSpPr>
        <p:spPr>
          <a:xfrm>
            <a:off x="5069950" y="7320750"/>
            <a:ext cx="1036800" cy="447900"/>
          </a:xfrm>
          <a:prstGeom prst="ellipse">
            <a:avLst/>
          </a:prstGeom>
          <a:noFill/>
          <a:ln cap="flat" cmpd="sng" w="19050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9"/>
          <p:cNvSpPr/>
          <p:nvPr/>
        </p:nvSpPr>
        <p:spPr>
          <a:xfrm>
            <a:off x="5160525" y="7960213"/>
            <a:ext cx="1036800" cy="447900"/>
          </a:xfrm>
          <a:prstGeom prst="ellipse">
            <a:avLst/>
          </a:prstGeom>
          <a:noFill/>
          <a:ln cap="flat" cmpd="sng" w="19050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0"/>
          <p:cNvSpPr txBox="1"/>
          <p:nvPr>
            <p:ph type="title"/>
          </p:nvPr>
        </p:nvSpPr>
        <p:spPr>
          <a:xfrm>
            <a:off x="249310" y="710421"/>
            <a:ext cx="6816600" cy="11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Cont. Inspiratory muscle:</a:t>
            </a:r>
            <a:endParaRPr/>
          </a:p>
        </p:txBody>
      </p:sp>
      <p:graphicFrame>
        <p:nvGraphicFramePr>
          <p:cNvPr id="193" name="Google Shape;193;p20"/>
          <p:cNvGraphicFramePr/>
          <p:nvPr/>
        </p:nvGraphicFramePr>
        <p:xfrm>
          <a:off x="249300" y="1830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{6599ECB3-2EB1-4561-B4BD-3FE03D7E6494}</a:tableStyleId>
              </a:tblPr>
              <a:tblGrid>
                <a:gridCol w="1370300"/>
                <a:gridCol w="5215225"/>
              </a:tblGrid>
              <a:tr h="495725"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External intercostal muscle</a:t>
                      </a:r>
                      <a:endParaRPr b="1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 hMerge="1"/>
              </a:tr>
              <a:tr h="5548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Attachments</a:t>
                      </a:r>
                      <a:endParaRPr b="1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from lower border of rib above to upper border of rib below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48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Direction of fibers</a:t>
                      </a:r>
                      <a:endParaRPr b="1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downward &amp; medially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22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Action</a:t>
                      </a:r>
                      <a:endParaRPr b="1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rib elevators (inspiratory)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62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Nerve supply</a:t>
                      </a:r>
                      <a:endParaRPr b="1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intercostal nerves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descr="F66122-003-f026a.jpg" id="194" name="Google Shape;19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71950" y="5371550"/>
            <a:ext cx="2653200" cy="3366000"/>
          </a:xfrm>
          <a:prstGeom prst="rect">
            <a:avLst/>
          </a:prstGeom>
          <a:noFill/>
          <a:ln>
            <a:noFill/>
          </a:ln>
          <a:effectLst>
            <a:outerShdw blurRad="63500" dir="2700000" dist="38100">
              <a:srgbClr val="000000">
                <a:alpha val="42750"/>
              </a:srgbClr>
            </a:outerShdw>
          </a:effectLst>
        </p:spPr>
      </p:pic>
      <p:sp>
        <p:nvSpPr>
          <p:cNvPr id="195" name="Google Shape;195;p20"/>
          <p:cNvSpPr txBox="1"/>
          <p:nvPr/>
        </p:nvSpPr>
        <p:spPr>
          <a:xfrm>
            <a:off x="-5455100" y="4629000"/>
            <a:ext cx="588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F66122-003-f027.jpg" id="196" name="Google Shape;19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1200" y="5371550"/>
            <a:ext cx="3362100" cy="3259500"/>
          </a:xfrm>
          <a:prstGeom prst="rect">
            <a:avLst/>
          </a:prstGeom>
          <a:noFill/>
          <a:ln>
            <a:noFill/>
          </a:ln>
          <a:effectLst>
            <a:outerShdw blurRad="63500" dir="2700000" dist="38100">
              <a:srgbClr val="000000">
                <a:alpha val="4275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1"/>
          <p:cNvSpPr txBox="1"/>
          <p:nvPr>
            <p:ph type="title"/>
          </p:nvPr>
        </p:nvSpPr>
        <p:spPr>
          <a:xfrm>
            <a:off x="176852" y="344700"/>
            <a:ext cx="5713200" cy="11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Accessory muscles of </a:t>
            </a:r>
            <a:r>
              <a:rPr lang="en"/>
              <a:t>inspiration</a:t>
            </a:r>
            <a:r>
              <a:rPr lang="en"/>
              <a:t>:</a:t>
            </a:r>
            <a:endParaRPr/>
          </a:p>
        </p:txBody>
      </p:sp>
      <p:graphicFrame>
        <p:nvGraphicFramePr>
          <p:cNvPr id="202" name="Google Shape;202;p21"/>
          <p:cNvGraphicFramePr/>
          <p:nvPr/>
        </p:nvGraphicFramePr>
        <p:xfrm>
          <a:off x="121663" y="188492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{00DDF954-0E92-4FA8-B23F-C22E2B624C34}</a:tableStyleId>
              </a:tblPr>
              <a:tblGrid>
                <a:gridCol w="952425"/>
                <a:gridCol w="2076050"/>
                <a:gridCol w="2129450"/>
                <a:gridCol w="1913950"/>
              </a:tblGrid>
              <a:tr h="9288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300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Muscle</a:t>
                      </a:r>
                      <a:endParaRPr b="1" sz="1300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300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Scalene muscles </a:t>
                      </a:r>
                      <a:endParaRPr sz="1300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Pectoralis major</a:t>
                      </a:r>
                      <a:endParaRPr sz="1300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Sternocleidomastoid</a:t>
                      </a:r>
                      <a:endParaRPr b="1" sz="1300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6FA8D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 boys slides only</a:t>
                      </a:r>
                      <a:endParaRPr b="1" sz="1300">
                        <a:solidFill>
                          <a:srgbClr val="43434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</a:tr>
              <a:tr h="12656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Origin</a:t>
                      </a:r>
                      <a:endParaRPr b="1" sz="1300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Cervical vertebrae</a:t>
                      </a:r>
                      <a:endParaRPr sz="13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6FA8D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</a:t>
                      </a:r>
                      <a:r>
                        <a:rPr lang="en" sz="1300">
                          <a:solidFill>
                            <a:srgbClr val="6FA8D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lavicle</a:t>
                      </a: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+ sternum + costal cartilages</a:t>
                      </a:r>
                      <a:endParaRPr sz="13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Sternal head:</a:t>
                      </a: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Front of Manubrium sterni</a:t>
                      </a:r>
                      <a:endParaRPr sz="13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Clavicular head:</a:t>
                      </a: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medial 1/3 of clavicle</a:t>
                      </a:r>
                      <a:endParaRPr sz="13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58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Insertion</a:t>
                      </a:r>
                      <a:endParaRPr b="1" sz="1300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1st rib </a:t>
                      </a:r>
                      <a:r>
                        <a:rPr lang="en" sz="1300">
                          <a:solidFill>
                            <a:srgbClr val="6FA8D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(scalenus </a:t>
                      </a:r>
                      <a:r>
                        <a:rPr b="1" lang="en" sz="1300">
                          <a:solidFill>
                            <a:srgbClr val="6FA8D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anterior </a:t>
                      </a:r>
                      <a:r>
                        <a:rPr lang="en" sz="1300">
                          <a:solidFill>
                            <a:srgbClr val="6FA8D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and </a:t>
                      </a:r>
                      <a:r>
                        <a:rPr b="1" lang="en" sz="1300">
                          <a:solidFill>
                            <a:srgbClr val="6FA8D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medius</a:t>
                      </a:r>
                      <a:r>
                        <a:rPr lang="en" sz="1300">
                          <a:solidFill>
                            <a:srgbClr val="6FA8D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)</a:t>
                      </a:r>
                      <a:r>
                        <a:rPr lang="en" sz="1300">
                          <a:solidFill>
                            <a:srgbClr val="A4C2F4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endParaRPr sz="1300">
                        <a:solidFill>
                          <a:srgbClr val="A4C2F4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2nd rib </a:t>
                      </a:r>
                      <a:r>
                        <a:rPr lang="en" sz="1300">
                          <a:solidFill>
                            <a:srgbClr val="6FA8D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(scalenus </a:t>
                      </a:r>
                      <a:r>
                        <a:rPr b="1" lang="en" sz="1300">
                          <a:solidFill>
                            <a:srgbClr val="6FA8D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posterior</a:t>
                      </a:r>
                      <a:r>
                        <a:rPr lang="en" sz="1300">
                          <a:solidFill>
                            <a:srgbClr val="6FA8D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)</a:t>
                      </a:r>
                      <a:endParaRPr sz="1300">
                        <a:solidFill>
                          <a:srgbClr val="6FA8D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</a:t>
                      </a: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umerus</a:t>
                      </a:r>
                      <a:endParaRPr sz="13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6FA8D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 </a:t>
                      </a:r>
                      <a:r>
                        <a:rPr lang="en" sz="1000">
                          <a:solidFill>
                            <a:srgbClr val="999999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(lateral lip of the </a:t>
                      </a:r>
                      <a:r>
                        <a:rPr lang="en" sz="1000">
                          <a:solidFill>
                            <a:srgbClr val="999999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bicipital</a:t>
                      </a:r>
                      <a:r>
                        <a:rPr lang="en" sz="1000">
                          <a:solidFill>
                            <a:srgbClr val="999999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groove)</a:t>
                      </a:r>
                      <a:endParaRPr sz="1000">
                        <a:solidFill>
                          <a:srgbClr val="999999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Mastoid process </a:t>
                      </a:r>
                      <a:endParaRPr sz="13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427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34F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Action</a:t>
                      </a:r>
                      <a:endParaRPr b="1" sz="1300">
                        <a:solidFill>
                          <a:srgbClr val="134F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Elevate</a:t>
                      </a: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1st &amp; 2nd ribs (inspiratory)</a:t>
                      </a:r>
                      <a:endParaRPr sz="13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</a:t>
                      </a:r>
                      <a:r>
                        <a:rPr b="1" lang="en" sz="13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ncreases antero-posterior diameter</a:t>
                      </a:r>
                      <a:r>
                        <a:rPr lang="en" sz="1300">
                          <a:solidFill>
                            <a:srgbClr val="FF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of thoracic cavity, when arm is fixed</a:t>
                      </a:r>
                      <a:endParaRPr sz="13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(inspiratory)</a:t>
                      </a:r>
                      <a:endParaRPr sz="13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Elevates  </a:t>
                      </a: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the manubrium</a:t>
                      </a:r>
                      <a:endParaRPr sz="13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50" marB="91450" marR="91450" marL="9145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03" name="Google Shape;203;p21"/>
          <p:cNvSpPr/>
          <p:nvPr/>
        </p:nvSpPr>
        <p:spPr>
          <a:xfrm>
            <a:off x="360300" y="1148100"/>
            <a:ext cx="452100" cy="316500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rgbClr val="A2C4C9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1"/>
          <p:cNvSpPr txBox="1"/>
          <p:nvPr/>
        </p:nvSpPr>
        <p:spPr>
          <a:xfrm>
            <a:off x="892875" y="1106250"/>
            <a:ext cx="588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During </a:t>
            </a:r>
            <a:r>
              <a:rPr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forced</a:t>
            </a:r>
            <a:r>
              <a:rPr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inspiration only </a:t>
            </a:r>
            <a:endParaRPr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5" name="Google Shape;20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00" y="7086400"/>
            <a:ext cx="1956400" cy="2554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0800" y="7086401"/>
            <a:ext cx="2026551" cy="2182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9750" y="7086401"/>
            <a:ext cx="1813049" cy="1921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