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comments+xml" PartName="/ppt/comments/comment2.xml"/>
  <Override ContentType="application/vnd.openxmlformats-officedocument.presentationml.comments+xml" PartName="/ppt/comments/comment4.xml"/>
  <Override ContentType="application/vnd.openxmlformats-officedocument.presentationml.comments+xml" PartName="/ppt/comments/comment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</p:sldIdLst>
  <p:sldSz cy="10058400" cx="7315200"/>
  <p:notesSz cx="6858000" cy="9144000"/>
  <p:embeddedFontLst>
    <p:embeddedFont>
      <p:font typeface="Fira Sans Condensed"/>
      <p:regular r:id="rId22"/>
      <p:bold r:id="rId23"/>
      <p:italic r:id="rId24"/>
      <p:boldItalic r:id="rId25"/>
    </p:embeddedFont>
    <p:embeddedFont>
      <p:font typeface="Josefin Sans"/>
      <p:regular r:id="rId26"/>
      <p:bold r:id="rId27"/>
      <p:italic r:id="rId28"/>
      <p:boldItalic r:id="rId29"/>
    </p:embeddedFont>
    <p:embeddedFont>
      <p:font typeface="Open Sans"/>
      <p:regular r:id="rId30"/>
      <p:bold r:id="rId31"/>
      <p:italic r:id="rId32"/>
      <p:boldItalic r:id="rId3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168">
          <p15:clr>
            <a:srgbClr val="A4A3A4"/>
          </p15:clr>
        </p15:guide>
        <p15:guide id="2" pos="230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5" name="Med 442"/>
  <p:cmAuthor clrIdx="1" id="1" initials="" lastIdx="5" name="anatomy team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8FB00457-CFF2-47C2-8A79-E0CB4F952981}">
  <a:tblStyle styleId="{8FB00457-CFF2-47C2-8A79-E0CB4F95298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168" orient="horz"/>
        <p:guide pos="2304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22" Type="http://schemas.openxmlformats.org/officeDocument/2006/relationships/font" Target="fonts/FiraSansCondensed-regular.fntdata"/><Relationship Id="rId21" Type="http://schemas.openxmlformats.org/officeDocument/2006/relationships/slide" Target="slides/slide14.xml"/><Relationship Id="rId24" Type="http://schemas.openxmlformats.org/officeDocument/2006/relationships/font" Target="fonts/FiraSansCondensed-italic.fntdata"/><Relationship Id="rId23" Type="http://schemas.openxmlformats.org/officeDocument/2006/relationships/font" Target="fonts/FiraSansCondensed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26" Type="http://schemas.openxmlformats.org/officeDocument/2006/relationships/font" Target="fonts/JosefinSans-regular.fntdata"/><Relationship Id="rId25" Type="http://schemas.openxmlformats.org/officeDocument/2006/relationships/font" Target="fonts/FiraSansCondensed-boldItalic.fntdata"/><Relationship Id="rId28" Type="http://schemas.openxmlformats.org/officeDocument/2006/relationships/font" Target="fonts/JosefinSans-italic.fntdata"/><Relationship Id="rId27" Type="http://schemas.openxmlformats.org/officeDocument/2006/relationships/font" Target="fonts/JosefinSans-bold.fntdata"/><Relationship Id="rId5" Type="http://schemas.openxmlformats.org/officeDocument/2006/relationships/commentAuthors" Target="commentAuthors.xml"/><Relationship Id="rId6" Type="http://schemas.openxmlformats.org/officeDocument/2006/relationships/slideMaster" Target="slideMasters/slideMaster1.xml"/><Relationship Id="rId29" Type="http://schemas.openxmlformats.org/officeDocument/2006/relationships/font" Target="fonts/JosefinSans-boldItalic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font" Target="fonts/OpenSans-bold.fntdata"/><Relationship Id="rId30" Type="http://schemas.openxmlformats.org/officeDocument/2006/relationships/font" Target="fonts/OpenSans-regular.fntdata"/><Relationship Id="rId11" Type="http://schemas.openxmlformats.org/officeDocument/2006/relationships/slide" Target="slides/slide4.xml"/><Relationship Id="rId33" Type="http://schemas.openxmlformats.org/officeDocument/2006/relationships/font" Target="fonts/OpenSans-boldItalic.fntdata"/><Relationship Id="rId10" Type="http://schemas.openxmlformats.org/officeDocument/2006/relationships/slide" Target="slides/slide3.xml"/><Relationship Id="rId32" Type="http://schemas.openxmlformats.org/officeDocument/2006/relationships/font" Target="fonts/OpenSans-italic.fntdata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2-01-08T16:32:48.709">
    <p:pos x="703" y="3722"/>
    <p:text>Write the exact name of the lecture</p:text>
  </p:cm>
  <p:cm authorId="1" idx="1" dt="2022-01-08T16:32:48.709">
    <p:pos x="703" y="3722"/>
    <p:text>fixed</p:text>
  </p:cm>
</p:cmLst>
</file>

<file path=ppt/comments/comment2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2" dt="2022-01-08T17:39:32.902">
    <p:pos x="0" y="377"/>
    <p:text>Why you wrote the numbers in red ?
if it's important write the whole informations in red ( not only the numbers )</p:text>
  </p:cm>
  <p:cm authorId="1" idx="2" dt="2022-01-08T17:39:32.902">
    <p:pos x="0" y="377"/>
    <p:text>fixed</p:text>
  </p:cm>
</p:cmLst>
</file>

<file path=ppt/comments/comment3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3" dt="2022-01-08T17:44:14.683">
    <p:pos x="1235" y="2013"/>
    <p:text>Magnificent work to be honest, but this resolution reflect badly in the work try to find another one with better resolution to complete your amazing work</p:text>
  </p:cm>
  <p:cm authorId="1" idx="3" dt="2022-01-08T17:44:14.683">
    <p:pos x="1235" y="2013"/>
    <p:text>fixed</p:text>
  </p:cm>
  <p:cm authorId="0" idx="4" dt="2022-01-08T17:45:30.712">
    <p:pos x="0" y="2809"/>
    <p:text>Great way to remember the muscles but try to find another color because it's confusing a little bit</p:text>
  </p:cm>
  <p:cm authorId="1" idx="4" dt="2022-01-08T17:45:30.712">
    <p:pos x="0" y="2809"/>
    <p:text>fixed</p:text>
  </p:cm>
</p:cmLst>
</file>

<file path=ppt/comments/comment4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5" dt="2022-01-08T17:50:35.405">
    <p:pos x="6000" y="0"/>
    <p:text>write the questions as 1-10</p:text>
  </p:cm>
  <p:cm authorId="1" idx="5" dt="2022-01-08T17:50:35.405">
    <p:pos x="6000" y="0"/>
    <p:text>fixed</p:tex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182413" y="685800"/>
            <a:ext cx="2493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/>
          <p:nvPr>
            <p:ph idx="2" type="sldImg"/>
          </p:nvPr>
        </p:nvSpPr>
        <p:spPr>
          <a:xfrm>
            <a:off x="2182413" y="685800"/>
            <a:ext cx="2493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slide is already </a:t>
            </a:r>
            <a:r>
              <a:rPr lang="en">
                <a:solidFill>
                  <a:srgbClr val="FF0000"/>
                </a:solidFill>
              </a:rPr>
              <a:t>done</a:t>
            </a:r>
            <a:r>
              <a:rPr lang="en"/>
              <a:t>, please </a:t>
            </a:r>
            <a:r>
              <a:rPr lang="en">
                <a:solidFill>
                  <a:srgbClr val="FF0000"/>
                </a:solidFill>
              </a:rPr>
              <a:t>don’t</a:t>
            </a:r>
            <a:r>
              <a:rPr lang="en"/>
              <a:t> change anything here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317978afdfc6752_5:notes"/>
          <p:cNvSpPr/>
          <p:nvPr>
            <p:ph idx="2" type="sldImg"/>
          </p:nvPr>
        </p:nvSpPr>
        <p:spPr>
          <a:xfrm>
            <a:off x="2182413" y="685800"/>
            <a:ext cx="2493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317978afdfc6752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10a9299b528_0_5:notes"/>
          <p:cNvSpPr/>
          <p:nvPr>
            <p:ph idx="2" type="sldImg"/>
          </p:nvPr>
        </p:nvSpPr>
        <p:spPr>
          <a:xfrm>
            <a:off x="2182413" y="685800"/>
            <a:ext cx="2493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10a9299b528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لا تآخذون اسئله من تيمات قديمه &lt;- الاكاديمك ليدر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10c06f6b280_0_10:notes"/>
          <p:cNvSpPr/>
          <p:nvPr>
            <p:ph idx="2" type="sldImg"/>
          </p:nvPr>
        </p:nvSpPr>
        <p:spPr>
          <a:xfrm>
            <a:off x="2182413" y="685800"/>
            <a:ext cx="2493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10c06f6b280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لا تآخذون اسئله من تيمات قديمه &lt;- الاكاديمك ليدر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10b55096c16_0_5:notes"/>
          <p:cNvSpPr/>
          <p:nvPr>
            <p:ph idx="2" type="sldImg"/>
          </p:nvPr>
        </p:nvSpPr>
        <p:spPr>
          <a:xfrm>
            <a:off x="2182413" y="685800"/>
            <a:ext cx="2493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10b55096c16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لا تآخذون اسئله من تيمات قديمه &lt;- الاكاديمك ليدر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10b46dd5778_0_64:notes"/>
          <p:cNvSpPr/>
          <p:nvPr>
            <p:ph idx="2" type="sldImg"/>
          </p:nvPr>
        </p:nvSpPr>
        <p:spPr>
          <a:xfrm>
            <a:off x="2182413" y="685800"/>
            <a:ext cx="2493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10b46dd5778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0b46dd5778_0_37:notes"/>
          <p:cNvSpPr/>
          <p:nvPr>
            <p:ph idx="2" type="sldImg"/>
          </p:nvPr>
        </p:nvSpPr>
        <p:spPr>
          <a:xfrm>
            <a:off x="2182413" y="685800"/>
            <a:ext cx="2493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10b46dd5778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If your objectives are less than 6 delete the extra points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0b46dd5778_0_47:notes"/>
          <p:cNvSpPr/>
          <p:nvPr>
            <p:ph idx="2" type="sldImg"/>
          </p:nvPr>
        </p:nvSpPr>
        <p:spPr>
          <a:xfrm>
            <a:off x="2182413" y="685800"/>
            <a:ext cx="2493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10b46dd5778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10b55096c16_0_39:notes"/>
          <p:cNvSpPr/>
          <p:nvPr>
            <p:ph idx="2" type="sldImg"/>
          </p:nvPr>
        </p:nvSpPr>
        <p:spPr>
          <a:xfrm>
            <a:off x="2182413" y="685800"/>
            <a:ext cx="2493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10b55096c16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10b55096c16_0_44:notes"/>
          <p:cNvSpPr/>
          <p:nvPr>
            <p:ph idx="2" type="sldImg"/>
          </p:nvPr>
        </p:nvSpPr>
        <p:spPr>
          <a:xfrm>
            <a:off x="2182413" y="685800"/>
            <a:ext cx="2493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10b55096c16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0b55096c16_0_49:notes"/>
          <p:cNvSpPr/>
          <p:nvPr>
            <p:ph idx="2" type="sldImg"/>
          </p:nvPr>
        </p:nvSpPr>
        <p:spPr>
          <a:xfrm>
            <a:off x="2182413" y="685800"/>
            <a:ext cx="2493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10b55096c16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10b55096c16_0_54:notes"/>
          <p:cNvSpPr/>
          <p:nvPr>
            <p:ph idx="2" type="sldImg"/>
          </p:nvPr>
        </p:nvSpPr>
        <p:spPr>
          <a:xfrm>
            <a:off x="2182413" y="685800"/>
            <a:ext cx="2493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10b55096c16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10b55096c16_0_74:notes"/>
          <p:cNvSpPr/>
          <p:nvPr>
            <p:ph idx="2" type="sldImg"/>
          </p:nvPr>
        </p:nvSpPr>
        <p:spPr>
          <a:xfrm>
            <a:off x="2182413" y="685800"/>
            <a:ext cx="2493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10b55096c16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10b55096c16_0_79:notes"/>
          <p:cNvSpPr/>
          <p:nvPr>
            <p:ph idx="2" type="sldImg"/>
          </p:nvPr>
        </p:nvSpPr>
        <p:spPr>
          <a:xfrm>
            <a:off x="2182413" y="685800"/>
            <a:ext cx="2493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10b55096c16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49350" y="356702"/>
            <a:ext cx="5581800" cy="76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3000"/>
              <a:buFont typeface="Fira Sans Condensed"/>
              <a:buNone/>
              <a:defRPr b="1" sz="3000">
                <a:solidFill>
                  <a:srgbClr val="134F5C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5200"/>
              <a:buNone/>
              <a:defRPr sz="5200">
                <a:solidFill>
                  <a:srgbClr val="134F5C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5200"/>
              <a:buNone/>
              <a:defRPr sz="5200">
                <a:solidFill>
                  <a:srgbClr val="134F5C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5200"/>
              <a:buNone/>
              <a:defRPr sz="5200">
                <a:solidFill>
                  <a:srgbClr val="134F5C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5200"/>
              <a:buNone/>
              <a:defRPr sz="5200">
                <a:solidFill>
                  <a:srgbClr val="134F5C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5200"/>
              <a:buNone/>
              <a:defRPr sz="5200">
                <a:solidFill>
                  <a:srgbClr val="134F5C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5200"/>
              <a:buNone/>
              <a:defRPr sz="5200">
                <a:solidFill>
                  <a:srgbClr val="134F5C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5200"/>
              <a:buNone/>
              <a:defRPr sz="5200">
                <a:solidFill>
                  <a:srgbClr val="134F5C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5200"/>
              <a:buNone/>
              <a:defRPr sz="5200">
                <a:solidFill>
                  <a:srgbClr val="134F5C"/>
                </a:solidFill>
              </a:defRPr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49310" y="1256039"/>
            <a:ext cx="6816600" cy="155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Open Sans"/>
              <a:buNone/>
              <a:defRPr sz="1600"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6777966" y="9119180"/>
            <a:ext cx="4389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hasCustomPrompt="1" type="title"/>
          </p:nvPr>
        </p:nvSpPr>
        <p:spPr>
          <a:xfrm>
            <a:off x="249360" y="2163089"/>
            <a:ext cx="6816600" cy="3839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/>
          <p:nvPr>
            <p:ph idx="1" type="body"/>
          </p:nvPr>
        </p:nvSpPr>
        <p:spPr>
          <a:xfrm>
            <a:off x="249360" y="6164351"/>
            <a:ext cx="6816600" cy="254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23850" lvl="1" marL="914400" algn="ctr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6777966" y="9119180"/>
            <a:ext cx="4389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2" type="sldNum"/>
          </p:nvPr>
        </p:nvSpPr>
        <p:spPr>
          <a:xfrm>
            <a:off x="6777966" y="9119180"/>
            <a:ext cx="4389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49360" y="4206107"/>
            <a:ext cx="6816600" cy="164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6777966" y="9119180"/>
            <a:ext cx="4389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49360" y="870271"/>
            <a:ext cx="6816600" cy="11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49360" y="1872729"/>
            <a:ext cx="6816600" cy="668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6777966" y="9119180"/>
            <a:ext cx="4389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" name="Google Shape;20;p4"/>
          <p:cNvSpPr/>
          <p:nvPr/>
        </p:nvSpPr>
        <p:spPr>
          <a:xfrm rot="-8263397">
            <a:off x="5233425" y="40220"/>
            <a:ext cx="3244017" cy="1469571"/>
          </a:xfrm>
          <a:custGeom>
            <a:rect b="b" l="l" r="r" t="t"/>
            <a:pathLst>
              <a:path extrusionOk="0" h="39141" w="63875">
                <a:moveTo>
                  <a:pt x="33386" y="1"/>
                </a:moveTo>
                <a:cubicBezTo>
                  <a:pt x="16712" y="1"/>
                  <a:pt x="1" y="9111"/>
                  <a:pt x="3416" y="25597"/>
                </a:cubicBezTo>
                <a:lnTo>
                  <a:pt x="3416" y="25609"/>
                </a:lnTo>
                <a:cubicBezTo>
                  <a:pt x="4486" y="30972"/>
                  <a:pt x="10932" y="38500"/>
                  <a:pt x="16307" y="39035"/>
                </a:cubicBezTo>
                <a:cubicBezTo>
                  <a:pt x="16913" y="39106"/>
                  <a:pt x="17460" y="39140"/>
                  <a:pt x="17955" y="39140"/>
                </a:cubicBezTo>
                <a:cubicBezTo>
                  <a:pt x="24926" y="39140"/>
                  <a:pt x="21539" y="32411"/>
                  <a:pt x="27058" y="29902"/>
                </a:cubicBezTo>
                <a:cubicBezTo>
                  <a:pt x="28422" y="29106"/>
                  <a:pt x="29811" y="28779"/>
                  <a:pt x="31202" y="28779"/>
                </a:cubicBezTo>
                <a:cubicBezTo>
                  <a:pt x="36383" y="28779"/>
                  <a:pt x="41610" y="33304"/>
                  <a:pt x="45847" y="34991"/>
                </a:cubicBezTo>
                <a:cubicBezTo>
                  <a:pt x="48304" y="35775"/>
                  <a:pt x="50521" y="36142"/>
                  <a:pt x="52490" y="36142"/>
                </a:cubicBezTo>
                <a:cubicBezTo>
                  <a:pt x="59992" y="36142"/>
                  <a:pt x="63875" y="30813"/>
                  <a:pt x="63602" y="22909"/>
                </a:cubicBezTo>
                <a:cubicBezTo>
                  <a:pt x="63058" y="7228"/>
                  <a:pt x="48237" y="1"/>
                  <a:pt x="33386" y="1"/>
                </a:cubicBezTo>
                <a:close/>
              </a:path>
            </a:pathLst>
          </a:custGeom>
          <a:solidFill>
            <a:srgbClr val="134F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/>
          <p:nvPr/>
        </p:nvSpPr>
        <p:spPr>
          <a:xfrm rot="-8263397">
            <a:off x="5375413" y="-64555"/>
            <a:ext cx="3244017" cy="1469571"/>
          </a:xfrm>
          <a:custGeom>
            <a:rect b="b" l="l" r="r" t="t"/>
            <a:pathLst>
              <a:path extrusionOk="0" h="39141" w="63875">
                <a:moveTo>
                  <a:pt x="33386" y="1"/>
                </a:moveTo>
                <a:cubicBezTo>
                  <a:pt x="16712" y="1"/>
                  <a:pt x="1" y="9111"/>
                  <a:pt x="3416" y="25597"/>
                </a:cubicBezTo>
                <a:lnTo>
                  <a:pt x="3416" y="25609"/>
                </a:lnTo>
                <a:cubicBezTo>
                  <a:pt x="4486" y="30972"/>
                  <a:pt x="10932" y="38500"/>
                  <a:pt x="16307" y="39035"/>
                </a:cubicBezTo>
                <a:cubicBezTo>
                  <a:pt x="16913" y="39106"/>
                  <a:pt x="17460" y="39140"/>
                  <a:pt x="17955" y="39140"/>
                </a:cubicBezTo>
                <a:cubicBezTo>
                  <a:pt x="24926" y="39140"/>
                  <a:pt x="21539" y="32411"/>
                  <a:pt x="27058" y="29902"/>
                </a:cubicBezTo>
                <a:cubicBezTo>
                  <a:pt x="28422" y="29106"/>
                  <a:pt x="29811" y="28779"/>
                  <a:pt x="31202" y="28779"/>
                </a:cubicBezTo>
                <a:cubicBezTo>
                  <a:pt x="36383" y="28779"/>
                  <a:pt x="41610" y="33304"/>
                  <a:pt x="45847" y="34991"/>
                </a:cubicBezTo>
                <a:cubicBezTo>
                  <a:pt x="48304" y="35775"/>
                  <a:pt x="50521" y="36142"/>
                  <a:pt x="52490" y="36142"/>
                </a:cubicBezTo>
                <a:cubicBezTo>
                  <a:pt x="59992" y="36142"/>
                  <a:pt x="63875" y="30813"/>
                  <a:pt x="63602" y="22909"/>
                </a:cubicBezTo>
                <a:cubicBezTo>
                  <a:pt x="63058" y="7228"/>
                  <a:pt x="48237" y="1"/>
                  <a:pt x="3338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type="title"/>
          </p:nvPr>
        </p:nvSpPr>
        <p:spPr>
          <a:xfrm>
            <a:off x="249360" y="870271"/>
            <a:ext cx="6816600" cy="11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1" type="body"/>
          </p:nvPr>
        </p:nvSpPr>
        <p:spPr>
          <a:xfrm>
            <a:off x="249360" y="2253729"/>
            <a:ext cx="3199800" cy="668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2" type="body"/>
          </p:nvPr>
        </p:nvSpPr>
        <p:spPr>
          <a:xfrm>
            <a:off x="3865920" y="2253729"/>
            <a:ext cx="3199800" cy="668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12" type="sldNum"/>
          </p:nvPr>
        </p:nvSpPr>
        <p:spPr>
          <a:xfrm>
            <a:off x="6777966" y="9119180"/>
            <a:ext cx="4389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/>
          <p:nvPr>
            <p:ph type="title"/>
          </p:nvPr>
        </p:nvSpPr>
        <p:spPr>
          <a:xfrm>
            <a:off x="249360" y="870271"/>
            <a:ext cx="6816600" cy="11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12" type="sldNum"/>
          </p:nvPr>
        </p:nvSpPr>
        <p:spPr>
          <a:xfrm>
            <a:off x="6777966" y="9119180"/>
            <a:ext cx="4389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/>
          <p:nvPr>
            <p:ph type="title"/>
          </p:nvPr>
        </p:nvSpPr>
        <p:spPr>
          <a:xfrm>
            <a:off x="249360" y="1086507"/>
            <a:ext cx="2246400" cy="14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2" name="Google Shape;32;p7"/>
          <p:cNvSpPr txBox="1"/>
          <p:nvPr>
            <p:ph idx="1" type="body"/>
          </p:nvPr>
        </p:nvSpPr>
        <p:spPr>
          <a:xfrm>
            <a:off x="249360" y="2717440"/>
            <a:ext cx="2246400" cy="621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7"/>
          <p:cNvSpPr txBox="1"/>
          <p:nvPr>
            <p:ph idx="12" type="sldNum"/>
          </p:nvPr>
        </p:nvSpPr>
        <p:spPr>
          <a:xfrm>
            <a:off x="6777966" y="9119180"/>
            <a:ext cx="4389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/>
          <p:nvPr>
            <p:ph type="title"/>
          </p:nvPr>
        </p:nvSpPr>
        <p:spPr>
          <a:xfrm>
            <a:off x="392200" y="880293"/>
            <a:ext cx="5094300" cy="799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6" name="Google Shape;36;p8"/>
          <p:cNvSpPr txBox="1"/>
          <p:nvPr>
            <p:ph idx="12" type="sldNum"/>
          </p:nvPr>
        </p:nvSpPr>
        <p:spPr>
          <a:xfrm>
            <a:off x="6777966" y="9119180"/>
            <a:ext cx="4389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/>
          <p:nvPr/>
        </p:nvSpPr>
        <p:spPr>
          <a:xfrm>
            <a:off x="3657600" y="-244"/>
            <a:ext cx="3657600" cy="1005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9"/>
          <p:cNvSpPr txBox="1"/>
          <p:nvPr>
            <p:ph type="title"/>
          </p:nvPr>
        </p:nvSpPr>
        <p:spPr>
          <a:xfrm>
            <a:off x="212400" y="2411542"/>
            <a:ext cx="3236100" cy="2898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12400" y="5481569"/>
            <a:ext cx="3236100" cy="241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3951600" y="1415969"/>
            <a:ext cx="3069600" cy="722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6777966" y="9119180"/>
            <a:ext cx="4389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249360" y="8273124"/>
            <a:ext cx="4799100" cy="118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6777966" y="9119180"/>
            <a:ext cx="4389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49360" y="870271"/>
            <a:ext cx="6816600" cy="111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2900"/>
              <a:buFont typeface="Fira Sans Condensed"/>
              <a:buNone/>
              <a:defRPr b="1" sz="2900">
                <a:solidFill>
                  <a:srgbClr val="134F5C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49360" y="1872729"/>
            <a:ext cx="6816600" cy="66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C343D"/>
              </a:buClr>
              <a:buSzPts val="1800"/>
              <a:buFont typeface="Open Sans"/>
              <a:buChar char="●"/>
              <a:defRPr sz="1800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238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Char char="○"/>
              <a:defRPr sz="1500"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6777966" y="9119180"/>
            <a:ext cx="438900" cy="76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comments" Target="../comments/comment1.xml"/><Relationship Id="rId4" Type="http://schemas.openxmlformats.org/officeDocument/2006/relationships/hyperlink" Target="https://docs.google.com/presentation/d/10w4uhB2KIm74W3s5taftkhqCF9GSLcBvtNAkvmSzJh8/edit#slide=id.g6bb1375d29359caf_1" TargetMode="External"/><Relationship Id="rId10" Type="http://schemas.openxmlformats.org/officeDocument/2006/relationships/image" Target="../media/image5.png"/><Relationship Id="rId9" Type="http://schemas.openxmlformats.org/officeDocument/2006/relationships/image" Target="../media/image4.png"/><Relationship Id="rId5" Type="http://schemas.openxmlformats.org/officeDocument/2006/relationships/image" Target="../media/image3.png"/><Relationship Id="rId6" Type="http://schemas.openxmlformats.org/officeDocument/2006/relationships/image" Target="../media/image1.png"/><Relationship Id="rId7" Type="http://schemas.openxmlformats.org/officeDocument/2006/relationships/image" Target="../media/image2.png"/><Relationship Id="rId8" Type="http://schemas.openxmlformats.org/officeDocument/2006/relationships/hyperlink" Target="https://docs.google.com/presentation/d/10w4uhB2KIm74W3s5taftkhqCF9GSLcBvtNAkvmSzJh8/edit#slide=id.g6bb1375d29359caf_1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comments" Target="../comments/comment4.xml"/><Relationship Id="rId4" Type="http://schemas.openxmlformats.org/officeDocument/2006/relationships/image" Target="../media/image6.png"/><Relationship Id="rId5" Type="http://schemas.openxmlformats.org/officeDocument/2006/relationships/hyperlink" Target="https://quizlet.com/join/83MnjJVMS" TargetMode="External"/><Relationship Id="rId6" Type="http://schemas.openxmlformats.org/officeDocument/2006/relationships/image" Target="../media/image3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3.png"/><Relationship Id="rId4" Type="http://schemas.openxmlformats.org/officeDocument/2006/relationships/image" Target="../media/image3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g"/><Relationship Id="rId4" Type="http://schemas.openxmlformats.org/officeDocument/2006/relationships/image" Target="../media/image8.png"/><Relationship Id="rId5" Type="http://schemas.openxmlformats.org/officeDocument/2006/relationships/image" Target="../media/image9.jpg"/><Relationship Id="rId6" Type="http://schemas.openxmlformats.org/officeDocument/2006/relationships/image" Target="../media/image11.jpg"/><Relationship Id="rId7" Type="http://schemas.openxmlformats.org/officeDocument/2006/relationships/hyperlink" Target="https://youtu.be/RnWVCE9KdR8" TargetMode="External"/><Relationship Id="rId8" Type="http://schemas.openxmlformats.org/officeDocument/2006/relationships/image" Target="../media/image10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comments" Target="../comments/comment2.xml"/><Relationship Id="rId4" Type="http://schemas.openxmlformats.org/officeDocument/2006/relationships/image" Target="../media/image13.jpg"/><Relationship Id="rId5" Type="http://schemas.openxmlformats.org/officeDocument/2006/relationships/image" Target="../media/image17.png"/><Relationship Id="rId6" Type="http://schemas.openxmlformats.org/officeDocument/2006/relationships/image" Target="../media/image12.png"/><Relationship Id="rId7" Type="http://schemas.openxmlformats.org/officeDocument/2006/relationships/image" Target="../media/image1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jpg"/><Relationship Id="rId4" Type="http://schemas.openxmlformats.org/officeDocument/2006/relationships/image" Target="../media/image18.png"/><Relationship Id="rId5" Type="http://schemas.openxmlformats.org/officeDocument/2006/relationships/image" Target="../media/image19.jpg"/><Relationship Id="rId6" Type="http://schemas.openxmlformats.org/officeDocument/2006/relationships/image" Target="../media/image20.jpg"/><Relationship Id="rId7" Type="http://schemas.openxmlformats.org/officeDocument/2006/relationships/image" Target="../media/image2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2.jpg"/><Relationship Id="rId4" Type="http://schemas.openxmlformats.org/officeDocument/2006/relationships/image" Target="../media/image23.jpg"/><Relationship Id="rId5" Type="http://schemas.openxmlformats.org/officeDocument/2006/relationships/image" Target="../media/image24.jpg"/><Relationship Id="rId6" Type="http://schemas.openxmlformats.org/officeDocument/2006/relationships/image" Target="../media/image2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comments" Target="../comments/comment3.xml"/><Relationship Id="rId4" Type="http://schemas.openxmlformats.org/officeDocument/2006/relationships/image" Target="../media/image26.png"/><Relationship Id="rId5" Type="http://schemas.openxmlformats.org/officeDocument/2006/relationships/image" Target="../media/image27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9.jpg"/><Relationship Id="rId4" Type="http://schemas.openxmlformats.org/officeDocument/2006/relationships/image" Target="../media/image30.jpg"/><Relationship Id="rId5" Type="http://schemas.openxmlformats.org/officeDocument/2006/relationships/image" Target="../media/image3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/>
          <p:nvPr/>
        </p:nvSpPr>
        <p:spPr>
          <a:xfrm>
            <a:off x="1116150" y="5909250"/>
            <a:ext cx="51591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134F5C"/>
                </a:solidFill>
                <a:latin typeface="Fira Sans Condensed"/>
                <a:ea typeface="Fira Sans Condensed"/>
                <a:cs typeface="Fira Sans Condensed"/>
                <a:sym typeface="Fira Sans Condensed"/>
              </a:rPr>
              <a:t>Nose, Nasal Cavity, Paranasal Sinuses and Pharynx</a:t>
            </a:r>
            <a:endParaRPr b="1" sz="3000">
              <a:solidFill>
                <a:srgbClr val="134F5C"/>
              </a:solidFill>
              <a:latin typeface="Fira Sans Condensed"/>
              <a:ea typeface="Fira Sans Condensed"/>
              <a:cs typeface="Fira Sans Condensed"/>
              <a:sym typeface="Fira Sans Condensed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2675700" y="7193500"/>
            <a:ext cx="204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134F5C"/>
                </a:solidFill>
                <a:latin typeface="Open Sans"/>
                <a:ea typeface="Open Sans"/>
                <a:cs typeface="Open Sans"/>
                <a:sym typeface="Open Sans"/>
              </a:rPr>
              <a:t>Respiratory Block</a:t>
            </a:r>
            <a:endParaRPr b="1">
              <a:solidFill>
                <a:srgbClr val="134F5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5897400" y="9642900"/>
            <a:ext cx="14178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u="sng">
                <a:solidFill>
                  <a:srgbClr val="134F5C"/>
                </a:solid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Editing File</a:t>
            </a:r>
            <a:endParaRPr sz="1500">
              <a:solidFill>
                <a:srgbClr val="134F5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9" name="Google Shape;59;p13"/>
          <p:cNvSpPr/>
          <p:nvPr/>
        </p:nvSpPr>
        <p:spPr>
          <a:xfrm rot="7960463">
            <a:off x="3341146" y="-3348386"/>
            <a:ext cx="3544971" cy="8432824"/>
          </a:xfrm>
          <a:custGeom>
            <a:rect b="b" l="l" r="r" t="t"/>
            <a:pathLst>
              <a:path extrusionOk="0" h="101348" w="52669">
                <a:moveTo>
                  <a:pt x="0" y="1"/>
                </a:moveTo>
                <a:lnTo>
                  <a:pt x="0" y="101348"/>
                </a:lnTo>
                <a:lnTo>
                  <a:pt x="4232" y="101348"/>
                </a:lnTo>
                <a:cubicBezTo>
                  <a:pt x="5157" y="99969"/>
                  <a:pt x="6162" y="98640"/>
                  <a:pt x="7265" y="97375"/>
                </a:cubicBezTo>
                <a:cubicBezTo>
                  <a:pt x="17902" y="85294"/>
                  <a:pt x="34296" y="83673"/>
                  <a:pt x="45225" y="72014"/>
                </a:cubicBezTo>
                <a:cubicBezTo>
                  <a:pt x="47820" y="69225"/>
                  <a:pt x="50106" y="65803"/>
                  <a:pt x="51030" y="61717"/>
                </a:cubicBezTo>
                <a:cubicBezTo>
                  <a:pt x="52668" y="54371"/>
                  <a:pt x="49620" y="46702"/>
                  <a:pt x="45971" y="40540"/>
                </a:cubicBezTo>
                <a:cubicBezTo>
                  <a:pt x="42323" y="34378"/>
                  <a:pt x="37912" y="28573"/>
                  <a:pt x="36242" y="21227"/>
                </a:cubicBezTo>
                <a:cubicBezTo>
                  <a:pt x="34604" y="13979"/>
                  <a:pt x="36080" y="5806"/>
                  <a:pt x="39955" y="1"/>
                </a:cubicBezTo>
                <a:close/>
              </a:path>
            </a:pathLst>
          </a:custGeom>
          <a:solidFill>
            <a:srgbClr val="134F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13"/>
          <p:cNvSpPr/>
          <p:nvPr/>
        </p:nvSpPr>
        <p:spPr>
          <a:xfrm rot="7859699">
            <a:off x="3646179" y="-3203795"/>
            <a:ext cx="3159371" cy="7953130"/>
          </a:xfrm>
          <a:custGeom>
            <a:rect b="b" l="l" r="r" t="t"/>
            <a:pathLst>
              <a:path extrusionOk="0" h="101348" w="52669">
                <a:moveTo>
                  <a:pt x="0" y="1"/>
                </a:moveTo>
                <a:lnTo>
                  <a:pt x="0" y="101348"/>
                </a:lnTo>
                <a:lnTo>
                  <a:pt x="4232" y="101348"/>
                </a:lnTo>
                <a:cubicBezTo>
                  <a:pt x="5157" y="99969"/>
                  <a:pt x="6162" y="98640"/>
                  <a:pt x="7265" y="97375"/>
                </a:cubicBezTo>
                <a:cubicBezTo>
                  <a:pt x="17902" y="85294"/>
                  <a:pt x="34296" y="83673"/>
                  <a:pt x="45225" y="72014"/>
                </a:cubicBezTo>
                <a:cubicBezTo>
                  <a:pt x="47820" y="69225"/>
                  <a:pt x="50106" y="65803"/>
                  <a:pt x="51030" y="61717"/>
                </a:cubicBezTo>
                <a:cubicBezTo>
                  <a:pt x="52668" y="54371"/>
                  <a:pt x="49620" y="46702"/>
                  <a:pt x="45971" y="40540"/>
                </a:cubicBezTo>
                <a:cubicBezTo>
                  <a:pt x="42323" y="34378"/>
                  <a:pt x="37912" y="28573"/>
                  <a:pt x="36242" y="21227"/>
                </a:cubicBezTo>
                <a:cubicBezTo>
                  <a:pt x="34604" y="13979"/>
                  <a:pt x="36080" y="5806"/>
                  <a:pt x="3995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13"/>
          <p:cNvSpPr/>
          <p:nvPr/>
        </p:nvSpPr>
        <p:spPr>
          <a:xfrm rot="5987695">
            <a:off x="6002094" y="-492413"/>
            <a:ext cx="1812333" cy="1757376"/>
          </a:xfrm>
          <a:custGeom>
            <a:rect b="b" l="l" r="r" t="t"/>
            <a:pathLst>
              <a:path extrusionOk="0" h="53146" w="57522">
                <a:moveTo>
                  <a:pt x="38824" y="0"/>
                </a:moveTo>
                <a:cubicBezTo>
                  <a:pt x="36106" y="0"/>
                  <a:pt x="34222" y="1704"/>
                  <a:pt x="30325" y="3209"/>
                </a:cubicBezTo>
                <a:cubicBezTo>
                  <a:pt x="28876" y="3933"/>
                  <a:pt x="27395" y="4167"/>
                  <a:pt x="25907" y="4167"/>
                </a:cubicBezTo>
                <a:cubicBezTo>
                  <a:pt x="23199" y="4167"/>
                  <a:pt x="20471" y="3393"/>
                  <a:pt x="17884" y="3393"/>
                </a:cubicBezTo>
                <a:cubicBezTo>
                  <a:pt x="16641" y="3393"/>
                  <a:pt x="15430" y="3571"/>
                  <a:pt x="14270" y="4101"/>
                </a:cubicBezTo>
                <a:cubicBezTo>
                  <a:pt x="0" y="10344"/>
                  <a:pt x="24973" y="34425"/>
                  <a:pt x="8467" y="44676"/>
                </a:cubicBezTo>
                <a:lnTo>
                  <a:pt x="8919" y="45128"/>
                </a:lnTo>
                <a:cubicBezTo>
                  <a:pt x="8467" y="50920"/>
                  <a:pt x="14710" y="51812"/>
                  <a:pt x="19170" y="52704"/>
                </a:cubicBezTo>
                <a:cubicBezTo>
                  <a:pt x="21169" y="52998"/>
                  <a:pt x="23137" y="53146"/>
                  <a:pt x="25060" y="53146"/>
                </a:cubicBezTo>
                <a:cubicBezTo>
                  <a:pt x="37720" y="53146"/>
                  <a:pt x="48416" y="46755"/>
                  <a:pt x="53062" y="33974"/>
                </a:cubicBezTo>
                <a:cubicBezTo>
                  <a:pt x="57522" y="22831"/>
                  <a:pt x="55738" y="7668"/>
                  <a:pt x="43703" y="1425"/>
                </a:cubicBezTo>
                <a:cubicBezTo>
                  <a:pt x="41662" y="402"/>
                  <a:pt x="40144" y="0"/>
                  <a:pt x="38824" y="0"/>
                </a:cubicBezTo>
                <a:close/>
              </a:path>
            </a:pathLst>
          </a:custGeom>
          <a:solidFill>
            <a:srgbClr val="134F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34F5C"/>
              </a:solidFill>
            </a:endParaRPr>
          </a:p>
        </p:txBody>
      </p:sp>
      <p:sp>
        <p:nvSpPr>
          <p:cNvPr id="62" name="Google Shape;62;p13"/>
          <p:cNvSpPr/>
          <p:nvPr/>
        </p:nvSpPr>
        <p:spPr>
          <a:xfrm rot="5987841">
            <a:off x="6218268" y="-526434"/>
            <a:ext cx="1593008" cy="1579004"/>
          </a:xfrm>
          <a:custGeom>
            <a:rect b="b" l="l" r="r" t="t"/>
            <a:pathLst>
              <a:path extrusionOk="0" h="53146" w="57522">
                <a:moveTo>
                  <a:pt x="38824" y="0"/>
                </a:moveTo>
                <a:cubicBezTo>
                  <a:pt x="36106" y="0"/>
                  <a:pt x="34222" y="1704"/>
                  <a:pt x="30325" y="3209"/>
                </a:cubicBezTo>
                <a:cubicBezTo>
                  <a:pt x="28876" y="3933"/>
                  <a:pt x="27395" y="4167"/>
                  <a:pt x="25907" y="4167"/>
                </a:cubicBezTo>
                <a:cubicBezTo>
                  <a:pt x="23199" y="4167"/>
                  <a:pt x="20471" y="3393"/>
                  <a:pt x="17884" y="3393"/>
                </a:cubicBezTo>
                <a:cubicBezTo>
                  <a:pt x="16641" y="3393"/>
                  <a:pt x="15430" y="3571"/>
                  <a:pt x="14270" y="4101"/>
                </a:cubicBezTo>
                <a:cubicBezTo>
                  <a:pt x="0" y="10344"/>
                  <a:pt x="24973" y="34425"/>
                  <a:pt x="8467" y="44676"/>
                </a:cubicBezTo>
                <a:lnTo>
                  <a:pt x="8919" y="45128"/>
                </a:lnTo>
                <a:cubicBezTo>
                  <a:pt x="8467" y="50920"/>
                  <a:pt x="14710" y="51812"/>
                  <a:pt x="19170" y="52704"/>
                </a:cubicBezTo>
                <a:cubicBezTo>
                  <a:pt x="21169" y="52998"/>
                  <a:pt x="23137" y="53146"/>
                  <a:pt x="25060" y="53146"/>
                </a:cubicBezTo>
                <a:cubicBezTo>
                  <a:pt x="37720" y="53146"/>
                  <a:pt x="48416" y="46755"/>
                  <a:pt x="53062" y="33974"/>
                </a:cubicBezTo>
                <a:cubicBezTo>
                  <a:pt x="57522" y="22831"/>
                  <a:pt x="55738" y="7668"/>
                  <a:pt x="43703" y="1425"/>
                </a:cubicBezTo>
                <a:cubicBezTo>
                  <a:pt x="41662" y="402"/>
                  <a:pt x="40144" y="0"/>
                  <a:pt x="3882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34F5C"/>
              </a:solidFill>
            </a:endParaRPr>
          </a:p>
        </p:txBody>
      </p:sp>
      <p:sp>
        <p:nvSpPr>
          <p:cNvPr id="63" name="Google Shape;63;p13"/>
          <p:cNvSpPr txBox="1"/>
          <p:nvPr/>
        </p:nvSpPr>
        <p:spPr>
          <a:xfrm>
            <a:off x="6593850" y="0"/>
            <a:ext cx="6288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solidFill>
                  <a:srgbClr val="134F5C"/>
                </a:solidFill>
                <a:latin typeface="Josefin Sans"/>
                <a:ea typeface="Josefin Sans"/>
                <a:cs typeface="Josefin Sans"/>
                <a:sym typeface="Josefin Sans"/>
              </a:rPr>
              <a:t>2</a:t>
            </a:r>
            <a:endParaRPr b="1" sz="4000">
              <a:solidFill>
                <a:srgbClr val="134F5C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pic>
        <p:nvPicPr>
          <p:cNvPr id="64" name="Google Shape;64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435350" y="-152026"/>
            <a:ext cx="2189350" cy="2189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23404" y="-8131"/>
            <a:ext cx="1752301" cy="1752301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3"/>
          <p:cNvSpPr/>
          <p:nvPr/>
        </p:nvSpPr>
        <p:spPr>
          <a:xfrm rot="-10285955">
            <a:off x="-1472812" y="7576695"/>
            <a:ext cx="5380656" cy="3153348"/>
          </a:xfrm>
          <a:custGeom>
            <a:rect b="b" l="l" r="r" t="t"/>
            <a:pathLst>
              <a:path extrusionOk="0" h="68026" w="103529">
                <a:moveTo>
                  <a:pt x="15325" y="9145"/>
                </a:moveTo>
                <a:lnTo>
                  <a:pt x="15325" y="10453"/>
                </a:lnTo>
                <a:cubicBezTo>
                  <a:pt x="15325" y="10168"/>
                  <a:pt x="15334" y="9889"/>
                  <a:pt x="15352" y="9616"/>
                </a:cubicBezTo>
                <a:lnTo>
                  <a:pt x="15352" y="9616"/>
                </a:lnTo>
                <a:cubicBezTo>
                  <a:pt x="15344" y="9459"/>
                  <a:pt x="15335" y="9301"/>
                  <a:pt x="15325" y="9145"/>
                </a:cubicBezTo>
                <a:close/>
                <a:moveTo>
                  <a:pt x="25933" y="1"/>
                </a:moveTo>
                <a:cubicBezTo>
                  <a:pt x="20655" y="1"/>
                  <a:pt x="15752" y="3338"/>
                  <a:pt x="15352" y="9616"/>
                </a:cubicBezTo>
                <a:lnTo>
                  <a:pt x="15352" y="9616"/>
                </a:lnTo>
                <a:cubicBezTo>
                  <a:pt x="16370" y="30287"/>
                  <a:pt x="1" y="55899"/>
                  <a:pt x="30238" y="62980"/>
                </a:cubicBezTo>
                <a:cubicBezTo>
                  <a:pt x="39958" y="65087"/>
                  <a:pt x="55725" y="68025"/>
                  <a:pt x="69660" y="68025"/>
                </a:cubicBezTo>
                <a:cubicBezTo>
                  <a:pt x="77121" y="68025"/>
                  <a:pt x="84057" y="67183"/>
                  <a:pt x="89258" y="64918"/>
                </a:cubicBezTo>
                <a:cubicBezTo>
                  <a:pt x="97689" y="61684"/>
                  <a:pt x="103528" y="52598"/>
                  <a:pt x="98986" y="42870"/>
                </a:cubicBezTo>
                <a:cubicBezTo>
                  <a:pt x="96753" y="38405"/>
                  <a:pt x="94734" y="37161"/>
                  <a:pt x="92433" y="37161"/>
                </a:cubicBezTo>
                <a:cubicBezTo>
                  <a:pt x="89538" y="37161"/>
                  <a:pt x="86196" y="39129"/>
                  <a:pt x="81420" y="39129"/>
                </a:cubicBezTo>
                <a:cubicBezTo>
                  <a:pt x="81174" y="39129"/>
                  <a:pt x="80925" y="39124"/>
                  <a:pt x="80672" y="39113"/>
                </a:cubicBezTo>
                <a:cubicBezTo>
                  <a:pt x="68423" y="38601"/>
                  <a:pt x="73691" y="32501"/>
                  <a:pt x="67852" y="25365"/>
                </a:cubicBezTo>
                <a:cubicBezTo>
                  <a:pt x="65767" y="22577"/>
                  <a:pt x="63263" y="21867"/>
                  <a:pt x="60522" y="21867"/>
                </a:cubicBezTo>
                <a:cubicBezTo>
                  <a:pt x="57678" y="21867"/>
                  <a:pt x="54577" y="22632"/>
                  <a:pt x="51420" y="22632"/>
                </a:cubicBezTo>
                <a:cubicBezTo>
                  <a:pt x="49120" y="22632"/>
                  <a:pt x="46790" y="22226"/>
                  <a:pt x="44508" y="20823"/>
                </a:cubicBezTo>
                <a:cubicBezTo>
                  <a:pt x="37373" y="16292"/>
                  <a:pt x="39965" y="6552"/>
                  <a:pt x="32842" y="2021"/>
                </a:cubicBezTo>
                <a:cubicBezTo>
                  <a:pt x="30708" y="662"/>
                  <a:pt x="28283" y="1"/>
                  <a:pt x="25933" y="1"/>
                </a:cubicBezTo>
                <a:close/>
              </a:path>
            </a:pathLst>
          </a:custGeom>
          <a:solidFill>
            <a:srgbClr val="134F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13"/>
          <p:cNvSpPr/>
          <p:nvPr/>
        </p:nvSpPr>
        <p:spPr>
          <a:xfrm rot="-10285955">
            <a:off x="-1821788" y="7745038"/>
            <a:ext cx="5380656" cy="3907340"/>
          </a:xfrm>
          <a:custGeom>
            <a:rect b="b" l="l" r="r" t="t"/>
            <a:pathLst>
              <a:path extrusionOk="0" h="68026" w="103529">
                <a:moveTo>
                  <a:pt x="15325" y="9145"/>
                </a:moveTo>
                <a:lnTo>
                  <a:pt x="15325" y="10453"/>
                </a:lnTo>
                <a:cubicBezTo>
                  <a:pt x="15325" y="10168"/>
                  <a:pt x="15334" y="9889"/>
                  <a:pt x="15352" y="9616"/>
                </a:cubicBezTo>
                <a:lnTo>
                  <a:pt x="15352" y="9616"/>
                </a:lnTo>
                <a:cubicBezTo>
                  <a:pt x="15344" y="9459"/>
                  <a:pt x="15335" y="9301"/>
                  <a:pt x="15325" y="9145"/>
                </a:cubicBezTo>
                <a:close/>
                <a:moveTo>
                  <a:pt x="25933" y="1"/>
                </a:moveTo>
                <a:cubicBezTo>
                  <a:pt x="20655" y="1"/>
                  <a:pt x="15752" y="3338"/>
                  <a:pt x="15352" y="9616"/>
                </a:cubicBezTo>
                <a:lnTo>
                  <a:pt x="15352" y="9616"/>
                </a:lnTo>
                <a:cubicBezTo>
                  <a:pt x="16370" y="30287"/>
                  <a:pt x="1" y="55899"/>
                  <a:pt x="30238" y="62980"/>
                </a:cubicBezTo>
                <a:cubicBezTo>
                  <a:pt x="39958" y="65087"/>
                  <a:pt x="55725" y="68025"/>
                  <a:pt x="69660" y="68025"/>
                </a:cubicBezTo>
                <a:cubicBezTo>
                  <a:pt x="77121" y="68025"/>
                  <a:pt x="84057" y="67183"/>
                  <a:pt x="89258" y="64918"/>
                </a:cubicBezTo>
                <a:cubicBezTo>
                  <a:pt x="97689" y="61684"/>
                  <a:pt x="103528" y="52598"/>
                  <a:pt x="98986" y="42870"/>
                </a:cubicBezTo>
                <a:cubicBezTo>
                  <a:pt x="96753" y="38405"/>
                  <a:pt x="94734" y="37161"/>
                  <a:pt x="92433" y="37161"/>
                </a:cubicBezTo>
                <a:cubicBezTo>
                  <a:pt x="89538" y="37161"/>
                  <a:pt x="86196" y="39129"/>
                  <a:pt x="81420" y="39129"/>
                </a:cubicBezTo>
                <a:cubicBezTo>
                  <a:pt x="81174" y="39129"/>
                  <a:pt x="80925" y="39124"/>
                  <a:pt x="80672" y="39113"/>
                </a:cubicBezTo>
                <a:cubicBezTo>
                  <a:pt x="68423" y="38601"/>
                  <a:pt x="73691" y="32501"/>
                  <a:pt x="67852" y="25365"/>
                </a:cubicBezTo>
                <a:cubicBezTo>
                  <a:pt x="65767" y="22577"/>
                  <a:pt x="63263" y="21867"/>
                  <a:pt x="60522" y="21867"/>
                </a:cubicBezTo>
                <a:cubicBezTo>
                  <a:pt x="57678" y="21867"/>
                  <a:pt x="54577" y="22632"/>
                  <a:pt x="51420" y="22632"/>
                </a:cubicBezTo>
                <a:cubicBezTo>
                  <a:pt x="49120" y="22632"/>
                  <a:pt x="46790" y="22226"/>
                  <a:pt x="44508" y="20823"/>
                </a:cubicBezTo>
                <a:cubicBezTo>
                  <a:pt x="37373" y="16292"/>
                  <a:pt x="39965" y="6552"/>
                  <a:pt x="32842" y="2021"/>
                </a:cubicBezTo>
                <a:cubicBezTo>
                  <a:pt x="30708" y="662"/>
                  <a:pt x="28283" y="1"/>
                  <a:pt x="2593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13"/>
          <p:cNvSpPr txBox="1"/>
          <p:nvPr/>
        </p:nvSpPr>
        <p:spPr>
          <a:xfrm>
            <a:off x="135488" y="8352950"/>
            <a:ext cx="1618500" cy="1600800"/>
          </a:xfrm>
          <a:prstGeom prst="rect">
            <a:avLst/>
          </a:prstGeom>
          <a:noFill/>
          <a:ln cap="flat" cmpd="sng" w="9525">
            <a:solidFill>
              <a:srgbClr val="134F5C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134F5C"/>
                </a:solidFill>
                <a:latin typeface="Fira Sans Condensed"/>
                <a:ea typeface="Fira Sans Condensed"/>
                <a:cs typeface="Fira Sans Condensed"/>
                <a:sym typeface="Fira Sans Condensed"/>
              </a:rPr>
              <a:t>Color Index: </a:t>
            </a:r>
            <a:endParaRPr b="1">
              <a:solidFill>
                <a:srgbClr val="134F5C"/>
              </a:solidFill>
              <a:latin typeface="Fira Sans Condensed"/>
              <a:ea typeface="Fira Sans Condensed"/>
              <a:cs typeface="Fira Sans Condensed"/>
              <a:sym typeface="Fira Sans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Main Text</a:t>
            </a:r>
            <a:endParaRPr sz="1300">
              <a:solidFill>
                <a:srgbClr val="0C343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6FA8DC"/>
                </a:solidFill>
                <a:latin typeface="Open Sans"/>
                <a:ea typeface="Open Sans"/>
                <a:cs typeface="Open Sans"/>
                <a:sym typeface="Open Sans"/>
              </a:rPr>
              <a:t>Male’s</a:t>
            </a:r>
            <a:r>
              <a:rPr lang="en" sz="1300">
                <a:solidFill>
                  <a:srgbClr val="6FA8DC"/>
                </a:solidFill>
                <a:latin typeface="Open Sans"/>
                <a:ea typeface="Open Sans"/>
                <a:cs typeface="Open Sans"/>
                <a:sym typeface="Open Sans"/>
              </a:rPr>
              <a:t> Slides</a:t>
            </a:r>
            <a:endParaRPr sz="1300">
              <a:solidFill>
                <a:srgbClr val="6FA8DC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D5A6BD"/>
                </a:solidFill>
                <a:latin typeface="Open Sans"/>
                <a:ea typeface="Open Sans"/>
                <a:cs typeface="Open Sans"/>
                <a:sym typeface="Open Sans"/>
              </a:rPr>
              <a:t>Female’s </a:t>
            </a:r>
            <a:r>
              <a:rPr lang="en" sz="1300">
                <a:solidFill>
                  <a:srgbClr val="D5A6BD"/>
                </a:solidFill>
                <a:latin typeface="Open Sans"/>
                <a:ea typeface="Open Sans"/>
                <a:cs typeface="Open Sans"/>
                <a:sym typeface="Open Sans"/>
              </a:rPr>
              <a:t>Slides</a:t>
            </a:r>
            <a:endParaRPr sz="1300">
              <a:solidFill>
                <a:srgbClr val="D5A6B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990000"/>
                </a:solidFill>
                <a:latin typeface="Open Sans"/>
                <a:ea typeface="Open Sans"/>
                <a:cs typeface="Open Sans"/>
                <a:sym typeface="Open Sans"/>
              </a:rPr>
              <a:t>Important</a:t>
            </a:r>
            <a:endParaRPr sz="1300">
              <a:solidFill>
                <a:srgbClr val="99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6AA84F"/>
                </a:solidFill>
                <a:latin typeface="Open Sans"/>
                <a:ea typeface="Open Sans"/>
                <a:cs typeface="Open Sans"/>
                <a:sym typeface="Open Sans"/>
              </a:rPr>
              <a:t>Doctor’s Notes</a:t>
            </a:r>
            <a:endParaRPr sz="1300">
              <a:solidFill>
                <a:srgbClr val="6AA84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Extra Info</a:t>
            </a:r>
            <a:endParaRPr sz="1300">
              <a:solidFill>
                <a:srgbClr val="99999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9" name="Google Shape;69;p13"/>
          <p:cNvSpPr txBox="1"/>
          <p:nvPr/>
        </p:nvSpPr>
        <p:spPr>
          <a:xfrm>
            <a:off x="2675700" y="6793300"/>
            <a:ext cx="204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____________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70" name="Google Shape;70;p13"/>
          <p:cNvPicPr preferRelativeResize="0"/>
          <p:nvPr/>
        </p:nvPicPr>
        <p:blipFill rotWithShape="1">
          <a:blip r:embed="rId7">
            <a:alphaModFix/>
          </a:blip>
          <a:srcRect b="23672" l="4537" r="4528" t="17044"/>
          <a:stretch/>
        </p:blipFill>
        <p:spPr>
          <a:xfrm>
            <a:off x="2069850" y="3105925"/>
            <a:ext cx="3175499" cy="2898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3">
            <a:hlinkClick r:id="rId8"/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778175" y="9703387"/>
            <a:ext cx="294525" cy="29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92697" y="1530725"/>
            <a:ext cx="1417800" cy="10578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9" name="Google Shape;219;p22"/>
          <p:cNvGraphicFramePr/>
          <p:nvPr/>
        </p:nvGraphicFramePr>
        <p:xfrm>
          <a:off x="10" y="-1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{8FB00457-CFF2-47C2-8A79-E0CB4F952981}</a:tableStyleId>
              </a:tblPr>
              <a:tblGrid>
                <a:gridCol w="1454725"/>
                <a:gridCol w="1866225"/>
                <a:gridCol w="2305725"/>
                <a:gridCol w="1688525"/>
              </a:tblGrid>
              <a:tr h="4266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u="sng">
                          <a:solidFill>
                            <a:srgbClr val="134F5C"/>
                          </a:solidFill>
                          <a:latin typeface="Fira Sans Condensed"/>
                          <a:ea typeface="Fira Sans Condensed"/>
                          <a:cs typeface="Fira Sans Condensed"/>
                          <a:sym typeface="Fira Sans Condensed"/>
                        </a:rPr>
                        <a:t>Continue</a:t>
                      </a:r>
                      <a:endParaRPr b="1" u="sng">
                        <a:solidFill>
                          <a:srgbClr val="134F5C"/>
                        </a:solidFill>
                        <a:latin typeface="Fira Sans Condensed"/>
                        <a:ea typeface="Fira Sans Condensed"/>
                        <a:cs typeface="Fira Sans Condensed"/>
                        <a:sym typeface="Fira Sans Condense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2C4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rgbClr val="990000"/>
                          </a:solidFill>
                          <a:latin typeface="Fira Sans Condensed"/>
                          <a:ea typeface="Fira Sans Condensed"/>
                          <a:cs typeface="Fira Sans Condensed"/>
                          <a:sym typeface="Fira Sans Condensed"/>
                        </a:rPr>
                        <a:t>Naso</a:t>
                      </a:r>
                      <a:r>
                        <a:rPr b="1" lang="en" sz="1600" u="sng">
                          <a:solidFill>
                            <a:srgbClr val="990000"/>
                          </a:solidFill>
                          <a:latin typeface="Fira Sans Condensed"/>
                          <a:ea typeface="Fira Sans Condensed"/>
                          <a:cs typeface="Fira Sans Condensed"/>
                          <a:sym typeface="Fira Sans Condensed"/>
                        </a:rPr>
                        <a:t>pharynx</a:t>
                      </a:r>
                      <a:endParaRPr b="1" sz="1600" u="sng">
                        <a:solidFill>
                          <a:srgbClr val="990000"/>
                        </a:solidFill>
                        <a:latin typeface="Fira Sans Condensed"/>
                        <a:ea typeface="Fira Sans Condensed"/>
                        <a:cs typeface="Fira Sans Condensed"/>
                        <a:sym typeface="Fira Sans Condense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2C4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rgbClr val="134F5C"/>
                          </a:solidFill>
                          <a:latin typeface="Fira Sans Condensed"/>
                          <a:ea typeface="Fira Sans Condensed"/>
                          <a:cs typeface="Fira Sans Condensed"/>
                          <a:sym typeface="Fira Sans Condensed"/>
                        </a:rPr>
                        <a:t>Oro</a:t>
                      </a:r>
                      <a:r>
                        <a:rPr b="1" lang="en" sz="1600" u="sng">
                          <a:solidFill>
                            <a:srgbClr val="134F5C"/>
                          </a:solidFill>
                          <a:latin typeface="Fira Sans Condensed"/>
                          <a:ea typeface="Fira Sans Condensed"/>
                          <a:cs typeface="Fira Sans Condensed"/>
                          <a:sym typeface="Fira Sans Condensed"/>
                        </a:rPr>
                        <a:t>pharynx</a:t>
                      </a:r>
                      <a:endParaRPr b="1" sz="1600" u="sng">
                        <a:solidFill>
                          <a:srgbClr val="134F5C"/>
                        </a:solidFill>
                        <a:latin typeface="Fira Sans Condensed"/>
                        <a:ea typeface="Fira Sans Condensed"/>
                        <a:cs typeface="Fira Sans Condensed"/>
                        <a:sym typeface="Fira Sans Condense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2C4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rgbClr val="134F5C"/>
                          </a:solidFill>
                          <a:latin typeface="Fira Sans Condensed"/>
                          <a:ea typeface="Fira Sans Condensed"/>
                          <a:cs typeface="Fira Sans Condensed"/>
                          <a:sym typeface="Fira Sans Condensed"/>
                        </a:rPr>
                        <a:t>Laryngo</a:t>
                      </a:r>
                      <a:r>
                        <a:rPr b="1" lang="en" sz="1600" u="sng">
                          <a:solidFill>
                            <a:srgbClr val="134F5C"/>
                          </a:solidFill>
                          <a:latin typeface="Fira Sans Condensed"/>
                          <a:ea typeface="Fira Sans Condensed"/>
                          <a:cs typeface="Fira Sans Condensed"/>
                          <a:sym typeface="Fira Sans Condensed"/>
                        </a:rPr>
                        <a:t>pharynx</a:t>
                      </a:r>
                      <a:endParaRPr b="1" sz="1600" u="sng">
                        <a:solidFill>
                          <a:srgbClr val="134F5C"/>
                        </a:solidFill>
                        <a:latin typeface="Fira Sans Condensed"/>
                        <a:ea typeface="Fira Sans Condensed"/>
                        <a:cs typeface="Fira Sans Condensed"/>
                        <a:sym typeface="Fira Sans Condense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2C4C9"/>
                    </a:solidFill>
                  </a:tcPr>
                </a:tc>
              </a:tr>
              <a:tr h="10801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700">
                        <a:solidFill>
                          <a:srgbClr val="134F5C"/>
                        </a:solidFill>
                        <a:latin typeface="Fira Sans Condensed"/>
                        <a:ea typeface="Fira Sans Condensed"/>
                        <a:cs typeface="Fira Sans Condensed"/>
                        <a:sym typeface="Fira Sans Condensed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700">
                          <a:solidFill>
                            <a:srgbClr val="134F5C"/>
                          </a:solidFill>
                          <a:latin typeface="Fira Sans Condensed"/>
                          <a:ea typeface="Fira Sans Condensed"/>
                          <a:cs typeface="Fira Sans Condensed"/>
                          <a:sym typeface="Fira Sans Condensed"/>
                        </a:rPr>
                        <a:t>Nerve Supply</a:t>
                      </a:r>
                      <a:endParaRPr b="1" sz="1700">
                        <a:solidFill>
                          <a:srgbClr val="134F5C"/>
                        </a:solidFill>
                        <a:latin typeface="Fira Sans Condensed"/>
                        <a:ea typeface="Fira Sans Condensed"/>
                        <a:cs typeface="Fira Sans Condensed"/>
                        <a:sym typeface="Fira Sans Condensed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700">
                          <a:solidFill>
                            <a:srgbClr val="134F5C"/>
                          </a:solidFill>
                          <a:latin typeface="Fira Sans Condensed"/>
                          <a:ea typeface="Fira Sans Condensed"/>
                          <a:cs typeface="Fira Sans Condensed"/>
                          <a:sym typeface="Fira Sans Condensed"/>
                        </a:rPr>
                        <a:t>(Sensory)</a:t>
                      </a:r>
                      <a:endParaRPr b="1" sz="1700">
                        <a:solidFill>
                          <a:srgbClr val="134F5C"/>
                        </a:solidFill>
                        <a:latin typeface="Fira Sans Condensed"/>
                        <a:ea typeface="Fira Sans Condensed"/>
                        <a:cs typeface="Fira Sans Condensed"/>
                        <a:sym typeface="Fira Sans Condense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600"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Maxillary</a:t>
                      </a:r>
                      <a:r>
                        <a:rPr lang="en" sz="16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Nerve (V2) </a:t>
                      </a:r>
                      <a:r>
                        <a:rPr lang="en" sz="16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Trigeminal</a:t>
                      </a:r>
                      <a:r>
                        <a:rPr lang="en" sz="16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.</a:t>
                      </a:r>
                      <a:endParaRPr sz="1600"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600"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Glossopharyngeal</a:t>
                      </a:r>
                      <a:r>
                        <a:rPr lang="en" sz="16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Nerve</a:t>
                      </a:r>
                      <a:endParaRPr sz="1600"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600"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Vagus</a:t>
                      </a:r>
                      <a:r>
                        <a:rPr lang="en" sz="16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Nerve</a:t>
                      </a:r>
                      <a:endParaRPr sz="1600"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20" name="Google Shape;220;p22"/>
          <p:cNvGraphicFramePr/>
          <p:nvPr/>
        </p:nvGraphicFramePr>
        <p:xfrm>
          <a:off x="0" y="151061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{8FB00457-CFF2-47C2-8A79-E0CB4F952981}</a:tableStyleId>
              </a:tblPr>
              <a:tblGrid>
                <a:gridCol w="1454725"/>
                <a:gridCol w="5860475"/>
              </a:tblGrid>
              <a:tr h="14020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700">
                        <a:solidFill>
                          <a:srgbClr val="134F5C"/>
                        </a:solidFill>
                        <a:latin typeface="Fira Sans Condensed"/>
                        <a:ea typeface="Fira Sans Condensed"/>
                        <a:cs typeface="Fira Sans Condensed"/>
                        <a:sym typeface="Fira Sans Condensed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700">
                        <a:solidFill>
                          <a:srgbClr val="134F5C"/>
                        </a:solidFill>
                        <a:latin typeface="Fira Sans Condensed"/>
                        <a:ea typeface="Fira Sans Condensed"/>
                        <a:cs typeface="Fira Sans Condensed"/>
                        <a:sym typeface="Fira Sans Condensed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700">
                          <a:solidFill>
                            <a:srgbClr val="134F5C"/>
                          </a:solidFill>
                          <a:latin typeface="Fira Sans Condensed"/>
                          <a:ea typeface="Fira Sans Condensed"/>
                          <a:cs typeface="Fira Sans Condensed"/>
                          <a:sym typeface="Fira Sans Condensed"/>
                        </a:rPr>
                        <a:t>Nerve Supply</a:t>
                      </a:r>
                      <a:endParaRPr b="1" sz="1700">
                        <a:solidFill>
                          <a:srgbClr val="134F5C"/>
                        </a:solidFill>
                        <a:latin typeface="Fira Sans Condensed"/>
                        <a:ea typeface="Fira Sans Condensed"/>
                        <a:cs typeface="Fira Sans Condensed"/>
                        <a:sym typeface="Fira Sans Condensed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700">
                          <a:solidFill>
                            <a:srgbClr val="134F5C"/>
                          </a:solidFill>
                          <a:latin typeface="Fira Sans Condensed"/>
                          <a:ea typeface="Fira Sans Condensed"/>
                          <a:cs typeface="Fira Sans Condensed"/>
                          <a:sym typeface="Fira Sans Condensed"/>
                        </a:rPr>
                        <a:t>(Motor)</a:t>
                      </a:r>
                      <a:endParaRPr b="1" sz="1700">
                        <a:solidFill>
                          <a:srgbClr val="134F5C"/>
                        </a:solidFill>
                        <a:latin typeface="Fira Sans Condensed"/>
                        <a:ea typeface="Fira Sans Condensed"/>
                        <a:cs typeface="Fira Sans Condensed"/>
                        <a:sym typeface="Fira Sans Condensed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700">
                        <a:solidFill>
                          <a:srgbClr val="134F5C"/>
                        </a:solidFill>
                        <a:latin typeface="Fira Sans Condensed"/>
                        <a:ea typeface="Fira Sans Condensed"/>
                        <a:cs typeface="Fira Sans Condensed"/>
                        <a:sym typeface="Fira Sans Condense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All the muscles of pharynx </a:t>
                      </a:r>
                      <a:r>
                        <a:rPr b="1" lang="en" sz="16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are supplied by</a:t>
                      </a:r>
                      <a:r>
                        <a:rPr lang="en" sz="16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the </a:t>
                      </a:r>
                      <a:r>
                        <a:rPr b="1" lang="en" sz="16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pharyngeal plexus</a:t>
                      </a:r>
                      <a:r>
                        <a:rPr lang="en" sz="16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b="1" lang="en" sz="1600" u="sng">
                          <a:solidFill>
                            <a:srgbClr val="99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except</a:t>
                      </a:r>
                      <a:r>
                        <a:rPr lang="en" sz="16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the </a:t>
                      </a:r>
                      <a:r>
                        <a:rPr b="1" lang="en" sz="16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Stylopharyngeus</a:t>
                      </a:r>
                      <a:r>
                        <a:rPr lang="en" sz="16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is supplied by the </a:t>
                      </a:r>
                      <a:r>
                        <a:rPr lang="en" sz="1600">
                          <a:solidFill>
                            <a:srgbClr val="99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glossopharyngeal nerve</a:t>
                      </a:r>
                      <a:r>
                        <a:rPr lang="en" sz="1600">
                          <a:solidFill>
                            <a:srgbClr val="FF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.</a:t>
                      </a:r>
                      <a:endParaRPr sz="1600">
                        <a:solidFill>
                          <a:srgbClr val="FF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3774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700">
                        <a:solidFill>
                          <a:srgbClr val="134F5C"/>
                        </a:solidFill>
                        <a:latin typeface="Fira Sans Condensed"/>
                        <a:ea typeface="Fira Sans Condensed"/>
                        <a:cs typeface="Fira Sans Condensed"/>
                        <a:sym typeface="Fira Sans Condensed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700">
                        <a:solidFill>
                          <a:srgbClr val="134F5C"/>
                        </a:solidFill>
                        <a:latin typeface="Fira Sans Condensed"/>
                        <a:ea typeface="Fira Sans Condensed"/>
                        <a:cs typeface="Fira Sans Condensed"/>
                        <a:sym typeface="Fira Sans Condensed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700">
                          <a:solidFill>
                            <a:srgbClr val="134F5C"/>
                          </a:solidFill>
                          <a:latin typeface="Fira Sans Condensed"/>
                          <a:ea typeface="Fira Sans Condensed"/>
                          <a:cs typeface="Fira Sans Condensed"/>
                          <a:sym typeface="Fira Sans Condensed"/>
                        </a:rPr>
                        <a:t>Arterial Supply</a:t>
                      </a:r>
                      <a:endParaRPr b="1" sz="1700">
                        <a:solidFill>
                          <a:srgbClr val="134F5C"/>
                        </a:solidFill>
                        <a:latin typeface="Fira Sans Condensed"/>
                        <a:ea typeface="Fira Sans Condensed"/>
                        <a:cs typeface="Fira Sans Condensed"/>
                        <a:sym typeface="Fira Sans Condensed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700">
                        <a:solidFill>
                          <a:srgbClr val="134F5C"/>
                        </a:solidFill>
                        <a:latin typeface="Fira Sans Condensed"/>
                        <a:ea typeface="Fira Sans Condensed"/>
                        <a:cs typeface="Fira Sans Condensed"/>
                        <a:sym typeface="Fira Sans Condense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indent="-3302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6A5AF"/>
                        </a:buClr>
                        <a:buSzPts val="1600"/>
                        <a:buFont typeface="Open Sans"/>
                        <a:buChar char="❖"/>
                      </a:pPr>
                      <a:r>
                        <a:rPr lang="en" sz="16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Ascending pharyngeal artery    </a:t>
                      </a:r>
                      <a:endParaRPr sz="1600"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3302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6A5AF"/>
                        </a:buClr>
                        <a:buSzPts val="1600"/>
                        <a:buFont typeface="Open Sans"/>
                        <a:buChar char="❖"/>
                      </a:pPr>
                      <a:r>
                        <a:rPr lang="en" sz="16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Facial artery (</a:t>
                      </a:r>
                      <a:r>
                        <a:rPr lang="en" sz="16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Ascending palatine artery, Tonsillar Branches)</a:t>
                      </a:r>
                      <a:endParaRPr sz="1600"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           </a:t>
                      </a:r>
                      <a:endParaRPr sz="1600"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3302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6A5AF"/>
                        </a:buClr>
                        <a:buSzPts val="1600"/>
                        <a:buFont typeface="Open Sans"/>
                        <a:buChar char="❖"/>
                      </a:pPr>
                      <a:r>
                        <a:rPr lang="en" sz="16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Lingual artery </a:t>
                      </a:r>
                      <a:endParaRPr sz="1600"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3302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6A5AF"/>
                        </a:buClr>
                        <a:buSzPts val="1600"/>
                        <a:buFont typeface="Open Sans"/>
                        <a:buChar char="❖"/>
                      </a:pPr>
                      <a:r>
                        <a:rPr lang="en" sz="16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Maxillary artery</a:t>
                      </a:r>
                      <a:endParaRPr sz="1600"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4020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700">
                        <a:solidFill>
                          <a:srgbClr val="134F5C"/>
                        </a:solidFill>
                        <a:latin typeface="Fira Sans Condensed"/>
                        <a:ea typeface="Fira Sans Condensed"/>
                        <a:cs typeface="Fira Sans Condensed"/>
                        <a:sym typeface="Fira Sans Condensed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700">
                        <a:solidFill>
                          <a:srgbClr val="134F5C"/>
                        </a:solidFill>
                        <a:latin typeface="Fira Sans Condensed"/>
                        <a:ea typeface="Fira Sans Condensed"/>
                        <a:cs typeface="Fira Sans Condensed"/>
                        <a:sym typeface="Fira Sans Condensed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700">
                          <a:solidFill>
                            <a:srgbClr val="134F5C"/>
                          </a:solidFill>
                          <a:latin typeface="Fira Sans Condensed"/>
                          <a:ea typeface="Fira Sans Condensed"/>
                          <a:cs typeface="Fira Sans Condensed"/>
                          <a:sym typeface="Fira Sans Condensed"/>
                        </a:rPr>
                        <a:t>Veins Drain</a:t>
                      </a:r>
                      <a:endParaRPr b="1" sz="1700">
                        <a:solidFill>
                          <a:srgbClr val="134F5C"/>
                        </a:solidFill>
                        <a:latin typeface="Fira Sans Condensed"/>
                        <a:ea typeface="Fira Sans Condensed"/>
                        <a:cs typeface="Fira Sans Condensed"/>
                        <a:sym typeface="Fira Sans Condensed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700">
                        <a:solidFill>
                          <a:srgbClr val="134F5C"/>
                        </a:solidFill>
                        <a:latin typeface="Fira Sans Condensed"/>
                        <a:ea typeface="Fira Sans Condensed"/>
                        <a:cs typeface="Fira Sans Condensed"/>
                        <a:sym typeface="Fira Sans Condense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● </a:t>
                      </a:r>
                      <a:r>
                        <a:rPr b="1" lang="en" sz="16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First</a:t>
                      </a:r>
                      <a:r>
                        <a:rPr lang="en" sz="16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: </a:t>
                      </a:r>
                      <a:r>
                        <a:rPr lang="en" sz="1600" u="sng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into</a:t>
                      </a:r>
                      <a:r>
                        <a:rPr lang="en" sz="16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b="1" lang="en" sz="16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Pharyngeal Venous Plexus </a:t>
                      </a:r>
                      <a:endParaRPr b="1" sz="1600"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● </a:t>
                      </a:r>
                      <a:r>
                        <a:rPr b="1" lang="en" sz="16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Second</a:t>
                      </a:r>
                      <a:r>
                        <a:rPr lang="en" sz="16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: </a:t>
                      </a:r>
                      <a:r>
                        <a:rPr lang="en" sz="1600" u="sng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into</a:t>
                      </a:r>
                      <a:r>
                        <a:rPr lang="en" sz="16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b="1" lang="en" sz="16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Internal Jugular Vein</a:t>
                      </a:r>
                      <a:endParaRPr b="1" sz="1600"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4020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700">
                        <a:solidFill>
                          <a:srgbClr val="134F5C"/>
                        </a:solidFill>
                        <a:latin typeface="Fira Sans Condensed"/>
                        <a:ea typeface="Fira Sans Condensed"/>
                        <a:cs typeface="Fira Sans Condensed"/>
                        <a:sym typeface="Fira Sans Condensed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700">
                        <a:solidFill>
                          <a:srgbClr val="134F5C"/>
                        </a:solidFill>
                        <a:latin typeface="Fira Sans Condensed"/>
                        <a:ea typeface="Fira Sans Condensed"/>
                        <a:cs typeface="Fira Sans Condensed"/>
                        <a:sym typeface="Fira Sans Condensed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700">
                          <a:solidFill>
                            <a:srgbClr val="134F5C"/>
                          </a:solidFill>
                          <a:latin typeface="Fira Sans Condensed"/>
                          <a:ea typeface="Fira Sans Condensed"/>
                          <a:cs typeface="Fira Sans Condensed"/>
                          <a:sym typeface="Fira Sans Condensed"/>
                        </a:rPr>
                        <a:t>Lymphatics Drain</a:t>
                      </a:r>
                      <a:endParaRPr b="1" sz="1700">
                        <a:solidFill>
                          <a:srgbClr val="134F5C"/>
                        </a:solidFill>
                        <a:latin typeface="Fira Sans Condensed"/>
                        <a:ea typeface="Fira Sans Condensed"/>
                        <a:cs typeface="Fira Sans Condensed"/>
                        <a:sym typeface="Fira Sans Condensed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700">
                        <a:solidFill>
                          <a:srgbClr val="134F5C"/>
                        </a:solidFill>
                        <a:latin typeface="Fira Sans Condensed"/>
                        <a:ea typeface="Fira Sans Condensed"/>
                        <a:cs typeface="Fira Sans Condensed"/>
                        <a:sym typeface="Fira Sans Condense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Into the deep cervical lymph nodes Either </a:t>
                      </a:r>
                      <a:r>
                        <a:rPr b="1" lang="en" sz="1600" u="sng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directly</a:t>
                      </a:r>
                      <a:r>
                        <a:rPr lang="en" sz="16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or </a:t>
                      </a:r>
                      <a:r>
                        <a:rPr b="1" lang="en" sz="1600" u="sng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indirectly</a:t>
                      </a:r>
                      <a:r>
                        <a:rPr lang="en" sz="16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via the Retropharyngeal or paratracheal lymph nodes.</a:t>
                      </a:r>
                      <a:endParaRPr sz="1600"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21" name="Google Shape;221;p22"/>
          <p:cNvGraphicFramePr/>
          <p:nvPr/>
        </p:nvGraphicFramePr>
        <p:xfrm>
          <a:off x="0" y="8250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{8FB00457-CFF2-47C2-8A79-E0CB4F952981}</a:tableStyleId>
              </a:tblPr>
              <a:tblGrid>
                <a:gridCol w="1454725"/>
                <a:gridCol w="5860475"/>
              </a:tblGrid>
              <a:tr h="1808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900">
                        <a:solidFill>
                          <a:srgbClr val="134F5C"/>
                        </a:solidFill>
                        <a:latin typeface="Fira Sans Condensed"/>
                        <a:ea typeface="Fira Sans Condensed"/>
                        <a:cs typeface="Fira Sans Condensed"/>
                        <a:sym typeface="Fira Sans Condensed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900">
                        <a:solidFill>
                          <a:srgbClr val="134F5C"/>
                        </a:solidFill>
                        <a:latin typeface="Fira Sans Condensed"/>
                        <a:ea typeface="Fira Sans Condensed"/>
                        <a:cs typeface="Fira Sans Condensed"/>
                        <a:sym typeface="Fira Sans Condensed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900">
                          <a:solidFill>
                            <a:srgbClr val="134F5C"/>
                          </a:solidFill>
                          <a:latin typeface="Fira Sans Condensed"/>
                          <a:ea typeface="Fira Sans Condensed"/>
                          <a:cs typeface="Fira Sans Condensed"/>
                          <a:sym typeface="Fira Sans Condensed"/>
                        </a:rPr>
                        <a:t>Palatine Tonsils</a:t>
                      </a:r>
                      <a:endParaRPr b="1" sz="1900">
                        <a:solidFill>
                          <a:srgbClr val="134F5C"/>
                        </a:solidFill>
                        <a:latin typeface="Fira Sans Condensed"/>
                        <a:ea typeface="Fira Sans Condensed"/>
                        <a:cs typeface="Fira Sans Condensed"/>
                        <a:sym typeface="Fira Sans Condensed"/>
                      </a:endParaRPr>
                    </a:p>
                  </a:txBody>
                  <a:tcPr marT="91425" marB="91425" marR="91425" marL="91425">
                    <a:solidFill>
                      <a:srgbClr val="A2C4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Two masses of lymphoid tissue located in the lateral wall of the oropharynx in the tonsillar fossa. </a:t>
                      </a:r>
                      <a:endParaRPr sz="1600"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Each one is covered laterally by: </a:t>
                      </a:r>
                      <a:endParaRPr sz="1600"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1. fibrous tissue (capsule) 2. mucous membrane. </a:t>
                      </a:r>
                      <a:endParaRPr sz="1600"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3302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6A5AF"/>
                        </a:buClr>
                        <a:buSzPts val="1600"/>
                        <a:buFont typeface="Open Sans"/>
                        <a:buChar char="❖"/>
                      </a:pPr>
                      <a:r>
                        <a:rPr lang="en" sz="16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It reaches a maximum size during </a:t>
                      </a:r>
                      <a:r>
                        <a:rPr b="1" lang="en" sz="16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childhood</a:t>
                      </a:r>
                      <a:endParaRPr sz="1600"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3302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6A5AF"/>
                        </a:buClr>
                        <a:buSzPts val="1600"/>
                        <a:buFont typeface="Open Sans"/>
                        <a:buChar char="❖"/>
                      </a:pPr>
                      <a:r>
                        <a:rPr lang="en" sz="16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It </a:t>
                      </a:r>
                      <a:r>
                        <a:rPr b="1" lang="en" sz="16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diminishes</a:t>
                      </a:r>
                      <a:r>
                        <a:rPr lang="en" sz="16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in size after puberty.</a:t>
                      </a:r>
                      <a:endParaRPr sz="1600"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3"/>
          <p:cNvSpPr/>
          <p:nvPr/>
        </p:nvSpPr>
        <p:spPr>
          <a:xfrm>
            <a:off x="485700" y="704850"/>
            <a:ext cx="6343800" cy="84105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chemeClr val="dk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227" name="Google Shape;227;p23"/>
          <p:cNvGraphicFramePr/>
          <p:nvPr/>
        </p:nvGraphicFramePr>
        <p:xfrm>
          <a:off x="952450" y="15715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{8FB00457-CFF2-47C2-8A79-E0CB4F952981}</a:tableStyleId>
              </a:tblPr>
              <a:tblGrid>
                <a:gridCol w="1352550"/>
                <a:gridCol w="1352550"/>
                <a:gridCol w="1352550"/>
                <a:gridCol w="1352550"/>
              </a:tblGrid>
              <a:tr h="689625">
                <a:tc gridSpan="4">
                  <a:txBody>
                    <a:bodyPr/>
                    <a:lstStyle/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SzPts val="1400"/>
                        <a:buFont typeface="Fira Sans Condensed"/>
                        <a:buAutoNum type="arabicPeriod"/>
                      </a:pPr>
                      <a:r>
                        <a:rPr b="1" lang="en">
                          <a:solidFill>
                            <a:schemeClr val="lt2"/>
                          </a:solidFill>
                          <a:latin typeface="Fira Sans Condensed"/>
                          <a:ea typeface="Fira Sans Condensed"/>
                          <a:cs typeface="Fira Sans Condensed"/>
                          <a:sym typeface="Fira Sans Condensed"/>
                        </a:rPr>
                        <a:t>T</a:t>
                      </a:r>
                      <a:r>
                        <a:rPr b="1" lang="en">
                          <a:solidFill>
                            <a:schemeClr val="lt2"/>
                          </a:solidFill>
                          <a:latin typeface="Fira Sans Condensed"/>
                          <a:ea typeface="Fira Sans Condensed"/>
                          <a:cs typeface="Fira Sans Condensed"/>
                          <a:sym typeface="Fira Sans Condensed"/>
                        </a:rPr>
                        <a:t>he small space above the superior concha is</a:t>
                      </a:r>
                      <a:endParaRPr b="1">
                        <a:solidFill>
                          <a:schemeClr val="lt2"/>
                        </a:solidFill>
                        <a:latin typeface="Fira Sans Condensed"/>
                        <a:ea typeface="Fira Sans Condensed"/>
                        <a:cs typeface="Fira Sans Condensed"/>
                        <a:sym typeface="Fira Sans Condensed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34F5C"/>
                    </a:solidFill>
                  </a:tcPr>
                </a:tc>
                <a:tc hMerge="1"/>
                <a:tc hMerge="1"/>
                <a:tc hMerge="1"/>
              </a:tr>
              <a:tr h="689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A. </a:t>
                      </a:r>
                      <a:r>
                        <a:rPr lang="en" sz="12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inferior conchae</a:t>
                      </a:r>
                      <a:endParaRPr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B. </a:t>
                      </a:r>
                      <a:r>
                        <a:rPr lang="en" sz="12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vomer</a:t>
                      </a:r>
                      <a:endParaRPr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C. s</a:t>
                      </a:r>
                      <a:r>
                        <a:rPr lang="en" sz="12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phenoethmoid-al recess</a:t>
                      </a:r>
                      <a:endParaRPr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D. </a:t>
                      </a:r>
                      <a:r>
                        <a:rPr lang="en" sz="12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nasal</a:t>
                      </a:r>
                      <a:r>
                        <a:rPr lang="en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en" sz="1200">
                          <a:solidFill>
                            <a:srgbClr val="0C343D"/>
                          </a:solidFill>
                        </a:rPr>
                        <a:t>septum</a:t>
                      </a:r>
                      <a:endParaRPr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689625">
                <a:tc gridSpan="4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lt2"/>
                          </a:solidFill>
                          <a:latin typeface="Fira Sans Condensed"/>
                          <a:ea typeface="Fira Sans Condensed"/>
                          <a:cs typeface="Fira Sans Condensed"/>
                          <a:sym typeface="Fira Sans Condensed"/>
                        </a:rPr>
                        <a:t>   2.       Functions of paranasal sinuses</a:t>
                      </a:r>
                      <a:endParaRPr b="1">
                        <a:solidFill>
                          <a:schemeClr val="lt2"/>
                        </a:solidFill>
                        <a:latin typeface="Fira Sans Condensed"/>
                        <a:ea typeface="Fira Sans Condensed"/>
                        <a:cs typeface="Fira Sans Condensed"/>
                        <a:sym typeface="Fira Sans Condensed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34F5C"/>
                    </a:solidFill>
                  </a:tcPr>
                </a:tc>
                <a:tc hMerge="1"/>
                <a:tc hMerge="1"/>
                <a:tc hMerge="1"/>
              </a:tr>
              <a:tr h="689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A. </a:t>
                      </a:r>
                      <a:r>
                        <a:rPr lang="en" sz="12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air conditioner</a:t>
                      </a:r>
                      <a:r>
                        <a:rPr lang="en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endParaRPr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B. </a:t>
                      </a:r>
                      <a:r>
                        <a:rPr lang="en" sz="12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lighten the skull</a:t>
                      </a:r>
                      <a:r>
                        <a:rPr lang="en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endParaRPr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C. </a:t>
                      </a:r>
                      <a:r>
                        <a:rPr lang="en" sz="12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</a:t>
                      </a:r>
                      <a:r>
                        <a:rPr lang="en" sz="12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esonant chambers for speech</a:t>
                      </a:r>
                      <a:endParaRPr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D. </a:t>
                      </a:r>
                      <a:r>
                        <a:rPr lang="en" sz="12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All above </a:t>
                      </a:r>
                      <a:endParaRPr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689625">
                <a:tc gridSpan="4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>
                          <a:solidFill>
                            <a:schemeClr val="lt2"/>
                          </a:solidFill>
                          <a:latin typeface="Fira Sans Condensed"/>
                          <a:ea typeface="Fira Sans Condensed"/>
                          <a:cs typeface="Fira Sans Condensed"/>
                          <a:sym typeface="Fira Sans Condensed"/>
                        </a:rPr>
                        <a:t>     3.       </a:t>
                      </a:r>
                      <a:r>
                        <a:rPr b="1" lang="en">
                          <a:solidFill>
                            <a:schemeClr val="lt2"/>
                          </a:solidFill>
                          <a:latin typeface="Fira Sans Condensed"/>
                          <a:ea typeface="Fira Sans Condensed"/>
                          <a:cs typeface="Fira Sans Condensed"/>
                          <a:sym typeface="Fira Sans Condensed"/>
                        </a:rPr>
                        <a:t>Superior meatus drains into</a:t>
                      </a:r>
                      <a:endParaRPr b="1">
                        <a:solidFill>
                          <a:schemeClr val="lt2"/>
                        </a:solidFill>
                        <a:latin typeface="Fira Sans Condensed"/>
                        <a:ea typeface="Fira Sans Condensed"/>
                        <a:cs typeface="Fira Sans Condensed"/>
                        <a:sym typeface="Fira Sans Condensed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34F5C"/>
                    </a:solidFill>
                  </a:tcPr>
                </a:tc>
                <a:tc hMerge="1"/>
                <a:tc hMerge="1"/>
                <a:tc hMerge="1"/>
              </a:tr>
              <a:tr h="689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A. </a:t>
                      </a:r>
                      <a:r>
                        <a:rPr lang="en" sz="12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Nasolacrimal duct</a:t>
                      </a:r>
                      <a:endParaRPr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B. </a:t>
                      </a:r>
                      <a:r>
                        <a:rPr lang="en" sz="12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Posterior Ethmoidal Sinus</a:t>
                      </a:r>
                      <a:endParaRPr sz="1100"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C. </a:t>
                      </a:r>
                      <a:r>
                        <a:rPr lang="en" sz="12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Sphenoidal Sinus</a:t>
                      </a:r>
                      <a:endParaRPr sz="1300"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D. </a:t>
                      </a:r>
                      <a:r>
                        <a:rPr lang="en" sz="12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Middle Ethmoidal</a:t>
                      </a:r>
                      <a:endParaRPr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689625">
                <a:tc gridSpan="4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>
                          <a:solidFill>
                            <a:schemeClr val="lt2"/>
                          </a:solidFill>
                          <a:latin typeface="Fira Sans Condensed"/>
                          <a:ea typeface="Fira Sans Condensed"/>
                          <a:cs typeface="Fira Sans Condensed"/>
                          <a:sym typeface="Fira Sans Condensed"/>
                        </a:rPr>
                        <a:t>    4.       </a:t>
                      </a:r>
                      <a:r>
                        <a:rPr b="1" lang="en">
                          <a:solidFill>
                            <a:schemeClr val="lt2"/>
                          </a:solidFill>
                          <a:latin typeface="Fira Sans Condensed"/>
                          <a:ea typeface="Fira Sans Condensed"/>
                          <a:cs typeface="Fira Sans Condensed"/>
                          <a:sym typeface="Fira Sans Condensed"/>
                        </a:rPr>
                        <a:t> What is the function of longitudinal muscle of pharynx?</a:t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34F5C"/>
                    </a:solidFill>
                  </a:tcPr>
                </a:tc>
                <a:tc hMerge="1"/>
                <a:tc hMerge="1"/>
                <a:tc hMerge="1"/>
              </a:tr>
              <a:tr h="689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A. </a:t>
                      </a:r>
                      <a:r>
                        <a:rPr lang="en" sz="12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Propel the bolus of food</a:t>
                      </a:r>
                      <a:endParaRPr sz="1200"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B.</a:t>
                      </a:r>
                      <a:r>
                        <a:rPr lang="en" sz="12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Lower fibers</a:t>
                      </a:r>
                      <a:endParaRPr sz="1200"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C.</a:t>
                      </a:r>
                      <a:r>
                        <a:rPr lang="en" sz="12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en" sz="12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Elevate the Larynx &amp; Pharynx</a:t>
                      </a:r>
                      <a:endParaRPr sz="1200"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D. </a:t>
                      </a:r>
                      <a:r>
                        <a:rPr lang="en" sz="12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act as a sphincter</a:t>
                      </a:r>
                      <a:endParaRPr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689625">
                <a:tc gridSpan="4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>
                          <a:solidFill>
                            <a:schemeClr val="lt2"/>
                          </a:solidFill>
                          <a:latin typeface="Fira Sans Condensed"/>
                          <a:ea typeface="Fira Sans Condensed"/>
                          <a:cs typeface="Fira Sans Condensed"/>
                          <a:sym typeface="Fira Sans Condensed"/>
                        </a:rPr>
                        <a:t>    5.      </a:t>
                      </a:r>
                      <a:r>
                        <a:rPr b="1" lang="en">
                          <a:solidFill>
                            <a:schemeClr val="lt2"/>
                          </a:solidFill>
                          <a:latin typeface="Fira Sans Condensed"/>
                          <a:ea typeface="Fira Sans Condensed"/>
                          <a:cs typeface="Fira Sans Condensed"/>
                          <a:sym typeface="Fira Sans Condensed"/>
                        </a:rPr>
                        <a:t>Vagus Nerve Innervate which of the following?</a:t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34F5C"/>
                    </a:solidFill>
                  </a:tcPr>
                </a:tc>
                <a:tc hMerge="1"/>
                <a:tc hMerge="1"/>
                <a:tc hMerge="1"/>
              </a:tr>
              <a:tr h="689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A. </a:t>
                      </a:r>
                      <a:r>
                        <a:rPr lang="en" sz="12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Laryngopharynx</a:t>
                      </a:r>
                      <a:endParaRPr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B. </a:t>
                      </a:r>
                      <a:r>
                        <a:rPr lang="en" sz="12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Nasopharynx</a:t>
                      </a:r>
                      <a:endParaRPr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C. </a:t>
                      </a:r>
                      <a:r>
                        <a:rPr lang="en" sz="12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Oropharynx</a:t>
                      </a:r>
                      <a:endParaRPr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D. All</a:t>
                      </a:r>
                      <a:endParaRPr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sp>
        <p:nvSpPr>
          <p:cNvPr id="228" name="Google Shape;228;p23"/>
          <p:cNvSpPr txBox="1"/>
          <p:nvPr>
            <p:ph type="title"/>
          </p:nvPr>
        </p:nvSpPr>
        <p:spPr>
          <a:xfrm>
            <a:off x="1441276" y="895550"/>
            <a:ext cx="1808100" cy="57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010"/>
              <a:t>MCQs</a:t>
            </a:r>
            <a:endParaRPr sz="3010"/>
          </a:p>
        </p:txBody>
      </p:sp>
      <p:pic>
        <p:nvPicPr>
          <p:cNvPr id="229" name="Google Shape;22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2450" y="939883"/>
            <a:ext cx="488824" cy="488824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23"/>
          <p:cNvSpPr txBox="1"/>
          <p:nvPr/>
        </p:nvSpPr>
        <p:spPr>
          <a:xfrm>
            <a:off x="952450" y="8715275"/>
            <a:ext cx="5410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34F5C"/>
                </a:solidFill>
                <a:latin typeface="Open Sans"/>
                <a:ea typeface="Open Sans"/>
                <a:cs typeface="Open Sans"/>
                <a:sym typeface="Open Sans"/>
              </a:rPr>
              <a:t>Answers: </a:t>
            </a:r>
            <a:r>
              <a:rPr lang="en">
                <a:solidFill>
                  <a:srgbClr val="CCCCCC"/>
                </a:solidFill>
                <a:latin typeface="Open Sans"/>
                <a:ea typeface="Open Sans"/>
                <a:cs typeface="Open Sans"/>
                <a:sym typeface="Open Sans"/>
              </a:rPr>
              <a:t>1- C  2- D  3- B  4- C 5- A</a:t>
            </a:r>
            <a:endParaRPr sz="1100">
              <a:solidFill>
                <a:srgbClr val="134F5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1" name="Google Shape;231;p23"/>
          <p:cNvSpPr/>
          <p:nvPr/>
        </p:nvSpPr>
        <p:spPr>
          <a:xfrm rot="-5400000">
            <a:off x="-703524" y="9124027"/>
            <a:ext cx="1812374" cy="1757405"/>
          </a:xfrm>
          <a:custGeom>
            <a:rect b="b" l="l" r="r" t="t"/>
            <a:pathLst>
              <a:path extrusionOk="0" h="53146" w="57522">
                <a:moveTo>
                  <a:pt x="38824" y="0"/>
                </a:moveTo>
                <a:cubicBezTo>
                  <a:pt x="36106" y="0"/>
                  <a:pt x="34222" y="1704"/>
                  <a:pt x="30325" y="3209"/>
                </a:cubicBezTo>
                <a:cubicBezTo>
                  <a:pt x="28876" y="3933"/>
                  <a:pt x="27395" y="4167"/>
                  <a:pt x="25907" y="4167"/>
                </a:cubicBezTo>
                <a:cubicBezTo>
                  <a:pt x="23199" y="4167"/>
                  <a:pt x="20471" y="3393"/>
                  <a:pt x="17884" y="3393"/>
                </a:cubicBezTo>
                <a:cubicBezTo>
                  <a:pt x="16641" y="3393"/>
                  <a:pt x="15430" y="3571"/>
                  <a:pt x="14270" y="4101"/>
                </a:cubicBezTo>
                <a:cubicBezTo>
                  <a:pt x="0" y="10344"/>
                  <a:pt x="24973" y="34425"/>
                  <a:pt x="8467" y="44676"/>
                </a:cubicBezTo>
                <a:lnTo>
                  <a:pt x="8919" y="45128"/>
                </a:lnTo>
                <a:cubicBezTo>
                  <a:pt x="8467" y="50920"/>
                  <a:pt x="14710" y="51812"/>
                  <a:pt x="19170" y="52704"/>
                </a:cubicBezTo>
                <a:cubicBezTo>
                  <a:pt x="21169" y="52998"/>
                  <a:pt x="23137" y="53146"/>
                  <a:pt x="25060" y="53146"/>
                </a:cubicBezTo>
                <a:cubicBezTo>
                  <a:pt x="37720" y="53146"/>
                  <a:pt x="48416" y="46755"/>
                  <a:pt x="53062" y="33974"/>
                </a:cubicBezTo>
                <a:cubicBezTo>
                  <a:pt x="57522" y="22831"/>
                  <a:pt x="55738" y="7668"/>
                  <a:pt x="43703" y="1425"/>
                </a:cubicBezTo>
                <a:cubicBezTo>
                  <a:pt x="41662" y="402"/>
                  <a:pt x="40144" y="0"/>
                  <a:pt x="38824" y="0"/>
                </a:cubicBezTo>
                <a:close/>
              </a:path>
            </a:pathLst>
          </a:custGeom>
          <a:solidFill>
            <a:srgbClr val="134F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34F5C"/>
              </a:solidFill>
            </a:endParaRPr>
          </a:p>
        </p:txBody>
      </p:sp>
      <p:sp>
        <p:nvSpPr>
          <p:cNvPr id="232" name="Google Shape;232;p23"/>
          <p:cNvSpPr/>
          <p:nvPr/>
        </p:nvSpPr>
        <p:spPr>
          <a:xfrm rot="-5400000">
            <a:off x="-832449" y="9238327"/>
            <a:ext cx="1812374" cy="1757405"/>
          </a:xfrm>
          <a:custGeom>
            <a:rect b="b" l="l" r="r" t="t"/>
            <a:pathLst>
              <a:path extrusionOk="0" h="53146" w="57522">
                <a:moveTo>
                  <a:pt x="38824" y="0"/>
                </a:moveTo>
                <a:cubicBezTo>
                  <a:pt x="36106" y="0"/>
                  <a:pt x="34222" y="1704"/>
                  <a:pt x="30325" y="3209"/>
                </a:cubicBezTo>
                <a:cubicBezTo>
                  <a:pt x="28876" y="3933"/>
                  <a:pt x="27395" y="4167"/>
                  <a:pt x="25907" y="4167"/>
                </a:cubicBezTo>
                <a:cubicBezTo>
                  <a:pt x="23199" y="4167"/>
                  <a:pt x="20471" y="3393"/>
                  <a:pt x="17884" y="3393"/>
                </a:cubicBezTo>
                <a:cubicBezTo>
                  <a:pt x="16641" y="3393"/>
                  <a:pt x="15430" y="3571"/>
                  <a:pt x="14270" y="4101"/>
                </a:cubicBezTo>
                <a:cubicBezTo>
                  <a:pt x="0" y="10344"/>
                  <a:pt x="24973" y="34425"/>
                  <a:pt x="8467" y="44676"/>
                </a:cubicBezTo>
                <a:lnTo>
                  <a:pt x="8919" y="45128"/>
                </a:lnTo>
                <a:cubicBezTo>
                  <a:pt x="8467" y="50920"/>
                  <a:pt x="14710" y="51812"/>
                  <a:pt x="19170" y="52704"/>
                </a:cubicBezTo>
                <a:cubicBezTo>
                  <a:pt x="21169" y="52998"/>
                  <a:pt x="23137" y="53146"/>
                  <a:pt x="25060" y="53146"/>
                </a:cubicBezTo>
                <a:cubicBezTo>
                  <a:pt x="37720" y="53146"/>
                  <a:pt x="48416" y="46755"/>
                  <a:pt x="53062" y="33974"/>
                </a:cubicBezTo>
                <a:cubicBezTo>
                  <a:pt x="57522" y="22831"/>
                  <a:pt x="55738" y="7668"/>
                  <a:pt x="43703" y="1425"/>
                </a:cubicBezTo>
                <a:cubicBezTo>
                  <a:pt x="41662" y="402"/>
                  <a:pt x="40144" y="0"/>
                  <a:pt x="3882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34F5C"/>
              </a:solidFill>
            </a:endParaRPr>
          </a:p>
        </p:txBody>
      </p:sp>
      <p:sp>
        <p:nvSpPr>
          <p:cNvPr id="233" name="Google Shape;233;p23"/>
          <p:cNvSpPr/>
          <p:nvPr/>
        </p:nvSpPr>
        <p:spPr>
          <a:xfrm rot="5710788">
            <a:off x="5634578" y="-1091751"/>
            <a:ext cx="2754039" cy="3427829"/>
          </a:xfrm>
          <a:custGeom>
            <a:rect b="b" l="l" r="r" t="t"/>
            <a:pathLst>
              <a:path extrusionOk="0" h="53146" w="57522">
                <a:moveTo>
                  <a:pt x="38824" y="0"/>
                </a:moveTo>
                <a:cubicBezTo>
                  <a:pt x="36106" y="0"/>
                  <a:pt x="34222" y="1704"/>
                  <a:pt x="30325" y="3209"/>
                </a:cubicBezTo>
                <a:cubicBezTo>
                  <a:pt x="28876" y="3933"/>
                  <a:pt x="27395" y="4167"/>
                  <a:pt x="25907" y="4167"/>
                </a:cubicBezTo>
                <a:cubicBezTo>
                  <a:pt x="23199" y="4167"/>
                  <a:pt x="20471" y="3393"/>
                  <a:pt x="17884" y="3393"/>
                </a:cubicBezTo>
                <a:cubicBezTo>
                  <a:pt x="16641" y="3393"/>
                  <a:pt x="15430" y="3571"/>
                  <a:pt x="14270" y="4101"/>
                </a:cubicBezTo>
                <a:cubicBezTo>
                  <a:pt x="0" y="10344"/>
                  <a:pt x="24973" y="34425"/>
                  <a:pt x="8467" y="44676"/>
                </a:cubicBezTo>
                <a:lnTo>
                  <a:pt x="8919" y="45128"/>
                </a:lnTo>
                <a:cubicBezTo>
                  <a:pt x="8467" y="50920"/>
                  <a:pt x="14710" y="51812"/>
                  <a:pt x="19170" y="52704"/>
                </a:cubicBezTo>
                <a:cubicBezTo>
                  <a:pt x="21169" y="52998"/>
                  <a:pt x="23137" y="53146"/>
                  <a:pt x="25060" y="53146"/>
                </a:cubicBezTo>
                <a:cubicBezTo>
                  <a:pt x="37720" y="53146"/>
                  <a:pt x="48416" y="46755"/>
                  <a:pt x="53062" y="33974"/>
                </a:cubicBezTo>
                <a:cubicBezTo>
                  <a:pt x="57522" y="22831"/>
                  <a:pt x="55738" y="7668"/>
                  <a:pt x="43703" y="1425"/>
                </a:cubicBezTo>
                <a:cubicBezTo>
                  <a:pt x="41662" y="402"/>
                  <a:pt x="40144" y="0"/>
                  <a:pt x="38824" y="0"/>
                </a:cubicBezTo>
                <a:close/>
              </a:path>
            </a:pathLst>
          </a:custGeom>
          <a:solidFill>
            <a:srgbClr val="134F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34F5C"/>
              </a:solidFill>
            </a:endParaRPr>
          </a:p>
        </p:txBody>
      </p:sp>
      <p:sp>
        <p:nvSpPr>
          <p:cNvPr id="234" name="Google Shape;234;p23"/>
          <p:cNvSpPr/>
          <p:nvPr/>
        </p:nvSpPr>
        <p:spPr>
          <a:xfrm rot="5710788">
            <a:off x="5717503" y="-1217301"/>
            <a:ext cx="2754039" cy="3427829"/>
          </a:xfrm>
          <a:custGeom>
            <a:rect b="b" l="l" r="r" t="t"/>
            <a:pathLst>
              <a:path extrusionOk="0" h="53146" w="57522">
                <a:moveTo>
                  <a:pt x="38824" y="0"/>
                </a:moveTo>
                <a:cubicBezTo>
                  <a:pt x="36106" y="0"/>
                  <a:pt x="34222" y="1704"/>
                  <a:pt x="30325" y="3209"/>
                </a:cubicBezTo>
                <a:cubicBezTo>
                  <a:pt x="28876" y="3933"/>
                  <a:pt x="27395" y="4167"/>
                  <a:pt x="25907" y="4167"/>
                </a:cubicBezTo>
                <a:cubicBezTo>
                  <a:pt x="23199" y="4167"/>
                  <a:pt x="20471" y="3393"/>
                  <a:pt x="17884" y="3393"/>
                </a:cubicBezTo>
                <a:cubicBezTo>
                  <a:pt x="16641" y="3393"/>
                  <a:pt x="15430" y="3571"/>
                  <a:pt x="14270" y="4101"/>
                </a:cubicBezTo>
                <a:cubicBezTo>
                  <a:pt x="0" y="10344"/>
                  <a:pt x="24973" y="34425"/>
                  <a:pt x="8467" y="44676"/>
                </a:cubicBezTo>
                <a:lnTo>
                  <a:pt x="8919" y="45128"/>
                </a:lnTo>
                <a:cubicBezTo>
                  <a:pt x="8467" y="50920"/>
                  <a:pt x="14710" y="51812"/>
                  <a:pt x="19170" y="52704"/>
                </a:cubicBezTo>
                <a:cubicBezTo>
                  <a:pt x="21169" y="52998"/>
                  <a:pt x="23137" y="53146"/>
                  <a:pt x="25060" y="53146"/>
                </a:cubicBezTo>
                <a:cubicBezTo>
                  <a:pt x="37720" y="53146"/>
                  <a:pt x="48416" y="46755"/>
                  <a:pt x="53062" y="33974"/>
                </a:cubicBezTo>
                <a:cubicBezTo>
                  <a:pt x="57522" y="22831"/>
                  <a:pt x="55738" y="7668"/>
                  <a:pt x="43703" y="1425"/>
                </a:cubicBezTo>
                <a:cubicBezTo>
                  <a:pt x="41662" y="402"/>
                  <a:pt x="40144" y="0"/>
                  <a:pt x="3882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34F5C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4"/>
          <p:cNvSpPr/>
          <p:nvPr/>
        </p:nvSpPr>
        <p:spPr>
          <a:xfrm>
            <a:off x="485700" y="704850"/>
            <a:ext cx="6343800" cy="84579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chemeClr val="dk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240" name="Google Shape;240;p24"/>
          <p:cNvGraphicFramePr/>
          <p:nvPr/>
        </p:nvGraphicFramePr>
        <p:xfrm>
          <a:off x="952450" y="15715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{8FB00457-CFF2-47C2-8A79-E0CB4F952981}</a:tableStyleId>
              </a:tblPr>
              <a:tblGrid>
                <a:gridCol w="1352550"/>
                <a:gridCol w="1352550"/>
                <a:gridCol w="1352550"/>
                <a:gridCol w="1352550"/>
              </a:tblGrid>
              <a:tr h="689625">
                <a:tc gridSpan="4">
                  <a:txBody>
                    <a:bodyPr/>
                    <a:lstStyle/>
                    <a:p>
                      <a:pPr indent="0" lvl="0" marL="0" rtl="0" algn="l">
                        <a:lnSpc>
                          <a:spcPct val="900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>
                          <a:solidFill>
                            <a:schemeClr val="lt2"/>
                          </a:solidFill>
                          <a:latin typeface="Fira Sans Condensed"/>
                          <a:ea typeface="Fira Sans Condensed"/>
                          <a:cs typeface="Fira Sans Condensed"/>
                          <a:sym typeface="Fira Sans Condensed"/>
                        </a:rPr>
                        <a:t>   6.       </a:t>
                      </a:r>
                      <a:r>
                        <a:rPr b="1" lang="en">
                          <a:solidFill>
                            <a:schemeClr val="lt2"/>
                          </a:solidFill>
                          <a:latin typeface="Fira Sans Condensed"/>
                          <a:ea typeface="Fira Sans Condensed"/>
                          <a:cs typeface="Fira Sans Condensed"/>
                          <a:sym typeface="Fira Sans Condensed"/>
                        </a:rPr>
                        <a:t>h</a:t>
                      </a:r>
                      <a:r>
                        <a:rPr b="1" lang="en">
                          <a:solidFill>
                            <a:schemeClr val="lt2"/>
                          </a:solidFill>
                          <a:latin typeface="Fira Sans Condensed"/>
                          <a:ea typeface="Fira Sans Condensed"/>
                          <a:cs typeface="Fira Sans Condensed"/>
                          <a:sym typeface="Fira Sans Condensed"/>
                        </a:rPr>
                        <a:t>ard (bony) palate is found in which of the following sites of nasal cavity</a:t>
                      </a:r>
                      <a:endParaRPr b="1" sz="1600">
                        <a:solidFill>
                          <a:schemeClr val="lt2"/>
                        </a:solidFill>
                        <a:latin typeface="Fira Sans Condensed"/>
                        <a:ea typeface="Fira Sans Condensed"/>
                        <a:cs typeface="Fira Sans Condensed"/>
                        <a:sym typeface="Fira Sans Condensed"/>
                      </a:endParaRPr>
                    </a:p>
                    <a:p>
                      <a:pPr indent="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chemeClr val="lt2"/>
                        </a:solidFill>
                        <a:latin typeface="Fira Sans Condensed"/>
                        <a:ea typeface="Fira Sans Condensed"/>
                        <a:cs typeface="Fira Sans Condensed"/>
                        <a:sym typeface="Fira Sans Condensed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34F5C"/>
                    </a:solidFill>
                  </a:tcPr>
                </a:tc>
                <a:tc hMerge="1"/>
                <a:tc hMerge="1"/>
                <a:tc hMerge="1"/>
              </a:tr>
              <a:tr h="689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A. </a:t>
                      </a:r>
                      <a:r>
                        <a:rPr lang="en" sz="12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Roof</a:t>
                      </a:r>
                      <a:endParaRPr sz="1200"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B. </a:t>
                      </a:r>
                      <a:r>
                        <a:rPr lang="en" sz="12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lateral wall</a:t>
                      </a:r>
                      <a:endParaRPr sz="1200"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C. </a:t>
                      </a:r>
                      <a:r>
                        <a:rPr lang="en" sz="12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floor</a:t>
                      </a:r>
                      <a:endParaRPr sz="1200"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D. </a:t>
                      </a:r>
                      <a:r>
                        <a:rPr lang="en" sz="12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septum</a:t>
                      </a:r>
                      <a:endParaRPr sz="1200"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689625">
                <a:tc gridSpan="4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lt2"/>
                          </a:solidFill>
                          <a:latin typeface="Fira Sans Condensed"/>
                          <a:ea typeface="Fira Sans Condensed"/>
                          <a:cs typeface="Fira Sans Condensed"/>
                          <a:sym typeface="Fira Sans Condensed"/>
                        </a:rPr>
                        <a:t>   7.       </a:t>
                      </a:r>
                      <a:r>
                        <a:rPr b="1" lang="en">
                          <a:solidFill>
                            <a:schemeClr val="lt2"/>
                          </a:solidFill>
                          <a:latin typeface="Fira Sans Condensed"/>
                          <a:ea typeface="Fira Sans Condensed"/>
                          <a:cs typeface="Fira Sans Condensed"/>
                          <a:sym typeface="Fira Sans Condensed"/>
                        </a:rPr>
                        <a:t>Nasolacrimal duct drains into which of the following</a:t>
                      </a:r>
                      <a:endParaRPr b="1" sz="1300">
                        <a:solidFill>
                          <a:schemeClr val="lt2"/>
                        </a:solidFill>
                        <a:latin typeface="Fira Sans Condensed"/>
                        <a:ea typeface="Fira Sans Condensed"/>
                        <a:cs typeface="Fira Sans Condensed"/>
                        <a:sym typeface="Fira Sans Condensed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34F5C"/>
                    </a:solidFill>
                  </a:tcPr>
                </a:tc>
                <a:tc hMerge="1"/>
                <a:tc hMerge="1"/>
                <a:tc hMerge="1"/>
              </a:tr>
              <a:tr h="689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A. </a:t>
                      </a:r>
                      <a:r>
                        <a:rPr lang="en" sz="12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Sphenoethmoidal Recess</a:t>
                      </a:r>
                      <a:endParaRPr sz="1100"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B. </a:t>
                      </a:r>
                      <a:r>
                        <a:rPr lang="en" sz="12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Superior Meatus</a:t>
                      </a:r>
                      <a:endParaRPr sz="1200"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C. </a:t>
                      </a:r>
                      <a:r>
                        <a:rPr lang="en" sz="12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middle meatus </a:t>
                      </a:r>
                      <a:endParaRPr sz="1200"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D. </a:t>
                      </a:r>
                      <a:r>
                        <a:rPr lang="en" sz="12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inferior meatus </a:t>
                      </a:r>
                      <a:endParaRPr sz="1200"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689625">
                <a:tc gridSpan="4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>
                          <a:solidFill>
                            <a:schemeClr val="lt2"/>
                          </a:solidFill>
                          <a:latin typeface="Fira Sans Condensed"/>
                          <a:ea typeface="Fira Sans Condensed"/>
                          <a:cs typeface="Fira Sans Condensed"/>
                          <a:sym typeface="Fira Sans Condensed"/>
                        </a:rPr>
                        <a:t>     8.       Which of the </a:t>
                      </a:r>
                      <a:r>
                        <a:rPr b="1" lang="en">
                          <a:solidFill>
                            <a:schemeClr val="lt2"/>
                          </a:solidFill>
                          <a:latin typeface="Fira Sans Condensed"/>
                          <a:ea typeface="Fira Sans Condensed"/>
                          <a:cs typeface="Fira Sans Condensed"/>
                          <a:sym typeface="Fira Sans Condensed"/>
                        </a:rPr>
                        <a:t>following features is found in laryngopharynx </a:t>
                      </a:r>
                      <a:r>
                        <a:rPr b="1" lang="en" sz="1600">
                          <a:solidFill>
                            <a:srgbClr val="134F5C"/>
                          </a:solidFill>
                          <a:latin typeface="Fira Sans Condensed"/>
                          <a:ea typeface="Fira Sans Condensed"/>
                          <a:cs typeface="Fira Sans Condensed"/>
                          <a:sym typeface="Fira Sans Condensed"/>
                        </a:rPr>
                        <a:t>LaryngopharynxLaryngopharynxLaryngopharynx</a:t>
                      </a:r>
                      <a:endParaRPr b="1">
                        <a:solidFill>
                          <a:schemeClr val="lt2"/>
                        </a:solidFill>
                        <a:latin typeface="Fira Sans Condensed"/>
                        <a:ea typeface="Fira Sans Condensed"/>
                        <a:cs typeface="Fira Sans Condensed"/>
                        <a:sym typeface="Fira Sans Condensed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34F5C"/>
                    </a:solidFill>
                  </a:tcPr>
                </a:tc>
                <a:tc hMerge="1"/>
                <a:tc hMerge="1"/>
                <a:tc hMerge="1"/>
              </a:tr>
              <a:tr h="689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A. </a:t>
                      </a:r>
                      <a:r>
                        <a:rPr lang="en" sz="12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Pharyngeal tonsils</a:t>
                      </a:r>
                      <a:endParaRPr sz="1200"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B. </a:t>
                      </a:r>
                      <a:r>
                        <a:rPr lang="en" sz="12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piriform fossa</a:t>
                      </a:r>
                      <a:endParaRPr sz="900"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C. </a:t>
                      </a:r>
                      <a:r>
                        <a:rPr lang="en" sz="12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Palatoglossal fold</a:t>
                      </a:r>
                      <a:endParaRPr sz="1100"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D. </a:t>
                      </a:r>
                      <a:r>
                        <a:rPr lang="en" sz="12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 &amp; C</a:t>
                      </a:r>
                      <a:endParaRPr sz="1200"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689625">
                <a:tc gridSpan="4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>
                          <a:solidFill>
                            <a:schemeClr val="lt2"/>
                          </a:solidFill>
                          <a:latin typeface="Fira Sans Condensed"/>
                          <a:ea typeface="Fira Sans Condensed"/>
                          <a:cs typeface="Fira Sans Condensed"/>
                          <a:sym typeface="Fira Sans Condensed"/>
                        </a:rPr>
                        <a:t>    9.   </a:t>
                      </a:r>
                      <a:r>
                        <a:rPr b="1" lang="en">
                          <a:solidFill>
                            <a:srgbClr val="FFFFFF"/>
                          </a:solidFill>
                          <a:latin typeface="Fira Sans Condensed"/>
                          <a:ea typeface="Fira Sans Condensed"/>
                          <a:cs typeface="Fira Sans Condensed"/>
                          <a:sym typeface="Fira Sans Condensed"/>
                        </a:rPr>
                        <a:t>     </a:t>
                      </a:r>
                      <a:r>
                        <a:rPr b="1" lang="en">
                          <a:solidFill>
                            <a:srgbClr val="FFFFFF"/>
                          </a:solidFill>
                          <a:latin typeface="Fira Sans Condensed"/>
                          <a:ea typeface="Fira Sans Condensed"/>
                          <a:cs typeface="Fira Sans Condensed"/>
                          <a:sym typeface="Fira Sans Condensed"/>
                        </a:rPr>
                        <a:t>Lateral Wall of nasopharyngeal</a:t>
                      </a:r>
                      <a:r>
                        <a:rPr b="1" lang="en">
                          <a:solidFill>
                            <a:srgbClr val="0C343D"/>
                          </a:solidFill>
                          <a:latin typeface="Fira Sans Condensed"/>
                          <a:ea typeface="Fira Sans Condensed"/>
                          <a:cs typeface="Fira Sans Condensed"/>
                          <a:sym typeface="Fira Sans Condensed"/>
                        </a:rPr>
                        <a:t> </a:t>
                      </a:r>
                      <a:r>
                        <a:rPr b="1" lang="en">
                          <a:solidFill>
                            <a:srgbClr val="FFFFFF"/>
                          </a:solidFill>
                          <a:latin typeface="Fira Sans Condensed"/>
                          <a:ea typeface="Fira Sans Condensed"/>
                          <a:cs typeface="Fira Sans Condensed"/>
                          <a:sym typeface="Fira Sans Condensed"/>
                        </a:rPr>
                        <a:t>Shows</a:t>
                      </a:r>
                      <a:endParaRPr>
                        <a:solidFill>
                          <a:srgbClr val="FFFFFF"/>
                        </a:solidFill>
                        <a:latin typeface="Fira Sans Condensed"/>
                        <a:ea typeface="Fira Sans Condensed"/>
                        <a:cs typeface="Fira Sans Condensed"/>
                        <a:sym typeface="Fira Sans Condensed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34F5C"/>
                    </a:solidFill>
                  </a:tcPr>
                </a:tc>
                <a:tc hMerge="1"/>
                <a:tc hMerge="1"/>
                <a:tc hMerge="1"/>
              </a:tr>
              <a:tr h="689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A. </a:t>
                      </a:r>
                      <a:r>
                        <a:rPr lang="en" sz="12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Palatopharyngeal Folds</a:t>
                      </a:r>
                      <a:r>
                        <a:rPr lang="en" sz="15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endParaRPr sz="1200"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B.</a:t>
                      </a:r>
                      <a:r>
                        <a:rPr lang="en" sz="12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en" sz="12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Palatine tonsil</a:t>
                      </a:r>
                      <a:endParaRPr sz="1200"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C.</a:t>
                      </a:r>
                      <a:r>
                        <a:rPr lang="en" sz="12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en" sz="12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Palatoglossal fold </a:t>
                      </a:r>
                      <a:endParaRPr sz="1200"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D. </a:t>
                      </a:r>
                      <a:r>
                        <a:rPr lang="en" sz="12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Opening of auditory tube</a:t>
                      </a:r>
                      <a:endParaRPr sz="1200"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689625">
                <a:tc gridSpan="4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>
                          <a:solidFill>
                            <a:schemeClr val="lt2"/>
                          </a:solidFill>
                          <a:latin typeface="Fira Sans Condensed"/>
                          <a:ea typeface="Fira Sans Condensed"/>
                          <a:cs typeface="Fira Sans Condensed"/>
                          <a:sym typeface="Fira Sans Condensed"/>
                        </a:rPr>
                        <a:t>    10.        </a:t>
                      </a:r>
                      <a:r>
                        <a:rPr b="1" lang="en">
                          <a:solidFill>
                            <a:schemeClr val="lt2"/>
                          </a:solidFill>
                          <a:latin typeface="Fira Sans Condensed"/>
                          <a:ea typeface="Fira Sans Condensed"/>
                          <a:cs typeface="Fira Sans Condensed"/>
                          <a:sym typeface="Fira Sans Condensed"/>
                        </a:rPr>
                        <a:t>Which of the following is</a:t>
                      </a:r>
                      <a:r>
                        <a:rPr b="1" lang="en">
                          <a:solidFill>
                            <a:schemeClr val="lt2"/>
                          </a:solidFill>
                          <a:latin typeface="Fira Sans Condensed"/>
                          <a:ea typeface="Fira Sans Condensed"/>
                          <a:cs typeface="Fira Sans Condensed"/>
                          <a:sym typeface="Fira Sans Condensed"/>
                        </a:rPr>
                        <a:t> </a:t>
                      </a:r>
                      <a:r>
                        <a:rPr b="1" lang="en">
                          <a:solidFill>
                            <a:schemeClr val="lt2"/>
                          </a:solidFill>
                          <a:latin typeface="Fira Sans Condensed"/>
                          <a:ea typeface="Fira Sans Condensed"/>
                          <a:cs typeface="Fira Sans Condensed"/>
                          <a:sym typeface="Fira Sans Condensed"/>
                        </a:rPr>
                        <a:t>communicate with the nasal</a:t>
                      </a:r>
                      <a:endParaRPr b="1">
                        <a:solidFill>
                          <a:schemeClr val="lt2"/>
                        </a:solidFill>
                        <a:latin typeface="Fira Sans Condensed"/>
                        <a:ea typeface="Fira Sans Condensed"/>
                        <a:cs typeface="Fira Sans Condensed"/>
                        <a:sym typeface="Fira Sans Condensed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>
                          <a:solidFill>
                            <a:schemeClr val="lt2"/>
                          </a:solidFill>
                          <a:latin typeface="Fira Sans Condensed"/>
                          <a:ea typeface="Fira Sans Condensed"/>
                          <a:cs typeface="Fira Sans Condensed"/>
                          <a:sym typeface="Fira Sans Condensed"/>
                        </a:rPr>
                        <a:t>cavity through posterior nasal apertures</a:t>
                      </a:r>
                      <a:endParaRPr b="1">
                        <a:solidFill>
                          <a:schemeClr val="lt2"/>
                        </a:solidFill>
                        <a:latin typeface="Fira Sans Condensed"/>
                        <a:ea typeface="Fira Sans Condensed"/>
                        <a:cs typeface="Fira Sans Condensed"/>
                        <a:sym typeface="Fira Sans Condensed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34F5C"/>
                    </a:solidFill>
                  </a:tcPr>
                </a:tc>
                <a:tc hMerge="1"/>
                <a:tc hMerge="1"/>
                <a:tc hMerge="1"/>
              </a:tr>
              <a:tr h="689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A. </a:t>
                      </a:r>
                      <a:r>
                        <a:rPr lang="en" sz="12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Nasopharynx</a:t>
                      </a:r>
                      <a:endParaRPr sz="1200"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B. </a:t>
                      </a:r>
                      <a:r>
                        <a:rPr lang="en" sz="12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oropharynx</a:t>
                      </a:r>
                      <a:endParaRPr sz="1200"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C. </a:t>
                      </a:r>
                      <a:r>
                        <a:rPr lang="en" sz="12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laryngopharynx</a:t>
                      </a:r>
                      <a:endParaRPr sz="1200"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D. </a:t>
                      </a:r>
                      <a:endParaRPr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None of these </a:t>
                      </a:r>
                      <a:endParaRPr sz="1200"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sp>
        <p:nvSpPr>
          <p:cNvPr id="241" name="Google Shape;241;p24"/>
          <p:cNvSpPr txBox="1"/>
          <p:nvPr>
            <p:ph type="title"/>
          </p:nvPr>
        </p:nvSpPr>
        <p:spPr>
          <a:xfrm>
            <a:off x="1441276" y="895550"/>
            <a:ext cx="1808100" cy="57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010"/>
              <a:t>MCQs</a:t>
            </a:r>
            <a:endParaRPr sz="3010"/>
          </a:p>
        </p:txBody>
      </p:sp>
      <p:pic>
        <p:nvPicPr>
          <p:cNvPr id="242" name="Google Shape;242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52450" y="939883"/>
            <a:ext cx="488824" cy="488824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24"/>
          <p:cNvSpPr txBox="1"/>
          <p:nvPr/>
        </p:nvSpPr>
        <p:spPr>
          <a:xfrm>
            <a:off x="952450" y="8762500"/>
            <a:ext cx="5410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34F5C"/>
                </a:solidFill>
                <a:latin typeface="Open Sans"/>
                <a:ea typeface="Open Sans"/>
                <a:cs typeface="Open Sans"/>
                <a:sym typeface="Open Sans"/>
              </a:rPr>
              <a:t>Answers: </a:t>
            </a:r>
            <a:r>
              <a:rPr lang="en">
                <a:solidFill>
                  <a:srgbClr val="CCCCCC"/>
                </a:solidFill>
                <a:latin typeface="Open Sans"/>
                <a:ea typeface="Open Sans"/>
                <a:cs typeface="Open Sans"/>
                <a:sym typeface="Open Sans"/>
              </a:rPr>
              <a:t>6</a:t>
            </a:r>
            <a:r>
              <a:rPr lang="en">
                <a:solidFill>
                  <a:srgbClr val="CCCCCC"/>
                </a:solidFill>
                <a:latin typeface="Open Sans"/>
                <a:ea typeface="Open Sans"/>
                <a:cs typeface="Open Sans"/>
                <a:sym typeface="Open Sans"/>
              </a:rPr>
              <a:t>-C   7-D   8-B   9-D  10-A</a:t>
            </a:r>
            <a:endParaRPr sz="1100">
              <a:solidFill>
                <a:srgbClr val="134F5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4" name="Google Shape;244;p24"/>
          <p:cNvSpPr/>
          <p:nvPr/>
        </p:nvSpPr>
        <p:spPr>
          <a:xfrm rot="-5400000">
            <a:off x="-703524" y="9124027"/>
            <a:ext cx="1812374" cy="1757405"/>
          </a:xfrm>
          <a:custGeom>
            <a:rect b="b" l="l" r="r" t="t"/>
            <a:pathLst>
              <a:path extrusionOk="0" h="53146" w="57522">
                <a:moveTo>
                  <a:pt x="38824" y="0"/>
                </a:moveTo>
                <a:cubicBezTo>
                  <a:pt x="36106" y="0"/>
                  <a:pt x="34222" y="1704"/>
                  <a:pt x="30325" y="3209"/>
                </a:cubicBezTo>
                <a:cubicBezTo>
                  <a:pt x="28876" y="3933"/>
                  <a:pt x="27395" y="4167"/>
                  <a:pt x="25907" y="4167"/>
                </a:cubicBezTo>
                <a:cubicBezTo>
                  <a:pt x="23199" y="4167"/>
                  <a:pt x="20471" y="3393"/>
                  <a:pt x="17884" y="3393"/>
                </a:cubicBezTo>
                <a:cubicBezTo>
                  <a:pt x="16641" y="3393"/>
                  <a:pt x="15430" y="3571"/>
                  <a:pt x="14270" y="4101"/>
                </a:cubicBezTo>
                <a:cubicBezTo>
                  <a:pt x="0" y="10344"/>
                  <a:pt x="24973" y="34425"/>
                  <a:pt x="8467" y="44676"/>
                </a:cubicBezTo>
                <a:lnTo>
                  <a:pt x="8919" y="45128"/>
                </a:lnTo>
                <a:cubicBezTo>
                  <a:pt x="8467" y="50920"/>
                  <a:pt x="14710" y="51812"/>
                  <a:pt x="19170" y="52704"/>
                </a:cubicBezTo>
                <a:cubicBezTo>
                  <a:pt x="21169" y="52998"/>
                  <a:pt x="23137" y="53146"/>
                  <a:pt x="25060" y="53146"/>
                </a:cubicBezTo>
                <a:cubicBezTo>
                  <a:pt x="37720" y="53146"/>
                  <a:pt x="48416" y="46755"/>
                  <a:pt x="53062" y="33974"/>
                </a:cubicBezTo>
                <a:cubicBezTo>
                  <a:pt x="57522" y="22831"/>
                  <a:pt x="55738" y="7668"/>
                  <a:pt x="43703" y="1425"/>
                </a:cubicBezTo>
                <a:cubicBezTo>
                  <a:pt x="41662" y="402"/>
                  <a:pt x="40144" y="0"/>
                  <a:pt x="38824" y="0"/>
                </a:cubicBezTo>
                <a:close/>
              </a:path>
            </a:pathLst>
          </a:custGeom>
          <a:solidFill>
            <a:srgbClr val="134F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34F5C"/>
              </a:solidFill>
            </a:endParaRPr>
          </a:p>
        </p:txBody>
      </p:sp>
      <p:sp>
        <p:nvSpPr>
          <p:cNvPr id="245" name="Google Shape;245;p24"/>
          <p:cNvSpPr/>
          <p:nvPr/>
        </p:nvSpPr>
        <p:spPr>
          <a:xfrm rot="-5400000">
            <a:off x="-832449" y="9238327"/>
            <a:ext cx="1812374" cy="1757405"/>
          </a:xfrm>
          <a:custGeom>
            <a:rect b="b" l="l" r="r" t="t"/>
            <a:pathLst>
              <a:path extrusionOk="0" h="53146" w="57522">
                <a:moveTo>
                  <a:pt x="38824" y="0"/>
                </a:moveTo>
                <a:cubicBezTo>
                  <a:pt x="36106" y="0"/>
                  <a:pt x="34222" y="1704"/>
                  <a:pt x="30325" y="3209"/>
                </a:cubicBezTo>
                <a:cubicBezTo>
                  <a:pt x="28876" y="3933"/>
                  <a:pt x="27395" y="4167"/>
                  <a:pt x="25907" y="4167"/>
                </a:cubicBezTo>
                <a:cubicBezTo>
                  <a:pt x="23199" y="4167"/>
                  <a:pt x="20471" y="3393"/>
                  <a:pt x="17884" y="3393"/>
                </a:cubicBezTo>
                <a:cubicBezTo>
                  <a:pt x="16641" y="3393"/>
                  <a:pt x="15430" y="3571"/>
                  <a:pt x="14270" y="4101"/>
                </a:cubicBezTo>
                <a:cubicBezTo>
                  <a:pt x="0" y="10344"/>
                  <a:pt x="24973" y="34425"/>
                  <a:pt x="8467" y="44676"/>
                </a:cubicBezTo>
                <a:lnTo>
                  <a:pt x="8919" y="45128"/>
                </a:lnTo>
                <a:cubicBezTo>
                  <a:pt x="8467" y="50920"/>
                  <a:pt x="14710" y="51812"/>
                  <a:pt x="19170" y="52704"/>
                </a:cubicBezTo>
                <a:cubicBezTo>
                  <a:pt x="21169" y="52998"/>
                  <a:pt x="23137" y="53146"/>
                  <a:pt x="25060" y="53146"/>
                </a:cubicBezTo>
                <a:cubicBezTo>
                  <a:pt x="37720" y="53146"/>
                  <a:pt x="48416" y="46755"/>
                  <a:pt x="53062" y="33974"/>
                </a:cubicBezTo>
                <a:cubicBezTo>
                  <a:pt x="57522" y="22831"/>
                  <a:pt x="55738" y="7668"/>
                  <a:pt x="43703" y="1425"/>
                </a:cubicBezTo>
                <a:cubicBezTo>
                  <a:pt x="41662" y="402"/>
                  <a:pt x="40144" y="0"/>
                  <a:pt x="3882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34F5C"/>
              </a:solidFill>
            </a:endParaRPr>
          </a:p>
        </p:txBody>
      </p:sp>
      <p:sp>
        <p:nvSpPr>
          <p:cNvPr id="246" name="Google Shape;246;p24"/>
          <p:cNvSpPr/>
          <p:nvPr/>
        </p:nvSpPr>
        <p:spPr>
          <a:xfrm rot="5710788">
            <a:off x="5634578" y="-1091751"/>
            <a:ext cx="2754039" cy="3427829"/>
          </a:xfrm>
          <a:custGeom>
            <a:rect b="b" l="l" r="r" t="t"/>
            <a:pathLst>
              <a:path extrusionOk="0" h="53146" w="57522">
                <a:moveTo>
                  <a:pt x="38824" y="0"/>
                </a:moveTo>
                <a:cubicBezTo>
                  <a:pt x="36106" y="0"/>
                  <a:pt x="34222" y="1704"/>
                  <a:pt x="30325" y="3209"/>
                </a:cubicBezTo>
                <a:cubicBezTo>
                  <a:pt x="28876" y="3933"/>
                  <a:pt x="27395" y="4167"/>
                  <a:pt x="25907" y="4167"/>
                </a:cubicBezTo>
                <a:cubicBezTo>
                  <a:pt x="23199" y="4167"/>
                  <a:pt x="20471" y="3393"/>
                  <a:pt x="17884" y="3393"/>
                </a:cubicBezTo>
                <a:cubicBezTo>
                  <a:pt x="16641" y="3393"/>
                  <a:pt x="15430" y="3571"/>
                  <a:pt x="14270" y="4101"/>
                </a:cubicBezTo>
                <a:cubicBezTo>
                  <a:pt x="0" y="10344"/>
                  <a:pt x="24973" y="34425"/>
                  <a:pt x="8467" y="44676"/>
                </a:cubicBezTo>
                <a:lnTo>
                  <a:pt x="8919" y="45128"/>
                </a:lnTo>
                <a:cubicBezTo>
                  <a:pt x="8467" y="50920"/>
                  <a:pt x="14710" y="51812"/>
                  <a:pt x="19170" y="52704"/>
                </a:cubicBezTo>
                <a:cubicBezTo>
                  <a:pt x="21169" y="52998"/>
                  <a:pt x="23137" y="53146"/>
                  <a:pt x="25060" y="53146"/>
                </a:cubicBezTo>
                <a:cubicBezTo>
                  <a:pt x="37720" y="53146"/>
                  <a:pt x="48416" y="46755"/>
                  <a:pt x="53062" y="33974"/>
                </a:cubicBezTo>
                <a:cubicBezTo>
                  <a:pt x="57522" y="22831"/>
                  <a:pt x="55738" y="7668"/>
                  <a:pt x="43703" y="1425"/>
                </a:cubicBezTo>
                <a:cubicBezTo>
                  <a:pt x="41662" y="402"/>
                  <a:pt x="40144" y="0"/>
                  <a:pt x="38824" y="0"/>
                </a:cubicBezTo>
                <a:close/>
              </a:path>
            </a:pathLst>
          </a:custGeom>
          <a:solidFill>
            <a:srgbClr val="134F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34F5C"/>
              </a:solidFill>
            </a:endParaRPr>
          </a:p>
        </p:txBody>
      </p:sp>
      <p:sp>
        <p:nvSpPr>
          <p:cNvPr id="247" name="Google Shape;247;p24"/>
          <p:cNvSpPr/>
          <p:nvPr/>
        </p:nvSpPr>
        <p:spPr>
          <a:xfrm rot="5710788">
            <a:off x="5717503" y="-1217301"/>
            <a:ext cx="2754039" cy="3427829"/>
          </a:xfrm>
          <a:custGeom>
            <a:rect b="b" l="l" r="r" t="t"/>
            <a:pathLst>
              <a:path extrusionOk="0" h="53146" w="57522">
                <a:moveTo>
                  <a:pt x="38824" y="0"/>
                </a:moveTo>
                <a:cubicBezTo>
                  <a:pt x="36106" y="0"/>
                  <a:pt x="34222" y="1704"/>
                  <a:pt x="30325" y="3209"/>
                </a:cubicBezTo>
                <a:cubicBezTo>
                  <a:pt x="28876" y="3933"/>
                  <a:pt x="27395" y="4167"/>
                  <a:pt x="25907" y="4167"/>
                </a:cubicBezTo>
                <a:cubicBezTo>
                  <a:pt x="23199" y="4167"/>
                  <a:pt x="20471" y="3393"/>
                  <a:pt x="17884" y="3393"/>
                </a:cubicBezTo>
                <a:cubicBezTo>
                  <a:pt x="16641" y="3393"/>
                  <a:pt x="15430" y="3571"/>
                  <a:pt x="14270" y="4101"/>
                </a:cubicBezTo>
                <a:cubicBezTo>
                  <a:pt x="0" y="10344"/>
                  <a:pt x="24973" y="34425"/>
                  <a:pt x="8467" y="44676"/>
                </a:cubicBezTo>
                <a:lnTo>
                  <a:pt x="8919" y="45128"/>
                </a:lnTo>
                <a:cubicBezTo>
                  <a:pt x="8467" y="50920"/>
                  <a:pt x="14710" y="51812"/>
                  <a:pt x="19170" y="52704"/>
                </a:cubicBezTo>
                <a:cubicBezTo>
                  <a:pt x="21169" y="52998"/>
                  <a:pt x="23137" y="53146"/>
                  <a:pt x="25060" y="53146"/>
                </a:cubicBezTo>
                <a:cubicBezTo>
                  <a:pt x="37720" y="53146"/>
                  <a:pt x="48416" y="46755"/>
                  <a:pt x="53062" y="33974"/>
                </a:cubicBezTo>
                <a:cubicBezTo>
                  <a:pt x="57522" y="22831"/>
                  <a:pt x="55738" y="7668"/>
                  <a:pt x="43703" y="1425"/>
                </a:cubicBezTo>
                <a:cubicBezTo>
                  <a:pt x="41662" y="402"/>
                  <a:pt x="40144" y="0"/>
                  <a:pt x="3882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34F5C"/>
              </a:solidFill>
            </a:endParaRPr>
          </a:p>
        </p:txBody>
      </p:sp>
      <p:pic>
        <p:nvPicPr>
          <p:cNvPr id="248" name="Google Shape;248;p24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65575" y="9340950"/>
            <a:ext cx="577500" cy="577500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24"/>
          <p:cNvSpPr txBox="1"/>
          <p:nvPr/>
        </p:nvSpPr>
        <p:spPr>
          <a:xfrm>
            <a:off x="1874875" y="9321900"/>
            <a:ext cx="33885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34F5C"/>
                </a:solidFill>
                <a:latin typeface="Open Sans"/>
                <a:ea typeface="Open Sans"/>
                <a:cs typeface="Open Sans"/>
                <a:sym typeface="Open Sans"/>
              </a:rPr>
              <a:t>Click on the icon for more questions from Med442’s QBank</a:t>
            </a:r>
            <a:endParaRPr>
              <a:solidFill>
                <a:srgbClr val="134F5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5"/>
          <p:cNvSpPr/>
          <p:nvPr/>
        </p:nvSpPr>
        <p:spPr>
          <a:xfrm>
            <a:off x="485700" y="933450"/>
            <a:ext cx="6343800" cy="81915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chemeClr val="dk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55" name="Google Shape;25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2450" y="1168483"/>
            <a:ext cx="488824" cy="488824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25"/>
          <p:cNvSpPr txBox="1"/>
          <p:nvPr>
            <p:ph type="title"/>
          </p:nvPr>
        </p:nvSpPr>
        <p:spPr>
          <a:xfrm>
            <a:off x="1441276" y="1124150"/>
            <a:ext cx="1808100" cy="57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010"/>
              <a:t>SAQs</a:t>
            </a:r>
            <a:endParaRPr sz="3010"/>
          </a:p>
        </p:txBody>
      </p:sp>
      <p:sp>
        <p:nvSpPr>
          <p:cNvPr id="257" name="Google Shape;257;p25"/>
          <p:cNvSpPr/>
          <p:nvPr/>
        </p:nvSpPr>
        <p:spPr>
          <a:xfrm rot="5710788">
            <a:off x="5634578" y="-1091751"/>
            <a:ext cx="2754039" cy="3427829"/>
          </a:xfrm>
          <a:custGeom>
            <a:rect b="b" l="l" r="r" t="t"/>
            <a:pathLst>
              <a:path extrusionOk="0" h="53146" w="57522">
                <a:moveTo>
                  <a:pt x="38824" y="0"/>
                </a:moveTo>
                <a:cubicBezTo>
                  <a:pt x="36106" y="0"/>
                  <a:pt x="34222" y="1704"/>
                  <a:pt x="30325" y="3209"/>
                </a:cubicBezTo>
                <a:cubicBezTo>
                  <a:pt x="28876" y="3933"/>
                  <a:pt x="27395" y="4167"/>
                  <a:pt x="25907" y="4167"/>
                </a:cubicBezTo>
                <a:cubicBezTo>
                  <a:pt x="23199" y="4167"/>
                  <a:pt x="20471" y="3393"/>
                  <a:pt x="17884" y="3393"/>
                </a:cubicBezTo>
                <a:cubicBezTo>
                  <a:pt x="16641" y="3393"/>
                  <a:pt x="15430" y="3571"/>
                  <a:pt x="14270" y="4101"/>
                </a:cubicBezTo>
                <a:cubicBezTo>
                  <a:pt x="0" y="10344"/>
                  <a:pt x="24973" y="34425"/>
                  <a:pt x="8467" y="44676"/>
                </a:cubicBezTo>
                <a:lnTo>
                  <a:pt x="8919" y="45128"/>
                </a:lnTo>
                <a:cubicBezTo>
                  <a:pt x="8467" y="50920"/>
                  <a:pt x="14710" y="51812"/>
                  <a:pt x="19170" y="52704"/>
                </a:cubicBezTo>
                <a:cubicBezTo>
                  <a:pt x="21169" y="52998"/>
                  <a:pt x="23137" y="53146"/>
                  <a:pt x="25060" y="53146"/>
                </a:cubicBezTo>
                <a:cubicBezTo>
                  <a:pt x="37720" y="53146"/>
                  <a:pt x="48416" y="46755"/>
                  <a:pt x="53062" y="33974"/>
                </a:cubicBezTo>
                <a:cubicBezTo>
                  <a:pt x="57522" y="22831"/>
                  <a:pt x="55738" y="7668"/>
                  <a:pt x="43703" y="1425"/>
                </a:cubicBezTo>
                <a:cubicBezTo>
                  <a:pt x="41662" y="402"/>
                  <a:pt x="40144" y="0"/>
                  <a:pt x="38824" y="0"/>
                </a:cubicBezTo>
                <a:close/>
              </a:path>
            </a:pathLst>
          </a:custGeom>
          <a:solidFill>
            <a:srgbClr val="134F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34F5C"/>
              </a:solidFill>
            </a:endParaRPr>
          </a:p>
        </p:txBody>
      </p:sp>
      <p:sp>
        <p:nvSpPr>
          <p:cNvPr id="258" name="Google Shape;258;p25"/>
          <p:cNvSpPr/>
          <p:nvPr/>
        </p:nvSpPr>
        <p:spPr>
          <a:xfrm rot="5710788">
            <a:off x="5717503" y="-1217301"/>
            <a:ext cx="2754039" cy="3427829"/>
          </a:xfrm>
          <a:custGeom>
            <a:rect b="b" l="l" r="r" t="t"/>
            <a:pathLst>
              <a:path extrusionOk="0" h="53146" w="57522">
                <a:moveTo>
                  <a:pt x="38824" y="0"/>
                </a:moveTo>
                <a:cubicBezTo>
                  <a:pt x="36106" y="0"/>
                  <a:pt x="34222" y="1704"/>
                  <a:pt x="30325" y="3209"/>
                </a:cubicBezTo>
                <a:cubicBezTo>
                  <a:pt x="28876" y="3933"/>
                  <a:pt x="27395" y="4167"/>
                  <a:pt x="25907" y="4167"/>
                </a:cubicBezTo>
                <a:cubicBezTo>
                  <a:pt x="23199" y="4167"/>
                  <a:pt x="20471" y="3393"/>
                  <a:pt x="17884" y="3393"/>
                </a:cubicBezTo>
                <a:cubicBezTo>
                  <a:pt x="16641" y="3393"/>
                  <a:pt x="15430" y="3571"/>
                  <a:pt x="14270" y="4101"/>
                </a:cubicBezTo>
                <a:cubicBezTo>
                  <a:pt x="0" y="10344"/>
                  <a:pt x="24973" y="34425"/>
                  <a:pt x="8467" y="44676"/>
                </a:cubicBezTo>
                <a:lnTo>
                  <a:pt x="8919" y="45128"/>
                </a:lnTo>
                <a:cubicBezTo>
                  <a:pt x="8467" y="50920"/>
                  <a:pt x="14710" y="51812"/>
                  <a:pt x="19170" y="52704"/>
                </a:cubicBezTo>
                <a:cubicBezTo>
                  <a:pt x="21169" y="52998"/>
                  <a:pt x="23137" y="53146"/>
                  <a:pt x="25060" y="53146"/>
                </a:cubicBezTo>
                <a:cubicBezTo>
                  <a:pt x="37720" y="53146"/>
                  <a:pt x="48416" y="46755"/>
                  <a:pt x="53062" y="33974"/>
                </a:cubicBezTo>
                <a:cubicBezTo>
                  <a:pt x="57522" y="22831"/>
                  <a:pt x="55738" y="7668"/>
                  <a:pt x="43703" y="1425"/>
                </a:cubicBezTo>
                <a:cubicBezTo>
                  <a:pt x="41662" y="402"/>
                  <a:pt x="40144" y="0"/>
                  <a:pt x="3882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34F5C"/>
              </a:solidFill>
            </a:endParaRPr>
          </a:p>
        </p:txBody>
      </p:sp>
      <p:sp>
        <p:nvSpPr>
          <p:cNvPr id="259" name="Google Shape;259;p25"/>
          <p:cNvSpPr txBox="1"/>
          <p:nvPr/>
        </p:nvSpPr>
        <p:spPr>
          <a:xfrm>
            <a:off x="866821" y="2148275"/>
            <a:ext cx="57342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rgbClr val="134F5C"/>
                </a:solidFill>
                <a:latin typeface="Fira Sans Condensed"/>
                <a:ea typeface="Fira Sans Condensed"/>
                <a:cs typeface="Fira Sans Condensed"/>
                <a:sym typeface="Fira Sans Condensed"/>
              </a:rPr>
              <a:t>1. T</a:t>
            </a:r>
            <a:r>
              <a:rPr b="1" lang="en" sz="1900">
                <a:solidFill>
                  <a:srgbClr val="134F5C"/>
                </a:solidFill>
                <a:latin typeface="Fira Sans Condensed"/>
                <a:ea typeface="Fira Sans Condensed"/>
                <a:cs typeface="Fira Sans Condensed"/>
                <a:sym typeface="Fira Sans Condensed"/>
              </a:rPr>
              <a:t>he medial wall of nasal cavity is divided into ?</a:t>
            </a:r>
            <a:endParaRPr b="1" sz="1900">
              <a:solidFill>
                <a:srgbClr val="134F5C"/>
              </a:solidFill>
              <a:latin typeface="Fira Sans Condensed"/>
              <a:ea typeface="Fira Sans Condensed"/>
              <a:cs typeface="Fira Sans Condensed"/>
              <a:sym typeface="Fira Sans Condensed"/>
            </a:endParaRPr>
          </a:p>
        </p:txBody>
      </p:sp>
      <p:sp>
        <p:nvSpPr>
          <p:cNvPr id="260" name="Google Shape;260;p25"/>
          <p:cNvSpPr txBox="1"/>
          <p:nvPr/>
        </p:nvSpPr>
        <p:spPr>
          <a:xfrm>
            <a:off x="866783" y="5483575"/>
            <a:ext cx="50541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rgbClr val="134F5C"/>
                </a:solidFill>
                <a:latin typeface="Fira Sans Condensed"/>
                <a:ea typeface="Fira Sans Condensed"/>
                <a:cs typeface="Fira Sans Condensed"/>
                <a:sym typeface="Fira Sans Condensed"/>
              </a:rPr>
              <a:t>2. Which arteries supply the nasal cavity ?</a:t>
            </a:r>
            <a:endParaRPr b="1" sz="1900">
              <a:solidFill>
                <a:srgbClr val="134F5C"/>
              </a:solidFill>
              <a:latin typeface="Fira Sans Condensed"/>
              <a:ea typeface="Fira Sans Condensed"/>
              <a:cs typeface="Fira Sans Condensed"/>
              <a:sym typeface="Fira Sans Condensed"/>
            </a:endParaRPr>
          </a:p>
        </p:txBody>
      </p:sp>
      <p:sp>
        <p:nvSpPr>
          <p:cNvPr id="261" name="Google Shape;261;p25"/>
          <p:cNvSpPr txBox="1"/>
          <p:nvPr/>
        </p:nvSpPr>
        <p:spPr>
          <a:xfrm>
            <a:off x="909675" y="2942525"/>
            <a:ext cx="4968300" cy="13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CCCCCC"/>
                </a:solidFill>
                <a:latin typeface="Open Sans"/>
                <a:ea typeface="Open Sans"/>
                <a:cs typeface="Open Sans"/>
                <a:sym typeface="Open Sans"/>
              </a:rPr>
              <a:t>Answer:</a:t>
            </a:r>
            <a:endParaRPr sz="1700">
              <a:solidFill>
                <a:srgbClr val="CCCCCC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1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Arial"/>
              <a:buNone/>
            </a:pPr>
            <a:r>
              <a:t/>
            </a:r>
            <a:endParaRPr sz="1700">
              <a:solidFill>
                <a:srgbClr val="CCCCCC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1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Arial"/>
              <a:buNone/>
            </a:pPr>
            <a:r>
              <a:rPr lang="en" sz="1500">
                <a:solidFill>
                  <a:srgbClr val="CCCCCC"/>
                </a:solidFill>
                <a:latin typeface="Open Sans"/>
                <a:ea typeface="Open Sans"/>
                <a:cs typeface="Open Sans"/>
                <a:sym typeface="Open Sans"/>
              </a:rPr>
              <a:t>1-Perpendicular plate of ethmoid bone.</a:t>
            </a:r>
            <a:endParaRPr sz="1500">
              <a:solidFill>
                <a:srgbClr val="CCCCCC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1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Arial"/>
              <a:buNone/>
            </a:pPr>
            <a:r>
              <a:rPr lang="en" sz="1500">
                <a:solidFill>
                  <a:srgbClr val="CCCCCC"/>
                </a:solidFill>
                <a:latin typeface="Open Sans"/>
                <a:ea typeface="Open Sans"/>
                <a:cs typeface="Open Sans"/>
                <a:sym typeface="Open Sans"/>
              </a:rPr>
              <a:t>2-Vomer.</a:t>
            </a:r>
            <a:endParaRPr sz="1500">
              <a:solidFill>
                <a:srgbClr val="CCCCCC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1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Arial"/>
              <a:buNone/>
            </a:pPr>
            <a:r>
              <a:rPr lang="en" sz="1500">
                <a:solidFill>
                  <a:srgbClr val="CCCCCC"/>
                </a:solidFill>
                <a:latin typeface="Open Sans"/>
                <a:ea typeface="Open Sans"/>
                <a:cs typeface="Open Sans"/>
                <a:sym typeface="Open Sans"/>
              </a:rPr>
              <a:t>3-Septal cartilage.</a:t>
            </a:r>
            <a:endParaRPr sz="1900">
              <a:solidFill>
                <a:srgbClr val="CCCCC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2" name="Google Shape;262;p25"/>
          <p:cNvSpPr txBox="1"/>
          <p:nvPr/>
        </p:nvSpPr>
        <p:spPr>
          <a:xfrm>
            <a:off x="952450" y="6037163"/>
            <a:ext cx="4968300" cy="17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CCCCCC"/>
                </a:solidFill>
                <a:latin typeface="Open Sans"/>
                <a:ea typeface="Open Sans"/>
                <a:cs typeface="Open Sans"/>
                <a:sym typeface="Open Sans"/>
              </a:rPr>
              <a:t>Answer:</a:t>
            </a:r>
            <a:endParaRPr sz="1700">
              <a:solidFill>
                <a:srgbClr val="CCCCCC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CCCCCC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B7B7B7"/>
                </a:solidFill>
                <a:latin typeface="Open Sans"/>
                <a:ea typeface="Open Sans"/>
                <a:cs typeface="Open Sans"/>
                <a:sym typeface="Open Sans"/>
              </a:rPr>
              <a:t>Branches of the Maxillary (sphenopalatine artery) </a:t>
            </a:r>
            <a:endParaRPr sz="1500">
              <a:solidFill>
                <a:srgbClr val="B7B7B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B7B7B7"/>
                </a:solidFill>
                <a:latin typeface="Open Sans"/>
                <a:ea typeface="Open Sans"/>
                <a:cs typeface="Open Sans"/>
                <a:sym typeface="Open Sans"/>
              </a:rPr>
              <a:t>Facial (superior labial) </a:t>
            </a:r>
            <a:endParaRPr sz="1500">
              <a:solidFill>
                <a:srgbClr val="B7B7B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500">
                <a:solidFill>
                  <a:srgbClr val="B7B7B7"/>
                </a:solidFill>
                <a:latin typeface="Open Sans"/>
                <a:ea typeface="Open Sans"/>
                <a:cs typeface="Open Sans"/>
                <a:sym typeface="Open Sans"/>
              </a:rPr>
              <a:t>Ophthalmic (ethmoidal  arteries).</a:t>
            </a:r>
            <a:endParaRPr sz="1500">
              <a:solidFill>
                <a:srgbClr val="B7B7B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6"/>
          <p:cNvSpPr txBox="1"/>
          <p:nvPr>
            <p:ph type="title"/>
          </p:nvPr>
        </p:nvSpPr>
        <p:spPr>
          <a:xfrm>
            <a:off x="2418606" y="748673"/>
            <a:ext cx="2478000" cy="64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Team Leaders</a:t>
            </a:r>
            <a:endParaRPr/>
          </a:p>
        </p:txBody>
      </p:sp>
      <p:sp>
        <p:nvSpPr>
          <p:cNvPr id="268" name="Google Shape;268;p26"/>
          <p:cNvSpPr txBox="1"/>
          <p:nvPr>
            <p:ph type="title"/>
          </p:nvPr>
        </p:nvSpPr>
        <p:spPr>
          <a:xfrm>
            <a:off x="2331756" y="2464636"/>
            <a:ext cx="2651700" cy="78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Team Members</a:t>
            </a:r>
            <a:endParaRPr/>
          </a:p>
        </p:txBody>
      </p:sp>
      <p:sp>
        <p:nvSpPr>
          <p:cNvPr id="269" name="Google Shape;269;p26"/>
          <p:cNvSpPr txBox="1"/>
          <p:nvPr/>
        </p:nvSpPr>
        <p:spPr>
          <a:xfrm>
            <a:off x="462050" y="1687263"/>
            <a:ext cx="22263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Mohammad Alrashed</a:t>
            </a:r>
            <a:endParaRPr b="1" sz="2100">
              <a:solidFill>
                <a:srgbClr val="0C343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0" name="Google Shape;270;p26"/>
          <p:cNvSpPr txBox="1"/>
          <p:nvPr/>
        </p:nvSpPr>
        <p:spPr>
          <a:xfrm>
            <a:off x="4054025" y="1673238"/>
            <a:ext cx="24780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Najla </a:t>
            </a:r>
            <a:endParaRPr b="1" sz="2100">
              <a:solidFill>
                <a:srgbClr val="0C343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Aldhbiban</a:t>
            </a:r>
            <a:endParaRPr b="1" sz="2100">
              <a:solidFill>
                <a:srgbClr val="0C343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1" name="Google Shape;271;p26"/>
          <p:cNvSpPr txBox="1"/>
          <p:nvPr/>
        </p:nvSpPr>
        <p:spPr>
          <a:xfrm>
            <a:off x="587900" y="3360675"/>
            <a:ext cx="2226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Faisal Alomar</a:t>
            </a:r>
            <a:endParaRPr b="1">
              <a:solidFill>
                <a:srgbClr val="0C343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2" name="Google Shape;272;p26"/>
          <p:cNvSpPr txBox="1"/>
          <p:nvPr/>
        </p:nvSpPr>
        <p:spPr>
          <a:xfrm>
            <a:off x="587900" y="3862650"/>
            <a:ext cx="2226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Mishal Alsuwayegh</a:t>
            </a:r>
            <a:endParaRPr b="1">
              <a:solidFill>
                <a:srgbClr val="0C343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3" name="Google Shape;273;p26"/>
          <p:cNvSpPr txBox="1"/>
          <p:nvPr/>
        </p:nvSpPr>
        <p:spPr>
          <a:xfrm>
            <a:off x="587900" y="4348763"/>
            <a:ext cx="2226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Hazem Almalki</a:t>
            </a:r>
            <a:endParaRPr b="1">
              <a:solidFill>
                <a:srgbClr val="0C343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4" name="Google Shape;274;p26"/>
          <p:cNvSpPr txBox="1"/>
          <p:nvPr/>
        </p:nvSpPr>
        <p:spPr>
          <a:xfrm>
            <a:off x="587900" y="4834900"/>
            <a:ext cx="2226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Zyad Alodan</a:t>
            </a:r>
            <a:endParaRPr b="1">
              <a:solidFill>
                <a:srgbClr val="0C343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5" name="Google Shape;275;p26"/>
          <p:cNvSpPr txBox="1"/>
          <p:nvPr/>
        </p:nvSpPr>
        <p:spPr>
          <a:xfrm>
            <a:off x="587900" y="5321013"/>
            <a:ext cx="2226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Salman Albadr</a:t>
            </a:r>
            <a:endParaRPr b="1">
              <a:solidFill>
                <a:srgbClr val="0C343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6" name="Google Shape;276;p26"/>
          <p:cNvSpPr txBox="1"/>
          <p:nvPr/>
        </p:nvSpPr>
        <p:spPr>
          <a:xfrm>
            <a:off x="587900" y="5797725"/>
            <a:ext cx="2226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Abdulaziz Alnasser</a:t>
            </a:r>
            <a:endParaRPr b="1">
              <a:solidFill>
                <a:srgbClr val="0C343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77" name="Google Shape;27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87625" y="8720888"/>
            <a:ext cx="400225" cy="40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7679" y="5316310"/>
            <a:ext cx="400224" cy="400200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26"/>
          <p:cNvSpPr txBox="1"/>
          <p:nvPr/>
        </p:nvSpPr>
        <p:spPr>
          <a:xfrm>
            <a:off x="587900" y="6274425"/>
            <a:ext cx="2226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Faris Alseraye</a:t>
            </a:r>
            <a:endParaRPr b="1">
              <a:solidFill>
                <a:srgbClr val="0C343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80" name="Google Shape;280;p26"/>
          <p:cNvSpPr txBox="1"/>
          <p:nvPr/>
        </p:nvSpPr>
        <p:spPr>
          <a:xfrm>
            <a:off x="587900" y="6776400"/>
            <a:ext cx="2226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Ahmad Alemam</a:t>
            </a:r>
            <a:endParaRPr b="1">
              <a:solidFill>
                <a:srgbClr val="0C343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81" name="Google Shape;281;p26"/>
          <p:cNvSpPr txBox="1"/>
          <p:nvPr/>
        </p:nvSpPr>
        <p:spPr>
          <a:xfrm>
            <a:off x="587900" y="7262513"/>
            <a:ext cx="2226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Alwaleed Faqihi</a:t>
            </a:r>
            <a:endParaRPr b="1">
              <a:solidFill>
                <a:srgbClr val="0C343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82" name="Google Shape;282;p26"/>
          <p:cNvSpPr txBox="1"/>
          <p:nvPr/>
        </p:nvSpPr>
        <p:spPr>
          <a:xfrm>
            <a:off x="587900" y="7748650"/>
            <a:ext cx="2226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Abdullah Alnajres</a:t>
            </a:r>
            <a:endParaRPr b="1">
              <a:solidFill>
                <a:srgbClr val="0C343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83" name="Google Shape;283;p26"/>
          <p:cNvSpPr txBox="1"/>
          <p:nvPr/>
        </p:nvSpPr>
        <p:spPr>
          <a:xfrm>
            <a:off x="587900" y="8234763"/>
            <a:ext cx="2226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Meshari Alshathri</a:t>
            </a:r>
            <a:endParaRPr b="1">
              <a:solidFill>
                <a:srgbClr val="0C343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84" name="Google Shape;284;p26"/>
          <p:cNvSpPr txBox="1"/>
          <p:nvPr/>
        </p:nvSpPr>
        <p:spPr>
          <a:xfrm>
            <a:off x="587900" y="8711475"/>
            <a:ext cx="2226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Nawaf Alturki</a:t>
            </a:r>
            <a:endParaRPr b="1">
              <a:solidFill>
                <a:srgbClr val="0C343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85" name="Google Shape;285;p26"/>
          <p:cNvSpPr txBox="1"/>
          <p:nvPr/>
        </p:nvSpPr>
        <p:spPr>
          <a:xfrm>
            <a:off x="587900" y="9188175"/>
            <a:ext cx="2226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Nasser Alghaith</a:t>
            </a:r>
            <a:endParaRPr b="1">
              <a:solidFill>
                <a:srgbClr val="0C343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86" name="Google Shape;286;p26"/>
          <p:cNvSpPr txBox="1"/>
          <p:nvPr/>
        </p:nvSpPr>
        <p:spPr>
          <a:xfrm>
            <a:off x="4487838" y="3360675"/>
            <a:ext cx="2226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Nouf Aldalaqan</a:t>
            </a:r>
            <a:endParaRPr b="1">
              <a:solidFill>
                <a:srgbClr val="0C343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87" name="Google Shape;287;p26"/>
          <p:cNvSpPr txBox="1"/>
          <p:nvPr/>
        </p:nvSpPr>
        <p:spPr>
          <a:xfrm>
            <a:off x="4487838" y="3862650"/>
            <a:ext cx="2226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Nouf Aldhalaan</a:t>
            </a:r>
            <a:endParaRPr b="1">
              <a:solidFill>
                <a:srgbClr val="0C343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88" name="Google Shape;288;p26"/>
          <p:cNvSpPr txBox="1"/>
          <p:nvPr/>
        </p:nvSpPr>
        <p:spPr>
          <a:xfrm>
            <a:off x="4487838" y="4348763"/>
            <a:ext cx="2226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Atheer Alahmari</a:t>
            </a:r>
            <a:endParaRPr b="1">
              <a:solidFill>
                <a:srgbClr val="0C343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89" name="Google Shape;289;p26"/>
          <p:cNvSpPr txBox="1"/>
          <p:nvPr/>
        </p:nvSpPr>
        <p:spPr>
          <a:xfrm>
            <a:off x="4487838" y="4834900"/>
            <a:ext cx="2226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Shatha Alshabani</a:t>
            </a:r>
            <a:endParaRPr b="1">
              <a:solidFill>
                <a:srgbClr val="0C343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90" name="Google Shape;290;p26"/>
          <p:cNvSpPr txBox="1"/>
          <p:nvPr/>
        </p:nvSpPr>
        <p:spPr>
          <a:xfrm>
            <a:off x="4487838" y="5321013"/>
            <a:ext cx="2226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Aljazi AlBabtain</a:t>
            </a:r>
            <a:endParaRPr b="1">
              <a:solidFill>
                <a:srgbClr val="0C343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91" name="Google Shape;291;p26"/>
          <p:cNvSpPr txBox="1"/>
          <p:nvPr/>
        </p:nvSpPr>
        <p:spPr>
          <a:xfrm>
            <a:off x="4487838" y="5797725"/>
            <a:ext cx="2226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Reema Alshehri</a:t>
            </a:r>
            <a:endParaRPr b="1">
              <a:solidFill>
                <a:srgbClr val="0C343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92" name="Google Shape;292;p26"/>
          <p:cNvSpPr txBox="1"/>
          <p:nvPr/>
        </p:nvSpPr>
        <p:spPr>
          <a:xfrm>
            <a:off x="4487838" y="6274425"/>
            <a:ext cx="2226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Sarah Alzahrani</a:t>
            </a:r>
            <a:endParaRPr b="1">
              <a:solidFill>
                <a:srgbClr val="0C343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93" name="Google Shape;293;p26"/>
          <p:cNvSpPr txBox="1"/>
          <p:nvPr/>
        </p:nvSpPr>
        <p:spPr>
          <a:xfrm>
            <a:off x="4487838" y="6776400"/>
            <a:ext cx="2226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Maha Alkoryshy</a:t>
            </a:r>
            <a:endParaRPr b="1">
              <a:solidFill>
                <a:srgbClr val="0C343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94" name="Google Shape;294;p26"/>
          <p:cNvSpPr txBox="1"/>
          <p:nvPr/>
        </p:nvSpPr>
        <p:spPr>
          <a:xfrm>
            <a:off x="4487838" y="7262513"/>
            <a:ext cx="2226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Nada Albedaiwi</a:t>
            </a:r>
            <a:endParaRPr b="1">
              <a:solidFill>
                <a:srgbClr val="0C343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95" name="Google Shape;295;p26"/>
          <p:cNvSpPr txBox="1"/>
          <p:nvPr/>
        </p:nvSpPr>
        <p:spPr>
          <a:xfrm>
            <a:off x="4487838" y="7748650"/>
            <a:ext cx="2226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Razan Almohanna</a:t>
            </a:r>
            <a:endParaRPr b="1">
              <a:solidFill>
                <a:srgbClr val="0C343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96" name="Google Shape;296;p26"/>
          <p:cNvSpPr txBox="1"/>
          <p:nvPr/>
        </p:nvSpPr>
        <p:spPr>
          <a:xfrm>
            <a:off x="4487838" y="8234763"/>
            <a:ext cx="2226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Atheer AlKanhal</a:t>
            </a:r>
            <a:endParaRPr b="1">
              <a:solidFill>
                <a:srgbClr val="0C343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97" name="Google Shape;297;p26"/>
          <p:cNvSpPr txBox="1"/>
          <p:nvPr/>
        </p:nvSpPr>
        <p:spPr>
          <a:xfrm>
            <a:off x="4487838" y="8711475"/>
            <a:ext cx="2226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Raneem AlWatban</a:t>
            </a:r>
            <a:endParaRPr b="1">
              <a:solidFill>
                <a:srgbClr val="0C343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4"/>
          <p:cNvSpPr txBox="1"/>
          <p:nvPr>
            <p:ph type="title"/>
          </p:nvPr>
        </p:nvSpPr>
        <p:spPr>
          <a:xfrm>
            <a:off x="554150" y="717875"/>
            <a:ext cx="2069100" cy="57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010"/>
              <a:t>Objectives</a:t>
            </a:r>
            <a:endParaRPr sz="3010"/>
          </a:p>
        </p:txBody>
      </p:sp>
      <p:sp>
        <p:nvSpPr>
          <p:cNvPr id="78" name="Google Shape;78;p14"/>
          <p:cNvSpPr/>
          <p:nvPr/>
        </p:nvSpPr>
        <p:spPr>
          <a:xfrm flipH="1">
            <a:off x="4848048" y="63"/>
            <a:ext cx="2467148" cy="10058282"/>
          </a:xfrm>
          <a:custGeom>
            <a:rect b="b" l="l" r="r" t="t"/>
            <a:pathLst>
              <a:path extrusionOk="0" h="101348" w="52669">
                <a:moveTo>
                  <a:pt x="0" y="1"/>
                </a:moveTo>
                <a:lnTo>
                  <a:pt x="0" y="101348"/>
                </a:lnTo>
                <a:lnTo>
                  <a:pt x="4232" y="101348"/>
                </a:lnTo>
                <a:cubicBezTo>
                  <a:pt x="5157" y="99969"/>
                  <a:pt x="6162" y="98640"/>
                  <a:pt x="7265" y="97375"/>
                </a:cubicBezTo>
                <a:cubicBezTo>
                  <a:pt x="17902" y="85294"/>
                  <a:pt x="34296" y="83673"/>
                  <a:pt x="45225" y="72014"/>
                </a:cubicBezTo>
                <a:cubicBezTo>
                  <a:pt x="47820" y="69225"/>
                  <a:pt x="50106" y="65803"/>
                  <a:pt x="51030" y="61717"/>
                </a:cubicBezTo>
                <a:cubicBezTo>
                  <a:pt x="52668" y="54371"/>
                  <a:pt x="49620" y="46702"/>
                  <a:pt x="45971" y="40540"/>
                </a:cubicBezTo>
                <a:cubicBezTo>
                  <a:pt x="42323" y="34378"/>
                  <a:pt x="37912" y="28573"/>
                  <a:pt x="36242" y="21227"/>
                </a:cubicBezTo>
                <a:cubicBezTo>
                  <a:pt x="34604" y="13979"/>
                  <a:pt x="36080" y="5806"/>
                  <a:pt x="39955" y="1"/>
                </a:cubicBezTo>
                <a:close/>
              </a:path>
            </a:pathLst>
          </a:custGeom>
          <a:solidFill>
            <a:srgbClr val="134F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14"/>
          <p:cNvSpPr/>
          <p:nvPr/>
        </p:nvSpPr>
        <p:spPr>
          <a:xfrm flipH="1">
            <a:off x="5076644" y="62"/>
            <a:ext cx="2352856" cy="10058282"/>
          </a:xfrm>
          <a:custGeom>
            <a:rect b="b" l="l" r="r" t="t"/>
            <a:pathLst>
              <a:path extrusionOk="0" h="101348" w="52669">
                <a:moveTo>
                  <a:pt x="0" y="1"/>
                </a:moveTo>
                <a:lnTo>
                  <a:pt x="0" y="101348"/>
                </a:lnTo>
                <a:lnTo>
                  <a:pt x="4232" y="101348"/>
                </a:lnTo>
                <a:cubicBezTo>
                  <a:pt x="5157" y="99969"/>
                  <a:pt x="6162" y="98640"/>
                  <a:pt x="7265" y="97375"/>
                </a:cubicBezTo>
                <a:cubicBezTo>
                  <a:pt x="17902" y="85294"/>
                  <a:pt x="34296" y="83673"/>
                  <a:pt x="45225" y="72014"/>
                </a:cubicBezTo>
                <a:cubicBezTo>
                  <a:pt x="47820" y="69225"/>
                  <a:pt x="50106" y="65803"/>
                  <a:pt x="51030" y="61717"/>
                </a:cubicBezTo>
                <a:cubicBezTo>
                  <a:pt x="52668" y="54371"/>
                  <a:pt x="49620" y="46702"/>
                  <a:pt x="45971" y="40540"/>
                </a:cubicBezTo>
                <a:cubicBezTo>
                  <a:pt x="42323" y="34378"/>
                  <a:pt x="37912" y="28573"/>
                  <a:pt x="36242" y="21227"/>
                </a:cubicBezTo>
                <a:cubicBezTo>
                  <a:pt x="34604" y="13979"/>
                  <a:pt x="36080" y="5806"/>
                  <a:pt x="3995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0" name="Google Shape;8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1175" y="789275"/>
            <a:ext cx="455700" cy="455700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4"/>
          <p:cNvSpPr/>
          <p:nvPr/>
        </p:nvSpPr>
        <p:spPr>
          <a:xfrm>
            <a:off x="364800" y="1806700"/>
            <a:ext cx="608100" cy="577500"/>
          </a:xfrm>
          <a:prstGeom prst="flowChartConnector">
            <a:avLst/>
          </a:prstGeom>
          <a:solidFill>
            <a:srgbClr val="45818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4"/>
          <p:cNvSpPr/>
          <p:nvPr/>
        </p:nvSpPr>
        <p:spPr>
          <a:xfrm>
            <a:off x="441000" y="1878100"/>
            <a:ext cx="455700" cy="434700"/>
          </a:xfrm>
          <a:prstGeom prst="flowChartConnector">
            <a:avLst/>
          </a:prstGeom>
          <a:solidFill>
            <a:srgbClr val="134F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chemeClr val="lt2"/>
                </a:solidFill>
                <a:latin typeface="Fira Sans Condensed"/>
                <a:ea typeface="Fira Sans Condensed"/>
                <a:cs typeface="Fira Sans Condensed"/>
                <a:sym typeface="Fira Sans Condensed"/>
              </a:rPr>
              <a:t>1</a:t>
            </a:r>
            <a:endParaRPr b="1" sz="2300">
              <a:solidFill>
                <a:schemeClr val="lt2"/>
              </a:solidFill>
              <a:latin typeface="Fira Sans Condensed"/>
              <a:ea typeface="Fira Sans Condensed"/>
              <a:cs typeface="Fira Sans Condensed"/>
              <a:sym typeface="Fira Sans Condensed"/>
            </a:endParaRPr>
          </a:p>
        </p:txBody>
      </p:sp>
      <p:sp>
        <p:nvSpPr>
          <p:cNvPr id="83" name="Google Shape;83;p14"/>
          <p:cNvSpPr/>
          <p:nvPr/>
        </p:nvSpPr>
        <p:spPr>
          <a:xfrm>
            <a:off x="364800" y="2627925"/>
            <a:ext cx="608100" cy="577500"/>
          </a:xfrm>
          <a:prstGeom prst="flowChartConnector">
            <a:avLst/>
          </a:prstGeom>
          <a:solidFill>
            <a:srgbClr val="45818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14"/>
          <p:cNvSpPr/>
          <p:nvPr/>
        </p:nvSpPr>
        <p:spPr>
          <a:xfrm>
            <a:off x="441000" y="2699325"/>
            <a:ext cx="455700" cy="434700"/>
          </a:xfrm>
          <a:prstGeom prst="flowChartConnector">
            <a:avLst/>
          </a:prstGeom>
          <a:solidFill>
            <a:srgbClr val="134F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300">
                <a:solidFill>
                  <a:schemeClr val="lt2"/>
                </a:solidFill>
                <a:latin typeface="Fira Sans Condensed"/>
                <a:ea typeface="Fira Sans Condensed"/>
                <a:cs typeface="Fira Sans Condensed"/>
                <a:sym typeface="Fira Sans Condensed"/>
              </a:rPr>
              <a:t>2</a:t>
            </a:r>
            <a:endParaRPr/>
          </a:p>
        </p:txBody>
      </p:sp>
      <p:sp>
        <p:nvSpPr>
          <p:cNvPr id="85" name="Google Shape;85;p14"/>
          <p:cNvSpPr/>
          <p:nvPr/>
        </p:nvSpPr>
        <p:spPr>
          <a:xfrm>
            <a:off x="364800" y="3449150"/>
            <a:ext cx="608100" cy="577500"/>
          </a:xfrm>
          <a:prstGeom prst="flowChartConnector">
            <a:avLst/>
          </a:prstGeom>
          <a:solidFill>
            <a:srgbClr val="45818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4"/>
          <p:cNvSpPr/>
          <p:nvPr/>
        </p:nvSpPr>
        <p:spPr>
          <a:xfrm>
            <a:off x="441000" y="3520550"/>
            <a:ext cx="455700" cy="434700"/>
          </a:xfrm>
          <a:prstGeom prst="flowChartConnector">
            <a:avLst/>
          </a:prstGeom>
          <a:solidFill>
            <a:srgbClr val="134F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300">
                <a:solidFill>
                  <a:schemeClr val="lt2"/>
                </a:solidFill>
                <a:latin typeface="Fira Sans Condensed"/>
                <a:ea typeface="Fira Sans Condensed"/>
                <a:cs typeface="Fira Sans Condensed"/>
                <a:sym typeface="Fira Sans Condensed"/>
              </a:rPr>
              <a:t>3</a:t>
            </a:r>
            <a:endParaRPr/>
          </a:p>
        </p:txBody>
      </p:sp>
      <p:sp>
        <p:nvSpPr>
          <p:cNvPr id="87" name="Google Shape;87;p14"/>
          <p:cNvSpPr/>
          <p:nvPr/>
        </p:nvSpPr>
        <p:spPr>
          <a:xfrm>
            <a:off x="364800" y="4341775"/>
            <a:ext cx="608100" cy="577500"/>
          </a:xfrm>
          <a:prstGeom prst="flowChartConnector">
            <a:avLst/>
          </a:prstGeom>
          <a:solidFill>
            <a:srgbClr val="45818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14"/>
          <p:cNvSpPr/>
          <p:nvPr/>
        </p:nvSpPr>
        <p:spPr>
          <a:xfrm>
            <a:off x="441000" y="4413175"/>
            <a:ext cx="455700" cy="434700"/>
          </a:xfrm>
          <a:prstGeom prst="flowChartConnector">
            <a:avLst/>
          </a:prstGeom>
          <a:solidFill>
            <a:srgbClr val="134F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300">
                <a:solidFill>
                  <a:schemeClr val="lt2"/>
                </a:solidFill>
                <a:latin typeface="Fira Sans Condensed"/>
                <a:ea typeface="Fira Sans Condensed"/>
                <a:cs typeface="Fira Sans Condensed"/>
                <a:sym typeface="Fira Sans Condensed"/>
              </a:rPr>
              <a:t>4</a:t>
            </a:r>
            <a:endParaRPr/>
          </a:p>
        </p:txBody>
      </p:sp>
      <p:sp>
        <p:nvSpPr>
          <p:cNvPr id="89" name="Google Shape;89;p14"/>
          <p:cNvSpPr/>
          <p:nvPr/>
        </p:nvSpPr>
        <p:spPr>
          <a:xfrm>
            <a:off x="364800" y="5234400"/>
            <a:ext cx="608100" cy="577500"/>
          </a:xfrm>
          <a:prstGeom prst="flowChartConnector">
            <a:avLst/>
          </a:prstGeom>
          <a:solidFill>
            <a:srgbClr val="45818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4"/>
          <p:cNvSpPr/>
          <p:nvPr/>
        </p:nvSpPr>
        <p:spPr>
          <a:xfrm>
            <a:off x="441000" y="5305800"/>
            <a:ext cx="455700" cy="434700"/>
          </a:xfrm>
          <a:prstGeom prst="flowChartConnector">
            <a:avLst/>
          </a:prstGeom>
          <a:solidFill>
            <a:srgbClr val="134F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300">
                <a:solidFill>
                  <a:schemeClr val="lt2"/>
                </a:solidFill>
                <a:latin typeface="Fira Sans Condensed"/>
                <a:ea typeface="Fira Sans Condensed"/>
                <a:cs typeface="Fira Sans Condensed"/>
                <a:sym typeface="Fira Sans Condensed"/>
              </a:rPr>
              <a:t>5</a:t>
            </a:r>
            <a:endParaRPr/>
          </a:p>
        </p:txBody>
      </p:sp>
      <p:sp>
        <p:nvSpPr>
          <p:cNvPr id="91" name="Google Shape;91;p14"/>
          <p:cNvSpPr txBox="1"/>
          <p:nvPr/>
        </p:nvSpPr>
        <p:spPr>
          <a:xfrm>
            <a:off x="1049125" y="1895350"/>
            <a:ext cx="3875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Describe the boundaries of the nasal cavity.</a:t>
            </a:r>
            <a:endParaRPr>
              <a:solidFill>
                <a:srgbClr val="0C343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2" name="Google Shape;92;p14"/>
          <p:cNvSpPr txBox="1"/>
          <p:nvPr/>
        </p:nvSpPr>
        <p:spPr>
          <a:xfrm>
            <a:off x="1047775" y="2704125"/>
            <a:ext cx="3801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Describe the nasal conchae and meati.</a:t>
            </a:r>
            <a:endParaRPr>
              <a:solidFill>
                <a:srgbClr val="0C343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3" name="Google Shape;93;p14"/>
          <p:cNvSpPr txBox="1"/>
          <p:nvPr/>
        </p:nvSpPr>
        <p:spPr>
          <a:xfrm>
            <a:off x="1047775" y="3537800"/>
            <a:ext cx="3801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Demonstrate the openings in each meatus.</a:t>
            </a:r>
            <a:endParaRPr>
              <a:solidFill>
                <a:srgbClr val="0C343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4" name="Google Shape;94;p14"/>
          <p:cNvSpPr txBox="1"/>
          <p:nvPr/>
        </p:nvSpPr>
        <p:spPr>
          <a:xfrm>
            <a:off x="1085875" y="4322725"/>
            <a:ext cx="38016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Describe the paranasal sinuses and their functions.</a:t>
            </a:r>
            <a:endParaRPr>
              <a:solidFill>
                <a:srgbClr val="0C343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5" name="Google Shape;95;p14"/>
          <p:cNvSpPr txBox="1"/>
          <p:nvPr/>
        </p:nvSpPr>
        <p:spPr>
          <a:xfrm>
            <a:off x="1085875" y="5215350"/>
            <a:ext cx="38016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Describe the pharynx, its parts, and the related structures.</a:t>
            </a:r>
            <a:endParaRPr>
              <a:solidFill>
                <a:srgbClr val="0C343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5"/>
          <p:cNvSpPr txBox="1"/>
          <p:nvPr/>
        </p:nvSpPr>
        <p:spPr>
          <a:xfrm>
            <a:off x="0" y="510775"/>
            <a:ext cx="11226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recommended to watch</a:t>
            </a:r>
            <a:endParaRPr sz="600">
              <a:solidFill>
                <a:srgbClr val="99999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34000" y="2076450"/>
            <a:ext cx="999524" cy="162965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5"/>
          <p:cNvSpPr txBox="1"/>
          <p:nvPr/>
        </p:nvSpPr>
        <p:spPr>
          <a:xfrm>
            <a:off x="5453075" y="3143275"/>
            <a:ext cx="6573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00">
                <a:latin typeface="Open Sans"/>
                <a:ea typeface="Open Sans"/>
                <a:cs typeface="Open Sans"/>
                <a:sym typeface="Open Sans"/>
              </a:rPr>
              <a:t>ala</a:t>
            </a:r>
            <a:endParaRPr b="1" sz="7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3" name="Google Shape;103;p15"/>
          <p:cNvSpPr txBox="1"/>
          <p:nvPr/>
        </p:nvSpPr>
        <p:spPr>
          <a:xfrm>
            <a:off x="5453075" y="3495675"/>
            <a:ext cx="8667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00">
                <a:latin typeface="Open Sans"/>
                <a:ea typeface="Open Sans"/>
                <a:cs typeface="Open Sans"/>
                <a:sym typeface="Open Sans"/>
              </a:rPr>
              <a:t>External nares </a:t>
            </a:r>
            <a:endParaRPr b="1" sz="700"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04" name="Google Shape;104;p15"/>
          <p:cNvCxnSpPr/>
          <p:nvPr/>
        </p:nvCxnSpPr>
        <p:spPr>
          <a:xfrm rot="10800000">
            <a:off x="5686350" y="3435775"/>
            <a:ext cx="47700" cy="1761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05" name="Google Shape;105;p15"/>
          <p:cNvSpPr txBox="1"/>
          <p:nvPr/>
        </p:nvSpPr>
        <p:spPr>
          <a:xfrm>
            <a:off x="5781875" y="3143275"/>
            <a:ext cx="3285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00">
                <a:latin typeface="Open Sans"/>
                <a:ea typeface="Open Sans"/>
                <a:cs typeface="Open Sans"/>
                <a:sym typeface="Open Sans"/>
              </a:rPr>
              <a:t>Tip </a:t>
            </a:r>
            <a:endParaRPr b="1" sz="7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6" name="Google Shape;106;p15"/>
          <p:cNvSpPr txBox="1"/>
          <p:nvPr/>
        </p:nvSpPr>
        <p:spPr>
          <a:xfrm>
            <a:off x="5400363" y="2605100"/>
            <a:ext cx="4668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00">
                <a:latin typeface="Open Sans"/>
                <a:ea typeface="Open Sans"/>
                <a:cs typeface="Open Sans"/>
                <a:sym typeface="Open Sans"/>
              </a:rPr>
              <a:t>root</a:t>
            </a:r>
            <a:endParaRPr b="1" sz="7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7" name="Google Shape;107;p15"/>
          <p:cNvSpPr txBox="1"/>
          <p:nvPr/>
        </p:nvSpPr>
        <p:spPr>
          <a:xfrm>
            <a:off x="6027075" y="3377575"/>
            <a:ext cx="5382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00">
                <a:latin typeface="Open Sans"/>
                <a:ea typeface="Open Sans"/>
                <a:cs typeface="Open Sans"/>
                <a:sym typeface="Open Sans"/>
              </a:rPr>
              <a:t>septum</a:t>
            </a:r>
            <a:endParaRPr b="1" sz="700"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08" name="Google Shape;108;p15"/>
          <p:cNvCxnSpPr>
            <a:endCxn id="105" idx="2"/>
          </p:cNvCxnSpPr>
          <p:nvPr/>
        </p:nvCxnSpPr>
        <p:spPr>
          <a:xfrm rot="10800000">
            <a:off x="5946125" y="3435775"/>
            <a:ext cx="150000" cy="600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09" name="Google Shape;109;p15"/>
          <p:cNvSpPr txBox="1"/>
          <p:nvPr/>
        </p:nvSpPr>
        <p:spPr>
          <a:xfrm>
            <a:off x="3167400" y="894950"/>
            <a:ext cx="9996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rgbClr val="134F5C"/>
                </a:solidFill>
                <a:latin typeface="Fira Sans Condensed"/>
                <a:ea typeface="Fira Sans Condensed"/>
                <a:cs typeface="Fira Sans Condensed"/>
                <a:sym typeface="Fira Sans Condensed"/>
              </a:rPr>
              <a:t>Nose</a:t>
            </a:r>
            <a:endParaRPr b="1" sz="2100">
              <a:solidFill>
                <a:srgbClr val="134F5C"/>
              </a:solidFill>
              <a:latin typeface="Fira Sans Condensed"/>
              <a:ea typeface="Fira Sans Condensed"/>
              <a:cs typeface="Fira Sans Condensed"/>
              <a:sym typeface="Fira Sans Condensed"/>
            </a:endParaRPr>
          </a:p>
        </p:txBody>
      </p:sp>
      <p:sp>
        <p:nvSpPr>
          <p:cNvPr id="110" name="Google Shape;110;p15"/>
          <p:cNvSpPr txBox="1"/>
          <p:nvPr/>
        </p:nvSpPr>
        <p:spPr>
          <a:xfrm>
            <a:off x="249350" y="1514500"/>
            <a:ext cx="47577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The external (anterior) nares or nostrils, lead</a:t>
            </a:r>
            <a:endParaRPr>
              <a:solidFill>
                <a:srgbClr val="0C343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to the </a:t>
            </a:r>
            <a:r>
              <a:rPr b="1" lang="en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nasal cavity.</a:t>
            </a:r>
            <a:endParaRPr b="1">
              <a:solidFill>
                <a:srgbClr val="0C343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C343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descr="C:\Documents and Settings\user\My Documents\My Pictures\nasalcartilages.gif" id="111" name="Google Shape;111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6749" y="2216926"/>
            <a:ext cx="999525" cy="1726104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5"/>
          <p:cNvSpPr txBox="1"/>
          <p:nvPr/>
        </p:nvSpPr>
        <p:spPr>
          <a:xfrm>
            <a:off x="309575" y="2409825"/>
            <a:ext cx="18669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Formed above by:</a:t>
            </a:r>
            <a:endParaRPr sz="1100">
              <a:solidFill>
                <a:srgbClr val="0C343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Bony skeleton</a:t>
            </a:r>
            <a:endParaRPr sz="1100">
              <a:solidFill>
                <a:srgbClr val="0C343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C343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3" name="Google Shape;113;p15"/>
          <p:cNvSpPr txBox="1"/>
          <p:nvPr/>
        </p:nvSpPr>
        <p:spPr>
          <a:xfrm>
            <a:off x="3126450" y="2967200"/>
            <a:ext cx="18669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Formed below by:</a:t>
            </a:r>
            <a:endParaRPr sz="1100">
              <a:solidFill>
                <a:srgbClr val="0C343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Plates of hyaline cartilage</a:t>
            </a:r>
            <a:endParaRPr sz="1100">
              <a:solidFill>
                <a:srgbClr val="0C343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C343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14" name="Google Shape;114;p15"/>
          <p:cNvCxnSpPr/>
          <p:nvPr/>
        </p:nvCxnSpPr>
        <p:spPr>
          <a:xfrm rot="10800000">
            <a:off x="2597850" y="3148725"/>
            <a:ext cx="528600" cy="0"/>
          </a:xfrm>
          <a:prstGeom prst="straightConnector1">
            <a:avLst/>
          </a:prstGeom>
          <a:noFill/>
          <a:ln cap="flat" cmpd="sng" w="9525">
            <a:solidFill>
              <a:srgbClr val="99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5" name="Google Shape;115;p15"/>
          <p:cNvCxnSpPr/>
          <p:nvPr/>
        </p:nvCxnSpPr>
        <p:spPr>
          <a:xfrm flipH="1">
            <a:off x="2628875" y="3157550"/>
            <a:ext cx="500100" cy="319200"/>
          </a:xfrm>
          <a:prstGeom prst="straightConnector1">
            <a:avLst/>
          </a:prstGeom>
          <a:noFill/>
          <a:ln cap="flat" cmpd="sng" w="9525">
            <a:solidFill>
              <a:srgbClr val="99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6" name="Google Shape;116;p15"/>
          <p:cNvCxnSpPr/>
          <p:nvPr/>
        </p:nvCxnSpPr>
        <p:spPr>
          <a:xfrm>
            <a:off x="1514500" y="2726925"/>
            <a:ext cx="900000" cy="102000"/>
          </a:xfrm>
          <a:prstGeom prst="straightConnector1">
            <a:avLst/>
          </a:prstGeom>
          <a:noFill/>
          <a:ln cap="flat" cmpd="sng" w="9525">
            <a:solidFill>
              <a:srgbClr val="99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7" name="Google Shape;117;p15"/>
          <p:cNvCxnSpPr/>
          <p:nvPr/>
        </p:nvCxnSpPr>
        <p:spPr>
          <a:xfrm>
            <a:off x="1514500" y="2726925"/>
            <a:ext cx="652500" cy="373500"/>
          </a:xfrm>
          <a:prstGeom prst="straightConnector1">
            <a:avLst/>
          </a:prstGeom>
          <a:noFill/>
          <a:ln cap="flat" cmpd="sng" w="9525">
            <a:solidFill>
              <a:srgbClr val="99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18" name="Google Shape;118;p15"/>
          <p:cNvSpPr txBox="1"/>
          <p:nvPr/>
        </p:nvSpPr>
        <p:spPr>
          <a:xfrm>
            <a:off x="2787000" y="4251300"/>
            <a:ext cx="17412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134F5C"/>
                </a:solidFill>
                <a:latin typeface="Fira Sans Condensed"/>
                <a:ea typeface="Fira Sans Condensed"/>
                <a:cs typeface="Fira Sans Condensed"/>
                <a:sym typeface="Fira Sans Condensed"/>
              </a:rPr>
              <a:t>Nasal Cavity</a:t>
            </a:r>
            <a:endParaRPr b="1" sz="2000">
              <a:solidFill>
                <a:srgbClr val="134F5C"/>
              </a:solidFill>
              <a:latin typeface="Fira Sans Condensed"/>
              <a:ea typeface="Fira Sans Condensed"/>
              <a:cs typeface="Fira Sans Condensed"/>
              <a:sym typeface="Fira Sans Condensed"/>
            </a:endParaRPr>
          </a:p>
        </p:txBody>
      </p:sp>
      <p:sp>
        <p:nvSpPr>
          <p:cNvPr id="119" name="Google Shape;119;p15"/>
          <p:cNvSpPr txBox="1"/>
          <p:nvPr/>
        </p:nvSpPr>
        <p:spPr>
          <a:xfrm>
            <a:off x="309575" y="4722050"/>
            <a:ext cx="4896000" cy="28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6A5AF"/>
              </a:buClr>
              <a:buSzPts val="1600"/>
              <a:buFont typeface="Open Sans"/>
              <a:buChar char="❖"/>
            </a:pPr>
            <a:r>
              <a:rPr lang="en" sz="1600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Extends from the external (anterior) nares to the posterior nares (choanae).</a:t>
            </a:r>
            <a:endParaRPr sz="1600">
              <a:solidFill>
                <a:srgbClr val="0C343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C343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0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6A5AF"/>
              </a:buClr>
              <a:buSzPts val="1600"/>
              <a:buFont typeface="Open Sans"/>
              <a:buChar char="❖"/>
            </a:pPr>
            <a:r>
              <a:rPr lang="en" sz="1600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Divided into right &amp; left halves by the </a:t>
            </a:r>
            <a:r>
              <a:rPr lang="en" sz="1600">
                <a:solidFill>
                  <a:srgbClr val="990000"/>
                </a:solidFill>
                <a:latin typeface="Open Sans"/>
                <a:ea typeface="Open Sans"/>
                <a:cs typeface="Open Sans"/>
                <a:sym typeface="Open Sans"/>
              </a:rPr>
              <a:t>nasal septum</a:t>
            </a:r>
            <a:r>
              <a:rPr lang="en" sz="1600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. </a:t>
            </a:r>
            <a:endParaRPr sz="1600">
              <a:solidFill>
                <a:srgbClr val="0C343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C343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0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6A5AF"/>
              </a:buClr>
              <a:buSzPts val="1600"/>
              <a:buFont typeface="Open Sans"/>
              <a:buChar char="❖"/>
            </a:pPr>
            <a:r>
              <a:rPr lang="en" sz="1600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Each half has a:</a:t>
            </a:r>
            <a:endParaRPr sz="1600">
              <a:solidFill>
                <a:srgbClr val="0C343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0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C343D"/>
              </a:buClr>
              <a:buSzPts val="1600"/>
              <a:buFont typeface="Open Sans"/>
              <a:buAutoNum type="arabicPeriod"/>
            </a:pPr>
            <a:r>
              <a:rPr lang="en" sz="1600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Roof</a:t>
            </a:r>
            <a:endParaRPr sz="1600">
              <a:solidFill>
                <a:srgbClr val="0C343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0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C343D"/>
              </a:buClr>
              <a:buSzPts val="1600"/>
              <a:buFont typeface="Open Sans"/>
              <a:buAutoNum type="arabicPeriod"/>
            </a:pPr>
            <a:r>
              <a:rPr lang="en" sz="1600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Lateral wall</a:t>
            </a:r>
            <a:endParaRPr sz="1600">
              <a:solidFill>
                <a:srgbClr val="0C343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0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C343D"/>
              </a:buClr>
              <a:buSzPts val="1600"/>
              <a:buFont typeface="Open Sans"/>
              <a:buAutoNum type="arabicPeriod"/>
            </a:pPr>
            <a:r>
              <a:rPr lang="en" sz="1600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Medial wall (</a:t>
            </a:r>
            <a:r>
              <a:rPr lang="en" sz="1600">
                <a:solidFill>
                  <a:srgbClr val="990000"/>
                </a:solidFill>
                <a:latin typeface="Open Sans"/>
                <a:ea typeface="Open Sans"/>
                <a:cs typeface="Open Sans"/>
                <a:sym typeface="Open Sans"/>
              </a:rPr>
              <a:t>Septum</a:t>
            </a:r>
            <a:r>
              <a:rPr lang="en" sz="1600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)</a:t>
            </a:r>
            <a:endParaRPr sz="1600">
              <a:solidFill>
                <a:srgbClr val="0C343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0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C343D"/>
              </a:buClr>
              <a:buSzPts val="1600"/>
              <a:buFont typeface="Open Sans"/>
              <a:buAutoNum type="arabicPeriod"/>
            </a:pPr>
            <a:r>
              <a:rPr lang="en" sz="1600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Floor</a:t>
            </a:r>
            <a:endParaRPr sz="1600">
              <a:solidFill>
                <a:srgbClr val="0C343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C343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descr="b8" id="120" name="Google Shape;120;p15"/>
          <p:cNvPicPr preferRelativeResize="0"/>
          <p:nvPr/>
        </p:nvPicPr>
        <p:blipFill rotWithShape="1">
          <a:blip r:embed="rId5">
            <a:alphaModFix/>
          </a:blip>
          <a:srcRect b="15959" l="3157" r="1449" t="0"/>
          <a:stretch/>
        </p:blipFill>
        <p:spPr>
          <a:xfrm>
            <a:off x="432800" y="7219950"/>
            <a:ext cx="2885501" cy="18383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1" name="Google Shape;121;p15"/>
          <p:cNvCxnSpPr/>
          <p:nvPr/>
        </p:nvCxnSpPr>
        <p:spPr>
          <a:xfrm>
            <a:off x="0" y="4200525"/>
            <a:ext cx="7334400" cy="0"/>
          </a:xfrm>
          <a:prstGeom prst="straightConnector1">
            <a:avLst/>
          </a:prstGeom>
          <a:noFill/>
          <a:ln cap="flat" cmpd="sng" w="9525">
            <a:solidFill>
              <a:srgbClr val="0C343D"/>
            </a:solidFill>
            <a:prstDash val="dot"/>
            <a:round/>
            <a:headEnd len="med" w="med" type="none"/>
            <a:tailEnd len="med" w="med" type="none"/>
          </a:ln>
        </p:spPr>
      </p:cxnSp>
      <p:pic>
        <p:nvPicPr>
          <p:cNvPr descr="C:\Documents and Settings\user\My Documents\My Pictures\xx.jpg" id="122" name="Google Shape;122;p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752850" y="7013500"/>
            <a:ext cx="3105150" cy="225121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3" name="Google Shape;123;p15"/>
          <p:cNvCxnSpPr/>
          <p:nvPr/>
        </p:nvCxnSpPr>
        <p:spPr>
          <a:xfrm>
            <a:off x="1919300" y="7805750"/>
            <a:ext cx="14100" cy="9525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4" name="Google Shape;124;p15"/>
          <p:cNvCxnSpPr/>
          <p:nvPr/>
        </p:nvCxnSpPr>
        <p:spPr>
          <a:xfrm>
            <a:off x="1933403" y="8758240"/>
            <a:ext cx="328500" cy="9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5" name="Google Shape;125;p15"/>
          <p:cNvCxnSpPr/>
          <p:nvPr/>
        </p:nvCxnSpPr>
        <p:spPr>
          <a:xfrm>
            <a:off x="1933575" y="7843850"/>
            <a:ext cx="324000" cy="9096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26" name="Google Shape;126;p15">
            <a:hlinkClick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29475" y="84875"/>
            <a:ext cx="528600" cy="52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1" name="Google Shape;131;p16"/>
          <p:cNvGraphicFramePr/>
          <p:nvPr/>
        </p:nvGraphicFramePr>
        <p:xfrm>
          <a:off x="0" y="5995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{8FB00457-CFF2-47C2-8A79-E0CB4F952981}</a:tableStyleId>
              </a:tblPr>
              <a:tblGrid>
                <a:gridCol w="1371600"/>
                <a:gridCol w="3781425"/>
                <a:gridCol w="2162175"/>
              </a:tblGrid>
              <a:tr h="13405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rgbClr val="0C343D"/>
                          </a:solidFill>
                          <a:latin typeface="Fira Sans Condensed"/>
                          <a:ea typeface="Fira Sans Condensed"/>
                          <a:cs typeface="Fira Sans Condensed"/>
                          <a:sym typeface="Fira Sans Condensed"/>
                        </a:rPr>
                        <a:t>Roof</a:t>
                      </a:r>
                      <a:endParaRPr b="1" sz="1600">
                        <a:solidFill>
                          <a:srgbClr val="0C343D"/>
                        </a:solidFill>
                        <a:latin typeface="Fira Sans Condensed"/>
                        <a:ea typeface="Fira Sans Condensed"/>
                        <a:cs typeface="Fira Sans Condensed"/>
                        <a:sym typeface="Fira Sans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Narrow &amp; formed (from behind forward) by the:</a:t>
                      </a:r>
                      <a:endParaRPr sz="1300"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99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1- Body of sphenoid </a:t>
                      </a:r>
                      <a:endParaRPr sz="1300">
                        <a:solidFill>
                          <a:srgbClr val="99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99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2- Cribriform plate of ethmoid bone.</a:t>
                      </a:r>
                      <a:endParaRPr sz="1300">
                        <a:solidFill>
                          <a:srgbClr val="99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99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3- Frontal bone.</a:t>
                      </a:r>
                      <a:endParaRPr sz="1300">
                        <a:solidFill>
                          <a:srgbClr val="99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99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4- Nasal bone &amp; cartilage</a:t>
                      </a:r>
                      <a:r>
                        <a:rPr lang="en" sz="1500">
                          <a:solidFill>
                            <a:srgbClr val="99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endParaRPr sz="1500">
                        <a:solidFill>
                          <a:srgbClr val="99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1084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rgbClr val="0C343D"/>
                          </a:solidFill>
                          <a:latin typeface="Fira Sans Condensed"/>
                          <a:ea typeface="Fira Sans Condensed"/>
                          <a:cs typeface="Fira Sans Condensed"/>
                          <a:sym typeface="Fira Sans Condensed"/>
                        </a:rPr>
                        <a:t>F</a:t>
                      </a:r>
                      <a:r>
                        <a:rPr b="1" lang="en" sz="1600">
                          <a:solidFill>
                            <a:srgbClr val="0C343D"/>
                          </a:solidFill>
                          <a:latin typeface="Fira Sans Condensed"/>
                          <a:ea typeface="Fira Sans Condensed"/>
                          <a:cs typeface="Fira Sans Condensed"/>
                          <a:sym typeface="Fira Sans Condensed"/>
                        </a:rPr>
                        <a:t>loor</a:t>
                      </a:r>
                      <a:endParaRPr b="1" sz="1600">
                        <a:solidFill>
                          <a:srgbClr val="0C343D"/>
                        </a:solidFill>
                        <a:latin typeface="Fira Sans Condensed"/>
                        <a:ea typeface="Fira Sans Condensed"/>
                        <a:cs typeface="Fira Sans Condensed"/>
                        <a:sym typeface="Fira Sans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1" marL="0" rtl="0" algn="l">
                        <a:lnSpc>
                          <a:spcPct val="900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3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Formed by the</a:t>
                      </a:r>
                      <a:r>
                        <a:rPr lang="en" sz="13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en" sz="1300">
                          <a:solidFill>
                            <a:srgbClr val="99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hard</a:t>
                      </a:r>
                      <a:r>
                        <a:rPr lang="en" sz="13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en" sz="13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(bony)</a:t>
                      </a:r>
                      <a:r>
                        <a:rPr lang="en" sz="13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en" sz="1300">
                          <a:solidFill>
                            <a:srgbClr val="99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palate</a:t>
                      </a:r>
                      <a:r>
                        <a:rPr lang="en" sz="1300">
                          <a:solidFill>
                            <a:srgbClr val="FF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.</a:t>
                      </a:r>
                      <a:endParaRPr sz="1300">
                        <a:solidFill>
                          <a:srgbClr val="FF0000"/>
                        </a:solidFill>
                        <a:highlight>
                          <a:srgbClr val="FF0000"/>
                        </a:highlight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1" marL="0" rtl="0" algn="l">
                        <a:lnSpc>
                          <a:spcPct val="900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" sz="13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Separates it from the oral cavity. </a:t>
                      </a:r>
                      <a:endParaRPr sz="300"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3517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rgbClr val="0C343D"/>
                          </a:solidFill>
                          <a:latin typeface="Fira Sans Condensed"/>
                          <a:ea typeface="Fira Sans Condensed"/>
                          <a:cs typeface="Fira Sans Condensed"/>
                          <a:sym typeface="Fira Sans Condensed"/>
                        </a:rPr>
                        <a:t>Lateral wall</a:t>
                      </a:r>
                      <a:endParaRPr b="1" sz="1600">
                        <a:solidFill>
                          <a:srgbClr val="0C343D"/>
                        </a:solidFill>
                        <a:latin typeface="Fira Sans Condensed"/>
                        <a:ea typeface="Fira Sans Condensed"/>
                        <a:cs typeface="Fira Sans Condensed"/>
                        <a:sym typeface="Fira Sans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Shows three horizontal bony projections, the</a:t>
                      </a:r>
                      <a:r>
                        <a:rPr lang="en" sz="13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en" sz="1300">
                          <a:solidFill>
                            <a:srgbClr val="9900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superior</a:t>
                      </a:r>
                      <a:r>
                        <a:rPr lang="en" sz="13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, </a:t>
                      </a:r>
                      <a:r>
                        <a:rPr lang="en" sz="1300">
                          <a:solidFill>
                            <a:srgbClr val="FF99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middle</a:t>
                      </a:r>
                      <a:r>
                        <a:rPr lang="en" sz="13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en" sz="13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&amp;</a:t>
                      </a:r>
                      <a:r>
                        <a:rPr lang="en" sz="13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en" sz="1300">
                          <a:solidFill>
                            <a:srgbClr val="3C78D8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inferior </a:t>
                      </a:r>
                      <a:r>
                        <a:rPr b="1" lang="en" sz="1300">
                          <a:solidFill>
                            <a:srgbClr val="99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conchae</a:t>
                      </a:r>
                      <a:r>
                        <a:rPr lang="en" sz="13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, the conchae </a:t>
                      </a:r>
                      <a:r>
                        <a:rPr lang="en" sz="1300">
                          <a:solidFill>
                            <a:srgbClr val="99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increases</a:t>
                      </a:r>
                      <a:r>
                        <a:rPr lang="en" sz="13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en" sz="13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the surface area of the nasal cavity.</a:t>
                      </a:r>
                      <a:endParaRPr sz="1300"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The cavity below each concha is called a meatus and are named as </a:t>
                      </a:r>
                      <a:r>
                        <a:rPr lang="en" sz="1300">
                          <a:solidFill>
                            <a:srgbClr val="9900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superior</a:t>
                      </a:r>
                      <a:r>
                        <a:rPr lang="en" sz="13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, </a:t>
                      </a:r>
                      <a:r>
                        <a:rPr lang="en" sz="1300">
                          <a:solidFill>
                            <a:srgbClr val="FF99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middle</a:t>
                      </a:r>
                      <a:r>
                        <a:rPr lang="en" sz="13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en" sz="13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&amp;</a:t>
                      </a:r>
                      <a:r>
                        <a:rPr lang="en" sz="13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en" sz="1300">
                          <a:solidFill>
                            <a:srgbClr val="3C78D8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inferior</a:t>
                      </a:r>
                      <a:r>
                        <a:rPr lang="en" sz="13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en" sz="13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corresponding to the conchae.</a:t>
                      </a:r>
                      <a:endParaRPr sz="1300"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The small space above the superior concha is the </a:t>
                      </a:r>
                      <a:r>
                        <a:rPr lang="en" sz="1300">
                          <a:solidFill>
                            <a:srgbClr val="99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sphenoethmoidal recess</a:t>
                      </a:r>
                      <a:r>
                        <a:rPr lang="en" sz="13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.</a:t>
                      </a:r>
                      <a:endParaRPr sz="130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lnSpc>
                          <a:spcPct val="8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" sz="13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The recess &amp; meati receive the openings of the: </a:t>
                      </a:r>
                      <a:r>
                        <a:rPr lang="en" sz="1300">
                          <a:solidFill>
                            <a:srgbClr val="99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Paranasal sinuses</a:t>
                      </a:r>
                      <a:r>
                        <a:rPr lang="en" sz="13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&amp; </a:t>
                      </a:r>
                      <a:r>
                        <a:rPr lang="en" sz="1300">
                          <a:solidFill>
                            <a:srgbClr val="99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Nasolacrimal duct</a:t>
                      </a:r>
                      <a:r>
                        <a:rPr lang="en" sz="13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.</a:t>
                      </a:r>
                      <a:endParaRPr sz="130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2041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rgbClr val="0C343D"/>
                          </a:solidFill>
                          <a:latin typeface="Fira Sans Condensed"/>
                          <a:ea typeface="Fira Sans Condensed"/>
                          <a:cs typeface="Fira Sans Condensed"/>
                          <a:sym typeface="Fira Sans Condensed"/>
                        </a:rPr>
                        <a:t>Medial wall</a:t>
                      </a:r>
                      <a:endParaRPr b="1" sz="1600">
                        <a:solidFill>
                          <a:srgbClr val="0C343D"/>
                        </a:solidFill>
                        <a:latin typeface="Fira Sans Condensed"/>
                        <a:ea typeface="Fira Sans Condensed"/>
                        <a:cs typeface="Fira Sans Condensed"/>
                        <a:sym typeface="Fira Sans Condensed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solidFill>
                            <a:srgbClr val="0C343D"/>
                          </a:solidFill>
                          <a:latin typeface="Fira Sans Condensed"/>
                          <a:ea typeface="Fira Sans Condensed"/>
                          <a:cs typeface="Fira Sans Condensed"/>
                          <a:sym typeface="Fira Sans Condensed"/>
                        </a:rPr>
                        <a:t>(Nasal </a:t>
                      </a:r>
                      <a:r>
                        <a:rPr b="1" lang="en" sz="1300">
                          <a:solidFill>
                            <a:srgbClr val="990000"/>
                          </a:solidFill>
                          <a:latin typeface="Fira Sans Condensed"/>
                          <a:ea typeface="Fira Sans Condensed"/>
                          <a:cs typeface="Fira Sans Condensed"/>
                          <a:sym typeface="Fira Sans Condensed"/>
                        </a:rPr>
                        <a:t>S</a:t>
                      </a:r>
                      <a:r>
                        <a:rPr b="1" lang="en" sz="1300">
                          <a:solidFill>
                            <a:srgbClr val="990000"/>
                          </a:solidFill>
                          <a:latin typeface="Fira Sans Condensed"/>
                          <a:ea typeface="Fira Sans Condensed"/>
                          <a:cs typeface="Fira Sans Condensed"/>
                          <a:sym typeface="Fira Sans Condensed"/>
                        </a:rPr>
                        <a:t>eptum</a:t>
                      </a:r>
                      <a:r>
                        <a:rPr b="1" lang="en" sz="1300">
                          <a:solidFill>
                            <a:srgbClr val="0C343D"/>
                          </a:solidFill>
                          <a:latin typeface="Fira Sans Condensed"/>
                          <a:ea typeface="Fira Sans Condensed"/>
                          <a:cs typeface="Fira Sans Condensed"/>
                          <a:sym typeface="Fira Sans Condensed"/>
                        </a:rPr>
                        <a:t>)</a:t>
                      </a:r>
                      <a:endParaRPr b="1" sz="1300">
                        <a:solidFill>
                          <a:srgbClr val="0C343D"/>
                        </a:solidFill>
                        <a:latin typeface="Fira Sans Condensed"/>
                        <a:ea typeface="Fira Sans Condensed"/>
                        <a:cs typeface="Fira Sans Condensed"/>
                        <a:sym typeface="Fira Sans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Osteocartilaginous partition.</a:t>
                      </a:r>
                      <a:endParaRPr sz="1300"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Formed by:</a:t>
                      </a:r>
                      <a:endParaRPr sz="1300"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1" marL="0" rtl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2400"/>
                        <a:buFont typeface="Arial"/>
                        <a:buNone/>
                      </a:pPr>
                      <a:r>
                        <a:rPr lang="en" sz="13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</a:t>
                      </a:r>
                      <a:r>
                        <a:rPr lang="en" sz="13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-</a:t>
                      </a:r>
                      <a:r>
                        <a:rPr lang="en" sz="1300">
                          <a:solidFill>
                            <a:srgbClr val="FF75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Perpendicular plate of ethmoid bone</a:t>
                      </a:r>
                      <a:r>
                        <a:rPr lang="en" sz="13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.</a:t>
                      </a:r>
                      <a:endParaRPr sz="130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1" marL="0" rtl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2400"/>
                        <a:buFont typeface="Arial"/>
                        <a:buNone/>
                      </a:pPr>
                      <a:r>
                        <a:rPr lang="en" sz="13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</a:t>
                      </a:r>
                      <a:r>
                        <a:rPr lang="en" sz="13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-</a:t>
                      </a:r>
                      <a:r>
                        <a:rPr lang="en" sz="1300">
                          <a:solidFill>
                            <a:srgbClr val="00FFD7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Vomer</a:t>
                      </a:r>
                      <a:r>
                        <a:rPr lang="en" sz="13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.</a:t>
                      </a:r>
                      <a:endParaRPr sz="130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1" marL="0" rtl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2400"/>
                        <a:buFont typeface="Arial"/>
                        <a:buNone/>
                      </a:pPr>
                      <a:r>
                        <a:rPr lang="en" sz="13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</a:t>
                      </a:r>
                      <a:r>
                        <a:rPr lang="en" sz="13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-</a:t>
                      </a:r>
                      <a:r>
                        <a:rPr lang="en" sz="1300">
                          <a:solidFill>
                            <a:srgbClr val="FF99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Septal cartilage</a:t>
                      </a:r>
                      <a:r>
                        <a:rPr lang="en" sz="13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.</a:t>
                      </a:r>
                      <a:endParaRPr sz="130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32" name="Google Shape;132;p16"/>
          <p:cNvSpPr txBox="1"/>
          <p:nvPr/>
        </p:nvSpPr>
        <p:spPr>
          <a:xfrm>
            <a:off x="2728800" y="91600"/>
            <a:ext cx="18576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rgbClr val="134F5C"/>
                </a:solidFill>
                <a:latin typeface="Fira Sans Condensed"/>
                <a:ea typeface="Fira Sans Condensed"/>
                <a:cs typeface="Fira Sans Condensed"/>
                <a:sym typeface="Fira Sans Condensed"/>
              </a:rPr>
              <a:t>Nasal cavity</a:t>
            </a:r>
            <a:endParaRPr b="1" sz="2100">
              <a:solidFill>
                <a:srgbClr val="134F5C"/>
              </a:solidFill>
              <a:latin typeface="Fira Sans Condensed"/>
              <a:ea typeface="Fira Sans Condensed"/>
              <a:cs typeface="Fira Sans Condensed"/>
              <a:sym typeface="Fira Sans Condensed"/>
            </a:endParaRPr>
          </a:p>
        </p:txBody>
      </p:sp>
      <p:pic>
        <p:nvPicPr>
          <p:cNvPr descr="C:\Documents and Settings\user\My Documents\My Pictures\f0417-01.jpg" id="133" name="Google Shape;133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62700" y="614900"/>
            <a:ext cx="1550875" cy="1296117"/>
          </a:xfrm>
          <a:prstGeom prst="rect">
            <a:avLst/>
          </a:prstGeom>
          <a:noFill/>
          <a:ln cap="flat" cmpd="sng" w="9525">
            <a:solidFill>
              <a:srgbClr val="76A5AF"/>
            </a:solidFill>
            <a:prstDash val="dash"/>
            <a:round/>
            <a:headEnd len="sm" w="sm" type="none"/>
            <a:tailEnd len="sm" w="sm" type="none"/>
          </a:ln>
        </p:spPr>
      </p:pic>
      <p:sp>
        <p:nvSpPr>
          <p:cNvPr id="134" name="Google Shape;134;p16"/>
          <p:cNvSpPr txBox="1"/>
          <p:nvPr/>
        </p:nvSpPr>
        <p:spPr>
          <a:xfrm>
            <a:off x="5851694" y="1027066"/>
            <a:ext cx="1527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16"/>
          <p:cNvSpPr txBox="1"/>
          <p:nvPr/>
        </p:nvSpPr>
        <p:spPr>
          <a:xfrm>
            <a:off x="6034948" y="935439"/>
            <a:ext cx="1527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16"/>
          <p:cNvSpPr txBox="1"/>
          <p:nvPr/>
        </p:nvSpPr>
        <p:spPr>
          <a:xfrm>
            <a:off x="6462540" y="1210321"/>
            <a:ext cx="1527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16"/>
          <p:cNvSpPr txBox="1"/>
          <p:nvPr/>
        </p:nvSpPr>
        <p:spPr>
          <a:xfrm>
            <a:off x="6443886" y="1041088"/>
            <a:ext cx="141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990000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b="1" sz="1200">
              <a:solidFill>
                <a:srgbClr val="99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8" name="Google Shape;138;p16"/>
          <p:cNvSpPr txBox="1"/>
          <p:nvPr/>
        </p:nvSpPr>
        <p:spPr>
          <a:xfrm>
            <a:off x="6268143" y="821410"/>
            <a:ext cx="105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990000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 b="1" sz="1200">
              <a:solidFill>
                <a:srgbClr val="99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9" name="Google Shape;139;p16"/>
          <p:cNvSpPr txBox="1"/>
          <p:nvPr/>
        </p:nvSpPr>
        <p:spPr>
          <a:xfrm>
            <a:off x="6031051" y="783586"/>
            <a:ext cx="105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990000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 b="1" sz="1200">
              <a:solidFill>
                <a:srgbClr val="99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0" name="Google Shape;140;p16"/>
          <p:cNvSpPr txBox="1"/>
          <p:nvPr/>
        </p:nvSpPr>
        <p:spPr>
          <a:xfrm>
            <a:off x="5828785" y="868113"/>
            <a:ext cx="141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990000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endParaRPr b="1" sz="1200">
              <a:solidFill>
                <a:srgbClr val="99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41" name="Google Shape;141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13825" y="1996588"/>
            <a:ext cx="1385500" cy="1051950"/>
          </a:xfrm>
          <a:prstGeom prst="rect">
            <a:avLst/>
          </a:prstGeom>
          <a:noFill/>
          <a:ln cap="flat" cmpd="sng" w="9525">
            <a:solidFill>
              <a:srgbClr val="76A5AF"/>
            </a:solidFill>
            <a:prstDash val="dash"/>
            <a:round/>
            <a:headEnd len="sm" w="sm" type="none"/>
            <a:tailEnd len="sm" w="sm" type="none"/>
          </a:ln>
        </p:spPr>
      </p:pic>
      <p:sp>
        <p:nvSpPr>
          <p:cNvPr id="142" name="Google Shape;142;p16"/>
          <p:cNvSpPr/>
          <p:nvPr/>
        </p:nvSpPr>
        <p:spPr>
          <a:xfrm>
            <a:off x="5613825" y="2743738"/>
            <a:ext cx="219000" cy="1668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99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143" name="Google Shape;143;p16"/>
          <p:cNvGraphicFramePr/>
          <p:nvPr/>
        </p:nvGraphicFramePr>
        <p:xfrm>
          <a:off x="0" y="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{8FB00457-CFF2-47C2-8A79-E0CB4F952981}</a:tableStyleId>
              </a:tblPr>
              <a:tblGrid>
                <a:gridCol w="7315200"/>
              </a:tblGrid>
              <a:tr h="599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6A5AF"/>
                    </a:solidFill>
                  </a:tcPr>
                </a:tc>
              </a:tr>
            </a:tbl>
          </a:graphicData>
        </a:graphic>
      </p:graphicFrame>
      <p:sp>
        <p:nvSpPr>
          <p:cNvPr id="144" name="Google Shape;144;p16"/>
          <p:cNvSpPr txBox="1"/>
          <p:nvPr/>
        </p:nvSpPr>
        <p:spPr>
          <a:xfrm>
            <a:off x="2861400" y="45800"/>
            <a:ext cx="15924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rgbClr val="134F5C"/>
                </a:solidFill>
                <a:latin typeface="Fira Sans Condensed"/>
                <a:ea typeface="Fira Sans Condensed"/>
                <a:cs typeface="Fira Sans Condensed"/>
                <a:sym typeface="Fira Sans Condensed"/>
              </a:rPr>
              <a:t>Nasal cavity </a:t>
            </a:r>
            <a:endParaRPr b="1" sz="2100">
              <a:solidFill>
                <a:srgbClr val="134F5C"/>
              </a:solidFill>
              <a:latin typeface="Fira Sans Condensed"/>
              <a:ea typeface="Fira Sans Condensed"/>
              <a:cs typeface="Fira Sans Condensed"/>
              <a:sym typeface="Fira Sans Condensed"/>
            </a:endParaRPr>
          </a:p>
        </p:txBody>
      </p:sp>
      <p:pic>
        <p:nvPicPr>
          <p:cNvPr id="145" name="Google Shape;145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153030" y="3852100"/>
            <a:ext cx="2152296" cy="691100"/>
          </a:xfrm>
          <a:prstGeom prst="rect">
            <a:avLst/>
          </a:prstGeom>
          <a:noFill/>
          <a:ln cap="flat" cmpd="sng" w="9525">
            <a:solidFill>
              <a:srgbClr val="76A5AF"/>
            </a:solidFill>
            <a:prstDash val="dash"/>
            <a:round/>
            <a:headEnd len="sm" w="sm" type="none"/>
            <a:tailEnd len="sm" w="sm" type="none"/>
          </a:ln>
        </p:spPr>
      </p:pic>
      <p:pic>
        <p:nvPicPr>
          <p:cNvPr id="146" name="Google Shape;146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291300" y="5549500"/>
            <a:ext cx="1875748" cy="105195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16"/>
          <p:cNvSpPr/>
          <p:nvPr/>
        </p:nvSpPr>
        <p:spPr>
          <a:xfrm>
            <a:off x="5613825" y="6089175"/>
            <a:ext cx="295200" cy="87900"/>
          </a:xfrm>
          <a:prstGeom prst="roundRect">
            <a:avLst>
              <a:gd fmla="val 16667" name="adj"/>
            </a:avLst>
          </a:prstGeom>
          <a:solidFill>
            <a:srgbClr val="F8B77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148" name="Google Shape;148;p16"/>
          <p:cNvGraphicFramePr/>
          <p:nvPr/>
        </p:nvGraphicFramePr>
        <p:xfrm>
          <a:off x="-12" y="713663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{8FB00457-CFF2-47C2-8A79-E0CB4F952981}</a:tableStyleId>
              </a:tblPr>
              <a:tblGrid>
                <a:gridCol w="3657600"/>
                <a:gridCol w="3657600"/>
              </a:tblGrid>
              <a:tr h="5350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rgbClr val="134F5C"/>
                          </a:solidFill>
                          <a:latin typeface="Fira Sans Condensed"/>
                          <a:ea typeface="Fira Sans Condensed"/>
                          <a:cs typeface="Fira Sans Condensed"/>
                          <a:sym typeface="Fira Sans Condensed"/>
                        </a:rPr>
                        <a:t>The Drainage (Drains into)</a:t>
                      </a:r>
                      <a:endParaRPr b="1" sz="1600">
                        <a:solidFill>
                          <a:srgbClr val="134F5C"/>
                        </a:solidFill>
                        <a:latin typeface="Fira Sans Condensed"/>
                        <a:ea typeface="Fira Sans Condensed"/>
                        <a:cs typeface="Fira Sans Condensed"/>
                        <a:sym typeface="Fira Sans Condense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2C4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rgbClr val="134F5C"/>
                          </a:solidFill>
                          <a:latin typeface="Fira Sans Condensed"/>
                          <a:ea typeface="Fira Sans Condensed"/>
                          <a:cs typeface="Fira Sans Condensed"/>
                          <a:sym typeface="Fira Sans Condensed"/>
                        </a:rPr>
                        <a:t>The Sinus</a:t>
                      </a:r>
                      <a:endParaRPr b="1" sz="1600">
                        <a:solidFill>
                          <a:srgbClr val="134F5C"/>
                        </a:solidFill>
                        <a:latin typeface="Fira Sans Condensed"/>
                        <a:ea typeface="Fira Sans Condensed"/>
                        <a:cs typeface="Fira Sans Condensed"/>
                        <a:sym typeface="Fira Sans Condense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2C4C9"/>
                    </a:solidFill>
                  </a:tcPr>
                </a:tc>
              </a:tr>
              <a:tr h="5350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Sphenoethmoidal Recess</a:t>
                      </a:r>
                      <a:endParaRPr sz="1500"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Sphenoidal Sinus</a:t>
                      </a:r>
                      <a:endParaRPr sz="1500"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350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Superior Meatus</a:t>
                      </a:r>
                      <a:endParaRPr sz="1500"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Posterior Ethmoidal Sinus</a:t>
                      </a:r>
                      <a:endParaRPr sz="1500"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583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Middle Meatus</a:t>
                      </a:r>
                      <a:endParaRPr sz="1500"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Middle Ethmoidal, Maxillary, Frontal and The Anterior Ethmoidal Sinuses</a:t>
                      </a:r>
                      <a:endParaRPr sz="1500"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583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Inferior meatus</a:t>
                      </a:r>
                      <a:endParaRPr sz="1500"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Nasolacrimal duct.</a:t>
                      </a:r>
                      <a:endParaRPr sz="1500"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49" name="Google Shape;149;p16"/>
          <p:cNvSpPr txBox="1"/>
          <p:nvPr/>
        </p:nvSpPr>
        <p:spPr>
          <a:xfrm>
            <a:off x="0" y="6736418"/>
            <a:ext cx="2308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6AA84F"/>
                </a:solidFill>
                <a:latin typeface="Fira Sans Condensed"/>
                <a:ea typeface="Fira Sans Condensed"/>
                <a:cs typeface="Fira Sans Condensed"/>
                <a:sym typeface="Fira Sans Condensed"/>
              </a:rPr>
              <a:t>Very Important Table</a:t>
            </a:r>
            <a:endParaRPr b="1">
              <a:solidFill>
                <a:srgbClr val="6AA84F"/>
              </a:solidFill>
              <a:latin typeface="Fira Sans Condensed"/>
              <a:ea typeface="Fira Sans Condensed"/>
              <a:cs typeface="Fira Sans Condensed"/>
              <a:sym typeface="Fira Sans Condense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4" name="Google Shape;154;p17"/>
          <p:cNvGraphicFramePr/>
          <p:nvPr/>
        </p:nvGraphicFramePr>
        <p:xfrm>
          <a:off x="0" y="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{8FB00457-CFF2-47C2-8A79-E0CB4F952981}</a:tableStyleId>
              </a:tblPr>
              <a:tblGrid>
                <a:gridCol w="1390650"/>
                <a:gridCol w="5924550"/>
              </a:tblGrid>
              <a:tr h="2642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800">
                          <a:solidFill>
                            <a:srgbClr val="134F5C"/>
                          </a:solidFill>
                          <a:latin typeface="Fira Sans Condensed"/>
                          <a:ea typeface="Fira Sans Condensed"/>
                          <a:cs typeface="Fira Sans Condensed"/>
                          <a:sym typeface="Fira Sans Condensed"/>
                        </a:rPr>
                        <a:t>Nasal mucosa</a:t>
                      </a:r>
                      <a:endParaRPr b="1" sz="1800">
                        <a:solidFill>
                          <a:srgbClr val="134F5C"/>
                        </a:solidFill>
                        <a:latin typeface="Fira Sans Condensed"/>
                        <a:ea typeface="Fira Sans Condensed"/>
                        <a:cs typeface="Fira Sans Condensed"/>
                        <a:sym typeface="Fira Sans Condensed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600">
                        <a:solidFill>
                          <a:srgbClr val="134F5C"/>
                        </a:solidFill>
                        <a:latin typeface="Fira Sans Condensed"/>
                        <a:ea typeface="Fira Sans Condensed"/>
                        <a:cs typeface="Fira Sans Condensed"/>
                        <a:sym typeface="Fira Sans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2C4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200">
                          <a:solidFill>
                            <a:srgbClr val="99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Olfactory</a:t>
                      </a:r>
                      <a:r>
                        <a:rPr lang="en" sz="12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: It is delicate and contains olfactory nerve cells. (receptors for smell)</a:t>
                      </a:r>
                      <a:endParaRPr sz="1200">
                        <a:solidFill>
                          <a:srgbClr val="99999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It is present in the upper part of nasal cavity </a:t>
                      </a:r>
                      <a:r>
                        <a:rPr lang="en" sz="1000">
                          <a:solidFill>
                            <a:srgbClr val="99999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(</a:t>
                      </a:r>
                      <a:r>
                        <a:rPr lang="en" sz="1000">
                          <a:solidFill>
                            <a:srgbClr val="999999"/>
                          </a:solidFill>
                          <a:highlight>
                            <a:srgbClr val="FFFFFF"/>
                          </a:highlight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superior surface of the cribriform plate)</a:t>
                      </a:r>
                      <a:r>
                        <a:rPr lang="en" sz="12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:</a:t>
                      </a:r>
                      <a:endParaRPr sz="120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Open Sans"/>
                        <a:buAutoNum type="arabicPeriod"/>
                      </a:pPr>
                      <a:r>
                        <a:rPr b="1" lang="en" sz="1200">
                          <a:solidFill>
                            <a:srgbClr val="99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Roof</a:t>
                      </a:r>
                      <a:endParaRPr b="1" sz="1200">
                        <a:solidFill>
                          <a:srgbClr val="99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Open Sans"/>
                        <a:buAutoNum type="arabicPeriod"/>
                      </a:pPr>
                      <a:r>
                        <a:rPr b="1" lang="en" sz="1200">
                          <a:solidFill>
                            <a:srgbClr val="99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Lateral wall</a:t>
                      </a:r>
                      <a:r>
                        <a:rPr lang="en" sz="12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: it lines the upper surface of the superior concha and the sphenoethmoidal recess.</a:t>
                      </a:r>
                      <a:endParaRPr sz="120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Open Sans"/>
                        <a:buAutoNum type="arabicPeriod"/>
                      </a:pPr>
                      <a:r>
                        <a:rPr b="1" lang="en" sz="1200">
                          <a:solidFill>
                            <a:srgbClr val="99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Medial wall</a:t>
                      </a:r>
                      <a:r>
                        <a:rPr lang="en" sz="12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: It lines the superior part of the nasal septum</a:t>
                      </a:r>
                      <a:endParaRPr sz="12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28803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rgbClr val="134F5C"/>
                          </a:solidFill>
                          <a:latin typeface="Fira Sans Condensed"/>
                          <a:ea typeface="Fira Sans Condensed"/>
                          <a:cs typeface="Fira Sans Condensed"/>
                          <a:sym typeface="Fira Sans Condensed"/>
                        </a:rPr>
                        <a:t>Respiratory </a:t>
                      </a:r>
                      <a:endParaRPr b="1" sz="1800">
                        <a:solidFill>
                          <a:srgbClr val="134F5C"/>
                        </a:solidFill>
                        <a:latin typeface="Fira Sans Condensed"/>
                        <a:ea typeface="Fira Sans Condensed"/>
                        <a:cs typeface="Fira Sans Condensed"/>
                        <a:sym typeface="Fira Sans Condensed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800">
                          <a:solidFill>
                            <a:srgbClr val="134F5C"/>
                          </a:solidFill>
                          <a:latin typeface="Fira Sans Condensed"/>
                          <a:ea typeface="Fira Sans Condensed"/>
                          <a:cs typeface="Fira Sans Condensed"/>
                          <a:sym typeface="Fira Sans Condensed"/>
                        </a:rPr>
                        <a:t>Mucosa</a:t>
                      </a:r>
                      <a:endParaRPr b="1" sz="1800">
                        <a:solidFill>
                          <a:srgbClr val="134F5C"/>
                        </a:solidFill>
                        <a:latin typeface="Fira Sans Condensed"/>
                        <a:ea typeface="Fira Sans Condensed"/>
                        <a:cs typeface="Fira Sans Condensed"/>
                        <a:sym typeface="Fira Sans Condensed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600">
                        <a:solidFill>
                          <a:srgbClr val="134F5C"/>
                        </a:solidFill>
                        <a:latin typeface="Fira Sans Condensed"/>
                        <a:ea typeface="Fira Sans Condensed"/>
                        <a:cs typeface="Fira Sans Condensed"/>
                        <a:sym typeface="Fira Sans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2C4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It is thick ciliated highly vascular and contains mucous glands &amp; goblet cells, It lines the </a:t>
                      </a:r>
                      <a:r>
                        <a:rPr b="1" lang="en" sz="1200">
                          <a:solidFill>
                            <a:srgbClr val="99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Lower</a:t>
                      </a:r>
                      <a:r>
                        <a:rPr lang="en" sz="1200">
                          <a:solidFill>
                            <a:srgbClr val="99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b="1" lang="en" sz="1200">
                          <a:solidFill>
                            <a:srgbClr val="99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part</a:t>
                      </a:r>
                      <a:r>
                        <a:rPr lang="en" sz="12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of the nasal cavity.</a:t>
                      </a:r>
                      <a:endParaRPr sz="120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lnSpc>
                          <a:spcPct val="11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It functions to </a:t>
                      </a:r>
                      <a:r>
                        <a:rPr b="1" lang="en" sz="1200">
                          <a:solidFill>
                            <a:srgbClr val="99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moisten</a:t>
                      </a:r>
                      <a:r>
                        <a:rPr lang="en" sz="12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, </a:t>
                      </a:r>
                      <a:r>
                        <a:rPr b="1" lang="en" sz="1200">
                          <a:solidFill>
                            <a:srgbClr val="99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clean</a:t>
                      </a:r>
                      <a:r>
                        <a:rPr lang="en" sz="12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and </a:t>
                      </a:r>
                      <a:r>
                        <a:rPr b="1" lang="en" sz="1200">
                          <a:solidFill>
                            <a:srgbClr val="99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warm</a:t>
                      </a:r>
                      <a:r>
                        <a:rPr lang="en" sz="12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the inspired air.</a:t>
                      </a:r>
                      <a:endParaRPr sz="120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- The air is </a:t>
                      </a:r>
                      <a:r>
                        <a:rPr b="1" lang="en" sz="1200">
                          <a:solidFill>
                            <a:srgbClr val="99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moistened</a:t>
                      </a:r>
                      <a:r>
                        <a:rPr b="1" lang="en" sz="1200">
                          <a:solidFill>
                            <a:srgbClr val="FF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en" sz="12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by the secretion of numerous serous glands.</a:t>
                      </a:r>
                      <a:endParaRPr sz="120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- the air </a:t>
                      </a:r>
                      <a:r>
                        <a:rPr b="1" lang="en" sz="1200">
                          <a:solidFill>
                            <a:srgbClr val="99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cleaned</a:t>
                      </a:r>
                      <a:r>
                        <a:rPr b="1" lang="en" sz="1200">
                          <a:solidFill>
                            <a:srgbClr val="FF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en" sz="12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by the removal of the dust particles by the ciliary action of the columnar ciliated epithelium that covers the mucosa.</a:t>
                      </a:r>
                      <a:endParaRPr sz="120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- it </a:t>
                      </a:r>
                      <a:r>
                        <a:rPr b="1" lang="en" sz="1200">
                          <a:solidFill>
                            <a:srgbClr val="99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warmed</a:t>
                      </a:r>
                      <a:r>
                        <a:rPr b="1" lang="en" sz="1200">
                          <a:solidFill>
                            <a:srgbClr val="FF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en" sz="12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by a submucous venous plexus, the Vestibule is lined by </a:t>
                      </a:r>
                      <a:r>
                        <a:rPr b="1" lang="en" sz="1200">
                          <a:solidFill>
                            <a:srgbClr val="99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Skin</a:t>
                      </a:r>
                      <a:r>
                        <a:rPr lang="en" sz="12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.</a:t>
                      </a:r>
                      <a:endParaRPr sz="100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pic>
        <p:nvPicPr>
          <p:cNvPr descr="F0929065" id="155" name="Google Shape;155;p17"/>
          <p:cNvPicPr preferRelativeResize="0"/>
          <p:nvPr/>
        </p:nvPicPr>
        <p:blipFill rotWithShape="1">
          <a:blip r:embed="rId3">
            <a:alphaModFix/>
          </a:blip>
          <a:srcRect b="5454" l="1758" r="44956" t="4536"/>
          <a:stretch/>
        </p:blipFill>
        <p:spPr>
          <a:xfrm>
            <a:off x="2524125" y="1557125"/>
            <a:ext cx="1594156" cy="1080675"/>
          </a:xfrm>
          <a:prstGeom prst="rect">
            <a:avLst/>
          </a:prstGeom>
          <a:noFill/>
          <a:ln cap="flat" cmpd="sng" w="9525">
            <a:solidFill>
              <a:srgbClr val="76A5AF"/>
            </a:solidFill>
            <a:prstDash val="dash"/>
            <a:miter lim="800000"/>
            <a:headEnd len="sm" w="sm" type="none"/>
            <a:tailEnd len="sm" w="sm" type="none"/>
          </a:ln>
        </p:spPr>
      </p:pic>
      <p:pic>
        <p:nvPicPr>
          <p:cNvPr descr="F0929065" id="156" name="Google Shape;156;p17"/>
          <p:cNvPicPr preferRelativeResize="0"/>
          <p:nvPr/>
        </p:nvPicPr>
        <p:blipFill rotWithShape="1">
          <a:blip r:embed="rId3">
            <a:alphaModFix/>
          </a:blip>
          <a:srcRect b="5454" l="58174" r="2655" t="4536"/>
          <a:stretch/>
        </p:blipFill>
        <p:spPr>
          <a:xfrm>
            <a:off x="4118289" y="1557125"/>
            <a:ext cx="1534635" cy="1080675"/>
          </a:xfrm>
          <a:prstGeom prst="rect">
            <a:avLst/>
          </a:prstGeom>
          <a:noFill/>
          <a:ln cap="flat" cmpd="sng" w="9525">
            <a:solidFill>
              <a:srgbClr val="76A5AF"/>
            </a:solidFill>
            <a:prstDash val="dash"/>
            <a:miter lim="800000"/>
            <a:headEnd len="sm" w="sm" type="none"/>
            <a:tailEnd len="sm" w="sm" type="none"/>
          </a:ln>
        </p:spPr>
      </p:pic>
      <p:pic>
        <p:nvPicPr>
          <p:cNvPr id="157" name="Google Shape;157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97786" y="4332475"/>
            <a:ext cx="1190077" cy="1190072"/>
          </a:xfrm>
          <a:prstGeom prst="rect">
            <a:avLst/>
          </a:prstGeom>
          <a:noFill/>
          <a:ln cap="flat" cmpd="sng" w="9525">
            <a:solidFill>
              <a:srgbClr val="76A5AF"/>
            </a:solidFill>
            <a:prstDash val="dash"/>
            <a:round/>
            <a:headEnd len="sm" w="sm" type="none"/>
            <a:tailEnd len="sm" w="sm" type="none"/>
          </a:ln>
        </p:spPr>
      </p:pic>
      <p:pic>
        <p:nvPicPr>
          <p:cNvPr id="158" name="Google Shape;158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82365" y="4332475"/>
            <a:ext cx="1361260" cy="1190073"/>
          </a:xfrm>
          <a:prstGeom prst="rect">
            <a:avLst/>
          </a:prstGeom>
          <a:noFill/>
          <a:ln cap="flat" cmpd="sng" w="9525">
            <a:solidFill>
              <a:srgbClr val="76A5AF"/>
            </a:solidFill>
            <a:prstDash val="dash"/>
            <a:round/>
            <a:headEnd len="sm" w="sm" type="none"/>
            <a:tailEnd len="sm" w="sm" type="none"/>
          </a:ln>
        </p:spPr>
      </p:pic>
      <p:graphicFrame>
        <p:nvGraphicFramePr>
          <p:cNvPr id="159" name="Google Shape;159;p17"/>
          <p:cNvGraphicFramePr/>
          <p:nvPr/>
        </p:nvGraphicFramePr>
        <p:xfrm>
          <a:off x="0" y="55225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{8FB00457-CFF2-47C2-8A79-E0CB4F952981}</a:tableStyleId>
              </a:tblPr>
              <a:tblGrid>
                <a:gridCol w="7315200"/>
              </a:tblGrid>
              <a:tr h="6288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100">
                          <a:solidFill>
                            <a:srgbClr val="134F5C"/>
                          </a:solidFill>
                          <a:latin typeface="Fira Sans Condensed"/>
                          <a:ea typeface="Fira Sans Condensed"/>
                          <a:cs typeface="Fira Sans Condensed"/>
                          <a:sym typeface="Fira Sans Condensed"/>
                        </a:rPr>
                        <a:t>Nerve supply</a:t>
                      </a:r>
                      <a:endParaRPr b="1" sz="2100">
                        <a:solidFill>
                          <a:srgbClr val="134F5C"/>
                        </a:solidFill>
                        <a:latin typeface="Fira Sans Condensed"/>
                        <a:ea typeface="Fira Sans Condensed"/>
                        <a:cs typeface="Fira Sans Condensed"/>
                        <a:sym typeface="Fira Sans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2C4C9"/>
                    </a:solidFill>
                  </a:tcPr>
                </a:tc>
              </a:tr>
              <a:tr h="2604925">
                <a:tc rowSpan="2">
                  <a:txBody>
                    <a:bodyPr/>
                    <a:lstStyle/>
                    <a:p>
                      <a:pPr indent="0" lvl="0" marL="0" rtl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Olfactory mucosa supplied by </a:t>
                      </a:r>
                      <a:r>
                        <a:rPr b="1" lang="en">
                          <a:solidFill>
                            <a:srgbClr val="99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olfactory nerves</a:t>
                      </a:r>
                      <a:r>
                        <a:rPr lang="en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.</a:t>
                      </a:r>
                      <a:endParaRPr sz="20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lnSpc>
                          <a:spcPct val="6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Nerves of general sensation (</a:t>
                      </a:r>
                      <a:r>
                        <a:rPr lang="en">
                          <a:solidFill>
                            <a:srgbClr val="6AA84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الاحساس بالشي الدافئ او البارد</a:t>
                      </a:r>
                      <a:r>
                        <a:rPr lang="en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) are derived from:</a:t>
                      </a:r>
                      <a:endParaRPr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lnSpc>
                          <a:spcPct val="6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- </a:t>
                      </a:r>
                      <a:r>
                        <a:rPr b="1" lang="en">
                          <a:solidFill>
                            <a:srgbClr val="99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Ophthalmic</a:t>
                      </a:r>
                      <a:r>
                        <a:rPr lang="en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, and </a:t>
                      </a:r>
                      <a:r>
                        <a:rPr b="1" lang="en">
                          <a:solidFill>
                            <a:srgbClr val="99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Maxillary</a:t>
                      </a:r>
                      <a:r>
                        <a:rPr b="1" lang="en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en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division of the trigeminal nerve.</a:t>
                      </a:r>
                      <a:endParaRPr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lnSpc>
                          <a:spcPct val="6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- </a:t>
                      </a:r>
                      <a:r>
                        <a:rPr lang="en">
                          <a:solidFill>
                            <a:srgbClr val="99999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The anterior part is supplied by</a:t>
                      </a:r>
                      <a:r>
                        <a:rPr lang="en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: Anterior Ethmoidal nerve.</a:t>
                      </a:r>
                      <a:endParaRPr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lnSpc>
                          <a:spcPct val="6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- </a:t>
                      </a:r>
                      <a:r>
                        <a:rPr lang="en">
                          <a:solidFill>
                            <a:srgbClr val="99999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The posterior part is supplied by</a:t>
                      </a:r>
                      <a:r>
                        <a:rPr lang="en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:</a:t>
                      </a:r>
                      <a:endParaRPr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317500" lvl="0" marL="457200" rtl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Open Sans"/>
                        <a:buAutoNum type="arabicPeriod"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Nasopalatine</a:t>
                      </a:r>
                      <a:endParaRPr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317500" lvl="0" marL="457200" rtl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Open Sans"/>
                        <a:buAutoNum type="arabicPeriod"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Nasal</a:t>
                      </a:r>
                      <a:endParaRPr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317500" lvl="0" marL="457200" rtl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Open Sans"/>
                        <a:buAutoNum type="arabicPeriod"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Palatine (branches of the </a:t>
                      </a:r>
                      <a:r>
                        <a:rPr lang="en">
                          <a:solidFill>
                            <a:srgbClr val="99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pterygopalatine ganglion</a:t>
                      </a:r>
                      <a:r>
                        <a:rPr lang="en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).</a:t>
                      </a:r>
                      <a:endParaRPr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302075">
                <a:tc vMerge="1"/>
              </a:tr>
            </a:tbl>
          </a:graphicData>
        </a:graphic>
      </p:graphicFrame>
      <p:pic>
        <p:nvPicPr>
          <p:cNvPr descr="F66122-008-f232" id="160" name="Google Shape;160;p1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95350" y="8252950"/>
            <a:ext cx="2352900" cy="15891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dash"/>
            <a:round/>
            <a:headEnd len="sm" w="sm" type="none"/>
            <a:tailEnd len="sm" w="sm" type="none"/>
          </a:ln>
        </p:spPr>
      </p:pic>
      <p:pic>
        <p:nvPicPr>
          <p:cNvPr id="161" name="Google Shape;161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658750" y="8232825"/>
            <a:ext cx="2453725" cy="1629349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dash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6" name="Google Shape;166;p18"/>
          <p:cNvGraphicFramePr/>
          <p:nvPr/>
        </p:nvGraphicFramePr>
        <p:xfrm>
          <a:off x="0" y="766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{8FB00457-CFF2-47C2-8A79-E0CB4F952981}</a:tableStyleId>
              </a:tblPr>
              <a:tblGrid>
                <a:gridCol w="3631250"/>
                <a:gridCol w="3683950"/>
              </a:tblGrid>
              <a:tr h="5846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rgbClr val="134F5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Arterial Supply</a:t>
                      </a:r>
                      <a:endParaRPr b="1" sz="1800">
                        <a:solidFill>
                          <a:srgbClr val="134F5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2C4C9"/>
                    </a:solidFill>
                  </a:tcPr>
                </a:tc>
                <a:tc>
                  <a:txBody>
                    <a:bodyPr/>
                    <a:lstStyle/>
                    <a:p>
                      <a:pPr indent="-342900" lvl="0" marL="342900" rtl="0" algn="ctr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" sz="1800">
                          <a:solidFill>
                            <a:srgbClr val="134F5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Venous Drainage</a:t>
                      </a:r>
                      <a:endParaRPr b="1" sz="1800">
                        <a:solidFill>
                          <a:srgbClr val="134F5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2C4C9"/>
                    </a:solidFill>
                  </a:tcPr>
                </a:tc>
              </a:tr>
              <a:tr h="2658725">
                <a:tc>
                  <a:txBody>
                    <a:bodyPr/>
                    <a:lstStyle/>
                    <a:p>
                      <a:pPr indent="-317500" lvl="0" marL="457200" rtl="0" algn="l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SzPts val="1400"/>
                        <a:buFont typeface="Open Sans"/>
                        <a:buChar char="-"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Branches of the Maxillary (</a:t>
                      </a:r>
                      <a:r>
                        <a:rPr b="1" lang="en">
                          <a:solidFill>
                            <a:srgbClr val="99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sphenopalatine</a:t>
                      </a:r>
                      <a:r>
                        <a:rPr b="1" lang="en">
                          <a:solidFill>
                            <a:srgbClr val="FF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b="1" lang="en">
                          <a:solidFill>
                            <a:srgbClr val="99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artery</a:t>
                      </a:r>
                      <a:r>
                        <a:rPr lang="en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) </a:t>
                      </a:r>
                      <a:endParaRPr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317500" lvl="0" marL="457200" rtl="0" algn="l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SzPts val="1400"/>
                        <a:buFont typeface="Open Sans"/>
                        <a:buChar char="-"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Facial (</a:t>
                      </a:r>
                      <a:r>
                        <a:rPr lang="en">
                          <a:solidFill>
                            <a:srgbClr val="99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superior labial</a:t>
                      </a:r>
                      <a:r>
                        <a:rPr lang="en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) </a:t>
                      </a:r>
                      <a:endParaRPr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317500" lvl="0" marL="457200" rtl="0" algn="l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SzPts val="1400"/>
                        <a:buFont typeface="Open Sans"/>
                        <a:buChar char="-"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Ophthalmic (</a:t>
                      </a:r>
                      <a:r>
                        <a:rPr lang="en">
                          <a:solidFill>
                            <a:srgbClr val="99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ethmoidal  arteries</a:t>
                      </a:r>
                      <a:r>
                        <a:rPr lang="en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).</a:t>
                      </a:r>
                      <a:endParaRPr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317500" lvl="0" marL="457200" rtl="0" algn="l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SzPts val="1400"/>
                        <a:buFont typeface="Open Sans"/>
                        <a:buChar char="-"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The arteries make a rich anastomosis in the region of the vestibule, and anterior portion of the septum </a:t>
                      </a:r>
                      <a:r>
                        <a:rPr lang="en" sz="1100">
                          <a:solidFill>
                            <a:srgbClr val="99999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(little area)</a:t>
                      </a:r>
                      <a:r>
                        <a:rPr lang="en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.</a:t>
                      </a:r>
                      <a:endParaRPr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lang="en">
                          <a:solidFill>
                            <a:srgbClr val="6AA84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the most common site for epistaxis رعاف</a:t>
                      </a:r>
                      <a:endParaRPr>
                        <a:solidFill>
                          <a:srgbClr val="6AA84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Submucosal plexus by veins accompany the arteries which drain into the </a:t>
                      </a:r>
                      <a:endParaRPr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lang="en">
                          <a:solidFill>
                            <a:srgbClr val="99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facial</a:t>
                      </a:r>
                      <a:r>
                        <a:rPr lang="en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, </a:t>
                      </a:r>
                      <a:r>
                        <a:rPr lang="en">
                          <a:solidFill>
                            <a:srgbClr val="99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ophthalmic</a:t>
                      </a:r>
                      <a:r>
                        <a:rPr lang="en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, and </a:t>
                      </a:r>
                      <a:r>
                        <a:rPr lang="en">
                          <a:solidFill>
                            <a:srgbClr val="99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spheno-palatine veins.</a:t>
                      </a:r>
                      <a:endParaRPr>
                        <a:solidFill>
                          <a:srgbClr val="99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7" name="Google Shape;167;p18"/>
          <p:cNvGraphicFramePr/>
          <p:nvPr/>
        </p:nvGraphicFramePr>
        <p:xfrm>
          <a:off x="0" y="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{8FB00457-CFF2-47C2-8A79-E0CB4F952981}</a:tableStyleId>
              </a:tblPr>
              <a:tblGrid>
                <a:gridCol w="7315200"/>
              </a:tblGrid>
              <a:tr h="7667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100">
                          <a:solidFill>
                            <a:srgbClr val="134F5C"/>
                          </a:solidFill>
                          <a:latin typeface="Fira Sans Condensed"/>
                          <a:ea typeface="Fira Sans Condensed"/>
                          <a:cs typeface="Fira Sans Condensed"/>
                          <a:sym typeface="Fira Sans Condensed"/>
                        </a:rPr>
                        <a:t>Blood supply</a:t>
                      </a:r>
                      <a:r>
                        <a:rPr b="1" lang="en" sz="2100">
                          <a:latin typeface="Fira Sans Condensed"/>
                          <a:ea typeface="Fira Sans Condensed"/>
                          <a:cs typeface="Fira Sans Condensed"/>
                          <a:sym typeface="Fira Sans Condensed"/>
                        </a:rPr>
                        <a:t> </a:t>
                      </a:r>
                      <a:endParaRPr b="1" sz="2100">
                        <a:latin typeface="Fira Sans Condensed"/>
                        <a:ea typeface="Fira Sans Condensed"/>
                        <a:cs typeface="Fira Sans Condensed"/>
                        <a:sym typeface="Fira Sans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6A5AF"/>
                    </a:solidFill>
                  </a:tcPr>
                </a:tc>
              </a:tr>
            </a:tbl>
          </a:graphicData>
        </a:graphic>
      </p:graphicFrame>
      <p:pic>
        <p:nvPicPr>
          <p:cNvPr descr="F66122-008-f230" id="168" name="Google Shape;168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43425" y="2319349"/>
            <a:ext cx="2387400" cy="16335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69" name="Google Shape;169;p18"/>
          <p:cNvGraphicFramePr/>
          <p:nvPr/>
        </p:nvGraphicFramePr>
        <p:xfrm>
          <a:off x="0" y="40100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{8FB00457-CFF2-47C2-8A79-E0CB4F952981}</a:tableStyleId>
              </a:tblPr>
              <a:tblGrid>
                <a:gridCol w="7315200"/>
              </a:tblGrid>
              <a:tr h="4937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100">
                          <a:solidFill>
                            <a:srgbClr val="134F5C"/>
                          </a:solidFill>
                          <a:latin typeface="Fira Sans Condensed"/>
                          <a:ea typeface="Fira Sans Condensed"/>
                          <a:cs typeface="Fira Sans Condensed"/>
                          <a:sym typeface="Fira Sans Condensed"/>
                        </a:rPr>
                        <a:t>Lymphatic Drainage</a:t>
                      </a:r>
                      <a:endParaRPr b="1" sz="2100">
                        <a:solidFill>
                          <a:srgbClr val="134F5C"/>
                        </a:solidFill>
                        <a:latin typeface="Fira Sans Condensed"/>
                        <a:ea typeface="Fira Sans Condensed"/>
                        <a:cs typeface="Fira Sans Condensed"/>
                        <a:sym typeface="Fira Sans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2C4C9"/>
                    </a:solidFill>
                  </a:tcPr>
                </a:tc>
              </a:tr>
              <a:tr h="1307750">
                <a:tc>
                  <a:txBody>
                    <a:bodyPr/>
                    <a:lstStyle/>
                    <a:p>
                      <a:pPr indent="-342900" lvl="0" marL="342900" rtl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The lymphatics from the:</a:t>
                      </a:r>
                      <a:endParaRPr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317500" lvl="0" marL="457200" rtl="0" algn="l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SzPts val="1400"/>
                        <a:buFont typeface="Open Sans"/>
                        <a:buChar char="-"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Vestibule drains into the </a:t>
                      </a:r>
                      <a:r>
                        <a:rPr lang="en">
                          <a:solidFill>
                            <a:srgbClr val="99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submandibular lymph nodes.</a:t>
                      </a:r>
                      <a:endParaRPr>
                        <a:solidFill>
                          <a:srgbClr val="99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317500" lvl="0" marL="457200" rtl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Open Sans"/>
                        <a:buChar char="-"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Rest of the cavity drains into the </a:t>
                      </a:r>
                      <a:r>
                        <a:rPr lang="en">
                          <a:solidFill>
                            <a:srgbClr val="99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upper deep cervical</a:t>
                      </a:r>
                      <a:endParaRPr>
                        <a:solidFill>
                          <a:srgbClr val="99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99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lymph nodes.</a:t>
                      </a:r>
                      <a:endParaRPr>
                        <a:solidFill>
                          <a:srgbClr val="99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6A5AF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descr="F66122-008-f233" id="170" name="Google Shape;170;p18"/>
          <p:cNvPicPr preferRelativeResize="0"/>
          <p:nvPr/>
        </p:nvPicPr>
        <p:blipFill rotWithShape="1">
          <a:blip r:embed="rId4">
            <a:alphaModFix/>
          </a:blip>
          <a:srcRect b="14022" l="0" r="0" t="0"/>
          <a:stretch/>
        </p:blipFill>
        <p:spPr>
          <a:xfrm>
            <a:off x="5383525" y="4530475"/>
            <a:ext cx="1569900" cy="1251300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18"/>
          <p:cNvSpPr/>
          <p:nvPr/>
        </p:nvSpPr>
        <p:spPr>
          <a:xfrm>
            <a:off x="5668075" y="5450075"/>
            <a:ext cx="412800" cy="888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None/>
            </a:pPr>
            <a:r>
              <a:t/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18"/>
          <p:cNvSpPr/>
          <p:nvPr/>
        </p:nvSpPr>
        <p:spPr>
          <a:xfrm>
            <a:off x="6276274" y="4512950"/>
            <a:ext cx="389100" cy="888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None/>
            </a:pPr>
            <a:r>
              <a:t/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18"/>
          <p:cNvSpPr txBox="1"/>
          <p:nvPr/>
        </p:nvSpPr>
        <p:spPr>
          <a:xfrm>
            <a:off x="2681250" y="5917575"/>
            <a:ext cx="2243100" cy="47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 Rounded"/>
              <a:buNone/>
            </a:pPr>
            <a:r>
              <a:rPr b="1" lang="en" sz="2100">
                <a:solidFill>
                  <a:srgbClr val="134F5C"/>
                </a:solidFill>
                <a:latin typeface="Fira Sans Condensed"/>
                <a:ea typeface="Fira Sans Condensed"/>
                <a:cs typeface="Fira Sans Condensed"/>
                <a:sym typeface="Fira Sans Condensed"/>
              </a:rPr>
              <a:t>Paranasal Sinuses</a:t>
            </a:r>
            <a:endParaRPr b="1" sz="2100">
              <a:solidFill>
                <a:srgbClr val="134F5C"/>
              </a:solidFill>
              <a:latin typeface="Fira Sans Condensed"/>
              <a:ea typeface="Fira Sans Condensed"/>
              <a:cs typeface="Fira Sans Condensed"/>
              <a:sym typeface="Fira Sans Condensed"/>
            </a:endParaRPr>
          </a:p>
        </p:txBody>
      </p:sp>
      <p:sp>
        <p:nvSpPr>
          <p:cNvPr id="174" name="Google Shape;174;p18"/>
          <p:cNvSpPr/>
          <p:nvPr/>
        </p:nvSpPr>
        <p:spPr>
          <a:xfrm>
            <a:off x="186593" y="6393075"/>
            <a:ext cx="175969" cy="260568"/>
          </a:xfrm>
          <a:custGeom>
            <a:rect b="b" l="l" r="r" t="t"/>
            <a:pathLst>
              <a:path extrusionOk="0" h="2442" w="1649">
                <a:moveTo>
                  <a:pt x="501" y="1"/>
                </a:moveTo>
                <a:cubicBezTo>
                  <a:pt x="238" y="1"/>
                  <a:pt x="1" y="336"/>
                  <a:pt x="250" y="590"/>
                </a:cubicBezTo>
                <a:lnTo>
                  <a:pt x="841" y="1232"/>
                </a:lnTo>
                <a:lnTo>
                  <a:pt x="250" y="1874"/>
                </a:lnTo>
                <a:cubicBezTo>
                  <a:pt x="36" y="2126"/>
                  <a:pt x="260" y="2441"/>
                  <a:pt x="516" y="2441"/>
                </a:cubicBezTo>
                <a:cubicBezTo>
                  <a:pt x="596" y="2441"/>
                  <a:pt x="680" y="2410"/>
                  <a:pt x="754" y="2336"/>
                </a:cubicBezTo>
                <a:lnTo>
                  <a:pt x="1555" y="1463"/>
                </a:lnTo>
                <a:cubicBezTo>
                  <a:pt x="1613" y="1405"/>
                  <a:pt x="1641" y="1326"/>
                  <a:pt x="1649" y="1246"/>
                </a:cubicBezTo>
                <a:cubicBezTo>
                  <a:pt x="1649" y="1239"/>
                  <a:pt x="1649" y="1239"/>
                  <a:pt x="1649" y="1232"/>
                </a:cubicBezTo>
                <a:cubicBezTo>
                  <a:pt x="1649" y="1225"/>
                  <a:pt x="1649" y="1225"/>
                  <a:pt x="1649" y="1218"/>
                </a:cubicBezTo>
                <a:cubicBezTo>
                  <a:pt x="1641" y="1138"/>
                  <a:pt x="1613" y="1059"/>
                  <a:pt x="1555" y="1001"/>
                </a:cubicBezTo>
                <a:lnTo>
                  <a:pt x="754" y="129"/>
                </a:lnTo>
                <a:cubicBezTo>
                  <a:pt x="679" y="38"/>
                  <a:pt x="588" y="1"/>
                  <a:pt x="501" y="1"/>
                </a:cubicBezTo>
                <a:close/>
              </a:path>
            </a:pathLst>
          </a:custGeom>
          <a:solidFill>
            <a:srgbClr val="76A5AF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175" name="Google Shape;175;p18"/>
          <p:cNvSpPr txBox="1"/>
          <p:nvPr/>
        </p:nvSpPr>
        <p:spPr>
          <a:xfrm>
            <a:off x="333975" y="6346300"/>
            <a:ext cx="5549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Air filled cavities located in the bones around the nasal cavity: ethmoid, sphenoid, frontal bones &amp; maxillae </a:t>
            </a:r>
            <a:r>
              <a:rPr lang="en" sz="10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(the </a:t>
            </a:r>
            <a:r>
              <a:rPr lang="en" sz="10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largest</a:t>
            </a:r>
            <a:r>
              <a:rPr lang="en" sz="10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 sinus)</a:t>
            </a:r>
            <a:r>
              <a:rPr lang="en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>
              <a:solidFill>
                <a:srgbClr val="99999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6" name="Google Shape;176;p18"/>
          <p:cNvSpPr/>
          <p:nvPr/>
        </p:nvSpPr>
        <p:spPr>
          <a:xfrm>
            <a:off x="186593" y="6880300"/>
            <a:ext cx="175969" cy="260568"/>
          </a:xfrm>
          <a:custGeom>
            <a:rect b="b" l="l" r="r" t="t"/>
            <a:pathLst>
              <a:path extrusionOk="0" h="2442" w="1649">
                <a:moveTo>
                  <a:pt x="501" y="1"/>
                </a:moveTo>
                <a:cubicBezTo>
                  <a:pt x="238" y="1"/>
                  <a:pt x="1" y="336"/>
                  <a:pt x="250" y="590"/>
                </a:cubicBezTo>
                <a:lnTo>
                  <a:pt x="841" y="1232"/>
                </a:lnTo>
                <a:lnTo>
                  <a:pt x="250" y="1874"/>
                </a:lnTo>
                <a:cubicBezTo>
                  <a:pt x="36" y="2126"/>
                  <a:pt x="260" y="2441"/>
                  <a:pt x="516" y="2441"/>
                </a:cubicBezTo>
                <a:cubicBezTo>
                  <a:pt x="596" y="2441"/>
                  <a:pt x="680" y="2410"/>
                  <a:pt x="754" y="2336"/>
                </a:cubicBezTo>
                <a:lnTo>
                  <a:pt x="1555" y="1463"/>
                </a:lnTo>
                <a:cubicBezTo>
                  <a:pt x="1613" y="1405"/>
                  <a:pt x="1641" y="1326"/>
                  <a:pt x="1649" y="1246"/>
                </a:cubicBezTo>
                <a:cubicBezTo>
                  <a:pt x="1649" y="1239"/>
                  <a:pt x="1649" y="1239"/>
                  <a:pt x="1649" y="1232"/>
                </a:cubicBezTo>
                <a:cubicBezTo>
                  <a:pt x="1649" y="1225"/>
                  <a:pt x="1649" y="1225"/>
                  <a:pt x="1649" y="1218"/>
                </a:cubicBezTo>
                <a:cubicBezTo>
                  <a:pt x="1641" y="1138"/>
                  <a:pt x="1613" y="1059"/>
                  <a:pt x="1555" y="1001"/>
                </a:cubicBezTo>
                <a:lnTo>
                  <a:pt x="754" y="129"/>
                </a:lnTo>
                <a:cubicBezTo>
                  <a:pt x="679" y="38"/>
                  <a:pt x="588" y="1"/>
                  <a:pt x="501" y="1"/>
                </a:cubicBezTo>
                <a:close/>
              </a:path>
            </a:pathLst>
          </a:custGeom>
          <a:solidFill>
            <a:srgbClr val="76A5AF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177" name="Google Shape;177;p18"/>
          <p:cNvSpPr txBox="1"/>
          <p:nvPr/>
        </p:nvSpPr>
        <p:spPr>
          <a:xfrm>
            <a:off x="333975" y="6827900"/>
            <a:ext cx="5105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Lined by respiratory mucosa which is continuous with the mucosa of the nasal cavity.</a:t>
            </a:r>
            <a:endParaRPr>
              <a:solidFill>
                <a:srgbClr val="0C343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8" name="Google Shape;178;p18"/>
          <p:cNvSpPr/>
          <p:nvPr/>
        </p:nvSpPr>
        <p:spPr>
          <a:xfrm>
            <a:off x="186593" y="7367525"/>
            <a:ext cx="175969" cy="260568"/>
          </a:xfrm>
          <a:custGeom>
            <a:rect b="b" l="l" r="r" t="t"/>
            <a:pathLst>
              <a:path extrusionOk="0" h="2442" w="1649">
                <a:moveTo>
                  <a:pt x="501" y="1"/>
                </a:moveTo>
                <a:cubicBezTo>
                  <a:pt x="238" y="1"/>
                  <a:pt x="1" y="336"/>
                  <a:pt x="250" y="590"/>
                </a:cubicBezTo>
                <a:lnTo>
                  <a:pt x="841" y="1232"/>
                </a:lnTo>
                <a:lnTo>
                  <a:pt x="250" y="1874"/>
                </a:lnTo>
                <a:cubicBezTo>
                  <a:pt x="36" y="2126"/>
                  <a:pt x="260" y="2441"/>
                  <a:pt x="516" y="2441"/>
                </a:cubicBezTo>
                <a:cubicBezTo>
                  <a:pt x="596" y="2441"/>
                  <a:pt x="680" y="2410"/>
                  <a:pt x="754" y="2336"/>
                </a:cubicBezTo>
                <a:lnTo>
                  <a:pt x="1555" y="1463"/>
                </a:lnTo>
                <a:cubicBezTo>
                  <a:pt x="1613" y="1405"/>
                  <a:pt x="1641" y="1326"/>
                  <a:pt x="1649" y="1246"/>
                </a:cubicBezTo>
                <a:cubicBezTo>
                  <a:pt x="1649" y="1239"/>
                  <a:pt x="1649" y="1239"/>
                  <a:pt x="1649" y="1232"/>
                </a:cubicBezTo>
                <a:cubicBezTo>
                  <a:pt x="1649" y="1225"/>
                  <a:pt x="1649" y="1225"/>
                  <a:pt x="1649" y="1218"/>
                </a:cubicBezTo>
                <a:cubicBezTo>
                  <a:pt x="1641" y="1138"/>
                  <a:pt x="1613" y="1059"/>
                  <a:pt x="1555" y="1001"/>
                </a:cubicBezTo>
                <a:lnTo>
                  <a:pt x="754" y="129"/>
                </a:lnTo>
                <a:cubicBezTo>
                  <a:pt x="679" y="38"/>
                  <a:pt x="588" y="1"/>
                  <a:pt x="501" y="1"/>
                </a:cubicBezTo>
                <a:close/>
              </a:path>
            </a:pathLst>
          </a:custGeom>
          <a:solidFill>
            <a:srgbClr val="76A5AF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179" name="Google Shape;179;p18"/>
          <p:cNvSpPr txBox="1"/>
          <p:nvPr/>
        </p:nvSpPr>
        <p:spPr>
          <a:xfrm>
            <a:off x="333975" y="7308513"/>
            <a:ext cx="3362400" cy="37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Drain into the nasal cavity.</a:t>
            </a:r>
            <a:endParaRPr>
              <a:solidFill>
                <a:srgbClr val="0C343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descr="pns" id="180" name="Google Shape;180;p18"/>
          <p:cNvPicPr preferRelativeResize="0"/>
          <p:nvPr/>
        </p:nvPicPr>
        <p:blipFill rotWithShape="1">
          <a:blip r:embed="rId5">
            <a:alphaModFix/>
          </a:blip>
          <a:srcRect b="3381" l="3450" r="2004" t="12704"/>
          <a:stretch/>
        </p:blipFill>
        <p:spPr>
          <a:xfrm>
            <a:off x="34200" y="7854775"/>
            <a:ext cx="1915350" cy="1472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928996" y="7872900"/>
            <a:ext cx="1915350" cy="1436510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18"/>
          <p:cNvSpPr txBox="1"/>
          <p:nvPr/>
        </p:nvSpPr>
        <p:spPr>
          <a:xfrm>
            <a:off x="4143425" y="7410825"/>
            <a:ext cx="1619400" cy="4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134F5C"/>
                </a:solidFill>
                <a:latin typeface="Open Sans"/>
                <a:ea typeface="Open Sans"/>
                <a:cs typeface="Open Sans"/>
                <a:sym typeface="Open Sans"/>
              </a:rPr>
              <a:t>Functions</a:t>
            </a:r>
            <a:r>
              <a:rPr b="1" lang="en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: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3" name="Google Shape;183;p18"/>
          <p:cNvSpPr txBox="1"/>
          <p:nvPr/>
        </p:nvSpPr>
        <p:spPr>
          <a:xfrm>
            <a:off x="4143375" y="7768900"/>
            <a:ext cx="2962200" cy="179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">
                <a:solidFill>
                  <a:srgbClr val="990000"/>
                </a:solidFill>
                <a:latin typeface="Open Sans"/>
                <a:ea typeface="Open Sans"/>
                <a:cs typeface="Open Sans"/>
                <a:sym typeface="Open Sans"/>
              </a:rPr>
              <a:t>Lighten the skull.</a:t>
            </a:r>
            <a:endParaRPr>
              <a:solidFill>
                <a:srgbClr val="99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Act as</a:t>
            </a: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>
                <a:solidFill>
                  <a:srgbClr val="990000"/>
                </a:solidFill>
                <a:latin typeface="Open Sans"/>
                <a:ea typeface="Open Sans"/>
                <a:cs typeface="Open Sans"/>
                <a:sym typeface="Open Sans"/>
              </a:rPr>
              <a:t>resonant</a:t>
            </a: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chambers for </a:t>
            </a:r>
            <a:r>
              <a:rPr lang="en">
                <a:solidFill>
                  <a:srgbClr val="990000"/>
                </a:solidFill>
                <a:latin typeface="Open Sans"/>
                <a:ea typeface="Open Sans"/>
                <a:cs typeface="Open Sans"/>
                <a:sym typeface="Open Sans"/>
              </a:rPr>
              <a:t>speech</a:t>
            </a: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">
                <a:solidFill>
                  <a:srgbClr val="990000"/>
                </a:solidFill>
                <a:latin typeface="Open Sans"/>
                <a:ea typeface="Open Sans"/>
                <a:cs typeface="Open Sans"/>
                <a:sym typeface="Open Sans"/>
              </a:rPr>
              <a:t>Air conditioning:</a:t>
            </a:r>
            <a:r>
              <a:rPr lang="en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The respiratory mucosal lining helps in warming, cleaning and moistening the incoming air.</a:t>
            </a:r>
            <a:endParaRPr>
              <a:solidFill>
                <a:srgbClr val="0C343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4" name="Google Shape;184;p18"/>
          <p:cNvSpPr/>
          <p:nvPr/>
        </p:nvSpPr>
        <p:spPr>
          <a:xfrm>
            <a:off x="3986850" y="7835425"/>
            <a:ext cx="156577" cy="231898"/>
          </a:xfrm>
          <a:custGeom>
            <a:rect b="b" l="l" r="r" t="t"/>
            <a:pathLst>
              <a:path extrusionOk="0" h="2442" w="1649">
                <a:moveTo>
                  <a:pt x="501" y="1"/>
                </a:moveTo>
                <a:cubicBezTo>
                  <a:pt x="238" y="1"/>
                  <a:pt x="1" y="336"/>
                  <a:pt x="250" y="590"/>
                </a:cubicBezTo>
                <a:lnTo>
                  <a:pt x="841" y="1232"/>
                </a:lnTo>
                <a:lnTo>
                  <a:pt x="250" y="1874"/>
                </a:lnTo>
                <a:cubicBezTo>
                  <a:pt x="36" y="2126"/>
                  <a:pt x="260" y="2441"/>
                  <a:pt x="516" y="2441"/>
                </a:cubicBezTo>
                <a:cubicBezTo>
                  <a:pt x="596" y="2441"/>
                  <a:pt x="680" y="2410"/>
                  <a:pt x="754" y="2336"/>
                </a:cubicBezTo>
                <a:lnTo>
                  <a:pt x="1555" y="1463"/>
                </a:lnTo>
                <a:cubicBezTo>
                  <a:pt x="1613" y="1405"/>
                  <a:pt x="1641" y="1326"/>
                  <a:pt x="1649" y="1246"/>
                </a:cubicBezTo>
                <a:cubicBezTo>
                  <a:pt x="1649" y="1239"/>
                  <a:pt x="1649" y="1239"/>
                  <a:pt x="1649" y="1232"/>
                </a:cubicBezTo>
                <a:cubicBezTo>
                  <a:pt x="1649" y="1225"/>
                  <a:pt x="1649" y="1225"/>
                  <a:pt x="1649" y="1218"/>
                </a:cubicBezTo>
                <a:cubicBezTo>
                  <a:pt x="1641" y="1138"/>
                  <a:pt x="1613" y="1059"/>
                  <a:pt x="1555" y="1001"/>
                </a:cubicBezTo>
                <a:lnTo>
                  <a:pt x="754" y="129"/>
                </a:lnTo>
                <a:cubicBezTo>
                  <a:pt x="679" y="38"/>
                  <a:pt x="588" y="1"/>
                  <a:pt x="501" y="1"/>
                </a:cubicBezTo>
                <a:close/>
              </a:path>
            </a:pathLst>
          </a:custGeom>
          <a:solidFill>
            <a:srgbClr val="76A5AF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185" name="Google Shape;185;p18"/>
          <p:cNvSpPr/>
          <p:nvPr/>
        </p:nvSpPr>
        <p:spPr>
          <a:xfrm>
            <a:off x="3967425" y="8155348"/>
            <a:ext cx="156577" cy="231892"/>
          </a:xfrm>
          <a:custGeom>
            <a:rect b="b" l="l" r="r" t="t"/>
            <a:pathLst>
              <a:path extrusionOk="0" h="2442" w="1649">
                <a:moveTo>
                  <a:pt x="501" y="1"/>
                </a:moveTo>
                <a:cubicBezTo>
                  <a:pt x="238" y="1"/>
                  <a:pt x="1" y="336"/>
                  <a:pt x="250" y="590"/>
                </a:cubicBezTo>
                <a:lnTo>
                  <a:pt x="841" y="1232"/>
                </a:lnTo>
                <a:lnTo>
                  <a:pt x="250" y="1874"/>
                </a:lnTo>
                <a:cubicBezTo>
                  <a:pt x="36" y="2126"/>
                  <a:pt x="260" y="2441"/>
                  <a:pt x="516" y="2441"/>
                </a:cubicBezTo>
                <a:cubicBezTo>
                  <a:pt x="596" y="2441"/>
                  <a:pt x="680" y="2410"/>
                  <a:pt x="754" y="2336"/>
                </a:cubicBezTo>
                <a:lnTo>
                  <a:pt x="1555" y="1463"/>
                </a:lnTo>
                <a:cubicBezTo>
                  <a:pt x="1613" y="1405"/>
                  <a:pt x="1641" y="1326"/>
                  <a:pt x="1649" y="1246"/>
                </a:cubicBezTo>
                <a:cubicBezTo>
                  <a:pt x="1649" y="1239"/>
                  <a:pt x="1649" y="1239"/>
                  <a:pt x="1649" y="1232"/>
                </a:cubicBezTo>
                <a:cubicBezTo>
                  <a:pt x="1649" y="1225"/>
                  <a:pt x="1649" y="1225"/>
                  <a:pt x="1649" y="1218"/>
                </a:cubicBezTo>
                <a:cubicBezTo>
                  <a:pt x="1641" y="1138"/>
                  <a:pt x="1613" y="1059"/>
                  <a:pt x="1555" y="1001"/>
                </a:cubicBezTo>
                <a:lnTo>
                  <a:pt x="754" y="129"/>
                </a:lnTo>
                <a:cubicBezTo>
                  <a:pt x="679" y="38"/>
                  <a:pt x="588" y="1"/>
                  <a:pt x="501" y="1"/>
                </a:cubicBezTo>
                <a:close/>
              </a:path>
            </a:pathLst>
          </a:custGeom>
          <a:solidFill>
            <a:srgbClr val="76A5AF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186" name="Google Shape;186;p18"/>
          <p:cNvSpPr/>
          <p:nvPr/>
        </p:nvSpPr>
        <p:spPr>
          <a:xfrm>
            <a:off x="3967425" y="8667808"/>
            <a:ext cx="156577" cy="231892"/>
          </a:xfrm>
          <a:custGeom>
            <a:rect b="b" l="l" r="r" t="t"/>
            <a:pathLst>
              <a:path extrusionOk="0" h="2442" w="1649">
                <a:moveTo>
                  <a:pt x="501" y="1"/>
                </a:moveTo>
                <a:cubicBezTo>
                  <a:pt x="238" y="1"/>
                  <a:pt x="1" y="336"/>
                  <a:pt x="250" y="590"/>
                </a:cubicBezTo>
                <a:lnTo>
                  <a:pt x="841" y="1232"/>
                </a:lnTo>
                <a:lnTo>
                  <a:pt x="250" y="1874"/>
                </a:lnTo>
                <a:cubicBezTo>
                  <a:pt x="36" y="2126"/>
                  <a:pt x="260" y="2441"/>
                  <a:pt x="516" y="2441"/>
                </a:cubicBezTo>
                <a:cubicBezTo>
                  <a:pt x="596" y="2441"/>
                  <a:pt x="680" y="2410"/>
                  <a:pt x="754" y="2336"/>
                </a:cubicBezTo>
                <a:lnTo>
                  <a:pt x="1555" y="1463"/>
                </a:lnTo>
                <a:cubicBezTo>
                  <a:pt x="1613" y="1405"/>
                  <a:pt x="1641" y="1326"/>
                  <a:pt x="1649" y="1246"/>
                </a:cubicBezTo>
                <a:cubicBezTo>
                  <a:pt x="1649" y="1239"/>
                  <a:pt x="1649" y="1239"/>
                  <a:pt x="1649" y="1232"/>
                </a:cubicBezTo>
                <a:cubicBezTo>
                  <a:pt x="1649" y="1225"/>
                  <a:pt x="1649" y="1225"/>
                  <a:pt x="1649" y="1218"/>
                </a:cubicBezTo>
                <a:cubicBezTo>
                  <a:pt x="1641" y="1138"/>
                  <a:pt x="1613" y="1059"/>
                  <a:pt x="1555" y="1001"/>
                </a:cubicBezTo>
                <a:lnTo>
                  <a:pt x="754" y="129"/>
                </a:lnTo>
                <a:cubicBezTo>
                  <a:pt x="679" y="38"/>
                  <a:pt x="588" y="1"/>
                  <a:pt x="501" y="1"/>
                </a:cubicBezTo>
                <a:close/>
              </a:path>
            </a:pathLst>
          </a:custGeom>
          <a:solidFill>
            <a:srgbClr val="76A5AF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9"/>
          <p:cNvSpPr txBox="1"/>
          <p:nvPr/>
        </p:nvSpPr>
        <p:spPr>
          <a:xfrm>
            <a:off x="2752800" y="-3975"/>
            <a:ext cx="1809600" cy="47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" sz="2100">
                <a:solidFill>
                  <a:srgbClr val="134F5C"/>
                </a:solidFill>
                <a:latin typeface="Fira Sans Condensed"/>
                <a:ea typeface="Fira Sans Condensed"/>
                <a:cs typeface="Fira Sans Condensed"/>
                <a:sym typeface="Fira Sans Condensed"/>
              </a:rPr>
              <a:t>Pharynx</a:t>
            </a:r>
            <a:endParaRPr b="1" sz="2100">
              <a:solidFill>
                <a:srgbClr val="134F5C"/>
              </a:solidFill>
              <a:latin typeface="Fira Sans Condensed"/>
              <a:ea typeface="Fira Sans Condensed"/>
              <a:cs typeface="Fira Sans Condensed"/>
              <a:sym typeface="Fira Sans Condensed"/>
            </a:endParaRPr>
          </a:p>
        </p:txBody>
      </p:sp>
      <p:graphicFrame>
        <p:nvGraphicFramePr>
          <p:cNvPr id="192" name="Google Shape;192;p19"/>
          <p:cNvGraphicFramePr/>
          <p:nvPr/>
        </p:nvGraphicFramePr>
        <p:xfrm>
          <a:off x="0" y="4715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{8FB00457-CFF2-47C2-8A79-E0CB4F952981}</a:tableStyleId>
              </a:tblPr>
              <a:tblGrid>
                <a:gridCol w="1704975"/>
                <a:gridCol w="5610225"/>
              </a:tblGrid>
              <a:tr h="6318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700">
                          <a:solidFill>
                            <a:srgbClr val="134F5C"/>
                          </a:solidFill>
                          <a:latin typeface="Fira Sans Condensed"/>
                          <a:ea typeface="Fira Sans Condensed"/>
                          <a:cs typeface="Fira Sans Condensed"/>
                          <a:sym typeface="Fira Sans Condensed"/>
                        </a:rPr>
                        <a:t>Location</a:t>
                      </a:r>
                      <a:endParaRPr b="1" sz="1700">
                        <a:solidFill>
                          <a:srgbClr val="134F5C"/>
                        </a:solidFill>
                        <a:latin typeface="Fira Sans Condensed"/>
                        <a:ea typeface="Fira Sans Condensed"/>
                        <a:cs typeface="Fira Sans Condensed"/>
                        <a:sym typeface="Fira Sans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Arial"/>
                        <a:buNone/>
                      </a:pPr>
                      <a:r>
                        <a:rPr lang="en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Muscular tube lying behind the nose, oral cavity &amp; larynx</a:t>
                      </a:r>
                      <a:endParaRPr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6318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700">
                          <a:solidFill>
                            <a:srgbClr val="134F5C"/>
                          </a:solidFill>
                          <a:latin typeface="Fira Sans Condensed"/>
                          <a:ea typeface="Fira Sans Condensed"/>
                          <a:cs typeface="Fira Sans Condensed"/>
                          <a:sym typeface="Fira Sans Condensed"/>
                        </a:rPr>
                        <a:t>Extended From</a:t>
                      </a:r>
                      <a:endParaRPr b="1" sz="1700">
                        <a:solidFill>
                          <a:srgbClr val="134F5C"/>
                        </a:solidFill>
                        <a:latin typeface="Fira Sans Condensed"/>
                        <a:ea typeface="Fira Sans Condensed"/>
                        <a:cs typeface="Fira Sans Condensed"/>
                        <a:sym typeface="Fira Sans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Arial"/>
                        <a:buNone/>
                      </a:pPr>
                      <a:r>
                        <a:rPr lang="en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the</a:t>
                      </a:r>
                      <a:r>
                        <a:rPr lang="en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en">
                          <a:solidFill>
                            <a:srgbClr val="99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base of the skull</a:t>
                      </a:r>
                      <a:r>
                        <a:rPr lang="en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en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to level of</a:t>
                      </a:r>
                      <a:r>
                        <a:rPr lang="en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en">
                          <a:solidFill>
                            <a:srgbClr val="99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the 6</a:t>
                      </a:r>
                      <a:r>
                        <a:rPr baseline="30000" lang="en">
                          <a:solidFill>
                            <a:srgbClr val="99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th</a:t>
                      </a:r>
                      <a:r>
                        <a:rPr lang="en">
                          <a:solidFill>
                            <a:srgbClr val="99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cervical vertebra</a:t>
                      </a:r>
                      <a:r>
                        <a:rPr lang="en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,</a:t>
                      </a:r>
                      <a:r>
                        <a:rPr lang="en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where it is continuous with the</a:t>
                      </a:r>
                      <a:r>
                        <a:rPr lang="en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en">
                          <a:solidFill>
                            <a:srgbClr val="99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esophagus</a:t>
                      </a:r>
                      <a:endParaRPr>
                        <a:solidFill>
                          <a:srgbClr val="99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6318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700">
                          <a:solidFill>
                            <a:srgbClr val="134F5C"/>
                          </a:solidFill>
                          <a:latin typeface="Fira Sans Condensed"/>
                          <a:ea typeface="Fira Sans Condensed"/>
                          <a:cs typeface="Fira Sans Condensed"/>
                          <a:sym typeface="Fira Sans Condensed"/>
                        </a:rPr>
                        <a:t>Features</a:t>
                      </a:r>
                      <a:endParaRPr b="1" sz="1700">
                        <a:solidFill>
                          <a:srgbClr val="134F5C"/>
                        </a:solidFill>
                        <a:latin typeface="Fira Sans Condensed"/>
                        <a:ea typeface="Fira Sans Condensed"/>
                        <a:cs typeface="Fira Sans Condensed"/>
                        <a:sym typeface="Fira Sans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Arial"/>
                        <a:buNone/>
                      </a:pPr>
                      <a:r>
                        <a:rPr lang="en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The anterior wall is deficient and shows </a:t>
                      </a:r>
                      <a:r>
                        <a:rPr lang="en" sz="13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(from above downward)</a:t>
                      </a:r>
                      <a:r>
                        <a:rPr lang="en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:</a:t>
                      </a:r>
                      <a:endParaRPr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1" marL="457200" rtl="0" algn="l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Arial"/>
                        <a:buNone/>
                      </a:pPr>
                      <a:r>
                        <a:rPr lang="en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Posterior nasal apertures. </a:t>
                      </a:r>
                      <a:r>
                        <a:rPr lang="en" sz="1200">
                          <a:solidFill>
                            <a:srgbClr val="99999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(Choanae)</a:t>
                      </a:r>
                      <a:endParaRPr sz="1200">
                        <a:solidFill>
                          <a:srgbClr val="99999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1" marL="457200" rtl="0" algn="l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Arial"/>
                        <a:buNone/>
                      </a:pPr>
                      <a:r>
                        <a:rPr lang="en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Opening of the oral cavity.</a:t>
                      </a:r>
                      <a:endParaRPr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1" marL="457200" rtl="0" algn="l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Arial"/>
                        <a:buNone/>
                      </a:pPr>
                      <a:r>
                        <a:rPr lang="en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Laryngeal inlet.</a:t>
                      </a:r>
                      <a:endParaRPr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Arial"/>
                        <a:buNone/>
                      </a:pPr>
                      <a:r>
                        <a:rPr lang="en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The muscles arranged in</a:t>
                      </a:r>
                      <a:r>
                        <a:rPr lang="en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en">
                          <a:solidFill>
                            <a:srgbClr val="99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circular</a:t>
                      </a:r>
                      <a:r>
                        <a:rPr lang="en">
                          <a:solidFill>
                            <a:srgbClr val="FF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en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and</a:t>
                      </a:r>
                      <a:r>
                        <a:rPr lang="en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en">
                          <a:solidFill>
                            <a:srgbClr val="99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longitudinal</a:t>
                      </a:r>
                      <a:r>
                        <a:rPr lang="en">
                          <a:solidFill>
                            <a:srgbClr val="FF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en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layers.</a:t>
                      </a:r>
                      <a:endParaRPr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3" name="Google Shape;193;p19"/>
          <p:cNvGraphicFramePr/>
          <p:nvPr/>
        </p:nvGraphicFramePr>
        <p:xfrm>
          <a:off x="0" y="-39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{8FB00457-CFF2-47C2-8A79-E0CB4F952981}</a:tableStyleId>
              </a:tblPr>
              <a:tblGrid>
                <a:gridCol w="7315200"/>
              </a:tblGrid>
              <a:tr h="4755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400">
                          <a:solidFill>
                            <a:srgbClr val="134F5C"/>
                          </a:solidFill>
                          <a:latin typeface="Fira Sans Condensed"/>
                          <a:ea typeface="Fira Sans Condensed"/>
                          <a:cs typeface="Fira Sans Condensed"/>
                          <a:sym typeface="Fira Sans Condensed"/>
                        </a:rPr>
                        <a:t>Pharynx</a:t>
                      </a:r>
                      <a:endParaRPr b="1" sz="2400">
                        <a:solidFill>
                          <a:srgbClr val="134F5C"/>
                        </a:solidFill>
                        <a:latin typeface="Fira Sans Condensed"/>
                        <a:ea typeface="Fira Sans Condensed"/>
                        <a:cs typeface="Fira Sans Condensed"/>
                        <a:sym typeface="Fira Sans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6A5AF"/>
                    </a:solidFill>
                  </a:tcPr>
                </a:tc>
              </a:tr>
            </a:tbl>
          </a:graphicData>
        </a:graphic>
      </p:graphicFrame>
      <p:sp>
        <p:nvSpPr>
          <p:cNvPr id="194" name="Google Shape;194;p19"/>
          <p:cNvSpPr/>
          <p:nvPr/>
        </p:nvSpPr>
        <p:spPr>
          <a:xfrm>
            <a:off x="2020354" y="2086525"/>
            <a:ext cx="118625" cy="175677"/>
          </a:xfrm>
          <a:custGeom>
            <a:rect b="b" l="l" r="r" t="t"/>
            <a:pathLst>
              <a:path extrusionOk="0" h="2442" w="1649">
                <a:moveTo>
                  <a:pt x="501" y="1"/>
                </a:moveTo>
                <a:cubicBezTo>
                  <a:pt x="238" y="1"/>
                  <a:pt x="1" y="336"/>
                  <a:pt x="250" y="590"/>
                </a:cubicBezTo>
                <a:lnTo>
                  <a:pt x="841" y="1232"/>
                </a:lnTo>
                <a:lnTo>
                  <a:pt x="250" y="1874"/>
                </a:lnTo>
                <a:cubicBezTo>
                  <a:pt x="36" y="2126"/>
                  <a:pt x="260" y="2441"/>
                  <a:pt x="516" y="2441"/>
                </a:cubicBezTo>
                <a:cubicBezTo>
                  <a:pt x="596" y="2441"/>
                  <a:pt x="680" y="2410"/>
                  <a:pt x="754" y="2336"/>
                </a:cubicBezTo>
                <a:lnTo>
                  <a:pt x="1555" y="1463"/>
                </a:lnTo>
                <a:cubicBezTo>
                  <a:pt x="1613" y="1405"/>
                  <a:pt x="1641" y="1326"/>
                  <a:pt x="1649" y="1246"/>
                </a:cubicBezTo>
                <a:cubicBezTo>
                  <a:pt x="1649" y="1239"/>
                  <a:pt x="1649" y="1239"/>
                  <a:pt x="1649" y="1232"/>
                </a:cubicBezTo>
                <a:cubicBezTo>
                  <a:pt x="1649" y="1225"/>
                  <a:pt x="1649" y="1225"/>
                  <a:pt x="1649" y="1218"/>
                </a:cubicBezTo>
                <a:cubicBezTo>
                  <a:pt x="1641" y="1138"/>
                  <a:pt x="1613" y="1059"/>
                  <a:pt x="1555" y="1001"/>
                </a:cubicBezTo>
                <a:lnTo>
                  <a:pt x="754" y="129"/>
                </a:lnTo>
                <a:cubicBezTo>
                  <a:pt x="679" y="38"/>
                  <a:pt x="588" y="1"/>
                  <a:pt x="501" y="1"/>
                </a:cubicBezTo>
                <a:close/>
              </a:path>
            </a:pathLst>
          </a:custGeom>
          <a:solidFill>
            <a:srgbClr val="76A5AF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195" name="Google Shape;195;p19"/>
          <p:cNvSpPr/>
          <p:nvPr/>
        </p:nvSpPr>
        <p:spPr>
          <a:xfrm>
            <a:off x="2020354" y="2338925"/>
            <a:ext cx="118625" cy="175677"/>
          </a:xfrm>
          <a:custGeom>
            <a:rect b="b" l="l" r="r" t="t"/>
            <a:pathLst>
              <a:path extrusionOk="0" h="2442" w="1649">
                <a:moveTo>
                  <a:pt x="501" y="1"/>
                </a:moveTo>
                <a:cubicBezTo>
                  <a:pt x="238" y="1"/>
                  <a:pt x="1" y="336"/>
                  <a:pt x="250" y="590"/>
                </a:cubicBezTo>
                <a:lnTo>
                  <a:pt x="841" y="1232"/>
                </a:lnTo>
                <a:lnTo>
                  <a:pt x="250" y="1874"/>
                </a:lnTo>
                <a:cubicBezTo>
                  <a:pt x="36" y="2126"/>
                  <a:pt x="260" y="2441"/>
                  <a:pt x="516" y="2441"/>
                </a:cubicBezTo>
                <a:cubicBezTo>
                  <a:pt x="596" y="2441"/>
                  <a:pt x="680" y="2410"/>
                  <a:pt x="754" y="2336"/>
                </a:cubicBezTo>
                <a:lnTo>
                  <a:pt x="1555" y="1463"/>
                </a:lnTo>
                <a:cubicBezTo>
                  <a:pt x="1613" y="1405"/>
                  <a:pt x="1641" y="1326"/>
                  <a:pt x="1649" y="1246"/>
                </a:cubicBezTo>
                <a:cubicBezTo>
                  <a:pt x="1649" y="1239"/>
                  <a:pt x="1649" y="1239"/>
                  <a:pt x="1649" y="1232"/>
                </a:cubicBezTo>
                <a:cubicBezTo>
                  <a:pt x="1649" y="1225"/>
                  <a:pt x="1649" y="1225"/>
                  <a:pt x="1649" y="1218"/>
                </a:cubicBezTo>
                <a:cubicBezTo>
                  <a:pt x="1641" y="1138"/>
                  <a:pt x="1613" y="1059"/>
                  <a:pt x="1555" y="1001"/>
                </a:cubicBezTo>
                <a:lnTo>
                  <a:pt x="754" y="129"/>
                </a:lnTo>
                <a:cubicBezTo>
                  <a:pt x="679" y="38"/>
                  <a:pt x="588" y="1"/>
                  <a:pt x="501" y="1"/>
                </a:cubicBezTo>
                <a:close/>
              </a:path>
            </a:pathLst>
          </a:custGeom>
          <a:solidFill>
            <a:srgbClr val="76A5AF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196" name="Google Shape;196;p19"/>
          <p:cNvSpPr/>
          <p:nvPr/>
        </p:nvSpPr>
        <p:spPr>
          <a:xfrm>
            <a:off x="2020354" y="2624675"/>
            <a:ext cx="118625" cy="175677"/>
          </a:xfrm>
          <a:custGeom>
            <a:rect b="b" l="l" r="r" t="t"/>
            <a:pathLst>
              <a:path extrusionOk="0" h="2442" w="1649">
                <a:moveTo>
                  <a:pt x="501" y="1"/>
                </a:moveTo>
                <a:cubicBezTo>
                  <a:pt x="238" y="1"/>
                  <a:pt x="1" y="336"/>
                  <a:pt x="250" y="590"/>
                </a:cubicBezTo>
                <a:lnTo>
                  <a:pt x="841" y="1232"/>
                </a:lnTo>
                <a:lnTo>
                  <a:pt x="250" y="1874"/>
                </a:lnTo>
                <a:cubicBezTo>
                  <a:pt x="36" y="2126"/>
                  <a:pt x="260" y="2441"/>
                  <a:pt x="516" y="2441"/>
                </a:cubicBezTo>
                <a:cubicBezTo>
                  <a:pt x="596" y="2441"/>
                  <a:pt x="680" y="2410"/>
                  <a:pt x="754" y="2336"/>
                </a:cubicBezTo>
                <a:lnTo>
                  <a:pt x="1555" y="1463"/>
                </a:lnTo>
                <a:cubicBezTo>
                  <a:pt x="1613" y="1405"/>
                  <a:pt x="1641" y="1326"/>
                  <a:pt x="1649" y="1246"/>
                </a:cubicBezTo>
                <a:cubicBezTo>
                  <a:pt x="1649" y="1239"/>
                  <a:pt x="1649" y="1239"/>
                  <a:pt x="1649" y="1232"/>
                </a:cubicBezTo>
                <a:cubicBezTo>
                  <a:pt x="1649" y="1225"/>
                  <a:pt x="1649" y="1225"/>
                  <a:pt x="1649" y="1218"/>
                </a:cubicBezTo>
                <a:cubicBezTo>
                  <a:pt x="1641" y="1138"/>
                  <a:pt x="1613" y="1059"/>
                  <a:pt x="1555" y="1001"/>
                </a:cubicBezTo>
                <a:lnTo>
                  <a:pt x="754" y="129"/>
                </a:lnTo>
                <a:cubicBezTo>
                  <a:pt x="679" y="38"/>
                  <a:pt x="588" y="1"/>
                  <a:pt x="501" y="1"/>
                </a:cubicBezTo>
                <a:close/>
              </a:path>
            </a:pathLst>
          </a:custGeom>
          <a:solidFill>
            <a:srgbClr val="76A5AF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pic>
        <p:nvPicPr>
          <p:cNvPr id="197" name="Google Shape;197;p19"/>
          <p:cNvPicPr preferRelativeResize="0"/>
          <p:nvPr/>
        </p:nvPicPr>
        <p:blipFill rotWithShape="1">
          <a:blip r:embed="rId4">
            <a:alphaModFix/>
          </a:blip>
          <a:srcRect b="0" l="2290" r="2290" t="0"/>
          <a:stretch/>
        </p:blipFill>
        <p:spPr>
          <a:xfrm>
            <a:off x="1961025" y="3195650"/>
            <a:ext cx="1269176" cy="1238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62350" y="3195650"/>
            <a:ext cx="1300150" cy="130015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99" name="Google Shape;199;p19"/>
          <p:cNvGraphicFramePr/>
          <p:nvPr/>
        </p:nvGraphicFramePr>
        <p:xfrm>
          <a:off x="0" y="31956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{8FB00457-CFF2-47C2-8A79-E0CB4F952981}</a:tableStyleId>
              </a:tblPr>
              <a:tblGrid>
                <a:gridCol w="1705050"/>
                <a:gridCol w="5610150"/>
              </a:tblGrid>
              <a:tr h="12644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700">
                          <a:solidFill>
                            <a:srgbClr val="134F5C"/>
                          </a:solidFill>
                          <a:latin typeface="Fira Sans Condensed"/>
                          <a:ea typeface="Fira Sans Condensed"/>
                          <a:cs typeface="Fira Sans Condensed"/>
                          <a:sym typeface="Fira Sans Condensed"/>
                        </a:rPr>
                        <a:t>Picture</a:t>
                      </a:r>
                      <a:r>
                        <a:rPr b="1" lang="en" sz="1700">
                          <a:solidFill>
                            <a:srgbClr val="134F5C"/>
                          </a:solidFill>
                          <a:latin typeface="Fira Sans Condensed"/>
                          <a:ea typeface="Fira Sans Condensed"/>
                          <a:cs typeface="Fira Sans Condensed"/>
                          <a:sym typeface="Fira Sans Condensed"/>
                        </a:rPr>
                        <a:t> </a:t>
                      </a:r>
                      <a:endParaRPr b="1" sz="1700">
                        <a:solidFill>
                          <a:srgbClr val="134F5C"/>
                        </a:solidFill>
                        <a:latin typeface="Fira Sans Condensed"/>
                        <a:ea typeface="Fira Sans Condensed"/>
                        <a:cs typeface="Fira Sans Condensed"/>
                        <a:sym typeface="Fira Sans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00" name="Google Shape;200;p19"/>
          <p:cNvSpPr txBox="1"/>
          <p:nvPr/>
        </p:nvSpPr>
        <p:spPr>
          <a:xfrm>
            <a:off x="117537" y="4854958"/>
            <a:ext cx="58521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rgbClr val="45818E"/>
              </a:solidFill>
              <a:latin typeface="Fira Sans Condensed"/>
              <a:ea typeface="Fira Sans Condensed"/>
              <a:cs typeface="Fira Sans Condensed"/>
              <a:sym typeface="Fira Sans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Open Sans"/>
              <a:ea typeface="Open Sans"/>
              <a:cs typeface="Open Sans"/>
              <a:sym typeface="Open Sans"/>
            </a:endParaRPr>
          </a:p>
        </p:txBody>
      </p:sp>
      <p:graphicFrame>
        <p:nvGraphicFramePr>
          <p:cNvPr id="201" name="Google Shape;201;p19"/>
          <p:cNvGraphicFramePr/>
          <p:nvPr/>
        </p:nvGraphicFramePr>
        <p:xfrm>
          <a:off x="-12" y="446010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{8FB00457-CFF2-47C2-8A79-E0CB4F952981}</a:tableStyleId>
              </a:tblPr>
              <a:tblGrid>
                <a:gridCol w="1705025"/>
                <a:gridCol w="2484075"/>
                <a:gridCol w="3126100"/>
              </a:tblGrid>
              <a:tr h="995250">
                <a:tc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134F5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134F5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134F5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134F5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134F5C"/>
                        </a:solidFill>
                        <a:latin typeface="Fira Sans Condensed"/>
                        <a:ea typeface="Fira Sans Condensed"/>
                        <a:cs typeface="Fira Sans Condensed"/>
                        <a:sym typeface="Fira Sans Condensed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700">
                          <a:solidFill>
                            <a:srgbClr val="134F5C"/>
                          </a:solidFill>
                          <a:latin typeface="Fira Sans Condensed"/>
                          <a:ea typeface="Fira Sans Condensed"/>
                          <a:cs typeface="Fira Sans Condensed"/>
                          <a:sym typeface="Fira Sans Condensed"/>
                        </a:rPr>
                        <a:t>Parts</a:t>
                      </a:r>
                      <a:endParaRPr b="1" sz="1700">
                        <a:solidFill>
                          <a:srgbClr val="134F5C"/>
                        </a:solidFill>
                        <a:latin typeface="Fira Sans Condensed"/>
                        <a:ea typeface="Fira Sans Condensed"/>
                        <a:cs typeface="Fira Sans Condensed"/>
                        <a:sym typeface="Fira Sans Condense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500">
                          <a:solidFill>
                            <a:srgbClr val="134F5C"/>
                          </a:solidFill>
                          <a:latin typeface="Fira Sans Condensed"/>
                          <a:ea typeface="Fira Sans Condensed"/>
                          <a:cs typeface="Fira Sans Condensed"/>
                          <a:sym typeface="Fira Sans Condensed"/>
                        </a:rPr>
                        <a:t>Circular (Constrictor) Muscles of Pharynx (Overlap Each other)</a:t>
                      </a:r>
                      <a:endParaRPr sz="1500">
                        <a:solidFill>
                          <a:srgbClr val="134F5C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2C4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rgbClr val="134F5C"/>
                          </a:solidFill>
                          <a:latin typeface="Fira Sans Condensed"/>
                          <a:ea typeface="Fira Sans Condensed"/>
                          <a:cs typeface="Fira Sans Condensed"/>
                          <a:sym typeface="Fira Sans Condensed"/>
                        </a:rPr>
                        <a:t>Longitudinal Muscles of Pharynx</a:t>
                      </a:r>
                      <a:endParaRPr b="1" sz="1500">
                        <a:solidFill>
                          <a:srgbClr val="134F5C"/>
                        </a:solidFill>
                        <a:latin typeface="Fira Sans Condensed"/>
                        <a:ea typeface="Fira Sans Condensed"/>
                        <a:cs typeface="Fira Sans Condensed"/>
                        <a:sym typeface="Fira Sans Condensed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134F5C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2C4C9"/>
                    </a:solidFill>
                  </a:tcPr>
                </a:tc>
              </a:tr>
              <a:tr h="146005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Three in number:</a:t>
                      </a:r>
                      <a:endParaRPr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1- superior</a:t>
                      </a:r>
                      <a:r>
                        <a:rPr lang="en">
                          <a:solidFill>
                            <a:srgbClr val="134F5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en">
                          <a:solidFill>
                            <a:srgbClr val="BF9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</a:t>
                      </a:r>
                      <a:r>
                        <a:rPr lang="en">
                          <a:solidFill>
                            <a:srgbClr val="BF9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onstrictor</a:t>
                      </a:r>
                      <a:endParaRPr>
                        <a:solidFill>
                          <a:srgbClr val="BF9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2- Middle</a:t>
                      </a:r>
                      <a:r>
                        <a:rPr lang="en">
                          <a:solidFill>
                            <a:srgbClr val="134F5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en">
                          <a:solidFill>
                            <a:srgbClr val="BF9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Constrictor</a:t>
                      </a:r>
                      <a:endParaRPr>
                        <a:solidFill>
                          <a:srgbClr val="BF9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3- Inferior</a:t>
                      </a:r>
                      <a:r>
                        <a:rPr lang="en">
                          <a:solidFill>
                            <a:srgbClr val="134F5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en">
                          <a:solidFill>
                            <a:srgbClr val="BF9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Constrictor</a:t>
                      </a:r>
                      <a:endParaRPr>
                        <a:solidFill>
                          <a:srgbClr val="BF9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The three muscles overlap each other.</a:t>
                      </a:r>
                      <a:endParaRPr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Three in number:</a:t>
                      </a:r>
                      <a:endParaRPr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1- Styl</a:t>
                      </a:r>
                      <a:r>
                        <a:rPr lang="en">
                          <a:solidFill>
                            <a:srgbClr val="0000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</a:t>
                      </a:r>
                      <a:r>
                        <a:rPr lang="en">
                          <a:solidFill>
                            <a:srgbClr val="BF9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pharyngeus</a:t>
                      </a:r>
                      <a:endParaRPr>
                        <a:solidFill>
                          <a:srgbClr val="BF9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2- Salpin</a:t>
                      </a:r>
                      <a:r>
                        <a:rPr lang="en">
                          <a:solidFill>
                            <a:srgbClr val="134F5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</a:t>
                      </a:r>
                      <a:r>
                        <a:rPr lang="en">
                          <a:solidFill>
                            <a:srgbClr val="0000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</a:t>
                      </a:r>
                      <a:r>
                        <a:rPr lang="en">
                          <a:solidFill>
                            <a:srgbClr val="BF9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pharyngeus</a:t>
                      </a:r>
                      <a:endParaRPr>
                        <a:solidFill>
                          <a:srgbClr val="BF9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3- Palat</a:t>
                      </a:r>
                      <a:r>
                        <a:rPr lang="en">
                          <a:solidFill>
                            <a:srgbClr val="0000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</a:t>
                      </a:r>
                      <a:r>
                        <a:rPr lang="en">
                          <a:solidFill>
                            <a:srgbClr val="BF9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pharyngeus</a:t>
                      </a:r>
                      <a:endParaRPr>
                        <a:solidFill>
                          <a:srgbClr val="BF9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429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700">
                          <a:solidFill>
                            <a:srgbClr val="134F5C"/>
                          </a:solidFill>
                          <a:latin typeface="Fira Sans Condensed"/>
                          <a:ea typeface="Fira Sans Condensed"/>
                          <a:cs typeface="Fira Sans Condensed"/>
                          <a:sym typeface="Fira Sans Condensed"/>
                        </a:rPr>
                        <a:t>Function</a:t>
                      </a:r>
                      <a:endParaRPr b="1" sz="1700">
                        <a:solidFill>
                          <a:srgbClr val="134F5C"/>
                        </a:solidFill>
                        <a:latin typeface="Fira Sans Condensed"/>
                        <a:ea typeface="Fira Sans Condensed"/>
                        <a:cs typeface="Fira Sans Condensed"/>
                        <a:sym typeface="Fira Sans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6A5AF"/>
                        </a:buClr>
                        <a:buSzPts val="1400"/>
                        <a:buFont typeface="Open Sans"/>
                        <a:buChar char="❖"/>
                      </a:pPr>
                      <a:r>
                        <a:rPr lang="en" u="sng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Propel</a:t>
                      </a:r>
                      <a:r>
                        <a:rPr lang="en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the </a:t>
                      </a:r>
                      <a:r>
                        <a:rPr lang="en" u="sng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bolus of food</a:t>
                      </a:r>
                      <a:r>
                        <a:rPr lang="en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en" sz="1200">
                          <a:solidFill>
                            <a:srgbClr val="99999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(الطعام الممضوغ) </a:t>
                      </a:r>
                      <a:r>
                        <a:rPr lang="en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down into the esophagus.</a:t>
                      </a:r>
                      <a:endParaRPr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6A5AF"/>
                        </a:buClr>
                        <a:buSzPts val="1400"/>
                        <a:buFont typeface="Open Sans"/>
                        <a:buChar char="❖"/>
                      </a:pPr>
                      <a:r>
                        <a:rPr b="1" lang="en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Lower ﬁbers</a:t>
                      </a:r>
                      <a:r>
                        <a:rPr lang="en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of the inferior constrictor </a:t>
                      </a:r>
                      <a:r>
                        <a:rPr lang="en">
                          <a:solidFill>
                            <a:srgbClr val="134F5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(</a:t>
                      </a:r>
                      <a:r>
                        <a:rPr lang="en">
                          <a:solidFill>
                            <a:srgbClr val="99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Cricopharyngeus</a:t>
                      </a:r>
                      <a:r>
                        <a:rPr lang="en">
                          <a:solidFill>
                            <a:srgbClr val="134F5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) </a:t>
                      </a:r>
                      <a:r>
                        <a:rPr b="1" lang="en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act as a sphincter</a:t>
                      </a:r>
                      <a:r>
                        <a:rPr lang="en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, preventing the entry of air into the esophagus between the acts of swallowing.</a:t>
                      </a:r>
                      <a:endParaRPr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400"/>
                        <a:buFont typeface="Open Sans"/>
                        <a:buChar char="❖"/>
                      </a:pPr>
                      <a:r>
                        <a:rPr lang="en">
                          <a:solidFill>
                            <a:srgbClr val="99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Elevate the Larynx &amp; Pharynx during swallowing</a:t>
                      </a:r>
                      <a:endParaRPr>
                        <a:solidFill>
                          <a:srgbClr val="99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FF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FF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B7B7B7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Easy to memorize:</a:t>
                      </a:r>
                      <a:endParaRPr>
                        <a:solidFill>
                          <a:srgbClr val="B7B7B7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B7B7B7"/>
                        </a:buClr>
                        <a:buSzPts val="1400"/>
                        <a:buFont typeface="Open Sans"/>
                        <a:buAutoNum type="arabicParenR"/>
                      </a:pPr>
                      <a:r>
                        <a:rPr lang="en">
                          <a:solidFill>
                            <a:srgbClr val="B7B7B7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styl:ستايل</a:t>
                      </a:r>
                      <a:endParaRPr>
                        <a:solidFill>
                          <a:srgbClr val="B7B7B7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B7B7B7"/>
                        </a:buClr>
                        <a:buSzPts val="1400"/>
                        <a:buFont typeface="Open Sans"/>
                        <a:buAutoNum type="arabicParenR"/>
                      </a:pPr>
                      <a:r>
                        <a:rPr lang="en">
                          <a:solidFill>
                            <a:srgbClr val="B7B7B7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Sapling: كأنها sleep</a:t>
                      </a:r>
                      <a:endParaRPr>
                        <a:solidFill>
                          <a:srgbClr val="B7B7B7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B7B7B7"/>
                        </a:buClr>
                        <a:buSzPts val="1400"/>
                        <a:buFont typeface="Open Sans"/>
                        <a:buAutoNum type="arabicParenR"/>
                      </a:pPr>
                      <a:r>
                        <a:rPr lang="en">
                          <a:solidFill>
                            <a:srgbClr val="B7B7B7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Palat: كأنها بلاط</a:t>
                      </a:r>
                      <a:endParaRPr>
                        <a:solidFill>
                          <a:srgbClr val="B7B7B7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B7B7B7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ستايل بلاط بيتكم نايم</a:t>
                      </a:r>
                      <a:endParaRPr>
                        <a:solidFill>
                          <a:srgbClr val="B7B7B7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6" name="Google Shape;206;p20"/>
          <p:cNvGraphicFramePr/>
          <p:nvPr/>
        </p:nvGraphicFramePr>
        <p:xfrm>
          <a:off x="-11" y="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{8FB00457-CFF2-47C2-8A79-E0CB4F952981}</a:tableStyleId>
              </a:tblPr>
              <a:tblGrid>
                <a:gridCol w="1828800"/>
                <a:gridCol w="1828800"/>
                <a:gridCol w="1828800"/>
                <a:gridCol w="1828800"/>
              </a:tblGrid>
              <a:tr h="6633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rgbClr val="134F5C"/>
                          </a:solidFill>
                          <a:latin typeface="Fira Sans Condensed"/>
                          <a:ea typeface="Fira Sans Condensed"/>
                          <a:cs typeface="Fira Sans Condensed"/>
                          <a:sym typeface="Fira Sans Condensed"/>
                        </a:rPr>
                        <a:t>Pharynx Branches</a:t>
                      </a:r>
                      <a:endParaRPr b="1" sz="1600">
                        <a:solidFill>
                          <a:srgbClr val="134F5C"/>
                        </a:solidFill>
                        <a:latin typeface="Fira Sans Condensed"/>
                        <a:ea typeface="Fira Sans Condensed"/>
                        <a:cs typeface="Fira Sans Condensed"/>
                        <a:sym typeface="Fira Sans Condensed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rgbClr val="990000"/>
                          </a:solidFill>
                          <a:latin typeface="Fira Sans Condensed"/>
                          <a:ea typeface="Fira Sans Condensed"/>
                          <a:cs typeface="Fira Sans Condensed"/>
                          <a:sym typeface="Fira Sans Condensed"/>
                        </a:rPr>
                        <a:t>(divided to 3 parts)</a:t>
                      </a:r>
                      <a:endParaRPr b="1" sz="1600">
                        <a:solidFill>
                          <a:srgbClr val="990000"/>
                        </a:solidFill>
                        <a:latin typeface="Fira Sans Condensed"/>
                        <a:ea typeface="Fira Sans Condensed"/>
                        <a:cs typeface="Fira Sans Condensed"/>
                        <a:sym typeface="Fira Sans Condense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2C4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>
                          <a:solidFill>
                            <a:srgbClr val="134F5C"/>
                          </a:solidFill>
                          <a:latin typeface="Fira Sans Condensed"/>
                          <a:ea typeface="Fira Sans Condensed"/>
                          <a:cs typeface="Fira Sans Condensed"/>
                          <a:sym typeface="Fira Sans Condensed"/>
                        </a:rPr>
                        <a:t> </a:t>
                      </a:r>
                      <a:r>
                        <a:rPr b="1" lang="en" sz="1600">
                          <a:solidFill>
                            <a:srgbClr val="134F5C"/>
                          </a:solidFill>
                          <a:latin typeface="Fira Sans Condensed"/>
                          <a:ea typeface="Fira Sans Condensed"/>
                          <a:cs typeface="Fira Sans Condensed"/>
                          <a:sym typeface="Fira Sans Condensed"/>
                        </a:rPr>
                        <a:t>1. Nasopharynx</a:t>
                      </a:r>
                      <a:endParaRPr b="1" sz="1600">
                        <a:solidFill>
                          <a:srgbClr val="134F5C"/>
                        </a:solidFill>
                        <a:latin typeface="Fira Sans Condensed"/>
                        <a:ea typeface="Fira Sans Condensed"/>
                        <a:cs typeface="Fira Sans Condensed"/>
                        <a:sym typeface="Fira Sans Condense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2C4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rgbClr val="134F5C"/>
                          </a:solidFill>
                          <a:latin typeface="Fira Sans Condensed"/>
                          <a:ea typeface="Fira Sans Condensed"/>
                          <a:cs typeface="Fira Sans Condensed"/>
                          <a:sym typeface="Fira Sans Condensed"/>
                        </a:rPr>
                        <a:t>2. Oropharynx</a:t>
                      </a:r>
                      <a:endParaRPr b="1" sz="1600">
                        <a:solidFill>
                          <a:srgbClr val="134F5C"/>
                        </a:solidFill>
                        <a:latin typeface="Fira Sans Condensed"/>
                        <a:ea typeface="Fira Sans Condensed"/>
                        <a:cs typeface="Fira Sans Condensed"/>
                        <a:sym typeface="Fira Sans Condensed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600">
                        <a:solidFill>
                          <a:srgbClr val="134F5C"/>
                        </a:solidFill>
                        <a:latin typeface="Fira Sans Condensed"/>
                        <a:ea typeface="Fira Sans Condensed"/>
                        <a:cs typeface="Fira Sans Condensed"/>
                        <a:sym typeface="Fira Sans Condense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2C4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rgbClr val="134F5C"/>
                          </a:solidFill>
                          <a:latin typeface="Fira Sans Condensed"/>
                          <a:ea typeface="Fira Sans Condensed"/>
                          <a:cs typeface="Fira Sans Condensed"/>
                          <a:sym typeface="Fira Sans Condensed"/>
                        </a:rPr>
                        <a:t>3. Laryngopharynx</a:t>
                      </a:r>
                      <a:endParaRPr b="1" sz="1600">
                        <a:solidFill>
                          <a:srgbClr val="134F5C"/>
                        </a:solidFill>
                        <a:latin typeface="Fira Sans Condensed"/>
                        <a:ea typeface="Fira Sans Condensed"/>
                        <a:cs typeface="Fira Sans Condensed"/>
                        <a:sym typeface="Fira Sans Condense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2C4C9"/>
                    </a:solidFill>
                  </a:tcPr>
                </a:tc>
              </a:tr>
              <a:tr h="19055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>
                        <a:solidFill>
                          <a:srgbClr val="134F5C"/>
                        </a:solidFill>
                        <a:latin typeface="Fira Sans Condensed"/>
                        <a:ea typeface="Fira Sans Condensed"/>
                        <a:cs typeface="Fira Sans Condensed"/>
                        <a:sym typeface="Fira Sans Condensed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000">
                          <a:solidFill>
                            <a:srgbClr val="134F5C"/>
                          </a:solidFill>
                          <a:latin typeface="Fira Sans Condensed"/>
                          <a:ea typeface="Fira Sans Condensed"/>
                          <a:cs typeface="Fira Sans Condensed"/>
                          <a:sym typeface="Fira Sans Condensed"/>
                        </a:rPr>
                        <a:t>Location</a:t>
                      </a:r>
                      <a:endParaRPr b="1" sz="2000">
                        <a:solidFill>
                          <a:srgbClr val="134F5C"/>
                        </a:solidFill>
                        <a:latin typeface="Fira Sans Condensed"/>
                        <a:ea typeface="Fira Sans Condensed"/>
                        <a:cs typeface="Fira Sans Condensed"/>
                        <a:sym typeface="Fira Sans Condense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0C343D"/>
                        </a:solidFill>
                        <a:latin typeface="Fira Sans Condensed"/>
                        <a:ea typeface="Fira Sans Condensed"/>
                        <a:cs typeface="Fira Sans Condensed"/>
                        <a:sym typeface="Fira Sans Condensed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0C343D"/>
                        </a:solidFill>
                        <a:latin typeface="Fira Sans Condensed"/>
                        <a:ea typeface="Fira Sans Condensed"/>
                        <a:cs typeface="Fira Sans Condensed"/>
                        <a:sym typeface="Fira Sans Condensed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0C343D"/>
                        </a:solidFill>
                        <a:latin typeface="Fira Sans Condensed"/>
                        <a:ea typeface="Fira Sans Condensed"/>
                        <a:cs typeface="Fira Sans Condensed"/>
                        <a:sym typeface="Fira Sans Condensed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-</a:t>
                      </a:r>
                      <a:endParaRPr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behind the mouth cavity</a:t>
                      </a:r>
                      <a:endParaRPr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behind the laryngeal inlet &amp; the posterior</a:t>
                      </a:r>
                      <a:endParaRPr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surface of larynx</a:t>
                      </a:r>
                      <a:endParaRPr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19055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134F5C"/>
                        </a:solidFill>
                        <a:latin typeface="Fira Sans Condensed"/>
                        <a:ea typeface="Fira Sans Condensed"/>
                        <a:cs typeface="Fira Sans Condensed"/>
                        <a:sym typeface="Fira Sans Condensed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134F5C"/>
                        </a:solidFill>
                        <a:latin typeface="Fira Sans Condensed"/>
                        <a:ea typeface="Fira Sans Condensed"/>
                        <a:cs typeface="Fira Sans Condensed"/>
                        <a:sym typeface="Fira Sans Condensed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100">
                          <a:solidFill>
                            <a:srgbClr val="134F5C"/>
                          </a:solidFill>
                          <a:latin typeface="Fira Sans Condensed"/>
                          <a:ea typeface="Fira Sans Condensed"/>
                          <a:cs typeface="Fira Sans Condensed"/>
                          <a:sym typeface="Fira Sans Condensed"/>
                        </a:rPr>
                        <a:t>Extending</a:t>
                      </a:r>
                      <a:endParaRPr b="1" sz="2100">
                        <a:solidFill>
                          <a:srgbClr val="134F5C"/>
                        </a:solidFill>
                        <a:latin typeface="Fira Sans Condensed"/>
                        <a:ea typeface="Fira Sans Condensed"/>
                        <a:cs typeface="Fira Sans Condensed"/>
                        <a:sym typeface="Fira Sans Condense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990000"/>
                        </a:solidFill>
                        <a:latin typeface="Fira Sans Condensed"/>
                        <a:ea typeface="Fira Sans Condensed"/>
                        <a:cs typeface="Fira Sans Condensed"/>
                        <a:sym typeface="Fira Sans Condensed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99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from the </a:t>
                      </a:r>
                      <a:r>
                        <a:rPr b="1" lang="en">
                          <a:solidFill>
                            <a:srgbClr val="99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base of skull</a:t>
                      </a:r>
                      <a:r>
                        <a:rPr lang="en">
                          <a:solidFill>
                            <a:srgbClr val="99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to</a:t>
                      </a:r>
                      <a:endParaRPr>
                        <a:solidFill>
                          <a:srgbClr val="99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99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the soft palate.</a:t>
                      </a:r>
                      <a:endParaRPr>
                        <a:solidFill>
                          <a:srgbClr val="99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from soft palate to</a:t>
                      </a:r>
                      <a:endParaRPr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upper border of epiglottis</a:t>
                      </a:r>
                      <a:endParaRPr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from upper border of epiglottis to</a:t>
                      </a:r>
                      <a:endParaRPr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lower border of cricoid cartilage</a:t>
                      </a:r>
                      <a:endParaRPr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19055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134F5C"/>
                        </a:solidFill>
                        <a:latin typeface="Fira Sans Condensed"/>
                        <a:ea typeface="Fira Sans Condensed"/>
                        <a:cs typeface="Fira Sans Condensed"/>
                        <a:sym typeface="Fira Sans Condensed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134F5C"/>
                        </a:solidFill>
                        <a:latin typeface="Fira Sans Condensed"/>
                        <a:ea typeface="Fira Sans Condensed"/>
                        <a:cs typeface="Fira Sans Condensed"/>
                        <a:sym typeface="Fira Sans Condensed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100">
                          <a:solidFill>
                            <a:srgbClr val="134F5C"/>
                          </a:solidFill>
                          <a:latin typeface="Fira Sans Condensed"/>
                          <a:ea typeface="Fira Sans Condensed"/>
                          <a:cs typeface="Fira Sans Condensed"/>
                          <a:sym typeface="Fira Sans Condensed"/>
                        </a:rPr>
                        <a:t>Connections</a:t>
                      </a:r>
                      <a:endParaRPr b="1" sz="2100">
                        <a:solidFill>
                          <a:srgbClr val="134F5C"/>
                        </a:solidFill>
                        <a:latin typeface="Fira Sans Condensed"/>
                        <a:ea typeface="Fira Sans Condensed"/>
                        <a:cs typeface="Fira Sans Condensed"/>
                        <a:sym typeface="Fira Sans Condense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990000"/>
                        </a:solidFill>
                        <a:latin typeface="Fira Sans Condensed"/>
                        <a:ea typeface="Fira Sans Condensed"/>
                        <a:cs typeface="Fira Sans Condensed"/>
                        <a:sym typeface="Fira Sans Condensed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99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communicates with the </a:t>
                      </a:r>
                      <a:r>
                        <a:rPr b="1" lang="en">
                          <a:solidFill>
                            <a:srgbClr val="99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nasal</a:t>
                      </a:r>
                      <a:endParaRPr b="1">
                        <a:solidFill>
                          <a:srgbClr val="99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99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cavity</a:t>
                      </a:r>
                      <a:r>
                        <a:rPr lang="en">
                          <a:solidFill>
                            <a:srgbClr val="99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through </a:t>
                      </a:r>
                      <a:r>
                        <a:rPr lang="en" u="sng">
                          <a:solidFill>
                            <a:srgbClr val="99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posterior nasal</a:t>
                      </a:r>
                      <a:endParaRPr u="sng">
                        <a:solidFill>
                          <a:srgbClr val="99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u="sng">
                          <a:solidFill>
                            <a:srgbClr val="99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apertures</a:t>
                      </a:r>
                      <a:endParaRPr u="sng">
                        <a:solidFill>
                          <a:srgbClr val="99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communicates with the oral</a:t>
                      </a:r>
                      <a:endParaRPr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cavity through the</a:t>
                      </a:r>
                      <a:endParaRPr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oropharyngeal isthmus</a:t>
                      </a:r>
                      <a:endParaRPr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communicates with the larynx  through the</a:t>
                      </a:r>
                      <a:endParaRPr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laryngeal inlet</a:t>
                      </a:r>
                      <a:endParaRPr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36785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134F5C"/>
                        </a:solidFill>
                        <a:latin typeface="Fira Sans Condensed"/>
                        <a:ea typeface="Fira Sans Condensed"/>
                        <a:cs typeface="Fira Sans Condensed"/>
                        <a:sym typeface="Fira Sans Condensed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134F5C"/>
                        </a:solidFill>
                        <a:latin typeface="Fira Sans Condensed"/>
                        <a:ea typeface="Fira Sans Condensed"/>
                        <a:cs typeface="Fira Sans Condensed"/>
                        <a:sym typeface="Fira Sans Condensed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100">
                          <a:solidFill>
                            <a:srgbClr val="134F5C"/>
                          </a:solidFill>
                          <a:latin typeface="Fira Sans Condensed"/>
                          <a:ea typeface="Fira Sans Condensed"/>
                          <a:cs typeface="Fira Sans Condensed"/>
                          <a:sym typeface="Fira Sans Condensed"/>
                        </a:rPr>
                        <a:t>Features / Observations</a:t>
                      </a:r>
                      <a:endParaRPr b="1" sz="2100">
                        <a:solidFill>
                          <a:srgbClr val="134F5C"/>
                        </a:solidFill>
                        <a:latin typeface="Fira Sans Condensed"/>
                        <a:ea typeface="Fira Sans Condensed"/>
                        <a:cs typeface="Fira Sans Condensed"/>
                        <a:sym typeface="Fira Sans Condense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99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Pharyngeal tonsils </a:t>
                      </a:r>
                      <a:r>
                        <a:rPr lang="en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(adenoides)</a:t>
                      </a:r>
                      <a:endParaRPr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present in the submucosa </a:t>
                      </a:r>
                      <a:r>
                        <a:rPr lang="en">
                          <a:solidFill>
                            <a:srgbClr val="99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covering the roof.</a:t>
                      </a:r>
                      <a:endParaRPr>
                        <a:solidFill>
                          <a:srgbClr val="99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45818E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6AA84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The tensile is big in children, and it will decrease as the child become older,</a:t>
                      </a:r>
                      <a:endParaRPr sz="1000">
                        <a:solidFill>
                          <a:srgbClr val="6AA84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6AA84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When it’s over size in children will close the posterior nasal opening, so the air will not pass into the nasal cavity and the child will breath using his mouth </a:t>
                      </a:r>
                      <a:r>
                        <a:rPr lang="en" sz="1000">
                          <a:solidFill>
                            <a:srgbClr val="6AA84F"/>
                          </a:solidFill>
                          <a:latin typeface="Fira Sans Condensed"/>
                          <a:ea typeface="Fira Sans Condensed"/>
                          <a:cs typeface="Fira Sans Condensed"/>
                          <a:sym typeface="Fira Sans Condensed"/>
                        </a:rPr>
                        <a:t>اللحمية</a:t>
                      </a:r>
                      <a:endParaRPr sz="1100">
                        <a:solidFill>
                          <a:srgbClr val="6AA84F"/>
                        </a:solidFill>
                        <a:latin typeface="Fira Sans Condensed"/>
                        <a:ea typeface="Fira Sans Condensed"/>
                        <a:cs typeface="Fira Sans Condensed"/>
                        <a:sym typeface="Fira Sans Condense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99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Lateral wall shows:</a:t>
                      </a:r>
                      <a:endParaRPr>
                        <a:solidFill>
                          <a:srgbClr val="99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317500" lvl="0" marL="45720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343D"/>
                        </a:buClr>
                        <a:buSzPts val="1400"/>
                        <a:buFont typeface="Open Sans"/>
                        <a:buAutoNum type="arabicPeriod"/>
                      </a:pPr>
                      <a:r>
                        <a:rPr b="1" lang="en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Palatopharyngeal folds. </a:t>
                      </a:r>
                      <a:endParaRPr b="1"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317500" lvl="0" marL="45720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343D"/>
                        </a:buClr>
                        <a:buSzPts val="1400"/>
                        <a:buFont typeface="Open Sans"/>
                        <a:buAutoNum type="arabicPeriod"/>
                      </a:pPr>
                      <a:r>
                        <a:rPr b="1" lang="en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Palatoglossal fold</a:t>
                      </a:r>
                      <a:endParaRPr b="1"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45720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343D"/>
                        </a:buClr>
                        <a:buSzPts val="1400"/>
                        <a:buFont typeface="Open Sans"/>
                        <a:buAutoNum type="arabicPeriod"/>
                      </a:pPr>
                      <a:r>
                        <a:rPr b="1" lang="en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Palatine tonsil</a:t>
                      </a:r>
                      <a:r>
                        <a:rPr lang="en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located between them in a depression called the ‘tonsillar fossa’.</a:t>
                      </a:r>
                      <a:endParaRPr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343D"/>
                        </a:buClr>
                        <a:buSzPts val="1400"/>
                        <a:buFont typeface="Open Sans"/>
                        <a:buAutoNum type="arabicPeriod"/>
                      </a:pPr>
                      <a:r>
                        <a:rPr lang="en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 small depression situated on either side of</a:t>
                      </a:r>
                      <a:endParaRPr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the laryngeal inlet is called </a:t>
                      </a:r>
                      <a:r>
                        <a:rPr lang="en">
                          <a:solidFill>
                            <a:srgbClr val="99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‘</a:t>
                      </a:r>
                      <a:r>
                        <a:rPr b="1" lang="en">
                          <a:solidFill>
                            <a:srgbClr val="99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piriform fossa</a:t>
                      </a:r>
                      <a:r>
                        <a:rPr lang="en">
                          <a:solidFill>
                            <a:srgbClr val="99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’.</a:t>
                      </a:r>
                      <a:endParaRPr>
                        <a:solidFill>
                          <a:srgbClr val="99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6AA84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يعتبر ممر من pharynx الى esophagus ومكان تجمع الforeign bodies </a:t>
                      </a:r>
                      <a:endParaRPr sz="1200">
                        <a:solidFill>
                          <a:srgbClr val="6AA84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134F5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343D"/>
                        </a:buClr>
                        <a:buSzPts val="1400"/>
                        <a:buFont typeface="Open Sans"/>
                        <a:buAutoNum type="arabicPeriod"/>
                      </a:pPr>
                      <a:r>
                        <a:rPr lang="en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common site for the lodging of foreign bodies</a:t>
                      </a:r>
                      <a:endParaRPr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6AA84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مثل شوك السمك</a:t>
                      </a:r>
                      <a:endParaRPr>
                        <a:solidFill>
                          <a:srgbClr val="6AA84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1" name="Google Shape;211;p21"/>
          <p:cNvGraphicFramePr/>
          <p:nvPr/>
        </p:nvGraphicFramePr>
        <p:xfrm>
          <a:off x="-12" y="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{8FB00457-CFF2-47C2-8A79-E0CB4F952981}</a:tableStyleId>
              </a:tblPr>
              <a:tblGrid>
                <a:gridCol w="1231500"/>
                <a:gridCol w="2426100"/>
                <a:gridCol w="1868025"/>
                <a:gridCol w="1789600"/>
              </a:tblGrid>
              <a:tr h="5559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 u="sng">
                          <a:solidFill>
                            <a:srgbClr val="134F5C"/>
                          </a:solidFill>
                          <a:latin typeface="Fira Sans Condensed"/>
                          <a:ea typeface="Fira Sans Condensed"/>
                          <a:cs typeface="Fira Sans Condensed"/>
                          <a:sym typeface="Fira Sans Condensed"/>
                        </a:rPr>
                        <a:t>Continue</a:t>
                      </a:r>
                      <a:endParaRPr b="1" sz="1800" u="sng">
                        <a:solidFill>
                          <a:srgbClr val="134F5C"/>
                        </a:solidFill>
                        <a:latin typeface="Fira Sans Condensed"/>
                        <a:ea typeface="Fira Sans Condensed"/>
                        <a:cs typeface="Fira Sans Condensed"/>
                        <a:sym typeface="Fira Sans Condense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2C4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rgbClr val="990000"/>
                          </a:solidFill>
                          <a:latin typeface="Fira Sans Condensed"/>
                          <a:ea typeface="Fira Sans Condensed"/>
                          <a:cs typeface="Fira Sans Condensed"/>
                          <a:sym typeface="Fira Sans Condensed"/>
                        </a:rPr>
                        <a:t>Naso</a:t>
                      </a:r>
                      <a:r>
                        <a:rPr b="1" lang="en" sz="1800" u="sng">
                          <a:solidFill>
                            <a:srgbClr val="990000"/>
                          </a:solidFill>
                          <a:latin typeface="Fira Sans Condensed"/>
                          <a:ea typeface="Fira Sans Condensed"/>
                          <a:cs typeface="Fira Sans Condensed"/>
                          <a:sym typeface="Fira Sans Condensed"/>
                        </a:rPr>
                        <a:t>pharynx</a:t>
                      </a:r>
                      <a:endParaRPr b="1" sz="1800" u="sng">
                        <a:solidFill>
                          <a:srgbClr val="990000"/>
                        </a:solidFill>
                        <a:latin typeface="Fira Sans Condensed"/>
                        <a:ea typeface="Fira Sans Condensed"/>
                        <a:cs typeface="Fira Sans Condensed"/>
                        <a:sym typeface="Fira Sans Condense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2C4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700">
                          <a:solidFill>
                            <a:srgbClr val="134F5C"/>
                          </a:solidFill>
                          <a:latin typeface="Fira Sans Condensed"/>
                          <a:ea typeface="Fira Sans Condensed"/>
                          <a:cs typeface="Fira Sans Condensed"/>
                          <a:sym typeface="Fira Sans Condensed"/>
                        </a:rPr>
                        <a:t>Oro</a:t>
                      </a:r>
                      <a:r>
                        <a:rPr b="1" lang="en" sz="1700" u="sng">
                          <a:solidFill>
                            <a:srgbClr val="134F5C"/>
                          </a:solidFill>
                          <a:latin typeface="Fira Sans Condensed"/>
                          <a:ea typeface="Fira Sans Condensed"/>
                          <a:cs typeface="Fira Sans Condensed"/>
                          <a:sym typeface="Fira Sans Condensed"/>
                        </a:rPr>
                        <a:t>pharynx</a:t>
                      </a:r>
                      <a:endParaRPr b="1" sz="1700" u="sng">
                        <a:solidFill>
                          <a:srgbClr val="134F5C"/>
                        </a:solidFill>
                        <a:latin typeface="Fira Sans Condensed"/>
                        <a:ea typeface="Fira Sans Condensed"/>
                        <a:cs typeface="Fira Sans Condensed"/>
                        <a:sym typeface="Fira Sans Condense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2C4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700">
                          <a:solidFill>
                            <a:srgbClr val="134F5C"/>
                          </a:solidFill>
                          <a:latin typeface="Fira Sans Condensed"/>
                          <a:ea typeface="Fira Sans Condensed"/>
                          <a:cs typeface="Fira Sans Condensed"/>
                          <a:sym typeface="Fira Sans Condensed"/>
                        </a:rPr>
                        <a:t>Laryngo</a:t>
                      </a:r>
                      <a:r>
                        <a:rPr b="1" lang="en" sz="1700" u="sng">
                          <a:solidFill>
                            <a:srgbClr val="134F5C"/>
                          </a:solidFill>
                          <a:latin typeface="Fira Sans Condensed"/>
                          <a:ea typeface="Fira Sans Condensed"/>
                          <a:cs typeface="Fira Sans Condensed"/>
                          <a:sym typeface="Fira Sans Condensed"/>
                        </a:rPr>
                        <a:t>pharynx</a:t>
                      </a:r>
                      <a:endParaRPr b="1" sz="1700" u="sng">
                        <a:solidFill>
                          <a:srgbClr val="134F5C"/>
                        </a:solidFill>
                        <a:latin typeface="Fira Sans Condensed"/>
                        <a:ea typeface="Fira Sans Condensed"/>
                        <a:cs typeface="Fira Sans Condensed"/>
                        <a:sym typeface="Fira Sans Condense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2C4C9"/>
                    </a:solidFill>
                  </a:tcPr>
                </a:tc>
              </a:tr>
              <a:tr h="64656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solidFill>
                          <a:srgbClr val="45818E"/>
                        </a:solidFill>
                        <a:latin typeface="Fira Sans Condensed"/>
                        <a:ea typeface="Fira Sans Condensed"/>
                        <a:cs typeface="Fira Sans Condensed"/>
                        <a:sym typeface="Fira Sans Condensed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solidFill>
                          <a:srgbClr val="45818E"/>
                        </a:solidFill>
                        <a:latin typeface="Fira Sans Condensed"/>
                        <a:ea typeface="Fira Sans Condensed"/>
                        <a:cs typeface="Fira Sans Condensed"/>
                        <a:sym typeface="Fira Sans Condensed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solidFill>
                          <a:srgbClr val="45818E"/>
                        </a:solidFill>
                        <a:latin typeface="Fira Sans Condensed"/>
                        <a:ea typeface="Fira Sans Condensed"/>
                        <a:cs typeface="Fira Sans Condensed"/>
                        <a:sym typeface="Fira Sans Condensed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solidFill>
                          <a:srgbClr val="45818E"/>
                        </a:solidFill>
                        <a:latin typeface="Fira Sans Condensed"/>
                        <a:ea typeface="Fira Sans Condensed"/>
                        <a:cs typeface="Fira Sans Condensed"/>
                        <a:sym typeface="Fira Sans Condensed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solidFill>
                          <a:srgbClr val="45818E"/>
                        </a:solidFill>
                        <a:latin typeface="Fira Sans Condensed"/>
                        <a:ea typeface="Fira Sans Condensed"/>
                        <a:cs typeface="Fira Sans Condensed"/>
                        <a:sym typeface="Fira Sans Condensed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solidFill>
                          <a:srgbClr val="45818E"/>
                        </a:solidFill>
                        <a:latin typeface="Fira Sans Condensed"/>
                        <a:ea typeface="Fira Sans Condensed"/>
                        <a:cs typeface="Fira Sans Condensed"/>
                        <a:sym typeface="Fira Sans Condensed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solidFill>
                          <a:srgbClr val="45818E"/>
                        </a:solidFill>
                        <a:latin typeface="Fira Sans Condensed"/>
                        <a:ea typeface="Fira Sans Condensed"/>
                        <a:cs typeface="Fira Sans Condensed"/>
                        <a:sym typeface="Fira Sans Condensed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solidFill>
                          <a:srgbClr val="45818E"/>
                        </a:solidFill>
                        <a:latin typeface="Fira Sans Condensed"/>
                        <a:ea typeface="Fira Sans Condensed"/>
                        <a:cs typeface="Fira Sans Condensed"/>
                        <a:sym typeface="Fira Sans Condensed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solidFill>
                          <a:srgbClr val="45818E"/>
                        </a:solidFill>
                        <a:latin typeface="Fira Sans Condensed"/>
                        <a:ea typeface="Fira Sans Condensed"/>
                        <a:cs typeface="Fira Sans Condensed"/>
                        <a:sym typeface="Fira Sans Condensed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solidFill>
                          <a:srgbClr val="45818E"/>
                        </a:solidFill>
                        <a:latin typeface="Fira Sans Condensed"/>
                        <a:ea typeface="Fira Sans Condensed"/>
                        <a:cs typeface="Fira Sans Condensed"/>
                        <a:sym typeface="Fira Sans Condensed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solidFill>
                          <a:srgbClr val="45818E"/>
                        </a:solidFill>
                        <a:latin typeface="Fira Sans Condensed"/>
                        <a:ea typeface="Fira Sans Condensed"/>
                        <a:cs typeface="Fira Sans Condensed"/>
                        <a:sym typeface="Fira Sans Condensed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solidFill>
                          <a:srgbClr val="45818E"/>
                        </a:solidFill>
                        <a:latin typeface="Fira Sans Condensed"/>
                        <a:ea typeface="Fira Sans Condensed"/>
                        <a:cs typeface="Fira Sans Condensed"/>
                        <a:sym typeface="Fira Sans Condensed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solidFill>
                          <a:srgbClr val="45818E"/>
                        </a:solidFill>
                        <a:latin typeface="Fira Sans Condensed"/>
                        <a:ea typeface="Fira Sans Condensed"/>
                        <a:cs typeface="Fira Sans Condensed"/>
                        <a:sym typeface="Fira Sans Condensed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134F5C"/>
                          </a:solidFill>
                          <a:latin typeface="Fira Sans Condensed"/>
                          <a:ea typeface="Fira Sans Condensed"/>
                          <a:cs typeface="Fira Sans Condensed"/>
                          <a:sym typeface="Fira Sans Condensed"/>
                        </a:rPr>
                        <a:t>Observations</a:t>
                      </a:r>
                      <a:endParaRPr b="1">
                        <a:solidFill>
                          <a:srgbClr val="134F5C"/>
                        </a:solidFill>
                        <a:latin typeface="Fira Sans Condensed"/>
                        <a:ea typeface="Fira Sans Condensed"/>
                        <a:cs typeface="Fira Sans Condensed"/>
                        <a:sym typeface="Fira Sans Condense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Lateral Wall Shows:</a:t>
                      </a:r>
                      <a:endParaRPr b="1" sz="1500"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>
                        <a:solidFill>
                          <a:srgbClr val="134F5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3238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500"/>
                        <a:buFont typeface="Open Sans"/>
                        <a:buChar char="❖"/>
                      </a:pPr>
                      <a:r>
                        <a:rPr lang="en" sz="1500">
                          <a:solidFill>
                            <a:srgbClr val="99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Opening of auditory tube</a:t>
                      </a:r>
                      <a:endParaRPr sz="1500">
                        <a:solidFill>
                          <a:srgbClr val="99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>
                        <a:solidFill>
                          <a:srgbClr val="FF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3238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6A5AF"/>
                        </a:buClr>
                        <a:buSzPts val="1500"/>
                        <a:buFont typeface="Open Sans"/>
                        <a:buChar char="❖"/>
                      </a:pPr>
                      <a:r>
                        <a:rPr b="1" lang="en" sz="1500">
                          <a:solidFill>
                            <a:srgbClr val="134F5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Tubal elevation</a:t>
                      </a:r>
                      <a:r>
                        <a:rPr lang="en" sz="1500">
                          <a:solidFill>
                            <a:srgbClr val="134F5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(produced by posterior margin of the auditory tube)</a:t>
                      </a:r>
                      <a:endParaRPr sz="1500">
                        <a:solidFill>
                          <a:srgbClr val="134F5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>
                        <a:solidFill>
                          <a:srgbClr val="134F5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3238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6A5AF"/>
                        </a:buClr>
                        <a:buSzPts val="1500"/>
                        <a:buFont typeface="Open Sans"/>
                        <a:buChar char="❖"/>
                      </a:pPr>
                      <a:r>
                        <a:rPr b="1" lang="en" sz="1500">
                          <a:solidFill>
                            <a:srgbClr val="134F5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Tubal tonsil</a:t>
                      </a:r>
                      <a:endParaRPr b="1" sz="1500">
                        <a:solidFill>
                          <a:srgbClr val="134F5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500">
                        <a:solidFill>
                          <a:srgbClr val="134F5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3238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6A5AF"/>
                        </a:buClr>
                        <a:buSzPts val="1500"/>
                        <a:buFont typeface="Open Sans"/>
                        <a:buChar char="❖"/>
                      </a:pPr>
                      <a:r>
                        <a:rPr b="1" lang="en" sz="1500">
                          <a:solidFill>
                            <a:srgbClr val="134F5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Salpingopharyng</a:t>
                      </a:r>
                      <a:r>
                        <a:rPr b="1" lang="en" sz="1500">
                          <a:solidFill>
                            <a:srgbClr val="134F5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e-</a:t>
                      </a:r>
                      <a:r>
                        <a:rPr b="1" lang="en" sz="1500">
                          <a:solidFill>
                            <a:srgbClr val="134F5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al</a:t>
                      </a:r>
                      <a:r>
                        <a:rPr lang="en" sz="1500">
                          <a:solidFill>
                            <a:srgbClr val="134F5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fold (raised by salpingo-pharynges muscle) </a:t>
                      </a:r>
                      <a:endParaRPr sz="1500">
                        <a:solidFill>
                          <a:srgbClr val="134F5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>
                        <a:solidFill>
                          <a:srgbClr val="134F5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3238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6A5AF"/>
                        </a:buClr>
                        <a:buSzPts val="1500"/>
                        <a:buFont typeface="Open Sans"/>
                        <a:buChar char="❖"/>
                      </a:pPr>
                      <a:r>
                        <a:rPr lang="en" sz="1500">
                          <a:solidFill>
                            <a:srgbClr val="134F5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Pharyngeal recess</a:t>
                      </a:r>
                      <a:endParaRPr sz="1500">
                        <a:solidFill>
                          <a:srgbClr val="134F5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>
                        <a:solidFill>
                          <a:srgbClr val="134F5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3238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AA84F"/>
                        </a:buClr>
                        <a:buSzPts val="1500"/>
                        <a:buFont typeface="Open Sans"/>
                        <a:buChar char="❖"/>
                      </a:pPr>
                      <a:r>
                        <a:rPr lang="en" sz="1500">
                          <a:solidFill>
                            <a:srgbClr val="6AA84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It can spread infections to middle ear</a:t>
                      </a:r>
                      <a:endParaRPr sz="1500">
                        <a:solidFill>
                          <a:srgbClr val="6AA84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solidFill>
                          <a:srgbClr val="134F5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134F5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Lateral Wall Shows:</a:t>
                      </a:r>
                      <a:endParaRPr sz="1500">
                        <a:solidFill>
                          <a:srgbClr val="134F5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134F5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●</a:t>
                      </a:r>
                      <a:r>
                        <a:rPr b="1" lang="en" sz="1500">
                          <a:solidFill>
                            <a:srgbClr val="134F5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Palatopharyngeal Folds</a:t>
                      </a:r>
                      <a:r>
                        <a:rPr lang="en" sz="1500">
                          <a:solidFill>
                            <a:srgbClr val="134F5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endParaRPr sz="1500">
                        <a:solidFill>
                          <a:srgbClr val="134F5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>
                        <a:solidFill>
                          <a:srgbClr val="134F5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134F5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●</a:t>
                      </a:r>
                      <a:r>
                        <a:rPr b="1" lang="en" sz="1500">
                          <a:solidFill>
                            <a:srgbClr val="134F5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Palatoglossal fold</a:t>
                      </a:r>
                      <a:r>
                        <a:rPr lang="en" sz="1500">
                          <a:solidFill>
                            <a:srgbClr val="134F5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endParaRPr sz="1500">
                        <a:solidFill>
                          <a:srgbClr val="134F5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>
                        <a:solidFill>
                          <a:srgbClr val="134F5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134F5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●</a:t>
                      </a:r>
                      <a:r>
                        <a:rPr b="1" lang="en" sz="1500">
                          <a:solidFill>
                            <a:srgbClr val="134F5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Palatine tonsil</a:t>
                      </a:r>
                      <a:endParaRPr b="1" sz="1500">
                        <a:solidFill>
                          <a:srgbClr val="134F5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134F5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(located between them in a depression called the)</a:t>
                      </a:r>
                      <a:r>
                        <a:rPr lang="en" sz="1500">
                          <a:solidFill>
                            <a:srgbClr val="FF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en" sz="1500">
                          <a:solidFill>
                            <a:srgbClr val="99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“Tonsillar fossa”</a:t>
                      </a:r>
                      <a:endParaRPr sz="1500">
                        <a:solidFill>
                          <a:srgbClr val="99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134F5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34F5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Branches of </a:t>
                      </a:r>
                      <a:r>
                        <a:rPr b="1" lang="en">
                          <a:solidFill>
                            <a:srgbClr val="99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internal Laryngeal &amp; Recurrent Laryngeal nerve:</a:t>
                      </a:r>
                      <a:endParaRPr b="1">
                        <a:solidFill>
                          <a:srgbClr val="99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FF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6A5AF"/>
                        </a:buClr>
                        <a:buSzPts val="1400"/>
                        <a:buFont typeface="Open Sans"/>
                        <a:buChar char="❖"/>
                      </a:pPr>
                      <a:r>
                        <a:rPr b="1" lang="en">
                          <a:solidFill>
                            <a:srgbClr val="134F5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Lie deep</a:t>
                      </a:r>
                      <a:r>
                        <a:rPr lang="en">
                          <a:solidFill>
                            <a:srgbClr val="134F5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to the mucous membrane of the foss</a:t>
                      </a:r>
                      <a:r>
                        <a:rPr lang="en">
                          <a:solidFill>
                            <a:srgbClr val="134F5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</a:t>
                      </a:r>
                      <a:endParaRPr>
                        <a:solidFill>
                          <a:srgbClr val="134F5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134F5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400"/>
                        <a:buFont typeface="Open Sans"/>
                        <a:buChar char="❖"/>
                      </a:pPr>
                      <a:r>
                        <a:rPr b="1" lang="en">
                          <a:solidFill>
                            <a:srgbClr val="99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Vulnerable to injury</a:t>
                      </a:r>
                      <a:r>
                        <a:rPr lang="en">
                          <a:solidFill>
                            <a:srgbClr val="99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en">
                          <a:solidFill>
                            <a:srgbClr val="134F5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during removal of a foreign body</a:t>
                      </a:r>
                      <a:endParaRPr>
                        <a:solidFill>
                          <a:srgbClr val="134F5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134F5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036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700">
                        <a:solidFill>
                          <a:srgbClr val="134F5C"/>
                        </a:solidFill>
                        <a:latin typeface="Fira Sans Condensed"/>
                        <a:ea typeface="Fira Sans Condensed"/>
                        <a:cs typeface="Fira Sans Condensed"/>
                        <a:sym typeface="Fira Sans Condensed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700">
                        <a:solidFill>
                          <a:srgbClr val="134F5C"/>
                        </a:solidFill>
                        <a:latin typeface="Fira Sans Condensed"/>
                        <a:ea typeface="Fira Sans Condensed"/>
                        <a:cs typeface="Fira Sans Condensed"/>
                        <a:sym typeface="Fira Sans Condensed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700">
                        <a:solidFill>
                          <a:srgbClr val="134F5C"/>
                        </a:solidFill>
                        <a:latin typeface="Fira Sans Condensed"/>
                        <a:ea typeface="Fira Sans Condensed"/>
                        <a:cs typeface="Fira Sans Condensed"/>
                        <a:sym typeface="Fira Sans Condensed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rgbClr val="134F5C"/>
                          </a:solidFill>
                          <a:latin typeface="Fira Sans Condensed"/>
                          <a:ea typeface="Fira Sans Condensed"/>
                          <a:cs typeface="Fira Sans Condensed"/>
                          <a:sym typeface="Fira Sans Condensed"/>
                        </a:rPr>
                        <a:t>Pictures: Palatine Tonsils</a:t>
                      </a:r>
                      <a:endParaRPr b="1" sz="1500">
                        <a:solidFill>
                          <a:srgbClr val="134F5C"/>
                        </a:solidFill>
                        <a:latin typeface="Fira Sans Condensed"/>
                        <a:ea typeface="Fira Sans Condensed"/>
                        <a:cs typeface="Fira Sans Condensed"/>
                        <a:sym typeface="Fira Sans Condensed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700">
                        <a:solidFill>
                          <a:srgbClr val="134F5C"/>
                        </a:solidFill>
                        <a:latin typeface="Fira Sans Condensed"/>
                        <a:ea typeface="Fira Sans Condensed"/>
                        <a:cs typeface="Fira Sans Condensed"/>
                        <a:sym typeface="Fira Sans Condense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212" name="Google Shape;21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23750" y="7132325"/>
            <a:ext cx="2195150" cy="2715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92526" y="7132325"/>
            <a:ext cx="1654593" cy="2715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25625" y="7225701"/>
            <a:ext cx="1654600" cy="271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