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058400" cx="7315200"/>
  <p:notesSz cx="6858000" cy="9144000"/>
  <p:embeddedFontLst>
    <p:embeddedFont>
      <p:font typeface="Fira Sans Condensed"/>
      <p:regular r:id="rId26"/>
      <p:bold r:id="rId27"/>
      <p:italic r:id="rId28"/>
      <p:boldItalic r:id="rId29"/>
    </p:embeddedFont>
    <p:embeddedFont>
      <p:font typeface="Josefin Sans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F33C86-D1B5-433A-BABD-541DBE9FF12F}">
  <a:tblStyle styleId="{72F33C86-D1B5-433A-BABD-541DBE9FF1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raSansCondensed-regular.fntdata"/><Relationship Id="rId25" Type="http://schemas.openxmlformats.org/officeDocument/2006/relationships/slide" Target="slides/slide19.xml"/><Relationship Id="rId28" Type="http://schemas.openxmlformats.org/officeDocument/2006/relationships/font" Target="fonts/FiraSansCondensed-italic.fntdata"/><Relationship Id="rId27" Type="http://schemas.openxmlformats.org/officeDocument/2006/relationships/font" Target="fonts/FiraSansCondense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Condense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JosefinSans-bold.fntdata"/><Relationship Id="rId30" Type="http://schemas.openxmlformats.org/officeDocument/2006/relationships/font" Target="fonts/JosefinSans-regular.fntdata"/><Relationship Id="rId11" Type="http://schemas.openxmlformats.org/officeDocument/2006/relationships/slide" Target="slides/slide5.xml"/><Relationship Id="rId33" Type="http://schemas.openxmlformats.org/officeDocument/2006/relationships/font" Target="fonts/Josefi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JosefinSans-italic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is already </a:t>
            </a:r>
            <a:r>
              <a:rPr lang="en">
                <a:solidFill>
                  <a:srgbClr val="FF0000"/>
                </a:solidFill>
              </a:rPr>
              <a:t>done</a:t>
            </a:r>
            <a:r>
              <a:rPr lang="en"/>
              <a:t>, please </a:t>
            </a:r>
            <a:r>
              <a:rPr lang="en">
                <a:solidFill>
                  <a:srgbClr val="FF0000"/>
                </a:solidFill>
              </a:rPr>
              <a:t>don’t</a:t>
            </a:r>
            <a:r>
              <a:rPr lang="en"/>
              <a:t> change anything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b55096c16_0_6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b55096c1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vines and lymphatic in Slide 18 in </a:t>
            </a:r>
            <a:r>
              <a:rPr lang="en"/>
              <a:t>girls</a:t>
            </a:r>
            <a:r>
              <a:rPr lang="en"/>
              <a:t> slides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Slide16 in boys slides add the first part of veins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Semon’s law put it in a </a:t>
            </a:r>
            <a:r>
              <a:rPr lang="en"/>
              <a:t>different</a:t>
            </a:r>
            <a:r>
              <a:rPr lang="en"/>
              <a:t> slide with Slide 21 in </a:t>
            </a:r>
            <a:r>
              <a:rPr lang="en"/>
              <a:t>girls</a:t>
            </a:r>
            <a:r>
              <a:rPr lang="en"/>
              <a:t> slides last part in the green box+ slide 22 in </a:t>
            </a:r>
            <a:r>
              <a:rPr lang="en"/>
              <a:t>girls</a:t>
            </a:r>
            <a:r>
              <a:rPr lang="en"/>
              <a:t> slides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4b42fe961e11075_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4b42fe961e1107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55096c16_0_7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55096c1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b55096c16_0_7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b55096c1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between the two boxes of innervation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b55096c16_0_8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0b55096c1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slide 27 in boys slides (asthma)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369a0564d7fa7e5_3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369a0564d7fa7e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b46dd5778_0_52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b46dd577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be54db249_0_24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be54db249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b55096c16_0_5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0b55096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لا تآخذون اسئله من تيمات قديمه &lt;- الاكاديمك ليدر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b46dd5778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b46dd577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46dd5778_0_3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46dd577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your objectives are less than 6 delete the extra points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5th objective from boys slides in blue color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b46dd5778_0_47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b46dd577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 and extent are only in girls slides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b55096c16_0_3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b55096c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Functions in boys slides(slide8)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b55096c16_0_4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b55096c1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b55096c16_0_4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b55096c1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b55096c16_0_5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b55096c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be54db249_0_9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be54db2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b55096c16_0_64:notes"/>
          <p:cNvSpPr/>
          <p:nvPr>
            <p:ph idx="2" type="sldImg"/>
          </p:nvPr>
        </p:nvSpPr>
        <p:spPr>
          <a:xfrm>
            <a:off x="2182413" y="685800"/>
            <a:ext cx="249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b55096c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muscles which open inlet of </a:t>
            </a:r>
            <a:r>
              <a:rPr lang="en"/>
              <a:t>larynx</a:t>
            </a:r>
            <a:r>
              <a:rPr lang="en"/>
              <a:t> in girls slides (slide 15)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16 in </a:t>
            </a:r>
            <a:r>
              <a:rPr lang="en"/>
              <a:t>girls</a:t>
            </a:r>
            <a:r>
              <a:rPr lang="en"/>
              <a:t> slides (the lower part…) add this part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49350" y="356702"/>
            <a:ext cx="5581800" cy="7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000"/>
              <a:buFont typeface="Fira Sans Condensed"/>
              <a:buNone/>
              <a:defRPr b="1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5200"/>
              <a:buNone/>
              <a:defRPr sz="5200">
                <a:solidFill>
                  <a:srgbClr val="134F5C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310" y="1256039"/>
            <a:ext cx="6816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 rot="-8263397">
            <a:off x="5233425" y="40220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rot="-8263397">
            <a:off x="5375413" y="-64555"/>
            <a:ext cx="3244017" cy="1469571"/>
          </a:xfrm>
          <a:custGeom>
            <a:rect b="b" l="l" r="r" t="t"/>
            <a:pathLst>
              <a:path extrusionOk="0" h="39141" w="63875">
                <a:moveTo>
                  <a:pt x="33386" y="1"/>
                </a:moveTo>
                <a:cubicBezTo>
                  <a:pt x="16712" y="1"/>
                  <a:pt x="1" y="9111"/>
                  <a:pt x="3416" y="25597"/>
                </a:cubicBezTo>
                <a:lnTo>
                  <a:pt x="3416" y="25609"/>
                </a:lnTo>
                <a:cubicBezTo>
                  <a:pt x="4486" y="30972"/>
                  <a:pt x="10932" y="38500"/>
                  <a:pt x="16307" y="39035"/>
                </a:cubicBezTo>
                <a:cubicBezTo>
                  <a:pt x="16913" y="39106"/>
                  <a:pt x="17460" y="39140"/>
                  <a:pt x="17955" y="39140"/>
                </a:cubicBezTo>
                <a:cubicBezTo>
                  <a:pt x="24926" y="39140"/>
                  <a:pt x="21539" y="32411"/>
                  <a:pt x="27058" y="29902"/>
                </a:cubicBezTo>
                <a:cubicBezTo>
                  <a:pt x="28422" y="29106"/>
                  <a:pt x="29811" y="28779"/>
                  <a:pt x="31202" y="28779"/>
                </a:cubicBezTo>
                <a:cubicBezTo>
                  <a:pt x="36383" y="28779"/>
                  <a:pt x="41610" y="33304"/>
                  <a:pt x="45847" y="34991"/>
                </a:cubicBezTo>
                <a:cubicBezTo>
                  <a:pt x="48304" y="35775"/>
                  <a:pt x="50521" y="36142"/>
                  <a:pt x="52490" y="36142"/>
                </a:cubicBezTo>
                <a:cubicBezTo>
                  <a:pt x="59992" y="36142"/>
                  <a:pt x="63875" y="30813"/>
                  <a:pt x="63602" y="22909"/>
                </a:cubicBezTo>
                <a:cubicBezTo>
                  <a:pt x="63058" y="7228"/>
                  <a:pt x="48237" y="1"/>
                  <a:pt x="33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900"/>
              <a:buFont typeface="Fira Sans Condensed"/>
              <a:buNone/>
              <a:defRPr b="1" sz="2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9360" y="1872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800"/>
              <a:buFont typeface="Open Sans"/>
              <a:buChar char="●"/>
              <a:defRPr sz="18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0w4uhB2KIm74W3s5taftkhqCF9GSLcBvtNAkvmSzJh8/edit#slide=id.g6bb1375d29359caf_1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docs.google.com/presentation/d/10w4uhB2KIm74W3s5taftkhqCF9GSLcBvtNAkvmSzJh8/edit#slide=id.g6bb1375d29359caf_1" TargetMode="External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s://quizlet.com/join/83MnjJVMS" TargetMode="External"/><Relationship Id="rId5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XLdq_I7wv0A" TargetMode="External"/><Relationship Id="rId5" Type="http://schemas.openxmlformats.org/officeDocument/2006/relationships/hyperlink" Target="https://www.youtube.com/watch?v=XLdq_I7wv0A" TargetMode="External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680750" y="5909250"/>
            <a:ext cx="402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Anatomy of the Larynx, Trachea &amp; Bronchi</a:t>
            </a:r>
            <a:endParaRPr b="1" sz="30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75700" y="71935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Respiratory Block</a:t>
            </a:r>
            <a:endParaRPr b="1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97400" y="9642900"/>
            <a:ext cx="141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sz="15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/>
          <p:nvPr/>
        </p:nvSpPr>
        <p:spPr>
          <a:xfrm rot="7960463">
            <a:off x="3341146" y="-3348386"/>
            <a:ext cx="3544971" cy="8432824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7859699">
            <a:off x="3646179" y="-3203795"/>
            <a:ext cx="3159371" cy="7953130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987695">
            <a:off x="6002094" y="-492413"/>
            <a:ext cx="1812333" cy="1757376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 rot="5987841">
            <a:off x="6218268" y="-526434"/>
            <a:ext cx="1593008" cy="1579004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593850" y="0"/>
            <a:ext cx="62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134F5C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b="1" sz="4000">
              <a:solidFill>
                <a:srgbClr val="134F5C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5350" y="-152026"/>
            <a:ext cx="2189350" cy="2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404" y="-8131"/>
            <a:ext cx="1752301" cy="175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 rot="-10285955">
            <a:off x="-1472812" y="7576695"/>
            <a:ext cx="5380656" cy="3153348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10285955">
            <a:off x="-1821788" y="7745038"/>
            <a:ext cx="5380656" cy="3907340"/>
          </a:xfrm>
          <a:custGeom>
            <a:rect b="b" l="l" r="r" t="t"/>
            <a:pathLst>
              <a:path extrusionOk="0" h="68026" w="103529">
                <a:moveTo>
                  <a:pt x="15325" y="9145"/>
                </a:moveTo>
                <a:lnTo>
                  <a:pt x="15325" y="10453"/>
                </a:lnTo>
                <a:cubicBezTo>
                  <a:pt x="15325" y="10168"/>
                  <a:pt x="15334" y="9889"/>
                  <a:pt x="15352" y="9616"/>
                </a:cubicBezTo>
                <a:lnTo>
                  <a:pt x="15352" y="9616"/>
                </a:lnTo>
                <a:cubicBezTo>
                  <a:pt x="15344" y="9459"/>
                  <a:pt x="15335" y="9301"/>
                  <a:pt x="15325" y="9145"/>
                </a:cubicBezTo>
                <a:close/>
                <a:moveTo>
                  <a:pt x="25933" y="1"/>
                </a:moveTo>
                <a:cubicBezTo>
                  <a:pt x="20655" y="1"/>
                  <a:pt x="15752" y="3338"/>
                  <a:pt x="15352" y="9616"/>
                </a:cubicBezTo>
                <a:lnTo>
                  <a:pt x="15352" y="9616"/>
                </a:lnTo>
                <a:cubicBezTo>
                  <a:pt x="16370" y="30287"/>
                  <a:pt x="1" y="55899"/>
                  <a:pt x="30238" y="62980"/>
                </a:cubicBezTo>
                <a:cubicBezTo>
                  <a:pt x="39958" y="65087"/>
                  <a:pt x="55725" y="68025"/>
                  <a:pt x="69660" y="68025"/>
                </a:cubicBezTo>
                <a:cubicBezTo>
                  <a:pt x="77121" y="68025"/>
                  <a:pt x="84057" y="67183"/>
                  <a:pt x="89258" y="64918"/>
                </a:cubicBezTo>
                <a:cubicBezTo>
                  <a:pt x="97689" y="61684"/>
                  <a:pt x="103528" y="52598"/>
                  <a:pt x="98986" y="42870"/>
                </a:cubicBezTo>
                <a:cubicBezTo>
                  <a:pt x="96753" y="38405"/>
                  <a:pt x="94734" y="37161"/>
                  <a:pt x="92433" y="37161"/>
                </a:cubicBezTo>
                <a:cubicBezTo>
                  <a:pt x="89538" y="37161"/>
                  <a:pt x="86196" y="39129"/>
                  <a:pt x="81420" y="39129"/>
                </a:cubicBezTo>
                <a:cubicBezTo>
                  <a:pt x="81174" y="39129"/>
                  <a:pt x="80925" y="39124"/>
                  <a:pt x="80672" y="39113"/>
                </a:cubicBezTo>
                <a:cubicBezTo>
                  <a:pt x="68423" y="38601"/>
                  <a:pt x="73691" y="32501"/>
                  <a:pt x="67852" y="25365"/>
                </a:cubicBezTo>
                <a:cubicBezTo>
                  <a:pt x="65767" y="22577"/>
                  <a:pt x="63263" y="21867"/>
                  <a:pt x="60522" y="21867"/>
                </a:cubicBezTo>
                <a:cubicBezTo>
                  <a:pt x="57678" y="21867"/>
                  <a:pt x="54577" y="22632"/>
                  <a:pt x="51420" y="22632"/>
                </a:cubicBezTo>
                <a:cubicBezTo>
                  <a:pt x="49120" y="22632"/>
                  <a:pt x="46790" y="22226"/>
                  <a:pt x="44508" y="20823"/>
                </a:cubicBezTo>
                <a:cubicBezTo>
                  <a:pt x="37373" y="16292"/>
                  <a:pt x="39965" y="6552"/>
                  <a:pt x="32842" y="2021"/>
                </a:cubicBezTo>
                <a:cubicBezTo>
                  <a:pt x="30708" y="662"/>
                  <a:pt x="28283" y="1"/>
                  <a:pt x="259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35488" y="8352950"/>
            <a:ext cx="1618500" cy="16008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Color Index: </a:t>
            </a:r>
            <a:endParaRPr b="1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Male’s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Slides</a:t>
            </a:r>
            <a:endParaRPr sz="13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Slides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sz="13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sz="13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sz="13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675700" y="6793300"/>
            <a:ext cx="20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____________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6">
            <a:alphaModFix/>
          </a:blip>
          <a:srcRect b="23672" l="4537" r="4528" t="17044"/>
          <a:stretch/>
        </p:blipFill>
        <p:spPr>
          <a:xfrm>
            <a:off x="2069850" y="3105925"/>
            <a:ext cx="3175499" cy="289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8175" y="9703387"/>
            <a:ext cx="294525" cy="2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697" y="1530725"/>
            <a:ext cx="1417800" cy="105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>
            <a:off x="1667677" y="2535544"/>
            <a:ext cx="3686100" cy="711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905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22"/>
          <p:cNvCxnSpPr>
            <a:stCxn id="219" idx="0"/>
            <a:endCxn id="221" idx="2"/>
          </p:cNvCxnSpPr>
          <p:nvPr/>
        </p:nvCxnSpPr>
        <p:spPr>
          <a:xfrm rot="10800000">
            <a:off x="3501127" y="806044"/>
            <a:ext cx="9600" cy="17295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2"/>
          <p:cNvCxnSpPr>
            <a:stCxn id="221" idx="3"/>
            <a:endCxn id="223" idx="0"/>
          </p:cNvCxnSpPr>
          <p:nvPr/>
        </p:nvCxnSpPr>
        <p:spPr>
          <a:xfrm>
            <a:off x="4297904" y="483950"/>
            <a:ext cx="796200" cy="322200"/>
          </a:xfrm>
          <a:prstGeom prst="bentConnector2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22"/>
          <p:cNvSpPr/>
          <p:nvPr/>
        </p:nvSpPr>
        <p:spPr>
          <a:xfrm>
            <a:off x="4297578" y="806119"/>
            <a:ext cx="1593300" cy="797700"/>
          </a:xfrm>
          <a:prstGeom prst="flowChartAlternateProcess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Lower Half: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Inferior Laryngeal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Artery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2704604" y="161750"/>
            <a:ext cx="1593300" cy="644400"/>
          </a:xfrm>
          <a:prstGeom prst="flowChartAlternateProcess">
            <a:avLst/>
          </a:prstGeom>
          <a:solidFill>
            <a:srgbClr val="45818E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Arteries</a:t>
            </a:r>
            <a:endParaRPr b="1" sz="18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1917456" y="2558718"/>
            <a:ext cx="4299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Blood Supply of Larynx:</a:t>
            </a:r>
            <a:endParaRPr b="1" sz="24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</p:txBody>
      </p:sp>
      <p:cxnSp>
        <p:nvCxnSpPr>
          <p:cNvPr id="225" name="Google Shape;225;p22"/>
          <p:cNvCxnSpPr>
            <a:stCxn id="221" idx="1"/>
            <a:endCxn id="226" idx="0"/>
          </p:cNvCxnSpPr>
          <p:nvPr/>
        </p:nvCxnSpPr>
        <p:spPr>
          <a:xfrm flipH="1">
            <a:off x="1834304" y="483950"/>
            <a:ext cx="870300" cy="358200"/>
          </a:xfrm>
          <a:prstGeom prst="bentConnector2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2"/>
          <p:cNvSpPr/>
          <p:nvPr/>
        </p:nvSpPr>
        <p:spPr>
          <a:xfrm>
            <a:off x="954175" y="842225"/>
            <a:ext cx="1760100" cy="907200"/>
          </a:xfrm>
          <a:prstGeom prst="flowChartAlternateProcess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Upper Half: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Superior Laryngeal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Artery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3904648" y="1757335"/>
            <a:ext cx="2379300" cy="646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Branch of</a:t>
            </a: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inferior thyroid artery </a:t>
            </a: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thyrocervical</a:t>
            </a: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trunk</a:t>
            </a: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</a:t>
            </a:r>
            <a:r>
              <a:rPr b="1"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subclavian artery</a:t>
            </a:r>
            <a:endParaRPr b="1" sz="10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644569" y="1911214"/>
            <a:ext cx="2379300" cy="3387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Branch of </a:t>
            </a:r>
            <a:r>
              <a:rPr b="1"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Superior thyroid </a:t>
            </a:r>
            <a:r>
              <a:rPr lang="en" sz="10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artery </a:t>
            </a:r>
            <a:endParaRPr sz="10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279696" y="4557634"/>
            <a:ext cx="1593300" cy="797700"/>
          </a:xfrm>
          <a:prstGeom prst="flowChartAlternateProcess">
            <a:avLst/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Inferior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Laryngeal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Vein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2771979" y="4023069"/>
            <a:ext cx="1593300" cy="644400"/>
          </a:xfrm>
          <a:prstGeom prst="flowChartAlternateProcess">
            <a:avLst/>
          </a:prstGeom>
          <a:solidFill>
            <a:srgbClr val="45818E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Veins</a:t>
            </a:r>
            <a:endParaRPr b="1" sz="18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264309" y="4427766"/>
            <a:ext cx="1593300" cy="797700"/>
          </a:xfrm>
          <a:prstGeom prst="flowChartAlternateProcess">
            <a:avLst/>
          </a:prstGeom>
          <a:solidFill>
            <a:srgbClr val="76A5A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Superior Laryngeal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Vein</a:t>
            </a:r>
            <a:endParaRPr b="1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4935900" y="3404775"/>
            <a:ext cx="2280900" cy="7851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Drain into </a:t>
            </a:r>
            <a:r>
              <a:rPr b="1"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Inferior thyroid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vein, which empty into </a:t>
            </a:r>
            <a:r>
              <a:rPr b="1"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Left brachiocephalic 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vein.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98400" y="3379600"/>
            <a:ext cx="2280900" cy="7851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Drain into </a:t>
            </a:r>
            <a:r>
              <a:rPr b="1"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Superior thyroid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vein, which empty into </a:t>
            </a:r>
            <a:r>
              <a:rPr b="1"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Internal jugular</a:t>
            </a:r>
            <a:r>
              <a:rPr lang="en" sz="13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 vein.</a:t>
            </a:r>
            <a:r>
              <a:rPr lang="en" sz="13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Google Shape;234;p22"/>
          <p:cNvCxnSpPr>
            <a:stCxn id="235" idx="0"/>
            <a:endCxn id="230" idx="2"/>
          </p:cNvCxnSpPr>
          <p:nvPr/>
        </p:nvCxnSpPr>
        <p:spPr>
          <a:xfrm rot="10800000">
            <a:off x="3568638" y="4667325"/>
            <a:ext cx="0" cy="1365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2"/>
          <p:cNvCxnSpPr>
            <a:stCxn id="230" idx="3"/>
            <a:endCxn id="229" idx="2"/>
          </p:cNvCxnSpPr>
          <p:nvPr/>
        </p:nvCxnSpPr>
        <p:spPr>
          <a:xfrm>
            <a:off x="4365279" y="4345269"/>
            <a:ext cx="1711200" cy="1010100"/>
          </a:xfrm>
          <a:prstGeom prst="bentConnector4">
            <a:avLst>
              <a:gd fmla="val 26719" name="adj1"/>
              <a:gd fmla="val 123571" name="adj2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2"/>
          <p:cNvCxnSpPr>
            <a:stCxn id="230" idx="1"/>
            <a:endCxn id="231" idx="2"/>
          </p:cNvCxnSpPr>
          <p:nvPr/>
        </p:nvCxnSpPr>
        <p:spPr>
          <a:xfrm flipH="1">
            <a:off x="1061079" y="4345269"/>
            <a:ext cx="1710900" cy="880200"/>
          </a:xfrm>
          <a:prstGeom prst="bentConnector4">
            <a:avLst>
              <a:gd fmla="val 26722" name="adj1"/>
              <a:gd fmla="val 127053" name="adj2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2"/>
          <p:cNvSpPr txBox="1"/>
          <p:nvPr/>
        </p:nvSpPr>
        <p:spPr>
          <a:xfrm>
            <a:off x="1370924" y="6785171"/>
            <a:ext cx="1608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Innervation</a:t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-134500" y="7209000"/>
            <a:ext cx="22809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Sensory:</a:t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Above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vocal cords: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Internal laryngeal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nerve, branch of the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superior laryngeal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vagus nerve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Below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vocal cords: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Recurrent laryngeal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vagus 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nerve. 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2259951" y="7208999"/>
            <a:ext cx="22809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Motor</a:t>
            </a:r>
            <a:r>
              <a:rPr b="1" lang="en" sz="21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:</a:t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intrinsic muscles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Recurrent laryngeal</a:t>
            </a: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nerve, </a:t>
            </a:r>
            <a:r>
              <a:rPr b="1"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cricothyroid muscle.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Cricothyroid muscle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External laryngeal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nerve, of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superior laryngeal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b="1"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vagus</a:t>
            </a:r>
            <a:r>
              <a:rPr lang="en" sz="1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1" name="Google Shape;241;p22"/>
          <p:cNvCxnSpPr>
            <a:stCxn id="229" idx="0"/>
            <a:endCxn id="232" idx="2"/>
          </p:cNvCxnSpPr>
          <p:nvPr/>
        </p:nvCxnSpPr>
        <p:spPr>
          <a:xfrm rot="10800000">
            <a:off x="6076346" y="4189834"/>
            <a:ext cx="0" cy="36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2"/>
          <p:cNvCxnSpPr>
            <a:stCxn id="231" idx="0"/>
          </p:cNvCxnSpPr>
          <p:nvPr/>
        </p:nvCxnSpPr>
        <p:spPr>
          <a:xfrm flipH="1" rot="10800000">
            <a:off x="1060959" y="4262766"/>
            <a:ext cx="4800" cy="16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2"/>
          <p:cNvCxnSpPr>
            <a:stCxn id="227" idx="0"/>
            <a:endCxn id="223" idx="2"/>
          </p:cNvCxnSpPr>
          <p:nvPr/>
        </p:nvCxnSpPr>
        <p:spPr>
          <a:xfrm rot="10800000">
            <a:off x="5094298" y="1603735"/>
            <a:ext cx="0" cy="15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2"/>
          <p:cNvCxnSpPr>
            <a:stCxn id="228" idx="0"/>
            <a:endCxn id="226" idx="2"/>
          </p:cNvCxnSpPr>
          <p:nvPr/>
        </p:nvCxnSpPr>
        <p:spPr>
          <a:xfrm rot="10800000">
            <a:off x="1834219" y="1749514"/>
            <a:ext cx="0" cy="16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2"/>
          <p:cNvCxnSpPr/>
          <p:nvPr/>
        </p:nvCxnSpPr>
        <p:spPr>
          <a:xfrm flipH="1">
            <a:off x="2198824" y="7209005"/>
            <a:ext cx="8700" cy="247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22"/>
          <p:cNvCxnSpPr/>
          <p:nvPr/>
        </p:nvCxnSpPr>
        <p:spPr>
          <a:xfrm>
            <a:off x="856119" y="7208990"/>
            <a:ext cx="2637600" cy="1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2"/>
          <p:cNvSpPr/>
          <p:nvPr/>
        </p:nvSpPr>
        <p:spPr>
          <a:xfrm>
            <a:off x="2510838" y="4803825"/>
            <a:ext cx="2115600" cy="1845000"/>
          </a:xfrm>
          <a:prstGeom prst="rect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▪</a:t>
            </a:r>
            <a:r>
              <a:rPr lang="en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The superior and inferior laryngeal veins drain the larynx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share the same course as the arteries (accompany corresponding arteries).</a:t>
            </a:r>
            <a:endParaRPr/>
          </a:p>
        </p:txBody>
      </p:sp>
      <p:cxnSp>
        <p:nvCxnSpPr>
          <p:cNvPr id="247" name="Google Shape;247;p22"/>
          <p:cNvCxnSpPr>
            <a:stCxn id="230" idx="0"/>
          </p:cNvCxnSpPr>
          <p:nvPr/>
        </p:nvCxnSpPr>
        <p:spPr>
          <a:xfrm rot="10800000">
            <a:off x="3560529" y="3221469"/>
            <a:ext cx="8100" cy="8016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22"/>
          <p:cNvSpPr/>
          <p:nvPr/>
        </p:nvSpPr>
        <p:spPr>
          <a:xfrm>
            <a:off x="8024625" y="5957175"/>
            <a:ext cx="1711200" cy="801600"/>
          </a:xfrm>
          <a:prstGeom prst="downArrowCallout">
            <a:avLst>
              <a:gd fmla="val 25000" name="adj1"/>
              <a:gd fmla="val 25000" name="adj2"/>
              <a:gd fmla="val 25510" name="adj3"/>
              <a:gd fmla="val 56308" name="adj4"/>
            </a:avLst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lymph vessels drain into:</a:t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 rot="5400000">
            <a:off x="10181025" y="4940075"/>
            <a:ext cx="907200" cy="922800"/>
          </a:xfrm>
          <a:prstGeom prst="chevron">
            <a:avLst>
              <a:gd fmla="val 49969" name="adj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9735820" y="7094627"/>
            <a:ext cx="2115600" cy="616500"/>
          </a:xfrm>
          <a:prstGeom prst="flowChartAlternateProcess">
            <a:avLst/>
          </a:prstGeom>
          <a:solidFill>
            <a:srgbClr val="45818E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deep cervical lymph nodes.</a:t>
            </a:r>
            <a:endParaRPr b="1" sz="1800">
              <a:solidFill>
                <a:srgbClr val="D5A6B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4860347" y="6960900"/>
            <a:ext cx="186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D5A6B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Lymphatics</a:t>
            </a:r>
            <a:endParaRPr b="1" sz="2100">
              <a:solidFill>
                <a:srgbClr val="D5A6B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cxnSp>
        <p:nvCxnSpPr>
          <p:cNvPr id="252" name="Google Shape;252;p22"/>
          <p:cNvCxnSpPr/>
          <p:nvPr/>
        </p:nvCxnSpPr>
        <p:spPr>
          <a:xfrm>
            <a:off x="101600" y="6847850"/>
            <a:ext cx="707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22"/>
          <p:cNvSpPr txBox="1"/>
          <p:nvPr/>
        </p:nvSpPr>
        <p:spPr>
          <a:xfrm>
            <a:off x="2852450" y="7393238"/>
            <a:ext cx="588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lymph vessels drain into: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4235163" y="7711125"/>
            <a:ext cx="30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deep cervical lymph nodes</a:t>
            </a:r>
            <a:endParaRPr b="1" sz="1800">
              <a:solidFill>
                <a:srgbClr val="D5A6B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5" name="Google Shape;255;p22"/>
          <p:cNvCxnSpPr/>
          <p:nvPr/>
        </p:nvCxnSpPr>
        <p:spPr>
          <a:xfrm>
            <a:off x="-4612650" y="-40650"/>
            <a:ext cx="183000" cy="62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6" name="Google Shape;2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00" y="8306739"/>
            <a:ext cx="2115600" cy="1604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22"/>
          <p:cNvCxnSpPr/>
          <p:nvPr/>
        </p:nvCxnSpPr>
        <p:spPr>
          <a:xfrm flipH="1">
            <a:off x="4593275" y="7400163"/>
            <a:ext cx="2274600" cy="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2"/>
          <p:cNvSpPr/>
          <p:nvPr/>
        </p:nvSpPr>
        <p:spPr>
          <a:xfrm flipH="1" rot="10800000">
            <a:off x="4318325" y="6967850"/>
            <a:ext cx="2824500" cy="121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3897600" y="5485775"/>
            <a:ext cx="3214800" cy="406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3737400" y="712250"/>
            <a:ext cx="3326700" cy="378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1069692" y="268050"/>
            <a:ext cx="16764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Semon’s  law</a:t>
            </a:r>
            <a:endParaRPr b="1" sz="21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78900" y="778900"/>
            <a:ext cx="3658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Damage to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Recurrent laryngeal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nerve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It indicates the </a:t>
            </a: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different effect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between damage (surgical trauma) &amp; transection of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Recurrent laryngeal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nerve due to surgery in region of the neck. (e.g. thyroidectomy or parathyroidectomy)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N.B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: the nerve fibers supplying the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abductors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the vocal folds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lie in the periphery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recurrent laryngeal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nerve and any progressive lesion involves these fibers first before involving the deeper fibers that supply the adductors.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Abductors of V.C are first to be paralysed &amp; last to recover.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200" y="778900"/>
            <a:ext cx="3155000" cy="36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/>
          <p:nvPr/>
        </p:nvSpPr>
        <p:spPr>
          <a:xfrm>
            <a:off x="5646885" y="858676"/>
            <a:ext cx="1248600" cy="34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23"/>
          <p:cNvCxnSpPr/>
          <p:nvPr/>
        </p:nvCxnSpPr>
        <p:spPr>
          <a:xfrm>
            <a:off x="443177" y="778891"/>
            <a:ext cx="2929800" cy="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3"/>
          <p:cNvSpPr txBox="1"/>
          <p:nvPr/>
        </p:nvSpPr>
        <p:spPr>
          <a:xfrm>
            <a:off x="967950" y="5001475"/>
            <a:ext cx="537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THE RECURRENT LARYNGEAL NERVE (RLN)</a:t>
            </a:r>
            <a:endParaRPr sz="1900"/>
          </a:p>
        </p:txBody>
      </p:sp>
      <p:cxnSp>
        <p:nvCxnSpPr>
          <p:cNvPr id="271" name="Google Shape;271;p23"/>
          <p:cNvCxnSpPr/>
          <p:nvPr/>
        </p:nvCxnSpPr>
        <p:spPr>
          <a:xfrm flipH="1" rot="10800000">
            <a:off x="-468445" y="4962298"/>
            <a:ext cx="8252100" cy="6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3"/>
          <p:cNvSpPr txBox="1"/>
          <p:nvPr/>
        </p:nvSpPr>
        <p:spPr>
          <a:xfrm>
            <a:off x="256500" y="5547275"/>
            <a:ext cx="3480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</a:t>
            </a:r>
            <a:r>
              <a:rPr lang="en"/>
              <a:t>R.L.N is responsible about coaptation of vocal cord so, produce Voice.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</a:t>
            </a:r>
            <a:r>
              <a:rPr lang="en"/>
              <a:t>For </a:t>
            </a:r>
            <a:r>
              <a:rPr lang="en" u="sng"/>
              <a:t>inspiration</a:t>
            </a:r>
            <a:r>
              <a:rPr lang="en"/>
              <a:t>: </a:t>
            </a:r>
            <a:r>
              <a:rPr b="1" lang="en"/>
              <a:t>complete</a:t>
            </a:r>
            <a:r>
              <a:rPr lang="en"/>
              <a:t> </a:t>
            </a:r>
            <a:r>
              <a:rPr lang="en">
                <a:solidFill>
                  <a:srgbClr val="990000"/>
                </a:solidFill>
              </a:rPr>
              <a:t>abd</a:t>
            </a:r>
            <a:r>
              <a:rPr lang="en"/>
              <a:t>uction of cords is needed.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</a:t>
            </a:r>
            <a:r>
              <a:rPr lang="en"/>
              <a:t> RLN has </a:t>
            </a:r>
            <a:r>
              <a:rPr b="1" lang="en">
                <a:solidFill>
                  <a:srgbClr val="990000"/>
                </a:solidFill>
              </a:rPr>
              <a:t>outer</a:t>
            </a:r>
            <a:r>
              <a:rPr lang="en"/>
              <a:t> fibers for </a:t>
            </a:r>
            <a:r>
              <a:rPr lang="en">
                <a:solidFill>
                  <a:srgbClr val="990000"/>
                </a:solidFill>
              </a:rPr>
              <a:t>Abd</a:t>
            </a:r>
            <a:r>
              <a:rPr lang="en"/>
              <a:t>uctor muscles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</a:t>
            </a:r>
            <a:r>
              <a:rPr b="1" lang="en">
                <a:solidFill>
                  <a:srgbClr val="990000"/>
                </a:solidFill>
              </a:rPr>
              <a:t>Inner</a:t>
            </a:r>
            <a:r>
              <a:rPr lang="en"/>
              <a:t> fibers for </a:t>
            </a:r>
            <a:r>
              <a:rPr lang="en">
                <a:solidFill>
                  <a:srgbClr val="990000"/>
                </a:solidFill>
              </a:rPr>
              <a:t>Add</a:t>
            </a:r>
            <a:r>
              <a:rPr lang="en"/>
              <a:t>uctor muscles.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❖</a:t>
            </a:r>
            <a:r>
              <a:rPr lang="en"/>
              <a:t> So, with RLN injury: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r>
              <a:rPr lang="en"/>
              <a:t>.In </a:t>
            </a:r>
            <a:r>
              <a:rPr b="1" lang="en"/>
              <a:t>partial</a:t>
            </a:r>
            <a:r>
              <a:rPr lang="en"/>
              <a:t> injury, </a:t>
            </a:r>
            <a:r>
              <a:rPr b="1" lang="en">
                <a:solidFill>
                  <a:srgbClr val="990000"/>
                </a:solidFill>
              </a:rPr>
              <a:t>add</a:t>
            </a:r>
            <a:r>
              <a:rPr b="1" lang="en"/>
              <a:t>uctor</a:t>
            </a:r>
            <a:r>
              <a:rPr lang="en"/>
              <a:t> only are acting so, cords in </a:t>
            </a:r>
            <a:r>
              <a:rPr lang="en" u="sng"/>
              <a:t>midline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</a:t>
            </a:r>
            <a:r>
              <a:rPr lang="en"/>
              <a:t>. In </a:t>
            </a:r>
            <a:r>
              <a:rPr b="1" lang="en"/>
              <a:t>complete</a:t>
            </a:r>
            <a:r>
              <a:rPr lang="en"/>
              <a:t> injury, </a:t>
            </a:r>
            <a:r>
              <a:rPr b="1" lang="en">
                <a:solidFill>
                  <a:srgbClr val="990000"/>
                </a:solidFill>
              </a:rPr>
              <a:t>abd</a:t>
            </a:r>
            <a:r>
              <a:rPr b="1" lang="en"/>
              <a:t>uctors</a:t>
            </a:r>
            <a:r>
              <a:rPr lang="en"/>
              <a:t> and adductors are paralysed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cords placed </a:t>
            </a:r>
            <a:r>
              <a:rPr lang="en" u="sng"/>
              <a:t>midway</a:t>
            </a:r>
            <a:r>
              <a:rPr lang="en"/>
              <a:t>       cadaveric position.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2363630" y="8825134"/>
            <a:ext cx="208800" cy="1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4" name="Google Shape;274;p23"/>
          <p:cNvGraphicFramePr/>
          <p:nvPr/>
        </p:nvGraphicFramePr>
        <p:xfrm>
          <a:off x="3969943" y="554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1062050"/>
                <a:gridCol w="2032100"/>
              </a:tblGrid>
              <a:tr h="938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The effect of injury of RLN as follows: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A2C4C9"/>
                    </a:solidFill>
                  </a:tcPr>
                </a:tc>
                <a:tc hMerge="1"/>
              </a:tr>
              <a:tr h="7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Unilateral partial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Dyspnea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7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Bilateral partial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stridor &amp; suffocation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7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Unilateral complete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hoarseness of voice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7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Bilateral complete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Aphonia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23"/>
          <p:cNvSpPr/>
          <p:nvPr/>
        </p:nvSpPr>
        <p:spPr>
          <a:xfrm>
            <a:off x="1533750" y="5018588"/>
            <a:ext cx="4247700" cy="4392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0" y="5073125"/>
            <a:ext cx="167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found in </a:t>
            </a:r>
            <a:r>
              <a:rPr b="1"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Girls Only</a:t>
            </a:r>
            <a:endParaRPr b="1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4"/>
          <p:cNvGraphicFramePr/>
          <p:nvPr/>
        </p:nvGraphicFramePr>
        <p:xfrm>
          <a:off x="162100" y="36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1355475"/>
                <a:gridCol w="5365225"/>
              </a:tblGrid>
              <a:tr h="129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Trachea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The windpipe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Mobile, fibrocartilaginous tube, 5 inches long, 1 inch in diameter.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Beginning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in the neck below the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cricoid cartilage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larynx (at lower border of cricoid cartilage at (C6).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in the thorax at the level of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sternal angle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border of T4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), by dividing into right and left principal (main, primary) bronchi. 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The ridge at the bifurcation from inside is called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Carina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It’s the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sensitive part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respiratory tract and is 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associated with the cough reflex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2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sng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Relations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Remember</a:t>
                      </a: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only the right side</a:t>
                      </a:r>
                      <a:endParaRPr sz="10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“</a:t>
                      </a:r>
                      <a:r>
                        <a:rPr lang="en" sz="10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’’ </a:t>
                      </a: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structures, every </a:t>
                      </a:r>
                      <a:endParaRPr sz="10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thing else has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“</a:t>
                      </a:r>
                      <a:r>
                        <a:rPr lang="en" sz="10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’’ </a:t>
                      </a:r>
                      <a:r>
                        <a:rPr lang="en" sz="10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Structures.</a:t>
                      </a:r>
                      <a:r>
                        <a:rPr lang="en" sz="10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0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Anterior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sng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-Sternum.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Thymus (remains of thymus glands)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 brachiocephalic vein.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Arch of Aorta.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-Origin of: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- Brachiocephalic artery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- Left common carotid artery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Right side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Azygos vein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vagus nerve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Pleura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Left </a:t>
                      </a: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side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Arch of Aorta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 common carotid artery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 subclavian artery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 vagus nerve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 phrenic nerve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Pleura 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Posterior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Esophagus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Left</a:t>
                      </a:r>
                      <a:r>
                        <a:rPr lang="en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recurrent laryngeal nerve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2" name="Google Shape;2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250" y="2764875"/>
            <a:ext cx="2477175" cy="150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24"/>
          <p:cNvCxnSpPr/>
          <p:nvPr/>
        </p:nvCxnSpPr>
        <p:spPr>
          <a:xfrm flipH="1">
            <a:off x="4151975" y="2183300"/>
            <a:ext cx="14400" cy="214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4"/>
          <p:cNvCxnSpPr/>
          <p:nvPr/>
        </p:nvCxnSpPr>
        <p:spPr>
          <a:xfrm>
            <a:off x="4175900" y="2202350"/>
            <a:ext cx="2698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5" name="Google Shape;2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900" y="2128063"/>
            <a:ext cx="2698200" cy="208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4"/>
          <p:cNvCxnSpPr>
            <a:stCxn id="285" idx="0"/>
          </p:cNvCxnSpPr>
          <p:nvPr/>
        </p:nvCxnSpPr>
        <p:spPr>
          <a:xfrm flipH="1" rot="5400000">
            <a:off x="4677800" y="1280863"/>
            <a:ext cx="78300" cy="16161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4"/>
          <p:cNvCxnSpPr/>
          <p:nvPr/>
        </p:nvCxnSpPr>
        <p:spPr>
          <a:xfrm rot="10800000">
            <a:off x="3908900" y="1944775"/>
            <a:ext cx="0" cy="10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24"/>
          <p:cNvSpPr txBox="1"/>
          <p:nvPr/>
        </p:nvSpPr>
        <p:spPr>
          <a:xfrm>
            <a:off x="5644150" y="1944775"/>
            <a:ext cx="108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This picture is here to help you understand the Anatomy</a:t>
            </a:r>
            <a:endParaRPr sz="9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3441525" y="2202350"/>
            <a:ext cx="73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This picture is here to help you understand the Relations</a:t>
            </a:r>
            <a:endParaRPr sz="7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/>
          <p:nvPr/>
        </p:nvSpPr>
        <p:spPr>
          <a:xfrm>
            <a:off x="1744904" y="134775"/>
            <a:ext cx="3562500" cy="544500"/>
          </a:xfrm>
          <a:prstGeom prst="rect">
            <a:avLst/>
          </a:prstGeom>
          <a:solidFill>
            <a:srgbClr val="76A5A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r>
              <a:rPr b="1" lang="en" sz="24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Blood Supply of Trachea: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95" name="Google Shape;295;p25"/>
          <p:cNvCxnSpPr>
            <a:stCxn id="294" idx="2"/>
            <a:endCxn id="296" idx="0"/>
          </p:cNvCxnSpPr>
          <p:nvPr/>
        </p:nvCxnSpPr>
        <p:spPr>
          <a:xfrm flipH="1" rot="-5400000">
            <a:off x="3986504" y="218925"/>
            <a:ext cx="848400" cy="1769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5"/>
          <p:cNvCxnSpPr>
            <a:stCxn id="294" idx="2"/>
            <a:endCxn id="298" idx="0"/>
          </p:cNvCxnSpPr>
          <p:nvPr/>
        </p:nvCxnSpPr>
        <p:spPr>
          <a:xfrm rot="5400000">
            <a:off x="2265104" y="266625"/>
            <a:ext cx="848400" cy="1673700"/>
          </a:xfrm>
          <a:prstGeom prst="bentConnector3">
            <a:avLst>
              <a:gd fmla="val 49996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25"/>
          <p:cNvSpPr/>
          <p:nvPr/>
        </p:nvSpPr>
        <p:spPr>
          <a:xfrm>
            <a:off x="4525340" y="1527594"/>
            <a:ext cx="1539900" cy="4935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Veins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1082536" y="1527607"/>
            <a:ext cx="1539900" cy="4935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Arteries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9" name="Google Shape;299;p25"/>
          <p:cNvCxnSpPr>
            <a:stCxn id="296" idx="2"/>
          </p:cNvCxnSpPr>
          <p:nvPr/>
        </p:nvCxnSpPr>
        <p:spPr>
          <a:xfrm>
            <a:off x="5295290" y="2021094"/>
            <a:ext cx="6900" cy="3936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25"/>
          <p:cNvSpPr/>
          <p:nvPr/>
        </p:nvSpPr>
        <p:spPr>
          <a:xfrm>
            <a:off x="4615350" y="2268851"/>
            <a:ext cx="1359900" cy="7233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Drain into the </a:t>
            </a: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inferior thyroid 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veins 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1" name="Google Shape;301;p25"/>
          <p:cNvCxnSpPr>
            <a:stCxn id="298" idx="2"/>
            <a:endCxn id="302" idx="0"/>
          </p:cNvCxnSpPr>
          <p:nvPr/>
        </p:nvCxnSpPr>
        <p:spPr>
          <a:xfrm>
            <a:off x="1852486" y="2021107"/>
            <a:ext cx="0" cy="2478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5"/>
          <p:cNvCxnSpPr>
            <a:stCxn id="302" idx="2"/>
            <a:endCxn id="304" idx="0"/>
          </p:cNvCxnSpPr>
          <p:nvPr/>
        </p:nvCxnSpPr>
        <p:spPr>
          <a:xfrm flipH="1" rot="-5400000">
            <a:off x="2280875" y="2265850"/>
            <a:ext cx="322200" cy="1179000"/>
          </a:xfrm>
          <a:prstGeom prst="bentConnector3">
            <a:avLst>
              <a:gd fmla="val 49988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5"/>
          <p:cNvCxnSpPr>
            <a:stCxn id="302" idx="2"/>
            <a:endCxn id="306" idx="0"/>
          </p:cNvCxnSpPr>
          <p:nvPr/>
        </p:nvCxnSpPr>
        <p:spPr>
          <a:xfrm rot="5400000">
            <a:off x="1175225" y="2339200"/>
            <a:ext cx="322200" cy="1032300"/>
          </a:xfrm>
          <a:prstGeom prst="bentConnector3">
            <a:avLst>
              <a:gd fmla="val 49988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25"/>
          <p:cNvSpPr/>
          <p:nvPr/>
        </p:nvSpPr>
        <p:spPr>
          <a:xfrm>
            <a:off x="2351600" y="3016374"/>
            <a:ext cx="1359900" cy="8484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bronchial 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arteries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From descending thoracic aorta</a:t>
            </a:r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140125" y="3016374"/>
            <a:ext cx="1359900" cy="8484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inferior thyroid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artery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4343838" y="4306538"/>
            <a:ext cx="2751900" cy="614400"/>
          </a:xfrm>
          <a:prstGeom prst="rect">
            <a:avLst/>
          </a:prstGeom>
          <a:solidFill>
            <a:srgbClr val="76A5A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Lymphatic Drainage:</a:t>
            </a:r>
            <a:endParaRPr sz="2200">
              <a:solidFill>
                <a:schemeClr val="lt1"/>
              </a:solidFill>
            </a:endParaRPr>
          </a:p>
        </p:txBody>
      </p:sp>
      <p:cxnSp>
        <p:nvCxnSpPr>
          <p:cNvPr id="308" name="Google Shape;308;p25"/>
          <p:cNvCxnSpPr/>
          <p:nvPr/>
        </p:nvCxnSpPr>
        <p:spPr>
          <a:xfrm flipH="1" rot="-5400000">
            <a:off x="5542349" y="5086388"/>
            <a:ext cx="1180500" cy="825600"/>
          </a:xfrm>
          <a:prstGeom prst="bentConnector3">
            <a:avLst>
              <a:gd fmla="val 49325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5"/>
          <p:cNvCxnSpPr>
            <a:stCxn id="307" idx="2"/>
            <a:endCxn id="310" idx="0"/>
          </p:cNvCxnSpPr>
          <p:nvPr/>
        </p:nvCxnSpPr>
        <p:spPr>
          <a:xfrm rot="5400000">
            <a:off x="4537188" y="4894838"/>
            <a:ext cx="1156500" cy="12087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25"/>
          <p:cNvSpPr/>
          <p:nvPr/>
        </p:nvSpPr>
        <p:spPr>
          <a:xfrm>
            <a:off x="5719794" y="6077485"/>
            <a:ext cx="1599000" cy="8652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Para</a:t>
            </a:r>
            <a:r>
              <a:rPr b="1"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trachea</a:t>
            </a: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 </a:t>
            </a: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Lymph Node</a:t>
            </a: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3711488" y="6077463"/>
            <a:ext cx="1599000" cy="8652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</a:t>
            </a:r>
            <a:r>
              <a:rPr b="1"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tracheal </a:t>
            </a: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Lymph Node</a:t>
            </a: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1250675" y="2268850"/>
            <a:ext cx="1203600" cy="4254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Branches of: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344863" y="4045029"/>
            <a:ext cx="2751900" cy="614400"/>
          </a:xfrm>
          <a:prstGeom prst="rect">
            <a:avLst/>
          </a:prstGeom>
          <a:solidFill>
            <a:srgbClr val="76A5A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Innervation:</a:t>
            </a:r>
            <a:endParaRPr sz="1300">
              <a:solidFill>
                <a:schemeClr val="lt1"/>
              </a:solidFill>
            </a:endParaRPr>
          </a:p>
        </p:txBody>
      </p:sp>
      <p:cxnSp>
        <p:nvCxnSpPr>
          <p:cNvPr id="313" name="Google Shape;313;p25"/>
          <p:cNvCxnSpPr>
            <a:stCxn id="312" idx="2"/>
            <a:endCxn id="314" idx="0"/>
          </p:cNvCxnSpPr>
          <p:nvPr/>
        </p:nvCxnSpPr>
        <p:spPr>
          <a:xfrm flipH="1" rot="-5400000">
            <a:off x="1774663" y="4605579"/>
            <a:ext cx="948300" cy="10560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5"/>
          <p:cNvCxnSpPr>
            <a:stCxn id="312" idx="2"/>
            <a:endCxn id="316" idx="0"/>
          </p:cNvCxnSpPr>
          <p:nvPr/>
        </p:nvCxnSpPr>
        <p:spPr>
          <a:xfrm rot="5400000">
            <a:off x="800113" y="4699929"/>
            <a:ext cx="961200" cy="880200"/>
          </a:xfrm>
          <a:prstGeom prst="bentConnector3">
            <a:avLst>
              <a:gd fmla="val 50007" name="adj1"/>
            </a:avLst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25"/>
          <p:cNvSpPr/>
          <p:nvPr/>
        </p:nvSpPr>
        <p:spPr>
          <a:xfrm>
            <a:off x="2006725" y="5607803"/>
            <a:ext cx="1539900" cy="10260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Branches of the </a:t>
            </a: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vagus nerve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recurrent laryngeal nerve. 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70600" y="5620754"/>
            <a:ext cx="1539900" cy="1026000"/>
          </a:xfrm>
          <a:prstGeom prst="flowChartAlternateProcess">
            <a:avLst/>
          </a:prstGeom>
          <a:solidFill>
            <a:srgbClr val="A2C4C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Branches from the </a:t>
            </a:r>
            <a:r>
              <a:rPr b="1"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sympathetic trunks.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2006725" y="6748529"/>
            <a:ext cx="1519500" cy="11853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Sensory fibers of </a:t>
            </a:r>
            <a:r>
              <a:rPr b="1"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Mucous membrane</a:t>
            </a: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8" name="Google Shape;318;p25"/>
          <p:cNvCxnSpPr>
            <a:stCxn id="317" idx="0"/>
            <a:endCxn id="314" idx="2"/>
          </p:cNvCxnSpPr>
          <p:nvPr/>
        </p:nvCxnSpPr>
        <p:spPr>
          <a:xfrm flipH="1" rot="10800000">
            <a:off x="2766475" y="6633929"/>
            <a:ext cx="10200" cy="11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19" name="Google Shape;319;p25"/>
          <p:cNvSpPr txBox="1"/>
          <p:nvPr/>
        </p:nvSpPr>
        <p:spPr>
          <a:xfrm>
            <a:off x="91073" y="6786435"/>
            <a:ext cx="1539900" cy="11853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Trachealis muscle and the blood vessels</a:t>
            </a:r>
            <a:endParaRPr b="1" sz="13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0" name="Google Shape;320;p25"/>
          <p:cNvCxnSpPr/>
          <p:nvPr/>
        </p:nvCxnSpPr>
        <p:spPr>
          <a:xfrm rot="10800000">
            <a:off x="860821" y="6684735"/>
            <a:ext cx="300" cy="10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321" name="Google Shape;3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0" y="8048550"/>
            <a:ext cx="3854150" cy="18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925" y="7063562"/>
            <a:ext cx="3015825" cy="1902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25"/>
          <p:cNvCxnSpPr/>
          <p:nvPr/>
        </p:nvCxnSpPr>
        <p:spPr>
          <a:xfrm flipH="1">
            <a:off x="3521350" y="7842088"/>
            <a:ext cx="9600" cy="2040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/>
          <p:nvPr/>
        </p:nvSpPr>
        <p:spPr>
          <a:xfrm>
            <a:off x="2050575" y="1040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Bronchi</a:t>
            </a:r>
            <a:endParaRPr b="1" sz="26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graphicFrame>
        <p:nvGraphicFramePr>
          <p:cNvPr id="329" name="Google Shape;329;p26"/>
          <p:cNvGraphicFramePr/>
          <p:nvPr/>
        </p:nvGraphicFramePr>
        <p:xfrm>
          <a:off x="134800" y="563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3415775"/>
                <a:gridCol w="3415775"/>
              </a:tblGrid>
              <a:tr h="92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Right Principal Bronchus</a:t>
                      </a:r>
                      <a:endParaRPr b="1" sz="22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Left</a:t>
                      </a:r>
                      <a:r>
                        <a:rPr b="1" lang="en" sz="22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Principal Bronchus</a:t>
                      </a:r>
                      <a:endParaRPr b="1" sz="22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55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About </a:t>
                      </a:r>
                      <a:r>
                        <a:rPr lang="en" sz="17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inch long.</a:t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About </a:t>
                      </a:r>
                      <a:r>
                        <a:rPr lang="en" sz="15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inches long.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4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Wider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shorter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more </a:t>
                      </a: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vertical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than the left. </a:t>
                      </a:r>
                      <a:endParaRPr sz="18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Narrower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longer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more </a:t>
                      </a:r>
                      <a:r>
                        <a:rPr lang="en" sz="18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than the right. </a:t>
                      </a:r>
                      <a:endParaRPr sz="18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Gives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lobar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bronchus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before entering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hilum (</a:t>
                      </a:r>
                      <a:r>
                        <a:rPr lang="en" sz="16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hilas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of the right lung.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Passes to the left below the aortic arch and in front of esophagus.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entering the hilum, it divides into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and inferior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lobar bronchi. 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entering the hilum of the left lung, it divides into </a:t>
                      </a:r>
                      <a:r>
                        <a:rPr b="1"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and inferior</a:t>
                      </a:r>
                      <a:r>
                        <a:rPr lang="en" sz="16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lobar bronchi.</a:t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30" name="Google Shape;330;p26"/>
          <p:cNvSpPr txBox="1"/>
          <p:nvPr/>
        </p:nvSpPr>
        <p:spPr>
          <a:xfrm>
            <a:off x="379225" y="2652550"/>
            <a:ext cx="239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Anything that goes down the </a:t>
            </a: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windpipe commonly gets stuck in it because it is wide.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" name="Google Shape;3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750" y="5935150"/>
            <a:ext cx="2552525" cy="3414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2" name="Google Shape;332;p26"/>
          <p:cNvGraphicFramePr/>
          <p:nvPr/>
        </p:nvGraphicFramePr>
        <p:xfrm>
          <a:off x="134800" y="578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2312475"/>
                <a:gridCol w="2312475"/>
              </a:tblGrid>
              <a:tr h="6847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Within the lung, each bronchus divides to branches that can be classified into:</a:t>
                      </a:r>
                      <a:endParaRPr b="1" sz="15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</a:tr>
              <a:tr h="40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Conduction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zone branches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</a:t>
                      </a:r>
                      <a:r>
                        <a:rPr b="1"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zone branches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</a:tr>
              <a:tr h="1043425">
                <a:tc row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Primary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(main) bronchi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Secondary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(lobar) bronchi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Tertiary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(segmental) bronchi 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(supply the bronchopulmonary segment)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Smaller bronchi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Bronchioles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6A5AF"/>
                        </a:buClr>
                        <a:buSzPts val="1400"/>
                        <a:buFont typeface="Open Sans"/>
                        <a:buChar char="❖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Terminal bronchioles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Respiratory bronchioles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Alveolar ducts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Alveolar sacs 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Alveoli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8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3" name="Google Shape;3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324" y="8110925"/>
            <a:ext cx="1758550" cy="17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/>
        </p:nvSpPr>
        <p:spPr>
          <a:xfrm>
            <a:off x="745528" y="1892136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27"/>
          <p:cNvSpPr txBox="1"/>
          <p:nvPr/>
        </p:nvSpPr>
        <p:spPr>
          <a:xfrm>
            <a:off x="214199" y="1004600"/>
            <a:ext cx="3706800" cy="6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Asthma is a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chronic inflammatory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condition of the airways characterized by </a:t>
            </a:r>
            <a:r>
              <a:rPr lang="en" sz="1500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airway obstruction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▪ It causes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bronchoconstriction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shortness of breath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wheezing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chest tightness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increased mucus production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coughing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▪ The symptoms can be triggered by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inhaling allergens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such as animal dander, dust mites, mould spores, pollens, certain chemicals and tobacco smoke.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▪ Other factors such as cold weather, exercise, stressful situations and respiratory infections can trigger an attack of asthma.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▪ During an asthma attack a person may experience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tachycardia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500" u="sng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difficulty breathing and severe anxiety</a:t>
            </a: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▪ Patients should try to avoid exposure to allergens or factors Customer that can trigger an attack</a:t>
            </a:r>
            <a:endParaRPr sz="1500">
              <a:solidFill>
                <a:srgbClr val="0C343D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745526" y="478168"/>
            <a:ext cx="585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Asthma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98" y="7329230"/>
            <a:ext cx="7010400" cy="2583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7"/>
          <p:cNvCxnSpPr/>
          <p:nvPr/>
        </p:nvCxnSpPr>
        <p:spPr>
          <a:xfrm>
            <a:off x="3829048" y="1144238"/>
            <a:ext cx="11400" cy="613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43" name="Google Shape;343;p27"/>
          <p:cNvSpPr/>
          <p:nvPr/>
        </p:nvSpPr>
        <p:spPr>
          <a:xfrm>
            <a:off x="3921000" y="2147700"/>
            <a:ext cx="3303600" cy="444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44" name="Google Shape;344;p27"/>
          <p:cNvGraphicFramePr/>
          <p:nvPr/>
        </p:nvGraphicFramePr>
        <p:xfrm>
          <a:off x="4000593" y="22091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1758325"/>
                <a:gridCol w="1422875"/>
              </a:tblGrid>
              <a:tr h="1103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There are Two Types of treatment for asthma: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  <a:tc hMerge="1"/>
              </a:tr>
              <a:tr h="1714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Corticosteroid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Used to </a:t>
                      </a:r>
                      <a:r>
                        <a:rPr lang="en" sz="1700">
                          <a:solidFill>
                            <a:srgbClr val="990000"/>
                          </a:solidFill>
                        </a:rPr>
                        <a:t>prevent</a:t>
                      </a:r>
                      <a:r>
                        <a:rPr lang="en" sz="1700"/>
                        <a:t> an attack </a:t>
                      </a:r>
                      <a:endParaRPr sz="17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  <a:tr h="148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</a:rPr>
                        <a:t>BronchoDilators</a:t>
                      </a:r>
                      <a:endParaRPr b="1"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Used as a </a:t>
                      </a:r>
                      <a:r>
                        <a:rPr b="1" lang="en" sz="1600">
                          <a:solidFill>
                            <a:srgbClr val="990000"/>
                          </a:solidFill>
                        </a:rPr>
                        <a:t>Quick-Relief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Drug for use </a:t>
                      </a:r>
                      <a:r>
                        <a:rPr lang="en" sz="1600">
                          <a:solidFill>
                            <a:srgbClr val="990000"/>
                          </a:solidFill>
                        </a:rPr>
                        <a:t>During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an attack</a:t>
                      </a:r>
                      <a:endParaRPr sz="16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5" name="Google Shape;345;p27"/>
          <p:cNvSpPr txBox="1"/>
          <p:nvPr/>
        </p:nvSpPr>
        <p:spPr>
          <a:xfrm>
            <a:off x="1" y="310557"/>
            <a:ext cx="5852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Boys only slide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1" name="Google Shape;351;p28"/>
          <p:cNvGraphicFramePr/>
          <p:nvPr/>
        </p:nvGraphicFramePr>
        <p:xfrm>
          <a:off x="952450" y="18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5587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1.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Which one of the following is a paired cartilage?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4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A.Thyroid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Corniculate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C.E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piglottis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D.Cricoid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7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2. What is the most  posterior structure of the laryngeal inlet?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4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Arytenoid cartilage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Epiglottis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Conus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elasticus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D.Vocal  folds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75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3. 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Wider, shorter and more vertical is the description of which of the following?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82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Right Principal Bronchus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Left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Principal Bronchus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C.Inferior thyroid artery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</a:t>
                      </a:r>
                      <a:r>
                        <a:rPr lang="en" sz="13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Quadrangular membrane</a:t>
                      </a:r>
                      <a:endParaRPr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75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4. Which one of the following muscles decreases the length and tension of the vocal cords?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4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Cricothyroid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arytenoid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 arytenoid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D.Vocalis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76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5. Right side of the trachea?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4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Sternum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B.Right vagus nerve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C.Pleura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D.Both B and C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52" name="Google Shape;352;p28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pic>
        <p:nvPicPr>
          <p:cNvPr id="353" name="Google Shape;3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8"/>
          <p:cNvSpPr txBox="1"/>
          <p:nvPr/>
        </p:nvSpPr>
        <p:spPr>
          <a:xfrm>
            <a:off x="952450" y="8620150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Answers: </a:t>
            </a:r>
            <a:endParaRPr sz="1100"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28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6" name="Google Shape;356;p28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7" name="Google Shape;357;p28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8" name="Google Shape;358;p28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1441275" y="31793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8"/>
          <p:cNvSpPr txBox="1"/>
          <p:nvPr/>
        </p:nvSpPr>
        <p:spPr>
          <a:xfrm flipH="1" rot="10800000">
            <a:off x="-1729185" y="8616239"/>
            <a:ext cx="58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1)B  ,2) A  ,3) A   , 4)D   ,5) 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6" name="Google Shape;366;p29"/>
          <p:cNvGraphicFramePr/>
          <p:nvPr/>
        </p:nvGraphicFramePr>
        <p:xfrm>
          <a:off x="952450" y="18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5533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6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. Larynx below is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continuous with?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3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A.Pharynx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 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Esophagus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 Bronchus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D.Trachea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2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7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. Which of the following is not a basic component of the Larynx? 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3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Mucosal lining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Cartilaginous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skeleton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Membranes and ligaments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D.Joints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24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8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. 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extends between the arytenoid and epiglottis?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3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A.Cricoid cartilage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Thyrohyoid membrane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 sz="12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Quadrangular membrane</a:t>
                      </a:r>
                      <a:endParaRPr sz="12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D.Mylohyoid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11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9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. Which of the 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following structures is covered with stratiﬁed squamous epithelium?</a:t>
                      </a:r>
                      <a:endParaRPr b="1">
                        <a:solidFill>
                          <a:schemeClr val="lt2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73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Vestibular folds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B.Aryepiglottic folds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C.Vocal folds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D.Saccule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2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10</a:t>
                      </a:r>
                      <a:r>
                        <a:rPr b="1" lang="en">
                          <a:solidFill>
                            <a:schemeClr val="lt2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. Veins of the trachea drain into?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 hMerge="1"/>
                <a:tc hMerge="1"/>
                <a:tc hMerge="1"/>
              </a:tr>
              <a:tr h="87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A.Inferior laryngeal Veins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B.Bronchial veins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C.</a:t>
                      </a:r>
                      <a:r>
                        <a:rPr lang="en">
                          <a:solidFill>
                            <a:srgbClr val="0C343D"/>
                          </a:solidFill>
                        </a:rPr>
                        <a:t> Inferior thyroid</a:t>
                      </a:r>
                      <a:r>
                        <a:rPr b="1" lang="en">
                          <a:solidFill>
                            <a:srgbClr val="0C343D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</a:rPr>
                        <a:t>veins </a:t>
                      </a: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D.Superior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</a:rPr>
                        <a:t>thyroid</a:t>
                      </a:r>
                      <a:r>
                        <a:rPr b="1" lang="en">
                          <a:solidFill>
                            <a:srgbClr val="0C343D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0C343D"/>
                          </a:solidFill>
                        </a:rPr>
                        <a:t>veins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67" name="Google Shape;367;p29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MCQs</a:t>
            </a:r>
            <a:endParaRPr sz="3010"/>
          </a:p>
        </p:txBody>
      </p:sp>
      <p:pic>
        <p:nvPicPr>
          <p:cNvPr id="368" name="Google Shape;3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/>
          <p:nvPr/>
        </p:nvSpPr>
        <p:spPr>
          <a:xfrm flipH="1" rot="10800000">
            <a:off x="-1205650" y="8526875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6) D , 7) D , 8) C , 9) C , 10) C</a:t>
            </a:r>
            <a:endParaRPr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29"/>
          <p:cNvSpPr/>
          <p:nvPr/>
        </p:nvSpPr>
        <p:spPr>
          <a:xfrm rot="-5400000">
            <a:off x="-703524" y="91240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71" name="Google Shape;371;p29"/>
          <p:cNvSpPr/>
          <p:nvPr/>
        </p:nvSpPr>
        <p:spPr>
          <a:xfrm rot="-5400000">
            <a:off x="-832449" y="9238327"/>
            <a:ext cx="1812374" cy="175740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72" name="Google Shape;372;p29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73" name="Google Shape;373;p29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74" name="Google Shape;374;p29"/>
          <p:cNvSpPr txBox="1"/>
          <p:nvPr/>
        </p:nvSpPr>
        <p:spPr>
          <a:xfrm>
            <a:off x="1441275" y="3179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9"/>
          <p:cNvSpPr txBox="1"/>
          <p:nvPr/>
        </p:nvSpPr>
        <p:spPr>
          <a:xfrm>
            <a:off x="902600" y="852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Answers:</a:t>
            </a:r>
            <a:endParaRPr/>
          </a:p>
        </p:txBody>
      </p:sp>
      <p:pic>
        <p:nvPicPr>
          <p:cNvPr id="376" name="Google Shape;376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5575" y="9340950"/>
            <a:ext cx="577500" cy="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 txBox="1"/>
          <p:nvPr/>
        </p:nvSpPr>
        <p:spPr>
          <a:xfrm>
            <a:off x="1874875" y="9321900"/>
            <a:ext cx="338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Open Sans"/>
                <a:ea typeface="Open Sans"/>
                <a:cs typeface="Open Sans"/>
                <a:sym typeface="Open Sans"/>
              </a:rPr>
              <a:t>Click on the icon for more questions from Med442’s QBank</a:t>
            </a:r>
            <a:endParaRPr>
              <a:solidFill>
                <a:srgbClr val="134F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485700" y="933450"/>
            <a:ext cx="6343800" cy="819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50" y="1168483"/>
            <a:ext cx="488824" cy="48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>
            <p:ph type="title"/>
          </p:nvPr>
        </p:nvSpPr>
        <p:spPr>
          <a:xfrm>
            <a:off x="1441276" y="1124150"/>
            <a:ext cx="1808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SAQs</a:t>
            </a:r>
            <a:endParaRPr sz="3010"/>
          </a:p>
        </p:txBody>
      </p:sp>
      <p:sp>
        <p:nvSpPr>
          <p:cNvPr id="385" name="Google Shape;385;p30"/>
          <p:cNvSpPr/>
          <p:nvPr/>
        </p:nvSpPr>
        <p:spPr>
          <a:xfrm rot="5710788">
            <a:off x="5634578" y="-109175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86" name="Google Shape;386;p30"/>
          <p:cNvSpPr/>
          <p:nvPr/>
        </p:nvSpPr>
        <p:spPr>
          <a:xfrm rot="5710788">
            <a:off x="5717503" y="-1217301"/>
            <a:ext cx="2754039" cy="3427829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387" name="Google Shape;387;p30"/>
          <p:cNvSpPr txBox="1"/>
          <p:nvPr/>
        </p:nvSpPr>
        <p:spPr>
          <a:xfrm>
            <a:off x="866772" y="2148275"/>
            <a:ext cx="5315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900"/>
              <a:buFont typeface="Fira Sans Condensed"/>
              <a:buAutoNum type="arabicPeriod"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Mention 2 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ligaments in the larynx?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88" name="Google Shape;388;p30"/>
          <p:cNvSpPr txBox="1"/>
          <p:nvPr/>
        </p:nvSpPr>
        <p:spPr>
          <a:xfrm>
            <a:off x="866792" y="4569175"/>
            <a:ext cx="551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2.   Mention 4 of the Extrinsic Suprahyoid 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muscles</a:t>
            </a: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that elevate the Larynx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866700" y="6990050"/>
            <a:ext cx="5722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3.   Mention three of the conduction zone branches</a:t>
            </a:r>
            <a:endParaRPr b="1" sz="1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390" name="Google Shape;390;p30"/>
          <p:cNvSpPr txBox="1"/>
          <p:nvPr/>
        </p:nvSpPr>
        <p:spPr>
          <a:xfrm rot="10800000">
            <a:off x="866700" y="2814000"/>
            <a:ext cx="49683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1- Hyoepiglottic ligament</a:t>
            </a:r>
            <a:endParaRPr sz="17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2- Thyroepiglottic</a:t>
            </a:r>
            <a:r>
              <a:rPr b="1" lang="en" sz="17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7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ligament</a:t>
            </a:r>
            <a:endParaRPr sz="17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 flipH="1" rot="10800000">
            <a:off x="1106700" y="4647610"/>
            <a:ext cx="5101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Mylohyoid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Stylohyoid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Geniohyoid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Digastric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(MSGD)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 flipH="1" rot="10800000">
            <a:off x="952450" y="7533610"/>
            <a:ext cx="4968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Primary Bronchi (main)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Secondary Bronchi (lobar)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Tertiary bronchi (segmental)</a:t>
            </a:r>
            <a:endParaRPr sz="17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30"/>
          <p:cNvSpPr txBox="1"/>
          <p:nvPr/>
        </p:nvSpPr>
        <p:spPr>
          <a:xfrm>
            <a:off x="736954" y="4059631"/>
            <a:ext cx="5852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/>
          <p:nvPr>
            <p:ph type="title"/>
          </p:nvPr>
        </p:nvSpPr>
        <p:spPr>
          <a:xfrm>
            <a:off x="2418606" y="748673"/>
            <a:ext cx="24780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Leaders</a:t>
            </a:r>
            <a:endParaRPr/>
          </a:p>
        </p:txBody>
      </p:sp>
      <p:sp>
        <p:nvSpPr>
          <p:cNvPr id="399" name="Google Shape;399;p31"/>
          <p:cNvSpPr txBox="1"/>
          <p:nvPr>
            <p:ph type="title"/>
          </p:nvPr>
        </p:nvSpPr>
        <p:spPr>
          <a:xfrm>
            <a:off x="2331756" y="2464636"/>
            <a:ext cx="26517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400" name="Google Shape;400;p31"/>
          <p:cNvSpPr txBox="1"/>
          <p:nvPr/>
        </p:nvSpPr>
        <p:spPr>
          <a:xfrm>
            <a:off x="462050" y="1687263"/>
            <a:ext cx="222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Mohammad Alrashed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31"/>
          <p:cNvSpPr txBox="1"/>
          <p:nvPr/>
        </p:nvSpPr>
        <p:spPr>
          <a:xfrm>
            <a:off x="4054025" y="1673238"/>
            <a:ext cx="247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Najla 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Aldhbiban</a:t>
            </a:r>
            <a:endParaRPr b="1" sz="21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31"/>
          <p:cNvSpPr txBox="1"/>
          <p:nvPr/>
        </p:nvSpPr>
        <p:spPr>
          <a:xfrm>
            <a:off x="587900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Faisal Alomar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31"/>
          <p:cNvSpPr txBox="1"/>
          <p:nvPr/>
        </p:nvSpPr>
        <p:spPr>
          <a:xfrm>
            <a:off x="587900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Mishal Alsuwayegh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587900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Hazem Almalki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587900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Zyad Alodan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587900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Salman Albader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587900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Abdulaziz Alnasser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625" y="7262513"/>
            <a:ext cx="400225" cy="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79" y="5797723"/>
            <a:ext cx="400224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1"/>
          <p:cNvSpPr txBox="1"/>
          <p:nvPr/>
        </p:nvSpPr>
        <p:spPr>
          <a:xfrm>
            <a:off x="587900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Faris Alseraye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31"/>
          <p:cNvSpPr txBox="1"/>
          <p:nvPr/>
        </p:nvSpPr>
        <p:spPr>
          <a:xfrm>
            <a:off x="587900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Ahmad Alemam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31"/>
          <p:cNvSpPr txBox="1"/>
          <p:nvPr/>
        </p:nvSpPr>
        <p:spPr>
          <a:xfrm>
            <a:off x="587900" y="72625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Alwaleed Faqihi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31"/>
          <p:cNvSpPr txBox="1"/>
          <p:nvPr/>
        </p:nvSpPr>
        <p:spPr>
          <a:xfrm>
            <a:off x="587900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Abdullah Alnajres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31"/>
          <p:cNvSpPr txBox="1"/>
          <p:nvPr/>
        </p:nvSpPr>
        <p:spPr>
          <a:xfrm>
            <a:off x="587900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Meshari Alshathri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31"/>
          <p:cNvSpPr txBox="1"/>
          <p:nvPr/>
        </p:nvSpPr>
        <p:spPr>
          <a:xfrm>
            <a:off x="587900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587900" y="91881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Nasser Alghaith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4487838" y="33606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Aldalaqan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4487838" y="3862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4487838" y="4348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4487838" y="48349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Shatha Alshabani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31"/>
          <p:cNvSpPr txBox="1"/>
          <p:nvPr/>
        </p:nvSpPr>
        <p:spPr>
          <a:xfrm>
            <a:off x="4487838" y="532101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Aljazi AlBabtain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31"/>
          <p:cNvSpPr txBox="1"/>
          <p:nvPr/>
        </p:nvSpPr>
        <p:spPr>
          <a:xfrm>
            <a:off x="4487838" y="57977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Reema Alshehri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31"/>
          <p:cNvSpPr txBox="1"/>
          <p:nvPr/>
        </p:nvSpPr>
        <p:spPr>
          <a:xfrm>
            <a:off x="4487838" y="627442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Sarah Alzahrani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4487838" y="677640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4487838" y="7262513"/>
            <a:ext cx="22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Nada Albedaiwi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31"/>
          <p:cNvSpPr txBox="1"/>
          <p:nvPr/>
        </p:nvSpPr>
        <p:spPr>
          <a:xfrm>
            <a:off x="4487838" y="7748650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31"/>
          <p:cNvSpPr txBox="1"/>
          <p:nvPr/>
        </p:nvSpPr>
        <p:spPr>
          <a:xfrm>
            <a:off x="4487838" y="8234763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Atheer AlKanhal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4487838" y="8711475"/>
            <a:ext cx="22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364800" y="51630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554150" y="717875"/>
            <a:ext cx="20691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0"/>
              <a:t>Objectives</a:t>
            </a:r>
            <a:endParaRPr sz="3010"/>
          </a:p>
        </p:txBody>
      </p:sp>
      <p:sp>
        <p:nvSpPr>
          <p:cNvPr id="79" name="Google Shape;79;p14"/>
          <p:cNvSpPr/>
          <p:nvPr/>
        </p:nvSpPr>
        <p:spPr>
          <a:xfrm flipH="1">
            <a:off x="4848048" y="63"/>
            <a:ext cx="2467148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flipH="1">
            <a:off x="5076644" y="62"/>
            <a:ext cx="2352856" cy="10058282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75" y="789275"/>
            <a:ext cx="455700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364800" y="180670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441000" y="18781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b="1" sz="2300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364800" y="262792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441000" y="269932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64800" y="3449150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441000" y="352055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364800" y="4341775"/>
            <a:ext cx="608100" cy="577500"/>
          </a:xfrm>
          <a:prstGeom prst="flowChart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1000975" y="1759100"/>
            <a:ext cx="37890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Extent, structure and functions of the</a:t>
            </a:r>
            <a:r>
              <a:rPr lang="en" sz="22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larynx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Extent, structure and functions of the trachea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bronchi and branching of the bronchial tree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441000" y="4413175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988975" y="4256875"/>
            <a:ext cx="40878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Describe the functions of bronchi and their divisions.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577404" y="6950628"/>
            <a:ext cx="585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Video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71175" y="7288606"/>
            <a:ext cx="4741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Before start studying this lecture, we </a:t>
            </a:r>
            <a:r>
              <a:rPr b="1"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highly recommend</a:t>
            </a:r>
            <a:r>
              <a:rPr lang="en" sz="15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that you watch this video first!</a:t>
            </a:r>
            <a:endParaRPr sz="15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500">
                <a:solidFill>
                  <a:srgbClr val="A2C4C9"/>
                </a:solidFill>
                <a:latin typeface="Open Sans"/>
                <a:ea typeface="Open Sans"/>
                <a:cs typeface="Open Sans"/>
                <a:sym typeface="Open Sans"/>
              </a:rPr>
              <a:t>thanks to team 441</a:t>
            </a:r>
            <a:endParaRPr sz="1500">
              <a:solidFill>
                <a:srgbClr val="A2C4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8350" y="6428542"/>
            <a:ext cx="608100" cy="6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441000" y="5234400"/>
            <a:ext cx="455700" cy="434700"/>
          </a:xfrm>
          <a:prstGeom prst="flowChartConnector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chemeClr val="lt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5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72890" y="5268401"/>
            <a:ext cx="585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Clinical anatomy</a:t>
            </a:r>
            <a:endParaRPr sz="1700"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76176" y="126398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Larynx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76185" y="703895"/>
            <a:ext cx="6816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It is part of the respiratory tract which contains the vocal cords.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❖ In adults it is a 2-inch-long tube.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❖ It opens above into the laryngeal part of the </a:t>
            </a:r>
            <a:r>
              <a:rPr lang="en" sz="1400">
                <a:solidFill>
                  <a:srgbClr val="990000"/>
                </a:solidFill>
              </a:rPr>
              <a:t>pharynx</a:t>
            </a:r>
            <a:r>
              <a:rPr lang="en" sz="1400">
                <a:solidFill>
                  <a:srgbClr val="0C343D"/>
                </a:solidFill>
              </a:rPr>
              <a:t>.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❖ Below, it is continuous with the trachea.</a:t>
            </a:r>
            <a:endParaRPr sz="1400">
              <a:solidFill>
                <a:srgbClr val="0C343D"/>
              </a:solidFill>
            </a:endParaRPr>
          </a:p>
        </p:txBody>
      </p:sp>
      <p:graphicFrame>
        <p:nvGraphicFramePr>
          <p:cNvPr id="103" name="Google Shape;103;p15"/>
          <p:cNvGraphicFramePr/>
          <p:nvPr/>
        </p:nvGraphicFramePr>
        <p:xfrm>
          <a:off x="0" y="2207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2080050"/>
                <a:gridCol w="3734925"/>
              </a:tblGrid>
              <a:tr h="129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Functions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Respiration (breathing). 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Phonation (voice production) 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because of vocal cords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Deglutition (swallowing)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8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Relations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larynx is related to major critical structures in the nec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k: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Arteries</a:t>
                      </a: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b="1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Carotid arteries: 3 (common, external and internal)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Thyroid arteries: 3 (superior &amp; inferior thyroid arteries)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Veins</a:t>
                      </a: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Jugular veins (external &amp; internal)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</a:t>
                      </a: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Nerves</a:t>
                      </a:r>
                      <a:r>
                        <a:rPr b="1"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Laryngeal nerves (Superior laryngeal &amp; recurrent laryngeal)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343D"/>
                        </a:buClr>
                        <a:buSzPts val="1400"/>
                        <a:buFont typeface="Open Sans"/>
                        <a:buChar char="-"/>
                      </a:pP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vagus nerve.</a:t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Carotid sheath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(deep cervical fascia)</a:t>
                      </a:r>
                      <a:r>
                        <a:rPr lang="en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consists of: Carotid arteries (common and internal) &amp; internal jugular vein &amp; vagus nerve.</a:t>
                      </a:r>
                      <a:endParaRPr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Situation &amp; Extent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Lies in the anterior midline of the neck.</a:t>
                      </a:r>
                      <a:endParaRPr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From root of tongue to trachea, from laryngeal inlet up to lower border of cricoid cartilage.	</a:t>
                      </a:r>
                      <a:endParaRPr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Opposite to 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C3-C6 </a:t>
                      </a: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vertebrae in men,</a:t>
                      </a:r>
                      <a:endParaRPr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Slightly higher in female &amp; children. </a:t>
                      </a:r>
                      <a:endParaRPr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➢ In males, after puberty </a:t>
                      </a:r>
                      <a:r>
                        <a:rPr b="1"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thyroid cartilage</a:t>
                      </a: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becomes prominent- </a:t>
                      </a:r>
                      <a:r>
                        <a:rPr b="1"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Adam’s Apple</a:t>
                      </a: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(or laryngeal prominence).</a:t>
                      </a:r>
                      <a:endParaRPr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4975" y="2167950"/>
            <a:ext cx="1500225" cy="148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4975" y="7780050"/>
            <a:ext cx="1617035" cy="212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4974" y="4259268"/>
            <a:ext cx="1500225" cy="257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291491" y="226099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Structure: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48488" y="755533"/>
            <a:ext cx="6816600" cy="24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The larynx consists of four basic components: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" sz="1400">
                <a:solidFill>
                  <a:srgbClr val="0C343D"/>
                </a:solidFill>
              </a:rPr>
              <a:t>1) Cartilaginous skeleton</a:t>
            </a:r>
            <a:r>
              <a:rPr lang="en" sz="1400">
                <a:solidFill>
                  <a:srgbClr val="0C343D"/>
                </a:solidFill>
              </a:rPr>
              <a:t> (</a:t>
            </a:r>
            <a:r>
              <a:rPr lang="en" sz="1400">
                <a:solidFill>
                  <a:srgbClr val="6AA84F"/>
                </a:solidFill>
              </a:rPr>
              <a:t>Mainly</a:t>
            </a:r>
            <a:r>
              <a:rPr lang="en" sz="1400">
                <a:solidFill>
                  <a:srgbClr val="0C343D"/>
                </a:solidFill>
              </a:rPr>
              <a:t>)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" sz="1400">
                <a:solidFill>
                  <a:srgbClr val="0C343D"/>
                </a:solidFill>
              </a:rPr>
              <a:t>2) Membranes and ligaments </a:t>
            </a:r>
            <a:r>
              <a:rPr lang="en" sz="1400">
                <a:solidFill>
                  <a:srgbClr val="0C343D"/>
                </a:solidFill>
              </a:rPr>
              <a:t>(</a:t>
            </a:r>
            <a:r>
              <a:rPr lang="en" sz="1400">
                <a:solidFill>
                  <a:srgbClr val="6AA84F"/>
                </a:solidFill>
              </a:rPr>
              <a:t>connect the cartilage together</a:t>
            </a:r>
            <a:r>
              <a:rPr lang="en" sz="1400">
                <a:solidFill>
                  <a:srgbClr val="0C343D"/>
                </a:solidFill>
              </a:rPr>
              <a:t>)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" sz="1400">
                <a:solidFill>
                  <a:srgbClr val="0C343D"/>
                </a:solidFill>
              </a:rPr>
              <a:t> </a:t>
            </a:r>
            <a:r>
              <a:rPr b="1" lang="en" sz="1400">
                <a:solidFill>
                  <a:srgbClr val="0C343D"/>
                </a:solidFill>
              </a:rPr>
              <a:t>3) Muscles (Intrinsic &amp; extrinsic muscles)</a:t>
            </a:r>
            <a:r>
              <a:rPr lang="en" sz="1400">
                <a:solidFill>
                  <a:srgbClr val="0C343D"/>
                </a:solidFill>
              </a:rPr>
              <a:t> </a:t>
            </a:r>
            <a:r>
              <a:rPr lang="en" sz="1400">
                <a:solidFill>
                  <a:srgbClr val="6AA84F"/>
                </a:solidFill>
              </a:rPr>
              <a:t>In other words (internal: within the larynx &amp; external: surrounding the larynx)(they are helping to move of cartilage)</a:t>
            </a:r>
            <a:endParaRPr sz="14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" sz="1400">
                <a:solidFill>
                  <a:srgbClr val="0C343D"/>
                </a:solidFill>
              </a:rPr>
              <a:t>4) Mucosal lining</a:t>
            </a:r>
            <a:r>
              <a:rPr lang="en" sz="1400">
                <a:solidFill>
                  <a:srgbClr val="0C343D"/>
                </a:solidFill>
              </a:rPr>
              <a:t> (</a:t>
            </a:r>
            <a:r>
              <a:rPr lang="en" sz="1400">
                <a:solidFill>
                  <a:srgbClr val="6AA84F"/>
                </a:solidFill>
              </a:rPr>
              <a:t>Lubrication</a:t>
            </a:r>
            <a:r>
              <a:rPr lang="en" sz="1400">
                <a:solidFill>
                  <a:srgbClr val="0C343D"/>
                </a:solidFill>
              </a:rPr>
              <a:t>)</a:t>
            </a:r>
            <a:endParaRPr sz="14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31551" y="6345788"/>
            <a:ext cx="585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❖ All the cartilages are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hyaline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epiglottis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which is   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Elastic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cartilage. (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For more elasticity to open &amp; close the inlet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 ❖ The cartilages are connected by joints, ligaments, lined by membranes, and moved by muscles.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1185299" y="4667869"/>
            <a:ext cx="4738755" cy="1595115"/>
            <a:chOff x="544728" y="10047403"/>
            <a:chExt cx="6049732" cy="1617107"/>
          </a:xfrm>
        </p:grpSpPr>
        <p:grpSp>
          <p:nvGrpSpPr>
            <p:cNvPr id="115" name="Google Shape;115;p16"/>
            <p:cNvGrpSpPr/>
            <p:nvPr/>
          </p:nvGrpSpPr>
          <p:grpSpPr>
            <a:xfrm>
              <a:off x="544728" y="10047403"/>
              <a:ext cx="6049732" cy="1617107"/>
              <a:chOff x="544728" y="10047403"/>
              <a:chExt cx="6049732" cy="1617107"/>
            </a:xfrm>
          </p:grpSpPr>
          <p:sp>
            <p:nvSpPr>
              <p:cNvPr id="116" name="Google Shape;116;p16"/>
              <p:cNvSpPr txBox="1"/>
              <p:nvPr/>
            </p:nvSpPr>
            <p:spPr>
              <a:xfrm>
                <a:off x="4476461" y="10047511"/>
                <a:ext cx="2118000" cy="1617000"/>
              </a:xfrm>
              <a:prstGeom prst="rect">
                <a:avLst/>
              </a:prstGeom>
              <a:noFill/>
              <a:ln cap="flat" cmpd="sng" w="9525">
                <a:solidFill>
                  <a:srgbClr val="134F5C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3 paired: </a:t>
                </a:r>
                <a:endParaRPr b="1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0" lang="en" u="none" cap="none" strike="noStrike">
                    <a:solidFill>
                      <a:srgbClr val="6AA84F"/>
                    </a:solidFill>
                    <a:latin typeface="Arial"/>
                    <a:ea typeface="Arial"/>
                    <a:cs typeface="Arial"/>
                    <a:sym typeface="Arial"/>
                  </a:rPr>
                  <a:t>Small</a:t>
                </a: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4. Arytenoid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0" lang="en" u="none" cap="none" strike="noStrike">
                    <a:solidFill>
                      <a:srgbClr val="6AA84F"/>
                    </a:solidFill>
                    <a:latin typeface="Arial"/>
                    <a:ea typeface="Arial"/>
                    <a:cs typeface="Arial"/>
                    <a:sym typeface="Arial"/>
                  </a:rPr>
                  <a:t>pyramid shape</a:t>
                </a: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5. Corniculate 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>
                    <a:solidFill>
                      <a:srgbClr val="0C343D"/>
                    </a:solidFill>
                  </a:rPr>
                  <a:t>(</a:t>
                </a:r>
                <a:r>
                  <a:rPr b="0" i="0" lang="en" u="none" cap="none" strike="noStrike">
                    <a:solidFill>
                      <a:srgbClr val="6AA84F"/>
                    </a:solidFill>
                    <a:latin typeface="Arial"/>
                    <a:ea typeface="Arial"/>
                    <a:cs typeface="Arial"/>
                    <a:sym typeface="Arial"/>
                  </a:rPr>
                  <a:t>very small</a:t>
                </a: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u="none" cap="none" strike="noStrike">
                    <a:solidFill>
                      <a:srgbClr val="0C343D"/>
                    </a:solidFill>
                    <a:latin typeface="Arial"/>
                    <a:ea typeface="Arial"/>
                    <a:cs typeface="Arial"/>
                    <a:sym typeface="Arial"/>
                  </a:rPr>
                  <a:t>6. Cuneiform</a:t>
                </a:r>
                <a:endParaRPr b="0" i="0" u="none" cap="none" strike="noStrike">
                  <a:solidFill>
                    <a:srgbClr val="0C343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7" name="Google Shape;117;p16"/>
              <p:cNvGrpSpPr/>
              <p:nvPr/>
            </p:nvGrpSpPr>
            <p:grpSpPr>
              <a:xfrm>
                <a:off x="544728" y="10047403"/>
                <a:ext cx="4990674" cy="1375830"/>
                <a:chOff x="544728" y="10047403"/>
                <a:chExt cx="4990674" cy="1375830"/>
              </a:xfrm>
            </p:grpSpPr>
            <p:sp>
              <p:nvSpPr>
                <p:cNvPr id="118" name="Google Shape;118;p16"/>
                <p:cNvSpPr/>
                <p:nvPr/>
              </p:nvSpPr>
              <p:spPr>
                <a:xfrm>
                  <a:off x="2551902" y="10307203"/>
                  <a:ext cx="1736400" cy="971700"/>
                </a:xfrm>
                <a:prstGeom prst="snip2DiagRect">
                  <a:avLst>
                    <a:gd fmla="val 0" name="adj1"/>
                    <a:gd fmla="val 16667" name="adj2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" sz="16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The cartilages</a:t>
                  </a:r>
                  <a:r>
                    <a:rPr b="1" i="0" lang="en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b="1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9" name="Google Shape;119;p16"/>
                <p:cNvGrpSpPr/>
                <p:nvPr/>
              </p:nvGrpSpPr>
              <p:grpSpPr>
                <a:xfrm>
                  <a:off x="544728" y="10047403"/>
                  <a:ext cx="4990674" cy="1375830"/>
                  <a:chOff x="544728" y="10047403"/>
                  <a:chExt cx="4990674" cy="1375830"/>
                </a:xfrm>
              </p:grpSpPr>
              <p:sp>
                <p:nvSpPr>
                  <p:cNvPr id="120" name="Google Shape;120;p16"/>
                  <p:cNvSpPr txBox="1"/>
                  <p:nvPr/>
                </p:nvSpPr>
                <p:spPr>
                  <a:xfrm>
                    <a:off x="544728" y="10095133"/>
                    <a:ext cx="1736400" cy="13281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45818E"/>
                    </a:solidFill>
                    <a:prstDash val="dot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b="1" i="0" lang="en" u="none" cap="none" strike="noStrike">
                        <a:solidFill>
                          <a:srgbClr val="434343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 </a:t>
                    </a:r>
                    <a:r>
                      <a:rPr b="1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single:</a:t>
                    </a:r>
                    <a:endParaRPr b="1" i="0" u="none" cap="none" strike="noStrike">
                      <a:solidFill>
                        <a:srgbClr val="0C343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b="0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(</a:t>
                    </a:r>
                    <a:r>
                      <a:rPr b="0" i="0" lang="en" u="none" cap="none" strike="noStrike">
                        <a:solidFill>
                          <a:srgbClr val="6AA84F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Large</a:t>
                    </a:r>
                    <a:r>
                      <a:rPr b="0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)</a:t>
                    </a:r>
                    <a:endParaRPr b="0" i="0" u="none" cap="none" strike="noStrike">
                      <a:solidFill>
                        <a:srgbClr val="0C343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b="0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1. Thyroid</a:t>
                    </a:r>
                    <a:endParaRPr b="0" i="0" u="none" cap="none" strike="noStrike">
                      <a:solidFill>
                        <a:srgbClr val="0C343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b="0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2. Cricoid</a:t>
                    </a:r>
                    <a:endParaRPr b="0" i="0" u="none" cap="none" strike="noStrike">
                      <a:solidFill>
                        <a:srgbClr val="0C343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</a:pPr>
                    <a:r>
                      <a:rPr b="0" i="0" lang="en" u="none" cap="none" strike="noStrike">
                        <a:solidFill>
                          <a:srgbClr val="0C343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3. Epiglottis</a:t>
                    </a:r>
                    <a:endParaRPr b="0" i="0" u="none" cap="none" strike="noStrike">
                      <a:solidFill>
                        <a:srgbClr val="0C343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21" name="Google Shape;121;p16"/>
                  <p:cNvCxnSpPr>
                    <a:stCxn id="118" idx="3"/>
                    <a:endCxn id="116" idx="0"/>
                  </p:cNvCxnSpPr>
                  <p:nvPr/>
                </p:nvCxnSpPr>
                <p:spPr>
                  <a:xfrm rot="-5400000">
                    <a:off x="4347852" y="9119653"/>
                    <a:ext cx="259800" cy="2115300"/>
                  </a:xfrm>
                  <a:prstGeom prst="bentConnector3">
                    <a:avLst>
                      <a:gd fmla="val 192879" name="adj1"/>
                    </a:avLst>
                  </a:prstGeom>
                  <a:noFill/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med" w="med" type="triangle"/>
                  </a:ln>
                </p:spPr>
              </p:cxnSp>
            </p:grpSp>
          </p:grpSp>
        </p:grpSp>
        <p:cxnSp>
          <p:nvCxnSpPr>
            <p:cNvPr id="122" name="Google Shape;122;p16"/>
            <p:cNvCxnSpPr>
              <a:stCxn id="118" idx="1"/>
              <a:endCxn id="120" idx="2"/>
            </p:cNvCxnSpPr>
            <p:nvPr/>
          </p:nvCxnSpPr>
          <p:spPr>
            <a:xfrm rot="5400000">
              <a:off x="2344302" y="10347403"/>
              <a:ext cx="144300" cy="2007300"/>
            </a:xfrm>
            <a:prstGeom prst="bentConnector3">
              <a:avLst>
                <a:gd fmla="val 267317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4521" y="7780963"/>
            <a:ext cx="2022725" cy="194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448" y="7745100"/>
            <a:ext cx="4175474" cy="20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291499" y="2906251"/>
            <a:ext cx="6464100" cy="13236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Functions</a:t>
            </a:r>
            <a:r>
              <a:rPr lang="en" sz="18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: </a:t>
            </a:r>
            <a:endParaRPr sz="18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❖"/>
            </a:pPr>
            <a:r>
              <a:rPr lang="en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Protective sphincter at the air passage.</a:t>
            </a:r>
            <a:endParaRPr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❖"/>
            </a:pPr>
            <a:r>
              <a:rPr lang="en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Phonation.</a:t>
            </a:r>
            <a:endParaRPr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❖"/>
            </a:pPr>
            <a:r>
              <a:rPr lang="en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Regulates air passage in inspiration and expiration.</a:t>
            </a:r>
            <a:endParaRPr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400"/>
              <a:buFont typeface="Open Sans"/>
              <a:buChar char="❖"/>
            </a:pPr>
            <a:r>
              <a:rPr lang="en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Opens &amp; closes during swallowing, coughing &amp; sneezing</a:t>
            </a:r>
            <a:endParaRPr>
              <a:solidFill>
                <a:srgbClr val="6FA8D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278500" y="7074975"/>
            <a:ext cx="16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5185825" y="7520863"/>
            <a:ext cx="1280100" cy="2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anterior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630950" y="6669050"/>
            <a:ext cx="16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2883500" y="7520875"/>
            <a:ext cx="1280100" cy="2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posterior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4114950" y="7430379"/>
            <a:ext cx="3000000" cy="19086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Arytenoid cartilage has two processes: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vocal process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where the vocal ligament is attached and the muscular process where the cricoarytenoid dorsalis muscle( the laryngeal abductor muscle) inserts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114942" y="1345297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Quadrangular membrane (aryepiglottic membrane)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101849" y="288188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lang="en">
                <a:solidFill>
                  <a:srgbClr val="134F5C"/>
                </a:solidFill>
              </a:rPr>
              <a:t>Membranes &amp; Ligaments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93450" y="1813688"/>
            <a:ext cx="2506800" cy="19086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thyrohyoid membrane is thickened in the median plane to form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median thyrohyoid ligament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and on both sides to form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lateral thyrohyoid ligaments.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70118" y="3829750"/>
            <a:ext cx="914700" cy="954300"/>
          </a:xfrm>
          <a:prstGeom prst="diamond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</a:t>
            </a:r>
            <a:endParaRPr sz="20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101840" y="1184333"/>
            <a:ext cx="914700" cy="954300"/>
          </a:xfrm>
          <a:prstGeom prst="diamond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</a:t>
            </a:r>
            <a:endParaRPr sz="20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3200257" y="1184316"/>
            <a:ext cx="914700" cy="954300"/>
          </a:xfrm>
          <a:prstGeom prst="diamond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2</a:t>
            </a:r>
            <a:endParaRPr sz="20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3200243" y="3829762"/>
            <a:ext cx="914700" cy="954300"/>
          </a:xfrm>
          <a:prstGeom prst="diamond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4</a:t>
            </a:r>
            <a:endParaRPr sz="20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657600" y="1890600"/>
            <a:ext cx="3113100" cy="16932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It extends between the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arytenoid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epiglottis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-  Its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lower free margin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forms	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>
                <a:solidFill>
                  <a:srgbClr val="A61C00"/>
                </a:solidFill>
                <a:latin typeface="Open Sans"/>
                <a:ea typeface="Open Sans"/>
                <a:cs typeface="Open Sans"/>
                <a:sym typeface="Open Sans"/>
              </a:rPr>
              <a:t>vestibular ligament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it’s form by quadrangular membrane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 which forms the vestibular fold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false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vocal cord).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86050" y="4689575"/>
            <a:ext cx="2721600" cy="14547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Its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lower margin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is attached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to the upper border of	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cricoid cartilage.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Upper free margin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forms Vocal ligament which forms the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true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vocal cord.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984836" y="14512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Thyrohyoid membrane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93450" y="4081475"/>
            <a:ext cx="2721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Cricothyroid membrane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(conus elasticus)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114953" y="4162393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Cricotracheal membrane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360305" y="6752462"/>
            <a:ext cx="2256300" cy="5541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5A6BD"/>
                </a:solidFill>
              </a:rPr>
              <a:t>In girls slides only</a:t>
            </a:r>
            <a:endParaRPr sz="1200">
              <a:solidFill>
                <a:srgbClr val="D5A6B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D5A6BD"/>
                </a:solidFill>
                <a:latin typeface="Arial"/>
                <a:ea typeface="Arial"/>
                <a:cs typeface="Arial"/>
                <a:sym typeface="Arial"/>
              </a:rPr>
              <a:t>Related to the previous slide</a:t>
            </a:r>
            <a:endParaRPr b="0" i="0" sz="1200" u="none" cap="none" strike="noStrike">
              <a:solidFill>
                <a:srgbClr val="D5A6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446850" y="6275145"/>
            <a:ext cx="3000000" cy="1031400"/>
          </a:xfrm>
          <a:prstGeom prst="rect">
            <a:avLst/>
          </a:prstGeom>
          <a:noFill/>
          <a:ln cap="flat" cmpd="sng" w="2857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Ligaments: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1- Hyoepiglottic ligament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2- Thyroepiglottic ligament</a:t>
            </a:r>
            <a:endParaRPr b="1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50" y="7437425"/>
            <a:ext cx="2256301" cy="195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887227" y="4345113"/>
            <a:ext cx="237600" cy="213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3984837" y="1542550"/>
            <a:ext cx="237600" cy="213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4095" l="0" r="0" t="0"/>
          <a:stretch/>
        </p:blipFill>
        <p:spPr>
          <a:xfrm>
            <a:off x="5192075" y="4705575"/>
            <a:ext cx="1671500" cy="129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316" y="4705574"/>
            <a:ext cx="1397760" cy="13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4916100" y="9354401"/>
            <a:ext cx="1397700" cy="615600"/>
          </a:xfrm>
          <a:prstGeom prst="rect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Hyo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: U shape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Oid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: bone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975" y="7437419"/>
            <a:ext cx="1397700" cy="1863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1422400" y="9530075"/>
            <a:ext cx="1671600" cy="39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midsagittal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/>
        </p:nvSpPr>
        <p:spPr>
          <a:xfrm>
            <a:off x="2251367" y="640633"/>
            <a:ext cx="3000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Laryngeal Inlet:</a:t>
            </a:r>
            <a:endParaRPr b="1" sz="2900">
              <a:solidFill>
                <a:srgbClr val="134F5C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385778" y="1307594"/>
            <a:ext cx="3999600" cy="2770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is the upper opening of the	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larynx. It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faces upward and backward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and opens into the laryngeal part of the pharynx, ( </a:t>
            </a:r>
            <a:r>
              <a:rPr b="1" lang="en">
                <a:solidFill>
                  <a:srgbClr val="A61C00"/>
                </a:solidFill>
                <a:latin typeface="Open Sans"/>
                <a:ea typeface="Open Sans"/>
                <a:cs typeface="Open Sans"/>
                <a:sym typeface="Open Sans"/>
              </a:rPr>
              <a:t>laryngopharynx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Bounded by: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Anteriorly: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by the upper margin of epiglottis (E)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Posteriorly &amp; below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by:	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arytenoid cartilages (A), 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corniculate &amp; cuneiform</a:t>
            </a:r>
            <a:endParaRPr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Laterally: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by the Aryepiglottic folds (AEF)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Closure by apposition of AEF.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76" y="773775"/>
            <a:ext cx="2085600" cy="202783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18"/>
          <p:cNvSpPr txBox="1"/>
          <p:nvPr/>
        </p:nvSpPr>
        <p:spPr>
          <a:xfrm>
            <a:off x="300175" y="5929500"/>
            <a:ext cx="3999600" cy="38262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Extends from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laryngeal inlet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to lower	 border of the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cricoid cartilage.</a:t>
            </a:r>
            <a:endParaRPr b="1"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• Narrow in the region of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vestibular folds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(rima vestibuli). (</a:t>
            </a:r>
            <a:r>
              <a:rPr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False vocal cords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• Narrowest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 the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region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of the	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vocal folds</a:t>
            </a:r>
            <a:endParaRPr b="1"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(rima glottidis). (</a:t>
            </a:r>
            <a:r>
              <a:rPr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True vocal cords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Divided into </a:t>
            </a:r>
            <a:r>
              <a:rPr lang="en" u="sng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three</a:t>
            </a: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parts: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A.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Supraglottic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part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vestibule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:	it is the part above the vestibular folds.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B.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Ventricle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glottic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): it is the part between the vestibular folds &amp; the vocal folds. 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C.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Infraglottic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subglottic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 part: the part below the vocal folds.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NB. The ventricle has an upward invagination called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saccule</a:t>
            </a:r>
            <a:r>
              <a:rPr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which is rich in goblet cells.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2708575" y="4561288"/>
            <a:ext cx="2085600" cy="838800"/>
          </a:xfrm>
          <a:prstGeom prst="parallelogram">
            <a:avLst>
              <a:gd fmla="val 24521" name="adj"/>
            </a:avLst>
          </a:prstGeom>
          <a:solidFill>
            <a:srgbClr val="A2C4C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Larynx</a:t>
            </a:r>
            <a:endParaRPr b="1" sz="2900">
              <a:solidFill>
                <a:srgbClr val="0C343D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 b="2488" l="0" r="3502" t="1431"/>
          <a:stretch/>
        </p:blipFill>
        <p:spPr>
          <a:xfrm>
            <a:off x="4299763" y="5929500"/>
            <a:ext cx="2693213" cy="3631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8"/>
          <p:cNvCxnSpPr>
            <a:stCxn id="165" idx="1"/>
            <a:endCxn id="162" idx="2"/>
          </p:cNvCxnSpPr>
          <p:nvPr/>
        </p:nvCxnSpPr>
        <p:spPr>
          <a:xfrm rot="-5400000">
            <a:off x="3878216" y="4053988"/>
            <a:ext cx="483300" cy="5313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45818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8"/>
          <p:cNvCxnSpPr/>
          <p:nvPr/>
        </p:nvCxnSpPr>
        <p:spPr>
          <a:xfrm flipH="1" rot="5400000">
            <a:off x="3215857" y="5397433"/>
            <a:ext cx="647400" cy="47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5818E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9" name="Google Shape;169;p18"/>
          <p:cNvSpPr txBox="1"/>
          <p:nvPr/>
        </p:nvSpPr>
        <p:spPr>
          <a:xfrm>
            <a:off x="300175" y="5302211"/>
            <a:ext cx="30000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Laryngeal Cavity</a:t>
            </a:r>
            <a:r>
              <a:rPr b="1" lang="en" sz="2900">
                <a:solidFill>
                  <a:srgbClr val="0C343D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:</a:t>
            </a:r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75" y="2801588"/>
            <a:ext cx="2356799" cy="18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/>
          <p:nvPr/>
        </p:nvSpPr>
        <p:spPr>
          <a:xfrm>
            <a:off x="4894575" y="5474225"/>
            <a:ext cx="1503600" cy="32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Coronal plane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894575" y="9691200"/>
            <a:ext cx="1503600" cy="32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lateral</a:t>
            </a:r>
            <a:r>
              <a:rPr lang="en">
                <a:solidFill>
                  <a:srgbClr val="0C343D"/>
                </a:solidFill>
              </a:rPr>
              <a:t> plane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2873160" y="-1"/>
            <a:ext cx="6816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Larynx</a:t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 rot="-1046">
            <a:off x="1192489" y="1295929"/>
            <a:ext cx="4930200" cy="3124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0E0E3"/>
          </a:solidFill>
          <a:ln cap="flat" cmpd="sng" w="2857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cavity is lined with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ciliated columnar epithelium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the surface of the </a:t>
            </a:r>
            <a:r>
              <a:rPr i="0" lang="en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vocal cords.</a:t>
            </a:r>
            <a:endParaRPr i="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The surface of vocal folds is covered with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stratiﬁed squamous epithelium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because of exposure to continuous trauma during phonation. (</a:t>
            </a:r>
            <a:r>
              <a:rPr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talking exposes your vocal cords to trauma, so it’s more suitable to be lined with stratified squamous than delicate ciliated columnar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It contains many mucous glands, more numerous in the region of the saccule (for lubrication of vocal folds).</a:t>
            </a:r>
            <a:endParaRPr b="1"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9"/>
          <p:cNvSpPr/>
          <p:nvPr/>
        </p:nvSpPr>
        <p:spPr>
          <a:xfrm rot="-1053">
            <a:off x="1209158" y="6421643"/>
            <a:ext cx="4896900" cy="3158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0E0E3"/>
          </a:solidFill>
          <a:ln cap="flat" cmpd="sng" w="2857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Laryngeal muscles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are divided into two main groups: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Extrinsic muscles: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 subdivided into two groups: 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1- Elevators of the larynx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2- Depressors of the larynx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1"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Intrinsic muscles: 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subdivided into two groups: 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1- Muscles controlling the laryngeal inlet. (</a:t>
            </a:r>
            <a:r>
              <a:rPr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close and open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2- Muscles controlling the movements of the vocal cords.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i="0" lang="en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adduct and abduct</a:t>
            </a:r>
            <a:r>
              <a:rPr i="0" lang="en" u="none" cap="none" strike="noStrike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i="0" u="none" cap="none" strike="noStrike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19"/>
          <p:cNvSpPr/>
          <p:nvPr/>
        </p:nvSpPr>
        <p:spPr>
          <a:xfrm rot="10800000">
            <a:off x="2596350" y="798075"/>
            <a:ext cx="2122500" cy="4971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C34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2157592" y="848464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Mucous Membrane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19"/>
          <p:cNvSpPr/>
          <p:nvPr/>
        </p:nvSpPr>
        <p:spPr>
          <a:xfrm rot="10800000">
            <a:off x="2596359" y="5923806"/>
            <a:ext cx="2122500" cy="497100"/>
          </a:xfrm>
          <a:prstGeom prst="round2Same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2157611" y="597420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Laryngeal muscles</a:t>
            </a:r>
            <a:endParaRPr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 b="0" l="-2820" r="2820" t="0"/>
          <a:stretch/>
        </p:blipFill>
        <p:spPr>
          <a:xfrm>
            <a:off x="2808850" y="4474089"/>
            <a:ext cx="1697509" cy="13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>
            <a:off x="172950" y="262200"/>
            <a:ext cx="6969300" cy="953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0" name="Google Shape;190;p20"/>
          <p:cNvGraphicFramePr/>
          <p:nvPr/>
        </p:nvGraphicFramePr>
        <p:xfrm>
          <a:off x="245400" y="327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6831525"/>
              </a:tblGrid>
              <a:tr h="47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134F5C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Extrinsic Muscles</a:t>
                      </a:r>
                      <a:endParaRPr b="1" sz="1800">
                        <a:solidFill>
                          <a:srgbClr val="134F5C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591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Elevators</a:t>
                      </a:r>
                      <a:r>
                        <a:rPr b="1" lang="en" sz="1800">
                          <a:solidFill>
                            <a:srgbClr val="134F5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larynx</a:t>
                      </a:r>
                      <a:endParaRPr sz="1600">
                        <a:solidFill>
                          <a:srgbClr val="134F5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</a:t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7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Suprahyoid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(MSGD)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Mylo</a:t>
                      </a:r>
                      <a:r>
                        <a:rPr lang="en" sz="17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hyoid</a:t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Stylo</a:t>
                      </a:r>
                      <a:r>
                        <a:rPr lang="en" sz="17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hyoid</a:t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Genio</a:t>
                      </a:r>
                      <a:r>
                        <a:rPr lang="en" sz="17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hyoid</a:t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Digastric</a:t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3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</a:t>
                      </a:r>
                      <a:r>
                        <a:rPr b="1" lang="en" sz="19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Depressors</a:t>
                      </a:r>
                      <a:r>
                        <a:rPr b="1" lang="en" sz="19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larynx</a:t>
                      </a:r>
                      <a:endParaRPr b="1" sz="19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</a:t>
                      </a:r>
                      <a:r>
                        <a:rPr b="1" lang="en" sz="17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Infrahyoid Muscles</a:t>
                      </a:r>
                      <a:r>
                        <a:rPr lang="en" sz="17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7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Sterno</a:t>
                      </a:r>
                      <a:r>
                        <a:rPr lang="en" sz="17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hyoid</a:t>
                      </a:r>
                      <a:endParaRPr sz="1700">
                        <a:solidFill>
                          <a:schemeClr val="accent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Sternothyroid</a:t>
                      </a:r>
                      <a:endParaRPr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➔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Omo</a:t>
                      </a:r>
                      <a:r>
                        <a:rPr lang="en" sz="17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hyoid</a:t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20"/>
          <p:cNvSpPr txBox="1"/>
          <p:nvPr/>
        </p:nvSpPr>
        <p:spPr>
          <a:xfrm>
            <a:off x="3687550" y="1530225"/>
            <a:ext cx="2845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B)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-The </a:t>
            </a:r>
            <a:r>
              <a:rPr b="1" lang="en" sz="17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longitudinal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 muscles of pharynx: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➔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Stylo</a:t>
            </a:r>
            <a:r>
              <a:rPr lang="en" sz="17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pharyngeus </a:t>
            </a:r>
            <a:endParaRPr sz="1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➔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Salpingo</a:t>
            </a:r>
            <a:r>
              <a:rPr lang="en" sz="17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pharyngeus</a:t>
            </a:r>
            <a:endParaRPr sz="1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➔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Palato</a:t>
            </a:r>
            <a:r>
              <a:rPr lang="en" sz="17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pharyngeus</a:t>
            </a:r>
            <a:endParaRPr sz="1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2" name="Google Shape;192;p20"/>
          <p:cNvCxnSpPr/>
          <p:nvPr/>
        </p:nvCxnSpPr>
        <p:spPr>
          <a:xfrm flipH="1">
            <a:off x="3655950" y="1538925"/>
            <a:ext cx="3300" cy="278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0"/>
          <p:cNvCxnSpPr/>
          <p:nvPr/>
        </p:nvCxnSpPr>
        <p:spPr>
          <a:xfrm>
            <a:off x="230175" y="1530225"/>
            <a:ext cx="685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75" y="4285575"/>
            <a:ext cx="4270174" cy="2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2350" y="4285575"/>
            <a:ext cx="2544575" cy="260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0"/>
          <p:cNvCxnSpPr/>
          <p:nvPr/>
        </p:nvCxnSpPr>
        <p:spPr>
          <a:xfrm>
            <a:off x="233663" y="7364900"/>
            <a:ext cx="685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0"/>
          <p:cNvCxnSpPr/>
          <p:nvPr/>
        </p:nvCxnSpPr>
        <p:spPr>
          <a:xfrm flipH="1">
            <a:off x="249100" y="4285575"/>
            <a:ext cx="6826500" cy="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0"/>
          <p:cNvSpPr txBox="1"/>
          <p:nvPr/>
        </p:nvSpPr>
        <p:spPr>
          <a:xfrm>
            <a:off x="4329800" y="9023975"/>
            <a:ext cx="220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Omo: relating to the shoulder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143000" y="143000"/>
            <a:ext cx="6987000" cy="985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4" name="Google Shape;204;p21"/>
          <p:cNvGraphicFramePr/>
          <p:nvPr/>
        </p:nvGraphicFramePr>
        <p:xfrm>
          <a:off x="241825" y="209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{72F33C86-D1B5-433A-BABD-541DBE9FF12F}</a:tableStyleId>
              </a:tblPr>
              <a:tblGrid>
                <a:gridCol w="6831525"/>
              </a:tblGrid>
              <a:tr h="98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Intrinsic</a:t>
                      </a:r>
                      <a:r>
                        <a:rPr b="1" lang="en" sz="1800">
                          <a:solidFill>
                            <a:srgbClr val="0C343D"/>
                          </a:solidFill>
                          <a:latin typeface="Fira Sans Condensed"/>
                          <a:ea typeface="Fira Sans Condensed"/>
                          <a:cs typeface="Fira Sans Condensed"/>
                          <a:sym typeface="Fira Sans Condensed"/>
                        </a:rPr>
                        <a:t>  Muscles</a:t>
                      </a:r>
                      <a:endParaRPr b="1" sz="1800">
                        <a:solidFill>
                          <a:srgbClr val="0C343D"/>
                        </a:solidFill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671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Muscles controlling the </a:t>
                      </a:r>
                      <a:r>
                        <a:rPr b="1" lang="en" sz="18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vocal cords</a:t>
                      </a:r>
                      <a:endParaRPr u="sng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 </a:t>
                      </a: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decreasing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</a:t>
                      </a:r>
                      <a:endParaRPr b="1"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Length &amp; Tension of Vocal</a:t>
                      </a:r>
                      <a:endParaRPr b="1"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Cords (</a:t>
                      </a:r>
                      <a:r>
                        <a:rPr b="1" lang="en" sz="15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relax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vocal cords)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➔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Thyroarytenoid.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  (</a:t>
                      </a: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vocalis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 </a:t>
                      </a: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increasing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Length</a:t>
                      </a:r>
                      <a:endParaRPr b="1"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Tension of Vocal Cords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➔ Cricothyroid. 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*the </a:t>
                      </a: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intrinsic</a:t>
                      </a: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muscle </a:t>
                      </a:r>
                      <a:endParaRPr sz="15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which found </a:t>
                      </a:r>
                      <a:r>
                        <a:rPr b="1"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outside </a:t>
                      </a:r>
                      <a:r>
                        <a:rPr lang="en" sz="15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larynx. </a:t>
                      </a:r>
                      <a:endParaRPr sz="1500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Adductors 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17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close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rima glottis)</a:t>
                      </a: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➔ 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crico</a:t>
                      </a:r>
                      <a:r>
                        <a:rPr lang="en" sz="15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arytenoid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➔ 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 </a:t>
                      </a:r>
                      <a:r>
                        <a:rPr lang="en" sz="15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arytenoid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Abductor 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1700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</a:t>
                      </a:r>
                      <a:r>
                        <a:rPr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rima glottis)</a:t>
                      </a: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➔ </a:t>
                      </a:r>
                      <a:r>
                        <a:rPr b="1"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crico</a:t>
                      </a:r>
                      <a:r>
                        <a:rPr lang="en" sz="1500">
                          <a:solidFill>
                            <a:schemeClr val="accent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arytenoid</a:t>
                      </a:r>
                      <a:r>
                        <a:rPr lang="en" sz="15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5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3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Muscles Controlling the </a:t>
                      </a:r>
                      <a:r>
                        <a:rPr b="1" lang="en" sz="1800" u="sng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Laryngeal Inlet </a:t>
                      </a:r>
                      <a:endParaRPr b="1" u="sng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sng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       Close inlet.                               </a:t>
                      </a:r>
                      <a:r>
                        <a:rPr b="1" lang="en" sz="18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Open inlet.</a:t>
                      </a:r>
                      <a:endParaRPr b="1" sz="18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sng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➔ 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arytenoid.                   </a:t>
                      </a:r>
                      <a:r>
                        <a:rPr b="1" lang="en" sz="18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➔</a:t>
                      </a:r>
                      <a:r>
                        <a:rPr lang="en" sz="18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Thyro-epiglottics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</a:t>
                      </a:r>
                      <a:endParaRPr sz="18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</a:t>
                      </a:r>
                      <a:r>
                        <a:rPr b="1"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➔ </a:t>
                      </a:r>
                      <a:r>
                        <a:rPr lang="en" sz="1800">
                          <a:solidFill>
                            <a:srgbClr val="0C343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Aryepiglottic muscle.              </a:t>
                      </a:r>
                      <a:endParaRPr sz="1800">
                        <a:solidFill>
                          <a:srgbClr val="0C343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205" name="Google Shape;205;p21"/>
          <p:cNvCxnSpPr/>
          <p:nvPr/>
        </p:nvCxnSpPr>
        <p:spPr>
          <a:xfrm>
            <a:off x="200150" y="1616000"/>
            <a:ext cx="685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1"/>
          <p:cNvCxnSpPr/>
          <p:nvPr/>
        </p:nvCxnSpPr>
        <p:spPr>
          <a:xfrm>
            <a:off x="3660450" y="1585013"/>
            <a:ext cx="6300" cy="616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diamond"/>
          </a:ln>
        </p:spPr>
      </p:cxn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-4997" t="54012"/>
          <a:stretch/>
        </p:blipFill>
        <p:spPr>
          <a:xfrm>
            <a:off x="3756400" y="3690500"/>
            <a:ext cx="3373600" cy="169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1"/>
          <p:cNvCxnSpPr/>
          <p:nvPr/>
        </p:nvCxnSpPr>
        <p:spPr>
          <a:xfrm>
            <a:off x="230100" y="8575700"/>
            <a:ext cx="685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1"/>
          <p:cNvCxnSpPr/>
          <p:nvPr/>
        </p:nvCxnSpPr>
        <p:spPr>
          <a:xfrm flipH="1">
            <a:off x="3640214" y="8586355"/>
            <a:ext cx="1800" cy="1245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10" name="Google Shape;210;p21"/>
          <p:cNvCxnSpPr/>
          <p:nvPr/>
        </p:nvCxnSpPr>
        <p:spPr>
          <a:xfrm>
            <a:off x="230100" y="8575700"/>
            <a:ext cx="685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1" name="Google Shape;2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400" y="5387726"/>
            <a:ext cx="3049251" cy="265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1"/>
          <p:cNvCxnSpPr/>
          <p:nvPr/>
        </p:nvCxnSpPr>
        <p:spPr>
          <a:xfrm flipH="1" rot="10800000">
            <a:off x="4807527" y="3683605"/>
            <a:ext cx="988800" cy="69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1"/>
          <p:cNvSpPr txBox="1"/>
          <p:nvPr/>
        </p:nvSpPr>
        <p:spPr>
          <a:xfrm>
            <a:off x="392675" y="3069400"/>
            <a:ext cx="97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 lower fibers of thyroarytenoid muscles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1138" y="1767400"/>
            <a:ext cx="2564125" cy="19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