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058400" cx="7315200"/>
  <p:notesSz cx="6858000" cy="9144000"/>
  <p:embeddedFontLst>
    <p:embeddedFont>
      <p:font typeface="Fira Sans Condensed"/>
      <p:regular r:id="rId23"/>
      <p:bold r:id="rId24"/>
      <p:italic r:id="rId25"/>
      <p:boldItalic r:id="rId26"/>
    </p:embeddedFont>
    <p:embeddedFont>
      <p:font typeface="Josefin Sans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4EC691-BFF5-4AEC-AEDE-F76A1DA78794}">
  <a:tblStyle styleId="{B04EC691-BFF5-4AEC-AEDE-F76A1DA7879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1AF28C6-DF2E-4364-B398-1D3ED489F0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FiraSansCondensed-bold.fntdata"/><Relationship Id="rId23" Type="http://schemas.openxmlformats.org/officeDocument/2006/relationships/font" Target="fonts/FiraSans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raSansCondensed-boldItalic.fntdata"/><Relationship Id="rId25" Type="http://schemas.openxmlformats.org/officeDocument/2006/relationships/font" Target="fonts/FiraSansCondensed-italic.fntdata"/><Relationship Id="rId28" Type="http://schemas.openxmlformats.org/officeDocument/2006/relationships/font" Target="fonts/JosefinSans-bold.fntdata"/><Relationship Id="rId27" Type="http://schemas.openxmlformats.org/officeDocument/2006/relationships/font" Target="fonts/Josefi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Josefi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JosefinSans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is already </a:t>
            </a:r>
            <a:r>
              <a:rPr lang="en">
                <a:solidFill>
                  <a:srgbClr val="FF0000"/>
                </a:solidFill>
              </a:rPr>
              <a:t>done</a:t>
            </a:r>
            <a:r>
              <a:rPr lang="en"/>
              <a:t>, please </a:t>
            </a:r>
            <a:r>
              <a:rPr lang="en">
                <a:solidFill>
                  <a:srgbClr val="FF0000"/>
                </a:solidFill>
              </a:rPr>
              <a:t>don’t</a:t>
            </a:r>
            <a:r>
              <a:rPr lang="en"/>
              <a:t> change anything here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b55096c16_0_7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b55096c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739b434206c917_0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739b434206c9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b55096c16_0_7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b55096c1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9285d82fa3e155_28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09285d82fa3e15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b46dd5778_0_52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b46dd577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b55096c16_0_5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0b55096c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0b46dd5778_0_6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0b46dd577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46dd5778_0_3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46dd57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your objectives are less than 6 delete the extra points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b46dd5778_0_4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b46dd577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b55096c16_0_3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b55096c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b55096c16_0_4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b55096c1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b55096c16_0_4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b55096c1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b55096c16_0_5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b55096c1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b55096c16_0_6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b55096c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b55096c16_0_6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b55096c1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9350" y="356702"/>
            <a:ext cx="5581800" cy="7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000"/>
              <a:buFont typeface="Fira Sans Condensed"/>
              <a:buNone/>
              <a:defRPr b="1" sz="3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310" y="1256039"/>
            <a:ext cx="6816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-8263397">
            <a:off x="5233425" y="40220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rot="-8263397">
            <a:off x="5375413" y="-64555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900"/>
              <a:buFont typeface="Fira Sans Condensed"/>
              <a:buNone/>
              <a:defRPr b="1" sz="2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Open Sans"/>
              <a:buChar char="●"/>
              <a:defRPr sz="18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0w4uhB2KIm74W3s5taftkhqCF9GSLcBvtNAkvmSzJh8/edit#slide=id.g6bb1375d29359caf_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hyperlink" Target="https://docs.google.com/presentation/d/10w4uhB2KIm74W3s5taftkhqCF9GSLcBvtNAkvmSzJh8/edit#slide=id.g6bb1375d29359caf_1" TargetMode="External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Relationship Id="rId5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Relationship Id="rId5" Type="http://schemas.openxmlformats.org/officeDocument/2006/relationships/image" Target="../media/image29.jpg"/><Relationship Id="rId6" Type="http://schemas.openxmlformats.org/officeDocument/2006/relationships/image" Target="../media/image3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Relationship Id="rId4" Type="http://schemas.openxmlformats.org/officeDocument/2006/relationships/image" Target="../media/image4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quizlet.com/join/83MnjJVMS" TargetMode="External"/><Relationship Id="rId5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jpg"/><Relationship Id="rId5" Type="http://schemas.openxmlformats.org/officeDocument/2006/relationships/image" Target="../media/image17.jpg"/><Relationship Id="rId6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Relationship Id="rId5" Type="http://schemas.openxmlformats.org/officeDocument/2006/relationships/image" Target="../media/image22.jpg"/><Relationship Id="rId6" Type="http://schemas.openxmlformats.org/officeDocument/2006/relationships/image" Target="../media/image30.png"/><Relationship Id="rId7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30.png"/><Relationship Id="rId5" Type="http://schemas.openxmlformats.org/officeDocument/2006/relationships/image" Target="../media/image33.jpg"/><Relationship Id="rId6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680750" y="5909250"/>
            <a:ext cx="402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Anatomy of the Lungs and Pleura</a:t>
            </a:r>
            <a:endParaRPr b="1" sz="30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75700" y="71935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Respiratory Block</a:t>
            </a:r>
            <a:endParaRPr b="1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97400" y="9642900"/>
            <a:ext cx="141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sz="15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/>
          <p:nvPr/>
        </p:nvSpPr>
        <p:spPr>
          <a:xfrm rot="7960463">
            <a:off x="3341146" y="-3348386"/>
            <a:ext cx="3544971" cy="8432824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7859699">
            <a:off x="3646179" y="-3203795"/>
            <a:ext cx="3159371" cy="7953130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5987695">
            <a:off x="6002094" y="-492413"/>
            <a:ext cx="1812333" cy="1757376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 rot="5987841">
            <a:off x="6218268" y="-526434"/>
            <a:ext cx="1593008" cy="1579004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593850" y="0"/>
            <a:ext cx="62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34F5C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b="1" sz="4000">
              <a:solidFill>
                <a:srgbClr val="134F5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5350" y="-152026"/>
            <a:ext cx="2189350" cy="2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404" y="-8131"/>
            <a:ext cx="1752301" cy="17523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rot="-10285955">
            <a:off x="-1472812" y="7576695"/>
            <a:ext cx="5380656" cy="3153348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-10285955">
            <a:off x="-1821788" y="7745038"/>
            <a:ext cx="5380656" cy="3907340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35488" y="8352950"/>
            <a:ext cx="1618500" cy="16008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Color Index: </a:t>
            </a:r>
            <a:endParaRPr b="1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Male’s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Slides</a:t>
            </a:r>
            <a:endParaRPr sz="1300"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Slides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3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675700" y="67933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6">
            <a:alphaModFix/>
          </a:blip>
          <a:srcRect b="23672" l="4537" r="4528" t="17044"/>
          <a:stretch/>
        </p:blipFill>
        <p:spPr>
          <a:xfrm>
            <a:off x="2069850" y="3105925"/>
            <a:ext cx="3175499" cy="289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8175" y="9703387"/>
            <a:ext cx="294525" cy="2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625" y="1514925"/>
            <a:ext cx="1417800" cy="1057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Lungs</a:t>
            </a:r>
            <a:endParaRPr sz="3600"/>
          </a:p>
        </p:txBody>
      </p:sp>
      <p:graphicFrame>
        <p:nvGraphicFramePr>
          <p:cNvPr id="268" name="Google Shape;268;p22"/>
          <p:cNvGraphicFramePr/>
          <p:nvPr/>
        </p:nvGraphicFramePr>
        <p:xfrm>
          <a:off x="249353" y="16801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7175"/>
                <a:gridCol w="3275300"/>
              </a:tblGrid>
              <a:tr h="6566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Right and Left Lungs</a:t>
                      </a:r>
                      <a:endParaRPr b="1" sz="23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44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 lung 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lung 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270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Larger &amp; shorter than left lung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-It’s divided by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fissures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horizontal (transverse)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lobes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middle and lower lobes).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-Divided by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 oblique fissure. </a:t>
                      </a:r>
                      <a:endParaRPr sz="11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lobes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upper and lower.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-There’s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horizontal fissure</a:t>
                      </a:r>
                      <a:endParaRPr b="1" sz="11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-It has a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cardiac notch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at lower part of its anterior border.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9" name="Google Shape;269;p22"/>
          <p:cNvSpPr txBox="1"/>
          <p:nvPr/>
        </p:nvSpPr>
        <p:spPr>
          <a:xfrm>
            <a:off x="219717" y="4907630"/>
            <a:ext cx="108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Oblique fissure</a:t>
            </a:r>
            <a:endParaRPr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b="12036" l="42492" r="27881" t="28492"/>
          <a:stretch/>
        </p:blipFill>
        <p:spPr>
          <a:xfrm>
            <a:off x="1325047" y="4028387"/>
            <a:ext cx="1103825" cy="142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 b="10732" l="71574" r="1161" t="26060"/>
          <a:stretch/>
        </p:blipFill>
        <p:spPr>
          <a:xfrm>
            <a:off x="4751111" y="4028363"/>
            <a:ext cx="1103825" cy="14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/>
        </p:nvSpPr>
        <p:spPr>
          <a:xfrm>
            <a:off x="481626" y="4028375"/>
            <a:ext cx="1306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Horizontal (transverse)</a:t>
            </a: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fissure</a:t>
            </a:r>
            <a:endParaRPr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" name="Google Shape;273;p22"/>
          <p:cNvCxnSpPr/>
          <p:nvPr/>
        </p:nvCxnSpPr>
        <p:spPr>
          <a:xfrm flipH="1" rot="10800000">
            <a:off x="1085850" y="4949468"/>
            <a:ext cx="578400" cy="11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2"/>
          <p:cNvCxnSpPr/>
          <p:nvPr/>
        </p:nvCxnSpPr>
        <p:spPr>
          <a:xfrm>
            <a:off x="1316540" y="4291772"/>
            <a:ext cx="461100" cy="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22"/>
          <p:cNvSpPr txBox="1"/>
          <p:nvPr/>
        </p:nvSpPr>
        <p:spPr>
          <a:xfrm>
            <a:off x="1593581" y="4355530"/>
            <a:ext cx="108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Upper lobe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631352" y="4852730"/>
            <a:ext cx="108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Middle</a:t>
            </a: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lobe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1302425" y="4949475"/>
            <a:ext cx="553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Lower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lobe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5745375" y="4090927"/>
            <a:ext cx="108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Oblique fissure</a:t>
            </a:r>
            <a:endParaRPr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9" name="Google Shape;279;p22"/>
          <p:cNvCxnSpPr/>
          <p:nvPr/>
        </p:nvCxnSpPr>
        <p:spPr>
          <a:xfrm flipH="1">
            <a:off x="5564553" y="4364715"/>
            <a:ext cx="445500" cy="58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22"/>
          <p:cNvSpPr txBox="1"/>
          <p:nvPr/>
        </p:nvSpPr>
        <p:spPr>
          <a:xfrm>
            <a:off x="3597942" y="4728880"/>
            <a:ext cx="108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Cardiac notch</a:t>
            </a:r>
            <a:endParaRPr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1" name="Google Shape;281;p22"/>
          <p:cNvCxnSpPr/>
          <p:nvPr/>
        </p:nvCxnSpPr>
        <p:spPr>
          <a:xfrm>
            <a:off x="4418593" y="4915236"/>
            <a:ext cx="723300" cy="4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22"/>
          <p:cNvSpPr txBox="1"/>
          <p:nvPr/>
        </p:nvSpPr>
        <p:spPr>
          <a:xfrm>
            <a:off x="4927356" y="4354930"/>
            <a:ext cx="10827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Upper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lobe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5373416" y="4989020"/>
            <a:ext cx="553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Lower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lobe</a:t>
            </a:r>
            <a:endParaRPr b="1"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84" name="Google Shape;284;p22"/>
          <p:cNvGraphicFramePr/>
          <p:nvPr/>
        </p:nvGraphicFramePr>
        <p:xfrm>
          <a:off x="249352" y="54852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7175"/>
                <a:gridCol w="3275300"/>
              </a:tblGrid>
              <a:tr h="5967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Mediastinal Surface of Lungs</a:t>
                      </a:r>
                      <a:endParaRPr b="1" sz="20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6AA84F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تقريبا كلهم نفس الstructures لكن الفرق بينهم اليمين في veins ويسار arteries</a:t>
                      </a:r>
                      <a:endParaRPr b="1" sz="1000">
                        <a:solidFill>
                          <a:srgbClr val="6AA84F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44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 Lung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Lung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27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Azygos vein and its arch</a:t>
                      </a:r>
                      <a:r>
                        <a:rPr lang="en" sz="9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root of the lung).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Vagus nerve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to the root of the lung.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Phrenic nerve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to the root of the lung.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Cardiac impression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Cardiac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related to right atrium. </a:t>
                      </a:r>
                      <a:endParaRPr b="1"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Esophagus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root. 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6-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Below hilum and in front of pulmonary ligament: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groove for I.V.C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(inferior vena cava).</a:t>
                      </a:r>
                      <a:endParaRPr b="1"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Descending aorta and its arches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root of the lung).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Vagus nerve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to the root of the lung over the root of the lung.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Phrenic nerve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to the root of the lung. 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Cardiac impression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related to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ventricle.</a:t>
                      </a:r>
                      <a:r>
                        <a:rPr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Groove for left common carotid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subclavian arteries.</a:t>
                      </a:r>
                      <a:endParaRPr b="1" sz="10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relationshipsofrightrootoflung" id="285" name="Google Shape;2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175" y="8424425"/>
            <a:ext cx="1723875" cy="1305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6" name="Google Shape;286;p22"/>
          <p:cNvSpPr txBox="1"/>
          <p:nvPr/>
        </p:nvSpPr>
        <p:spPr>
          <a:xfrm>
            <a:off x="1085850" y="9065483"/>
            <a:ext cx="1306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Cardiac </a:t>
            </a:r>
            <a:endParaRPr b="1"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impression </a:t>
            </a:r>
            <a:endParaRPr b="1"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elationshipswithleftrootoflung" id="287" name="Google Shape;28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175" y="8424425"/>
            <a:ext cx="1723875" cy="1305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8" name="Google Shape;288;p22"/>
          <p:cNvSpPr txBox="1"/>
          <p:nvPr/>
        </p:nvSpPr>
        <p:spPr>
          <a:xfrm>
            <a:off x="5299652" y="8913791"/>
            <a:ext cx="1306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Cardiac </a:t>
            </a:r>
            <a:endParaRPr b="1"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impression </a:t>
            </a:r>
            <a:endParaRPr b="1"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5225025" y="5485225"/>
            <a:ext cx="15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الفرق بالخط ال bold </a:t>
            </a:r>
            <a:endParaRPr b="1" sz="1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>
            <p:ph type="title"/>
          </p:nvPr>
        </p:nvSpPr>
        <p:spPr>
          <a:xfrm>
            <a:off x="136005" y="-134082"/>
            <a:ext cx="6816600" cy="11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Lungs</a:t>
            </a:r>
            <a:endParaRPr/>
          </a:p>
        </p:txBody>
      </p:sp>
      <p:graphicFrame>
        <p:nvGraphicFramePr>
          <p:cNvPr id="295" name="Google Shape;295;p23"/>
          <p:cNvGraphicFramePr/>
          <p:nvPr/>
        </p:nvGraphicFramePr>
        <p:xfrm>
          <a:off x="384454" y="7874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4075"/>
                <a:gridCol w="3272200"/>
              </a:tblGrid>
              <a:tr h="4277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Blood supply</a:t>
                      </a:r>
                      <a:endParaRPr b="1" sz="23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29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Arteries 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Veins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75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Bronchial arteries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(From descending aorta)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supplies oxygenated blood to bronchi, lung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tissue &amp; visceral pleura.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Pulmonary artery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which carries 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non-oxygenated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blood from 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 ventricle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lung alveoli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Bronchial veins: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drain into azygos &amp; hemiazygos veins.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Two pulmonary veins: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carry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oxygenated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from 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lung alveoli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atrium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heart.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6" name="Google Shape;296;p23"/>
          <p:cNvGraphicFramePr/>
          <p:nvPr/>
        </p:nvGraphicFramePr>
        <p:xfrm>
          <a:off x="384453" y="3485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4075"/>
                <a:gridCol w="3272200"/>
              </a:tblGrid>
              <a:tr h="4736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Nerve Supply</a:t>
                      </a:r>
                      <a:endParaRPr b="1" sz="1300">
                        <a:solidFill>
                          <a:srgbClr val="6AA84F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529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Pulmonary plexus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at the root of lung  is formed of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autonomic N.S.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from sympathetic &amp;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parasympathetic fibers.</a:t>
                      </a:r>
                      <a:endParaRPr sz="12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</a:tr>
              <a:tr h="381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</a:rPr>
                        <a:t>1- Sympathetic fibers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</a:rPr>
                        <a:t>2- Parasympathetic fibers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-From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sympathetic trunk 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Action: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broncho-dilatation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vasoconstriction</a:t>
                      </a:r>
                      <a:endParaRPr b="1"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-From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vagus nerve 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Action: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broncho-constriction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vasodilatation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secretomotor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bronchial glands.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97" name="Google Shape;297;p23"/>
          <p:cNvCxnSpPr/>
          <p:nvPr/>
        </p:nvCxnSpPr>
        <p:spPr>
          <a:xfrm flipH="1">
            <a:off x="0" y="6572379"/>
            <a:ext cx="7528800" cy="26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8" name="Google Shape;298;p23"/>
          <p:cNvSpPr txBox="1"/>
          <p:nvPr>
            <p:ph type="title"/>
          </p:nvPr>
        </p:nvSpPr>
        <p:spPr>
          <a:xfrm>
            <a:off x="136005" y="6359814"/>
            <a:ext cx="6816600" cy="11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Bronchi 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135999" y="7229960"/>
            <a:ext cx="48372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trachea divides into 2 main bronchi: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Right main bronchus: 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which divides </a:t>
            </a: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before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entering the hilum, it gives: </a:t>
            </a: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superior lobar (secondary) bronchus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On entering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hilum, it divides into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middle &amp; inferior lobar bronchi.</a:t>
            </a:r>
            <a:endParaRPr b="1"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Left main bronchus: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On entering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hilum, it divides into 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superior &amp; inferior lobar bronchi.</a:t>
            </a:r>
            <a:endParaRPr b="1"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E:\dad\Student Gray\3. Thorax\F66122-003-f043a.jpg" id="300" name="Google Shape;300;p23"/>
          <p:cNvPicPr preferRelativeResize="0"/>
          <p:nvPr/>
        </p:nvPicPr>
        <p:blipFill rotWithShape="1">
          <a:blip r:embed="rId3">
            <a:alphaModFix/>
          </a:blip>
          <a:srcRect b="10638" l="0" r="0" t="3013"/>
          <a:stretch/>
        </p:blipFill>
        <p:spPr>
          <a:xfrm>
            <a:off x="4777970" y="7721089"/>
            <a:ext cx="2434950" cy="153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45034" y="5638386"/>
            <a:ext cx="492350" cy="10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043312" y="5742138"/>
            <a:ext cx="445624" cy="97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6">
            <a:alphaModFix/>
          </a:blip>
          <a:srcRect b="0" l="0" r="31921" t="32405"/>
          <a:stretch/>
        </p:blipFill>
        <p:spPr>
          <a:xfrm>
            <a:off x="1619254" y="5903025"/>
            <a:ext cx="1534214" cy="55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6">
            <a:alphaModFix/>
          </a:blip>
          <a:srcRect b="7599" l="74585" r="0" t="23996"/>
          <a:stretch/>
        </p:blipFill>
        <p:spPr>
          <a:xfrm>
            <a:off x="5635466" y="5862063"/>
            <a:ext cx="590349" cy="5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 rotWithShape="1">
          <a:blip r:embed="rId6">
            <a:alphaModFix/>
          </a:blip>
          <a:srcRect b="7635" l="0" r="69633" t="21603"/>
          <a:stretch/>
        </p:blipFill>
        <p:spPr>
          <a:xfrm>
            <a:off x="4981742" y="5872700"/>
            <a:ext cx="653734" cy="5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/>
        </p:nvSpPr>
        <p:spPr>
          <a:xfrm>
            <a:off x="3728284" y="2971199"/>
            <a:ext cx="3030900" cy="3963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3777498" y="2942400"/>
            <a:ext cx="2076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sng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Bronchial</a:t>
            </a:r>
            <a:r>
              <a:rPr b="0" i="0" lang="en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: الوضع المتعارف عليه الطبيعي </a:t>
            </a:r>
            <a:endParaRPr b="0" i="0" sz="9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n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Pulmonary</a:t>
            </a:r>
            <a:r>
              <a:rPr b="0" i="0" lang="en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: نعكس </a:t>
            </a:r>
            <a:endParaRPr b="0" i="0" sz="9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5510425" y="2942400"/>
            <a:ext cx="17025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Artery: O2 , vein: CO2</a:t>
            </a:r>
            <a:endParaRPr b="0" i="0" sz="9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Artery: CO2 , vein: O2</a:t>
            </a:r>
            <a:endParaRPr b="0" i="0" sz="9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>
            <a:off x="6189283" y="2653025"/>
            <a:ext cx="1287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(441)</a:t>
            </a:r>
            <a:endParaRPr sz="11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"/>
          <p:cNvSpPr txBox="1"/>
          <p:nvPr>
            <p:ph type="title"/>
          </p:nvPr>
        </p:nvSpPr>
        <p:spPr>
          <a:xfrm>
            <a:off x="249310" y="310096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Bronchopulmonary Segments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1B6F5EDD" id="315" name="Google Shape;315;p24"/>
          <p:cNvPicPr preferRelativeResize="0"/>
          <p:nvPr/>
        </p:nvPicPr>
        <p:blipFill rotWithShape="1">
          <a:blip r:embed="rId3">
            <a:alphaModFix/>
          </a:blip>
          <a:srcRect b="853" l="23530" r="44059" t="23629"/>
          <a:stretch/>
        </p:blipFill>
        <p:spPr>
          <a:xfrm>
            <a:off x="3409182" y="1429998"/>
            <a:ext cx="2207374" cy="556873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/>
        </p:nvSpPr>
        <p:spPr>
          <a:xfrm>
            <a:off x="-1490819" y="1545046"/>
            <a:ext cx="6944400" cy="8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Each lobar (secondary) bronchus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gives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segmental (tertiary) bronchi.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Each segmental bronchus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divides repeatedly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into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bronchioles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Bronchioles divide into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terminal bronchioles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which show delicate outpouchings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‘the respiratory bronchioles’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They end by branching into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alveolar ducts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which lead into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alveolar sacs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Alveolar sacs consist of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several alveoli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(Alveolar sac contains alveoli الكور الصغيره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Singular is alveolus )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C343D"/>
              </a:solidFill>
              <a:highlight>
                <a:srgbClr val="99999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Each alveolus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is surrounded by a network of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blood capillaries for gas exchange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4"/>
          <p:cNvSpPr/>
          <p:nvPr/>
        </p:nvSpPr>
        <p:spPr>
          <a:xfrm rot="1208049">
            <a:off x="3322892" y="2448428"/>
            <a:ext cx="1993206" cy="75774"/>
          </a:xfrm>
          <a:prstGeom prst="rightArrow">
            <a:avLst>
              <a:gd fmla="val 0" name="adj1"/>
              <a:gd fmla="val 172601" name="adj2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4"/>
          <p:cNvSpPr/>
          <p:nvPr/>
        </p:nvSpPr>
        <p:spPr>
          <a:xfrm rot="-18247">
            <a:off x="3217482" y="3019259"/>
            <a:ext cx="1695624" cy="84600"/>
          </a:xfrm>
          <a:prstGeom prst="rightArrow">
            <a:avLst>
              <a:gd fmla="val 0" name="adj1"/>
              <a:gd fmla="val 167926" name="adj2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4"/>
          <p:cNvSpPr/>
          <p:nvPr/>
        </p:nvSpPr>
        <p:spPr>
          <a:xfrm flipH="1" rot="10783283">
            <a:off x="2756714" y="4028661"/>
            <a:ext cx="1912523" cy="54600"/>
          </a:xfrm>
          <a:prstGeom prst="rightArrow">
            <a:avLst>
              <a:gd fmla="val 0" name="adj1"/>
              <a:gd fmla="val 167926" name="adj2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"/>
          <p:cNvSpPr/>
          <p:nvPr/>
        </p:nvSpPr>
        <p:spPr>
          <a:xfrm rot="-36964">
            <a:off x="2953605" y="5100406"/>
            <a:ext cx="1562490" cy="74100"/>
          </a:xfrm>
          <a:prstGeom prst="rightArrow">
            <a:avLst>
              <a:gd fmla="val 0" name="adj1"/>
              <a:gd fmla="val 169246" name="adj2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4"/>
          <p:cNvSpPr/>
          <p:nvPr/>
        </p:nvSpPr>
        <p:spPr>
          <a:xfrm rot="-1184695">
            <a:off x="3195383" y="5790621"/>
            <a:ext cx="1078935" cy="59011"/>
          </a:xfrm>
          <a:prstGeom prst="rightArrow">
            <a:avLst>
              <a:gd fmla="val 0" name="adj1"/>
              <a:gd fmla="val 167926" name="adj2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4"/>
          <p:cNvSpPr/>
          <p:nvPr/>
        </p:nvSpPr>
        <p:spPr>
          <a:xfrm rot="-3973942">
            <a:off x="3496675" y="6488382"/>
            <a:ext cx="832944" cy="50329"/>
          </a:xfrm>
          <a:prstGeom prst="rightArrow">
            <a:avLst>
              <a:gd fmla="val 0" name="adj1"/>
              <a:gd fmla="val 167926" name="adj2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24"/>
          <p:cNvPicPr preferRelativeResize="0"/>
          <p:nvPr/>
        </p:nvPicPr>
        <p:blipFill rotWithShape="1">
          <a:blip r:embed="rId4">
            <a:alphaModFix/>
          </a:blip>
          <a:srcRect b="0" l="0" r="0" t="35736"/>
          <a:stretch/>
        </p:blipFill>
        <p:spPr>
          <a:xfrm>
            <a:off x="3397425" y="8976228"/>
            <a:ext cx="1128301" cy="100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4"/>
          <p:cNvSpPr txBox="1"/>
          <p:nvPr/>
        </p:nvSpPr>
        <p:spPr>
          <a:xfrm>
            <a:off x="249300" y="929447"/>
            <a:ext cx="64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They are the </a:t>
            </a:r>
            <a:r>
              <a:rPr b="1" lang="en">
                <a:solidFill>
                  <a:srgbClr val="0C343D"/>
                </a:solidFill>
              </a:rPr>
              <a:t>anatomic</a:t>
            </a:r>
            <a:r>
              <a:rPr lang="en">
                <a:solidFill>
                  <a:srgbClr val="0C343D"/>
                </a:solidFill>
              </a:rPr>
              <a:t>, </a:t>
            </a:r>
            <a:r>
              <a:rPr b="1" lang="en">
                <a:solidFill>
                  <a:srgbClr val="0C343D"/>
                </a:solidFill>
              </a:rPr>
              <a:t>functional</a:t>
            </a:r>
            <a:r>
              <a:rPr lang="en">
                <a:solidFill>
                  <a:srgbClr val="0C343D"/>
                </a:solidFill>
              </a:rPr>
              <a:t>, and </a:t>
            </a:r>
            <a:r>
              <a:rPr b="1" lang="en">
                <a:solidFill>
                  <a:srgbClr val="0C343D"/>
                </a:solidFill>
              </a:rPr>
              <a:t>surgical</a:t>
            </a:r>
            <a:r>
              <a:rPr lang="en">
                <a:solidFill>
                  <a:srgbClr val="0C343D"/>
                </a:solidFill>
              </a:rPr>
              <a:t> </a:t>
            </a:r>
            <a:endParaRPr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units of the lungs.</a:t>
            </a:r>
            <a:endParaRPr>
              <a:solidFill>
                <a:srgbClr val="0C343D"/>
              </a:solidFill>
            </a:endParaRPr>
          </a:p>
        </p:txBody>
      </p:sp>
      <p:pic>
        <p:nvPicPr>
          <p:cNvPr descr="1B6F5EDD" id="325" name="Google Shape;325;p24"/>
          <p:cNvPicPr preferRelativeResize="0"/>
          <p:nvPr/>
        </p:nvPicPr>
        <p:blipFill rotWithShape="1">
          <a:blip r:embed="rId3">
            <a:alphaModFix/>
          </a:blip>
          <a:srcRect b="1237" l="23601" r="55451" t="81639"/>
          <a:stretch/>
        </p:blipFill>
        <p:spPr>
          <a:xfrm>
            <a:off x="5268700" y="6735784"/>
            <a:ext cx="1034700" cy="93684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/>
          <p:nvPr/>
        </p:nvSpPr>
        <p:spPr>
          <a:xfrm>
            <a:off x="5268700" y="6817465"/>
            <a:ext cx="1034700" cy="9369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7" name="Google Shape;327;p24"/>
          <p:cNvCxnSpPr>
            <a:endCxn id="326" idx="2"/>
          </p:cNvCxnSpPr>
          <p:nvPr/>
        </p:nvCxnSpPr>
        <p:spPr>
          <a:xfrm>
            <a:off x="3182800" y="7254415"/>
            <a:ext cx="2085900" cy="315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8" name="Google Shape;328;p24"/>
          <p:cNvPicPr preferRelativeResize="0"/>
          <p:nvPr/>
        </p:nvPicPr>
        <p:blipFill rotWithShape="1">
          <a:blip r:embed="rId4">
            <a:alphaModFix/>
          </a:blip>
          <a:srcRect b="22178" l="0" r="50079" t="44460"/>
          <a:stretch/>
        </p:blipFill>
        <p:spPr>
          <a:xfrm>
            <a:off x="4573175" y="7824725"/>
            <a:ext cx="563249" cy="52055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4"/>
          <p:cNvSpPr/>
          <p:nvPr/>
        </p:nvSpPr>
        <p:spPr>
          <a:xfrm>
            <a:off x="4643327" y="8009249"/>
            <a:ext cx="129600" cy="129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0" name="Google Shape;330;p24"/>
          <p:cNvCxnSpPr>
            <a:endCxn id="329" idx="2"/>
          </p:cNvCxnSpPr>
          <p:nvPr/>
        </p:nvCxnSpPr>
        <p:spPr>
          <a:xfrm>
            <a:off x="3279827" y="7900649"/>
            <a:ext cx="1363500" cy="1734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/>
          <p:nvPr>
            <p:ph type="title"/>
          </p:nvPr>
        </p:nvSpPr>
        <p:spPr>
          <a:xfrm>
            <a:off x="407928" y="861573"/>
            <a:ext cx="50577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Bronchopulmonary Segments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"/>
          <p:cNvSpPr txBox="1"/>
          <p:nvPr/>
        </p:nvSpPr>
        <p:spPr>
          <a:xfrm>
            <a:off x="407925" y="1809558"/>
            <a:ext cx="5800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main characteristics of a bronchopulmonary segment: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It is a subdivision of a lung lobe.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is pyramidal shaped (each segment) , </a:t>
            </a:r>
            <a:r>
              <a:rPr lang="en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its </a:t>
            </a:r>
            <a:r>
              <a:rPr b="1" lang="en" u="sng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apex</a:t>
            </a:r>
            <a:r>
              <a:rPr lang="en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is toward the lung root. </a:t>
            </a:r>
            <a:endParaRPr u="sng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is surrounded by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connective tissue septa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has a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segmental bronchus,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segmental artery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lymph vessels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autonomic nerves. 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segmental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vein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lies in the inter- segmental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C.T. septa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between the segments.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 diseased segment can be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removed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surgically, because it is a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structural unit.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7" name="Google Shape;337;p25"/>
          <p:cNvPicPr preferRelativeResize="0"/>
          <p:nvPr/>
        </p:nvPicPr>
        <p:blipFill rotWithShape="1">
          <a:blip r:embed="rId3">
            <a:alphaModFix/>
          </a:blip>
          <a:srcRect b="-1122" l="0" r="8155" t="0"/>
          <a:stretch/>
        </p:blipFill>
        <p:spPr>
          <a:xfrm>
            <a:off x="0" y="5803750"/>
            <a:ext cx="3901300" cy="3374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8BC38F4" id="338" name="Google Shape;338;p25"/>
          <p:cNvPicPr preferRelativeResize="0"/>
          <p:nvPr/>
        </p:nvPicPr>
        <p:blipFill rotWithShape="1">
          <a:blip r:embed="rId4">
            <a:alphaModFix/>
          </a:blip>
          <a:srcRect b="31719" l="30680" r="0" t="17095"/>
          <a:stretch/>
        </p:blipFill>
        <p:spPr>
          <a:xfrm>
            <a:off x="3901300" y="5803750"/>
            <a:ext cx="3073324" cy="3505501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dash"/>
            <a:miter lim="800000"/>
            <a:headEnd len="sm" w="sm" type="none"/>
            <a:tailEnd len="sm" w="sm" type="none"/>
          </a:ln>
        </p:spPr>
      </p:pic>
      <p:sp>
        <p:nvSpPr>
          <p:cNvPr id="339" name="Google Shape;339;p25"/>
          <p:cNvSpPr txBox="1"/>
          <p:nvPr/>
        </p:nvSpPr>
        <p:spPr>
          <a:xfrm>
            <a:off x="4748102" y="9309250"/>
            <a:ext cx="159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One segment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26"/>
          <p:cNvGraphicFramePr/>
          <p:nvPr/>
        </p:nvGraphicFramePr>
        <p:xfrm>
          <a:off x="952450" y="18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{D1AF28C6-DF2E-4364-B398-1D3ED489F01F}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689625">
                <a:tc grid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Fira Sans Condensed"/>
                        <a:buAutoNum type="arabicPeriod"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The right lung is divided into?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2 lobes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1 lobes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4 lobes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3 lobes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2.       The left lung is divided by?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2 lobes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2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fissures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1 fissure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3 lobes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 3.       What is below the right hilum and in front of pulmonary ligament?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Groove for I.V.C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Groove for left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common carotid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Groove for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subclavian 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Azygos  vein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4.       Esophagus is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found on?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to the right lung root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posterior to the left lung root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posterior to the right lung root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to the left lung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5.      The normal range of pleural serous fluid?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(15-20 ml)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(6-10 ml)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(5-10 ml)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(5-15 ml)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6" name="Google Shape;346;p26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MCQs</a:t>
            </a:r>
            <a:endParaRPr sz="3010"/>
          </a:p>
        </p:txBody>
      </p:sp>
      <p:pic>
        <p:nvPicPr>
          <p:cNvPr id="347" name="Google Shape;3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684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6"/>
          <p:cNvSpPr txBox="1"/>
          <p:nvPr/>
        </p:nvSpPr>
        <p:spPr>
          <a:xfrm>
            <a:off x="952450" y="8772550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Answers: 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1- D   2- C   3- A   4- C   5- C</a:t>
            </a:r>
            <a:endParaRPr sz="11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26"/>
          <p:cNvSpPr/>
          <p:nvPr/>
        </p:nvSpPr>
        <p:spPr>
          <a:xfrm rot="-5400000">
            <a:off x="-703524" y="91240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0" name="Google Shape;350;p26"/>
          <p:cNvSpPr/>
          <p:nvPr/>
        </p:nvSpPr>
        <p:spPr>
          <a:xfrm rot="-5400000">
            <a:off x="-832449" y="92383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1" name="Google Shape;351;p26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2" name="Google Shape;352;p26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353" name="Google Shape;353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575" y="9340950"/>
            <a:ext cx="5775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6"/>
          <p:cNvSpPr txBox="1"/>
          <p:nvPr/>
        </p:nvSpPr>
        <p:spPr>
          <a:xfrm>
            <a:off x="1874875" y="9321900"/>
            <a:ext cx="33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Click on the icon for more questions from Med442’s QBank</a:t>
            </a:r>
            <a:endParaRPr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684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7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SAQs</a:t>
            </a:r>
            <a:endParaRPr sz="3010"/>
          </a:p>
        </p:txBody>
      </p:sp>
      <p:sp>
        <p:nvSpPr>
          <p:cNvPr id="362" name="Google Shape;362;p27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63" name="Google Shape;363;p27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866774" y="2148275"/>
            <a:ext cx="411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1. List 3 special features of </a:t>
            </a:r>
            <a:r>
              <a:rPr b="1" lang="en" sz="1900" u="sng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Left Lung?</a:t>
            </a:r>
            <a:endParaRPr b="1" sz="1900" u="sng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365" name="Google Shape;365;p27"/>
          <p:cNvSpPr txBox="1"/>
          <p:nvPr/>
        </p:nvSpPr>
        <p:spPr>
          <a:xfrm>
            <a:off x="866749" y="4569175"/>
            <a:ext cx="4851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2. What are the causes of Pleural Effusion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866700" y="6990050"/>
            <a:ext cx="608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3. Visceral pleura is </a:t>
            </a: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supplied</a:t>
            </a: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by?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866700" y="2594075"/>
            <a:ext cx="54627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Answer: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1- Divided by one oblique fissure. </a:t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into 2 lobes, Upper and lower.</a:t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2- There’s no horizontal fissure</a:t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3- It has a cardiac notch at lower part of its anterior border.</a:t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952450" y="5133263"/>
            <a:ext cx="4968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Answer: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inflammation, TB, congestive heart disease and malignancy.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27"/>
          <p:cNvSpPr txBox="1"/>
          <p:nvPr/>
        </p:nvSpPr>
        <p:spPr>
          <a:xfrm>
            <a:off x="952450" y="7538128"/>
            <a:ext cx="4968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Answer: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autonomic fibers from the pulmonary plexus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>
            <p:ph type="title"/>
          </p:nvPr>
        </p:nvSpPr>
        <p:spPr>
          <a:xfrm>
            <a:off x="2418606" y="748673"/>
            <a:ext cx="24780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Leaders</a:t>
            </a:r>
            <a:endParaRPr/>
          </a:p>
        </p:txBody>
      </p:sp>
      <p:sp>
        <p:nvSpPr>
          <p:cNvPr id="375" name="Google Shape;375;p28"/>
          <p:cNvSpPr txBox="1"/>
          <p:nvPr>
            <p:ph type="title"/>
          </p:nvPr>
        </p:nvSpPr>
        <p:spPr>
          <a:xfrm>
            <a:off x="2331756" y="2464636"/>
            <a:ext cx="26517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76" name="Google Shape;376;p28"/>
          <p:cNvSpPr txBox="1"/>
          <p:nvPr/>
        </p:nvSpPr>
        <p:spPr>
          <a:xfrm>
            <a:off x="462050" y="1687263"/>
            <a:ext cx="222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Mohammad Alrashed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4054025" y="1673238"/>
            <a:ext cx="247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Najla 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Aldhbiban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28"/>
          <p:cNvSpPr txBox="1"/>
          <p:nvPr/>
        </p:nvSpPr>
        <p:spPr>
          <a:xfrm>
            <a:off x="587900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Faisal Alomar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8"/>
          <p:cNvSpPr txBox="1"/>
          <p:nvPr/>
        </p:nvSpPr>
        <p:spPr>
          <a:xfrm>
            <a:off x="587900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Mishal Alsuwayegh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587900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Hazem Almalki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587900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Zyad Alodan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8"/>
          <p:cNvSpPr txBox="1"/>
          <p:nvPr/>
        </p:nvSpPr>
        <p:spPr>
          <a:xfrm>
            <a:off x="587900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Salman Albader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587900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Abdulaziz Alnasser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4" name="Google Shape;3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625" y="5316300"/>
            <a:ext cx="400225" cy="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79" y="3854723"/>
            <a:ext cx="400224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8"/>
          <p:cNvSpPr txBox="1"/>
          <p:nvPr/>
        </p:nvSpPr>
        <p:spPr>
          <a:xfrm>
            <a:off x="587900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Faris Alseraye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8"/>
          <p:cNvSpPr txBox="1"/>
          <p:nvPr/>
        </p:nvSpPr>
        <p:spPr>
          <a:xfrm>
            <a:off x="587900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Ahmad Alemam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587900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Alwaleed Faqihi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8"/>
          <p:cNvSpPr txBox="1"/>
          <p:nvPr/>
        </p:nvSpPr>
        <p:spPr>
          <a:xfrm>
            <a:off x="587900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Abdullah Alnajres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8"/>
          <p:cNvSpPr txBox="1"/>
          <p:nvPr/>
        </p:nvSpPr>
        <p:spPr>
          <a:xfrm>
            <a:off x="587900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Meshari Alshathri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28"/>
          <p:cNvSpPr txBox="1"/>
          <p:nvPr/>
        </p:nvSpPr>
        <p:spPr>
          <a:xfrm>
            <a:off x="587900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Nawaf Alturki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28"/>
          <p:cNvSpPr txBox="1"/>
          <p:nvPr/>
        </p:nvSpPr>
        <p:spPr>
          <a:xfrm>
            <a:off x="587900" y="91881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Nasser Alghaith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4487838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Nouf Aldalaqan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8"/>
          <p:cNvSpPr txBox="1"/>
          <p:nvPr/>
        </p:nvSpPr>
        <p:spPr>
          <a:xfrm>
            <a:off x="4487838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Nouf Aldhalaan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8"/>
          <p:cNvSpPr txBox="1"/>
          <p:nvPr/>
        </p:nvSpPr>
        <p:spPr>
          <a:xfrm>
            <a:off x="4487838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Atheer Alahmari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28"/>
          <p:cNvSpPr txBox="1"/>
          <p:nvPr/>
        </p:nvSpPr>
        <p:spPr>
          <a:xfrm>
            <a:off x="4487838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Shatha Alshabani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28"/>
          <p:cNvSpPr txBox="1"/>
          <p:nvPr/>
        </p:nvSpPr>
        <p:spPr>
          <a:xfrm>
            <a:off x="4487838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Aljazi AlBabtain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4487838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Reema Alshehri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4487838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Sarah Alzahrani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4487838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Maha Alkoryshy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28"/>
          <p:cNvSpPr txBox="1"/>
          <p:nvPr/>
        </p:nvSpPr>
        <p:spPr>
          <a:xfrm>
            <a:off x="4487838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Nada Albedaiwi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28"/>
          <p:cNvSpPr txBox="1"/>
          <p:nvPr/>
        </p:nvSpPr>
        <p:spPr>
          <a:xfrm>
            <a:off x="4487838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4487838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Atheer AlKanhal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28"/>
          <p:cNvSpPr txBox="1"/>
          <p:nvPr/>
        </p:nvSpPr>
        <p:spPr>
          <a:xfrm>
            <a:off x="4487838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554150" y="717875"/>
            <a:ext cx="2069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Objectives</a:t>
            </a:r>
            <a:endParaRPr sz="3010"/>
          </a:p>
        </p:txBody>
      </p:sp>
      <p:sp>
        <p:nvSpPr>
          <p:cNvPr id="78" name="Google Shape;78;p14"/>
          <p:cNvSpPr/>
          <p:nvPr/>
        </p:nvSpPr>
        <p:spPr>
          <a:xfrm flipH="1">
            <a:off x="4848048" y="63"/>
            <a:ext cx="2467148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flipH="1">
            <a:off x="5076644" y="62"/>
            <a:ext cx="2352856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75" y="789275"/>
            <a:ext cx="455700" cy="4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364800" y="180670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41000" y="187810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b="1" sz="2300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364800" y="262792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441000" y="269932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364800" y="344915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441000" y="352055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364800" y="434177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41000" y="441317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4</a:t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364800" y="523440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441000" y="530580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5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364800" y="612702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441000" y="619842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6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72900" y="1773625"/>
            <a:ext cx="47202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 anatomy of the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pleura: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subdivisions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into parietal &amp; visceral pleurae,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nerve supply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of each of them.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966450" y="2664975"/>
            <a:ext cx="523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List the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parts of parietal pleura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and its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recesses.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972900" y="3389225"/>
            <a:ext cx="491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surface anatomy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of both pleurae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and lungs.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970200" y="4264975"/>
            <a:ext cx="537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anatomy of lungs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: shape, relations,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nerve supply &amp; blood supply.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970200" y="5311950"/>
            <a:ext cx="641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difference between right &amp; left lungs.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66450" y="6055625"/>
            <a:ext cx="60330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formation of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bronchopulmonary </a:t>
            </a:r>
            <a:endParaRPr sz="1200" u="sng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segments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and the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main characteristics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each segment in the lung.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24931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Pleura:</a:t>
            </a:r>
            <a:endParaRPr/>
          </a:p>
        </p:txBody>
      </p:sp>
      <p:graphicFrame>
        <p:nvGraphicFramePr>
          <p:cNvPr id="104" name="Google Shape;104;p15"/>
          <p:cNvGraphicFramePr/>
          <p:nvPr/>
        </p:nvGraphicFramePr>
        <p:xfrm>
          <a:off x="249350" y="1615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1392950"/>
                <a:gridCol w="2765175"/>
              </a:tblGrid>
              <a:tr h="855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a </a:t>
                      </a:r>
                      <a:r>
                        <a:rPr b="1"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double-layered serous membrane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enclosing the lung </a:t>
                      </a:r>
                      <a:endParaRPr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 two layers: </a:t>
                      </a:r>
                      <a:endParaRPr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59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Parietal layer</a:t>
                      </a:r>
                      <a:endParaRPr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which lines the </a:t>
                      </a:r>
                      <a:r>
                        <a:rPr b="1"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thoracic walls.</a:t>
                      </a:r>
                      <a:endParaRPr b="1" sz="13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 sz="13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Visceral layer</a:t>
                      </a:r>
                      <a:endParaRPr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which covers the </a:t>
                      </a:r>
                      <a:r>
                        <a:rPr b="1"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surfaces 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</a:t>
                      </a:r>
                      <a:r>
                        <a:rPr b="1"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lung. 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(attached to the lung) (inner layer)</a:t>
                      </a:r>
                      <a:endParaRPr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" name="Google Shape;105;p15"/>
          <p:cNvSpPr txBox="1"/>
          <p:nvPr/>
        </p:nvSpPr>
        <p:spPr>
          <a:xfrm>
            <a:off x="1076800" y="4235100"/>
            <a:ext cx="4641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two layers 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continue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with each other 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around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root of the lung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where it forms a loose cuff </a:t>
            </a:r>
            <a:r>
              <a:rPr lang="en" sz="13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hanging down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called th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b="1"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pulmonary ligament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5"/>
          <p:cNvSpPr/>
          <p:nvPr/>
        </p:nvSpPr>
        <p:spPr>
          <a:xfrm flipH="1" rot="10800000">
            <a:off x="139000" y="4385588"/>
            <a:ext cx="937802" cy="493125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181" y="1990164"/>
            <a:ext cx="2268769" cy="16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 flipH="1" rot="10800000">
            <a:off x="139000" y="5465238"/>
            <a:ext cx="937802" cy="493125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076800" y="5289113"/>
            <a:ext cx="43293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n" sz="13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space</a:t>
            </a:r>
            <a:r>
              <a:rPr lang="en" sz="13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between the two layers, the </a:t>
            </a:r>
            <a:r>
              <a:rPr b="1"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pleural</a:t>
            </a:r>
            <a:r>
              <a:rPr b="1" lang="en" sz="13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cavity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contains a thin film of pleural serous fluid (</a:t>
            </a:r>
            <a:r>
              <a:rPr b="1"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5-10 ml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1975" y="6802050"/>
            <a:ext cx="2209675" cy="16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349" y="6979822"/>
            <a:ext cx="2723050" cy="19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4241975" y="8078063"/>
            <a:ext cx="632100" cy="119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4529349" y="8197787"/>
            <a:ext cx="632100" cy="119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2600200" y="7523125"/>
            <a:ext cx="1360500" cy="702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30000" spcFirstLastPara="1" rIns="0" wrap="square" tIns="91425">
            <a:noAutofit/>
          </a:bodyPr>
          <a:lstStyle/>
          <a:p>
            <a:pPr indent="0" lvl="0" marL="0" marR="18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1100" u="sng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i="0" lang="en" sz="1100" u="sng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ilum of lung </a:t>
            </a:r>
            <a:endParaRPr i="0" sz="1100" u="sng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8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i="0" lang="en" sz="11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Contain artery vein and bronchi </a:t>
            </a:r>
            <a:endParaRPr i="0" sz="110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5" name="Google Shape;115;p15"/>
          <p:cNvCxnSpPr>
            <a:stCxn id="114" idx="1"/>
          </p:cNvCxnSpPr>
          <p:nvPr/>
        </p:nvCxnSpPr>
        <p:spPr>
          <a:xfrm rot="10800000">
            <a:off x="1825900" y="7872025"/>
            <a:ext cx="774300" cy="24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15"/>
          <p:cNvSpPr txBox="1"/>
          <p:nvPr/>
        </p:nvSpPr>
        <p:spPr>
          <a:xfrm>
            <a:off x="1076800" y="6038675"/>
            <a:ext cx="364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 volume of serous fluid is increased in some diseases </a:t>
            </a:r>
            <a:endParaRPr sz="12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687150" y="2682213"/>
            <a:ext cx="128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(outer layer)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91950" y="870275"/>
            <a:ext cx="32715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Parietal Pleura: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97000" y="3679800"/>
            <a:ext cx="2666400" cy="268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>
            <a:off x="91961" y="3721779"/>
            <a:ext cx="995223" cy="990308"/>
            <a:chOff x="8527092" y="8006855"/>
            <a:chExt cx="2340600" cy="2340600"/>
          </a:xfrm>
        </p:grpSpPr>
        <p:sp>
          <p:nvSpPr>
            <p:cNvPr id="125" name="Google Shape;125;p16"/>
            <p:cNvSpPr/>
            <p:nvPr/>
          </p:nvSpPr>
          <p:spPr>
            <a:xfrm>
              <a:off x="8527092" y="8006855"/>
              <a:ext cx="2340600" cy="23406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958942" y="8438514"/>
              <a:ext cx="1476900" cy="14772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134F5C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2400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" name="Google Shape;127;p16"/>
          <p:cNvSpPr/>
          <p:nvPr/>
        </p:nvSpPr>
        <p:spPr>
          <a:xfrm>
            <a:off x="4324775" y="3679800"/>
            <a:ext cx="2666400" cy="268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grpSp>
        <p:nvGrpSpPr>
          <p:cNvPr id="128" name="Google Shape;128;p16"/>
          <p:cNvGrpSpPr/>
          <p:nvPr/>
        </p:nvGrpSpPr>
        <p:grpSpPr>
          <a:xfrm>
            <a:off x="3790461" y="3721779"/>
            <a:ext cx="995223" cy="990308"/>
            <a:chOff x="8527092" y="8006855"/>
            <a:chExt cx="2340600" cy="2340600"/>
          </a:xfrm>
        </p:grpSpPr>
        <p:sp>
          <p:nvSpPr>
            <p:cNvPr id="129" name="Google Shape;129;p16"/>
            <p:cNvSpPr/>
            <p:nvPr/>
          </p:nvSpPr>
          <p:spPr>
            <a:xfrm>
              <a:off x="8527092" y="8006855"/>
              <a:ext cx="2340600" cy="23406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958942" y="8438514"/>
              <a:ext cx="1476900" cy="14772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134F5C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2400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1" name="Google Shape;131;p16"/>
          <p:cNvSpPr/>
          <p:nvPr/>
        </p:nvSpPr>
        <p:spPr>
          <a:xfrm>
            <a:off x="775825" y="6866250"/>
            <a:ext cx="2587500" cy="268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4324775" y="6866250"/>
            <a:ext cx="2587500" cy="268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grpSp>
        <p:nvGrpSpPr>
          <p:cNvPr id="133" name="Google Shape;133;p16"/>
          <p:cNvGrpSpPr/>
          <p:nvPr/>
        </p:nvGrpSpPr>
        <p:grpSpPr>
          <a:xfrm>
            <a:off x="91961" y="6866217"/>
            <a:ext cx="995223" cy="990308"/>
            <a:chOff x="8527092" y="8006855"/>
            <a:chExt cx="2340600" cy="2340600"/>
          </a:xfrm>
        </p:grpSpPr>
        <p:sp>
          <p:nvSpPr>
            <p:cNvPr id="134" name="Google Shape;134;p16"/>
            <p:cNvSpPr/>
            <p:nvPr/>
          </p:nvSpPr>
          <p:spPr>
            <a:xfrm>
              <a:off x="8527092" y="8006855"/>
              <a:ext cx="2340600" cy="23406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58942" y="8438514"/>
              <a:ext cx="1476900" cy="14772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134F5C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2400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3790461" y="6866217"/>
            <a:ext cx="995223" cy="990308"/>
            <a:chOff x="8527092" y="8006855"/>
            <a:chExt cx="2340600" cy="2340600"/>
          </a:xfrm>
        </p:grpSpPr>
        <p:sp>
          <p:nvSpPr>
            <p:cNvPr id="137" name="Google Shape;137;p16"/>
            <p:cNvSpPr/>
            <p:nvPr/>
          </p:nvSpPr>
          <p:spPr>
            <a:xfrm>
              <a:off x="8527092" y="8006855"/>
              <a:ext cx="2340600" cy="23406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8958942" y="8438514"/>
              <a:ext cx="1476900" cy="14772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134F5C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2400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9" name="Google Shape;139;p16"/>
          <p:cNvSpPr txBox="1"/>
          <p:nvPr/>
        </p:nvSpPr>
        <p:spPr>
          <a:xfrm>
            <a:off x="-13275" y="1661075"/>
            <a:ext cx="4785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is divided according to the region in which it lies and the surfaces it covers, into:</a:t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b="1" lang="en" sz="17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7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Cervical </a:t>
            </a:r>
            <a:r>
              <a:rPr lang="en" sz="17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pleura.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cervical vertebra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 sz="1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700">
                <a:solidFill>
                  <a:srgbClr val="E69138"/>
                </a:solidFill>
                <a:latin typeface="Open Sans"/>
                <a:ea typeface="Open Sans"/>
                <a:cs typeface="Open Sans"/>
                <a:sym typeface="Open Sans"/>
              </a:rPr>
              <a:t>Mediastinal</a:t>
            </a:r>
            <a:r>
              <a:rPr lang="en" sz="1700">
                <a:solidFill>
                  <a:srgbClr val="E69138"/>
                </a:solidFill>
                <a:latin typeface="Open Sans"/>
                <a:ea typeface="Open Sans"/>
                <a:cs typeface="Open Sans"/>
                <a:sym typeface="Open Sans"/>
              </a:rPr>
              <a:t> pleura.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heart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 sz="1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7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Costal </a:t>
            </a:r>
            <a:r>
              <a:rPr lang="en" sz="17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pleura.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Costal cartilage 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 sz="1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7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Diaphragmatic</a:t>
            </a:r>
            <a:r>
              <a:rPr lang="en" sz="17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 pleura. 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Diaphragm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061575" y="3860525"/>
            <a:ext cx="210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Cervical Pleura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980875" y="4289175"/>
            <a:ext cx="220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Projects upward into the neck: About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one inch above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 medial 1/3rd of clavicle.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It lines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 under surface of the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Suprapleural membrane*. </a:t>
            </a:r>
            <a:endParaRPr b="1"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4785675" y="3798125"/>
            <a:ext cx="210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  <a:latin typeface="Open Sans"/>
                <a:ea typeface="Open Sans"/>
                <a:cs typeface="Open Sans"/>
                <a:sym typeface="Open Sans"/>
              </a:rPr>
              <a:t>Mediastinal Pleura</a:t>
            </a:r>
            <a:endParaRPr b="1" sz="1800"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4785675" y="4399163"/>
            <a:ext cx="2105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Covers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 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Mediastinum: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 the Hilum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It is reflected on to the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vessels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bronchi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I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 is continuous with the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visceral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pleura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061575" y="7097350"/>
            <a:ext cx="18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Costal Pleura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879525" y="767105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lines</a:t>
            </a: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the back of the: 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Sternum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Ribs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Costal cartilages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Intercostal spaces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Sides of vertebral bodies</a:t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4772325" y="6958750"/>
            <a:ext cx="2587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Diaphragmatic Pleura</a:t>
            </a:r>
            <a:endParaRPr b="1" sz="1800">
              <a:solidFill>
                <a:srgbClr val="CFE2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4454675" y="7671050"/>
            <a:ext cx="240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Covers</a:t>
            </a: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the: thoracic (upper) surface of the Diaphragm.</a:t>
            </a:r>
            <a:endParaRPr sz="18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6"/>
          <p:cNvSpPr/>
          <p:nvPr/>
        </p:nvSpPr>
        <p:spPr>
          <a:xfrm rot="-8263335">
            <a:off x="5217063" y="-137455"/>
            <a:ext cx="3340328" cy="1733283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9468" y="671032"/>
            <a:ext cx="2105699" cy="25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5983400" y="1073599"/>
            <a:ext cx="416700" cy="1386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014893" y="1856588"/>
            <a:ext cx="318600" cy="138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5969650" y="2016563"/>
            <a:ext cx="489600" cy="867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042545" y="2156848"/>
            <a:ext cx="416700" cy="867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971" y="2505400"/>
            <a:ext cx="1519451" cy="11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/>
          <p:nvPr/>
        </p:nvSpPr>
        <p:spPr>
          <a:xfrm>
            <a:off x="6799970" y="2474544"/>
            <a:ext cx="451800" cy="1386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6967568" y="2663385"/>
            <a:ext cx="318600" cy="138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461334" y="3446105"/>
            <a:ext cx="416700" cy="867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6937475" y="3236050"/>
            <a:ext cx="377700" cy="1878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877675" y="5486375"/>
            <a:ext cx="24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Suprapleural membrane: fascial layer extends from 1st rib to transverse process of c7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249300" y="1400849"/>
            <a:ext cx="6816600" cy="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Pleural Recesses: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5" name="Google Shape;165;p17"/>
          <p:cNvGraphicFramePr/>
          <p:nvPr/>
        </p:nvGraphicFramePr>
        <p:xfrm>
          <a:off x="209550" y="207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415900"/>
                <a:gridCol w="3480200"/>
              </a:tblGrid>
              <a:tr h="83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Costodiaphragmatic</a:t>
                      </a:r>
                      <a:endParaRPr b="1" sz="18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Recess</a:t>
                      </a:r>
                      <a:r>
                        <a:rPr lang="en" sz="19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9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Costomediastinal</a:t>
                      </a:r>
                      <a:endParaRPr b="1" sz="18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Recess</a:t>
                      </a:r>
                      <a:endParaRPr sz="18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7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Slit like space between </a:t>
                      </a:r>
                      <a:r>
                        <a:rPr b="1"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</a:t>
                      </a: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diaphragmatic pleura</a:t>
                      </a: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along the</a:t>
                      </a: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</a:t>
                      </a: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border</a:t>
                      </a: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lung which enters through it in </a:t>
                      </a:r>
                      <a:r>
                        <a:rPr b="1"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inspiration.</a:t>
                      </a:r>
                      <a:endParaRPr b="1" sz="16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Slit like space between </a:t>
                      </a:r>
                      <a:r>
                        <a:rPr b="1"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</a:t>
                      </a: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mediastinal pleura</a:t>
                      </a: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along the</a:t>
                      </a: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</a:t>
                      </a: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border</a:t>
                      </a:r>
                      <a:r>
                        <a:rPr lang="en" sz="16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lung which enters through it in </a:t>
                      </a:r>
                      <a:r>
                        <a:rPr b="1" lang="en" sz="16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inspiration.</a:t>
                      </a:r>
                      <a:r>
                        <a:rPr b="1" lang="en" sz="16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17"/>
          <p:cNvSpPr txBox="1"/>
          <p:nvPr>
            <p:ph type="title"/>
          </p:nvPr>
        </p:nvSpPr>
        <p:spPr>
          <a:xfrm>
            <a:off x="144525" y="5980099"/>
            <a:ext cx="6816600" cy="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Pleura Nerve Supply: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425" y="290954"/>
            <a:ext cx="1994299" cy="16366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17"/>
          <p:cNvGraphicFramePr/>
          <p:nvPr/>
        </p:nvGraphicFramePr>
        <p:xfrm>
          <a:off x="144525" y="6792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1453675"/>
                <a:gridCol w="5572475"/>
              </a:tblGrid>
              <a:tr h="169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700" u="sng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Parietal pleura</a:t>
                      </a:r>
                      <a:r>
                        <a:rPr lang="en" sz="1300" u="sng" cap="none" strike="noStrike">
                          <a:solidFill>
                            <a:srgbClr val="0C34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300" u="sng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sensitive to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(PPTT)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ain,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ressure,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emperature, and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ouch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supplied as follows:</a:t>
                      </a:r>
                      <a:endParaRPr sz="13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300"/>
                        <a:buFont typeface="Arial"/>
                        <a:buChar char="❖"/>
                      </a:pPr>
                      <a:r>
                        <a:rPr b="1"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ostal pleura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is segmentally supplied by the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intercostal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nerves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300"/>
                        <a:buFont typeface="Arial"/>
                        <a:buChar char="❖"/>
                      </a:pPr>
                      <a:r>
                        <a:rPr b="1"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Mediastinal pleura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is supplied by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phrenic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nerves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Arial"/>
                        <a:buChar char="❖"/>
                      </a:pPr>
                      <a:r>
                        <a:rPr b="1"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Diaphragmatic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pleura</a:t>
                      </a:r>
                      <a:r>
                        <a:rPr lang="en" sz="13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supplied as follows: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domes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</a:t>
                      </a:r>
                      <a:r>
                        <a:rPr b="1"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phrenic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nerves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3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round the periphery by </a:t>
                      </a:r>
                      <a:r>
                        <a:rPr b="1"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6 intercostal</a:t>
                      </a:r>
                      <a:r>
                        <a:rPr lang="en" sz="13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nerves</a:t>
                      </a:r>
                      <a:r>
                        <a:rPr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2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3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Visceral pleura</a:t>
                      </a:r>
                      <a:endParaRPr b="1" sz="17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Sensitive to </a:t>
                      </a:r>
                      <a:r>
                        <a:rPr b="1"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stretch</a:t>
                      </a:r>
                      <a:r>
                        <a:rPr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</a:t>
                      </a: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(no pain) </a:t>
                      </a: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is supplied by the </a:t>
                      </a:r>
                      <a:r>
                        <a:rPr b="1"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autonomic</a:t>
                      </a:r>
                      <a:r>
                        <a:rPr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fibers</a:t>
                      </a: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from the </a:t>
                      </a:r>
                      <a:r>
                        <a:rPr b="1" lang="en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pulmonary plexus</a:t>
                      </a: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9" name="Google Shape;1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4831463"/>
            <a:ext cx="1859359" cy="18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209550" y="4692700"/>
            <a:ext cx="273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Pleural recesses function is to provide additional space for the lungs to expand during forced inspiration</a:t>
            </a:r>
            <a:endParaRPr sz="12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137375" y="9341250"/>
            <a:ext cx="303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144525" y="9514475"/>
            <a:ext cx="422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Stretch: يكون داخلي احنا مانحس فيه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E.g: stimulation of glands for secretion 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90297" y="30422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Surface Anatomy of Pleura:</a:t>
            </a:r>
            <a:endParaRPr sz="2400"/>
          </a:p>
        </p:txBody>
      </p:sp>
      <p:graphicFrame>
        <p:nvGraphicFramePr>
          <p:cNvPr id="178" name="Google Shape;178;p18"/>
          <p:cNvGraphicFramePr/>
          <p:nvPr/>
        </p:nvGraphicFramePr>
        <p:xfrm>
          <a:off x="105175" y="831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1302850"/>
                <a:gridCol w="5483925"/>
              </a:tblGrid>
              <a:tr h="48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Lies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sng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 inch above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medial 1/3 of the clavicle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anterior margin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margin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 pleura</a:t>
                      </a: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extends vertically from</a:t>
                      </a: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sternoclavicular</a:t>
                      </a:r>
                      <a:r>
                        <a:rPr b="1" lang="en" sz="11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joint to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xiphisternal</a:t>
                      </a:r>
                      <a:r>
                        <a:rPr b="1" lang="en" sz="11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joint</a:t>
                      </a:r>
                      <a:r>
                        <a:rPr lang="en" sz="1100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b="1" lang="en" sz="1100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6th</a:t>
                      </a:r>
                      <a:r>
                        <a:rPr lang="en" sz="1100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cartilage</a:t>
                      </a:r>
                      <a:r>
                        <a:rPr lang="en" sz="1100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pleura</a:t>
                      </a:r>
                      <a:r>
                        <a:rPr b="1" lang="en" sz="10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0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similar course but at the level the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4th costal cartilage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deviates laterally and extends to lateral margin of the sternum to form 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cardiac notch*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then turns sharply downward to xiphisternal joint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6th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cartilage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*Cardiac notch: allows space for the heart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margin 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Passes around the chest wall, on the</a:t>
                      </a:r>
                      <a:r>
                        <a:rPr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8th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 in 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midclavicular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line, 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10th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 in 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mid-axillary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 and finally reaching to</a:t>
                      </a: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12th rib adjacent to vertebral column posteriorly</a:t>
                      </a:r>
                      <a:r>
                        <a:rPr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T12</a:t>
                      </a:r>
                      <a:r>
                        <a:rPr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spine)</a:t>
                      </a:r>
                      <a:endParaRPr sz="12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margin </a:t>
                      </a:r>
                      <a:endParaRPr b="1"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the vertebral column from the 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 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(C7)</a:t>
                      </a: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the 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margin</a:t>
                      </a:r>
                      <a:r>
                        <a:rPr b="1" lang="en" sz="12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(T12 spine)</a:t>
                      </a:r>
                      <a:r>
                        <a:rPr b="1" lang="en" sz="12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b="1" sz="12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9" name="Google Shape;179;p18"/>
          <p:cNvPicPr preferRelativeResize="0"/>
          <p:nvPr/>
        </p:nvPicPr>
        <p:blipFill rotWithShape="1">
          <a:blip r:embed="rId3">
            <a:alphaModFix/>
          </a:blip>
          <a:srcRect b="50570" l="0" r="0" t="0"/>
          <a:stretch/>
        </p:blipFill>
        <p:spPr>
          <a:xfrm>
            <a:off x="1408025" y="4204475"/>
            <a:ext cx="1976251" cy="9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 b="0" l="0" r="0" t="55492"/>
          <a:stretch/>
        </p:blipFill>
        <p:spPr>
          <a:xfrm>
            <a:off x="4111638" y="4280675"/>
            <a:ext cx="2249574" cy="973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18"/>
          <p:cNvGraphicFramePr/>
          <p:nvPr/>
        </p:nvGraphicFramePr>
        <p:xfrm>
          <a:off x="161575" y="56130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1688900"/>
                <a:gridCol w="5303150"/>
              </a:tblGrid>
              <a:tr h="5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Apex, anterior border</a:t>
                      </a:r>
                      <a:endParaRPr b="1" sz="1100" u="none" cap="none" strike="noStrike">
                        <a:solidFill>
                          <a:srgbClr val="6FA8D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correspond nearly to the lines of pleura but are s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ightly </a:t>
                      </a: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away from the median plane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margin </a:t>
                      </a:r>
                      <a:endParaRPr b="1"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-passes around the chest wall, on the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6th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 in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midclavicular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line,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8th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 in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mid-axillary</a:t>
                      </a:r>
                      <a:r>
                        <a:rPr b="1"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 and finally reaching to 10th rib adjacent to vertebral column posteriorly.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-as the pleura but more horizontally and finally reaching to the</a:t>
                      </a:r>
                      <a:r>
                        <a:rPr lang="en" sz="1100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 u="sng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10th thoracic spine</a:t>
                      </a: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r>
                        <a:rPr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margin</a:t>
                      </a:r>
                      <a:endParaRPr b="1"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(purple in the pic) </a:t>
                      </a:r>
                      <a:endParaRPr b="1" sz="9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along the vertebral column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from the </a:t>
                      </a: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 (C7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to the </a:t>
                      </a: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margin (T10 spine).</a:t>
                      </a:r>
                      <a:endParaRPr b="1"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 fissure</a:t>
                      </a:r>
                      <a:endParaRPr b="1"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Represented by a line extending from </a:t>
                      </a:r>
                      <a:r>
                        <a:rPr b="1" lang="en" sz="1100" u="sng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4th thoracic spine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obliquely ending at </a:t>
                      </a:r>
                      <a:r>
                        <a:rPr b="1" lang="en" sz="1100" u="sng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6th costal cartilage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 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(on both right and left lungs)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Transverse fissure </a:t>
                      </a:r>
                      <a:endParaRPr b="1"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sng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(Only in the right lung)</a:t>
                      </a:r>
                      <a:endParaRPr b="1" sz="1100" u="sng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represented by a line extending from </a:t>
                      </a: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4th right costal cartilage </a:t>
                      </a:r>
                      <a:r>
                        <a:rPr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meet the</a:t>
                      </a:r>
                      <a:r>
                        <a:rPr b="1" lang="en" sz="11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oblique fissure.</a:t>
                      </a:r>
                      <a:endParaRPr b="1" sz="11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p18"/>
          <p:cNvSpPr txBox="1"/>
          <p:nvPr>
            <p:ph type="title"/>
          </p:nvPr>
        </p:nvSpPr>
        <p:spPr>
          <a:xfrm>
            <a:off x="90263" y="5101578"/>
            <a:ext cx="68166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Surface Anatomy of the Lung:</a:t>
            </a:r>
            <a:endParaRPr sz="2400"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4">
            <a:alphaModFix/>
          </a:blip>
          <a:srcRect b="51931" l="7834" r="7834" t="6747"/>
          <a:stretch/>
        </p:blipFill>
        <p:spPr>
          <a:xfrm>
            <a:off x="1078800" y="9189150"/>
            <a:ext cx="2431699" cy="8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 b="1971" l="7842" r="-2450" t="61169"/>
          <a:stretch/>
        </p:blipFill>
        <p:spPr>
          <a:xfrm>
            <a:off x="4111650" y="9189150"/>
            <a:ext cx="2530002" cy="8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249310" y="33702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Pleural Effusion: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249300" y="1071800"/>
            <a:ext cx="5083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is an 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abnormal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accumulation of pleural fluid about </a:t>
            </a:r>
            <a:r>
              <a:rPr lang="en" sz="12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300 ml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, in the Costodiaphragmatic pleural recess , (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normally </a:t>
            </a: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5-10 ml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fluid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(no air can enter)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249300" y="1865900"/>
            <a:ext cx="43107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Causes:</a:t>
            </a:r>
            <a:endParaRPr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Inflammation.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Tuberculosis.</a:t>
            </a:r>
            <a:endParaRPr b="1"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Congestive heart disease.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Malignancy,</a:t>
            </a:r>
            <a:r>
              <a:rPr lang="en" sz="12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249300" y="3426800"/>
            <a:ext cx="5519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Char char="❖"/>
            </a:pP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lung is </a:t>
            </a: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compressed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&amp; the bronchi are</a:t>
            </a: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narrowed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Char char="❖"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Auscultation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would reveal only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faint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decreased breathing sounds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over compressed or collapsed lung lobe.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Char char="❖"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Dullness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on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percussion</a:t>
            </a: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(اختبار عن طريق القرع)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over the effusion.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(مكان وجود السائل يصير كانه صندوق مسكر ما يصدر صوت قوي. أما الوضع الطبيعي يصدر صوت مثل طبل)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3" name="Google Shape;193;p19"/>
          <p:cNvGraphicFramePr/>
          <p:nvPr/>
        </p:nvGraphicFramePr>
        <p:xfrm>
          <a:off x="357949" y="59276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300600"/>
                <a:gridCol w="3298725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Lungs:</a:t>
                      </a:r>
                      <a:endParaRPr b="1" sz="20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437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Located in the 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thoracic cavity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one on </a:t>
                      </a:r>
                      <a:r>
                        <a:rPr b="1"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each side</a:t>
                      </a: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mediastinum.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Each lung is: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Each lung has: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2722400"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000"/>
                        <a:buFont typeface="Open Sans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Conical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shape.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000"/>
                        <a:buFont typeface="Open Sans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Covered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the visceral pleura.</a:t>
                      </a:r>
                      <a:r>
                        <a:rPr lang="en" sz="10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0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000"/>
                        <a:buFont typeface="Open Sans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Suspended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free in its own pleural cavity.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Attached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the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mediastinum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by its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root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sng" cap="none" strike="noStrike">
                        <a:solidFill>
                          <a:srgbClr val="9999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 and Base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Identify the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bottom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lung, respectively.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surface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(Lateral): Surrounded by the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ribs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front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back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surface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(Mediastinal) :</a:t>
                      </a:r>
                      <a:r>
                        <a:rPr lang="en" sz="1000" u="none" cap="none" strike="noStrik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Where the 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bronchi</a:t>
                      </a:r>
                      <a:r>
                        <a:rPr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vessels</a:t>
                      </a:r>
                      <a:r>
                        <a:rPr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lymphatic vessels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enter the lung at the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Hilum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also related to the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structures 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forming the </a:t>
                      </a:r>
                      <a:r>
                        <a:rPr b="1"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Mediastinum</a:t>
                      </a:r>
                      <a:r>
                        <a:rPr lang="en" sz="1000" u="none" cap="none" strike="noStrike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0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94" name="Google Shape;194;p19"/>
          <p:cNvCxnSpPr/>
          <p:nvPr/>
        </p:nvCxnSpPr>
        <p:spPr>
          <a:xfrm flipH="1">
            <a:off x="0" y="5474188"/>
            <a:ext cx="7528800" cy="26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5375" y="3426775"/>
            <a:ext cx="1655772" cy="11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2375" y="9039325"/>
            <a:ext cx="2832526" cy="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5">
            <a:alphaModFix/>
          </a:blip>
          <a:srcRect b="8739" l="5323" r="6400" t="11003"/>
          <a:stretch/>
        </p:blipFill>
        <p:spPr>
          <a:xfrm>
            <a:off x="759175" y="8143825"/>
            <a:ext cx="2458800" cy="167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4950" y="1603637"/>
            <a:ext cx="1839951" cy="16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1544625" y="4820200"/>
            <a:ext cx="104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(441)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0"/>
          <p:cNvGraphicFramePr/>
          <p:nvPr/>
        </p:nvGraphicFramePr>
        <p:xfrm>
          <a:off x="357936" y="5080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7175"/>
                <a:gridCol w="3275300"/>
              </a:tblGrid>
              <a:tr h="54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Borders of Lungs</a:t>
                      </a:r>
                      <a:endParaRPr b="1" sz="20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4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border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border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00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-Is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sharp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thin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overlaps the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heart.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-Anterior border of left lung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presents a </a:t>
                      </a:r>
                      <a:r>
                        <a:rPr b="1" lang="en" sz="1000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cardiac notch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at its lower end, has a thin projection called the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lingula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below the cardiac notch.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-is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rounded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thick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lies beside the vertebral column.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5" name="Google Shape;205;p20"/>
          <p:cNvGraphicFramePr/>
          <p:nvPr/>
        </p:nvGraphicFramePr>
        <p:xfrm>
          <a:off x="357936" y="1990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7175"/>
                <a:gridCol w="3275300"/>
              </a:tblGrid>
              <a:tr h="34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Apex</a:t>
                      </a:r>
                      <a:endParaRPr b="1" sz="12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Base</a:t>
                      </a:r>
                      <a:endParaRPr b="1" sz="12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257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into the root of the neck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 inch above medial 1/3 of clavicle).                                 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covered by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cervical pleura.</a:t>
                      </a:r>
                      <a:endParaRPr b="1" sz="10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grooved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anteriorly  by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subclavian artery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0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sng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-inferior or diaphragmatic surface is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concave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rests on the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diaphragm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:\Users\talmatrafi\Desktop\Grays 3.104a.jpg" id="206" name="Google Shape;206;p20"/>
          <p:cNvPicPr preferRelativeResize="0"/>
          <p:nvPr/>
        </p:nvPicPr>
        <p:blipFill rotWithShape="1">
          <a:blip r:embed="rId3">
            <a:alphaModFix/>
          </a:blip>
          <a:srcRect b="65161" l="17654" r="18910" t="7888"/>
          <a:stretch/>
        </p:blipFill>
        <p:spPr>
          <a:xfrm>
            <a:off x="574974" y="2814236"/>
            <a:ext cx="1538426" cy="78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4">
            <a:alphaModFix/>
          </a:blip>
          <a:srcRect b="74511" l="11299" r="6402" t="0"/>
          <a:stretch/>
        </p:blipFill>
        <p:spPr>
          <a:xfrm>
            <a:off x="487306" y="3961750"/>
            <a:ext cx="1881150" cy="6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912275" y="3107201"/>
            <a:ext cx="799200" cy="10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20"/>
          <p:cNvCxnSpPr>
            <a:stCxn id="208" idx="3"/>
            <a:endCxn id="210" idx="1"/>
          </p:cNvCxnSpPr>
          <p:nvPr/>
        </p:nvCxnSpPr>
        <p:spPr>
          <a:xfrm flipH="1" rot="10800000">
            <a:off x="1711475" y="3056801"/>
            <a:ext cx="319200" cy="1026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0"/>
          <p:cNvSpPr txBox="1"/>
          <p:nvPr/>
        </p:nvSpPr>
        <p:spPr>
          <a:xfrm>
            <a:off x="2030681" y="2901997"/>
            <a:ext cx="537000" cy="309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Apex</a:t>
            </a:r>
            <a:endParaRPr sz="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0495" y="3056788"/>
            <a:ext cx="2670813" cy="135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/>
          <p:nvPr/>
        </p:nvSpPr>
        <p:spPr>
          <a:xfrm>
            <a:off x="5078400" y="4165925"/>
            <a:ext cx="286800" cy="14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6">
            <a:alphaModFix/>
          </a:blip>
          <a:srcRect b="3873" l="0" r="52718" t="0"/>
          <a:stretch/>
        </p:blipFill>
        <p:spPr>
          <a:xfrm>
            <a:off x="749616" y="7369565"/>
            <a:ext cx="2079724" cy="16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 rotWithShape="1">
          <a:blip r:embed="rId7">
            <a:alphaModFix/>
          </a:blip>
          <a:srcRect b="0" l="47873" r="0" t="0"/>
          <a:stretch/>
        </p:blipFill>
        <p:spPr>
          <a:xfrm>
            <a:off x="3757124" y="6813100"/>
            <a:ext cx="2873550" cy="21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>
            <p:ph type="title"/>
          </p:nvPr>
        </p:nvSpPr>
        <p:spPr>
          <a:xfrm>
            <a:off x="357935" y="1237146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Lungs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/>
        </p:nvSpPr>
        <p:spPr>
          <a:xfrm>
            <a:off x="826808" y="9111975"/>
            <a:ext cx="3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b="12117" l="990" r="80668" t="9854"/>
          <a:stretch/>
        </p:blipFill>
        <p:spPr>
          <a:xfrm>
            <a:off x="2650092" y="5114131"/>
            <a:ext cx="606900" cy="10223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2" name="Google Shape;222;p21"/>
          <p:cNvGraphicFramePr/>
          <p:nvPr/>
        </p:nvGraphicFramePr>
        <p:xfrm>
          <a:off x="259152" y="1635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7175"/>
                <a:gridCol w="3275300"/>
              </a:tblGrid>
              <a:tr h="6495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Surfaces </a:t>
                      </a: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of Lungs</a:t>
                      </a:r>
                      <a:endParaRPr b="1" sz="23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48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(costal)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surface 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-Convex</a:t>
                      </a:r>
                      <a:endParaRPr b="1"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-Covered by 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pleura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which separates lung from: ribs, costal cartilages &amp; intercostal muscles.</a:t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divided into 2 parts: 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C78D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Anterior (mediastinal) part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Contains a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hilum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middle (it is a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depression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which bronchi, vessels, &amp; nerves forming the root of lung). 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2-Posterior (vertebral) part</a:t>
                      </a:r>
                      <a:r>
                        <a:rPr b="1"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It is related to: Bodies of thoracic vertebrae, Intervertebral discs, Posterior intercostal vessels, Sympathetic trunk.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</a:blip>
          <a:srcRect b="10613" l="27999" r="51748" t="14271"/>
          <a:stretch/>
        </p:blipFill>
        <p:spPr>
          <a:xfrm>
            <a:off x="2610792" y="3793338"/>
            <a:ext cx="685500" cy="100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47873" r="0" t="0"/>
          <a:stretch/>
        </p:blipFill>
        <p:spPr>
          <a:xfrm>
            <a:off x="4294526" y="4571624"/>
            <a:ext cx="2059871" cy="15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5">
            <a:alphaModFix/>
          </a:blip>
          <a:srcRect b="3873" l="43712" r="0" t="0"/>
          <a:stretch/>
        </p:blipFill>
        <p:spPr>
          <a:xfrm>
            <a:off x="492428" y="4019571"/>
            <a:ext cx="1726075" cy="22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/>
          <p:nvPr/>
        </p:nvSpPr>
        <p:spPr>
          <a:xfrm>
            <a:off x="327300" y="5534947"/>
            <a:ext cx="499500" cy="48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407120" y="5983742"/>
            <a:ext cx="499500" cy="30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679026" y="6074638"/>
            <a:ext cx="685500" cy="12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5078097" y="4500598"/>
            <a:ext cx="806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Medial view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5155177" y="4965847"/>
            <a:ext cx="606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latin typeface="Open Sans"/>
                <a:ea typeface="Open Sans"/>
                <a:cs typeface="Open Sans"/>
                <a:sym typeface="Open Sans"/>
              </a:rPr>
              <a:t>(Anterior</a:t>
            </a:r>
            <a:r>
              <a:rPr lang="en" sz="4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5177697" y="5190597"/>
            <a:ext cx="6069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latin typeface="Open Sans"/>
                <a:ea typeface="Open Sans"/>
                <a:cs typeface="Open Sans"/>
                <a:sym typeface="Open Sans"/>
              </a:rPr>
              <a:t>(Posterior</a:t>
            </a:r>
            <a:r>
              <a:rPr lang="en" sz="4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5124450" y="4987625"/>
            <a:ext cx="528300" cy="1473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3" name="Google Shape;233;p21"/>
          <p:cNvGraphicFramePr/>
          <p:nvPr/>
        </p:nvGraphicFramePr>
        <p:xfrm>
          <a:off x="259153" y="6334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{B04EC691-BFF5-4AEC-AEDE-F76A1DA78794}</a:tableStyleId>
              </a:tblPr>
              <a:tblGrid>
                <a:gridCol w="3277175"/>
                <a:gridCol w="3275300"/>
              </a:tblGrid>
              <a:tr h="6215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Roots</a:t>
                      </a:r>
                      <a:r>
                        <a:rPr b="1" lang="en" sz="23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of Lungs</a:t>
                      </a:r>
                      <a:endParaRPr b="1" sz="2300" u="none" cap="none" strike="noStrike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</a:tr>
              <a:tr h="42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 lung root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lung root</a:t>
                      </a:r>
                      <a:endParaRPr sz="1200" u="none" cap="none" strike="noStrike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255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69138"/>
                          </a:solidFill>
                        </a:rPr>
                        <a:t>1- </a:t>
                      </a:r>
                      <a:r>
                        <a:rPr lang="en" sz="1200">
                          <a:solidFill>
                            <a:srgbClr val="E69138"/>
                          </a:solidFill>
                        </a:rPr>
                        <a:t>Two bronchi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 lie: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</a:rPr>
                        <a:t>posterior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 </a:t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</a:rPr>
                        <a:t>2- </a:t>
                      </a:r>
                      <a:r>
                        <a:rPr lang="en" sz="1200">
                          <a:solidFill>
                            <a:srgbClr val="E06666"/>
                          </a:solidFill>
                        </a:rPr>
                        <a:t>Pulmonary artery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: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</a:rPr>
                        <a:t>superior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 </a:t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F6000"/>
                          </a:solidFill>
                        </a:rPr>
                        <a:t>3- </a:t>
                      </a:r>
                      <a:r>
                        <a:rPr lang="en" sz="1200">
                          <a:solidFill>
                            <a:srgbClr val="7F6000"/>
                          </a:solidFill>
                        </a:rPr>
                        <a:t>Pulmonary veins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: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</a:rPr>
                        <a:t>inferior and anterior</a:t>
                      </a:r>
                      <a:endParaRPr b="1" sz="1200"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 u="sng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E69138"/>
                          </a:solidFill>
                        </a:rPr>
                        <a:t>1- </a:t>
                      </a:r>
                      <a:r>
                        <a:rPr lang="en" sz="1200">
                          <a:solidFill>
                            <a:srgbClr val="E69138"/>
                          </a:solidFill>
                        </a:rPr>
                        <a:t>One bronchus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 lie: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</a:rPr>
                        <a:t>posterior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 </a:t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</a:rPr>
                        <a:t>2- </a:t>
                      </a:r>
                      <a:r>
                        <a:rPr lang="en" sz="1200">
                          <a:solidFill>
                            <a:srgbClr val="E06666"/>
                          </a:solidFill>
                        </a:rPr>
                        <a:t>Pulmonary artery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: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</a:rPr>
                        <a:t>superior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 </a:t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F6000"/>
                          </a:solidFill>
                        </a:rPr>
                        <a:t>3- </a:t>
                      </a:r>
                      <a:r>
                        <a:rPr lang="en" sz="1200">
                          <a:solidFill>
                            <a:srgbClr val="7F6000"/>
                          </a:solidFill>
                        </a:rPr>
                        <a:t>Pulmonary veins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: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</a:rPr>
                        <a:t>inferior and anterior</a:t>
                      </a:r>
                      <a:endParaRPr b="1" sz="1200">
                        <a:solidFill>
                          <a:srgbClr val="0C343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4" name="Google Shape;234;p21"/>
          <p:cNvPicPr preferRelativeResize="0"/>
          <p:nvPr/>
        </p:nvPicPr>
        <p:blipFill rotWithShape="1">
          <a:blip r:embed="rId6">
            <a:alphaModFix/>
          </a:blip>
          <a:srcRect b="49906" l="0" r="2257" t="1025"/>
          <a:stretch/>
        </p:blipFill>
        <p:spPr>
          <a:xfrm>
            <a:off x="976542" y="8844905"/>
            <a:ext cx="1811400" cy="9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/>
          <p:nvPr/>
        </p:nvSpPr>
        <p:spPr>
          <a:xfrm>
            <a:off x="1012714" y="8770703"/>
            <a:ext cx="685500" cy="12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906625" y="9364157"/>
            <a:ext cx="685500" cy="30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1012725" y="9145725"/>
            <a:ext cx="685500" cy="194100"/>
          </a:xfrm>
          <a:prstGeom prst="rect">
            <a:avLst/>
          </a:prstGeom>
          <a:noFill/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1693400" y="8868630"/>
            <a:ext cx="377700" cy="942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1097351" y="8995320"/>
            <a:ext cx="783000" cy="603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512283" y="8784925"/>
            <a:ext cx="3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1-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906624" y="8894675"/>
            <a:ext cx="3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1124552" y="9429925"/>
            <a:ext cx="499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Anterior 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2650095" y="9429925"/>
            <a:ext cx="499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Posterior 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1804700" y="9691525"/>
            <a:ext cx="80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Medial view of right lung</a:t>
            </a: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 rotWithShape="1">
          <a:blip r:embed="rId6">
            <a:alphaModFix/>
          </a:blip>
          <a:srcRect b="0" l="5222" r="0" t="48903"/>
          <a:stretch/>
        </p:blipFill>
        <p:spPr>
          <a:xfrm>
            <a:off x="4294516" y="8831138"/>
            <a:ext cx="1726076" cy="10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 flipH="1">
            <a:off x="4244825" y="8889925"/>
            <a:ext cx="719100" cy="194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4261621" y="9429927"/>
            <a:ext cx="685500" cy="30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6020600" y="9453925"/>
            <a:ext cx="499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Anterior 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4410020" y="9453925"/>
            <a:ext cx="499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Posterior 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5177700" y="9691525"/>
            <a:ext cx="80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Medial view of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left lung</a:t>
            </a: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4490825" y="9145725"/>
            <a:ext cx="456300" cy="666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4356325" y="9212625"/>
            <a:ext cx="606900" cy="60300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1"/>
          <p:cNvSpPr/>
          <p:nvPr/>
        </p:nvSpPr>
        <p:spPr>
          <a:xfrm>
            <a:off x="4356325" y="9364150"/>
            <a:ext cx="606900" cy="60300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1"/>
          <p:cNvCxnSpPr>
            <a:stCxn id="252" idx="1"/>
          </p:cNvCxnSpPr>
          <p:nvPr/>
        </p:nvCxnSpPr>
        <p:spPr>
          <a:xfrm flipH="1">
            <a:off x="3960625" y="9242775"/>
            <a:ext cx="395700" cy="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1"/>
          <p:cNvCxnSpPr>
            <a:stCxn id="253" idx="1"/>
          </p:cNvCxnSpPr>
          <p:nvPr/>
        </p:nvCxnSpPr>
        <p:spPr>
          <a:xfrm rot="10800000">
            <a:off x="3955525" y="9270400"/>
            <a:ext cx="400800" cy="12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21"/>
          <p:cNvSpPr/>
          <p:nvPr/>
        </p:nvSpPr>
        <p:spPr>
          <a:xfrm>
            <a:off x="4490825" y="9285238"/>
            <a:ext cx="456300" cy="666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"/>
          <p:cNvSpPr txBox="1"/>
          <p:nvPr/>
        </p:nvSpPr>
        <p:spPr>
          <a:xfrm flipH="1">
            <a:off x="4326011" y="9187751"/>
            <a:ext cx="254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1-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4325999" y="9048225"/>
            <a:ext cx="3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2-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3798000" y="9127575"/>
            <a:ext cx="3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3-</a:t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5124450" y="5146850"/>
            <a:ext cx="528300" cy="1941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2218500" y="6473525"/>
            <a:ext cx="336900" cy="33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62" name="Google Shape;262;p21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Lungs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