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10058400" cx="7315200"/>
  <p:notesSz cx="6858000" cy="9144000"/>
  <p:embeddedFontLst>
    <p:embeddedFont>
      <p:font typeface="Roboto"/>
      <p:regular r:id="rId23"/>
      <p:bold r:id="rId24"/>
      <p:italic r:id="rId25"/>
      <p:boldItalic r:id="rId26"/>
    </p:embeddedFont>
    <p:embeddedFont>
      <p:font typeface="Fira Sans Condensed"/>
      <p:regular r:id="rId27"/>
      <p:bold r:id="rId28"/>
      <p:italic r:id="rId29"/>
      <p:boldItalic r:id="rId30"/>
    </p:embeddedFont>
    <p:embeddedFont>
      <p:font typeface="Josefin Sans"/>
      <p:regular r:id="rId31"/>
      <p:bold r:id="rId32"/>
      <p:italic r:id="rId33"/>
      <p:boldItalic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30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Najla Khaled"/>
  <p:cmAuthor clrIdx="1" id="1" initials="" lastIdx="1" name="Med 442"/>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8CE1397-1187-49AA-9925-2850D311445C}">
  <a:tblStyle styleId="{78CE1397-1187-49AA-9925-2850D311445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30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FiraSansCondensed-bold.fntdata"/><Relationship Id="rId27" Type="http://schemas.openxmlformats.org/officeDocument/2006/relationships/font" Target="fonts/FiraSansCondensed-regular.fntdata"/><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font" Target="fonts/FiraSansCondense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JosefinSans-regular.fntdata"/><Relationship Id="rId30" Type="http://schemas.openxmlformats.org/officeDocument/2006/relationships/font" Target="fonts/FiraSansCondensed-boldItalic.fntdata"/><Relationship Id="rId11" Type="http://schemas.openxmlformats.org/officeDocument/2006/relationships/slide" Target="slides/slide4.xml"/><Relationship Id="rId33" Type="http://schemas.openxmlformats.org/officeDocument/2006/relationships/font" Target="fonts/JosefinSans-italic.fntdata"/><Relationship Id="rId10" Type="http://schemas.openxmlformats.org/officeDocument/2006/relationships/slide" Target="slides/slide3.xml"/><Relationship Id="rId32" Type="http://schemas.openxmlformats.org/officeDocument/2006/relationships/font" Target="fonts/JosefinSans-bold.fntdata"/><Relationship Id="rId13" Type="http://schemas.openxmlformats.org/officeDocument/2006/relationships/slide" Target="slides/slide6.xml"/><Relationship Id="rId35" Type="http://schemas.openxmlformats.org/officeDocument/2006/relationships/font" Target="fonts/OpenSans-regular.fntdata"/><Relationship Id="rId12" Type="http://schemas.openxmlformats.org/officeDocument/2006/relationships/slide" Target="slides/slide5.xml"/><Relationship Id="rId34" Type="http://schemas.openxmlformats.org/officeDocument/2006/relationships/font" Target="fonts/JosefinSans-boldItalic.fntdata"/><Relationship Id="rId15" Type="http://schemas.openxmlformats.org/officeDocument/2006/relationships/slide" Target="slides/slide8.xml"/><Relationship Id="rId37" Type="http://schemas.openxmlformats.org/officeDocument/2006/relationships/font" Target="fonts/OpenSans-italic.fntdata"/><Relationship Id="rId14" Type="http://schemas.openxmlformats.org/officeDocument/2006/relationships/slide" Target="slides/slide7.xml"/><Relationship Id="rId36" Type="http://schemas.openxmlformats.org/officeDocument/2006/relationships/font" Target="fonts/OpenSans-bold.fntdata"/><Relationship Id="rId17" Type="http://schemas.openxmlformats.org/officeDocument/2006/relationships/slide" Target="slides/slide10.xml"/><Relationship Id="rId16" Type="http://schemas.openxmlformats.org/officeDocument/2006/relationships/slide" Target="slides/slide9.xml"/><Relationship Id="rId38" Type="http://schemas.openxmlformats.org/officeDocument/2006/relationships/font" Target="fonts/OpenSans-boldItalic.fntdata"/><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1-15T17:30:41.415">
    <p:pos x="6000" y="0"/>
    <p:text>please change the colors to match the pic in the middle mediastinum</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1" dt="2022-01-29T11:42:17.595">
    <p:pos x="6000" y="0"/>
    <p:text>add the MCQs from male slides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is already </a:t>
            </a:r>
            <a:r>
              <a:rPr lang="en">
                <a:solidFill>
                  <a:srgbClr val="FF0000"/>
                </a:solidFill>
              </a:rPr>
              <a:t>done</a:t>
            </a:r>
            <a:r>
              <a:rPr lang="en"/>
              <a:t>, please </a:t>
            </a:r>
            <a:r>
              <a:rPr lang="en">
                <a:solidFill>
                  <a:srgbClr val="FF0000"/>
                </a:solidFill>
              </a:rPr>
              <a:t>don’t</a:t>
            </a:r>
            <a:r>
              <a:rPr lang="en"/>
              <a:t> change anything here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0b55096c16_0_64:notes"/>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0b55096c16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0b55096c16_0_69:notes"/>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10b55096c16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0b46dd5778_0_52:notes"/>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10b46dd5778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لا تآخذون اسئله من تيمات قديمه &lt;- الاكاديمك ليدر</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110e9a566b_0_6:notes"/>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1110e9a566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لا تآخذون اسئله من تيمات قديمه &lt;- الاكاديمك ليدر</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10b55096c16_0_5:notes"/>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10b55096c1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لا تآخذون اسئله من تيمات قديمه &lt;- الاكاديمك ليدر</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0b46dd5778_0_64:notes"/>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10b46dd577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0b46dd5778_0_37:notes"/>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0b46dd5778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your objectives are less than 6 delete the extra points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0b46dd5778_0_47:notes"/>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0b46dd5778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0b55096c16_0_39:notes"/>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0b55096c16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0b55096c16_0_44:notes"/>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0b55096c16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0b55096c16_0_49:notes"/>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0b55096c16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0b55096c16_0_54:notes"/>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0b55096c16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0fe1b9ac47_0_0:notes"/>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10fe1b9ac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0b55096c16_0_59:notes"/>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10b55096c16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49350" y="356702"/>
            <a:ext cx="5581800" cy="769800"/>
          </a:xfrm>
          <a:prstGeom prst="rect">
            <a:avLst/>
          </a:prstGeom>
        </p:spPr>
        <p:txBody>
          <a:bodyPr anchorCtr="0" anchor="b" bIns="91425" lIns="91425" spcFirstLastPara="1" rIns="91425" wrap="square" tIns="91425">
            <a:normAutofit/>
          </a:bodyPr>
          <a:lstStyle>
            <a:lvl1pPr lvl="0">
              <a:spcBef>
                <a:spcPts val="0"/>
              </a:spcBef>
              <a:spcAft>
                <a:spcPts val="0"/>
              </a:spcAft>
              <a:buClr>
                <a:srgbClr val="134F5C"/>
              </a:buClr>
              <a:buSzPts val="3000"/>
              <a:buFont typeface="Fira Sans Condensed"/>
              <a:buNone/>
              <a:defRPr b="1" sz="3000">
                <a:solidFill>
                  <a:srgbClr val="134F5C"/>
                </a:solidFill>
                <a:latin typeface="Fira Sans Condensed"/>
                <a:ea typeface="Fira Sans Condensed"/>
                <a:cs typeface="Fira Sans Condensed"/>
                <a:sym typeface="Fira Sans Condensed"/>
              </a:defRPr>
            </a:lvl1pPr>
            <a:lvl2pPr lvl="1">
              <a:spcBef>
                <a:spcPts val="0"/>
              </a:spcBef>
              <a:spcAft>
                <a:spcPts val="0"/>
              </a:spcAft>
              <a:buClr>
                <a:srgbClr val="134F5C"/>
              </a:buClr>
              <a:buSzPts val="5200"/>
              <a:buNone/>
              <a:defRPr sz="5200">
                <a:solidFill>
                  <a:srgbClr val="134F5C"/>
                </a:solidFill>
              </a:defRPr>
            </a:lvl2pPr>
            <a:lvl3pPr lvl="2">
              <a:spcBef>
                <a:spcPts val="0"/>
              </a:spcBef>
              <a:spcAft>
                <a:spcPts val="0"/>
              </a:spcAft>
              <a:buClr>
                <a:srgbClr val="134F5C"/>
              </a:buClr>
              <a:buSzPts val="5200"/>
              <a:buNone/>
              <a:defRPr sz="5200">
                <a:solidFill>
                  <a:srgbClr val="134F5C"/>
                </a:solidFill>
              </a:defRPr>
            </a:lvl3pPr>
            <a:lvl4pPr lvl="3">
              <a:spcBef>
                <a:spcPts val="0"/>
              </a:spcBef>
              <a:spcAft>
                <a:spcPts val="0"/>
              </a:spcAft>
              <a:buClr>
                <a:srgbClr val="134F5C"/>
              </a:buClr>
              <a:buSzPts val="5200"/>
              <a:buNone/>
              <a:defRPr sz="5200">
                <a:solidFill>
                  <a:srgbClr val="134F5C"/>
                </a:solidFill>
              </a:defRPr>
            </a:lvl4pPr>
            <a:lvl5pPr lvl="4">
              <a:spcBef>
                <a:spcPts val="0"/>
              </a:spcBef>
              <a:spcAft>
                <a:spcPts val="0"/>
              </a:spcAft>
              <a:buClr>
                <a:srgbClr val="134F5C"/>
              </a:buClr>
              <a:buSzPts val="5200"/>
              <a:buNone/>
              <a:defRPr sz="5200">
                <a:solidFill>
                  <a:srgbClr val="134F5C"/>
                </a:solidFill>
              </a:defRPr>
            </a:lvl5pPr>
            <a:lvl6pPr lvl="5">
              <a:spcBef>
                <a:spcPts val="0"/>
              </a:spcBef>
              <a:spcAft>
                <a:spcPts val="0"/>
              </a:spcAft>
              <a:buClr>
                <a:srgbClr val="134F5C"/>
              </a:buClr>
              <a:buSzPts val="5200"/>
              <a:buNone/>
              <a:defRPr sz="5200">
                <a:solidFill>
                  <a:srgbClr val="134F5C"/>
                </a:solidFill>
              </a:defRPr>
            </a:lvl6pPr>
            <a:lvl7pPr lvl="6">
              <a:spcBef>
                <a:spcPts val="0"/>
              </a:spcBef>
              <a:spcAft>
                <a:spcPts val="0"/>
              </a:spcAft>
              <a:buClr>
                <a:srgbClr val="134F5C"/>
              </a:buClr>
              <a:buSzPts val="5200"/>
              <a:buNone/>
              <a:defRPr sz="5200">
                <a:solidFill>
                  <a:srgbClr val="134F5C"/>
                </a:solidFill>
              </a:defRPr>
            </a:lvl7pPr>
            <a:lvl8pPr lvl="7">
              <a:spcBef>
                <a:spcPts val="0"/>
              </a:spcBef>
              <a:spcAft>
                <a:spcPts val="0"/>
              </a:spcAft>
              <a:buClr>
                <a:srgbClr val="134F5C"/>
              </a:buClr>
              <a:buSzPts val="5200"/>
              <a:buNone/>
              <a:defRPr sz="5200">
                <a:solidFill>
                  <a:srgbClr val="134F5C"/>
                </a:solidFill>
              </a:defRPr>
            </a:lvl8pPr>
            <a:lvl9pPr lvl="8">
              <a:spcBef>
                <a:spcPts val="0"/>
              </a:spcBef>
              <a:spcAft>
                <a:spcPts val="0"/>
              </a:spcAft>
              <a:buClr>
                <a:srgbClr val="134F5C"/>
              </a:buClr>
              <a:buSzPts val="5200"/>
              <a:buNone/>
              <a:defRPr sz="5200">
                <a:solidFill>
                  <a:srgbClr val="134F5C"/>
                </a:solidFill>
              </a:defRPr>
            </a:lvl9pPr>
          </a:lstStyle>
          <a:p/>
        </p:txBody>
      </p:sp>
      <p:sp>
        <p:nvSpPr>
          <p:cNvPr id="11" name="Google Shape;11;p2"/>
          <p:cNvSpPr txBox="1"/>
          <p:nvPr>
            <p:ph idx="1" type="subTitle"/>
          </p:nvPr>
        </p:nvSpPr>
        <p:spPr>
          <a:xfrm>
            <a:off x="249310" y="1256039"/>
            <a:ext cx="6816600" cy="1550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Font typeface="Open Sans"/>
              <a:buNone/>
              <a:defRPr sz="1600">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249360" y="2163089"/>
            <a:ext cx="6816600" cy="38397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249360" y="6164351"/>
            <a:ext cx="6816600" cy="25437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23850" lvl="1" marL="914400" algn="ctr">
              <a:spcBef>
                <a:spcPts val="0"/>
              </a:spcBef>
              <a:spcAft>
                <a:spcPts val="0"/>
              </a:spcAft>
              <a:buSzPts val="15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49360" y="4206107"/>
            <a:ext cx="68166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49360" y="870271"/>
            <a:ext cx="6816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9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49360" y="1872729"/>
            <a:ext cx="6816600" cy="6681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23850" lvl="1" marL="914400">
              <a:spcBef>
                <a:spcPts val="0"/>
              </a:spcBef>
              <a:spcAft>
                <a:spcPts val="0"/>
              </a:spcAft>
              <a:buSzPts val="15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4"/>
          <p:cNvSpPr/>
          <p:nvPr/>
        </p:nvSpPr>
        <p:spPr>
          <a:xfrm rot="-8263397">
            <a:off x="5233425" y="40220"/>
            <a:ext cx="3244017" cy="1469571"/>
          </a:xfrm>
          <a:custGeom>
            <a:rect b="b" l="l" r="r" t="t"/>
            <a:pathLst>
              <a:path extrusionOk="0" h="39141" w="63875">
                <a:moveTo>
                  <a:pt x="33386" y="1"/>
                </a:moveTo>
                <a:cubicBezTo>
                  <a:pt x="16712" y="1"/>
                  <a:pt x="1" y="9111"/>
                  <a:pt x="3416" y="25597"/>
                </a:cubicBezTo>
                <a:lnTo>
                  <a:pt x="3416" y="25609"/>
                </a:lnTo>
                <a:cubicBezTo>
                  <a:pt x="4486" y="30972"/>
                  <a:pt x="10932" y="38500"/>
                  <a:pt x="16307" y="39035"/>
                </a:cubicBezTo>
                <a:cubicBezTo>
                  <a:pt x="16913" y="39106"/>
                  <a:pt x="17460" y="39140"/>
                  <a:pt x="17955" y="39140"/>
                </a:cubicBezTo>
                <a:cubicBezTo>
                  <a:pt x="24926" y="39140"/>
                  <a:pt x="21539" y="32411"/>
                  <a:pt x="27058" y="29902"/>
                </a:cubicBezTo>
                <a:cubicBezTo>
                  <a:pt x="28422" y="29106"/>
                  <a:pt x="29811" y="28779"/>
                  <a:pt x="31202" y="28779"/>
                </a:cubicBezTo>
                <a:cubicBezTo>
                  <a:pt x="36383" y="28779"/>
                  <a:pt x="41610" y="33304"/>
                  <a:pt x="45847" y="34991"/>
                </a:cubicBezTo>
                <a:cubicBezTo>
                  <a:pt x="48304" y="35775"/>
                  <a:pt x="50521" y="36142"/>
                  <a:pt x="52490" y="36142"/>
                </a:cubicBezTo>
                <a:cubicBezTo>
                  <a:pt x="59992" y="36142"/>
                  <a:pt x="63875" y="30813"/>
                  <a:pt x="63602" y="22909"/>
                </a:cubicBezTo>
                <a:cubicBezTo>
                  <a:pt x="63058" y="7228"/>
                  <a:pt x="48237" y="1"/>
                  <a:pt x="33386"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rot="-8263397">
            <a:off x="5375413" y="-64555"/>
            <a:ext cx="3244017" cy="1469571"/>
          </a:xfrm>
          <a:custGeom>
            <a:rect b="b" l="l" r="r" t="t"/>
            <a:pathLst>
              <a:path extrusionOk="0" h="39141" w="63875">
                <a:moveTo>
                  <a:pt x="33386" y="1"/>
                </a:moveTo>
                <a:cubicBezTo>
                  <a:pt x="16712" y="1"/>
                  <a:pt x="1" y="9111"/>
                  <a:pt x="3416" y="25597"/>
                </a:cubicBezTo>
                <a:lnTo>
                  <a:pt x="3416" y="25609"/>
                </a:lnTo>
                <a:cubicBezTo>
                  <a:pt x="4486" y="30972"/>
                  <a:pt x="10932" y="38500"/>
                  <a:pt x="16307" y="39035"/>
                </a:cubicBezTo>
                <a:cubicBezTo>
                  <a:pt x="16913" y="39106"/>
                  <a:pt x="17460" y="39140"/>
                  <a:pt x="17955" y="39140"/>
                </a:cubicBezTo>
                <a:cubicBezTo>
                  <a:pt x="24926" y="39140"/>
                  <a:pt x="21539" y="32411"/>
                  <a:pt x="27058" y="29902"/>
                </a:cubicBezTo>
                <a:cubicBezTo>
                  <a:pt x="28422" y="29106"/>
                  <a:pt x="29811" y="28779"/>
                  <a:pt x="31202" y="28779"/>
                </a:cubicBezTo>
                <a:cubicBezTo>
                  <a:pt x="36383" y="28779"/>
                  <a:pt x="41610" y="33304"/>
                  <a:pt x="45847" y="34991"/>
                </a:cubicBezTo>
                <a:cubicBezTo>
                  <a:pt x="48304" y="35775"/>
                  <a:pt x="50521" y="36142"/>
                  <a:pt x="52490" y="36142"/>
                </a:cubicBezTo>
                <a:cubicBezTo>
                  <a:pt x="59992" y="36142"/>
                  <a:pt x="63875" y="30813"/>
                  <a:pt x="63602" y="22909"/>
                </a:cubicBezTo>
                <a:cubicBezTo>
                  <a:pt x="63058" y="7228"/>
                  <a:pt x="48237" y="1"/>
                  <a:pt x="333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249360" y="870271"/>
            <a:ext cx="6816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9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249360" y="2253729"/>
            <a:ext cx="31998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3865920" y="2253729"/>
            <a:ext cx="31998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249360" y="870271"/>
            <a:ext cx="6816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9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249360" y="1086507"/>
            <a:ext cx="2246400" cy="1477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249360" y="2717440"/>
            <a:ext cx="2246400" cy="6217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392200" y="880293"/>
            <a:ext cx="5094300" cy="7999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3657600" y="-244"/>
            <a:ext cx="36576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212400" y="2411542"/>
            <a:ext cx="3236100" cy="2898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212400" y="5481569"/>
            <a:ext cx="3236100" cy="2415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3951600" y="1415969"/>
            <a:ext cx="3069600" cy="7226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23850" lvl="1" marL="914400">
              <a:spcBef>
                <a:spcPts val="0"/>
              </a:spcBef>
              <a:spcAft>
                <a:spcPts val="0"/>
              </a:spcAft>
              <a:buSzPts val="15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2" name="Google Shape;42;p9"/>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249360" y="8273124"/>
            <a:ext cx="4799100" cy="11832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9360" y="870271"/>
            <a:ext cx="6816600" cy="111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134F5C"/>
              </a:buClr>
              <a:buSzPts val="2900"/>
              <a:buFont typeface="Fira Sans Condensed"/>
              <a:buNone/>
              <a:defRPr b="1" sz="2900">
                <a:solidFill>
                  <a:srgbClr val="134F5C"/>
                </a:solidFill>
                <a:latin typeface="Fira Sans Condensed"/>
                <a:ea typeface="Fira Sans Condensed"/>
                <a:cs typeface="Fira Sans Condensed"/>
                <a:sym typeface="Fira Sans Condense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49360" y="1872729"/>
            <a:ext cx="6816600" cy="6681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rgbClr val="0C343D"/>
              </a:buClr>
              <a:buSzPts val="1800"/>
              <a:buFont typeface="Open Sans"/>
              <a:buChar char="●"/>
              <a:defRPr sz="1800">
                <a:solidFill>
                  <a:srgbClr val="0C343D"/>
                </a:solidFill>
                <a:latin typeface="Open Sans"/>
                <a:ea typeface="Open Sans"/>
                <a:cs typeface="Open Sans"/>
                <a:sym typeface="Open Sans"/>
              </a:defRPr>
            </a:lvl1pPr>
            <a:lvl2pPr indent="-323850" lvl="1" marL="914400">
              <a:lnSpc>
                <a:spcPct val="115000"/>
              </a:lnSpc>
              <a:spcBef>
                <a:spcPts val="0"/>
              </a:spcBef>
              <a:spcAft>
                <a:spcPts val="0"/>
              </a:spcAft>
              <a:buClr>
                <a:schemeClr val="dk2"/>
              </a:buClr>
              <a:buSzPts val="1500"/>
              <a:buChar char="○"/>
              <a:defRPr sz="1500">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777966" y="9119180"/>
            <a:ext cx="438900" cy="7698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cs.google.com/presentation/d/10w4uhB2KIm74W3s5taftkhqCF9GSLcBvtNAkvmSzJh8/edit#slide=id.g6bb1375d29359caf_1" TargetMode="External"/><Relationship Id="rId4" Type="http://schemas.openxmlformats.org/officeDocument/2006/relationships/image" Target="../media/image3.png"/><Relationship Id="rId9"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hyperlink" Target="https://docs.google.com/presentation/d/10w4uhB2KIm74W3s5taftkhqCF9GSLcBvtNAkvmSzJh8/edit#slide=id.g6bb1375d29359caf_1" TargetMode="External"/><Relationship Id="rId8"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comments" Target="../comments/comment2.xml"/><Relationship Id="rId4" Type="http://schemas.openxmlformats.org/officeDocument/2006/relationships/image" Target="../media/image4.png"/><Relationship Id="rId5" Type="http://schemas.openxmlformats.org/officeDocument/2006/relationships/hyperlink" Target="https://quizlet.com/join/83MnjJVMS" TargetMode="External"/><Relationship Id="rId6"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hyperlink" Target="https://quizlet.com/join/83MnjJVMS" TargetMode="External"/><Relationship Id="rId5"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6.jpg"/><Relationship Id="rId5"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1.jpg"/><Relationship Id="rId5"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image" Target="../media/image14.jpg"/><Relationship Id="rId5"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omments" Target="../comments/comment1.xml"/><Relationship Id="rId4" Type="http://schemas.openxmlformats.org/officeDocument/2006/relationships/image" Target="../media/image12.gif"/><Relationship Id="rId5"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nvSpPr>
        <p:spPr>
          <a:xfrm>
            <a:off x="1680750" y="5909250"/>
            <a:ext cx="40299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rgbClr val="134F5C"/>
                </a:solidFill>
                <a:latin typeface="Fira Sans Condensed"/>
                <a:ea typeface="Fira Sans Condensed"/>
                <a:cs typeface="Fira Sans Condensed"/>
                <a:sym typeface="Fira Sans Condensed"/>
              </a:rPr>
              <a:t>Mediastinum</a:t>
            </a:r>
            <a:endParaRPr b="1" sz="3000">
              <a:solidFill>
                <a:srgbClr val="134F5C"/>
              </a:solidFill>
              <a:latin typeface="Fira Sans Condensed"/>
              <a:ea typeface="Fira Sans Condensed"/>
              <a:cs typeface="Fira Sans Condensed"/>
              <a:sym typeface="Fira Sans Condensed"/>
            </a:endParaRPr>
          </a:p>
        </p:txBody>
      </p:sp>
      <p:sp>
        <p:nvSpPr>
          <p:cNvPr id="57" name="Google Shape;57;p13"/>
          <p:cNvSpPr txBox="1"/>
          <p:nvPr/>
        </p:nvSpPr>
        <p:spPr>
          <a:xfrm>
            <a:off x="2675700" y="6793300"/>
            <a:ext cx="204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134F5C"/>
                </a:solidFill>
                <a:latin typeface="Open Sans"/>
                <a:ea typeface="Open Sans"/>
                <a:cs typeface="Open Sans"/>
                <a:sym typeface="Open Sans"/>
              </a:rPr>
              <a:t>Respiratory Block</a:t>
            </a:r>
            <a:endParaRPr b="1">
              <a:solidFill>
                <a:srgbClr val="134F5C"/>
              </a:solidFill>
              <a:latin typeface="Open Sans"/>
              <a:ea typeface="Open Sans"/>
              <a:cs typeface="Open Sans"/>
              <a:sym typeface="Open Sans"/>
            </a:endParaRPr>
          </a:p>
        </p:txBody>
      </p:sp>
      <p:sp>
        <p:nvSpPr>
          <p:cNvPr id="58" name="Google Shape;58;p13"/>
          <p:cNvSpPr txBox="1"/>
          <p:nvPr/>
        </p:nvSpPr>
        <p:spPr>
          <a:xfrm>
            <a:off x="5897400" y="9642900"/>
            <a:ext cx="14178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u="sng">
                <a:solidFill>
                  <a:srgbClr val="134F5C"/>
                </a:solidFill>
                <a:latin typeface="Open Sans"/>
                <a:ea typeface="Open Sans"/>
                <a:cs typeface="Open Sans"/>
                <a:sym typeface="Open Sans"/>
                <a:hlinkClick r:id="rId3">
                  <a:extLst>
                    <a:ext uri="{A12FA001-AC4F-418D-AE19-62706E023703}">
                      <ahyp:hlinkClr val="tx"/>
                    </a:ext>
                  </a:extLst>
                </a:hlinkClick>
              </a:rPr>
              <a:t>Editing File</a:t>
            </a:r>
            <a:endParaRPr sz="1500">
              <a:solidFill>
                <a:srgbClr val="134F5C"/>
              </a:solidFill>
              <a:latin typeface="Open Sans"/>
              <a:ea typeface="Open Sans"/>
              <a:cs typeface="Open Sans"/>
              <a:sym typeface="Open Sans"/>
            </a:endParaRPr>
          </a:p>
        </p:txBody>
      </p:sp>
      <p:sp>
        <p:nvSpPr>
          <p:cNvPr id="59" name="Google Shape;59;p13"/>
          <p:cNvSpPr/>
          <p:nvPr/>
        </p:nvSpPr>
        <p:spPr>
          <a:xfrm rot="7960463">
            <a:off x="3341146" y="-3348386"/>
            <a:ext cx="3544971" cy="8432824"/>
          </a:xfrm>
          <a:custGeom>
            <a:rect b="b" l="l" r="r" t="t"/>
            <a:pathLst>
              <a:path extrusionOk="0" h="101348" w="52669">
                <a:moveTo>
                  <a:pt x="0" y="1"/>
                </a:moveTo>
                <a:lnTo>
                  <a:pt x="0" y="101348"/>
                </a:lnTo>
                <a:lnTo>
                  <a:pt x="4232" y="101348"/>
                </a:lnTo>
                <a:cubicBezTo>
                  <a:pt x="5157" y="99969"/>
                  <a:pt x="6162" y="98640"/>
                  <a:pt x="7265" y="97375"/>
                </a:cubicBezTo>
                <a:cubicBezTo>
                  <a:pt x="17902" y="85294"/>
                  <a:pt x="34296" y="83673"/>
                  <a:pt x="45225" y="72014"/>
                </a:cubicBezTo>
                <a:cubicBezTo>
                  <a:pt x="47820" y="69225"/>
                  <a:pt x="50106" y="65803"/>
                  <a:pt x="51030" y="61717"/>
                </a:cubicBezTo>
                <a:cubicBezTo>
                  <a:pt x="52668" y="54371"/>
                  <a:pt x="49620" y="46702"/>
                  <a:pt x="45971" y="40540"/>
                </a:cubicBezTo>
                <a:cubicBezTo>
                  <a:pt x="42323" y="34378"/>
                  <a:pt x="37912" y="28573"/>
                  <a:pt x="36242" y="21227"/>
                </a:cubicBezTo>
                <a:cubicBezTo>
                  <a:pt x="34604" y="13979"/>
                  <a:pt x="36080" y="5806"/>
                  <a:pt x="39955"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rot="7859699">
            <a:off x="3646179" y="-3203795"/>
            <a:ext cx="3159371" cy="7953130"/>
          </a:xfrm>
          <a:custGeom>
            <a:rect b="b" l="l" r="r" t="t"/>
            <a:pathLst>
              <a:path extrusionOk="0" h="101348" w="52669">
                <a:moveTo>
                  <a:pt x="0" y="1"/>
                </a:moveTo>
                <a:lnTo>
                  <a:pt x="0" y="101348"/>
                </a:lnTo>
                <a:lnTo>
                  <a:pt x="4232" y="101348"/>
                </a:lnTo>
                <a:cubicBezTo>
                  <a:pt x="5157" y="99969"/>
                  <a:pt x="6162" y="98640"/>
                  <a:pt x="7265" y="97375"/>
                </a:cubicBezTo>
                <a:cubicBezTo>
                  <a:pt x="17902" y="85294"/>
                  <a:pt x="34296" y="83673"/>
                  <a:pt x="45225" y="72014"/>
                </a:cubicBezTo>
                <a:cubicBezTo>
                  <a:pt x="47820" y="69225"/>
                  <a:pt x="50106" y="65803"/>
                  <a:pt x="51030" y="61717"/>
                </a:cubicBezTo>
                <a:cubicBezTo>
                  <a:pt x="52668" y="54371"/>
                  <a:pt x="49620" y="46702"/>
                  <a:pt x="45971" y="40540"/>
                </a:cubicBezTo>
                <a:cubicBezTo>
                  <a:pt x="42323" y="34378"/>
                  <a:pt x="37912" y="28573"/>
                  <a:pt x="36242" y="21227"/>
                </a:cubicBezTo>
                <a:cubicBezTo>
                  <a:pt x="34604" y="13979"/>
                  <a:pt x="36080" y="5806"/>
                  <a:pt x="399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rot="5987695">
            <a:off x="6002094" y="-492413"/>
            <a:ext cx="1812333" cy="1757376"/>
          </a:xfrm>
          <a:custGeom>
            <a:rect b="b" l="l" r="r" t="t"/>
            <a:pathLst>
              <a:path extrusionOk="0" h="53146" w="57522">
                <a:moveTo>
                  <a:pt x="38824" y="0"/>
                </a:moveTo>
                <a:cubicBezTo>
                  <a:pt x="36106" y="0"/>
                  <a:pt x="34222" y="1704"/>
                  <a:pt x="30325" y="3209"/>
                </a:cubicBezTo>
                <a:cubicBezTo>
                  <a:pt x="28876" y="3933"/>
                  <a:pt x="27395" y="4167"/>
                  <a:pt x="25907" y="4167"/>
                </a:cubicBezTo>
                <a:cubicBezTo>
                  <a:pt x="23199" y="4167"/>
                  <a:pt x="20471" y="3393"/>
                  <a:pt x="17884" y="3393"/>
                </a:cubicBezTo>
                <a:cubicBezTo>
                  <a:pt x="16641" y="3393"/>
                  <a:pt x="15430" y="3571"/>
                  <a:pt x="14270" y="4101"/>
                </a:cubicBezTo>
                <a:cubicBezTo>
                  <a:pt x="0" y="10344"/>
                  <a:pt x="24973" y="34425"/>
                  <a:pt x="8467" y="44676"/>
                </a:cubicBezTo>
                <a:lnTo>
                  <a:pt x="8919" y="45128"/>
                </a:lnTo>
                <a:cubicBezTo>
                  <a:pt x="8467" y="50920"/>
                  <a:pt x="14710" y="51812"/>
                  <a:pt x="19170" y="52704"/>
                </a:cubicBezTo>
                <a:cubicBezTo>
                  <a:pt x="21169" y="52998"/>
                  <a:pt x="23137" y="53146"/>
                  <a:pt x="25060" y="53146"/>
                </a:cubicBezTo>
                <a:cubicBezTo>
                  <a:pt x="37720" y="53146"/>
                  <a:pt x="48416" y="46755"/>
                  <a:pt x="53062" y="33974"/>
                </a:cubicBezTo>
                <a:cubicBezTo>
                  <a:pt x="57522" y="22831"/>
                  <a:pt x="55738" y="7668"/>
                  <a:pt x="43703" y="1425"/>
                </a:cubicBezTo>
                <a:cubicBezTo>
                  <a:pt x="41662" y="402"/>
                  <a:pt x="40144" y="0"/>
                  <a:pt x="38824"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34F5C"/>
              </a:solidFill>
            </a:endParaRPr>
          </a:p>
        </p:txBody>
      </p:sp>
      <p:sp>
        <p:nvSpPr>
          <p:cNvPr id="62" name="Google Shape;62;p13"/>
          <p:cNvSpPr/>
          <p:nvPr/>
        </p:nvSpPr>
        <p:spPr>
          <a:xfrm rot="5987841">
            <a:off x="6218268" y="-526434"/>
            <a:ext cx="1593008" cy="1579004"/>
          </a:xfrm>
          <a:custGeom>
            <a:rect b="b" l="l" r="r" t="t"/>
            <a:pathLst>
              <a:path extrusionOk="0" h="53146" w="57522">
                <a:moveTo>
                  <a:pt x="38824" y="0"/>
                </a:moveTo>
                <a:cubicBezTo>
                  <a:pt x="36106" y="0"/>
                  <a:pt x="34222" y="1704"/>
                  <a:pt x="30325" y="3209"/>
                </a:cubicBezTo>
                <a:cubicBezTo>
                  <a:pt x="28876" y="3933"/>
                  <a:pt x="27395" y="4167"/>
                  <a:pt x="25907" y="4167"/>
                </a:cubicBezTo>
                <a:cubicBezTo>
                  <a:pt x="23199" y="4167"/>
                  <a:pt x="20471" y="3393"/>
                  <a:pt x="17884" y="3393"/>
                </a:cubicBezTo>
                <a:cubicBezTo>
                  <a:pt x="16641" y="3393"/>
                  <a:pt x="15430" y="3571"/>
                  <a:pt x="14270" y="4101"/>
                </a:cubicBezTo>
                <a:cubicBezTo>
                  <a:pt x="0" y="10344"/>
                  <a:pt x="24973" y="34425"/>
                  <a:pt x="8467" y="44676"/>
                </a:cubicBezTo>
                <a:lnTo>
                  <a:pt x="8919" y="45128"/>
                </a:lnTo>
                <a:cubicBezTo>
                  <a:pt x="8467" y="50920"/>
                  <a:pt x="14710" y="51812"/>
                  <a:pt x="19170" y="52704"/>
                </a:cubicBezTo>
                <a:cubicBezTo>
                  <a:pt x="21169" y="52998"/>
                  <a:pt x="23137" y="53146"/>
                  <a:pt x="25060" y="53146"/>
                </a:cubicBezTo>
                <a:cubicBezTo>
                  <a:pt x="37720" y="53146"/>
                  <a:pt x="48416" y="46755"/>
                  <a:pt x="53062" y="33974"/>
                </a:cubicBezTo>
                <a:cubicBezTo>
                  <a:pt x="57522" y="22831"/>
                  <a:pt x="55738" y="7668"/>
                  <a:pt x="43703" y="1425"/>
                </a:cubicBezTo>
                <a:cubicBezTo>
                  <a:pt x="41662" y="402"/>
                  <a:pt x="40144" y="0"/>
                  <a:pt x="388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34F5C"/>
              </a:solidFill>
            </a:endParaRPr>
          </a:p>
        </p:txBody>
      </p:sp>
      <p:sp>
        <p:nvSpPr>
          <p:cNvPr id="63" name="Google Shape;63;p13"/>
          <p:cNvSpPr txBox="1"/>
          <p:nvPr/>
        </p:nvSpPr>
        <p:spPr>
          <a:xfrm>
            <a:off x="6593850" y="0"/>
            <a:ext cx="6288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000">
                <a:solidFill>
                  <a:srgbClr val="134F5C"/>
                </a:solidFill>
                <a:latin typeface="Josefin Sans"/>
                <a:ea typeface="Josefin Sans"/>
                <a:cs typeface="Josefin Sans"/>
                <a:sym typeface="Josefin Sans"/>
              </a:rPr>
              <a:t>5</a:t>
            </a:r>
            <a:endParaRPr b="1" sz="4000">
              <a:solidFill>
                <a:srgbClr val="134F5C"/>
              </a:solidFill>
              <a:latin typeface="Josefin Sans"/>
              <a:ea typeface="Josefin Sans"/>
              <a:cs typeface="Josefin Sans"/>
              <a:sym typeface="Josefin Sans"/>
            </a:endParaRPr>
          </a:p>
        </p:txBody>
      </p:sp>
      <p:pic>
        <p:nvPicPr>
          <p:cNvPr id="64" name="Google Shape;64;p13"/>
          <p:cNvPicPr preferRelativeResize="0"/>
          <p:nvPr/>
        </p:nvPicPr>
        <p:blipFill>
          <a:blip r:embed="rId4">
            <a:alphaModFix/>
          </a:blip>
          <a:stretch>
            <a:fillRect/>
          </a:stretch>
        </p:blipFill>
        <p:spPr>
          <a:xfrm>
            <a:off x="-435350" y="-152026"/>
            <a:ext cx="2189350" cy="2189350"/>
          </a:xfrm>
          <a:prstGeom prst="rect">
            <a:avLst/>
          </a:prstGeom>
          <a:noFill/>
          <a:ln>
            <a:noFill/>
          </a:ln>
        </p:spPr>
      </p:pic>
      <p:pic>
        <p:nvPicPr>
          <p:cNvPr id="65" name="Google Shape;65;p13"/>
          <p:cNvPicPr preferRelativeResize="0"/>
          <p:nvPr/>
        </p:nvPicPr>
        <p:blipFill>
          <a:blip r:embed="rId5">
            <a:alphaModFix/>
          </a:blip>
          <a:stretch>
            <a:fillRect/>
          </a:stretch>
        </p:blipFill>
        <p:spPr>
          <a:xfrm>
            <a:off x="923404" y="-8131"/>
            <a:ext cx="1752301" cy="1752301"/>
          </a:xfrm>
          <a:prstGeom prst="rect">
            <a:avLst/>
          </a:prstGeom>
          <a:noFill/>
          <a:ln>
            <a:noFill/>
          </a:ln>
        </p:spPr>
      </p:pic>
      <p:sp>
        <p:nvSpPr>
          <p:cNvPr id="66" name="Google Shape;66;p13"/>
          <p:cNvSpPr/>
          <p:nvPr/>
        </p:nvSpPr>
        <p:spPr>
          <a:xfrm rot="-10285955">
            <a:off x="-1472812" y="7576695"/>
            <a:ext cx="5380656" cy="3153348"/>
          </a:xfrm>
          <a:custGeom>
            <a:rect b="b" l="l" r="r" t="t"/>
            <a:pathLst>
              <a:path extrusionOk="0" h="68026" w="103529">
                <a:moveTo>
                  <a:pt x="15325" y="9145"/>
                </a:moveTo>
                <a:lnTo>
                  <a:pt x="15325" y="10453"/>
                </a:lnTo>
                <a:cubicBezTo>
                  <a:pt x="15325" y="10168"/>
                  <a:pt x="15334" y="9889"/>
                  <a:pt x="15352" y="9616"/>
                </a:cubicBezTo>
                <a:lnTo>
                  <a:pt x="15352" y="9616"/>
                </a:lnTo>
                <a:cubicBezTo>
                  <a:pt x="15344" y="9459"/>
                  <a:pt x="15335" y="9301"/>
                  <a:pt x="15325" y="9145"/>
                </a:cubicBezTo>
                <a:close/>
                <a:moveTo>
                  <a:pt x="25933" y="1"/>
                </a:moveTo>
                <a:cubicBezTo>
                  <a:pt x="20655" y="1"/>
                  <a:pt x="15752" y="3338"/>
                  <a:pt x="15352" y="9616"/>
                </a:cubicBezTo>
                <a:lnTo>
                  <a:pt x="15352" y="9616"/>
                </a:lnTo>
                <a:cubicBezTo>
                  <a:pt x="16370" y="30287"/>
                  <a:pt x="1" y="55899"/>
                  <a:pt x="30238" y="62980"/>
                </a:cubicBezTo>
                <a:cubicBezTo>
                  <a:pt x="39958" y="65087"/>
                  <a:pt x="55725" y="68025"/>
                  <a:pt x="69660" y="68025"/>
                </a:cubicBezTo>
                <a:cubicBezTo>
                  <a:pt x="77121" y="68025"/>
                  <a:pt x="84057" y="67183"/>
                  <a:pt x="89258" y="64918"/>
                </a:cubicBezTo>
                <a:cubicBezTo>
                  <a:pt x="97689" y="61684"/>
                  <a:pt x="103528" y="52598"/>
                  <a:pt x="98986" y="42870"/>
                </a:cubicBezTo>
                <a:cubicBezTo>
                  <a:pt x="96753" y="38405"/>
                  <a:pt x="94734" y="37161"/>
                  <a:pt x="92433" y="37161"/>
                </a:cubicBezTo>
                <a:cubicBezTo>
                  <a:pt x="89538" y="37161"/>
                  <a:pt x="86196" y="39129"/>
                  <a:pt x="81420" y="39129"/>
                </a:cubicBezTo>
                <a:cubicBezTo>
                  <a:pt x="81174" y="39129"/>
                  <a:pt x="80925" y="39124"/>
                  <a:pt x="80672" y="39113"/>
                </a:cubicBezTo>
                <a:cubicBezTo>
                  <a:pt x="68423" y="38601"/>
                  <a:pt x="73691" y="32501"/>
                  <a:pt x="67852" y="25365"/>
                </a:cubicBezTo>
                <a:cubicBezTo>
                  <a:pt x="65767" y="22577"/>
                  <a:pt x="63263" y="21867"/>
                  <a:pt x="60522" y="21867"/>
                </a:cubicBezTo>
                <a:cubicBezTo>
                  <a:pt x="57678" y="21867"/>
                  <a:pt x="54577" y="22632"/>
                  <a:pt x="51420" y="22632"/>
                </a:cubicBezTo>
                <a:cubicBezTo>
                  <a:pt x="49120" y="22632"/>
                  <a:pt x="46790" y="22226"/>
                  <a:pt x="44508" y="20823"/>
                </a:cubicBezTo>
                <a:cubicBezTo>
                  <a:pt x="37373" y="16292"/>
                  <a:pt x="39965" y="6552"/>
                  <a:pt x="32842" y="2021"/>
                </a:cubicBezTo>
                <a:cubicBezTo>
                  <a:pt x="30708" y="662"/>
                  <a:pt x="28283" y="1"/>
                  <a:pt x="25933"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p:nvPr/>
        </p:nvSpPr>
        <p:spPr>
          <a:xfrm rot="-10285955">
            <a:off x="-1821788" y="7745038"/>
            <a:ext cx="5380656" cy="3907340"/>
          </a:xfrm>
          <a:custGeom>
            <a:rect b="b" l="l" r="r" t="t"/>
            <a:pathLst>
              <a:path extrusionOk="0" h="68026" w="103529">
                <a:moveTo>
                  <a:pt x="15325" y="9145"/>
                </a:moveTo>
                <a:lnTo>
                  <a:pt x="15325" y="10453"/>
                </a:lnTo>
                <a:cubicBezTo>
                  <a:pt x="15325" y="10168"/>
                  <a:pt x="15334" y="9889"/>
                  <a:pt x="15352" y="9616"/>
                </a:cubicBezTo>
                <a:lnTo>
                  <a:pt x="15352" y="9616"/>
                </a:lnTo>
                <a:cubicBezTo>
                  <a:pt x="15344" y="9459"/>
                  <a:pt x="15335" y="9301"/>
                  <a:pt x="15325" y="9145"/>
                </a:cubicBezTo>
                <a:close/>
                <a:moveTo>
                  <a:pt x="25933" y="1"/>
                </a:moveTo>
                <a:cubicBezTo>
                  <a:pt x="20655" y="1"/>
                  <a:pt x="15752" y="3338"/>
                  <a:pt x="15352" y="9616"/>
                </a:cubicBezTo>
                <a:lnTo>
                  <a:pt x="15352" y="9616"/>
                </a:lnTo>
                <a:cubicBezTo>
                  <a:pt x="16370" y="30287"/>
                  <a:pt x="1" y="55899"/>
                  <a:pt x="30238" y="62980"/>
                </a:cubicBezTo>
                <a:cubicBezTo>
                  <a:pt x="39958" y="65087"/>
                  <a:pt x="55725" y="68025"/>
                  <a:pt x="69660" y="68025"/>
                </a:cubicBezTo>
                <a:cubicBezTo>
                  <a:pt x="77121" y="68025"/>
                  <a:pt x="84057" y="67183"/>
                  <a:pt x="89258" y="64918"/>
                </a:cubicBezTo>
                <a:cubicBezTo>
                  <a:pt x="97689" y="61684"/>
                  <a:pt x="103528" y="52598"/>
                  <a:pt x="98986" y="42870"/>
                </a:cubicBezTo>
                <a:cubicBezTo>
                  <a:pt x="96753" y="38405"/>
                  <a:pt x="94734" y="37161"/>
                  <a:pt x="92433" y="37161"/>
                </a:cubicBezTo>
                <a:cubicBezTo>
                  <a:pt x="89538" y="37161"/>
                  <a:pt x="86196" y="39129"/>
                  <a:pt x="81420" y="39129"/>
                </a:cubicBezTo>
                <a:cubicBezTo>
                  <a:pt x="81174" y="39129"/>
                  <a:pt x="80925" y="39124"/>
                  <a:pt x="80672" y="39113"/>
                </a:cubicBezTo>
                <a:cubicBezTo>
                  <a:pt x="68423" y="38601"/>
                  <a:pt x="73691" y="32501"/>
                  <a:pt x="67852" y="25365"/>
                </a:cubicBezTo>
                <a:cubicBezTo>
                  <a:pt x="65767" y="22577"/>
                  <a:pt x="63263" y="21867"/>
                  <a:pt x="60522" y="21867"/>
                </a:cubicBezTo>
                <a:cubicBezTo>
                  <a:pt x="57678" y="21867"/>
                  <a:pt x="54577" y="22632"/>
                  <a:pt x="51420" y="22632"/>
                </a:cubicBezTo>
                <a:cubicBezTo>
                  <a:pt x="49120" y="22632"/>
                  <a:pt x="46790" y="22226"/>
                  <a:pt x="44508" y="20823"/>
                </a:cubicBezTo>
                <a:cubicBezTo>
                  <a:pt x="37373" y="16292"/>
                  <a:pt x="39965" y="6552"/>
                  <a:pt x="32842" y="2021"/>
                </a:cubicBezTo>
                <a:cubicBezTo>
                  <a:pt x="30708" y="662"/>
                  <a:pt x="28283" y="1"/>
                  <a:pt x="259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txBox="1"/>
          <p:nvPr/>
        </p:nvSpPr>
        <p:spPr>
          <a:xfrm>
            <a:off x="135488" y="8352950"/>
            <a:ext cx="1618500" cy="1600800"/>
          </a:xfrm>
          <a:prstGeom prst="rect">
            <a:avLst/>
          </a:prstGeom>
          <a:noFill/>
          <a:ln cap="flat" cmpd="sng" w="9525">
            <a:solidFill>
              <a:srgbClr val="134F5C"/>
            </a:solidFill>
            <a:prstDash val="lg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134F5C"/>
                </a:solidFill>
                <a:latin typeface="Fira Sans Condensed"/>
                <a:ea typeface="Fira Sans Condensed"/>
                <a:cs typeface="Fira Sans Condensed"/>
                <a:sym typeface="Fira Sans Condensed"/>
              </a:rPr>
              <a:t>Color Index: </a:t>
            </a:r>
            <a:endParaRPr b="1">
              <a:solidFill>
                <a:srgbClr val="134F5C"/>
              </a:solidFill>
              <a:latin typeface="Fira Sans Condensed"/>
              <a:ea typeface="Fira Sans Condensed"/>
              <a:cs typeface="Fira Sans Condensed"/>
              <a:sym typeface="Fira Sans Condensed"/>
            </a:endParaRPr>
          </a:p>
          <a:p>
            <a:pPr indent="0" lvl="0" marL="0" rtl="0" algn="l">
              <a:spcBef>
                <a:spcPts val="0"/>
              </a:spcBef>
              <a:spcAft>
                <a:spcPts val="0"/>
              </a:spcAft>
              <a:buNone/>
            </a:pPr>
            <a:r>
              <a:rPr lang="en" sz="1300">
                <a:solidFill>
                  <a:srgbClr val="0C343D"/>
                </a:solidFill>
                <a:latin typeface="Open Sans"/>
                <a:ea typeface="Open Sans"/>
                <a:cs typeface="Open Sans"/>
                <a:sym typeface="Open Sans"/>
              </a:rPr>
              <a:t>Main Text</a:t>
            </a:r>
            <a:endParaRPr sz="1300">
              <a:solidFill>
                <a:srgbClr val="0C343D"/>
              </a:solidFill>
              <a:latin typeface="Open Sans"/>
              <a:ea typeface="Open Sans"/>
              <a:cs typeface="Open Sans"/>
              <a:sym typeface="Open Sans"/>
            </a:endParaRPr>
          </a:p>
          <a:p>
            <a:pPr indent="0" lvl="0" marL="0" rtl="0" algn="l">
              <a:spcBef>
                <a:spcPts val="0"/>
              </a:spcBef>
              <a:spcAft>
                <a:spcPts val="0"/>
              </a:spcAft>
              <a:buNone/>
            </a:pPr>
            <a:r>
              <a:rPr lang="en" sz="1300">
                <a:solidFill>
                  <a:srgbClr val="6FA8DC"/>
                </a:solidFill>
                <a:latin typeface="Open Sans"/>
                <a:ea typeface="Open Sans"/>
                <a:cs typeface="Open Sans"/>
                <a:sym typeface="Open Sans"/>
              </a:rPr>
              <a:t>Male’s</a:t>
            </a:r>
            <a:r>
              <a:rPr lang="en" sz="1300">
                <a:solidFill>
                  <a:srgbClr val="6FA8DC"/>
                </a:solidFill>
                <a:latin typeface="Open Sans"/>
                <a:ea typeface="Open Sans"/>
                <a:cs typeface="Open Sans"/>
                <a:sym typeface="Open Sans"/>
              </a:rPr>
              <a:t> Slides</a:t>
            </a:r>
            <a:endParaRPr sz="1300">
              <a:solidFill>
                <a:srgbClr val="6FA8DC"/>
              </a:solidFill>
              <a:latin typeface="Open Sans"/>
              <a:ea typeface="Open Sans"/>
              <a:cs typeface="Open Sans"/>
              <a:sym typeface="Open Sans"/>
            </a:endParaRPr>
          </a:p>
          <a:p>
            <a:pPr indent="0" lvl="0" marL="0" rtl="0" algn="l">
              <a:spcBef>
                <a:spcPts val="0"/>
              </a:spcBef>
              <a:spcAft>
                <a:spcPts val="0"/>
              </a:spcAft>
              <a:buNone/>
            </a:pPr>
            <a:r>
              <a:rPr lang="en" sz="1300">
                <a:solidFill>
                  <a:srgbClr val="D5A6BD"/>
                </a:solidFill>
                <a:latin typeface="Open Sans"/>
                <a:ea typeface="Open Sans"/>
                <a:cs typeface="Open Sans"/>
                <a:sym typeface="Open Sans"/>
              </a:rPr>
              <a:t>Female’s </a:t>
            </a:r>
            <a:r>
              <a:rPr lang="en" sz="1300">
                <a:solidFill>
                  <a:srgbClr val="D5A6BD"/>
                </a:solidFill>
                <a:latin typeface="Open Sans"/>
                <a:ea typeface="Open Sans"/>
                <a:cs typeface="Open Sans"/>
                <a:sym typeface="Open Sans"/>
              </a:rPr>
              <a:t>Slides</a:t>
            </a:r>
            <a:endParaRPr sz="1300">
              <a:solidFill>
                <a:srgbClr val="D5A6BD"/>
              </a:solidFill>
              <a:latin typeface="Open Sans"/>
              <a:ea typeface="Open Sans"/>
              <a:cs typeface="Open Sans"/>
              <a:sym typeface="Open Sans"/>
            </a:endParaRPr>
          </a:p>
          <a:p>
            <a:pPr indent="0" lvl="0" marL="0" rtl="0" algn="l">
              <a:spcBef>
                <a:spcPts val="0"/>
              </a:spcBef>
              <a:spcAft>
                <a:spcPts val="0"/>
              </a:spcAft>
              <a:buNone/>
            </a:pPr>
            <a:r>
              <a:rPr lang="en" sz="1300">
                <a:solidFill>
                  <a:srgbClr val="990000"/>
                </a:solidFill>
                <a:latin typeface="Open Sans"/>
                <a:ea typeface="Open Sans"/>
                <a:cs typeface="Open Sans"/>
                <a:sym typeface="Open Sans"/>
              </a:rPr>
              <a:t>Important</a:t>
            </a:r>
            <a:endParaRPr sz="1300">
              <a:solidFill>
                <a:srgbClr val="990000"/>
              </a:solidFill>
              <a:latin typeface="Open Sans"/>
              <a:ea typeface="Open Sans"/>
              <a:cs typeface="Open Sans"/>
              <a:sym typeface="Open Sans"/>
            </a:endParaRPr>
          </a:p>
          <a:p>
            <a:pPr indent="0" lvl="0" marL="0" rtl="0" algn="l">
              <a:spcBef>
                <a:spcPts val="0"/>
              </a:spcBef>
              <a:spcAft>
                <a:spcPts val="0"/>
              </a:spcAft>
              <a:buNone/>
            </a:pPr>
            <a:r>
              <a:rPr lang="en" sz="1300">
                <a:solidFill>
                  <a:srgbClr val="6AA84F"/>
                </a:solidFill>
                <a:latin typeface="Open Sans"/>
                <a:ea typeface="Open Sans"/>
                <a:cs typeface="Open Sans"/>
                <a:sym typeface="Open Sans"/>
              </a:rPr>
              <a:t>Doctor’s Notes</a:t>
            </a:r>
            <a:endParaRPr sz="1300">
              <a:solidFill>
                <a:srgbClr val="6AA84F"/>
              </a:solidFill>
              <a:latin typeface="Open Sans"/>
              <a:ea typeface="Open Sans"/>
              <a:cs typeface="Open Sans"/>
              <a:sym typeface="Open Sans"/>
            </a:endParaRPr>
          </a:p>
          <a:p>
            <a:pPr indent="0" lvl="0" marL="0" rtl="0" algn="l">
              <a:spcBef>
                <a:spcPts val="0"/>
              </a:spcBef>
              <a:spcAft>
                <a:spcPts val="0"/>
              </a:spcAft>
              <a:buNone/>
            </a:pPr>
            <a:r>
              <a:rPr lang="en" sz="1300">
                <a:solidFill>
                  <a:srgbClr val="999999"/>
                </a:solidFill>
                <a:latin typeface="Open Sans"/>
                <a:ea typeface="Open Sans"/>
                <a:cs typeface="Open Sans"/>
                <a:sym typeface="Open Sans"/>
              </a:rPr>
              <a:t>Extra Info</a:t>
            </a:r>
            <a:endParaRPr sz="1300">
              <a:solidFill>
                <a:srgbClr val="999999"/>
              </a:solidFill>
              <a:latin typeface="Open Sans"/>
              <a:ea typeface="Open Sans"/>
              <a:cs typeface="Open Sans"/>
              <a:sym typeface="Open Sans"/>
            </a:endParaRPr>
          </a:p>
        </p:txBody>
      </p:sp>
      <p:sp>
        <p:nvSpPr>
          <p:cNvPr id="69" name="Google Shape;69;p13"/>
          <p:cNvSpPr txBox="1"/>
          <p:nvPr/>
        </p:nvSpPr>
        <p:spPr>
          <a:xfrm>
            <a:off x="2675700" y="6393100"/>
            <a:ext cx="204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pen Sans"/>
                <a:ea typeface="Open Sans"/>
                <a:cs typeface="Open Sans"/>
                <a:sym typeface="Open Sans"/>
              </a:rPr>
              <a:t>____________</a:t>
            </a:r>
            <a:endParaRPr>
              <a:latin typeface="Open Sans"/>
              <a:ea typeface="Open Sans"/>
              <a:cs typeface="Open Sans"/>
              <a:sym typeface="Open Sans"/>
            </a:endParaRPr>
          </a:p>
        </p:txBody>
      </p:sp>
      <p:pic>
        <p:nvPicPr>
          <p:cNvPr id="70" name="Google Shape;70;p13"/>
          <p:cNvPicPr preferRelativeResize="0"/>
          <p:nvPr/>
        </p:nvPicPr>
        <p:blipFill rotWithShape="1">
          <a:blip r:embed="rId6">
            <a:alphaModFix/>
          </a:blip>
          <a:srcRect b="23672" l="4537" r="4528" t="17044"/>
          <a:stretch/>
        </p:blipFill>
        <p:spPr>
          <a:xfrm>
            <a:off x="2069850" y="3105925"/>
            <a:ext cx="3175499" cy="2898401"/>
          </a:xfrm>
          <a:prstGeom prst="rect">
            <a:avLst/>
          </a:prstGeom>
          <a:noFill/>
          <a:ln>
            <a:noFill/>
          </a:ln>
        </p:spPr>
      </p:pic>
      <p:pic>
        <p:nvPicPr>
          <p:cNvPr id="71" name="Google Shape;71;p13">
            <a:hlinkClick r:id="rId7"/>
          </p:cNvPr>
          <p:cNvPicPr preferRelativeResize="0"/>
          <p:nvPr/>
        </p:nvPicPr>
        <p:blipFill>
          <a:blip r:embed="rId8">
            <a:alphaModFix/>
          </a:blip>
          <a:stretch>
            <a:fillRect/>
          </a:stretch>
        </p:blipFill>
        <p:spPr>
          <a:xfrm>
            <a:off x="5778175" y="9703387"/>
            <a:ext cx="294525" cy="294525"/>
          </a:xfrm>
          <a:prstGeom prst="rect">
            <a:avLst/>
          </a:prstGeom>
          <a:noFill/>
          <a:ln>
            <a:noFill/>
          </a:ln>
        </p:spPr>
      </p:pic>
      <p:pic>
        <p:nvPicPr>
          <p:cNvPr id="72" name="Google Shape;72;p13"/>
          <p:cNvPicPr preferRelativeResize="0"/>
          <p:nvPr/>
        </p:nvPicPr>
        <p:blipFill>
          <a:blip r:embed="rId9">
            <a:alphaModFix/>
          </a:blip>
          <a:stretch>
            <a:fillRect/>
          </a:stretch>
        </p:blipFill>
        <p:spPr>
          <a:xfrm>
            <a:off x="812199" y="1538496"/>
            <a:ext cx="1217477" cy="9081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2"/>
          <p:cNvSpPr txBox="1"/>
          <p:nvPr>
            <p:ph type="title"/>
          </p:nvPr>
        </p:nvSpPr>
        <p:spPr>
          <a:xfrm>
            <a:off x="163610" y="5353046"/>
            <a:ext cx="6816600" cy="111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solidFill>
                  <a:srgbClr val="134F5C"/>
                </a:solidFill>
              </a:rPr>
              <a:t>Lymphatic Vessels In Thorax</a:t>
            </a:r>
            <a:endParaRPr sz="2700">
              <a:solidFill>
                <a:srgbClr val="134F5C"/>
              </a:solidFill>
            </a:endParaRPr>
          </a:p>
        </p:txBody>
      </p:sp>
      <p:sp>
        <p:nvSpPr>
          <p:cNvPr id="354" name="Google Shape;354;p22"/>
          <p:cNvSpPr txBox="1"/>
          <p:nvPr>
            <p:ph idx="1" type="body"/>
          </p:nvPr>
        </p:nvSpPr>
        <p:spPr>
          <a:xfrm>
            <a:off x="163600" y="6051200"/>
            <a:ext cx="6487800" cy="1302000"/>
          </a:xfrm>
          <a:prstGeom prst="rect">
            <a:avLst/>
          </a:prstGeom>
          <a:ln cap="flat" cmpd="sng" w="9525">
            <a:solidFill>
              <a:srgbClr val="76A5AF"/>
            </a:solidFill>
            <a:prstDash val="solid"/>
            <a:round/>
            <a:headEnd len="sm" w="sm" type="none"/>
            <a:tailEnd len="sm" w="sm" type="none"/>
          </a:ln>
        </p:spPr>
        <p:txBody>
          <a:bodyPr anchorCtr="0" anchor="t" bIns="91425" lIns="91425" spcFirstLastPara="1" rIns="91425" wrap="square" tIns="91425">
            <a:normAutofit lnSpcReduction="10000"/>
          </a:bodyPr>
          <a:lstStyle/>
          <a:p>
            <a:pPr indent="0" lvl="0" marL="0" rtl="0" algn="l">
              <a:lnSpc>
                <a:spcPct val="92999"/>
              </a:lnSpc>
              <a:spcBef>
                <a:spcPts val="0"/>
              </a:spcBef>
              <a:spcAft>
                <a:spcPts val="0"/>
              </a:spcAft>
              <a:buClr>
                <a:schemeClr val="dk1"/>
              </a:buClr>
              <a:buSzPts val="1100"/>
              <a:buFont typeface="Arial"/>
              <a:buNone/>
            </a:pPr>
            <a:r>
              <a:rPr lang="en" sz="1100">
                <a:solidFill>
                  <a:srgbClr val="999999"/>
                </a:solidFill>
              </a:rPr>
              <a:t>Lymph from the right side of the head, neck, thorax, &amp; upper limb drains into the </a:t>
            </a:r>
            <a:r>
              <a:rPr lang="en" sz="1100">
                <a:solidFill>
                  <a:srgbClr val="990000"/>
                </a:solidFill>
              </a:rPr>
              <a:t>Righ</a:t>
            </a:r>
            <a:r>
              <a:rPr lang="en" sz="1100">
                <a:solidFill>
                  <a:srgbClr val="990000"/>
                </a:solidFill>
              </a:rPr>
              <a:t>t lymphatic duct</a:t>
            </a:r>
            <a:r>
              <a:rPr lang="en" sz="1100">
                <a:solidFill>
                  <a:srgbClr val="999999"/>
                </a:solidFill>
              </a:rPr>
              <a:t> and ends in the </a:t>
            </a:r>
            <a:r>
              <a:rPr lang="en" sz="1100">
                <a:solidFill>
                  <a:srgbClr val="990000"/>
                </a:solidFill>
              </a:rPr>
              <a:t>right brachiocephalic vein</a:t>
            </a:r>
            <a:r>
              <a:rPr lang="en" sz="1100">
                <a:solidFill>
                  <a:srgbClr val="999999"/>
                </a:solidFill>
              </a:rPr>
              <a:t>.</a:t>
            </a:r>
            <a:endParaRPr sz="1100">
              <a:solidFill>
                <a:srgbClr val="999999"/>
              </a:solidFill>
            </a:endParaRPr>
          </a:p>
          <a:p>
            <a:pPr indent="0" lvl="0" marL="0" rtl="0" algn="l">
              <a:lnSpc>
                <a:spcPct val="92999"/>
              </a:lnSpc>
              <a:spcBef>
                <a:spcPts val="1200"/>
              </a:spcBef>
              <a:spcAft>
                <a:spcPts val="0"/>
              </a:spcAft>
              <a:buClr>
                <a:schemeClr val="dk1"/>
              </a:buClr>
              <a:buSzPts val="1100"/>
              <a:buFont typeface="Arial"/>
              <a:buNone/>
            </a:pPr>
            <a:r>
              <a:rPr lang="en" sz="1100">
                <a:solidFill>
                  <a:srgbClr val="999999"/>
                </a:solidFill>
              </a:rPr>
              <a:t>Lymph from the left side of the head, neck, thorax, &amp; upper limb drains directly into the </a:t>
            </a:r>
            <a:r>
              <a:rPr lang="en" sz="1100">
                <a:solidFill>
                  <a:srgbClr val="990000"/>
                </a:solidFill>
              </a:rPr>
              <a:t>Thoracic duct</a:t>
            </a:r>
            <a:r>
              <a:rPr lang="en" sz="1100">
                <a:solidFill>
                  <a:srgbClr val="999999"/>
                </a:solidFill>
              </a:rPr>
              <a:t>.</a:t>
            </a:r>
            <a:endParaRPr sz="1100">
              <a:solidFill>
                <a:srgbClr val="999999"/>
              </a:solidFill>
            </a:endParaRPr>
          </a:p>
          <a:p>
            <a:pPr indent="0" lvl="0" marL="0" rtl="0" algn="l">
              <a:lnSpc>
                <a:spcPct val="95000"/>
              </a:lnSpc>
              <a:spcBef>
                <a:spcPts val="1200"/>
              </a:spcBef>
              <a:spcAft>
                <a:spcPts val="1200"/>
              </a:spcAft>
              <a:buNone/>
            </a:pPr>
            <a:r>
              <a:rPr lang="en" sz="1100">
                <a:solidFill>
                  <a:srgbClr val="999999"/>
                </a:solidFill>
              </a:rPr>
              <a:t>Lymph from the lower half of the body drains into the </a:t>
            </a:r>
            <a:r>
              <a:rPr lang="en" sz="1100">
                <a:solidFill>
                  <a:srgbClr val="990000"/>
                </a:solidFill>
              </a:rPr>
              <a:t>Cisterna chyli</a:t>
            </a:r>
            <a:r>
              <a:rPr lang="en" sz="1100">
                <a:solidFill>
                  <a:srgbClr val="999999"/>
                </a:solidFill>
              </a:rPr>
              <a:t> then to the </a:t>
            </a:r>
            <a:r>
              <a:rPr lang="en" sz="1100">
                <a:solidFill>
                  <a:srgbClr val="990000"/>
                </a:solidFill>
              </a:rPr>
              <a:t>Thoracic duct</a:t>
            </a:r>
            <a:r>
              <a:rPr lang="en" sz="1100">
                <a:solidFill>
                  <a:srgbClr val="999999"/>
                </a:solidFill>
              </a:rPr>
              <a:t>.</a:t>
            </a:r>
            <a:endParaRPr sz="1100">
              <a:solidFill>
                <a:srgbClr val="999999"/>
              </a:solidFill>
            </a:endParaRPr>
          </a:p>
        </p:txBody>
      </p:sp>
      <p:sp>
        <p:nvSpPr>
          <p:cNvPr id="355" name="Google Shape;355;p22"/>
          <p:cNvSpPr txBox="1"/>
          <p:nvPr/>
        </p:nvSpPr>
        <p:spPr>
          <a:xfrm>
            <a:off x="125450" y="491175"/>
            <a:ext cx="22176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rgbClr val="134F5C"/>
                </a:solidFill>
                <a:latin typeface="Fira Sans Condensed"/>
                <a:ea typeface="Fira Sans Condensed"/>
                <a:cs typeface="Fira Sans Condensed"/>
                <a:sym typeface="Fira Sans Condensed"/>
              </a:rPr>
              <a:t>Thoracic</a:t>
            </a:r>
            <a:r>
              <a:rPr b="1" lang="en" sz="2700">
                <a:solidFill>
                  <a:srgbClr val="134F5C"/>
                </a:solidFill>
                <a:latin typeface="Fira Sans Condensed"/>
                <a:ea typeface="Fira Sans Condensed"/>
                <a:cs typeface="Fira Sans Condensed"/>
                <a:sym typeface="Fira Sans Condensed"/>
              </a:rPr>
              <a:t> Duct</a:t>
            </a:r>
            <a:endParaRPr b="1" sz="2700">
              <a:solidFill>
                <a:srgbClr val="134F5C"/>
              </a:solidFill>
              <a:latin typeface="Fira Sans Condensed"/>
              <a:ea typeface="Fira Sans Condensed"/>
              <a:cs typeface="Fira Sans Condensed"/>
              <a:sym typeface="Fira Sans Condensed"/>
            </a:endParaRPr>
          </a:p>
        </p:txBody>
      </p:sp>
      <p:sp>
        <p:nvSpPr>
          <p:cNvPr id="356" name="Google Shape;356;p22"/>
          <p:cNvSpPr txBox="1"/>
          <p:nvPr/>
        </p:nvSpPr>
        <p:spPr>
          <a:xfrm>
            <a:off x="163600" y="1091475"/>
            <a:ext cx="6816600" cy="4293600"/>
          </a:xfrm>
          <a:prstGeom prst="rect">
            <a:avLst/>
          </a:prstGeom>
          <a:noFill/>
          <a:ln cap="flat" cmpd="sng" w="9525">
            <a:solidFill>
              <a:srgbClr val="76A5AF"/>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06999"/>
              </a:lnSpc>
              <a:spcBef>
                <a:spcPts val="0"/>
              </a:spcBef>
              <a:spcAft>
                <a:spcPts val="0"/>
              </a:spcAft>
              <a:buClr>
                <a:schemeClr val="dk1"/>
              </a:buClr>
              <a:buSzPts val="1100"/>
              <a:buFont typeface="Arial"/>
              <a:buNone/>
            </a:pPr>
            <a:r>
              <a:rPr b="1" lang="en" sz="1300">
                <a:solidFill>
                  <a:srgbClr val="0C343D"/>
                </a:solidFill>
                <a:latin typeface="Open Sans"/>
                <a:ea typeface="Open Sans"/>
                <a:cs typeface="Open Sans"/>
                <a:sym typeface="Open Sans"/>
              </a:rPr>
              <a:t>Beginning:</a:t>
            </a:r>
            <a:endParaRPr b="1" sz="1300">
              <a:solidFill>
                <a:srgbClr val="0C343D"/>
              </a:solidFill>
              <a:latin typeface="Open Sans"/>
              <a:ea typeface="Open Sans"/>
              <a:cs typeface="Open Sans"/>
              <a:sym typeface="Open Sans"/>
            </a:endParaRPr>
          </a:p>
          <a:p>
            <a:pPr indent="0" lvl="0" marL="0" rtl="0" algn="l">
              <a:lnSpc>
                <a:spcPct val="106999"/>
              </a:lnSpc>
              <a:spcBef>
                <a:spcPts val="0"/>
              </a:spcBef>
              <a:spcAft>
                <a:spcPts val="0"/>
              </a:spcAft>
              <a:buClr>
                <a:schemeClr val="dk1"/>
              </a:buClr>
              <a:buSzPts val="1100"/>
              <a:buFont typeface="Arial"/>
              <a:buNone/>
            </a:pPr>
            <a:r>
              <a:rPr lang="en" sz="1300">
                <a:solidFill>
                  <a:srgbClr val="0C343D"/>
                </a:solidFill>
                <a:latin typeface="Open Sans"/>
                <a:ea typeface="Open Sans"/>
                <a:cs typeface="Open Sans"/>
                <a:sym typeface="Open Sans"/>
              </a:rPr>
              <a:t>It is the continuation of Cisterna Chyli</a:t>
            </a:r>
            <a:endParaRPr sz="1300">
              <a:solidFill>
                <a:srgbClr val="D5A6BD"/>
              </a:solidFill>
              <a:latin typeface="Open Sans"/>
              <a:ea typeface="Open Sans"/>
              <a:cs typeface="Open Sans"/>
              <a:sym typeface="Open Sans"/>
            </a:endParaRPr>
          </a:p>
          <a:p>
            <a:pPr indent="0" lvl="0" marL="0" rtl="0" algn="l">
              <a:lnSpc>
                <a:spcPct val="106999"/>
              </a:lnSpc>
              <a:spcBef>
                <a:spcPts val="1300"/>
              </a:spcBef>
              <a:spcAft>
                <a:spcPts val="0"/>
              </a:spcAft>
              <a:buClr>
                <a:schemeClr val="dk1"/>
              </a:buClr>
              <a:buSzPts val="1100"/>
              <a:buFont typeface="Arial"/>
              <a:buNone/>
            </a:pPr>
            <a:r>
              <a:rPr b="1" lang="en" sz="1300">
                <a:solidFill>
                  <a:srgbClr val="0C343D"/>
                </a:solidFill>
                <a:latin typeface="Open Sans"/>
                <a:ea typeface="Open Sans"/>
                <a:cs typeface="Open Sans"/>
                <a:sym typeface="Open Sans"/>
              </a:rPr>
              <a:t>Course:</a:t>
            </a:r>
            <a:endParaRPr b="1" sz="1300">
              <a:solidFill>
                <a:srgbClr val="0C343D"/>
              </a:solidFill>
              <a:latin typeface="Open Sans"/>
              <a:ea typeface="Open Sans"/>
              <a:cs typeface="Open Sans"/>
              <a:sym typeface="Open Sans"/>
            </a:endParaRPr>
          </a:p>
          <a:p>
            <a:pPr indent="-101600" lvl="0" marL="101600" rtl="0" algn="l">
              <a:lnSpc>
                <a:spcPct val="106999"/>
              </a:lnSpc>
              <a:spcBef>
                <a:spcPts val="0"/>
              </a:spcBef>
              <a:spcAft>
                <a:spcPts val="0"/>
              </a:spcAft>
              <a:buClr>
                <a:schemeClr val="dk1"/>
              </a:buClr>
              <a:buSzPts val="1100"/>
              <a:buFont typeface="Arial"/>
              <a:buNone/>
            </a:pPr>
            <a:r>
              <a:rPr lang="en" sz="1300">
                <a:solidFill>
                  <a:srgbClr val="0C343D"/>
                </a:solidFill>
                <a:latin typeface="Open Sans"/>
                <a:ea typeface="Open Sans"/>
                <a:cs typeface="Open Sans"/>
                <a:sym typeface="Open Sans"/>
              </a:rPr>
              <a:t>-   Passes through the </a:t>
            </a:r>
            <a:r>
              <a:rPr lang="en" sz="1300">
                <a:solidFill>
                  <a:srgbClr val="990000"/>
                </a:solidFill>
                <a:latin typeface="Open Sans"/>
                <a:ea typeface="Open Sans"/>
                <a:cs typeface="Open Sans"/>
                <a:sym typeface="Open Sans"/>
              </a:rPr>
              <a:t>aortic opening</a:t>
            </a:r>
            <a:r>
              <a:rPr lang="en" sz="1300">
                <a:solidFill>
                  <a:srgbClr val="0C343D"/>
                </a:solidFill>
                <a:latin typeface="Open Sans"/>
                <a:ea typeface="Open Sans"/>
                <a:cs typeface="Open Sans"/>
                <a:sym typeface="Open Sans"/>
              </a:rPr>
              <a:t> of the diaphragm</a:t>
            </a:r>
            <a:endParaRPr sz="1300">
              <a:solidFill>
                <a:srgbClr val="0C343D"/>
              </a:solidFill>
              <a:latin typeface="Open Sans"/>
              <a:ea typeface="Open Sans"/>
              <a:cs typeface="Open Sans"/>
              <a:sym typeface="Open Sans"/>
            </a:endParaRPr>
          </a:p>
          <a:p>
            <a:pPr indent="-101600" lvl="0" marL="101600" rtl="0" algn="l">
              <a:lnSpc>
                <a:spcPct val="106999"/>
              </a:lnSpc>
              <a:spcBef>
                <a:spcPts val="0"/>
              </a:spcBef>
              <a:spcAft>
                <a:spcPts val="0"/>
              </a:spcAft>
              <a:buClr>
                <a:schemeClr val="dk1"/>
              </a:buClr>
              <a:buSzPts val="1100"/>
              <a:buFont typeface="Arial"/>
              <a:buNone/>
            </a:pPr>
            <a:r>
              <a:rPr lang="en" sz="1300">
                <a:solidFill>
                  <a:srgbClr val="0C343D"/>
                </a:solidFill>
                <a:latin typeface="Open Sans"/>
                <a:ea typeface="Open Sans"/>
                <a:cs typeface="Open Sans"/>
                <a:sym typeface="Open Sans"/>
              </a:rPr>
              <a:t>-   Ascends in </a:t>
            </a:r>
            <a:r>
              <a:rPr b="1" lang="en" sz="1300">
                <a:solidFill>
                  <a:srgbClr val="0C343D"/>
                </a:solidFill>
                <a:latin typeface="Open Sans"/>
                <a:ea typeface="Open Sans"/>
                <a:cs typeface="Open Sans"/>
                <a:sym typeface="Open Sans"/>
              </a:rPr>
              <a:t>posterior</a:t>
            </a:r>
            <a:r>
              <a:rPr lang="en" sz="1300">
                <a:solidFill>
                  <a:srgbClr val="0C343D"/>
                </a:solidFill>
                <a:latin typeface="Open Sans"/>
                <a:ea typeface="Open Sans"/>
                <a:cs typeface="Open Sans"/>
                <a:sym typeface="Open Sans"/>
              </a:rPr>
              <a:t> mediastinum (posterior to esophagus)</a:t>
            </a:r>
            <a:endParaRPr sz="1300">
              <a:solidFill>
                <a:srgbClr val="0C343D"/>
              </a:solidFill>
              <a:latin typeface="Open Sans"/>
              <a:ea typeface="Open Sans"/>
              <a:cs typeface="Open Sans"/>
              <a:sym typeface="Open Sans"/>
            </a:endParaRPr>
          </a:p>
          <a:p>
            <a:pPr indent="-101600" lvl="0" marL="101600" rtl="0" algn="l">
              <a:lnSpc>
                <a:spcPct val="106999"/>
              </a:lnSpc>
              <a:spcBef>
                <a:spcPts val="0"/>
              </a:spcBef>
              <a:spcAft>
                <a:spcPts val="0"/>
              </a:spcAft>
              <a:buClr>
                <a:schemeClr val="dk1"/>
              </a:buClr>
              <a:buSzPts val="1100"/>
              <a:buFont typeface="Arial"/>
              <a:buNone/>
            </a:pPr>
            <a:r>
              <a:rPr lang="en" sz="1300">
                <a:solidFill>
                  <a:srgbClr val="0C343D"/>
                </a:solidFill>
                <a:latin typeface="Open Sans"/>
                <a:ea typeface="Open Sans"/>
                <a:cs typeface="Open Sans"/>
                <a:sym typeface="Open Sans"/>
              </a:rPr>
              <a:t>-   Ascends in </a:t>
            </a:r>
            <a:r>
              <a:rPr b="1" lang="en" sz="1300">
                <a:solidFill>
                  <a:srgbClr val="0C343D"/>
                </a:solidFill>
                <a:latin typeface="Open Sans"/>
                <a:ea typeface="Open Sans"/>
                <a:cs typeface="Open Sans"/>
                <a:sym typeface="Open Sans"/>
              </a:rPr>
              <a:t>superior</a:t>
            </a:r>
            <a:r>
              <a:rPr lang="en" sz="1300">
                <a:solidFill>
                  <a:srgbClr val="0C343D"/>
                </a:solidFill>
                <a:latin typeface="Open Sans"/>
                <a:ea typeface="Open Sans"/>
                <a:cs typeface="Open Sans"/>
                <a:sym typeface="Open Sans"/>
              </a:rPr>
              <a:t> mediastinum (to the left of esophagus)</a:t>
            </a:r>
            <a:endParaRPr sz="1300">
              <a:solidFill>
                <a:srgbClr val="0C343D"/>
              </a:solidFill>
              <a:latin typeface="Open Sans"/>
              <a:ea typeface="Open Sans"/>
              <a:cs typeface="Open Sans"/>
              <a:sym typeface="Open Sans"/>
            </a:endParaRPr>
          </a:p>
          <a:p>
            <a:pPr indent="0" lvl="0" marL="0" rtl="0" algn="l">
              <a:lnSpc>
                <a:spcPct val="106999"/>
              </a:lnSpc>
              <a:spcBef>
                <a:spcPts val="1300"/>
              </a:spcBef>
              <a:spcAft>
                <a:spcPts val="0"/>
              </a:spcAft>
              <a:buClr>
                <a:schemeClr val="dk1"/>
              </a:buClr>
              <a:buSzPts val="1100"/>
              <a:buFont typeface="Arial"/>
              <a:buNone/>
            </a:pPr>
            <a:r>
              <a:rPr b="1" lang="en" sz="1300">
                <a:solidFill>
                  <a:srgbClr val="0C343D"/>
                </a:solidFill>
                <a:latin typeface="Open Sans"/>
                <a:ea typeface="Open Sans"/>
                <a:cs typeface="Open Sans"/>
                <a:sym typeface="Open Sans"/>
              </a:rPr>
              <a:t>Tributaries:</a:t>
            </a:r>
            <a:r>
              <a:rPr lang="en" sz="1300">
                <a:solidFill>
                  <a:srgbClr val="0C343D"/>
                </a:solidFill>
                <a:latin typeface="Open Sans"/>
                <a:ea typeface="Open Sans"/>
                <a:cs typeface="Open Sans"/>
                <a:sym typeface="Open Sans"/>
              </a:rPr>
              <a:t> (it receives):</a:t>
            </a:r>
            <a:endParaRPr sz="1300">
              <a:solidFill>
                <a:srgbClr val="0C343D"/>
              </a:solidFill>
              <a:latin typeface="Open Sans"/>
              <a:ea typeface="Open Sans"/>
              <a:cs typeface="Open Sans"/>
              <a:sym typeface="Open Sans"/>
            </a:endParaRPr>
          </a:p>
          <a:p>
            <a:pPr indent="0" lvl="0" marL="0" rtl="0" algn="l">
              <a:lnSpc>
                <a:spcPct val="97999"/>
              </a:lnSpc>
              <a:spcBef>
                <a:spcPts val="0"/>
              </a:spcBef>
              <a:spcAft>
                <a:spcPts val="0"/>
              </a:spcAft>
              <a:buClr>
                <a:schemeClr val="dk1"/>
              </a:buClr>
              <a:buSzPts val="1100"/>
              <a:buFont typeface="Arial"/>
              <a:buNone/>
            </a:pPr>
            <a:r>
              <a:rPr lang="en" sz="1300">
                <a:solidFill>
                  <a:srgbClr val="0C343D"/>
                </a:solidFill>
                <a:latin typeface="Open Sans"/>
                <a:ea typeface="Open Sans"/>
                <a:cs typeface="Open Sans"/>
                <a:sym typeface="Open Sans"/>
              </a:rPr>
              <a:t>Lymphatics from all the body, </a:t>
            </a:r>
            <a:r>
              <a:rPr lang="en" sz="1300">
                <a:solidFill>
                  <a:srgbClr val="990000"/>
                </a:solidFill>
                <a:latin typeface="Open Sans"/>
                <a:ea typeface="Open Sans"/>
                <a:cs typeface="Open Sans"/>
                <a:sym typeface="Open Sans"/>
              </a:rPr>
              <a:t>EXCEPT</a:t>
            </a:r>
            <a:r>
              <a:rPr lang="en" sz="1300">
                <a:solidFill>
                  <a:srgbClr val="0C343D"/>
                </a:solidFill>
                <a:latin typeface="Open Sans"/>
                <a:ea typeface="Open Sans"/>
                <a:cs typeface="Open Sans"/>
                <a:sym typeface="Open Sans"/>
              </a:rPr>
              <a:t>:</a:t>
            </a:r>
            <a:endParaRPr sz="1300">
              <a:solidFill>
                <a:srgbClr val="0C343D"/>
              </a:solidFill>
              <a:latin typeface="Open Sans"/>
              <a:ea typeface="Open Sans"/>
              <a:cs typeface="Open Sans"/>
              <a:sym typeface="Open Sans"/>
            </a:endParaRPr>
          </a:p>
          <a:p>
            <a:pPr indent="0" lvl="0" marL="0" rtl="0" algn="l">
              <a:lnSpc>
                <a:spcPct val="97999"/>
              </a:lnSpc>
              <a:spcBef>
                <a:spcPts val="1500"/>
              </a:spcBef>
              <a:spcAft>
                <a:spcPts val="0"/>
              </a:spcAft>
              <a:buClr>
                <a:schemeClr val="dk1"/>
              </a:buClr>
              <a:buSzPts val="1100"/>
              <a:buFont typeface="Arial"/>
              <a:buNone/>
            </a:pPr>
            <a:r>
              <a:rPr lang="en" sz="1300">
                <a:solidFill>
                  <a:srgbClr val="0C343D"/>
                </a:solidFill>
                <a:latin typeface="Open Sans"/>
                <a:ea typeface="Open Sans"/>
                <a:cs typeface="Open Sans"/>
                <a:sym typeface="Open Sans"/>
              </a:rPr>
              <a:t>1- Right side of the thorax   2- Right upper limb   3- Right side of the head and neck.</a:t>
            </a:r>
            <a:endParaRPr sz="1300">
              <a:solidFill>
                <a:srgbClr val="0C343D"/>
              </a:solidFill>
              <a:latin typeface="Open Sans"/>
              <a:ea typeface="Open Sans"/>
              <a:cs typeface="Open Sans"/>
              <a:sym typeface="Open Sans"/>
            </a:endParaRPr>
          </a:p>
          <a:p>
            <a:pPr indent="0" lvl="0" marL="0" rtl="0" algn="l">
              <a:lnSpc>
                <a:spcPct val="106999"/>
              </a:lnSpc>
              <a:spcBef>
                <a:spcPts val="1500"/>
              </a:spcBef>
              <a:spcAft>
                <a:spcPts val="0"/>
              </a:spcAft>
              <a:buClr>
                <a:schemeClr val="dk1"/>
              </a:buClr>
              <a:buSzPts val="1100"/>
              <a:buFont typeface="Arial"/>
              <a:buNone/>
            </a:pPr>
            <a:r>
              <a:rPr b="1" lang="en" sz="1300">
                <a:solidFill>
                  <a:srgbClr val="0C343D"/>
                </a:solidFill>
                <a:latin typeface="Open Sans"/>
                <a:ea typeface="Open Sans"/>
                <a:cs typeface="Open Sans"/>
                <a:sym typeface="Open Sans"/>
              </a:rPr>
              <a:t>End:</a:t>
            </a:r>
            <a:endParaRPr b="1" sz="1300">
              <a:solidFill>
                <a:srgbClr val="0C343D"/>
              </a:solidFill>
              <a:latin typeface="Open Sans"/>
              <a:ea typeface="Open Sans"/>
              <a:cs typeface="Open Sans"/>
              <a:sym typeface="Open Sans"/>
            </a:endParaRPr>
          </a:p>
          <a:p>
            <a:pPr indent="0" lvl="0" marL="0" rtl="0" algn="l">
              <a:spcBef>
                <a:spcPts val="0"/>
              </a:spcBef>
              <a:spcAft>
                <a:spcPts val="0"/>
              </a:spcAft>
              <a:buNone/>
            </a:pPr>
            <a:r>
              <a:rPr lang="en" sz="1300">
                <a:solidFill>
                  <a:srgbClr val="0C343D"/>
                </a:solidFill>
                <a:latin typeface="Open Sans"/>
                <a:ea typeface="Open Sans"/>
                <a:cs typeface="Open Sans"/>
                <a:sym typeface="Open Sans"/>
              </a:rPr>
              <a:t>It opens in the </a:t>
            </a:r>
            <a:r>
              <a:rPr lang="en" sz="1300">
                <a:solidFill>
                  <a:srgbClr val="990000"/>
                </a:solidFill>
                <a:latin typeface="Open Sans"/>
                <a:ea typeface="Open Sans"/>
                <a:cs typeface="Open Sans"/>
                <a:sym typeface="Open Sans"/>
              </a:rPr>
              <a:t>left brachiocephalic vein.</a:t>
            </a:r>
            <a:r>
              <a:rPr lang="en" sz="1300">
                <a:solidFill>
                  <a:srgbClr val="0C343D"/>
                </a:solidFill>
                <a:latin typeface="Open Sans"/>
                <a:ea typeface="Open Sans"/>
                <a:cs typeface="Open Sans"/>
                <a:sym typeface="Open Sans"/>
              </a:rPr>
              <a:t>   </a:t>
            </a:r>
            <a:r>
              <a:rPr lang="en" sz="1300">
                <a:solidFill>
                  <a:srgbClr val="6FA8DC"/>
                </a:solidFill>
                <a:latin typeface="Open Sans"/>
                <a:ea typeface="Open Sans"/>
                <a:cs typeface="Open Sans"/>
                <a:sym typeface="Open Sans"/>
              </a:rPr>
              <a:t>N.B:</a:t>
            </a:r>
            <a:r>
              <a:rPr b="1" lang="en" sz="1300">
                <a:solidFill>
                  <a:srgbClr val="6FA8DC"/>
                </a:solidFill>
                <a:latin typeface="Open Sans"/>
                <a:ea typeface="Open Sans"/>
                <a:cs typeface="Open Sans"/>
                <a:sym typeface="Open Sans"/>
              </a:rPr>
              <a:t> the right lymphatic duct </a:t>
            </a:r>
            <a:r>
              <a:rPr lang="en" sz="1300">
                <a:solidFill>
                  <a:srgbClr val="6FA8DC"/>
                </a:solidFill>
                <a:latin typeface="Open Sans"/>
                <a:ea typeface="Open Sans"/>
                <a:cs typeface="Open Sans"/>
                <a:sym typeface="Open Sans"/>
              </a:rPr>
              <a:t>receives lymphatic from right side of the thorax, right upper limb, and right side of the head and neck. It ends in the right brachiocephalic vein</a:t>
            </a:r>
            <a:r>
              <a:rPr lang="en" sz="1300">
                <a:solidFill>
                  <a:srgbClr val="0C343D"/>
                </a:solidFill>
                <a:latin typeface="Open Sans"/>
                <a:ea typeface="Open Sans"/>
                <a:cs typeface="Open Sans"/>
                <a:sym typeface="Open Sans"/>
              </a:rPr>
              <a:t>.</a:t>
            </a:r>
            <a:endParaRPr sz="1300">
              <a:solidFill>
                <a:srgbClr val="0C343D"/>
              </a:solidFill>
              <a:latin typeface="Open Sans"/>
              <a:ea typeface="Open Sans"/>
              <a:cs typeface="Open Sans"/>
              <a:sym typeface="Open Sans"/>
            </a:endParaRPr>
          </a:p>
          <a:p>
            <a:pPr indent="0" lvl="0" marL="0" rtl="0" algn="l">
              <a:spcBef>
                <a:spcPts val="0"/>
              </a:spcBef>
              <a:spcAft>
                <a:spcPts val="0"/>
              </a:spcAft>
              <a:buNone/>
            </a:pPr>
            <a:r>
              <a:t/>
            </a:r>
            <a:endParaRPr sz="1300">
              <a:solidFill>
                <a:srgbClr val="0C343D"/>
              </a:solidFill>
              <a:latin typeface="Open Sans"/>
              <a:ea typeface="Open Sans"/>
              <a:cs typeface="Open Sans"/>
              <a:sym typeface="Open Sans"/>
            </a:endParaRPr>
          </a:p>
          <a:p>
            <a:pPr indent="0" lvl="0" marL="0" rtl="0" algn="l">
              <a:spcBef>
                <a:spcPts val="0"/>
              </a:spcBef>
              <a:spcAft>
                <a:spcPts val="0"/>
              </a:spcAft>
              <a:buNone/>
            </a:pPr>
            <a:r>
              <a:rPr b="1" lang="en" sz="1300">
                <a:solidFill>
                  <a:srgbClr val="0C343D"/>
                </a:solidFill>
                <a:latin typeface="Open Sans"/>
                <a:ea typeface="Open Sans"/>
                <a:cs typeface="Open Sans"/>
                <a:sym typeface="Open Sans"/>
              </a:rPr>
              <a:t>Function:</a:t>
            </a:r>
            <a:r>
              <a:rPr lang="en" sz="1300">
                <a:solidFill>
                  <a:srgbClr val="0C343D"/>
                </a:solidFill>
                <a:latin typeface="Open Sans"/>
                <a:ea typeface="Open Sans"/>
                <a:cs typeface="Open Sans"/>
                <a:sym typeface="Open Sans"/>
              </a:rPr>
              <a:t> </a:t>
            </a:r>
            <a:r>
              <a:rPr lang="en" sz="900">
                <a:solidFill>
                  <a:srgbClr val="999999"/>
                </a:solidFill>
                <a:latin typeface="Open Sans"/>
                <a:ea typeface="Open Sans"/>
                <a:cs typeface="Open Sans"/>
                <a:sym typeface="Open Sans"/>
              </a:rPr>
              <a:t>extra</a:t>
            </a:r>
            <a:endParaRPr sz="900">
              <a:solidFill>
                <a:srgbClr val="999999"/>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rgbClr val="6AA84F"/>
                </a:solidFill>
                <a:latin typeface="Open Sans"/>
                <a:ea typeface="Open Sans"/>
                <a:cs typeface="Open Sans"/>
                <a:sym typeface="Open Sans"/>
              </a:rPr>
              <a:t>While the arteries are passing between the tissue, they filtrate some fluids, those fluids may accumulate and cause damage to the tissue. So, the thoracic ducts pass between those tissue and remove the excessive fluids. </a:t>
            </a:r>
            <a:endParaRPr sz="1300">
              <a:solidFill>
                <a:srgbClr val="0C343D"/>
              </a:solidFill>
              <a:latin typeface="Open Sans"/>
              <a:ea typeface="Open Sans"/>
              <a:cs typeface="Open Sans"/>
              <a:sym typeface="Open Sans"/>
            </a:endParaRPr>
          </a:p>
        </p:txBody>
      </p:sp>
      <p:pic>
        <p:nvPicPr>
          <p:cNvPr id="357" name="Google Shape;357;p22"/>
          <p:cNvPicPr preferRelativeResize="0"/>
          <p:nvPr/>
        </p:nvPicPr>
        <p:blipFill>
          <a:blip r:embed="rId3">
            <a:alphaModFix/>
          </a:blip>
          <a:stretch>
            <a:fillRect/>
          </a:stretch>
        </p:blipFill>
        <p:spPr>
          <a:xfrm>
            <a:off x="1937225" y="7470225"/>
            <a:ext cx="3654150" cy="2517075"/>
          </a:xfrm>
          <a:prstGeom prst="rect">
            <a:avLst/>
          </a:prstGeom>
          <a:noFill/>
          <a:ln>
            <a:noFill/>
          </a:ln>
        </p:spPr>
      </p:pic>
      <p:sp>
        <p:nvSpPr>
          <p:cNvPr id="358" name="Google Shape;358;p22"/>
          <p:cNvSpPr txBox="1"/>
          <p:nvPr/>
        </p:nvSpPr>
        <p:spPr>
          <a:xfrm>
            <a:off x="2343055" y="491175"/>
            <a:ext cx="3452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900">
              <a:solidFill>
                <a:srgbClr val="6AA84F"/>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23"/>
          <p:cNvSpPr txBox="1"/>
          <p:nvPr>
            <p:ph type="title"/>
          </p:nvPr>
        </p:nvSpPr>
        <p:spPr>
          <a:xfrm>
            <a:off x="249310" y="736921"/>
            <a:ext cx="6816600" cy="111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4000"/>
              <a:t>Aorta</a:t>
            </a:r>
            <a:endParaRPr sz="4000"/>
          </a:p>
        </p:txBody>
      </p:sp>
      <p:pic>
        <p:nvPicPr>
          <p:cNvPr id="364" name="Google Shape;364;p23"/>
          <p:cNvPicPr preferRelativeResize="0"/>
          <p:nvPr/>
        </p:nvPicPr>
        <p:blipFill>
          <a:blip r:embed="rId3">
            <a:alphaModFix/>
          </a:blip>
          <a:stretch>
            <a:fillRect/>
          </a:stretch>
        </p:blipFill>
        <p:spPr>
          <a:xfrm>
            <a:off x="4869166" y="7381700"/>
            <a:ext cx="2356058" cy="2600275"/>
          </a:xfrm>
          <a:prstGeom prst="rect">
            <a:avLst/>
          </a:prstGeom>
          <a:noFill/>
          <a:ln>
            <a:noFill/>
          </a:ln>
        </p:spPr>
      </p:pic>
      <p:pic>
        <p:nvPicPr>
          <p:cNvPr id="365" name="Google Shape;365;p23"/>
          <p:cNvPicPr preferRelativeResize="0"/>
          <p:nvPr/>
        </p:nvPicPr>
        <p:blipFill>
          <a:blip r:embed="rId4">
            <a:alphaModFix/>
          </a:blip>
          <a:stretch>
            <a:fillRect/>
          </a:stretch>
        </p:blipFill>
        <p:spPr>
          <a:xfrm>
            <a:off x="77975" y="7381700"/>
            <a:ext cx="3238575" cy="2600275"/>
          </a:xfrm>
          <a:prstGeom prst="rect">
            <a:avLst/>
          </a:prstGeom>
          <a:noFill/>
          <a:ln>
            <a:noFill/>
          </a:ln>
        </p:spPr>
      </p:pic>
      <p:sp>
        <p:nvSpPr>
          <p:cNvPr id="366" name="Google Shape;366;p23"/>
          <p:cNvSpPr/>
          <p:nvPr/>
        </p:nvSpPr>
        <p:spPr>
          <a:xfrm>
            <a:off x="249350" y="1914525"/>
            <a:ext cx="2356200" cy="449700"/>
          </a:xfrm>
          <a:prstGeom prst="roundRect">
            <a:avLst>
              <a:gd fmla="val 16667" name="adj"/>
            </a:avLst>
          </a:prstGeom>
          <a:solidFill>
            <a:srgbClr val="A2C4C9"/>
          </a:solidFill>
          <a:ln cap="flat" cmpd="sng" w="952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u="sng">
                <a:solidFill>
                  <a:srgbClr val="0C343D"/>
                </a:solidFill>
                <a:latin typeface="Fira Sans Condensed"/>
                <a:ea typeface="Fira Sans Condensed"/>
                <a:cs typeface="Fira Sans Condensed"/>
                <a:sym typeface="Fira Sans Condensed"/>
              </a:rPr>
              <a:t>A</a:t>
            </a:r>
            <a:r>
              <a:rPr b="1" lang="en" sz="1900">
                <a:solidFill>
                  <a:srgbClr val="0C343D"/>
                </a:solidFill>
                <a:latin typeface="Fira Sans Condensed"/>
                <a:ea typeface="Fira Sans Condensed"/>
                <a:cs typeface="Fira Sans Condensed"/>
                <a:sym typeface="Fira Sans Condensed"/>
              </a:rPr>
              <a:t>scending Aorta</a:t>
            </a:r>
            <a:endParaRPr b="1" sz="1900">
              <a:solidFill>
                <a:srgbClr val="0C343D"/>
              </a:solidFill>
              <a:latin typeface="Fira Sans Condensed"/>
              <a:ea typeface="Fira Sans Condensed"/>
              <a:cs typeface="Fira Sans Condensed"/>
              <a:sym typeface="Fira Sans Condensed"/>
            </a:endParaRPr>
          </a:p>
        </p:txBody>
      </p:sp>
      <p:sp>
        <p:nvSpPr>
          <p:cNvPr id="367" name="Google Shape;367;p23"/>
          <p:cNvSpPr/>
          <p:nvPr/>
        </p:nvSpPr>
        <p:spPr>
          <a:xfrm>
            <a:off x="249350" y="3819225"/>
            <a:ext cx="2151000" cy="449700"/>
          </a:xfrm>
          <a:prstGeom prst="roundRect">
            <a:avLst>
              <a:gd fmla="val 16667" name="adj"/>
            </a:avLst>
          </a:prstGeom>
          <a:solidFill>
            <a:srgbClr val="A2C4C9"/>
          </a:solidFill>
          <a:ln cap="flat" cmpd="sng" w="952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139700" lvl="0" marL="139700" rtl="0" algn="ctr">
              <a:lnSpc>
                <a:spcPct val="100000"/>
              </a:lnSpc>
              <a:spcBef>
                <a:spcPts val="0"/>
              </a:spcBef>
              <a:spcAft>
                <a:spcPts val="0"/>
              </a:spcAft>
              <a:buClr>
                <a:schemeClr val="dk1"/>
              </a:buClr>
              <a:buSzPts val="1100"/>
              <a:buFont typeface="Arial"/>
              <a:buNone/>
            </a:pPr>
            <a:r>
              <a:rPr b="1" lang="en" sz="1900">
                <a:solidFill>
                  <a:srgbClr val="0C343D"/>
                </a:solidFill>
                <a:latin typeface="Fira Sans Condensed"/>
                <a:ea typeface="Fira Sans Condensed"/>
                <a:cs typeface="Fira Sans Condensed"/>
                <a:sym typeface="Fira Sans Condensed"/>
              </a:rPr>
              <a:t>Arch of Aorta</a:t>
            </a:r>
            <a:endParaRPr b="1" sz="1900">
              <a:solidFill>
                <a:srgbClr val="0C343D"/>
              </a:solidFill>
              <a:latin typeface="Fira Sans Condensed"/>
              <a:ea typeface="Fira Sans Condensed"/>
              <a:cs typeface="Fira Sans Condensed"/>
              <a:sym typeface="Fira Sans Condensed"/>
            </a:endParaRPr>
          </a:p>
        </p:txBody>
      </p:sp>
      <p:sp>
        <p:nvSpPr>
          <p:cNvPr id="368" name="Google Shape;368;p23"/>
          <p:cNvSpPr/>
          <p:nvPr/>
        </p:nvSpPr>
        <p:spPr>
          <a:xfrm>
            <a:off x="249350" y="5385225"/>
            <a:ext cx="2293800" cy="449700"/>
          </a:xfrm>
          <a:prstGeom prst="roundRect">
            <a:avLst>
              <a:gd fmla="val 16667" name="adj"/>
            </a:avLst>
          </a:prstGeom>
          <a:solidFill>
            <a:srgbClr val="A2C4C9"/>
          </a:solidFill>
          <a:ln cap="flat" cmpd="sng" w="952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139700" lvl="0" marL="139700" rtl="0" algn="ctr">
              <a:lnSpc>
                <a:spcPct val="100000"/>
              </a:lnSpc>
              <a:spcBef>
                <a:spcPts val="0"/>
              </a:spcBef>
              <a:spcAft>
                <a:spcPts val="0"/>
              </a:spcAft>
              <a:buNone/>
            </a:pPr>
            <a:r>
              <a:rPr b="1" lang="en" sz="1900" u="sng">
                <a:solidFill>
                  <a:srgbClr val="0C343D"/>
                </a:solidFill>
                <a:latin typeface="Fira Sans Condensed"/>
                <a:ea typeface="Fira Sans Condensed"/>
                <a:cs typeface="Fira Sans Condensed"/>
                <a:sym typeface="Fira Sans Condensed"/>
              </a:rPr>
              <a:t>D</a:t>
            </a:r>
            <a:r>
              <a:rPr b="1" lang="en" sz="1900">
                <a:solidFill>
                  <a:srgbClr val="0C343D"/>
                </a:solidFill>
                <a:latin typeface="Fira Sans Condensed"/>
                <a:ea typeface="Fira Sans Condensed"/>
                <a:cs typeface="Fira Sans Condensed"/>
                <a:sym typeface="Fira Sans Condensed"/>
              </a:rPr>
              <a:t>escending Aorta</a:t>
            </a:r>
            <a:endParaRPr b="1" sz="1900">
              <a:solidFill>
                <a:srgbClr val="0C343D"/>
              </a:solidFill>
              <a:latin typeface="Fira Sans Condensed"/>
              <a:ea typeface="Fira Sans Condensed"/>
              <a:cs typeface="Fira Sans Condensed"/>
              <a:sym typeface="Fira Sans Condensed"/>
            </a:endParaRPr>
          </a:p>
        </p:txBody>
      </p:sp>
      <p:sp>
        <p:nvSpPr>
          <p:cNvPr id="369" name="Google Shape;369;p23"/>
          <p:cNvSpPr txBox="1"/>
          <p:nvPr/>
        </p:nvSpPr>
        <p:spPr>
          <a:xfrm>
            <a:off x="249350" y="2480700"/>
            <a:ext cx="5579700" cy="1075500"/>
          </a:xfrm>
          <a:prstGeom prst="rect">
            <a:avLst/>
          </a:prstGeom>
          <a:noFill/>
          <a:ln cap="flat" cmpd="sng" w="9525">
            <a:solidFill>
              <a:srgbClr val="76A5AF"/>
            </a:solidFill>
            <a:prstDash val="dash"/>
            <a:round/>
            <a:headEnd len="sm" w="sm" type="none"/>
            <a:tailEnd len="sm" w="sm" type="none"/>
          </a:ln>
        </p:spPr>
        <p:txBody>
          <a:bodyPr anchorCtr="0" anchor="t" bIns="91425" lIns="91425" spcFirstLastPara="1" rIns="91425" wrap="square" tIns="91425">
            <a:spAutoFit/>
          </a:bodyPr>
          <a:lstStyle/>
          <a:p>
            <a:pPr indent="-139700" lvl="0" marL="139700" rtl="0" algn="l">
              <a:lnSpc>
                <a:spcPct val="109999"/>
              </a:lnSpc>
              <a:spcBef>
                <a:spcPts val="0"/>
              </a:spcBef>
              <a:spcAft>
                <a:spcPts val="0"/>
              </a:spcAft>
              <a:buClr>
                <a:schemeClr val="dk1"/>
              </a:buClr>
              <a:buSzPts val="1100"/>
              <a:buFont typeface="Arial"/>
              <a:buNone/>
            </a:pPr>
            <a:r>
              <a:rPr b="1" lang="en" sz="1300">
                <a:solidFill>
                  <a:srgbClr val="0C343D"/>
                </a:solidFill>
                <a:latin typeface="Open Sans"/>
                <a:ea typeface="Open Sans"/>
                <a:cs typeface="Open Sans"/>
                <a:sym typeface="Open Sans"/>
              </a:rPr>
              <a:t>Beginning</a:t>
            </a:r>
            <a:r>
              <a:rPr lang="en" sz="1300">
                <a:solidFill>
                  <a:srgbClr val="0C343D"/>
                </a:solidFill>
                <a:latin typeface="Open Sans"/>
                <a:ea typeface="Open Sans"/>
                <a:cs typeface="Open Sans"/>
                <a:sym typeface="Open Sans"/>
              </a:rPr>
              <a:t>: at aortic orifice of left ventricle</a:t>
            </a:r>
            <a:endParaRPr sz="1300">
              <a:solidFill>
                <a:srgbClr val="0C343D"/>
              </a:solidFill>
              <a:latin typeface="Open Sans"/>
              <a:ea typeface="Open Sans"/>
              <a:cs typeface="Open Sans"/>
              <a:sym typeface="Open Sans"/>
            </a:endParaRPr>
          </a:p>
          <a:p>
            <a:pPr indent="-139700" lvl="0" marL="139700" rtl="0" algn="l">
              <a:lnSpc>
                <a:spcPct val="106999"/>
              </a:lnSpc>
              <a:spcBef>
                <a:spcPts val="1000"/>
              </a:spcBef>
              <a:spcAft>
                <a:spcPts val="0"/>
              </a:spcAft>
              <a:buClr>
                <a:schemeClr val="dk1"/>
              </a:buClr>
              <a:buSzPts val="1100"/>
              <a:buFont typeface="Arial"/>
              <a:buNone/>
            </a:pPr>
            <a:r>
              <a:rPr b="1" lang="en" sz="1300">
                <a:solidFill>
                  <a:srgbClr val="0C343D"/>
                </a:solidFill>
                <a:latin typeface="Open Sans"/>
                <a:ea typeface="Open Sans"/>
                <a:cs typeface="Open Sans"/>
                <a:sym typeface="Open Sans"/>
              </a:rPr>
              <a:t>Course</a:t>
            </a:r>
            <a:r>
              <a:rPr lang="en" sz="1300">
                <a:solidFill>
                  <a:srgbClr val="0C343D"/>
                </a:solidFill>
                <a:latin typeface="Open Sans"/>
                <a:ea typeface="Open Sans"/>
                <a:cs typeface="Open Sans"/>
                <a:sym typeface="Open Sans"/>
              </a:rPr>
              <a:t>: in </a:t>
            </a:r>
            <a:r>
              <a:rPr b="1" lang="en" sz="1300">
                <a:solidFill>
                  <a:srgbClr val="990000"/>
                </a:solidFill>
                <a:latin typeface="Open Sans"/>
                <a:ea typeface="Open Sans"/>
                <a:cs typeface="Open Sans"/>
                <a:sym typeface="Open Sans"/>
              </a:rPr>
              <a:t>middle</a:t>
            </a:r>
            <a:r>
              <a:rPr b="1" lang="en" sz="1300">
                <a:solidFill>
                  <a:srgbClr val="0C343D"/>
                </a:solidFill>
                <a:latin typeface="Open Sans"/>
                <a:ea typeface="Open Sans"/>
                <a:cs typeface="Open Sans"/>
                <a:sym typeface="Open Sans"/>
              </a:rPr>
              <a:t> mediastinum</a:t>
            </a:r>
            <a:endParaRPr b="1" sz="1300">
              <a:solidFill>
                <a:srgbClr val="0C343D"/>
              </a:solidFill>
              <a:latin typeface="Open Sans"/>
              <a:ea typeface="Open Sans"/>
              <a:cs typeface="Open Sans"/>
              <a:sym typeface="Open Sans"/>
            </a:endParaRPr>
          </a:p>
          <a:p>
            <a:pPr indent="0" lvl="0" marL="0" rtl="0" algn="l">
              <a:spcBef>
                <a:spcPts val="1000"/>
              </a:spcBef>
              <a:spcAft>
                <a:spcPts val="0"/>
              </a:spcAft>
              <a:buNone/>
            </a:pPr>
            <a:r>
              <a:rPr b="1" lang="en" sz="1300">
                <a:solidFill>
                  <a:srgbClr val="0C343D"/>
                </a:solidFill>
                <a:latin typeface="Open Sans"/>
                <a:ea typeface="Open Sans"/>
                <a:cs typeface="Open Sans"/>
                <a:sym typeface="Open Sans"/>
              </a:rPr>
              <a:t>End</a:t>
            </a:r>
            <a:r>
              <a:rPr lang="en" sz="1300">
                <a:solidFill>
                  <a:srgbClr val="0C343D"/>
                </a:solidFill>
                <a:latin typeface="Open Sans"/>
                <a:ea typeface="Open Sans"/>
                <a:cs typeface="Open Sans"/>
                <a:sym typeface="Open Sans"/>
              </a:rPr>
              <a:t>: continues as </a:t>
            </a:r>
            <a:r>
              <a:rPr lang="en" sz="1300">
                <a:solidFill>
                  <a:srgbClr val="990000"/>
                </a:solidFill>
                <a:latin typeface="Open Sans"/>
                <a:ea typeface="Open Sans"/>
                <a:cs typeface="Open Sans"/>
                <a:sym typeface="Open Sans"/>
              </a:rPr>
              <a:t>arch of aorta</a:t>
            </a:r>
            <a:r>
              <a:rPr lang="en" sz="1300">
                <a:solidFill>
                  <a:srgbClr val="0C343D"/>
                </a:solidFill>
                <a:latin typeface="Open Sans"/>
                <a:ea typeface="Open Sans"/>
                <a:cs typeface="Open Sans"/>
                <a:sym typeface="Open Sans"/>
              </a:rPr>
              <a:t> (at level of T4)</a:t>
            </a:r>
            <a:endParaRPr sz="1300">
              <a:solidFill>
                <a:srgbClr val="0C343D"/>
              </a:solidFill>
              <a:latin typeface="Open Sans"/>
              <a:ea typeface="Open Sans"/>
              <a:cs typeface="Open Sans"/>
              <a:sym typeface="Open Sans"/>
            </a:endParaRPr>
          </a:p>
        </p:txBody>
      </p:sp>
      <p:sp>
        <p:nvSpPr>
          <p:cNvPr id="370" name="Google Shape;370;p23"/>
          <p:cNvSpPr txBox="1"/>
          <p:nvPr/>
        </p:nvSpPr>
        <p:spPr>
          <a:xfrm>
            <a:off x="249350" y="4385300"/>
            <a:ext cx="5579700" cy="727200"/>
          </a:xfrm>
          <a:prstGeom prst="rect">
            <a:avLst/>
          </a:prstGeom>
          <a:noFill/>
          <a:ln cap="flat" cmpd="sng" w="9525">
            <a:solidFill>
              <a:srgbClr val="76A5AF"/>
            </a:solidFill>
            <a:prstDash val="dash"/>
            <a:round/>
            <a:headEnd len="sm" w="sm" type="none"/>
            <a:tailEnd len="sm" w="sm" type="none"/>
          </a:ln>
        </p:spPr>
        <p:txBody>
          <a:bodyPr anchorCtr="0" anchor="t" bIns="91425" lIns="91425" spcFirstLastPara="1" rIns="91425" wrap="square" tIns="91425">
            <a:spAutoFit/>
          </a:bodyPr>
          <a:lstStyle/>
          <a:p>
            <a:pPr indent="-139700" lvl="0" marL="139700" rtl="0" algn="l">
              <a:lnSpc>
                <a:spcPct val="106999"/>
              </a:lnSpc>
              <a:spcBef>
                <a:spcPts val="0"/>
              </a:spcBef>
              <a:spcAft>
                <a:spcPts val="0"/>
              </a:spcAft>
              <a:buNone/>
            </a:pPr>
            <a:r>
              <a:rPr b="1" lang="en" sz="1300">
                <a:solidFill>
                  <a:srgbClr val="0C343D"/>
                </a:solidFill>
                <a:latin typeface="Open Sans"/>
                <a:ea typeface="Open Sans"/>
                <a:cs typeface="Open Sans"/>
                <a:sym typeface="Open Sans"/>
              </a:rPr>
              <a:t>Course</a:t>
            </a:r>
            <a:r>
              <a:rPr lang="en" sz="1300">
                <a:solidFill>
                  <a:srgbClr val="0C343D"/>
                </a:solidFill>
                <a:latin typeface="Open Sans"/>
                <a:ea typeface="Open Sans"/>
                <a:cs typeface="Open Sans"/>
                <a:sym typeface="Open Sans"/>
              </a:rPr>
              <a:t>: in </a:t>
            </a:r>
            <a:r>
              <a:rPr b="1" lang="en" sz="1300">
                <a:solidFill>
                  <a:srgbClr val="990000"/>
                </a:solidFill>
                <a:latin typeface="Open Sans"/>
                <a:ea typeface="Open Sans"/>
                <a:cs typeface="Open Sans"/>
                <a:sym typeface="Open Sans"/>
              </a:rPr>
              <a:t>superior</a:t>
            </a:r>
            <a:r>
              <a:rPr b="1" lang="en" sz="1300">
                <a:solidFill>
                  <a:srgbClr val="0C343D"/>
                </a:solidFill>
                <a:latin typeface="Open Sans"/>
                <a:ea typeface="Open Sans"/>
                <a:cs typeface="Open Sans"/>
                <a:sym typeface="Open Sans"/>
              </a:rPr>
              <a:t> mediastinum</a:t>
            </a:r>
            <a:endParaRPr b="1" sz="1300">
              <a:solidFill>
                <a:srgbClr val="0C343D"/>
              </a:solidFill>
              <a:latin typeface="Open Sans"/>
              <a:ea typeface="Open Sans"/>
              <a:cs typeface="Open Sans"/>
              <a:sym typeface="Open Sans"/>
            </a:endParaRPr>
          </a:p>
          <a:p>
            <a:pPr indent="-139700" lvl="0" marL="139700" rtl="0" algn="l">
              <a:lnSpc>
                <a:spcPct val="109999"/>
              </a:lnSpc>
              <a:spcBef>
                <a:spcPts val="1000"/>
              </a:spcBef>
              <a:spcAft>
                <a:spcPts val="1000"/>
              </a:spcAft>
              <a:buNone/>
            </a:pPr>
            <a:r>
              <a:rPr b="1" lang="en" sz="1300">
                <a:solidFill>
                  <a:srgbClr val="0C343D"/>
                </a:solidFill>
                <a:latin typeface="Open Sans"/>
                <a:ea typeface="Open Sans"/>
                <a:cs typeface="Open Sans"/>
                <a:sym typeface="Open Sans"/>
              </a:rPr>
              <a:t>End</a:t>
            </a:r>
            <a:r>
              <a:rPr lang="en" sz="1300">
                <a:solidFill>
                  <a:srgbClr val="0C343D"/>
                </a:solidFill>
                <a:latin typeface="Open Sans"/>
                <a:ea typeface="Open Sans"/>
                <a:cs typeface="Open Sans"/>
                <a:sym typeface="Open Sans"/>
              </a:rPr>
              <a:t>: continues as </a:t>
            </a:r>
            <a:r>
              <a:rPr lang="en" sz="1300">
                <a:solidFill>
                  <a:srgbClr val="990000"/>
                </a:solidFill>
                <a:latin typeface="Open Sans"/>
                <a:ea typeface="Open Sans"/>
                <a:cs typeface="Open Sans"/>
                <a:sym typeface="Open Sans"/>
              </a:rPr>
              <a:t>descending thoracic aorta</a:t>
            </a:r>
            <a:r>
              <a:rPr lang="en" sz="1300">
                <a:solidFill>
                  <a:srgbClr val="0C343D"/>
                </a:solidFill>
                <a:latin typeface="Open Sans"/>
                <a:ea typeface="Open Sans"/>
                <a:cs typeface="Open Sans"/>
                <a:sym typeface="Open Sans"/>
              </a:rPr>
              <a:t> (at level of T4)</a:t>
            </a:r>
            <a:endParaRPr sz="1300">
              <a:solidFill>
                <a:srgbClr val="0C343D"/>
              </a:solidFill>
              <a:latin typeface="Open Sans"/>
              <a:ea typeface="Open Sans"/>
              <a:cs typeface="Open Sans"/>
              <a:sym typeface="Open Sans"/>
            </a:endParaRPr>
          </a:p>
        </p:txBody>
      </p:sp>
      <p:sp>
        <p:nvSpPr>
          <p:cNvPr id="371" name="Google Shape;371;p23"/>
          <p:cNvSpPr txBox="1"/>
          <p:nvPr/>
        </p:nvSpPr>
        <p:spPr>
          <a:xfrm>
            <a:off x="249350" y="5960975"/>
            <a:ext cx="5579700" cy="727200"/>
          </a:xfrm>
          <a:prstGeom prst="rect">
            <a:avLst/>
          </a:prstGeom>
          <a:noFill/>
          <a:ln cap="flat" cmpd="sng" w="9525">
            <a:solidFill>
              <a:srgbClr val="76A5AF"/>
            </a:solidFill>
            <a:prstDash val="dash"/>
            <a:round/>
            <a:headEnd len="sm" w="sm" type="none"/>
            <a:tailEnd len="sm" w="sm" type="none"/>
          </a:ln>
        </p:spPr>
        <p:txBody>
          <a:bodyPr anchorCtr="0" anchor="t" bIns="91425" lIns="91425" spcFirstLastPara="1" rIns="91425" wrap="square" tIns="91425">
            <a:spAutoFit/>
          </a:bodyPr>
          <a:lstStyle/>
          <a:p>
            <a:pPr indent="-139700" lvl="0" marL="139700" rtl="0" algn="l">
              <a:lnSpc>
                <a:spcPct val="106999"/>
              </a:lnSpc>
              <a:spcBef>
                <a:spcPts val="0"/>
              </a:spcBef>
              <a:spcAft>
                <a:spcPts val="0"/>
              </a:spcAft>
              <a:buNone/>
            </a:pPr>
            <a:r>
              <a:rPr b="1" lang="en" sz="1300">
                <a:solidFill>
                  <a:srgbClr val="0C343D"/>
                </a:solidFill>
                <a:latin typeface="Open Sans"/>
                <a:ea typeface="Open Sans"/>
                <a:cs typeface="Open Sans"/>
                <a:sym typeface="Open Sans"/>
              </a:rPr>
              <a:t>Course</a:t>
            </a:r>
            <a:r>
              <a:rPr lang="en" sz="1300">
                <a:solidFill>
                  <a:srgbClr val="0C343D"/>
                </a:solidFill>
                <a:latin typeface="Open Sans"/>
                <a:ea typeface="Open Sans"/>
                <a:cs typeface="Open Sans"/>
                <a:sym typeface="Open Sans"/>
              </a:rPr>
              <a:t>: in </a:t>
            </a:r>
            <a:r>
              <a:rPr b="1" lang="en" sz="1300">
                <a:solidFill>
                  <a:srgbClr val="990000"/>
                </a:solidFill>
                <a:latin typeface="Open Sans"/>
                <a:ea typeface="Open Sans"/>
                <a:cs typeface="Open Sans"/>
                <a:sym typeface="Open Sans"/>
              </a:rPr>
              <a:t>posterior</a:t>
            </a:r>
            <a:r>
              <a:rPr b="1" lang="en" sz="1300">
                <a:solidFill>
                  <a:srgbClr val="0C343D"/>
                </a:solidFill>
                <a:latin typeface="Open Sans"/>
                <a:ea typeface="Open Sans"/>
                <a:cs typeface="Open Sans"/>
                <a:sym typeface="Open Sans"/>
              </a:rPr>
              <a:t> mediastinum</a:t>
            </a:r>
            <a:endParaRPr b="1" sz="1300">
              <a:solidFill>
                <a:srgbClr val="0C343D"/>
              </a:solidFill>
              <a:latin typeface="Open Sans"/>
              <a:ea typeface="Open Sans"/>
              <a:cs typeface="Open Sans"/>
              <a:sym typeface="Open Sans"/>
            </a:endParaRPr>
          </a:p>
          <a:p>
            <a:pPr indent="-139700" lvl="0" marL="139700" rtl="0" algn="l">
              <a:lnSpc>
                <a:spcPct val="106999"/>
              </a:lnSpc>
              <a:spcBef>
                <a:spcPts val="1000"/>
              </a:spcBef>
              <a:spcAft>
                <a:spcPts val="1000"/>
              </a:spcAft>
              <a:buNone/>
            </a:pPr>
            <a:r>
              <a:rPr b="1" lang="en" sz="1300">
                <a:solidFill>
                  <a:srgbClr val="0C343D"/>
                </a:solidFill>
                <a:latin typeface="Open Sans"/>
                <a:ea typeface="Open Sans"/>
                <a:cs typeface="Open Sans"/>
                <a:sym typeface="Open Sans"/>
              </a:rPr>
              <a:t>End</a:t>
            </a:r>
            <a:r>
              <a:rPr lang="en" sz="1300">
                <a:solidFill>
                  <a:srgbClr val="0C343D"/>
                </a:solidFill>
                <a:latin typeface="Open Sans"/>
                <a:ea typeface="Open Sans"/>
                <a:cs typeface="Open Sans"/>
                <a:sym typeface="Open Sans"/>
              </a:rPr>
              <a:t>: continues as </a:t>
            </a:r>
            <a:r>
              <a:rPr lang="en" sz="1300">
                <a:solidFill>
                  <a:srgbClr val="990000"/>
                </a:solidFill>
                <a:latin typeface="Open Sans"/>
                <a:ea typeface="Open Sans"/>
                <a:cs typeface="Open Sans"/>
                <a:sym typeface="Open Sans"/>
              </a:rPr>
              <a:t>abdominal aorta</a:t>
            </a:r>
            <a:r>
              <a:rPr lang="en" sz="1300">
                <a:solidFill>
                  <a:srgbClr val="0C343D"/>
                </a:solidFill>
                <a:latin typeface="Open Sans"/>
                <a:ea typeface="Open Sans"/>
                <a:cs typeface="Open Sans"/>
                <a:sym typeface="Open Sans"/>
              </a:rPr>
              <a:t> after it passes through diaphragm</a:t>
            </a:r>
            <a:endParaRPr sz="1300">
              <a:solidFill>
                <a:srgbClr val="0C343D"/>
              </a:solidFill>
              <a:latin typeface="Open Sans"/>
              <a:ea typeface="Open Sans"/>
              <a:cs typeface="Open Sans"/>
              <a:sym typeface="Open Sans"/>
            </a:endParaRPr>
          </a:p>
        </p:txBody>
      </p:sp>
      <p:sp>
        <p:nvSpPr>
          <p:cNvPr id="372" name="Google Shape;372;p23"/>
          <p:cNvSpPr txBox="1"/>
          <p:nvPr/>
        </p:nvSpPr>
        <p:spPr>
          <a:xfrm>
            <a:off x="3175500" y="8216700"/>
            <a:ext cx="1987500" cy="954300"/>
          </a:xfrm>
          <a:prstGeom prst="rect">
            <a:avLst/>
          </a:prstGeom>
          <a:noFill/>
          <a:ln cap="flat" cmpd="sng" w="9525">
            <a:solidFill>
              <a:srgbClr val="999999"/>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666666"/>
                </a:solidFill>
                <a:latin typeface="Open Sans"/>
                <a:ea typeface="Open Sans"/>
                <a:cs typeface="Open Sans"/>
                <a:sym typeface="Open Sans"/>
              </a:rPr>
              <a:t>Branches of the </a:t>
            </a:r>
            <a:r>
              <a:rPr lang="en" sz="1000">
                <a:solidFill>
                  <a:schemeClr val="dk1"/>
                </a:solidFill>
                <a:latin typeface="Open Sans"/>
                <a:ea typeface="Open Sans"/>
                <a:cs typeface="Open Sans"/>
                <a:sym typeface="Open Sans"/>
              </a:rPr>
              <a:t>A</a:t>
            </a:r>
            <a:r>
              <a:rPr lang="en" sz="1000">
                <a:solidFill>
                  <a:srgbClr val="666666"/>
                </a:solidFill>
                <a:latin typeface="Open Sans"/>
                <a:ea typeface="Open Sans"/>
                <a:cs typeface="Open Sans"/>
                <a:sym typeface="Open Sans"/>
              </a:rPr>
              <a:t>ortic arch:   </a:t>
            </a:r>
            <a:r>
              <a:rPr lang="en" sz="1000">
                <a:solidFill>
                  <a:schemeClr val="dk1"/>
                </a:solidFill>
                <a:latin typeface="Open Sans"/>
                <a:ea typeface="Open Sans"/>
                <a:cs typeface="Open Sans"/>
                <a:sym typeface="Open Sans"/>
              </a:rPr>
              <a:t>ABC’S</a:t>
            </a:r>
            <a:endParaRPr sz="1000">
              <a:solidFill>
                <a:schemeClr val="dk1"/>
              </a:solidFill>
              <a:latin typeface="Open Sans"/>
              <a:ea typeface="Open Sans"/>
              <a:cs typeface="Open Sans"/>
              <a:sym typeface="Open Sans"/>
            </a:endParaRPr>
          </a:p>
          <a:p>
            <a:pPr indent="0" lvl="0" marL="0" rtl="0" algn="l">
              <a:spcBef>
                <a:spcPts val="0"/>
              </a:spcBef>
              <a:spcAft>
                <a:spcPts val="0"/>
              </a:spcAft>
              <a:buNone/>
            </a:pPr>
            <a:r>
              <a:rPr lang="en" sz="1000">
                <a:solidFill>
                  <a:srgbClr val="666666"/>
                </a:solidFill>
                <a:latin typeface="Open Sans"/>
                <a:ea typeface="Open Sans"/>
                <a:cs typeface="Open Sans"/>
                <a:sym typeface="Open Sans"/>
              </a:rPr>
              <a:t>- </a:t>
            </a:r>
            <a:r>
              <a:rPr lang="en" sz="1000">
                <a:solidFill>
                  <a:schemeClr val="dk1"/>
                </a:solidFill>
                <a:latin typeface="Open Sans"/>
                <a:ea typeface="Open Sans"/>
                <a:cs typeface="Open Sans"/>
                <a:sym typeface="Open Sans"/>
              </a:rPr>
              <a:t>B</a:t>
            </a:r>
            <a:r>
              <a:rPr lang="en" sz="1000">
                <a:solidFill>
                  <a:srgbClr val="666666"/>
                </a:solidFill>
                <a:latin typeface="Open Sans"/>
                <a:ea typeface="Open Sans"/>
                <a:cs typeface="Open Sans"/>
                <a:sym typeface="Open Sans"/>
              </a:rPr>
              <a:t>rachiocephalic</a:t>
            </a:r>
            <a:endParaRPr sz="1000">
              <a:solidFill>
                <a:srgbClr val="666666"/>
              </a:solidFill>
              <a:latin typeface="Open Sans"/>
              <a:ea typeface="Open Sans"/>
              <a:cs typeface="Open Sans"/>
              <a:sym typeface="Open Sans"/>
            </a:endParaRPr>
          </a:p>
          <a:p>
            <a:pPr indent="0" lvl="0" marL="0" rtl="0" algn="l">
              <a:spcBef>
                <a:spcPts val="0"/>
              </a:spcBef>
              <a:spcAft>
                <a:spcPts val="0"/>
              </a:spcAft>
              <a:buNone/>
            </a:pPr>
            <a:r>
              <a:rPr lang="en" sz="1000">
                <a:solidFill>
                  <a:srgbClr val="666666"/>
                </a:solidFill>
                <a:latin typeface="Open Sans"/>
                <a:ea typeface="Open Sans"/>
                <a:cs typeface="Open Sans"/>
                <a:sym typeface="Open Sans"/>
              </a:rPr>
              <a:t>- Left Common </a:t>
            </a:r>
            <a:r>
              <a:rPr lang="en" sz="1000">
                <a:solidFill>
                  <a:schemeClr val="dk1"/>
                </a:solidFill>
                <a:latin typeface="Open Sans"/>
                <a:ea typeface="Open Sans"/>
                <a:cs typeface="Open Sans"/>
                <a:sym typeface="Open Sans"/>
              </a:rPr>
              <a:t>C</a:t>
            </a:r>
            <a:r>
              <a:rPr lang="en" sz="1000">
                <a:solidFill>
                  <a:srgbClr val="666666"/>
                </a:solidFill>
                <a:latin typeface="Open Sans"/>
                <a:ea typeface="Open Sans"/>
                <a:cs typeface="Open Sans"/>
                <a:sym typeface="Open Sans"/>
              </a:rPr>
              <a:t>arotid</a:t>
            </a:r>
            <a:endParaRPr sz="1000">
              <a:solidFill>
                <a:srgbClr val="666666"/>
              </a:solidFill>
              <a:latin typeface="Open Sans"/>
              <a:ea typeface="Open Sans"/>
              <a:cs typeface="Open Sans"/>
              <a:sym typeface="Open Sans"/>
            </a:endParaRPr>
          </a:p>
          <a:p>
            <a:pPr indent="0" lvl="0" marL="0" rtl="0" algn="l">
              <a:spcBef>
                <a:spcPts val="0"/>
              </a:spcBef>
              <a:spcAft>
                <a:spcPts val="0"/>
              </a:spcAft>
              <a:buNone/>
            </a:pPr>
            <a:r>
              <a:rPr lang="en" sz="1000">
                <a:solidFill>
                  <a:srgbClr val="666666"/>
                </a:solidFill>
                <a:latin typeface="Open Sans"/>
                <a:ea typeface="Open Sans"/>
                <a:cs typeface="Open Sans"/>
                <a:sym typeface="Open Sans"/>
              </a:rPr>
              <a:t>- Left </a:t>
            </a:r>
            <a:r>
              <a:rPr lang="en" sz="1000">
                <a:solidFill>
                  <a:schemeClr val="dk1"/>
                </a:solidFill>
                <a:latin typeface="Open Sans"/>
                <a:ea typeface="Open Sans"/>
                <a:cs typeface="Open Sans"/>
                <a:sym typeface="Open Sans"/>
              </a:rPr>
              <a:t>S</a:t>
            </a:r>
            <a:r>
              <a:rPr lang="en" sz="1000">
                <a:solidFill>
                  <a:srgbClr val="666666"/>
                </a:solidFill>
                <a:latin typeface="Open Sans"/>
                <a:ea typeface="Open Sans"/>
                <a:cs typeface="Open Sans"/>
                <a:sym typeface="Open Sans"/>
              </a:rPr>
              <a:t>ubclavian</a:t>
            </a:r>
            <a:endParaRPr sz="1000">
              <a:solidFill>
                <a:srgbClr val="666666"/>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24"/>
          <p:cNvSpPr/>
          <p:nvPr/>
        </p:nvSpPr>
        <p:spPr>
          <a:xfrm>
            <a:off x="485700" y="857250"/>
            <a:ext cx="6343800" cy="8420100"/>
          </a:xfrm>
          <a:prstGeom prst="rect">
            <a:avLst/>
          </a:prstGeom>
          <a:solidFill>
            <a:schemeClr val="lt1"/>
          </a:solidFill>
          <a:ln cap="flat" cmpd="sng" w="28575">
            <a:solidFill>
              <a:srgbClr val="CCCCCC"/>
            </a:solidFill>
            <a:prstDash val="solid"/>
            <a:round/>
            <a:headEnd len="sm" w="sm" type="none"/>
            <a:tailEnd len="sm" w="sm" type="none"/>
          </a:ln>
          <a:effectLst>
            <a:outerShdw blurRad="57150" rotWithShape="0" algn="bl" dir="5400000" dist="19050">
              <a:schemeClr val="dk2">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378" name="Google Shape;378;p24"/>
          <p:cNvGraphicFramePr/>
          <p:nvPr/>
        </p:nvGraphicFramePr>
        <p:xfrm>
          <a:off x="952450" y="1581100"/>
          <a:ext cx="3000000" cy="3000000"/>
        </p:xfrm>
        <a:graphic>
          <a:graphicData uri="http://schemas.openxmlformats.org/drawingml/2006/table">
            <a:tbl>
              <a:tblPr>
                <a:noFill/>
                <a:tableStyleId>{78CE1397-1187-49AA-9925-2850D311445C}</a:tableStyleId>
              </a:tblPr>
              <a:tblGrid>
                <a:gridCol w="1352550"/>
                <a:gridCol w="1352550"/>
                <a:gridCol w="1352550"/>
                <a:gridCol w="1352550"/>
              </a:tblGrid>
              <a:tr h="689625">
                <a:tc gridSpan="4">
                  <a:txBody>
                    <a:bodyPr/>
                    <a:lstStyle/>
                    <a:p>
                      <a:pPr indent="-317500" lvl="0" marL="457200" rtl="0" algn="l">
                        <a:spcBef>
                          <a:spcPts val="0"/>
                        </a:spcBef>
                        <a:spcAft>
                          <a:spcPts val="0"/>
                        </a:spcAft>
                        <a:buClr>
                          <a:schemeClr val="lt2"/>
                        </a:buClr>
                        <a:buSzPts val="1400"/>
                        <a:buFont typeface="Fira Sans Condensed"/>
                        <a:buAutoNum type="arabicPeriod"/>
                      </a:pPr>
                      <a:r>
                        <a:rPr b="1" lang="en">
                          <a:solidFill>
                            <a:schemeClr val="lt2"/>
                          </a:solidFill>
                          <a:latin typeface="Fira Sans Condensed"/>
                          <a:ea typeface="Fira Sans Condensed"/>
                          <a:cs typeface="Fira Sans Condensed"/>
                          <a:sym typeface="Fira Sans Condensed"/>
                        </a:rPr>
                        <a:t>Which one of the following is a deep content of superior mediastinum?</a:t>
                      </a:r>
                      <a:endParaRPr b="1">
                        <a:solidFill>
                          <a:schemeClr val="lt2"/>
                        </a:solidFill>
                        <a:latin typeface="Fira Sans Condensed"/>
                        <a:ea typeface="Fira Sans Condensed"/>
                        <a:cs typeface="Fira Sans Condensed"/>
                        <a:sym typeface="Fira Sans Condensed"/>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134F5C"/>
                    </a:solidFill>
                  </a:tcPr>
                </a:tc>
                <a:tc hMerge="1"/>
                <a:tc hMerge="1"/>
                <a:tc hMerge="1"/>
              </a:tr>
              <a:tr h="689625">
                <a:tc>
                  <a:txBody>
                    <a:bodyPr/>
                    <a:lstStyle/>
                    <a:p>
                      <a:pPr indent="-317500" lvl="0" marL="457200" rtl="0" algn="l">
                        <a:spcBef>
                          <a:spcPts val="0"/>
                        </a:spcBef>
                        <a:spcAft>
                          <a:spcPts val="0"/>
                        </a:spcAft>
                        <a:buClr>
                          <a:srgbClr val="0C343D"/>
                        </a:buClr>
                        <a:buSzPts val="1400"/>
                        <a:buFont typeface="Open Sans"/>
                        <a:buAutoNum type="alphaUcPeriod"/>
                      </a:pPr>
                      <a:r>
                        <a:rPr lang="en">
                          <a:solidFill>
                            <a:srgbClr val="0C343D"/>
                          </a:solidFill>
                          <a:latin typeface="Open Sans"/>
                          <a:ea typeface="Open Sans"/>
                          <a:cs typeface="Open Sans"/>
                          <a:sym typeface="Open Sans"/>
                        </a:rPr>
                        <a:t>Thymus gland </a:t>
                      </a:r>
                      <a:endParaRPr>
                        <a:solidFill>
                          <a:srgbClr val="0C343D"/>
                        </a:solidFill>
                        <a:latin typeface="Open Sans"/>
                        <a:ea typeface="Open Sans"/>
                        <a:cs typeface="Open Sans"/>
                        <a:sym typeface="Ope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solidFill>
                            <a:srgbClr val="0C343D"/>
                          </a:solidFill>
                          <a:latin typeface="Open Sans"/>
                          <a:ea typeface="Open Sans"/>
                          <a:cs typeface="Open Sans"/>
                          <a:sym typeface="Open Sans"/>
                        </a:rPr>
                        <a:t>B. Left subclavian artery</a:t>
                      </a:r>
                      <a:endParaRPr>
                        <a:solidFill>
                          <a:srgbClr val="0C343D"/>
                        </a:solidFill>
                        <a:latin typeface="Open Sans"/>
                        <a:ea typeface="Open Sans"/>
                        <a:cs typeface="Open Sans"/>
                        <a:sym typeface="Ope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solidFill>
                            <a:srgbClr val="0C343D"/>
                          </a:solidFill>
                          <a:latin typeface="Open Sans"/>
                          <a:ea typeface="Open Sans"/>
                          <a:cs typeface="Open Sans"/>
                          <a:sym typeface="Open Sans"/>
                        </a:rPr>
                        <a:t>C. Esophagus</a:t>
                      </a:r>
                      <a:endParaRPr>
                        <a:solidFill>
                          <a:srgbClr val="0C343D"/>
                        </a:solidFill>
                        <a:latin typeface="Open Sans"/>
                        <a:ea typeface="Open Sans"/>
                        <a:cs typeface="Open Sans"/>
                        <a:sym typeface="Ope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solidFill>
                            <a:srgbClr val="0C343D"/>
                          </a:solidFill>
                          <a:latin typeface="Open Sans"/>
                          <a:ea typeface="Open Sans"/>
                          <a:cs typeface="Open Sans"/>
                          <a:sym typeface="Open Sans"/>
                        </a:rPr>
                        <a:t>D. Phrenic nerve</a:t>
                      </a:r>
                      <a:endParaRPr>
                        <a:solidFill>
                          <a:srgbClr val="0C343D"/>
                        </a:solidFill>
                        <a:latin typeface="Open Sans"/>
                        <a:ea typeface="Open Sans"/>
                        <a:cs typeface="Open Sans"/>
                        <a:sym typeface="Ope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r>
              <a:tr h="689625">
                <a:tc gridSpan="4">
                  <a:txBody>
                    <a:bodyPr/>
                    <a:lstStyle/>
                    <a:p>
                      <a:pPr indent="0" lvl="0" marL="0" rtl="0" algn="l">
                        <a:spcBef>
                          <a:spcPts val="0"/>
                        </a:spcBef>
                        <a:spcAft>
                          <a:spcPts val="0"/>
                        </a:spcAft>
                        <a:buNone/>
                      </a:pPr>
                      <a:r>
                        <a:rPr b="1" lang="en">
                          <a:solidFill>
                            <a:schemeClr val="lt2"/>
                          </a:solidFill>
                          <a:latin typeface="Fira Sans Condensed"/>
                          <a:ea typeface="Fira Sans Condensed"/>
                          <a:cs typeface="Fira Sans Condensed"/>
                          <a:sym typeface="Fira Sans Condensed"/>
                        </a:rPr>
                        <a:t>2.  Which one of the following boundaries lies inferior to the anterior mediastinum?</a:t>
                      </a:r>
                      <a:endParaRPr b="1">
                        <a:solidFill>
                          <a:schemeClr val="lt2"/>
                        </a:solidFill>
                        <a:latin typeface="Fira Sans Condensed"/>
                        <a:ea typeface="Fira Sans Condensed"/>
                        <a:cs typeface="Fira Sans Condensed"/>
                        <a:sym typeface="Fira Sans Condensed"/>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134F5C"/>
                    </a:solidFill>
                  </a:tcPr>
                </a:tc>
                <a:tc hMerge="1"/>
                <a:tc hMerge="1"/>
                <a:tc hMerge="1"/>
              </a:tr>
              <a:tr h="689625">
                <a:tc>
                  <a:txBody>
                    <a:bodyPr/>
                    <a:lstStyle/>
                    <a:p>
                      <a:pPr indent="0" lvl="0" marL="0" rtl="0" algn="l">
                        <a:spcBef>
                          <a:spcPts val="0"/>
                        </a:spcBef>
                        <a:spcAft>
                          <a:spcPts val="0"/>
                        </a:spcAft>
                        <a:buNone/>
                      </a:pPr>
                      <a:r>
                        <a:rPr lang="en">
                          <a:solidFill>
                            <a:srgbClr val="0C343D"/>
                          </a:solidFill>
                          <a:latin typeface="Open Sans"/>
                          <a:ea typeface="Open Sans"/>
                          <a:cs typeface="Open Sans"/>
                          <a:sym typeface="Open Sans"/>
                        </a:rPr>
                        <a:t>A. </a:t>
                      </a:r>
                      <a:r>
                        <a:rPr lang="en">
                          <a:solidFill>
                            <a:srgbClr val="0C343D"/>
                          </a:solidFill>
                          <a:latin typeface="Open Sans"/>
                          <a:ea typeface="Open Sans"/>
                          <a:cs typeface="Open Sans"/>
                          <a:sym typeface="Open Sans"/>
                        </a:rPr>
                        <a:t>Diaphragm</a:t>
                      </a:r>
                      <a:endParaRPr>
                        <a:solidFill>
                          <a:srgbClr val="0C343D"/>
                        </a:solidFill>
                        <a:latin typeface="Open Sans"/>
                        <a:ea typeface="Open Sans"/>
                        <a:cs typeface="Open Sans"/>
                        <a:sym typeface="Ope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solidFill>
                            <a:srgbClr val="0C343D"/>
                          </a:solidFill>
                          <a:latin typeface="Open Sans"/>
                          <a:ea typeface="Open Sans"/>
                          <a:cs typeface="Open Sans"/>
                          <a:sym typeface="Open Sans"/>
                        </a:rPr>
                        <a:t>B. Thymus gland</a:t>
                      </a:r>
                      <a:endParaRPr>
                        <a:solidFill>
                          <a:srgbClr val="0C343D"/>
                        </a:solidFill>
                        <a:latin typeface="Open Sans"/>
                        <a:ea typeface="Open Sans"/>
                        <a:cs typeface="Open Sans"/>
                        <a:sym typeface="Ope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solidFill>
                            <a:srgbClr val="0C343D"/>
                          </a:solidFill>
                          <a:latin typeface="Open Sans"/>
                          <a:ea typeface="Open Sans"/>
                          <a:cs typeface="Open Sans"/>
                          <a:sym typeface="Open Sans"/>
                        </a:rPr>
                        <a:t>C. Lungs and Pleura</a:t>
                      </a:r>
                      <a:endParaRPr>
                        <a:solidFill>
                          <a:srgbClr val="0C343D"/>
                        </a:solidFill>
                        <a:latin typeface="Open Sans"/>
                        <a:ea typeface="Open Sans"/>
                        <a:cs typeface="Open Sans"/>
                        <a:sym typeface="Ope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solidFill>
                            <a:srgbClr val="0C343D"/>
                          </a:solidFill>
                          <a:latin typeface="Open Sans"/>
                          <a:ea typeface="Open Sans"/>
                          <a:cs typeface="Open Sans"/>
                          <a:sym typeface="Open Sans"/>
                        </a:rPr>
                        <a:t>D. Heart</a:t>
                      </a:r>
                      <a:endParaRPr>
                        <a:solidFill>
                          <a:srgbClr val="0C343D"/>
                        </a:solidFill>
                        <a:latin typeface="Open Sans"/>
                        <a:ea typeface="Open Sans"/>
                        <a:cs typeface="Open Sans"/>
                        <a:sym typeface="Ope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r>
              <a:tr h="689625">
                <a:tc gridSpan="4">
                  <a:txBody>
                    <a:bodyPr/>
                    <a:lstStyle/>
                    <a:p>
                      <a:pPr indent="0" lvl="0" marL="0" rtl="0" algn="l">
                        <a:spcBef>
                          <a:spcPts val="0"/>
                        </a:spcBef>
                        <a:spcAft>
                          <a:spcPts val="0"/>
                        </a:spcAft>
                        <a:buClr>
                          <a:schemeClr val="dk1"/>
                        </a:buClr>
                        <a:buSzPts val="1100"/>
                        <a:buFont typeface="Arial"/>
                        <a:buNone/>
                      </a:pPr>
                      <a:r>
                        <a:rPr b="1" lang="en">
                          <a:solidFill>
                            <a:schemeClr val="lt2"/>
                          </a:solidFill>
                          <a:latin typeface="Fira Sans Condensed"/>
                          <a:ea typeface="Fira Sans Condensed"/>
                          <a:cs typeface="Fira Sans Condensed"/>
                          <a:sym typeface="Fira Sans Condensed"/>
                        </a:rPr>
                        <a:t>3. Where does the Phrenic nerve terminate?</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134F5C"/>
                    </a:solidFill>
                  </a:tcPr>
                </a:tc>
                <a:tc hMerge="1"/>
                <a:tc hMerge="1"/>
                <a:tc hMerge="1"/>
              </a:tr>
              <a:tr h="689625">
                <a:tc>
                  <a:txBody>
                    <a:bodyPr/>
                    <a:lstStyle/>
                    <a:p>
                      <a:pPr indent="-317500" lvl="0" marL="457200" rtl="0" algn="l">
                        <a:spcBef>
                          <a:spcPts val="0"/>
                        </a:spcBef>
                        <a:spcAft>
                          <a:spcPts val="0"/>
                        </a:spcAft>
                        <a:buClr>
                          <a:srgbClr val="0C343D"/>
                        </a:buClr>
                        <a:buSzPts val="1400"/>
                        <a:buFont typeface="Open Sans"/>
                        <a:buAutoNum type="alphaUcPeriod"/>
                      </a:pPr>
                      <a:r>
                        <a:rPr lang="en">
                          <a:solidFill>
                            <a:srgbClr val="0C343D"/>
                          </a:solidFill>
                          <a:latin typeface="Open Sans"/>
                          <a:ea typeface="Open Sans"/>
                          <a:cs typeface="Open Sans"/>
                          <a:sym typeface="Open Sans"/>
                        </a:rPr>
                        <a:t>At level of T4</a:t>
                      </a:r>
                      <a:endParaRPr>
                        <a:solidFill>
                          <a:srgbClr val="0C343D"/>
                        </a:solidFill>
                        <a:latin typeface="Open Sans"/>
                        <a:ea typeface="Open Sans"/>
                        <a:cs typeface="Open Sans"/>
                        <a:sym typeface="Ope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solidFill>
                            <a:srgbClr val="0C343D"/>
                          </a:solidFill>
                          <a:latin typeface="Open Sans"/>
                          <a:ea typeface="Open Sans"/>
                          <a:cs typeface="Open Sans"/>
                          <a:sym typeface="Open Sans"/>
                        </a:rPr>
                        <a:t>B.Manubrium of sternum</a:t>
                      </a:r>
                      <a:endParaRPr>
                        <a:solidFill>
                          <a:srgbClr val="0C343D"/>
                        </a:solidFill>
                        <a:latin typeface="Open Sans"/>
                        <a:ea typeface="Open Sans"/>
                        <a:cs typeface="Open Sans"/>
                        <a:sym typeface="Ope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solidFill>
                            <a:srgbClr val="0C343D"/>
                          </a:solidFill>
                          <a:latin typeface="Open Sans"/>
                          <a:ea typeface="Open Sans"/>
                          <a:cs typeface="Open Sans"/>
                          <a:sym typeface="Open Sans"/>
                        </a:rPr>
                        <a:t>C.Diaphragm</a:t>
                      </a:r>
                      <a:endParaRPr>
                        <a:solidFill>
                          <a:srgbClr val="0C343D"/>
                        </a:solidFill>
                        <a:latin typeface="Open Sans"/>
                        <a:ea typeface="Open Sans"/>
                        <a:cs typeface="Open Sans"/>
                        <a:sym typeface="Ope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solidFill>
                            <a:srgbClr val="0C343D"/>
                          </a:solidFill>
                          <a:latin typeface="Open Sans"/>
                          <a:ea typeface="Open Sans"/>
                          <a:cs typeface="Open Sans"/>
                          <a:sym typeface="Open Sans"/>
                        </a:rPr>
                        <a:t>D.Arch of Aorta</a:t>
                      </a:r>
                      <a:endParaRPr>
                        <a:solidFill>
                          <a:srgbClr val="0C343D"/>
                        </a:solidFill>
                        <a:latin typeface="Open Sans"/>
                        <a:ea typeface="Open Sans"/>
                        <a:cs typeface="Open Sans"/>
                        <a:sym typeface="Ope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r>
              <a:tr h="689625">
                <a:tc gridSpan="4">
                  <a:txBody>
                    <a:bodyPr/>
                    <a:lstStyle/>
                    <a:p>
                      <a:pPr indent="0" lvl="0" marL="0" rtl="0" algn="l">
                        <a:spcBef>
                          <a:spcPts val="0"/>
                        </a:spcBef>
                        <a:spcAft>
                          <a:spcPts val="0"/>
                        </a:spcAft>
                        <a:buClr>
                          <a:schemeClr val="dk1"/>
                        </a:buClr>
                        <a:buSzPts val="1100"/>
                        <a:buFont typeface="Arial"/>
                        <a:buNone/>
                      </a:pPr>
                      <a:r>
                        <a:rPr b="1" lang="en">
                          <a:solidFill>
                            <a:schemeClr val="lt2"/>
                          </a:solidFill>
                          <a:latin typeface="Fira Sans Condensed"/>
                          <a:ea typeface="Fira Sans Condensed"/>
                          <a:cs typeface="Fira Sans Condensed"/>
                          <a:sym typeface="Fira Sans Condensed"/>
                        </a:rPr>
                        <a:t>4. Where does the lymph coming from the left side of the head, neck, thorax and upper limb drain?</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134F5C"/>
                    </a:solidFill>
                  </a:tcPr>
                </a:tc>
                <a:tc hMerge="1"/>
                <a:tc hMerge="1"/>
                <a:tc hMerge="1"/>
              </a:tr>
              <a:tr h="689625">
                <a:tc>
                  <a:txBody>
                    <a:bodyPr/>
                    <a:lstStyle/>
                    <a:p>
                      <a:pPr indent="0" lvl="0" marL="0" rtl="0" algn="l">
                        <a:spcBef>
                          <a:spcPts val="0"/>
                        </a:spcBef>
                        <a:spcAft>
                          <a:spcPts val="0"/>
                        </a:spcAft>
                        <a:buNone/>
                      </a:pPr>
                      <a:r>
                        <a:rPr lang="en">
                          <a:solidFill>
                            <a:srgbClr val="0C343D"/>
                          </a:solidFill>
                          <a:latin typeface="Open Sans"/>
                          <a:ea typeface="Open Sans"/>
                          <a:cs typeface="Open Sans"/>
                          <a:sym typeface="Open Sans"/>
                        </a:rPr>
                        <a:t>A.Thoracic duct</a:t>
                      </a:r>
                      <a:endParaRPr>
                        <a:solidFill>
                          <a:srgbClr val="0C343D"/>
                        </a:solidFill>
                        <a:latin typeface="Open Sans"/>
                        <a:ea typeface="Open Sans"/>
                        <a:cs typeface="Open Sans"/>
                        <a:sym typeface="Ope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solidFill>
                            <a:srgbClr val="0C343D"/>
                          </a:solidFill>
                          <a:latin typeface="Open Sans"/>
                          <a:ea typeface="Open Sans"/>
                          <a:cs typeface="Open Sans"/>
                          <a:sym typeface="Open Sans"/>
                        </a:rPr>
                        <a:t>B.Right lymphatic duct</a:t>
                      </a:r>
                      <a:endParaRPr>
                        <a:solidFill>
                          <a:srgbClr val="0C343D"/>
                        </a:solidFill>
                        <a:latin typeface="Open Sans"/>
                        <a:ea typeface="Open Sans"/>
                        <a:cs typeface="Open Sans"/>
                        <a:sym typeface="Ope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solidFill>
                            <a:srgbClr val="0C343D"/>
                          </a:solidFill>
                          <a:latin typeface="Open Sans"/>
                          <a:ea typeface="Open Sans"/>
                          <a:cs typeface="Open Sans"/>
                          <a:sym typeface="Open Sans"/>
                        </a:rPr>
                        <a:t>C.Left brachiocephalic vein</a:t>
                      </a:r>
                      <a:endParaRPr>
                        <a:solidFill>
                          <a:srgbClr val="0C343D"/>
                        </a:solidFill>
                        <a:latin typeface="Open Sans"/>
                        <a:ea typeface="Open Sans"/>
                        <a:cs typeface="Open Sans"/>
                        <a:sym typeface="Ope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solidFill>
                            <a:srgbClr val="0C343D"/>
                          </a:solidFill>
                          <a:latin typeface="Open Sans"/>
                          <a:ea typeface="Open Sans"/>
                          <a:cs typeface="Open Sans"/>
                          <a:sym typeface="Open Sans"/>
                        </a:rPr>
                        <a:t>D. Cisterna</a:t>
                      </a:r>
                      <a:endParaRPr>
                        <a:solidFill>
                          <a:srgbClr val="0C343D"/>
                        </a:solidFill>
                        <a:latin typeface="Open Sans"/>
                        <a:ea typeface="Open Sans"/>
                        <a:cs typeface="Open Sans"/>
                        <a:sym typeface="Open Sans"/>
                      </a:endParaRPr>
                    </a:p>
                    <a:p>
                      <a:pPr indent="0" lvl="0" marL="0" rtl="0" algn="l">
                        <a:spcBef>
                          <a:spcPts val="0"/>
                        </a:spcBef>
                        <a:spcAft>
                          <a:spcPts val="0"/>
                        </a:spcAft>
                        <a:buNone/>
                      </a:pPr>
                      <a:r>
                        <a:rPr lang="en">
                          <a:solidFill>
                            <a:srgbClr val="0C343D"/>
                          </a:solidFill>
                          <a:latin typeface="Open Sans"/>
                          <a:ea typeface="Open Sans"/>
                          <a:cs typeface="Open Sans"/>
                          <a:sym typeface="Open Sans"/>
                        </a:rPr>
                        <a:t>chyli</a:t>
                      </a:r>
                      <a:endParaRPr>
                        <a:solidFill>
                          <a:srgbClr val="0C343D"/>
                        </a:solidFill>
                        <a:latin typeface="Open Sans"/>
                        <a:ea typeface="Open Sans"/>
                        <a:cs typeface="Open Sans"/>
                        <a:sym typeface="Ope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r>
              <a:tr h="689625">
                <a:tc gridSpan="4">
                  <a:txBody>
                    <a:bodyPr/>
                    <a:lstStyle/>
                    <a:p>
                      <a:pPr indent="0" lvl="0" marL="0" rtl="0" algn="l">
                        <a:spcBef>
                          <a:spcPts val="0"/>
                        </a:spcBef>
                        <a:spcAft>
                          <a:spcPts val="0"/>
                        </a:spcAft>
                        <a:buClr>
                          <a:schemeClr val="dk1"/>
                        </a:buClr>
                        <a:buSzPts val="1100"/>
                        <a:buFont typeface="Arial"/>
                        <a:buNone/>
                      </a:pPr>
                      <a:r>
                        <a:rPr b="1" lang="en">
                          <a:solidFill>
                            <a:schemeClr val="lt2"/>
                          </a:solidFill>
                          <a:latin typeface="Fira Sans Condensed"/>
                          <a:ea typeface="Fira Sans Condensed"/>
                          <a:cs typeface="Fira Sans Condensed"/>
                          <a:sym typeface="Fira Sans Condensed"/>
                        </a:rPr>
                        <a:t>5. The descending Aorta continues as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134F5C"/>
                    </a:solidFill>
                  </a:tcPr>
                </a:tc>
                <a:tc hMerge="1"/>
                <a:tc hMerge="1"/>
                <a:tc hMerge="1"/>
              </a:tr>
              <a:tr h="689625">
                <a:tc>
                  <a:txBody>
                    <a:bodyPr/>
                    <a:lstStyle/>
                    <a:p>
                      <a:pPr indent="0" lvl="0" marL="0" rtl="0" algn="l">
                        <a:spcBef>
                          <a:spcPts val="0"/>
                        </a:spcBef>
                        <a:spcAft>
                          <a:spcPts val="0"/>
                        </a:spcAft>
                        <a:buNone/>
                      </a:pPr>
                      <a:r>
                        <a:rPr lang="en">
                          <a:solidFill>
                            <a:srgbClr val="0C343D"/>
                          </a:solidFill>
                          <a:latin typeface="Open Sans"/>
                          <a:ea typeface="Open Sans"/>
                          <a:cs typeface="Open Sans"/>
                          <a:sym typeface="Open Sans"/>
                        </a:rPr>
                        <a:t>A. Arch of Aorta</a:t>
                      </a:r>
                      <a:endParaRPr>
                        <a:solidFill>
                          <a:srgbClr val="0C343D"/>
                        </a:solidFill>
                        <a:latin typeface="Open Sans"/>
                        <a:ea typeface="Open Sans"/>
                        <a:cs typeface="Open Sans"/>
                        <a:sym typeface="Ope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solidFill>
                            <a:srgbClr val="0C343D"/>
                          </a:solidFill>
                          <a:latin typeface="Open Sans"/>
                          <a:ea typeface="Open Sans"/>
                          <a:cs typeface="Open Sans"/>
                          <a:sym typeface="Open Sans"/>
                        </a:rPr>
                        <a:t>B. Abdominal Aorta</a:t>
                      </a:r>
                      <a:endParaRPr>
                        <a:solidFill>
                          <a:srgbClr val="0C343D"/>
                        </a:solidFill>
                        <a:latin typeface="Open Sans"/>
                        <a:ea typeface="Open Sans"/>
                        <a:cs typeface="Open Sans"/>
                        <a:sym typeface="Ope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solidFill>
                            <a:srgbClr val="0C343D"/>
                          </a:solidFill>
                          <a:latin typeface="Open Sans"/>
                          <a:ea typeface="Open Sans"/>
                          <a:cs typeface="Open Sans"/>
                          <a:sym typeface="Open Sans"/>
                        </a:rPr>
                        <a:t>C.Descending Thoracic Aorta</a:t>
                      </a:r>
                      <a:endParaRPr>
                        <a:solidFill>
                          <a:srgbClr val="0C343D"/>
                        </a:solidFill>
                        <a:latin typeface="Open Sans"/>
                        <a:ea typeface="Open Sans"/>
                        <a:cs typeface="Open Sans"/>
                        <a:sym typeface="Ope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solidFill>
                            <a:srgbClr val="0C343D"/>
                          </a:solidFill>
                          <a:latin typeface="Open Sans"/>
                          <a:ea typeface="Open Sans"/>
                          <a:cs typeface="Open Sans"/>
                          <a:sym typeface="Open Sans"/>
                        </a:rPr>
                        <a:t>D. Inferior vena cava</a:t>
                      </a:r>
                      <a:endParaRPr>
                        <a:solidFill>
                          <a:srgbClr val="0C343D"/>
                        </a:solidFill>
                        <a:latin typeface="Open Sans"/>
                        <a:ea typeface="Open Sans"/>
                        <a:cs typeface="Open Sans"/>
                        <a:sym typeface="Ope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r>
            </a:tbl>
          </a:graphicData>
        </a:graphic>
      </p:graphicFrame>
      <p:sp>
        <p:nvSpPr>
          <p:cNvPr id="379" name="Google Shape;379;p24"/>
          <p:cNvSpPr txBox="1"/>
          <p:nvPr>
            <p:ph type="title"/>
          </p:nvPr>
        </p:nvSpPr>
        <p:spPr>
          <a:xfrm>
            <a:off x="1441276" y="1047950"/>
            <a:ext cx="1808100" cy="57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10"/>
              <a:t>MCQs</a:t>
            </a:r>
            <a:endParaRPr sz="3010"/>
          </a:p>
        </p:txBody>
      </p:sp>
      <p:pic>
        <p:nvPicPr>
          <p:cNvPr id="380" name="Google Shape;380;p24"/>
          <p:cNvPicPr preferRelativeResize="0"/>
          <p:nvPr/>
        </p:nvPicPr>
        <p:blipFill>
          <a:blip r:embed="rId4">
            <a:alphaModFix/>
          </a:blip>
          <a:stretch>
            <a:fillRect/>
          </a:stretch>
        </p:blipFill>
        <p:spPr>
          <a:xfrm>
            <a:off x="952450" y="1092283"/>
            <a:ext cx="488824" cy="488824"/>
          </a:xfrm>
          <a:prstGeom prst="rect">
            <a:avLst/>
          </a:prstGeom>
          <a:noFill/>
          <a:ln>
            <a:noFill/>
          </a:ln>
        </p:spPr>
      </p:pic>
      <p:sp>
        <p:nvSpPr>
          <p:cNvPr id="381" name="Google Shape;381;p24"/>
          <p:cNvSpPr txBox="1"/>
          <p:nvPr/>
        </p:nvSpPr>
        <p:spPr>
          <a:xfrm>
            <a:off x="952450" y="8877275"/>
            <a:ext cx="541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34F5C"/>
                </a:solidFill>
                <a:latin typeface="Open Sans"/>
                <a:ea typeface="Open Sans"/>
                <a:cs typeface="Open Sans"/>
                <a:sym typeface="Open Sans"/>
              </a:rPr>
              <a:t>Answers: </a:t>
            </a:r>
            <a:r>
              <a:rPr lang="en">
                <a:solidFill>
                  <a:srgbClr val="CCCCCC"/>
                </a:solidFill>
                <a:latin typeface="Open Sans"/>
                <a:ea typeface="Open Sans"/>
                <a:cs typeface="Open Sans"/>
                <a:sym typeface="Open Sans"/>
              </a:rPr>
              <a:t>1- C     2- A     3- C     4- A    5- B</a:t>
            </a:r>
            <a:endParaRPr sz="1100">
              <a:solidFill>
                <a:srgbClr val="134F5C"/>
              </a:solidFill>
              <a:latin typeface="Open Sans"/>
              <a:ea typeface="Open Sans"/>
              <a:cs typeface="Open Sans"/>
              <a:sym typeface="Open Sans"/>
            </a:endParaRPr>
          </a:p>
        </p:txBody>
      </p:sp>
      <p:sp>
        <p:nvSpPr>
          <p:cNvPr id="382" name="Google Shape;382;p24"/>
          <p:cNvSpPr/>
          <p:nvPr/>
        </p:nvSpPr>
        <p:spPr>
          <a:xfrm rot="-5400000">
            <a:off x="-703524" y="9124027"/>
            <a:ext cx="1812374" cy="1757405"/>
          </a:xfrm>
          <a:custGeom>
            <a:rect b="b" l="l" r="r" t="t"/>
            <a:pathLst>
              <a:path extrusionOk="0" h="53146" w="57522">
                <a:moveTo>
                  <a:pt x="38824" y="0"/>
                </a:moveTo>
                <a:cubicBezTo>
                  <a:pt x="36106" y="0"/>
                  <a:pt x="34222" y="1704"/>
                  <a:pt x="30325" y="3209"/>
                </a:cubicBezTo>
                <a:cubicBezTo>
                  <a:pt x="28876" y="3933"/>
                  <a:pt x="27395" y="4167"/>
                  <a:pt x="25907" y="4167"/>
                </a:cubicBezTo>
                <a:cubicBezTo>
                  <a:pt x="23199" y="4167"/>
                  <a:pt x="20471" y="3393"/>
                  <a:pt x="17884" y="3393"/>
                </a:cubicBezTo>
                <a:cubicBezTo>
                  <a:pt x="16641" y="3393"/>
                  <a:pt x="15430" y="3571"/>
                  <a:pt x="14270" y="4101"/>
                </a:cubicBezTo>
                <a:cubicBezTo>
                  <a:pt x="0" y="10344"/>
                  <a:pt x="24973" y="34425"/>
                  <a:pt x="8467" y="44676"/>
                </a:cubicBezTo>
                <a:lnTo>
                  <a:pt x="8919" y="45128"/>
                </a:lnTo>
                <a:cubicBezTo>
                  <a:pt x="8467" y="50920"/>
                  <a:pt x="14710" y="51812"/>
                  <a:pt x="19170" y="52704"/>
                </a:cubicBezTo>
                <a:cubicBezTo>
                  <a:pt x="21169" y="52998"/>
                  <a:pt x="23137" y="53146"/>
                  <a:pt x="25060" y="53146"/>
                </a:cubicBezTo>
                <a:cubicBezTo>
                  <a:pt x="37720" y="53146"/>
                  <a:pt x="48416" y="46755"/>
                  <a:pt x="53062" y="33974"/>
                </a:cubicBezTo>
                <a:cubicBezTo>
                  <a:pt x="57522" y="22831"/>
                  <a:pt x="55738" y="7668"/>
                  <a:pt x="43703" y="1425"/>
                </a:cubicBezTo>
                <a:cubicBezTo>
                  <a:pt x="41662" y="402"/>
                  <a:pt x="40144" y="0"/>
                  <a:pt x="38824"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34F5C"/>
              </a:solidFill>
            </a:endParaRPr>
          </a:p>
        </p:txBody>
      </p:sp>
      <p:sp>
        <p:nvSpPr>
          <p:cNvPr id="383" name="Google Shape;383;p24"/>
          <p:cNvSpPr/>
          <p:nvPr/>
        </p:nvSpPr>
        <p:spPr>
          <a:xfrm rot="-5400000">
            <a:off x="-832449" y="9238327"/>
            <a:ext cx="1812374" cy="1757405"/>
          </a:xfrm>
          <a:custGeom>
            <a:rect b="b" l="l" r="r" t="t"/>
            <a:pathLst>
              <a:path extrusionOk="0" h="53146" w="57522">
                <a:moveTo>
                  <a:pt x="38824" y="0"/>
                </a:moveTo>
                <a:cubicBezTo>
                  <a:pt x="36106" y="0"/>
                  <a:pt x="34222" y="1704"/>
                  <a:pt x="30325" y="3209"/>
                </a:cubicBezTo>
                <a:cubicBezTo>
                  <a:pt x="28876" y="3933"/>
                  <a:pt x="27395" y="4167"/>
                  <a:pt x="25907" y="4167"/>
                </a:cubicBezTo>
                <a:cubicBezTo>
                  <a:pt x="23199" y="4167"/>
                  <a:pt x="20471" y="3393"/>
                  <a:pt x="17884" y="3393"/>
                </a:cubicBezTo>
                <a:cubicBezTo>
                  <a:pt x="16641" y="3393"/>
                  <a:pt x="15430" y="3571"/>
                  <a:pt x="14270" y="4101"/>
                </a:cubicBezTo>
                <a:cubicBezTo>
                  <a:pt x="0" y="10344"/>
                  <a:pt x="24973" y="34425"/>
                  <a:pt x="8467" y="44676"/>
                </a:cubicBezTo>
                <a:lnTo>
                  <a:pt x="8919" y="45128"/>
                </a:lnTo>
                <a:cubicBezTo>
                  <a:pt x="8467" y="50920"/>
                  <a:pt x="14710" y="51812"/>
                  <a:pt x="19170" y="52704"/>
                </a:cubicBezTo>
                <a:cubicBezTo>
                  <a:pt x="21169" y="52998"/>
                  <a:pt x="23137" y="53146"/>
                  <a:pt x="25060" y="53146"/>
                </a:cubicBezTo>
                <a:cubicBezTo>
                  <a:pt x="37720" y="53146"/>
                  <a:pt x="48416" y="46755"/>
                  <a:pt x="53062" y="33974"/>
                </a:cubicBezTo>
                <a:cubicBezTo>
                  <a:pt x="57522" y="22831"/>
                  <a:pt x="55738" y="7668"/>
                  <a:pt x="43703" y="1425"/>
                </a:cubicBezTo>
                <a:cubicBezTo>
                  <a:pt x="41662" y="402"/>
                  <a:pt x="40144" y="0"/>
                  <a:pt x="388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34F5C"/>
              </a:solidFill>
            </a:endParaRPr>
          </a:p>
        </p:txBody>
      </p:sp>
      <p:sp>
        <p:nvSpPr>
          <p:cNvPr id="384" name="Google Shape;384;p24"/>
          <p:cNvSpPr/>
          <p:nvPr/>
        </p:nvSpPr>
        <p:spPr>
          <a:xfrm rot="5710788">
            <a:off x="5634578" y="-1091751"/>
            <a:ext cx="2754039" cy="3427829"/>
          </a:xfrm>
          <a:custGeom>
            <a:rect b="b" l="l" r="r" t="t"/>
            <a:pathLst>
              <a:path extrusionOk="0" h="53146" w="57522">
                <a:moveTo>
                  <a:pt x="38824" y="0"/>
                </a:moveTo>
                <a:cubicBezTo>
                  <a:pt x="36106" y="0"/>
                  <a:pt x="34222" y="1704"/>
                  <a:pt x="30325" y="3209"/>
                </a:cubicBezTo>
                <a:cubicBezTo>
                  <a:pt x="28876" y="3933"/>
                  <a:pt x="27395" y="4167"/>
                  <a:pt x="25907" y="4167"/>
                </a:cubicBezTo>
                <a:cubicBezTo>
                  <a:pt x="23199" y="4167"/>
                  <a:pt x="20471" y="3393"/>
                  <a:pt x="17884" y="3393"/>
                </a:cubicBezTo>
                <a:cubicBezTo>
                  <a:pt x="16641" y="3393"/>
                  <a:pt x="15430" y="3571"/>
                  <a:pt x="14270" y="4101"/>
                </a:cubicBezTo>
                <a:cubicBezTo>
                  <a:pt x="0" y="10344"/>
                  <a:pt x="24973" y="34425"/>
                  <a:pt x="8467" y="44676"/>
                </a:cubicBezTo>
                <a:lnTo>
                  <a:pt x="8919" y="45128"/>
                </a:lnTo>
                <a:cubicBezTo>
                  <a:pt x="8467" y="50920"/>
                  <a:pt x="14710" y="51812"/>
                  <a:pt x="19170" y="52704"/>
                </a:cubicBezTo>
                <a:cubicBezTo>
                  <a:pt x="21169" y="52998"/>
                  <a:pt x="23137" y="53146"/>
                  <a:pt x="25060" y="53146"/>
                </a:cubicBezTo>
                <a:cubicBezTo>
                  <a:pt x="37720" y="53146"/>
                  <a:pt x="48416" y="46755"/>
                  <a:pt x="53062" y="33974"/>
                </a:cubicBezTo>
                <a:cubicBezTo>
                  <a:pt x="57522" y="22831"/>
                  <a:pt x="55738" y="7668"/>
                  <a:pt x="43703" y="1425"/>
                </a:cubicBezTo>
                <a:cubicBezTo>
                  <a:pt x="41662" y="402"/>
                  <a:pt x="40144" y="0"/>
                  <a:pt x="38824"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34F5C"/>
              </a:solidFill>
            </a:endParaRPr>
          </a:p>
        </p:txBody>
      </p:sp>
      <p:sp>
        <p:nvSpPr>
          <p:cNvPr id="385" name="Google Shape;385;p24"/>
          <p:cNvSpPr/>
          <p:nvPr/>
        </p:nvSpPr>
        <p:spPr>
          <a:xfrm rot="5710788">
            <a:off x="5717503" y="-1217301"/>
            <a:ext cx="2754039" cy="3427829"/>
          </a:xfrm>
          <a:custGeom>
            <a:rect b="b" l="l" r="r" t="t"/>
            <a:pathLst>
              <a:path extrusionOk="0" h="53146" w="57522">
                <a:moveTo>
                  <a:pt x="38824" y="0"/>
                </a:moveTo>
                <a:cubicBezTo>
                  <a:pt x="36106" y="0"/>
                  <a:pt x="34222" y="1704"/>
                  <a:pt x="30325" y="3209"/>
                </a:cubicBezTo>
                <a:cubicBezTo>
                  <a:pt x="28876" y="3933"/>
                  <a:pt x="27395" y="4167"/>
                  <a:pt x="25907" y="4167"/>
                </a:cubicBezTo>
                <a:cubicBezTo>
                  <a:pt x="23199" y="4167"/>
                  <a:pt x="20471" y="3393"/>
                  <a:pt x="17884" y="3393"/>
                </a:cubicBezTo>
                <a:cubicBezTo>
                  <a:pt x="16641" y="3393"/>
                  <a:pt x="15430" y="3571"/>
                  <a:pt x="14270" y="4101"/>
                </a:cubicBezTo>
                <a:cubicBezTo>
                  <a:pt x="0" y="10344"/>
                  <a:pt x="24973" y="34425"/>
                  <a:pt x="8467" y="44676"/>
                </a:cubicBezTo>
                <a:lnTo>
                  <a:pt x="8919" y="45128"/>
                </a:lnTo>
                <a:cubicBezTo>
                  <a:pt x="8467" y="50920"/>
                  <a:pt x="14710" y="51812"/>
                  <a:pt x="19170" y="52704"/>
                </a:cubicBezTo>
                <a:cubicBezTo>
                  <a:pt x="21169" y="52998"/>
                  <a:pt x="23137" y="53146"/>
                  <a:pt x="25060" y="53146"/>
                </a:cubicBezTo>
                <a:cubicBezTo>
                  <a:pt x="37720" y="53146"/>
                  <a:pt x="48416" y="46755"/>
                  <a:pt x="53062" y="33974"/>
                </a:cubicBezTo>
                <a:cubicBezTo>
                  <a:pt x="57522" y="22831"/>
                  <a:pt x="55738" y="7668"/>
                  <a:pt x="43703" y="1425"/>
                </a:cubicBezTo>
                <a:cubicBezTo>
                  <a:pt x="41662" y="402"/>
                  <a:pt x="40144" y="0"/>
                  <a:pt x="388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34F5C"/>
              </a:solidFill>
            </a:endParaRPr>
          </a:p>
        </p:txBody>
      </p:sp>
      <p:pic>
        <p:nvPicPr>
          <p:cNvPr id="386" name="Google Shape;386;p24">
            <a:hlinkClick r:id="rId5"/>
          </p:cNvPr>
          <p:cNvPicPr preferRelativeResize="0"/>
          <p:nvPr/>
        </p:nvPicPr>
        <p:blipFill>
          <a:blip r:embed="rId6">
            <a:alphaModFix/>
          </a:blip>
          <a:stretch>
            <a:fillRect/>
          </a:stretch>
        </p:blipFill>
        <p:spPr>
          <a:xfrm>
            <a:off x="1265475" y="9414225"/>
            <a:ext cx="577500" cy="577500"/>
          </a:xfrm>
          <a:prstGeom prst="rect">
            <a:avLst/>
          </a:prstGeom>
          <a:noFill/>
          <a:ln>
            <a:noFill/>
          </a:ln>
        </p:spPr>
      </p:pic>
      <p:sp>
        <p:nvSpPr>
          <p:cNvPr id="387" name="Google Shape;387;p24"/>
          <p:cNvSpPr txBox="1"/>
          <p:nvPr/>
        </p:nvSpPr>
        <p:spPr>
          <a:xfrm>
            <a:off x="1874775" y="9395175"/>
            <a:ext cx="3388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34F5C"/>
                </a:solidFill>
                <a:latin typeface="Open Sans"/>
                <a:ea typeface="Open Sans"/>
                <a:cs typeface="Open Sans"/>
                <a:sym typeface="Open Sans"/>
              </a:rPr>
              <a:t>Click on the icon for more questions from Med442’s QBank</a:t>
            </a:r>
            <a:endParaRPr>
              <a:solidFill>
                <a:srgbClr val="134F5C"/>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25"/>
          <p:cNvSpPr/>
          <p:nvPr/>
        </p:nvSpPr>
        <p:spPr>
          <a:xfrm>
            <a:off x="485700" y="857250"/>
            <a:ext cx="6343800" cy="8420100"/>
          </a:xfrm>
          <a:prstGeom prst="rect">
            <a:avLst/>
          </a:prstGeom>
          <a:solidFill>
            <a:schemeClr val="lt1"/>
          </a:solidFill>
          <a:ln cap="flat" cmpd="sng" w="28575">
            <a:solidFill>
              <a:srgbClr val="CCCCCC"/>
            </a:solidFill>
            <a:prstDash val="solid"/>
            <a:round/>
            <a:headEnd len="sm" w="sm" type="none"/>
            <a:tailEnd len="sm" w="sm" type="none"/>
          </a:ln>
          <a:effectLst>
            <a:outerShdw blurRad="57150" rotWithShape="0" algn="bl" dir="5400000" dist="19050">
              <a:schemeClr val="dk2">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393" name="Google Shape;393;p25"/>
          <p:cNvGraphicFramePr/>
          <p:nvPr/>
        </p:nvGraphicFramePr>
        <p:xfrm>
          <a:off x="953275" y="1625460"/>
          <a:ext cx="3000000" cy="3000000"/>
        </p:xfrm>
        <a:graphic>
          <a:graphicData uri="http://schemas.openxmlformats.org/drawingml/2006/table">
            <a:tbl>
              <a:tblPr>
                <a:noFill/>
                <a:tableStyleId>{78CE1397-1187-49AA-9925-2850D311445C}</a:tableStyleId>
              </a:tblPr>
              <a:tblGrid>
                <a:gridCol w="1307875"/>
                <a:gridCol w="1307875"/>
                <a:gridCol w="1307875"/>
                <a:gridCol w="1307875"/>
              </a:tblGrid>
              <a:tr h="747950">
                <a:tc gridSpan="4">
                  <a:txBody>
                    <a:bodyPr/>
                    <a:lstStyle/>
                    <a:p>
                      <a:pPr indent="-317500" lvl="0" marL="457200" rtl="0" algn="l">
                        <a:spcBef>
                          <a:spcPts val="0"/>
                        </a:spcBef>
                        <a:spcAft>
                          <a:spcPts val="0"/>
                        </a:spcAft>
                        <a:buClr>
                          <a:schemeClr val="lt2"/>
                        </a:buClr>
                        <a:buSzPts val="1400"/>
                        <a:buFont typeface="Fira Sans Condensed"/>
                        <a:buAutoNum type="arabicPeriod"/>
                      </a:pPr>
                      <a:r>
                        <a:rPr b="1" lang="en">
                          <a:solidFill>
                            <a:schemeClr val="lt2"/>
                          </a:solidFill>
                          <a:latin typeface="Fira Sans Condensed"/>
                          <a:ea typeface="Fira Sans Condensed"/>
                          <a:cs typeface="Fira Sans Condensed"/>
                          <a:sym typeface="Fira Sans Condensed"/>
                        </a:rPr>
                        <a:t>Which one of the following structures is present in the superior mediastinum?</a:t>
                      </a:r>
                      <a:endParaRPr b="1">
                        <a:solidFill>
                          <a:schemeClr val="lt2"/>
                        </a:solidFill>
                        <a:latin typeface="Fira Sans Condensed"/>
                        <a:ea typeface="Fira Sans Condensed"/>
                        <a:cs typeface="Fira Sans Condensed"/>
                        <a:sym typeface="Fira Sans Condensed"/>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134F5C"/>
                    </a:solidFill>
                  </a:tcPr>
                </a:tc>
                <a:tc hMerge="1"/>
                <a:tc hMerge="1"/>
                <a:tc hMerge="1"/>
              </a:tr>
              <a:tr h="1123900">
                <a:tc>
                  <a:txBody>
                    <a:bodyPr/>
                    <a:lstStyle/>
                    <a:p>
                      <a:pPr indent="-317500" lvl="0" marL="457200" rtl="0" algn="just">
                        <a:spcBef>
                          <a:spcPts val="0"/>
                        </a:spcBef>
                        <a:spcAft>
                          <a:spcPts val="0"/>
                        </a:spcAft>
                        <a:buClr>
                          <a:srgbClr val="0C343D"/>
                        </a:buClr>
                        <a:buSzPts val="1400"/>
                        <a:buFont typeface="Open Sans"/>
                        <a:buAutoNum type="alphaUcPeriod"/>
                      </a:pPr>
                      <a:r>
                        <a:t/>
                      </a:r>
                      <a:endParaRPr>
                        <a:solidFill>
                          <a:srgbClr val="0C343D"/>
                        </a:solidFill>
                        <a:latin typeface="Open Sans"/>
                        <a:ea typeface="Open Sans"/>
                        <a:cs typeface="Open Sans"/>
                        <a:sym typeface="Open Sans"/>
                      </a:endParaRPr>
                    </a:p>
                    <a:p>
                      <a:pPr indent="0" lvl="0" marL="0" rtl="0" algn="just">
                        <a:spcBef>
                          <a:spcPts val="0"/>
                        </a:spcBef>
                        <a:spcAft>
                          <a:spcPts val="0"/>
                        </a:spcAft>
                        <a:buNone/>
                      </a:pPr>
                      <a:r>
                        <a:rPr lang="en">
                          <a:solidFill>
                            <a:srgbClr val="0C343D"/>
                          </a:solidFill>
                          <a:latin typeface="Open Sans"/>
                          <a:ea typeface="Open Sans"/>
                          <a:cs typeface="Open Sans"/>
                          <a:sym typeface="Open Sans"/>
                        </a:rPr>
                        <a:t>Ascending aorta</a:t>
                      </a:r>
                      <a:endParaRPr>
                        <a:solidFill>
                          <a:srgbClr val="0C343D"/>
                        </a:solidFill>
                        <a:latin typeface="Open Sans"/>
                        <a:ea typeface="Open Sans"/>
                        <a:cs typeface="Open Sans"/>
                        <a:sym typeface="Ope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solidFill>
                            <a:srgbClr val="0C343D"/>
                          </a:solidFill>
                          <a:latin typeface="Open Sans"/>
                          <a:ea typeface="Open Sans"/>
                          <a:cs typeface="Open Sans"/>
                          <a:sym typeface="Open Sans"/>
                        </a:rPr>
                        <a:t>B. </a:t>
                      </a:r>
                      <a:endParaRPr>
                        <a:solidFill>
                          <a:srgbClr val="0C343D"/>
                        </a:solidFill>
                        <a:latin typeface="Open Sans"/>
                        <a:ea typeface="Open Sans"/>
                        <a:cs typeface="Open Sans"/>
                        <a:sym typeface="Open Sans"/>
                      </a:endParaRPr>
                    </a:p>
                    <a:p>
                      <a:pPr indent="0" lvl="0" marL="0" rtl="0" algn="l">
                        <a:spcBef>
                          <a:spcPts val="0"/>
                        </a:spcBef>
                        <a:spcAft>
                          <a:spcPts val="0"/>
                        </a:spcAft>
                        <a:buNone/>
                      </a:pPr>
                      <a:r>
                        <a:rPr lang="en">
                          <a:solidFill>
                            <a:srgbClr val="0C343D"/>
                          </a:solidFill>
                          <a:latin typeface="Open Sans"/>
                          <a:ea typeface="Open Sans"/>
                          <a:cs typeface="Open Sans"/>
                          <a:sym typeface="Open Sans"/>
                        </a:rPr>
                        <a:t>arch of aorta</a:t>
                      </a:r>
                      <a:endParaRPr>
                        <a:solidFill>
                          <a:srgbClr val="0C343D"/>
                        </a:solidFill>
                        <a:latin typeface="Open Sans"/>
                        <a:ea typeface="Open Sans"/>
                        <a:cs typeface="Open Sans"/>
                        <a:sym typeface="Ope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solidFill>
                            <a:srgbClr val="0C343D"/>
                          </a:solidFill>
                          <a:latin typeface="Open Sans"/>
                          <a:ea typeface="Open Sans"/>
                          <a:cs typeface="Open Sans"/>
                          <a:sym typeface="Open Sans"/>
                        </a:rPr>
                        <a:t>C. Descending of aorta</a:t>
                      </a:r>
                      <a:endParaRPr>
                        <a:solidFill>
                          <a:srgbClr val="0C343D"/>
                        </a:solidFill>
                        <a:latin typeface="Open Sans"/>
                        <a:ea typeface="Open Sans"/>
                        <a:cs typeface="Open Sans"/>
                        <a:sym typeface="Ope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solidFill>
                            <a:srgbClr val="0C343D"/>
                          </a:solidFill>
                          <a:latin typeface="Open Sans"/>
                          <a:ea typeface="Open Sans"/>
                          <a:cs typeface="Open Sans"/>
                          <a:sym typeface="Open Sans"/>
                        </a:rPr>
                        <a:t>D.</a:t>
                      </a:r>
                      <a:endParaRPr>
                        <a:solidFill>
                          <a:srgbClr val="0C343D"/>
                        </a:solidFill>
                        <a:latin typeface="Open Sans"/>
                        <a:ea typeface="Open Sans"/>
                        <a:cs typeface="Open Sans"/>
                        <a:sym typeface="Open Sans"/>
                      </a:endParaRPr>
                    </a:p>
                    <a:p>
                      <a:pPr indent="0" lvl="0" marL="0" rtl="0" algn="l">
                        <a:spcBef>
                          <a:spcPts val="0"/>
                        </a:spcBef>
                        <a:spcAft>
                          <a:spcPts val="0"/>
                        </a:spcAft>
                        <a:buNone/>
                      </a:pPr>
                      <a:r>
                        <a:rPr lang="en">
                          <a:solidFill>
                            <a:srgbClr val="0C343D"/>
                          </a:solidFill>
                          <a:latin typeface="Open Sans"/>
                          <a:ea typeface="Open Sans"/>
                          <a:cs typeface="Open Sans"/>
                          <a:sym typeface="Open Sans"/>
                        </a:rPr>
                        <a:t> pulmonary trunk</a:t>
                      </a:r>
                      <a:endParaRPr>
                        <a:solidFill>
                          <a:srgbClr val="0C343D"/>
                        </a:solidFill>
                        <a:latin typeface="Open Sans"/>
                        <a:ea typeface="Open Sans"/>
                        <a:cs typeface="Open Sans"/>
                        <a:sym typeface="Ope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r>
              <a:tr h="747950">
                <a:tc gridSpan="4">
                  <a:txBody>
                    <a:bodyPr/>
                    <a:lstStyle/>
                    <a:p>
                      <a:pPr indent="0" lvl="0" marL="0" rtl="0" algn="l">
                        <a:spcBef>
                          <a:spcPts val="0"/>
                        </a:spcBef>
                        <a:spcAft>
                          <a:spcPts val="0"/>
                        </a:spcAft>
                        <a:buNone/>
                      </a:pPr>
                      <a:r>
                        <a:rPr b="1" lang="en">
                          <a:solidFill>
                            <a:schemeClr val="lt2"/>
                          </a:solidFill>
                          <a:latin typeface="Fira Sans Condensed"/>
                          <a:ea typeface="Fira Sans Condensed"/>
                          <a:cs typeface="Fira Sans Condensed"/>
                          <a:sym typeface="Fira Sans Condensed"/>
                        </a:rPr>
                        <a:t>2.  Which one of the following </a:t>
                      </a:r>
                      <a:r>
                        <a:rPr b="1" lang="en">
                          <a:solidFill>
                            <a:schemeClr val="lt2"/>
                          </a:solidFill>
                          <a:latin typeface="Fira Sans Condensed"/>
                          <a:ea typeface="Fira Sans Condensed"/>
                          <a:cs typeface="Fira Sans Condensed"/>
                          <a:sym typeface="Fira Sans Condensed"/>
                        </a:rPr>
                        <a:t>structures is present in both superior &amp; posterior mediastinum?</a:t>
                      </a:r>
                      <a:endParaRPr b="1">
                        <a:solidFill>
                          <a:schemeClr val="lt2"/>
                        </a:solidFill>
                        <a:latin typeface="Fira Sans Condensed"/>
                        <a:ea typeface="Fira Sans Condensed"/>
                        <a:cs typeface="Fira Sans Condensed"/>
                        <a:sym typeface="Fira Sans Condensed"/>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134F5C"/>
                    </a:solidFill>
                  </a:tcPr>
                </a:tc>
                <a:tc hMerge="1"/>
                <a:tc hMerge="1"/>
                <a:tc hMerge="1"/>
              </a:tr>
              <a:tr h="892525">
                <a:tc>
                  <a:txBody>
                    <a:bodyPr/>
                    <a:lstStyle/>
                    <a:p>
                      <a:pPr indent="0" lvl="0" marL="0" rtl="0" algn="l">
                        <a:spcBef>
                          <a:spcPts val="0"/>
                        </a:spcBef>
                        <a:spcAft>
                          <a:spcPts val="0"/>
                        </a:spcAft>
                        <a:buNone/>
                      </a:pPr>
                      <a:r>
                        <a:rPr lang="en">
                          <a:solidFill>
                            <a:srgbClr val="0C343D"/>
                          </a:solidFill>
                          <a:latin typeface="Open Sans"/>
                          <a:ea typeface="Open Sans"/>
                          <a:cs typeface="Open Sans"/>
                          <a:sym typeface="Open Sans"/>
                        </a:rPr>
                        <a:t>A. </a:t>
                      </a:r>
                      <a:endParaRPr>
                        <a:solidFill>
                          <a:srgbClr val="0C343D"/>
                        </a:solidFill>
                        <a:latin typeface="Open Sans"/>
                        <a:ea typeface="Open Sans"/>
                        <a:cs typeface="Open Sans"/>
                        <a:sym typeface="Open Sans"/>
                      </a:endParaRPr>
                    </a:p>
                    <a:p>
                      <a:pPr indent="0" lvl="0" marL="0" rtl="0" algn="l">
                        <a:spcBef>
                          <a:spcPts val="0"/>
                        </a:spcBef>
                        <a:spcAft>
                          <a:spcPts val="0"/>
                        </a:spcAft>
                        <a:buNone/>
                      </a:pPr>
                      <a:r>
                        <a:rPr lang="en">
                          <a:solidFill>
                            <a:srgbClr val="0C343D"/>
                          </a:solidFill>
                          <a:latin typeface="Open Sans"/>
                          <a:ea typeface="Open Sans"/>
                          <a:cs typeface="Open Sans"/>
                          <a:sym typeface="Open Sans"/>
                        </a:rPr>
                        <a:t>superior vena cava</a:t>
                      </a:r>
                      <a:endParaRPr>
                        <a:solidFill>
                          <a:srgbClr val="0C343D"/>
                        </a:solidFill>
                        <a:latin typeface="Open Sans"/>
                        <a:ea typeface="Open Sans"/>
                        <a:cs typeface="Open Sans"/>
                        <a:sym typeface="Ope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solidFill>
                            <a:srgbClr val="0C343D"/>
                          </a:solidFill>
                          <a:latin typeface="Open Sans"/>
                          <a:ea typeface="Open Sans"/>
                          <a:cs typeface="Open Sans"/>
                          <a:sym typeface="Open Sans"/>
                        </a:rPr>
                        <a:t>B. pulmonary trunk</a:t>
                      </a:r>
                      <a:endParaRPr>
                        <a:solidFill>
                          <a:srgbClr val="0C343D"/>
                        </a:solidFill>
                        <a:latin typeface="Open Sans"/>
                        <a:ea typeface="Open Sans"/>
                        <a:cs typeface="Open Sans"/>
                        <a:sym typeface="Ope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solidFill>
                            <a:srgbClr val="0C343D"/>
                          </a:solidFill>
                          <a:latin typeface="Open Sans"/>
                          <a:ea typeface="Open Sans"/>
                          <a:cs typeface="Open Sans"/>
                          <a:sym typeface="Open Sans"/>
                        </a:rPr>
                        <a:t>C. </a:t>
                      </a:r>
                      <a:endParaRPr>
                        <a:solidFill>
                          <a:srgbClr val="0C343D"/>
                        </a:solidFill>
                        <a:latin typeface="Open Sans"/>
                        <a:ea typeface="Open Sans"/>
                        <a:cs typeface="Open Sans"/>
                        <a:sym typeface="Open Sans"/>
                      </a:endParaRPr>
                    </a:p>
                    <a:p>
                      <a:pPr indent="0" lvl="0" marL="0" rtl="0" algn="l">
                        <a:spcBef>
                          <a:spcPts val="0"/>
                        </a:spcBef>
                        <a:spcAft>
                          <a:spcPts val="0"/>
                        </a:spcAft>
                        <a:buNone/>
                      </a:pPr>
                      <a:r>
                        <a:rPr lang="en">
                          <a:solidFill>
                            <a:srgbClr val="0C343D"/>
                          </a:solidFill>
                          <a:latin typeface="Open Sans"/>
                          <a:ea typeface="Open Sans"/>
                          <a:cs typeface="Open Sans"/>
                          <a:sym typeface="Open Sans"/>
                        </a:rPr>
                        <a:t>trachea</a:t>
                      </a:r>
                      <a:endParaRPr>
                        <a:solidFill>
                          <a:srgbClr val="0C343D"/>
                        </a:solidFill>
                        <a:latin typeface="Open Sans"/>
                        <a:ea typeface="Open Sans"/>
                        <a:cs typeface="Open Sans"/>
                        <a:sym typeface="Ope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solidFill>
                            <a:srgbClr val="0C343D"/>
                          </a:solidFill>
                          <a:latin typeface="Open Sans"/>
                          <a:ea typeface="Open Sans"/>
                          <a:cs typeface="Open Sans"/>
                          <a:sym typeface="Open Sans"/>
                        </a:rPr>
                        <a:t>D. esophagus</a:t>
                      </a:r>
                      <a:endParaRPr>
                        <a:solidFill>
                          <a:srgbClr val="0C343D"/>
                        </a:solidFill>
                        <a:latin typeface="Open Sans"/>
                        <a:ea typeface="Open Sans"/>
                        <a:cs typeface="Open Sans"/>
                        <a:sym typeface="Ope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r>
              <a:tr h="747950">
                <a:tc gridSpan="4">
                  <a:txBody>
                    <a:bodyPr/>
                    <a:lstStyle/>
                    <a:p>
                      <a:pPr indent="0" lvl="0" marL="0" rtl="0" algn="l">
                        <a:spcBef>
                          <a:spcPts val="0"/>
                        </a:spcBef>
                        <a:spcAft>
                          <a:spcPts val="0"/>
                        </a:spcAft>
                        <a:buClr>
                          <a:schemeClr val="dk1"/>
                        </a:buClr>
                        <a:buSzPts val="1100"/>
                        <a:buFont typeface="Arial"/>
                        <a:buNone/>
                      </a:pPr>
                      <a:r>
                        <a:rPr b="1" lang="en">
                          <a:solidFill>
                            <a:schemeClr val="lt2"/>
                          </a:solidFill>
                          <a:latin typeface="Fira Sans Condensed"/>
                          <a:ea typeface="Fira Sans Condensed"/>
                          <a:cs typeface="Fira Sans Condensed"/>
                          <a:sym typeface="Fira Sans Condensed"/>
                        </a:rPr>
                        <a:t>3. </a:t>
                      </a:r>
                      <a:r>
                        <a:rPr b="1" lang="en">
                          <a:solidFill>
                            <a:schemeClr val="lt2"/>
                          </a:solidFill>
                          <a:latin typeface="Fira Sans Condensed"/>
                          <a:ea typeface="Fira Sans Condensed"/>
                          <a:cs typeface="Fira Sans Condensed"/>
                          <a:sym typeface="Fira Sans Condensed"/>
                        </a:rPr>
                        <a:t>Which one of the following structures lies on the left side of the esophagus in the posterior mediastinum?</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134F5C"/>
                    </a:solidFill>
                  </a:tcPr>
                </a:tc>
                <a:tc hMerge="1"/>
                <a:tc hMerge="1"/>
                <a:tc hMerge="1"/>
              </a:tr>
              <a:tr h="1123900">
                <a:tc>
                  <a:txBody>
                    <a:bodyPr/>
                    <a:lstStyle/>
                    <a:p>
                      <a:pPr indent="-317500" lvl="0" marL="457200" rtl="0" algn="l">
                        <a:spcBef>
                          <a:spcPts val="0"/>
                        </a:spcBef>
                        <a:spcAft>
                          <a:spcPts val="0"/>
                        </a:spcAft>
                        <a:buClr>
                          <a:srgbClr val="0C343D"/>
                        </a:buClr>
                        <a:buSzPts val="1400"/>
                        <a:buFont typeface="Open Sans"/>
                        <a:buAutoNum type="alphaUcPeriod"/>
                      </a:pPr>
                      <a:r>
                        <a:t/>
                      </a:r>
                      <a:endParaRPr>
                        <a:solidFill>
                          <a:srgbClr val="0C343D"/>
                        </a:solidFill>
                        <a:latin typeface="Open Sans"/>
                        <a:ea typeface="Open Sans"/>
                        <a:cs typeface="Open Sans"/>
                        <a:sym typeface="Open Sans"/>
                      </a:endParaRPr>
                    </a:p>
                    <a:p>
                      <a:pPr indent="0" lvl="0" marL="0" rtl="0" algn="l">
                        <a:spcBef>
                          <a:spcPts val="0"/>
                        </a:spcBef>
                        <a:spcAft>
                          <a:spcPts val="0"/>
                        </a:spcAft>
                        <a:buNone/>
                      </a:pPr>
                      <a:r>
                        <a:rPr lang="en">
                          <a:solidFill>
                            <a:srgbClr val="0C343D"/>
                          </a:solidFill>
                          <a:latin typeface="Open Sans"/>
                          <a:ea typeface="Open Sans"/>
                          <a:cs typeface="Open Sans"/>
                          <a:sym typeface="Open Sans"/>
                        </a:rPr>
                        <a:t>superior vena cava</a:t>
                      </a:r>
                      <a:endParaRPr>
                        <a:solidFill>
                          <a:srgbClr val="0C343D"/>
                        </a:solidFill>
                        <a:latin typeface="Open Sans"/>
                        <a:ea typeface="Open Sans"/>
                        <a:cs typeface="Open Sans"/>
                        <a:sym typeface="Open Sans"/>
                      </a:endParaRPr>
                    </a:p>
                    <a:p>
                      <a:pPr indent="0" lvl="0" marL="457200" rtl="0" algn="l">
                        <a:spcBef>
                          <a:spcPts val="0"/>
                        </a:spcBef>
                        <a:spcAft>
                          <a:spcPts val="0"/>
                        </a:spcAft>
                        <a:buNone/>
                      </a:pPr>
                      <a:r>
                        <a:t/>
                      </a:r>
                      <a:endParaRPr>
                        <a:solidFill>
                          <a:srgbClr val="0C343D"/>
                        </a:solidFill>
                        <a:latin typeface="Open Sans"/>
                        <a:ea typeface="Open Sans"/>
                        <a:cs typeface="Open Sans"/>
                        <a:sym typeface="Ope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solidFill>
                            <a:srgbClr val="0C343D"/>
                          </a:solidFill>
                          <a:latin typeface="Open Sans"/>
                          <a:ea typeface="Open Sans"/>
                          <a:cs typeface="Open Sans"/>
                          <a:sym typeface="Open Sans"/>
                        </a:rPr>
                        <a:t>B.</a:t>
                      </a:r>
                      <a:endParaRPr>
                        <a:solidFill>
                          <a:srgbClr val="0C343D"/>
                        </a:solidFill>
                        <a:latin typeface="Open Sans"/>
                        <a:ea typeface="Open Sans"/>
                        <a:cs typeface="Open Sans"/>
                        <a:sym typeface="Open Sans"/>
                      </a:endParaRPr>
                    </a:p>
                    <a:p>
                      <a:pPr indent="0" lvl="0" marL="0" rtl="0" algn="l">
                        <a:spcBef>
                          <a:spcPts val="0"/>
                        </a:spcBef>
                        <a:spcAft>
                          <a:spcPts val="0"/>
                        </a:spcAft>
                        <a:buNone/>
                      </a:pPr>
                      <a:r>
                        <a:rPr lang="en">
                          <a:solidFill>
                            <a:srgbClr val="0C343D"/>
                          </a:solidFill>
                          <a:latin typeface="Open Sans"/>
                          <a:ea typeface="Open Sans"/>
                          <a:cs typeface="Open Sans"/>
                          <a:sym typeface="Open Sans"/>
                        </a:rPr>
                        <a:t>descending aorta</a:t>
                      </a:r>
                      <a:endParaRPr>
                        <a:solidFill>
                          <a:srgbClr val="0C343D"/>
                        </a:solidFill>
                        <a:latin typeface="Open Sans"/>
                        <a:ea typeface="Open Sans"/>
                        <a:cs typeface="Open Sans"/>
                        <a:sym typeface="Ope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solidFill>
                            <a:srgbClr val="0C343D"/>
                          </a:solidFill>
                          <a:latin typeface="Open Sans"/>
                          <a:ea typeface="Open Sans"/>
                          <a:cs typeface="Open Sans"/>
                          <a:sym typeface="Open Sans"/>
                        </a:rPr>
                        <a:t>C. </a:t>
                      </a:r>
                      <a:endParaRPr>
                        <a:solidFill>
                          <a:srgbClr val="0C343D"/>
                        </a:solidFill>
                        <a:latin typeface="Open Sans"/>
                        <a:ea typeface="Open Sans"/>
                        <a:cs typeface="Open Sans"/>
                        <a:sym typeface="Open Sans"/>
                      </a:endParaRPr>
                    </a:p>
                    <a:p>
                      <a:pPr indent="0" lvl="0" marL="0" rtl="0" algn="l">
                        <a:spcBef>
                          <a:spcPts val="0"/>
                        </a:spcBef>
                        <a:spcAft>
                          <a:spcPts val="0"/>
                        </a:spcAft>
                        <a:buNone/>
                      </a:pPr>
                      <a:r>
                        <a:rPr lang="en">
                          <a:solidFill>
                            <a:srgbClr val="0C343D"/>
                          </a:solidFill>
                          <a:latin typeface="Open Sans"/>
                          <a:ea typeface="Open Sans"/>
                          <a:cs typeface="Open Sans"/>
                          <a:sym typeface="Open Sans"/>
                        </a:rPr>
                        <a:t> azygos vein</a:t>
                      </a:r>
                      <a:endParaRPr>
                        <a:solidFill>
                          <a:srgbClr val="0C343D"/>
                        </a:solidFill>
                        <a:latin typeface="Open Sans"/>
                        <a:ea typeface="Open Sans"/>
                        <a:cs typeface="Open Sans"/>
                        <a:sym typeface="Ope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solidFill>
                            <a:srgbClr val="0C343D"/>
                          </a:solidFill>
                          <a:latin typeface="Open Sans"/>
                          <a:ea typeface="Open Sans"/>
                          <a:cs typeface="Open Sans"/>
                          <a:sym typeface="Open Sans"/>
                        </a:rPr>
                        <a:t>D.</a:t>
                      </a:r>
                      <a:endParaRPr>
                        <a:solidFill>
                          <a:srgbClr val="0C343D"/>
                        </a:solidFill>
                        <a:latin typeface="Open Sans"/>
                        <a:ea typeface="Open Sans"/>
                        <a:cs typeface="Open Sans"/>
                        <a:sym typeface="Open Sans"/>
                      </a:endParaRPr>
                    </a:p>
                    <a:p>
                      <a:pPr indent="0" lvl="0" marL="0" rtl="0" algn="l">
                        <a:spcBef>
                          <a:spcPts val="0"/>
                        </a:spcBef>
                        <a:spcAft>
                          <a:spcPts val="0"/>
                        </a:spcAft>
                        <a:buNone/>
                      </a:pPr>
                      <a:r>
                        <a:rPr lang="en">
                          <a:solidFill>
                            <a:srgbClr val="0C343D"/>
                          </a:solidFill>
                          <a:latin typeface="Open Sans"/>
                          <a:ea typeface="Open Sans"/>
                          <a:cs typeface="Open Sans"/>
                          <a:sym typeface="Open Sans"/>
                        </a:rPr>
                        <a:t>Pulmonary trunk</a:t>
                      </a:r>
                      <a:endParaRPr>
                        <a:solidFill>
                          <a:srgbClr val="0C343D"/>
                        </a:solidFill>
                        <a:latin typeface="Open Sans"/>
                        <a:ea typeface="Open Sans"/>
                        <a:cs typeface="Open Sans"/>
                        <a:sym typeface="Open Sans"/>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chemeClr val="lt1"/>
                    </a:solidFill>
                  </a:tcPr>
                </a:tc>
              </a:tr>
            </a:tbl>
          </a:graphicData>
        </a:graphic>
      </p:graphicFrame>
      <p:sp>
        <p:nvSpPr>
          <p:cNvPr id="394" name="Google Shape;394;p25"/>
          <p:cNvSpPr txBox="1"/>
          <p:nvPr>
            <p:ph type="title"/>
          </p:nvPr>
        </p:nvSpPr>
        <p:spPr>
          <a:xfrm>
            <a:off x="1441276" y="1047950"/>
            <a:ext cx="1808100" cy="57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10"/>
              <a:t>MCQs</a:t>
            </a:r>
            <a:endParaRPr sz="3010"/>
          </a:p>
        </p:txBody>
      </p:sp>
      <p:pic>
        <p:nvPicPr>
          <p:cNvPr id="395" name="Google Shape;395;p25"/>
          <p:cNvPicPr preferRelativeResize="0"/>
          <p:nvPr/>
        </p:nvPicPr>
        <p:blipFill>
          <a:blip r:embed="rId3">
            <a:alphaModFix/>
          </a:blip>
          <a:stretch>
            <a:fillRect/>
          </a:stretch>
        </p:blipFill>
        <p:spPr>
          <a:xfrm>
            <a:off x="952450" y="1092283"/>
            <a:ext cx="488824" cy="488824"/>
          </a:xfrm>
          <a:prstGeom prst="rect">
            <a:avLst/>
          </a:prstGeom>
          <a:noFill/>
          <a:ln>
            <a:noFill/>
          </a:ln>
        </p:spPr>
      </p:pic>
      <p:sp>
        <p:nvSpPr>
          <p:cNvPr id="396" name="Google Shape;396;p25"/>
          <p:cNvSpPr txBox="1"/>
          <p:nvPr/>
        </p:nvSpPr>
        <p:spPr>
          <a:xfrm>
            <a:off x="952450" y="8877275"/>
            <a:ext cx="541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34F5C"/>
                </a:solidFill>
                <a:latin typeface="Open Sans"/>
                <a:ea typeface="Open Sans"/>
                <a:cs typeface="Open Sans"/>
                <a:sym typeface="Open Sans"/>
              </a:rPr>
              <a:t>Answers: </a:t>
            </a:r>
            <a:r>
              <a:rPr lang="en">
                <a:solidFill>
                  <a:srgbClr val="CCCCCC"/>
                </a:solidFill>
                <a:latin typeface="Open Sans"/>
                <a:ea typeface="Open Sans"/>
                <a:cs typeface="Open Sans"/>
                <a:sym typeface="Open Sans"/>
              </a:rPr>
              <a:t>1- B     2- D    3- B    </a:t>
            </a:r>
            <a:endParaRPr sz="1100">
              <a:solidFill>
                <a:srgbClr val="134F5C"/>
              </a:solidFill>
              <a:latin typeface="Open Sans"/>
              <a:ea typeface="Open Sans"/>
              <a:cs typeface="Open Sans"/>
              <a:sym typeface="Open Sans"/>
            </a:endParaRPr>
          </a:p>
        </p:txBody>
      </p:sp>
      <p:sp>
        <p:nvSpPr>
          <p:cNvPr id="397" name="Google Shape;397;p25"/>
          <p:cNvSpPr/>
          <p:nvPr/>
        </p:nvSpPr>
        <p:spPr>
          <a:xfrm rot="-5400000">
            <a:off x="-703524" y="9124027"/>
            <a:ext cx="1812374" cy="1757405"/>
          </a:xfrm>
          <a:custGeom>
            <a:rect b="b" l="l" r="r" t="t"/>
            <a:pathLst>
              <a:path extrusionOk="0" h="53146" w="57522">
                <a:moveTo>
                  <a:pt x="38824" y="0"/>
                </a:moveTo>
                <a:cubicBezTo>
                  <a:pt x="36106" y="0"/>
                  <a:pt x="34222" y="1704"/>
                  <a:pt x="30325" y="3209"/>
                </a:cubicBezTo>
                <a:cubicBezTo>
                  <a:pt x="28876" y="3933"/>
                  <a:pt x="27395" y="4167"/>
                  <a:pt x="25907" y="4167"/>
                </a:cubicBezTo>
                <a:cubicBezTo>
                  <a:pt x="23199" y="4167"/>
                  <a:pt x="20471" y="3393"/>
                  <a:pt x="17884" y="3393"/>
                </a:cubicBezTo>
                <a:cubicBezTo>
                  <a:pt x="16641" y="3393"/>
                  <a:pt x="15430" y="3571"/>
                  <a:pt x="14270" y="4101"/>
                </a:cubicBezTo>
                <a:cubicBezTo>
                  <a:pt x="0" y="10344"/>
                  <a:pt x="24973" y="34425"/>
                  <a:pt x="8467" y="44676"/>
                </a:cubicBezTo>
                <a:lnTo>
                  <a:pt x="8919" y="45128"/>
                </a:lnTo>
                <a:cubicBezTo>
                  <a:pt x="8467" y="50920"/>
                  <a:pt x="14710" y="51812"/>
                  <a:pt x="19170" y="52704"/>
                </a:cubicBezTo>
                <a:cubicBezTo>
                  <a:pt x="21169" y="52998"/>
                  <a:pt x="23137" y="53146"/>
                  <a:pt x="25060" y="53146"/>
                </a:cubicBezTo>
                <a:cubicBezTo>
                  <a:pt x="37720" y="53146"/>
                  <a:pt x="48416" y="46755"/>
                  <a:pt x="53062" y="33974"/>
                </a:cubicBezTo>
                <a:cubicBezTo>
                  <a:pt x="57522" y="22831"/>
                  <a:pt x="55738" y="7668"/>
                  <a:pt x="43703" y="1425"/>
                </a:cubicBezTo>
                <a:cubicBezTo>
                  <a:pt x="41662" y="402"/>
                  <a:pt x="40144" y="0"/>
                  <a:pt x="38824"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34F5C"/>
              </a:solidFill>
            </a:endParaRPr>
          </a:p>
        </p:txBody>
      </p:sp>
      <p:sp>
        <p:nvSpPr>
          <p:cNvPr id="398" name="Google Shape;398;p25"/>
          <p:cNvSpPr/>
          <p:nvPr/>
        </p:nvSpPr>
        <p:spPr>
          <a:xfrm rot="-5400000">
            <a:off x="-832449" y="9238327"/>
            <a:ext cx="1812374" cy="1757405"/>
          </a:xfrm>
          <a:custGeom>
            <a:rect b="b" l="l" r="r" t="t"/>
            <a:pathLst>
              <a:path extrusionOk="0" h="53146" w="57522">
                <a:moveTo>
                  <a:pt x="38824" y="0"/>
                </a:moveTo>
                <a:cubicBezTo>
                  <a:pt x="36106" y="0"/>
                  <a:pt x="34222" y="1704"/>
                  <a:pt x="30325" y="3209"/>
                </a:cubicBezTo>
                <a:cubicBezTo>
                  <a:pt x="28876" y="3933"/>
                  <a:pt x="27395" y="4167"/>
                  <a:pt x="25907" y="4167"/>
                </a:cubicBezTo>
                <a:cubicBezTo>
                  <a:pt x="23199" y="4167"/>
                  <a:pt x="20471" y="3393"/>
                  <a:pt x="17884" y="3393"/>
                </a:cubicBezTo>
                <a:cubicBezTo>
                  <a:pt x="16641" y="3393"/>
                  <a:pt x="15430" y="3571"/>
                  <a:pt x="14270" y="4101"/>
                </a:cubicBezTo>
                <a:cubicBezTo>
                  <a:pt x="0" y="10344"/>
                  <a:pt x="24973" y="34425"/>
                  <a:pt x="8467" y="44676"/>
                </a:cubicBezTo>
                <a:lnTo>
                  <a:pt x="8919" y="45128"/>
                </a:lnTo>
                <a:cubicBezTo>
                  <a:pt x="8467" y="50920"/>
                  <a:pt x="14710" y="51812"/>
                  <a:pt x="19170" y="52704"/>
                </a:cubicBezTo>
                <a:cubicBezTo>
                  <a:pt x="21169" y="52998"/>
                  <a:pt x="23137" y="53146"/>
                  <a:pt x="25060" y="53146"/>
                </a:cubicBezTo>
                <a:cubicBezTo>
                  <a:pt x="37720" y="53146"/>
                  <a:pt x="48416" y="46755"/>
                  <a:pt x="53062" y="33974"/>
                </a:cubicBezTo>
                <a:cubicBezTo>
                  <a:pt x="57522" y="22831"/>
                  <a:pt x="55738" y="7668"/>
                  <a:pt x="43703" y="1425"/>
                </a:cubicBezTo>
                <a:cubicBezTo>
                  <a:pt x="41662" y="402"/>
                  <a:pt x="40144" y="0"/>
                  <a:pt x="388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34F5C"/>
              </a:solidFill>
            </a:endParaRPr>
          </a:p>
        </p:txBody>
      </p:sp>
      <p:sp>
        <p:nvSpPr>
          <p:cNvPr id="399" name="Google Shape;399;p25"/>
          <p:cNvSpPr/>
          <p:nvPr/>
        </p:nvSpPr>
        <p:spPr>
          <a:xfrm rot="5710788">
            <a:off x="5634578" y="-1091751"/>
            <a:ext cx="2754039" cy="3427829"/>
          </a:xfrm>
          <a:custGeom>
            <a:rect b="b" l="l" r="r" t="t"/>
            <a:pathLst>
              <a:path extrusionOk="0" h="53146" w="57522">
                <a:moveTo>
                  <a:pt x="38824" y="0"/>
                </a:moveTo>
                <a:cubicBezTo>
                  <a:pt x="36106" y="0"/>
                  <a:pt x="34222" y="1704"/>
                  <a:pt x="30325" y="3209"/>
                </a:cubicBezTo>
                <a:cubicBezTo>
                  <a:pt x="28876" y="3933"/>
                  <a:pt x="27395" y="4167"/>
                  <a:pt x="25907" y="4167"/>
                </a:cubicBezTo>
                <a:cubicBezTo>
                  <a:pt x="23199" y="4167"/>
                  <a:pt x="20471" y="3393"/>
                  <a:pt x="17884" y="3393"/>
                </a:cubicBezTo>
                <a:cubicBezTo>
                  <a:pt x="16641" y="3393"/>
                  <a:pt x="15430" y="3571"/>
                  <a:pt x="14270" y="4101"/>
                </a:cubicBezTo>
                <a:cubicBezTo>
                  <a:pt x="0" y="10344"/>
                  <a:pt x="24973" y="34425"/>
                  <a:pt x="8467" y="44676"/>
                </a:cubicBezTo>
                <a:lnTo>
                  <a:pt x="8919" y="45128"/>
                </a:lnTo>
                <a:cubicBezTo>
                  <a:pt x="8467" y="50920"/>
                  <a:pt x="14710" y="51812"/>
                  <a:pt x="19170" y="52704"/>
                </a:cubicBezTo>
                <a:cubicBezTo>
                  <a:pt x="21169" y="52998"/>
                  <a:pt x="23137" y="53146"/>
                  <a:pt x="25060" y="53146"/>
                </a:cubicBezTo>
                <a:cubicBezTo>
                  <a:pt x="37720" y="53146"/>
                  <a:pt x="48416" y="46755"/>
                  <a:pt x="53062" y="33974"/>
                </a:cubicBezTo>
                <a:cubicBezTo>
                  <a:pt x="57522" y="22831"/>
                  <a:pt x="55738" y="7668"/>
                  <a:pt x="43703" y="1425"/>
                </a:cubicBezTo>
                <a:cubicBezTo>
                  <a:pt x="41662" y="402"/>
                  <a:pt x="40144" y="0"/>
                  <a:pt x="38824"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34F5C"/>
              </a:solidFill>
            </a:endParaRPr>
          </a:p>
        </p:txBody>
      </p:sp>
      <p:sp>
        <p:nvSpPr>
          <p:cNvPr id="400" name="Google Shape;400;p25"/>
          <p:cNvSpPr/>
          <p:nvPr/>
        </p:nvSpPr>
        <p:spPr>
          <a:xfrm rot="5710788">
            <a:off x="5717503" y="-1217301"/>
            <a:ext cx="2754039" cy="3427829"/>
          </a:xfrm>
          <a:custGeom>
            <a:rect b="b" l="l" r="r" t="t"/>
            <a:pathLst>
              <a:path extrusionOk="0" h="53146" w="57522">
                <a:moveTo>
                  <a:pt x="38824" y="0"/>
                </a:moveTo>
                <a:cubicBezTo>
                  <a:pt x="36106" y="0"/>
                  <a:pt x="34222" y="1704"/>
                  <a:pt x="30325" y="3209"/>
                </a:cubicBezTo>
                <a:cubicBezTo>
                  <a:pt x="28876" y="3933"/>
                  <a:pt x="27395" y="4167"/>
                  <a:pt x="25907" y="4167"/>
                </a:cubicBezTo>
                <a:cubicBezTo>
                  <a:pt x="23199" y="4167"/>
                  <a:pt x="20471" y="3393"/>
                  <a:pt x="17884" y="3393"/>
                </a:cubicBezTo>
                <a:cubicBezTo>
                  <a:pt x="16641" y="3393"/>
                  <a:pt x="15430" y="3571"/>
                  <a:pt x="14270" y="4101"/>
                </a:cubicBezTo>
                <a:cubicBezTo>
                  <a:pt x="0" y="10344"/>
                  <a:pt x="24973" y="34425"/>
                  <a:pt x="8467" y="44676"/>
                </a:cubicBezTo>
                <a:lnTo>
                  <a:pt x="8919" y="45128"/>
                </a:lnTo>
                <a:cubicBezTo>
                  <a:pt x="8467" y="50920"/>
                  <a:pt x="14710" y="51812"/>
                  <a:pt x="19170" y="52704"/>
                </a:cubicBezTo>
                <a:cubicBezTo>
                  <a:pt x="21169" y="52998"/>
                  <a:pt x="23137" y="53146"/>
                  <a:pt x="25060" y="53146"/>
                </a:cubicBezTo>
                <a:cubicBezTo>
                  <a:pt x="37720" y="53146"/>
                  <a:pt x="48416" y="46755"/>
                  <a:pt x="53062" y="33974"/>
                </a:cubicBezTo>
                <a:cubicBezTo>
                  <a:pt x="57522" y="22831"/>
                  <a:pt x="55738" y="7668"/>
                  <a:pt x="43703" y="1425"/>
                </a:cubicBezTo>
                <a:cubicBezTo>
                  <a:pt x="41662" y="402"/>
                  <a:pt x="40144" y="0"/>
                  <a:pt x="388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34F5C"/>
              </a:solidFill>
            </a:endParaRPr>
          </a:p>
        </p:txBody>
      </p:sp>
      <p:pic>
        <p:nvPicPr>
          <p:cNvPr id="401" name="Google Shape;401;p25">
            <a:hlinkClick r:id="rId4"/>
          </p:cNvPr>
          <p:cNvPicPr preferRelativeResize="0"/>
          <p:nvPr/>
        </p:nvPicPr>
        <p:blipFill>
          <a:blip r:embed="rId5">
            <a:alphaModFix/>
          </a:blip>
          <a:stretch>
            <a:fillRect/>
          </a:stretch>
        </p:blipFill>
        <p:spPr>
          <a:xfrm>
            <a:off x="1265475" y="9414225"/>
            <a:ext cx="577500" cy="577500"/>
          </a:xfrm>
          <a:prstGeom prst="rect">
            <a:avLst/>
          </a:prstGeom>
          <a:noFill/>
          <a:ln>
            <a:noFill/>
          </a:ln>
        </p:spPr>
      </p:pic>
      <p:sp>
        <p:nvSpPr>
          <p:cNvPr id="402" name="Google Shape;402;p25"/>
          <p:cNvSpPr txBox="1"/>
          <p:nvPr/>
        </p:nvSpPr>
        <p:spPr>
          <a:xfrm>
            <a:off x="1874775" y="9395175"/>
            <a:ext cx="3388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134F5C"/>
                </a:solidFill>
                <a:latin typeface="Open Sans"/>
                <a:ea typeface="Open Sans"/>
                <a:cs typeface="Open Sans"/>
                <a:sym typeface="Open Sans"/>
              </a:rPr>
              <a:t>Click on the icon for more questions from Med442’s QBank</a:t>
            </a:r>
            <a:endParaRPr>
              <a:solidFill>
                <a:srgbClr val="134F5C"/>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26"/>
          <p:cNvSpPr/>
          <p:nvPr/>
        </p:nvSpPr>
        <p:spPr>
          <a:xfrm>
            <a:off x="485700" y="933450"/>
            <a:ext cx="6343800" cy="8191500"/>
          </a:xfrm>
          <a:prstGeom prst="rect">
            <a:avLst/>
          </a:prstGeom>
          <a:solidFill>
            <a:schemeClr val="lt1"/>
          </a:solidFill>
          <a:ln cap="flat" cmpd="sng" w="28575">
            <a:solidFill>
              <a:srgbClr val="CCCCCC"/>
            </a:solidFill>
            <a:prstDash val="solid"/>
            <a:round/>
            <a:headEnd len="sm" w="sm" type="none"/>
            <a:tailEnd len="sm" w="sm" type="none"/>
          </a:ln>
          <a:effectLst>
            <a:outerShdw blurRad="57150" rotWithShape="0" algn="bl" dir="5400000" dist="19050">
              <a:schemeClr val="dk2">
                <a:alpha val="5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8" name="Google Shape;408;p26"/>
          <p:cNvPicPr preferRelativeResize="0"/>
          <p:nvPr/>
        </p:nvPicPr>
        <p:blipFill>
          <a:blip r:embed="rId3">
            <a:alphaModFix/>
          </a:blip>
          <a:stretch>
            <a:fillRect/>
          </a:stretch>
        </p:blipFill>
        <p:spPr>
          <a:xfrm>
            <a:off x="952450" y="1168483"/>
            <a:ext cx="488824" cy="488824"/>
          </a:xfrm>
          <a:prstGeom prst="rect">
            <a:avLst/>
          </a:prstGeom>
          <a:noFill/>
          <a:ln>
            <a:noFill/>
          </a:ln>
        </p:spPr>
      </p:pic>
      <p:sp>
        <p:nvSpPr>
          <p:cNvPr id="409" name="Google Shape;409;p26"/>
          <p:cNvSpPr txBox="1"/>
          <p:nvPr>
            <p:ph type="title"/>
          </p:nvPr>
        </p:nvSpPr>
        <p:spPr>
          <a:xfrm>
            <a:off x="1441276" y="1124150"/>
            <a:ext cx="1808100" cy="57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10"/>
              <a:t>SAQs</a:t>
            </a:r>
            <a:endParaRPr sz="3010"/>
          </a:p>
        </p:txBody>
      </p:sp>
      <p:sp>
        <p:nvSpPr>
          <p:cNvPr id="410" name="Google Shape;410;p26"/>
          <p:cNvSpPr/>
          <p:nvPr/>
        </p:nvSpPr>
        <p:spPr>
          <a:xfrm rot="5710788">
            <a:off x="5634578" y="-1091751"/>
            <a:ext cx="2754039" cy="3427829"/>
          </a:xfrm>
          <a:custGeom>
            <a:rect b="b" l="l" r="r" t="t"/>
            <a:pathLst>
              <a:path extrusionOk="0" h="53146" w="57522">
                <a:moveTo>
                  <a:pt x="38824" y="0"/>
                </a:moveTo>
                <a:cubicBezTo>
                  <a:pt x="36106" y="0"/>
                  <a:pt x="34222" y="1704"/>
                  <a:pt x="30325" y="3209"/>
                </a:cubicBezTo>
                <a:cubicBezTo>
                  <a:pt x="28876" y="3933"/>
                  <a:pt x="27395" y="4167"/>
                  <a:pt x="25907" y="4167"/>
                </a:cubicBezTo>
                <a:cubicBezTo>
                  <a:pt x="23199" y="4167"/>
                  <a:pt x="20471" y="3393"/>
                  <a:pt x="17884" y="3393"/>
                </a:cubicBezTo>
                <a:cubicBezTo>
                  <a:pt x="16641" y="3393"/>
                  <a:pt x="15430" y="3571"/>
                  <a:pt x="14270" y="4101"/>
                </a:cubicBezTo>
                <a:cubicBezTo>
                  <a:pt x="0" y="10344"/>
                  <a:pt x="24973" y="34425"/>
                  <a:pt x="8467" y="44676"/>
                </a:cubicBezTo>
                <a:lnTo>
                  <a:pt x="8919" y="45128"/>
                </a:lnTo>
                <a:cubicBezTo>
                  <a:pt x="8467" y="50920"/>
                  <a:pt x="14710" y="51812"/>
                  <a:pt x="19170" y="52704"/>
                </a:cubicBezTo>
                <a:cubicBezTo>
                  <a:pt x="21169" y="52998"/>
                  <a:pt x="23137" y="53146"/>
                  <a:pt x="25060" y="53146"/>
                </a:cubicBezTo>
                <a:cubicBezTo>
                  <a:pt x="37720" y="53146"/>
                  <a:pt x="48416" y="46755"/>
                  <a:pt x="53062" y="33974"/>
                </a:cubicBezTo>
                <a:cubicBezTo>
                  <a:pt x="57522" y="22831"/>
                  <a:pt x="55738" y="7668"/>
                  <a:pt x="43703" y="1425"/>
                </a:cubicBezTo>
                <a:cubicBezTo>
                  <a:pt x="41662" y="402"/>
                  <a:pt x="40144" y="0"/>
                  <a:pt x="38824" y="0"/>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34F5C"/>
              </a:solidFill>
            </a:endParaRPr>
          </a:p>
        </p:txBody>
      </p:sp>
      <p:sp>
        <p:nvSpPr>
          <p:cNvPr id="411" name="Google Shape;411;p26"/>
          <p:cNvSpPr/>
          <p:nvPr/>
        </p:nvSpPr>
        <p:spPr>
          <a:xfrm rot="5710788">
            <a:off x="5717503" y="-1217301"/>
            <a:ext cx="2754039" cy="3427829"/>
          </a:xfrm>
          <a:custGeom>
            <a:rect b="b" l="l" r="r" t="t"/>
            <a:pathLst>
              <a:path extrusionOk="0" h="53146" w="57522">
                <a:moveTo>
                  <a:pt x="38824" y="0"/>
                </a:moveTo>
                <a:cubicBezTo>
                  <a:pt x="36106" y="0"/>
                  <a:pt x="34222" y="1704"/>
                  <a:pt x="30325" y="3209"/>
                </a:cubicBezTo>
                <a:cubicBezTo>
                  <a:pt x="28876" y="3933"/>
                  <a:pt x="27395" y="4167"/>
                  <a:pt x="25907" y="4167"/>
                </a:cubicBezTo>
                <a:cubicBezTo>
                  <a:pt x="23199" y="4167"/>
                  <a:pt x="20471" y="3393"/>
                  <a:pt x="17884" y="3393"/>
                </a:cubicBezTo>
                <a:cubicBezTo>
                  <a:pt x="16641" y="3393"/>
                  <a:pt x="15430" y="3571"/>
                  <a:pt x="14270" y="4101"/>
                </a:cubicBezTo>
                <a:cubicBezTo>
                  <a:pt x="0" y="10344"/>
                  <a:pt x="24973" y="34425"/>
                  <a:pt x="8467" y="44676"/>
                </a:cubicBezTo>
                <a:lnTo>
                  <a:pt x="8919" y="45128"/>
                </a:lnTo>
                <a:cubicBezTo>
                  <a:pt x="8467" y="50920"/>
                  <a:pt x="14710" y="51812"/>
                  <a:pt x="19170" y="52704"/>
                </a:cubicBezTo>
                <a:cubicBezTo>
                  <a:pt x="21169" y="52998"/>
                  <a:pt x="23137" y="53146"/>
                  <a:pt x="25060" y="53146"/>
                </a:cubicBezTo>
                <a:cubicBezTo>
                  <a:pt x="37720" y="53146"/>
                  <a:pt x="48416" y="46755"/>
                  <a:pt x="53062" y="33974"/>
                </a:cubicBezTo>
                <a:cubicBezTo>
                  <a:pt x="57522" y="22831"/>
                  <a:pt x="55738" y="7668"/>
                  <a:pt x="43703" y="1425"/>
                </a:cubicBezTo>
                <a:cubicBezTo>
                  <a:pt x="41662" y="402"/>
                  <a:pt x="40144" y="0"/>
                  <a:pt x="388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34F5C"/>
              </a:solidFill>
            </a:endParaRPr>
          </a:p>
        </p:txBody>
      </p:sp>
      <p:sp>
        <p:nvSpPr>
          <p:cNvPr id="412" name="Google Shape;412;p26"/>
          <p:cNvSpPr txBox="1"/>
          <p:nvPr/>
        </p:nvSpPr>
        <p:spPr>
          <a:xfrm>
            <a:off x="866700" y="2148275"/>
            <a:ext cx="57801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rgbClr val="134F5C"/>
                </a:solidFill>
                <a:latin typeface="Fira Sans Condensed"/>
                <a:ea typeface="Fira Sans Condensed"/>
                <a:cs typeface="Fira Sans Condensed"/>
                <a:sym typeface="Fira Sans Condensed"/>
              </a:rPr>
              <a:t>1. Enumarate 3 contents of the Middle Mediastinum</a:t>
            </a:r>
            <a:endParaRPr b="1" sz="1900">
              <a:solidFill>
                <a:srgbClr val="134F5C"/>
              </a:solidFill>
              <a:latin typeface="Fira Sans Condensed"/>
              <a:ea typeface="Fira Sans Condensed"/>
              <a:cs typeface="Fira Sans Condensed"/>
              <a:sym typeface="Fira Sans Condensed"/>
            </a:endParaRPr>
          </a:p>
        </p:txBody>
      </p:sp>
      <p:sp>
        <p:nvSpPr>
          <p:cNvPr id="413" name="Google Shape;413;p26"/>
          <p:cNvSpPr txBox="1"/>
          <p:nvPr/>
        </p:nvSpPr>
        <p:spPr>
          <a:xfrm>
            <a:off x="866775" y="4569175"/>
            <a:ext cx="57801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rgbClr val="134F5C"/>
                </a:solidFill>
                <a:latin typeface="Fira Sans Condensed"/>
                <a:ea typeface="Fira Sans Condensed"/>
                <a:cs typeface="Fira Sans Condensed"/>
                <a:sym typeface="Fira Sans Condensed"/>
              </a:rPr>
              <a:t>2. What is the Posterior </a:t>
            </a:r>
            <a:r>
              <a:rPr b="1" lang="en" sz="1900">
                <a:solidFill>
                  <a:srgbClr val="134F5C"/>
                </a:solidFill>
                <a:latin typeface="Fira Sans Condensed"/>
                <a:ea typeface="Fira Sans Condensed"/>
                <a:cs typeface="Fira Sans Condensed"/>
                <a:sym typeface="Fira Sans Condensed"/>
              </a:rPr>
              <a:t>boundary</a:t>
            </a:r>
            <a:r>
              <a:rPr b="1" lang="en" sz="1900">
                <a:solidFill>
                  <a:srgbClr val="134F5C"/>
                </a:solidFill>
                <a:latin typeface="Fira Sans Condensed"/>
                <a:ea typeface="Fira Sans Condensed"/>
                <a:cs typeface="Fira Sans Condensed"/>
                <a:sym typeface="Fira Sans Condensed"/>
              </a:rPr>
              <a:t> of the Posterior Mediastinum?</a:t>
            </a:r>
            <a:endParaRPr b="1" sz="1900">
              <a:solidFill>
                <a:srgbClr val="134F5C"/>
              </a:solidFill>
              <a:latin typeface="Fira Sans Condensed"/>
              <a:ea typeface="Fira Sans Condensed"/>
              <a:cs typeface="Fira Sans Condensed"/>
              <a:sym typeface="Fira Sans Condensed"/>
            </a:endParaRPr>
          </a:p>
        </p:txBody>
      </p:sp>
      <p:sp>
        <p:nvSpPr>
          <p:cNvPr id="414" name="Google Shape;414;p26"/>
          <p:cNvSpPr txBox="1"/>
          <p:nvPr/>
        </p:nvSpPr>
        <p:spPr>
          <a:xfrm>
            <a:off x="866700" y="6990050"/>
            <a:ext cx="57801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rgbClr val="134F5C"/>
                </a:solidFill>
                <a:latin typeface="Fira Sans Condensed"/>
                <a:ea typeface="Fira Sans Condensed"/>
                <a:cs typeface="Fira Sans Condensed"/>
                <a:sym typeface="Fira Sans Condensed"/>
              </a:rPr>
              <a:t>3. Where does the Vagus nerve descend?</a:t>
            </a:r>
            <a:endParaRPr b="1" sz="1900">
              <a:solidFill>
                <a:srgbClr val="134F5C"/>
              </a:solidFill>
              <a:latin typeface="Fira Sans Condensed"/>
              <a:ea typeface="Fira Sans Condensed"/>
              <a:cs typeface="Fira Sans Condensed"/>
              <a:sym typeface="Fira Sans Condensed"/>
            </a:endParaRPr>
          </a:p>
        </p:txBody>
      </p:sp>
      <p:sp>
        <p:nvSpPr>
          <p:cNvPr id="415" name="Google Shape;415;p26"/>
          <p:cNvSpPr txBox="1"/>
          <p:nvPr/>
        </p:nvSpPr>
        <p:spPr>
          <a:xfrm>
            <a:off x="866725" y="3135525"/>
            <a:ext cx="49683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CCCCCC"/>
                </a:solidFill>
                <a:latin typeface="Open Sans"/>
                <a:ea typeface="Open Sans"/>
                <a:cs typeface="Open Sans"/>
                <a:sym typeface="Open Sans"/>
              </a:rPr>
              <a:t>Answer: </a:t>
            </a:r>
            <a:endParaRPr sz="1700">
              <a:solidFill>
                <a:srgbClr val="CCCCCC"/>
              </a:solidFill>
              <a:latin typeface="Open Sans"/>
              <a:ea typeface="Open Sans"/>
              <a:cs typeface="Open Sans"/>
              <a:sym typeface="Open Sans"/>
            </a:endParaRPr>
          </a:p>
          <a:p>
            <a:pPr indent="-336550" lvl="0" marL="457200" rtl="0" algn="l">
              <a:spcBef>
                <a:spcPts val="0"/>
              </a:spcBef>
              <a:spcAft>
                <a:spcPts val="0"/>
              </a:spcAft>
              <a:buClr>
                <a:srgbClr val="CCCCCC"/>
              </a:buClr>
              <a:buSzPts val="1700"/>
              <a:buFont typeface="Open Sans"/>
              <a:buAutoNum type="arabicPeriod"/>
            </a:pPr>
            <a:r>
              <a:rPr lang="en" sz="1700">
                <a:solidFill>
                  <a:srgbClr val="CCCCCC"/>
                </a:solidFill>
                <a:latin typeface="Open Sans"/>
                <a:ea typeface="Open Sans"/>
                <a:cs typeface="Open Sans"/>
                <a:sym typeface="Open Sans"/>
              </a:rPr>
              <a:t>Heart and pericardium</a:t>
            </a:r>
            <a:endParaRPr sz="1700">
              <a:solidFill>
                <a:srgbClr val="CCCCCC"/>
              </a:solidFill>
              <a:latin typeface="Open Sans"/>
              <a:ea typeface="Open Sans"/>
              <a:cs typeface="Open Sans"/>
              <a:sym typeface="Open Sans"/>
            </a:endParaRPr>
          </a:p>
          <a:p>
            <a:pPr indent="-336550" lvl="0" marL="457200" rtl="0" algn="l">
              <a:spcBef>
                <a:spcPts val="0"/>
              </a:spcBef>
              <a:spcAft>
                <a:spcPts val="0"/>
              </a:spcAft>
              <a:buClr>
                <a:srgbClr val="CCCCCC"/>
              </a:buClr>
              <a:buSzPts val="1700"/>
              <a:buFont typeface="Open Sans"/>
              <a:buAutoNum type="arabicPeriod"/>
            </a:pPr>
            <a:r>
              <a:rPr lang="en" sz="1700">
                <a:solidFill>
                  <a:srgbClr val="CCCCCC"/>
                </a:solidFill>
                <a:latin typeface="Open Sans"/>
                <a:ea typeface="Open Sans"/>
                <a:cs typeface="Open Sans"/>
                <a:sym typeface="Open Sans"/>
              </a:rPr>
              <a:t>Ascending Aorta</a:t>
            </a:r>
            <a:endParaRPr sz="1700">
              <a:solidFill>
                <a:srgbClr val="CCCCCC"/>
              </a:solidFill>
              <a:latin typeface="Open Sans"/>
              <a:ea typeface="Open Sans"/>
              <a:cs typeface="Open Sans"/>
              <a:sym typeface="Open Sans"/>
            </a:endParaRPr>
          </a:p>
          <a:p>
            <a:pPr indent="-336550" lvl="0" marL="457200" rtl="0" algn="l">
              <a:spcBef>
                <a:spcPts val="0"/>
              </a:spcBef>
              <a:spcAft>
                <a:spcPts val="0"/>
              </a:spcAft>
              <a:buClr>
                <a:srgbClr val="CCCCCC"/>
              </a:buClr>
              <a:buSzPts val="1700"/>
              <a:buFont typeface="Open Sans"/>
              <a:buAutoNum type="arabicPeriod"/>
            </a:pPr>
            <a:r>
              <a:rPr lang="en" sz="1700">
                <a:solidFill>
                  <a:srgbClr val="CCCCCC"/>
                </a:solidFill>
                <a:latin typeface="Open Sans"/>
                <a:ea typeface="Open Sans"/>
                <a:cs typeface="Open Sans"/>
                <a:sym typeface="Open Sans"/>
              </a:rPr>
              <a:t>Pulmonary trunk</a:t>
            </a:r>
            <a:endParaRPr sz="1700">
              <a:solidFill>
                <a:srgbClr val="CCCCCC"/>
              </a:solidFill>
              <a:latin typeface="Open Sans"/>
              <a:ea typeface="Open Sans"/>
              <a:cs typeface="Open Sans"/>
              <a:sym typeface="Open Sans"/>
            </a:endParaRPr>
          </a:p>
        </p:txBody>
      </p:sp>
      <p:sp>
        <p:nvSpPr>
          <p:cNvPr id="416" name="Google Shape;416;p26"/>
          <p:cNvSpPr txBox="1"/>
          <p:nvPr/>
        </p:nvSpPr>
        <p:spPr>
          <a:xfrm>
            <a:off x="952450" y="5794913"/>
            <a:ext cx="4968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CCCCCC"/>
                </a:solidFill>
                <a:latin typeface="Open Sans"/>
                <a:ea typeface="Open Sans"/>
                <a:cs typeface="Open Sans"/>
                <a:sym typeface="Open Sans"/>
              </a:rPr>
              <a:t>Answer:</a:t>
            </a:r>
            <a:endParaRPr sz="1700">
              <a:solidFill>
                <a:srgbClr val="CCCCCC"/>
              </a:solidFill>
              <a:latin typeface="Open Sans"/>
              <a:ea typeface="Open Sans"/>
              <a:cs typeface="Open Sans"/>
              <a:sym typeface="Open Sans"/>
            </a:endParaRPr>
          </a:p>
          <a:p>
            <a:pPr indent="0" lvl="0" marL="0" rtl="0" algn="l">
              <a:spcBef>
                <a:spcPts val="0"/>
              </a:spcBef>
              <a:spcAft>
                <a:spcPts val="0"/>
              </a:spcAft>
              <a:buNone/>
            </a:pPr>
            <a:r>
              <a:rPr lang="en" sz="1700">
                <a:solidFill>
                  <a:srgbClr val="CCCCCC"/>
                </a:solidFill>
                <a:latin typeface="Open Sans"/>
                <a:ea typeface="Open Sans"/>
                <a:cs typeface="Open Sans"/>
                <a:sym typeface="Open Sans"/>
              </a:rPr>
              <a:t>Thoracic vertebrae from T5 to T12</a:t>
            </a:r>
            <a:endParaRPr sz="1700">
              <a:solidFill>
                <a:srgbClr val="CCCCCC"/>
              </a:solidFill>
              <a:latin typeface="Open Sans"/>
              <a:ea typeface="Open Sans"/>
              <a:cs typeface="Open Sans"/>
              <a:sym typeface="Open Sans"/>
            </a:endParaRPr>
          </a:p>
        </p:txBody>
      </p:sp>
      <p:sp>
        <p:nvSpPr>
          <p:cNvPr id="417" name="Google Shape;417;p26"/>
          <p:cNvSpPr txBox="1"/>
          <p:nvPr/>
        </p:nvSpPr>
        <p:spPr>
          <a:xfrm>
            <a:off x="952450" y="7913688"/>
            <a:ext cx="4968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rgbClr val="CCCCCC"/>
                </a:solidFill>
                <a:latin typeface="Open Sans"/>
                <a:ea typeface="Open Sans"/>
                <a:cs typeface="Open Sans"/>
                <a:sym typeface="Open Sans"/>
              </a:rPr>
              <a:t>Answer:</a:t>
            </a:r>
            <a:endParaRPr sz="1700">
              <a:solidFill>
                <a:srgbClr val="CCCCCC"/>
              </a:solidFill>
              <a:latin typeface="Open Sans"/>
              <a:ea typeface="Open Sans"/>
              <a:cs typeface="Open Sans"/>
              <a:sym typeface="Open Sans"/>
            </a:endParaRPr>
          </a:p>
          <a:p>
            <a:pPr indent="0" lvl="0" marL="0" rtl="0" algn="l">
              <a:spcBef>
                <a:spcPts val="0"/>
              </a:spcBef>
              <a:spcAft>
                <a:spcPts val="0"/>
              </a:spcAft>
              <a:buNone/>
            </a:pPr>
            <a:r>
              <a:rPr lang="en" sz="1700">
                <a:solidFill>
                  <a:srgbClr val="CCCCCC"/>
                </a:solidFill>
                <a:latin typeface="Open Sans"/>
                <a:ea typeface="Open Sans"/>
                <a:cs typeface="Open Sans"/>
                <a:sym typeface="Open Sans"/>
              </a:rPr>
              <a:t>Through the Superior &amp; Posterior mediastina</a:t>
            </a:r>
            <a:endParaRPr sz="1700">
              <a:solidFill>
                <a:srgbClr val="CCCCCC"/>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27"/>
          <p:cNvSpPr txBox="1"/>
          <p:nvPr>
            <p:ph type="title"/>
          </p:nvPr>
        </p:nvSpPr>
        <p:spPr>
          <a:xfrm>
            <a:off x="2418606" y="748673"/>
            <a:ext cx="2478000" cy="641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Team Leaders</a:t>
            </a:r>
            <a:endParaRPr/>
          </a:p>
        </p:txBody>
      </p:sp>
      <p:sp>
        <p:nvSpPr>
          <p:cNvPr id="423" name="Google Shape;423;p27"/>
          <p:cNvSpPr txBox="1"/>
          <p:nvPr>
            <p:ph type="title"/>
          </p:nvPr>
        </p:nvSpPr>
        <p:spPr>
          <a:xfrm>
            <a:off x="2331756" y="2464636"/>
            <a:ext cx="2651700" cy="780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Team Members</a:t>
            </a:r>
            <a:endParaRPr/>
          </a:p>
        </p:txBody>
      </p:sp>
      <p:sp>
        <p:nvSpPr>
          <p:cNvPr id="424" name="Google Shape;424;p27"/>
          <p:cNvSpPr txBox="1"/>
          <p:nvPr/>
        </p:nvSpPr>
        <p:spPr>
          <a:xfrm>
            <a:off x="462050" y="1687263"/>
            <a:ext cx="2226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solidFill>
                  <a:srgbClr val="0C343D"/>
                </a:solidFill>
                <a:latin typeface="Open Sans"/>
                <a:ea typeface="Open Sans"/>
                <a:cs typeface="Open Sans"/>
                <a:sym typeface="Open Sans"/>
              </a:rPr>
              <a:t>Mohammad Alrashed</a:t>
            </a:r>
            <a:endParaRPr b="1" sz="2100">
              <a:solidFill>
                <a:srgbClr val="0C343D"/>
              </a:solidFill>
              <a:latin typeface="Open Sans"/>
              <a:ea typeface="Open Sans"/>
              <a:cs typeface="Open Sans"/>
              <a:sym typeface="Open Sans"/>
            </a:endParaRPr>
          </a:p>
        </p:txBody>
      </p:sp>
      <p:sp>
        <p:nvSpPr>
          <p:cNvPr id="425" name="Google Shape;425;p27"/>
          <p:cNvSpPr txBox="1"/>
          <p:nvPr/>
        </p:nvSpPr>
        <p:spPr>
          <a:xfrm>
            <a:off x="4054025" y="1673238"/>
            <a:ext cx="24780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solidFill>
                  <a:srgbClr val="0C343D"/>
                </a:solidFill>
                <a:latin typeface="Open Sans"/>
                <a:ea typeface="Open Sans"/>
                <a:cs typeface="Open Sans"/>
                <a:sym typeface="Open Sans"/>
              </a:rPr>
              <a:t>Najla </a:t>
            </a:r>
            <a:endParaRPr b="1" sz="2100">
              <a:solidFill>
                <a:srgbClr val="0C343D"/>
              </a:solidFill>
              <a:latin typeface="Open Sans"/>
              <a:ea typeface="Open Sans"/>
              <a:cs typeface="Open Sans"/>
              <a:sym typeface="Open Sans"/>
            </a:endParaRPr>
          </a:p>
          <a:p>
            <a:pPr indent="0" lvl="0" marL="0" rtl="0" algn="ctr">
              <a:spcBef>
                <a:spcPts val="0"/>
              </a:spcBef>
              <a:spcAft>
                <a:spcPts val="0"/>
              </a:spcAft>
              <a:buNone/>
            </a:pPr>
            <a:r>
              <a:rPr b="1" lang="en" sz="2100">
                <a:solidFill>
                  <a:srgbClr val="0C343D"/>
                </a:solidFill>
                <a:latin typeface="Open Sans"/>
                <a:ea typeface="Open Sans"/>
                <a:cs typeface="Open Sans"/>
                <a:sym typeface="Open Sans"/>
              </a:rPr>
              <a:t>Aldhbiban</a:t>
            </a:r>
            <a:endParaRPr b="1" sz="2100">
              <a:solidFill>
                <a:srgbClr val="0C343D"/>
              </a:solidFill>
              <a:latin typeface="Open Sans"/>
              <a:ea typeface="Open Sans"/>
              <a:cs typeface="Open Sans"/>
              <a:sym typeface="Open Sans"/>
            </a:endParaRPr>
          </a:p>
        </p:txBody>
      </p:sp>
      <p:sp>
        <p:nvSpPr>
          <p:cNvPr id="426" name="Google Shape;426;p27"/>
          <p:cNvSpPr txBox="1"/>
          <p:nvPr/>
        </p:nvSpPr>
        <p:spPr>
          <a:xfrm>
            <a:off x="587900" y="3360675"/>
            <a:ext cx="22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C343D"/>
                </a:solidFill>
                <a:latin typeface="Open Sans"/>
                <a:ea typeface="Open Sans"/>
                <a:cs typeface="Open Sans"/>
                <a:sym typeface="Open Sans"/>
              </a:rPr>
              <a:t>Faisal Alomar</a:t>
            </a:r>
            <a:endParaRPr b="1">
              <a:solidFill>
                <a:srgbClr val="0C343D"/>
              </a:solidFill>
              <a:latin typeface="Open Sans"/>
              <a:ea typeface="Open Sans"/>
              <a:cs typeface="Open Sans"/>
              <a:sym typeface="Open Sans"/>
            </a:endParaRPr>
          </a:p>
        </p:txBody>
      </p:sp>
      <p:sp>
        <p:nvSpPr>
          <p:cNvPr id="427" name="Google Shape;427;p27"/>
          <p:cNvSpPr txBox="1"/>
          <p:nvPr/>
        </p:nvSpPr>
        <p:spPr>
          <a:xfrm>
            <a:off x="587900" y="3862650"/>
            <a:ext cx="22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C343D"/>
                </a:solidFill>
                <a:latin typeface="Open Sans"/>
                <a:ea typeface="Open Sans"/>
                <a:cs typeface="Open Sans"/>
                <a:sym typeface="Open Sans"/>
              </a:rPr>
              <a:t>Mishal Alsuwayegh</a:t>
            </a:r>
            <a:endParaRPr b="1">
              <a:solidFill>
                <a:srgbClr val="0C343D"/>
              </a:solidFill>
              <a:latin typeface="Open Sans"/>
              <a:ea typeface="Open Sans"/>
              <a:cs typeface="Open Sans"/>
              <a:sym typeface="Open Sans"/>
            </a:endParaRPr>
          </a:p>
        </p:txBody>
      </p:sp>
      <p:sp>
        <p:nvSpPr>
          <p:cNvPr id="428" name="Google Shape;428;p27"/>
          <p:cNvSpPr txBox="1"/>
          <p:nvPr/>
        </p:nvSpPr>
        <p:spPr>
          <a:xfrm>
            <a:off x="587900" y="4348763"/>
            <a:ext cx="22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C343D"/>
                </a:solidFill>
                <a:latin typeface="Open Sans"/>
                <a:ea typeface="Open Sans"/>
                <a:cs typeface="Open Sans"/>
                <a:sym typeface="Open Sans"/>
              </a:rPr>
              <a:t>Hazem Almalki</a:t>
            </a:r>
            <a:endParaRPr b="1">
              <a:solidFill>
                <a:srgbClr val="0C343D"/>
              </a:solidFill>
              <a:latin typeface="Open Sans"/>
              <a:ea typeface="Open Sans"/>
              <a:cs typeface="Open Sans"/>
              <a:sym typeface="Open Sans"/>
            </a:endParaRPr>
          </a:p>
        </p:txBody>
      </p:sp>
      <p:sp>
        <p:nvSpPr>
          <p:cNvPr id="429" name="Google Shape;429;p27"/>
          <p:cNvSpPr txBox="1"/>
          <p:nvPr/>
        </p:nvSpPr>
        <p:spPr>
          <a:xfrm>
            <a:off x="587900" y="4834900"/>
            <a:ext cx="22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C343D"/>
                </a:solidFill>
                <a:latin typeface="Open Sans"/>
                <a:ea typeface="Open Sans"/>
                <a:cs typeface="Open Sans"/>
                <a:sym typeface="Open Sans"/>
              </a:rPr>
              <a:t>Zyad Alodan</a:t>
            </a:r>
            <a:endParaRPr b="1">
              <a:solidFill>
                <a:srgbClr val="0C343D"/>
              </a:solidFill>
              <a:latin typeface="Open Sans"/>
              <a:ea typeface="Open Sans"/>
              <a:cs typeface="Open Sans"/>
              <a:sym typeface="Open Sans"/>
            </a:endParaRPr>
          </a:p>
        </p:txBody>
      </p:sp>
      <p:sp>
        <p:nvSpPr>
          <p:cNvPr id="430" name="Google Shape;430;p27"/>
          <p:cNvSpPr txBox="1"/>
          <p:nvPr/>
        </p:nvSpPr>
        <p:spPr>
          <a:xfrm>
            <a:off x="587900" y="5321013"/>
            <a:ext cx="22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C343D"/>
                </a:solidFill>
                <a:latin typeface="Open Sans"/>
                <a:ea typeface="Open Sans"/>
                <a:cs typeface="Open Sans"/>
                <a:sym typeface="Open Sans"/>
              </a:rPr>
              <a:t>Salman Albader</a:t>
            </a:r>
            <a:endParaRPr b="1">
              <a:solidFill>
                <a:srgbClr val="0C343D"/>
              </a:solidFill>
              <a:latin typeface="Open Sans"/>
              <a:ea typeface="Open Sans"/>
              <a:cs typeface="Open Sans"/>
              <a:sym typeface="Open Sans"/>
            </a:endParaRPr>
          </a:p>
        </p:txBody>
      </p:sp>
      <p:sp>
        <p:nvSpPr>
          <p:cNvPr id="431" name="Google Shape;431;p27"/>
          <p:cNvSpPr txBox="1"/>
          <p:nvPr/>
        </p:nvSpPr>
        <p:spPr>
          <a:xfrm>
            <a:off x="587900" y="5797725"/>
            <a:ext cx="22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C343D"/>
                </a:solidFill>
                <a:latin typeface="Open Sans"/>
                <a:ea typeface="Open Sans"/>
                <a:cs typeface="Open Sans"/>
                <a:sym typeface="Open Sans"/>
              </a:rPr>
              <a:t>Abdulaziz Alnasser</a:t>
            </a:r>
            <a:endParaRPr b="1">
              <a:solidFill>
                <a:srgbClr val="0C343D"/>
              </a:solidFill>
              <a:latin typeface="Open Sans"/>
              <a:ea typeface="Open Sans"/>
              <a:cs typeface="Open Sans"/>
              <a:sym typeface="Open Sans"/>
            </a:endParaRPr>
          </a:p>
        </p:txBody>
      </p:sp>
      <p:pic>
        <p:nvPicPr>
          <p:cNvPr id="432" name="Google Shape;432;p27"/>
          <p:cNvPicPr preferRelativeResize="0"/>
          <p:nvPr/>
        </p:nvPicPr>
        <p:blipFill>
          <a:blip r:embed="rId3">
            <a:alphaModFix/>
          </a:blip>
          <a:stretch>
            <a:fillRect/>
          </a:stretch>
        </p:blipFill>
        <p:spPr>
          <a:xfrm>
            <a:off x="4087625" y="8230050"/>
            <a:ext cx="400225" cy="400225"/>
          </a:xfrm>
          <a:prstGeom prst="rect">
            <a:avLst/>
          </a:prstGeom>
          <a:noFill/>
          <a:ln>
            <a:noFill/>
          </a:ln>
        </p:spPr>
      </p:pic>
      <p:pic>
        <p:nvPicPr>
          <p:cNvPr id="433" name="Google Shape;433;p27"/>
          <p:cNvPicPr preferRelativeResize="0"/>
          <p:nvPr/>
        </p:nvPicPr>
        <p:blipFill>
          <a:blip r:embed="rId4">
            <a:alphaModFix/>
          </a:blip>
          <a:stretch>
            <a:fillRect/>
          </a:stretch>
        </p:blipFill>
        <p:spPr>
          <a:xfrm>
            <a:off x="187679" y="4834898"/>
            <a:ext cx="400224" cy="400200"/>
          </a:xfrm>
          <a:prstGeom prst="rect">
            <a:avLst/>
          </a:prstGeom>
          <a:noFill/>
          <a:ln>
            <a:noFill/>
          </a:ln>
        </p:spPr>
      </p:pic>
      <p:sp>
        <p:nvSpPr>
          <p:cNvPr id="434" name="Google Shape;434;p27"/>
          <p:cNvSpPr txBox="1"/>
          <p:nvPr/>
        </p:nvSpPr>
        <p:spPr>
          <a:xfrm>
            <a:off x="587900" y="6274425"/>
            <a:ext cx="22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C343D"/>
                </a:solidFill>
                <a:latin typeface="Open Sans"/>
                <a:ea typeface="Open Sans"/>
                <a:cs typeface="Open Sans"/>
                <a:sym typeface="Open Sans"/>
              </a:rPr>
              <a:t>Faris Alseraye</a:t>
            </a:r>
            <a:endParaRPr b="1">
              <a:solidFill>
                <a:srgbClr val="0C343D"/>
              </a:solidFill>
              <a:latin typeface="Open Sans"/>
              <a:ea typeface="Open Sans"/>
              <a:cs typeface="Open Sans"/>
              <a:sym typeface="Open Sans"/>
            </a:endParaRPr>
          </a:p>
        </p:txBody>
      </p:sp>
      <p:sp>
        <p:nvSpPr>
          <p:cNvPr id="435" name="Google Shape;435;p27"/>
          <p:cNvSpPr txBox="1"/>
          <p:nvPr/>
        </p:nvSpPr>
        <p:spPr>
          <a:xfrm>
            <a:off x="587900" y="6776400"/>
            <a:ext cx="22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C343D"/>
                </a:solidFill>
                <a:latin typeface="Open Sans"/>
                <a:ea typeface="Open Sans"/>
                <a:cs typeface="Open Sans"/>
                <a:sym typeface="Open Sans"/>
              </a:rPr>
              <a:t>Ahmad Alemam</a:t>
            </a:r>
            <a:endParaRPr b="1">
              <a:solidFill>
                <a:srgbClr val="0C343D"/>
              </a:solidFill>
              <a:latin typeface="Open Sans"/>
              <a:ea typeface="Open Sans"/>
              <a:cs typeface="Open Sans"/>
              <a:sym typeface="Open Sans"/>
            </a:endParaRPr>
          </a:p>
        </p:txBody>
      </p:sp>
      <p:sp>
        <p:nvSpPr>
          <p:cNvPr id="436" name="Google Shape;436;p27"/>
          <p:cNvSpPr txBox="1"/>
          <p:nvPr/>
        </p:nvSpPr>
        <p:spPr>
          <a:xfrm>
            <a:off x="587900" y="7262513"/>
            <a:ext cx="22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C343D"/>
                </a:solidFill>
                <a:latin typeface="Open Sans"/>
                <a:ea typeface="Open Sans"/>
                <a:cs typeface="Open Sans"/>
                <a:sym typeface="Open Sans"/>
              </a:rPr>
              <a:t>Alwaleed Faqihi</a:t>
            </a:r>
            <a:endParaRPr b="1">
              <a:solidFill>
                <a:srgbClr val="0C343D"/>
              </a:solidFill>
              <a:latin typeface="Open Sans"/>
              <a:ea typeface="Open Sans"/>
              <a:cs typeface="Open Sans"/>
              <a:sym typeface="Open Sans"/>
            </a:endParaRPr>
          </a:p>
        </p:txBody>
      </p:sp>
      <p:sp>
        <p:nvSpPr>
          <p:cNvPr id="437" name="Google Shape;437;p27"/>
          <p:cNvSpPr txBox="1"/>
          <p:nvPr/>
        </p:nvSpPr>
        <p:spPr>
          <a:xfrm>
            <a:off x="587900" y="7748650"/>
            <a:ext cx="22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C343D"/>
                </a:solidFill>
                <a:latin typeface="Open Sans"/>
                <a:ea typeface="Open Sans"/>
                <a:cs typeface="Open Sans"/>
                <a:sym typeface="Open Sans"/>
              </a:rPr>
              <a:t>Abdullah Alnajres</a:t>
            </a:r>
            <a:endParaRPr b="1">
              <a:solidFill>
                <a:srgbClr val="0C343D"/>
              </a:solidFill>
              <a:latin typeface="Open Sans"/>
              <a:ea typeface="Open Sans"/>
              <a:cs typeface="Open Sans"/>
              <a:sym typeface="Open Sans"/>
            </a:endParaRPr>
          </a:p>
        </p:txBody>
      </p:sp>
      <p:sp>
        <p:nvSpPr>
          <p:cNvPr id="438" name="Google Shape;438;p27"/>
          <p:cNvSpPr txBox="1"/>
          <p:nvPr/>
        </p:nvSpPr>
        <p:spPr>
          <a:xfrm>
            <a:off x="587900" y="8234763"/>
            <a:ext cx="22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C343D"/>
                </a:solidFill>
                <a:latin typeface="Open Sans"/>
                <a:ea typeface="Open Sans"/>
                <a:cs typeface="Open Sans"/>
                <a:sym typeface="Open Sans"/>
              </a:rPr>
              <a:t>Meshari Alshathri</a:t>
            </a:r>
            <a:endParaRPr b="1">
              <a:solidFill>
                <a:srgbClr val="0C343D"/>
              </a:solidFill>
              <a:latin typeface="Open Sans"/>
              <a:ea typeface="Open Sans"/>
              <a:cs typeface="Open Sans"/>
              <a:sym typeface="Open Sans"/>
            </a:endParaRPr>
          </a:p>
        </p:txBody>
      </p:sp>
      <p:sp>
        <p:nvSpPr>
          <p:cNvPr id="439" name="Google Shape;439;p27"/>
          <p:cNvSpPr txBox="1"/>
          <p:nvPr/>
        </p:nvSpPr>
        <p:spPr>
          <a:xfrm>
            <a:off x="587900" y="8711475"/>
            <a:ext cx="22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C343D"/>
                </a:solidFill>
                <a:latin typeface="Open Sans"/>
                <a:ea typeface="Open Sans"/>
                <a:cs typeface="Open Sans"/>
                <a:sym typeface="Open Sans"/>
              </a:rPr>
              <a:t>Nawaf Alturki</a:t>
            </a:r>
            <a:endParaRPr b="1">
              <a:solidFill>
                <a:srgbClr val="0C343D"/>
              </a:solidFill>
              <a:latin typeface="Open Sans"/>
              <a:ea typeface="Open Sans"/>
              <a:cs typeface="Open Sans"/>
              <a:sym typeface="Open Sans"/>
            </a:endParaRPr>
          </a:p>
        </p:txBody>
      </p:sp>
      <p:sp>
        <p:nvSpPr>
          <p:cNvPr id="440" name="Google Shape;440;p27"/>
          <p:cNvSpPr txBox="1"/>
          <p:nvPr/>
        </p:nvSpPr>
        <p:spPr>
          <a:xfrm>
            <a:off x="587900" y="9188175"/>
            <a:ext cx="22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C343D"/>
                </a:solidFill>
                <a:latin typeface="Open Sans"/>
                <a:ea typeface="Open Sans"/>
                <a:cs typeface="Open Sans"/>
                <a:sym typeface="Open Sans"/>
              </a:rPr>
              <a:t>Nasser Alghaith</a:t>
            </a:r>
            <a:endParaRPr b="1">
              <a:solidFill>
                <a:srgbClr val="0C343D"/>
              </a:solidFill>
              <a:latin typeface="Open Sans"/>
              <a:ea typeface="Open Sans"/>
              <a:cs typeface="Open Sans"/>
              <a:sym typeface="Open Sans"/>
            </a:endParaRPr>
          </a:p>
        </p:txBody>
      </p:sp>
      <p:sp>
        <p:nvSpPr>
          <p:cNvPr id="441" name="Google Shape;441;p27"/>
          <p:cNvSpPr txBox="1"/>
          <p:nvPr/>
        </p:nvSpPr>
        <p:spPr>
          <a:xfrm>
            <a:off x="4487838" y="3360675"/>
            <a:ext cx="22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C343D"/>
                </a:solidFill>
                <a:latin typeface="Open Sans"/>
                <a:ea typeface="Open Sans"/>
                <a:cs typeface="Open Sans"/>
                <a:sym typeface="Open Sans"/>
              </a:rPr>
              <a:t>Nouf Aldalaqan</a:t>
            </a:r>
            <a:endParaRPr b="1">
              <a:solidFill>
                <a:srgbClr val="0C343D"/>
              </a:solidFill>
              <a:latin typeface="Open Sans"/>
              <a:ea typeface="Open Sans"/>
              <a:cs typeface="Open Sans"/>
              <a:sym typeface="Open Sans"/>
            </a:endParaRPr>
          </a:p>
        </p:txBody>
      </p:sp>
      <p:sp>
        <p:nvSpPr>
          <p:cNvPr id="442" name="Google Shape;442;p27"/>
          <p:cNvSpPr txBox="1"/>
          <p:nvPr/>
        </p:nvSpPr>
        <p:spPr>
          <a:xfrm>
            <a:off x="4487838" y="3862650"/>
            <a:ext cx="22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C343D"/>
                </a:solidFill>
                <a:latin typeface="Open Sans"/>
                <a:ea typeface="Open Sans"/>
                <a:cs typeface="Open Sans"/>
                <a:sym typeface="Open Sans"/>
              </a:rPr>
              <a:t>Nouf Aldhalaan</a:t>
            </a:r>
            <a:endParaRPr b="1">
              <a:solidFill>
                <a:srgbClr val="0C343D"/>
              </a:solidFill>
              <a:latin typeface="Open Sans"/>
              <a:ea typeface="Open Sans"/>
              <a:cs typeface="Open Sans"/>
              <a:sym typeface="Open Sans"/>
            </a:endParaRPr>
          </a:p>
        </p:txBody>
      </p:sp>
      <p:sp>
        <p:nvSpPr>
          <p:cNvPr id="443" name="Google Shape;443;p27"/>
          <p:cNvSpPr txBox="1"/>
          <p:nvPr/>
        </p:nvSpPr>
        <p:spPr>
          <a:xfrm>
            <a:off x="4487838" y="4348763"/>
            <a:ext cx="22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C343D"/>
                </a:solidFill>
                <a:latin typeface="Open Sans"/>
                <a:ea typeface="Open Sans"/>
                <a:cs typeface="Open Sans"/>
                <a:sym typeface="Open Sans"/>
              </a:rPr>
              <a:t>Atheer Alahmari</a:t>
            </a:r>
            <a:endParaRPr b="1">
              <a:solidFill>
                <a:srgbClr val="0C343D"/>
              </a:solidFill>
              <a:latin typeface="Open Sans"/>
              <a:ea typeface="Open Sans"/>
              <a:cs typeface="Open Sans"/>
              <a:sym typeface="Open Sans"/>
            </a:endParaRPr>
          </a:p>
        </p:txBody>
      </p:sp>
      <p:sp>
        <p:nvSpPr>
          <p:cNvPr id="444" name="Google Shape;444;p27"/>
          <p:cNvSpPr txBox="1"/>
          <p:nvPr/>
        </p:nvSpPr>
        <p:spPr>
          <a:xfrm>
            <a:off x="4487838" y="4834900"/>
            <a:ext cx="22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C343D"/>
                </a:solidFill>
                <a:latin typeface="Open Sans"/>
                <a:ea typeface="Open Sans"/>
                <a:cs typeface="Open Sans"/>
                <a:sym typeface="Open Sans"/>
              </a:rPr>
              <a:t>Shatha Alshabani</a:t>
            </a:r>
            <a:endParaRPr b="1">
              <a:solidFill>
                <a:srgbClr val="0C343D"/>
              </a:solidFill>
              <a:latin typeface="Open Sans"/>
              <a:ea typeface="Open Sans"/>
              <a:cs typeface="Open Sans"/>
              <a:sym typeface="Open Sans"/>
            </a:endParaRPr>
          </a:p>
        </p:txBody>
      </p:sp>
      <p:sp>
        <p:nvSpPr>
          <p:cNvPr id="445" name="Google Shape;445;p27"/>
          <p:cNvSpPr txBox="1"/>
          <p:nvPr/>
        </p:nvSpPr>
        <p:spPr>
          <a:xfrm>
            <a:off x="4487838" y="5321013"/>
            <a:ext cx="22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C343D"/>
                </a:solidFill>
                <a:latin typeface="Open Sans"/>
                <a:ea typeface="Open Sans"/>
                <a:cs typeface="Open Sans"/>
                <a:sym typeface="Open Sans"/>
              </a:rPr>
              <a:t>Aljazi AlBabtain</a:t>
            </a:r>
            <a:endParaRPr b="1">
              <a:solidFill>
                <a:srgbClr val="0C343D"/>
              </a:solidFill>
              <a:latin typeface="Open Sans"/>
              <a:ea typeface="Open Sans"/>
              <a:cs typeface="Open Sans"/>
              <a:sym typeface="Open Sans"/>
            </a:endParaRPr>
          </a:p>
        </p:txBody>
      </p:sp>
      <p:sp>
        <p:nvSpPr>
          <p:cNvPr id="446" name="Google Shape;446;p27"/>
          <p:cNvSpPr txBox="1"/>
          <p:nvPr/>
        </p:nvSpPr>
        <p:spPr>
          <a:xfrm>
            <a:off x="4487838" y="5797725"/>
            <a:ext cx="22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C343D"/>
                </a:solidFill>
                <a:latin typeface="Open Sans"/>
                <a:ea typeface="Open Sans"/>
                <a:cs typeface="Open Sans"/>
                <a:sym typeface="Open Sans"/>
              </a:rPr>
              <a:t>Reema Alshehri</a:t>
            </a:r>
            <a:endParaRPr b="1">
              <a:solidFill>
                <a:srgbClr val="0C343D"/>
              </a:solidFill>
              <a:latin typeface="Open Sans"/>
              <a:ea typeface="Open Sans"/>
              <a:cs typeface="Open Sans"/>
              <a:sym typeface="Open Sans"/>
            </a:endParaRPr>
          </a:p>
        </p:txBody>
      </p:sp>
      <p:sp>
        <p:nvSpPr>
          <p:cNvPr id="447" name="Google Shape;447;p27"/>
          <p:cNvSpPr txBox="1"/>
          <p:nvPr/>
        </p:nvSpPr>
        <p:spPr>
          <a:xfrm>
            <a:off x="4487838" y="6274425"/>
            <a:ext cx="22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C343D"/>
                </a:solidFill>
                <a:latin typeface="Open Sans"/>
                <a:ea typeface="Open Sans"/>
                <a:cs typeface="Open Sans"/>
                <a:sym typeface="Open Sans"/>
              </a:rPr>
              <a:t>Sarah Alzahrani</a:t>
            </a:r>
            <a:endParaRPr b="1">
              <a:solidFill>
                <a:srgbClr val="0C343D"/>
              </a:solidFill>
              <a:latin typeface="Open Sans"/>
              <a:ea typeface="Open Sans"/>
              <a:cs typeface="Open Sans"/>
              <a:sym typeface="Open Sans"/>
            </a:endParaRPr>
          </a:p>
        </p:txBody>
      </p:sp>
      <p:sp>
        <p:nvSpPr>
          <p:cNvPr id="448" name="Google Shape;448;p27"/>
          <p:cNvSpPr txBox="1"/>
          <p:nvPr/>
        </p:nvSpPr>
        <p:spPr>
          <a:xfrm>
            <a:off x="4487838" y="6776400"/>
            <a:ext cx="22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C343D"/>
                </a:solidFill>
                <a:latin typeface="Open Sans"/>
                <a:ea typeface="Open Sans"/>
                <a:cs typeface="Open Sans"/>
                <a:sym typeface="Open Sans"/>
              </a:rPr>
              <a:t>Maha Alkoryshy</a:t>
            </a:r>
            <a:endParaRPr b="1">
              <a:solidFill>
                <a:srgbClr val="0C343D"/>
              </a:solidFill>
              <a:latin typeface="Open Sans"/>
              <a:ea typeface="Open Sans"/>
              <a:cs typeface="Open Sans"/>
              <a:sym typeface="Open Sans"/>
            </a:endParaRPr>
          </a:p>
        </p:txBody>
      </p:sp>
      <p:sp>
        <p:nvSpPr>
          <p:cNvPr id="449" name="Google Shape;449;p27"/>
          <p:cNvSpPr txBox="1"/>
          <p:nvPr/>
        </p:nvSpPr>
        <p:spPr>
          <a:xfrm>
            <a:off x="4487838" y="7262513"/>
            <a:ext cx="22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C343D"/>
                </a:solidFill>
                <a:latin typeface="Open Sans"/>
                <a:ea typeface="Open Sans"/>
                <a:cs typeface="Open Sans"/>
                <a:sym typeface="Open Sans"/>
              </a:rPr>
              <a:t>Nada Albedaiwi</a:t>
            </a:r>
            <a:endParaRPr b="1">
              <a:solidFill>
                <a:srgbClr val="0C343D"/>
              </a:solidFill>
              <a:latin typeface="Open Sans"/>
              <a:ea typeface="Open Sans"/>
              <a:cs typeface="Open Sans"/>
              <a:sym typeface="Open Sans"/>
            </a:endParaRPr>
          </a:p>
        </p:txBody>
      </p:sp>
      <p:sp>
        <p:nvSpPr>
          <p:cNvPr id="450" name="Google Shape;450;p27"/>
          <p:cNvSpPr txBox="1"/>
          <p:nvPr/>
        </p:nvSpPr>
        <p:spPr>
          <a:xfrm>
            <a:off x="4487838" y="7748650"/>
            <a:ext cx="22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C343D"/>
                </a:solidFill>
                <a:latin typeface="Open Sans"/>
                <a:ea typeface="Open Sans"/>
                <a:cs typeface="Open Sans"/>
                <a:sym typeface="Open Sans"/>
              </a:rPr>
              <a:t>Razan Almohanna</a:t>
            </a:r>
            <a:endParaRPr b="1">
              <a:solidFill>
                <a:srgbClr val="0C343D"/>
              </a:solidFill>
              <a:latin typeface="Open Sans"/>
              <a:ea typeface="Open Sans"/>
              <a:cs typeface="Open Sans"/>
              <a:sym typeface="Open Sans"/>
            </a:endParaRPr>
          </a:p>
        </p:txBody>
      </p:sp>
      <p:sp>
        <p:nvSpPr>
          <p:cNvPr id="451" name="Google Shape;451;p27"/>
          <p:cNvSpPr txBox="1"/>
          <p:nvPr/>
        </p:nvSpPr>
        <p:spPr>
          <a:xfrm>
            <a:off x="4487838" y="8234763"/>
            <a:ext cx="22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C343D"/>
                </a:solidFill>
                <a:latin typeface="Open Sans"/>
                <a:ea typeface="Open Sans"/>
                <a:cs typeface="Open Sans"/>
                <a:sym typeface="Open Sans"/>
              </a:rPr>
              <a:t>Atheer AlKanhal</a:t>
            </a:r>
            <a:endParaRPr b="1">
              <a:solidFill>
                <a:srgbClr val="0C343D"/>
              </a:solidFill>
              <a:latin typeface="Open Sans"/>
              <a:ea typeface="Open Sans"/>
              <a:cs typeface="Open Sans"/>
              <a:sym typeface="Open Sans"/>
            </a:endParaRPr>
          </a:p>
        </p:txBody>
      </p:sp>
      <p:sp>
        <p:nvSpPr>
          <p:cNvPr id="452" name="Google Shape;452;p27"/>
          <p:cNvSpPr txBox="1"/>
          <p:nvPr/>
        </p:nvSpPr>
        <p:spPr>
          <a:xfrm>
            <a:off x="4487838" y="8711475"/>
            <a:ext cx="22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C343D"/>
                </a:solidFill>
                <a:latin typeface="Open Sans"/>
                <a:ea typeface="Open Sans"/>
                <a:cs typeface="Open Sans"/>
                <a:sym typeface="Open Sans"/>
              </a:rPr>
              <a:t>Raneem AlWatban</a:t>
            </a:r>
            <a:endParaRPr b="1">
              <a:solidFill>
                <a:srgbClr val="0C343D"/>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4"/>
          <p:cNvSpPr txBox="1"/>
          <p:nvPr>
            <p:ph type="title"/>
          </p:nvPr>
        </p:nvSpPr>
        <p:spPr>
          <a:xfrm>
            <a:off x="554150" y="717875"/>
            <a:ext cx="2069100" cy="57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10"/>
              <a:t>Objectives</a:t>
            </a:r>
            <a:endParaRPr sz="3010"/>
          </a:p>
        </p:txBody>
      </p:sp>
      <p:sp>
        <p:nvSpPr>
          <p:cNvPr id="78" name="Google Shape;78;p14"/>
          <p:cNvSpPr/>
          <p:nvPr/>
        </p:nvSpPr>
        <p:spPr>
          <a:xfrm flipH="1">
            <a:off x="4848048" y="63"/>
            <a:ext cx="2467148" cy="10058282"/>
          </a:xfrm>
          <a:custGeom>
            <a:rect b="b" l="l" r="r" t="t"/>
            <a:pathLst>
              <a:path extrusionOk="0" h="101348" w="52669">
                <a:moveTo>
                  <a:pt x="0" y="1"/>
                </a:moveTo>
                <a:lnTo>
                  <a:pt x="0" y="101348"/>
                </a:lnTo>
                <a:lnTo>
                  <a:pt x="4232" y="101348"/>
                </a:lnTo>
                <a:cubicBezTo>
                  <a:pt x="5157" y="99969"/>
                  <a:pt x="6162" y="98640"/>
                  <a:pt x="7265" y="97375"/>
                </a:cubicBezTo>
                <a:cubicBezTo>
                  <a:pt x="17902" y="85294"/>
                  <a:pt x="34296" y="83673"/>
                  <a:pt x="45225" y="72014"/>
                </a:cubicBezTo>
                <a:cubicBezTo>
                  <a:pt x="47820" y="69225"/>
                  <a:pt x="50106" y="65803"/>
                  <a:pt x="51030" y="61717"/>
                </a:cubicBezTo>
                <a:cubicBezTo>
                  <a:pt x="52668" y="54371"/>
                  <a:pt x="49620" y="46702"/>
                  <a:pt x="45971" y="40540"/>
                </a:cubicBezTo>
                <a:cubicBezTo>
                  <a:pt x="42323" y="34378"/>
                  <a:pt x="37912" y="28573"/>
                  <a:pt x="36242" y="21227"/>
                </a:cubicBezTo>
                <a:cubicBezTo>
                  <a:pt x="34604" y="13979"/>
                  <a:pt x="36080" y="5806"/>
                  <a:pt x="39955"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4"/>
          <p:cNvSpPr/>
          <p:nvPr/>
        </p:nvSpPr>
        <p:spPr>
          <a:xfrm flipH="1">
            <a:off x="5076644" y="62"/>
            <a:ext cx="2352856" cy="10058282"/>
          </a:xfrm>
          <a:custGeom>
            <a:rect b="b" l="l" r="r" t="t"/>
            <a:pathLst>
              <a:path extrusionOk="0" h="101348" w="52669">
                <a:moveTo>
                  <a:pt x="0" y="1"/>
                </a:moveTo>
                <a:lnTo>
                  <a:pt x="0" y="101348"/>
                </a:lnTo>
                <a:lnTo>
                  <a:pt x="4232" y="101348"/>
                </a:lnTo>
                <a:cubicBezTo>
                  <a:pt x="5157" y="99969"/>
                  <a:pt x="6162" y="98640"/>
                  <a:pt x="7265" y="97375"/>
                </a:cubicBezTo>
                <a:cubicBezTo>
                  <a:pt x="17902" y="85294"/>
                  <a:pt x="34296" y="83673"/>
                  <a:pt x="45225" y="72014"/>
                </a:cubicBezTo>
                <a:cubicBezTo>
                  <a:pt x="47820" y="69225"/>
                  <a:pt x="50106" y="65803"/>
                  <a:pt x="51030" y="61717"/>
                </a:cubicBezTo>
                <a:cubicBezTo>
                  <a:pt x="52668" y="54371"/>
                  <a:pt x="49620" y="46702"/>
                  <a:pt x="45971" y="40540"/>
                </a:cubicBezTo>
                <a:cubicBezTo>
                  <a:pt x="42323" y="34378"/>
                  <a:pt x="37912" y="28573"/>
                  <a:pt x="36242" y="21227"/>
                </a:cubicBezTo>
                <a:cubicBezTo>
                  <a:pt x="34604" y="13979"/>
                  <a:pt x="36080" y="5806"/>
                  <a:pt x="399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0" name="Google Shape;80;p14"/>
          <p:cNvPicPr preferRelativeResize="0"/>
          <p:nvPr/>
        </p:nvPicPr>
        <p:blipFill>
          <a:blip r:embed="rId3">
            <a:alphaModFix/>
          </a:blip>
          <a:stretch>
            <a:fillRect/>
          </a:stretch>
        </p:blipFill>
        <p:spPr>
          <a:xfrm>
            <a:off x="171175" y="789275"/>
            <a:ext cx="455700" cy="455700"/>
          </a:xfrm>
          <a:prstGeom prst="rect">
            <a:avLst/>
          </a:prstGeom>
          <a:noFill/>
          <a:ln>
            <a:noFill/>
          </a:ln>
        </p:spPr>
      </p:pic>
      <p:sp>
        <p:nvSpPr>
          <p:cNvPr id="81" name="Google Shape;81;p14"/>
          <p:cNvSpPr/>
          <p:nvPr/>
        </p:nvSpPr>
        <p:spPr>
          <a:xfrm>
            <a:off x="364800" y="1806700"/>
            <a:ext cx="608100" cy="577500"/>
          </a:xfrm>
          <a:prstGeom prst="flowChartConnector">
            <a:avLst/>
          </a:pr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a:off x="441000" y="1878100"/>
            <a:ext cx="455700" cy="434700"/>
          </a:xfrm>
          <a:prstGeom prst="flowChartConnector">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chemeClr val="lt2"/>
                </a:solidFill>
                <a:latin typeface="Fira Sans Condensed"/>
                <a:ea typeface="Fira Sans Condensed"/>
                <a:cs typeface="Fira Sans Condensed"/>
                <a:sym typeface="Fira Sans Condensed"/>
              </a:rPr>
              <a:t>1</a:t>
            </a:r>
            <a:endParaRPr b="1" sz="2300">
              <a:solidFill>
                <a:schemeClr val="lt2"/>
              </a:solidFill>
              <a:latin typeface="Fira Sans Condensed"/>
              <a:ea typeface="Fira Sans Condensed"/>
              <a:cs typeface="Fira Sans Condensed"/>
              <a:sym typeface="Fira Sans Condensed"/>
            </a:endParaRPr>
          </a:p>
        </p:txBody>
      </p:sp>
      <p:sp>
        <p:nvSpPr>
          <p:cNvPr id="83" name="Google Shape;83;p14"/>
          <p:cNvSpPr/>
          <p:nvPr/>
        </p:nvSpPr>
        <p:spPr>
          <a:xfrm>
            <a:off x="364800" y="2627925"/>
            <a:ext cx="608100" cy="577500"/>
          </a:xfrm>
          <a:prstGeom prst="flowChartConnector">
            <a:avLst/>
          </a:pr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a:off x="441000" y="2699325"/>
            <a:ext cx="455700" cy="434700"/>
          </a:xfrm>
          <a:prstGeom prst="flowChartConnector">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300">
                <a:solidFill>
                  <a:schemeClr val="lt2"/>
                </a:solidFill>
                <a:latin typeface="Fira Sans Condensed"/>
                <a:ea typeface="Fira Sans Condensed"/>
                <a:cs typeface="Fira Sans Condensed"/>
                <a:sym typeface="Fira Sans Condensed"/>
              </a:rPr>
              <a:t>2</a:t>
            </a:r>
            <a:endParaRPr/>
          </a:p>
        </p:txBody>
      </p:sp>
      <p:sp>
        <p:nvSpPr>
          <p:cNvPr id="85" name="Google Shape;85;p14"/>
          <p:cNvSpPr/>
          <p:nvPr/>
        </p:nvSpPr>
        <p:spPr>
          <a:xfrm>
            <a:off x="364800" y="3449150"/>
            <a:ext cx="608100" cy="577500"/>
          </a:xfrm>
          <a:prstGeom prst="flowChartConnector">
            <a:avLst/>
          </a:pr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a:off x="441000" y="3520550"/>
            <a:ext cx="455700" cy="434700"/>
          </a:xfrm>
          <a:prstGeom prst="flowChartConnector">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300">
                <a:solidFill>
                  <a:schemeClr val="lt2"/>
                </a:solidFill>
                <a:latin typeface="Fira Sans Condensed"/>
                <a:ea typeface="Fira Sans Condensed"/>
                <a:cs typeface="Fira Sans Condensed"/>
                <a:sym typeface="Fira Sans Condensed"/>
              </a:rPr>
              <a:t>3</a:t>
            </a:r>
            <a:endParaRPr/>
          </a:p>
        </p:txBody>
      </p:sp>
      <p:sp>
        <p:nvSpPr>
          <p:cNvPr id="87" name="Google Shape;87;p14"/>
          <p:cNvSpPr/>
          <p:nvPr/>
        </p:nvSpPr>
        <p:spPr>
          <a:xfrm>
            <a:off x="364800" y="4341775"/>
            <a:ext cx="608100" cy="577500"/>
          </a:xfrm>
          <a:prstGeom prst="flowChartConnector">
            <a:avLst/>
          </a:pr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a:off x="441000" y="4413175"/>
            <a:ext cx="455700" cy="434700"/>
          </a:xfrm>
          <a:prstGeom prst="flowChartConnector">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300">
                <a:solidFill>
                  <a:schemeClr val="lt2"/>
                </a:solidFill>
                <a:latin typeface="Fira Sans Condensed"/>
                <a:ea typeface="Fira Sans Condensed"/>
                <a:cs typeface="Fira Sans Condensed"/>
                <a:sym typeface="Fira Sans Condensed"/>
              </a:rPr>
              <a:t>4</a:t>
            </a:r>
            <a:endParaRPr/>
          </a:p>
        </p:txBody>
      </p:sp>
      <p:sp>
        <p:nvSpPr>
          <p:cNvPr id="89" name="Google Shape;89;p14"/>
          <p:cNvSpPr txBox="1"/>
          <p:nvPr/>
        </p:nvSpPr>
        <p:spPr>
          <a:xfrm>
            <a:off x="626875" y="1856250"/>
            <a:ext cx="4321200" cy="10674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1200"/>
              </a:spcBef>
              <a:spcAft>
                <a:spcPts val="0"/>
              </a:spcAft>
              <a:buNone/>
            </a:pPr>
            <a:r>
              <a:rPr lang="en" sz="1700">
                <a:solidFill>
                  <a:srgbClr val="0C343D"/>
                </a:solidFill>
                <a:latin typeface="Open Sans"/>
                <a:ea typeface="Open Sans"/>
                <a:cs typeface="Open Sans"/>
                <a:sym typeface="Open Sans"/>
              </a:rPr>
              <a:t>Define the </a:t>
            </a:r>
            <a:r>
              <a:rPr b="1" lang="en" sz="1700">
                <a:solidFill>
                  <a:srgbClr val="0C343D"/>
                </a:solidFill>
                <a:latin typeface="Open Sans"/>
                <a:ea typeface="Open Sans"/>
                <a:cs typeface="Open Sans"/>
                <a:sym typeface="Open Sans"/>
              </a:rPr>
              <a:t>Mediastinum</a:t>
            </a:r>
            <a:r>
              <a:rPr b="1" lang="en">
                <a:solidFill>
                  <a:srgbClr val="0C343D"/>
                </a:solidFill>
                <a:latin typeface="Open Sans"/>
                <a:ea typeface="Open Sans"/>
                <a:cs typeface="Open Sans"/>
                <a:sym typeface="Open Sans"/>
              </a:rPr>
              <a:t> </a:t>
            </a:r>
            <a:endParaRPr b="1">
              <a:solidFill>
                <a:srgbClr val="0C343D"/>
              </a:solidFill>
              <a:latin typeface="Open Sans"/>
              <a:ea typeface="Open Sans"/>
              <a:cs typeface="Open Sans"/>
              <a:sym typeface="Open Sans"/>
            </a:endParaRPr>
          </a:p>
          <a:p>
            <a:pPr indent="0" lvl="0" marL="457200" rtl="0" algn="l">
              <a:lnSpc>
                <a:spcPct val="115000"/>
              </a:lnSpc>
              <a:spcBef>
                <a:spcPts val="1200"/>
              </a:spcBef>
              <a:spcAft>
                <a:spcPts val="0"/>
              </a:spcAft>
              <a:buNone/>
            </a:pPr>
            <a:r>
              <a:t/>
            </a:r>
            <a:endParaRPr b="1" sz="1200">
              <a:solidFill>
                <a:srgbClr val="0C343D"/>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a:solidFill>
                <a:srgbClr val="0C343D"/>
              </a:solidFill>
              <a:latin typeface="Open Sans"/>
              <a:ea typeface="Open Sans"/>
              <a:cs typeface="Open Sans"/>
              <a:sym typeface="Open Sans"/>
            </a:endParaRPr>
          </a:p>
        </p:txBody>
      </p:sp>
      <p:sp>
        <p:nvSpPr>
          <p:cNvPr id="90" name="Google Shape;90;p14"/>
          <p:cNvSpPr txBox="1"/>
          <p:nvPr/>
        </p:nvSpPr>
        <p:spPr>
          <a:xfrm>
            <a:off x="626875" y="2384200"/>
            <a:ext cx="5486400" cy="12144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1200"/>
              </a:spcBef>
              <a:spcAft>
                <a:spcPts val="0"/>
              </a:spcAft>
              <a:buNone/>
            </a:pPr>
            <a:r>
              <a:t/>
            </a:r>
            <a:endParaRPr b="1" sz="1200">
              <a:solidFill>
                <a:srgbClr val="434343"/>
              </a:solidFill>
            </a:endParaRPr>
          </a:p>
          <a:p>
            <a:pPr indent="0" lvl="0" marL="457200" rtl="0" algn="l">
              <a:lnSpc>
                <a:spcPct val="115000"/>
              </a:lnSpc>
              <a:spcBef>
                <a:spcPts val="0"/>
              </a:spcBef>
              <a:spcAft>
                <a:spcPts val="0"/>
              </a:spcAft>
              <a:buNone/>
            </a:pPr>
            <a:r>
              <a:rPr lang="en" sz="1700">
                <a:solidFill>
                  <a:srgbClr val="0C343D"/>
                </a:solidFill>
                <a:latin typeface="Open Sans"/>
                <a:ea typeface="Open Sans"/>
                <a:cs typeface="Open Sans"/>
                <a:sym typeface="Open Sans"/>
              </a:rPr>
              <a:t>Differentiate between the divisions of the Mediastinum </a:t>
            </a:r>
            <a:endParaRPr sz="1700">
              <a:solidFill>
                <a:srgbClr val="0C343D"/>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a:latin typeface="Open Sans"/>
              <a:ea typeface="Open Sans"/>
              <a:cs typeface="Open Sans"/>
              <a:sym typeface="Open Sans"/>
            </a:endParaRPr>
          </a:p>
        </p:txBody>
      </p:sp>
      <p:sp>
        <p:nvSpPr>
          <p:cNvPr id="91" name="Google Shape;91;p14"/>
          <p:cNvSpPr txBox="1"/>
          <p:nvPr/>
        </p:nvSpPr>
        <p:spPr>
          <a:xfrm>
            <a:off x="626875" y="3200675"/>
            <a:ext cx="4611900" cy="12297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t/>
            </a:r>
            <a:endParaRPr b="1" sz="1200">
              <a:solidFill>
                <a:srgbClr val="434343"/>
              </a:solidFill>
            </a:endParaRPr>
          </a:p>
          <a:p>
            <a:pPr indent="0" lvl="0" marL="457200" rtl="0" algn="l">
              <a:lnSpc>
                <a:spcPct val="115000"/>
              </a:lnSpc>
              <a:spcBef>
                <a:spcPts val="0"/>
              </a:spcBef>
              <a:spcAft>
                <a:spcPts val="0"/>
              </a:spcAft>
              <a:buNone/>
            </a:pPr>
            <a:r>
              <a:rPr lang="en" sz="1700">
                <a:solidFill>
                  <a:srgbClr val="0C343D"/>
                </a:solidFill>
                <a:latin typeface="Open Sans"/>
                <a:ea typeface="Open Sans"/>
                <a:cs typeface="Open Sans"/>
                <a:sym typeface="Open Sans"/>
              </a:rPr>
              <a:t>List the boundaries and contents of each division</a:t>
            </a:r>
            <a:endParaRPr sz="1700">
              <a:solidFill>
                <a:srgbClr val="0C343D"/>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sz="1500">
              <a:latin typeface="Open Sans"/>
              <a:ea typeface="Open Sans"/>
              <a:cs typeface="Open Sans"/>
              <a:sym typeface="Open Sans"/>
            </a:endParaRPr>
          </a:p>
        </p:txBody>
      </p:sp>
      <p:sp>
        <p:nvSpPr>
          <p:cNvPr id="92" name="Google Shape;92;p14"/>
          <p:cNvSpPr txBox="1"/>
          <p:nvPr/>
        </p:nvSpPr>
        <p:spPr>
          <a:xfrm>
            <a:off x="626875" y="4150675"/>
            <a:ext cx="4798800" cy="9597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t/>
            </a:r>
            <a:endParaRPr b="1" sz="1200">
              <a:solidFill>
                <a:srgbClr val="434343"/>
              </a:solidFill>
            </a:endParaRPr>
          </a:p>
          <a:p>
            <a:pPr indent="0" lvl="0" marL="457200" rtl="0" algn="l">
              <a:lnSpc>
                <a:spcPct val="115000"/>
              </a:lnSpc>
              <a:spcBef>
                <a:spcPts val="0"/>
              </a:spcBef>
              <a:spcAft>
                <a:spcPts val="0"/>
              </a:spcAft>
              <a:buNone/>
            </a:pPr>
            <a:r>
              <a:rPr lang="en" sz="1700">
                <a:solidFill>
                  <a:srgbClr val="0C343D"/>
                </a:solidFill>
                <a:latin typeface="Open Sans"/>
                <a:ea typeface="Open Sans"/>
                <a:cs typeface="Open Sans"/>
                <a:sym typeface="Open Sans"/>
              </a:rPr>
              <a:t>Describe the relations between the   important structures in each division</a:t>
            </a:r>
            <a:endParaRPr sz="1900">
              <a:solidFill>
                <a:srgbClr val="0C343D"/>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5"/>
          <p:cNvSpPr txBox="1"/>
          <p:nvPr>
            <p:ph type="title"/>
          </p:nvPr>
        </p:nvSpPr>
        <p:spPr>
          <a:xfrm>
            <a:off x="249360" y="870271"/>
            <a:ext cx="6816600" cy="111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Mediastinum</a:t>
            </a:r>
            <a:endParaRPr/>
          </a:p>
        </p:txBody>
      </p:sp>
      <p:sp>
        <p:nvSpPr>
          <p:cNvPr id="98" name="Google Shape;98;p15"/>
          <p:cNvSpPr/>
          <p:nvPr/>
        </p:nvSpPr>
        <p:spPr>
          <a:xfrm>
            <a:off x="447675" y="2057400"/>
            <a:ext cx="514350" cy="476250"/>
          </a:xfrm>
          <a:prstGeom prst="flowChartDecision">
            <a:avLst/>
          </a:prstGeom>
          <a:solidFill>
            <a:srgbClr val="76A5AF"/>
          </a:solidFill>
          <a:ln cap="flat" cmpd="sng" w="952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0C343D"/>
                </a:solidFill>
                <a:latin typeface="Open Sans"/>
                <a:ea typeface="Open Sans"/>
                <a:cs typeface="Open Sans"/>
                <a:sym typeface="Open Sans"/>
              </a:rPr>
              <a:t>1</a:t>
            </a:r>
            <a:endParaRPr b="1">
              <a:solidFill>
                <a:srgbClr val="0C343D"/>
              </a:solidFill>
              <a:latin typeface="Open Sans"/>
              <a:ea typeface="Open Sans"/>
              <a:cs typeface="Open Sans"/>
              <a:sym typeface="Open Sans"/>
            </a:endParaRPr>
          </a:p>
        </p:txBody>
      </p:sp>
      <p:sp>
        <p:nvSpPr>
          <p:cNvPr id="99" name="Google Shape;99;p15"/>
          <p:cNvSpPr txBox="1"/>
          <p:nvPr/>
        </p:nvSpPr>
        <p:spPr>
          <a:xfrm>
            <a:off x="-619125" y="2905125"/>
            <a:ext cx="548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00" name="Google Shape;100;p15"/>
          <p:cNvSpPr txBox="1"/>
          <p:nvPr/>
        </p:nvSpPr>
        <p:spPr>
          <a:xfrm>
            <a:off x="962025" y="2057400"/>
            <a:ext cx="5486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400"/>
              <a:buFont typeface="Arial"/>
              <a:buNone/>
            </a:pPr>
            <a:r>
              <a:rPr lang="en">
                <a:solidFill>
                  <a:srgbClr val="0C343D"/>
                </a:solidFill>
                <a:latin typeface="Open Sans"/>
                <a:ea typeface="Open Sans"/>
                <a:cs typeface="Open Sans"/>
                <a:sym typeface="Open Sans"/>
              </a:rPr>
              <a:t>It is a </a:t>
            </a:r>
            <a:r>
              <a:rPr lang="en">
                <a:solidFill>
                  <a:srgbClr val="D5A6BD"/>
                </a:solidFill>
                <a:latin typeface="Open Sans"/>
                <a:ea typeface="Open Sans"/>
                <a:cs typeface="Open Sans"/>
                <a:sym typeface="Open Sans"/>
              </a:rPr>
              <a:t>thick movable</a:t>
            </a:r>
            <a:r>
              <a:rPr lang="en">
                <a:solidFill>
                  <a:srgbClr val="0C343D"/>
                </a:solidFill>
                <a:latin typeface="Open Sans"/>
                <a:ea typeface="Open Sans"/>
                <a:cs typeface="Open Sans"/>
                <a:sym typeface="Open Sans"/>
              </a:rPr>
              <a:t> partition between the two pleural sacs &amp; lungs. </a:t>
            </a:r>
            <a:endParaRPr sz="1600">
              <a:solidFill>
                <a:srgbClr val="0C343D"/>
              </a:solidFill>
              <a:latin typeface="Open Sans"/>
              <a:ea typeface="Open Sans"/>
              <a:cs typeface="Open Sans"/>
              <a:sym typeface="Open Sans"/>
            </a:endParaRPr>
          </a:p>
        </p:txBody>
      </p:sp>
      <p:sp>
        <p:nvSpPr>
          <p:cNvPr id="101" name="Google Shape;101;p15"/>
          <p:cNvSpPr/>
          <p:nvPr/>
        </p:nvSpPr>
        <p:spPr>
          <a:xfrm>
            <a:off x="447675" y="2829075"/>
            <a:ext cx="514350" cy="476250"/>
          </a:xfrm>
          <a:prstGeom prst="flowChartDecision">
            <a:avLst/>
          </a:prstGeom>
          <a:solidFill>
            <a:srgbClr val="76A5AF"/>
          </a:solidFill>
          <a:ln cap="flat" cmpd="sng" w="952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0C343D"/>
                </a:solidFill>
                <a:latin typeface="Open Sans"/>
                <a:ea typeface="Open Sans"/>
                <a:cs typeface="Open Sans"/>
                <a:sym typeface="Open Sans"/>
              </a:rPr>
              <a:t>2</a:t>
            </a:r>
            <a:endParaRPr b="1">
              <a:solidFill>
                <a:srgbClr val="0C343D"/>
              </a:solidFill>
              <a:latin typeface="Open Sans"/>
              <a:ea typeface="Open Sans"/>
              <a:cs typeface="Open Sans"/>
              <a:sym typeface="Open Sans"/>
            </a:endParaRPr>
          </a:p>
        </p:txBody>
      </p:sp>
      <p:sp>
        <p:nvSpPr>
          <p:cNvPr id="102" name="Google Shape;102;p15"/>
          <p:cNvSpPr txBox="1"/>
          <p:nvPr/>
        </p:nvSpPr>
        <p:spPr>
          <a:xfrm>
            <a:off x="1019175" y="2828175"/>
            <a:ext cx="5486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400"/>
              <a:buFont typeface="Arial"/>
              <a:buNone/>
            </a:pPr>
            <a:r>
              <a:rPr lang="en">
                <a:solidFill>
                  <a:srgbClr val="0C343D"/>
                </a:solidFill>
                <a:latin typeface="Open Sans"/>
                <a:ea typeface="Open Sans"/>
                <a:cs typeface="Open Sans"/>
                <a:sym typeface="Open Sans"/>
              </a:rPr>
              <a:t>It contains all the structures which lie in the</a:t>
            </a:r>
            <a:r>
              <a:rPr b="1" lang="en">
                <a:solidFill>
                  <a:srgbClr val="0C343D"/>
                </a:solidFill>
                <a:latin typeface="Open Sans"/>
                <a:ea typeface="Open Sans"/>
                <a:cs typeface="Open Sans"/>
                <a:sym typeface="Open Sans"/>
              </a:rPr>
              <a:t> intermediate compartments</a:t>
            </a:r>
            <a:r>
              <a:rPr lang="en">
                <a:solidFill>
                  <a:srgbClr val="0C343D"/>
                </a:solidFill>
                <a:latin typeface="Open Sans"/>
                <a:ea typeface="Open Sans"/>
                <a:cs typeface="Open Sans"/>
                <a:sym typeface="Open Sans"/>
              </a:rPr>
              <a:t> of the thoracic cavity </a:t>
            </a:r>
            <a:r>
              <a:rPr lang="en">
                <a:solidFill>
                  <a:srgbClr val="999999"/>
                </a:solidFill>
                <a:latin typeface="Open Sans"/>
                <a:ea typeface="Open Sans"/>
                <a:cs typeface="Open Sans"/>
                <a:sym typeface="Open Sans"/>
              </a:rPr>
              <a:t>( except the lungs )</a:t>
            </a:r>
            <a:r>
              <a:rPr lang="en">
                <a:solidFill>
                  <a:srgbClr val="0C343D"/>
                </a:solidFill>
                <a:latin typeface="Open Sans"/>
                <a:ea typeface="Open Sans"/>
                <a:cs typeface="Open Sans"/>
                <a:sym typeface="Open Sans"/>
              </a:rPr>
              <a:t>.</a:t>
            </a:r>
            <a:endParaRPr sz="1600">
              <a:solidFill>
                <a:srgbClr val="0C343D"/>
              </a:solidFill>
              <a:latin typeface="Open Sans"/>
              <a:ea typeface="Open Sans"/>
              <a:cs typeface="Open Sans"/>
              <a:sym typeface="Open Sans"/>
            </a:endParaRPr>
          </a:p>
        </p:txBody>
      </p:sp>
      <p:sp>
        <p:nvSpPr>
          <p:cNvPr id="103" name="Google Shape;103;p15"/>
          <p:cNvSpPr/>
          <p:nvPr/>
        </p:nvSpPr>
        <p:spPr>
          <a:xfrm>
            <a:off x="2226450" y="4093525"/>
            <a:ext cx="2714700" cy="476400"/>
          </a:xfrm>
          <a:prstGeom prst="roundRect">
            <a:avLst>
              <a:gd fmla="val 16667" name="adj"/>
            </a:avLst>
          </a:prstGeom>
          <a:solidFill>
            <a:srgbClr val="A2C4C9"/>
          </a:solidFill>
          <a:ln cap="flat" cmpd="sng" w="952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0C343D"/>
                </a:solidFill>
                <a:latin typeface="Fira Sans Condensed"/>
                <a:ea typeface="Fira Sans Condensed"/>
                <a:cs typeface="Fira Sans Condensed"/>
                <a:sym typeface="Fira Sans Condensed"/>
              </a:rPr>
              <a:t>Boundaries</a:t>
            </a:r>
            <a:endParaRPr b="1" sz="1900">
              <a:solidFill>
                <a:srgbClr val="0C343D"/>
              </a:solidFill>
              <a:latin typeface="Fira Sans Condensed"/>
              <a:ea typeface="Fira Sans Condensed"/>
              <a:cs typeface="Fira Sans Condensed"/>
              <a:sym typeface="Fira Sans Condensed"/>
            </a:endParaRPr>
          </a:p>
        </p:txBody>
      </p:sp>
      <p:graphicFrame>
        <p:nvGraphicFramePr>
          <p:cNvPr id="104" name="Google Shape;104;p15"/>
          <p:cNvGraphicFramePr/>
          <p:nvPr/>
        </p:nvGraphicFramePr>
        <p:xfrm>
          <a:off x="454850" y="4643475"/>
          <a:ext cx="3000000" cy="3000000"/>
        </p:xfrm>
        <a:graphic>
          <a:graphicData uri="http://schemas.openxmlformats.org/drawingml/2006/table">
            <a:tbl>
              <a:tblPr>
                <a:noFill/>
                <a:tableStyleId>{78CE1397-1187-49AA-9925-2850D311445C}</a:tableStyleId>
              </a:tblPr>
              <a:tblGrid>
                <a:gridCol w="1300150"/>
                <a:gridCol w="1300150"/>
                <a:gridCol w="1300150"/>
                <a:gridCol w="1300150"/>
                <a:gridCol w="1300150"/>
              </a:tblGrid>
              <a:tr h="559950">
                <a:tc>
                  <a:txBody>
                    <a:bodyPr/>
                    <a:lstStyle/>
                    <a:p>
                      <a:pPr indent="0" lvl="0" marL="0" rtl="0" algn="ctr">
                        <a:spcBef>
                          <a:spcPts val="0"/>
                        </a:spcBef>
                        <a:spcAft>
                          <a:spcPts val="0"/>
                        </a:spcAft>
                        <a:buNone/>
                      </a:pPr>
                      <a:r>
                        <a:rPr lang="en" sz="1600">
                          <a:solidFill>
                            <a:srgbClr val="A64D79"/>
                          </a:solidFill>
                          <a:latin typeface="Open Sans"/>
                          <a:ea typeface="Open Sans"/>
                          <a:cs typeface="Open Sans"/>
                          <a:sym typeface="Open Sans"/>
                        </a:rPr>
                        <a:t>Superior</a:t>
                      </a:r>
                      <a:endParaRPr sz="1600">
                        <a:solidFill>
                          <a:srgbClr val="A64D79"/>
                        </a:solidFill>
                        <a:latin typeface="Open Sans"/>
                        <a:ea typeface="Open Sans"/>
                        <a:cs typeface="Open Sans"/>
                        <a:sym typeface="Open Sans"/>
                      </a:endParaRPr>
                    </a:p>
                  </a:txBody>
                  <a:tcPr marT="91425" marB="91425" marR="91425" marL="91425">
                    <a:solidFill>
                      <a:srgbClr val="D0E0E3"/>
                    </a:solidFill>
                  </a:tcPr>
                </a:tc>
                <a:tc>
                  <a:txBody>
                    <a:bodyPr/>
                    <a:lstStyle/>
                    <a:p>
                      <a:pPr indent="0" lvl="0" marL="0" rtl="0" algn="ctr">
                        <a:spcBef>
                          <a:spcPts val="0"/>
                        </a:spcBef>
                        <a:spcAft>
                          <a:spcPts val="0"/>
                        </a:spcAft>
                        <a:buNone/>
                      </a:pPr>
                      <a:r>
                        <a:rPr lang="en" sz="1600">
                          <a:solidFill>
                            <a:srgbClr val="F6B26B"/>
                          </a:solidFill>
                          <a:latin typeface="Open Sans"/>
                          <a:ea typeface="Open Sans"/>
                          <a:cs typeface="Open Sans"/>
                          <a:sym typeface="Open Sans"/>
                        </a:rPr>
                        <a:t>Inferior</a:t>
                      </a:r>
                      <a:endParaRPr sz="1600">
                        <a:solidFill>
                          <a:srgbClr val="F6B26B"/>
                        </a:solidFill>
                        <a:latin typeface="Open Sans"/>
                        <a:ea typeface="Open Sans"/>
                        <a:cs typeface="Open Sans"/>
                        <a:sym typeface="Open Sans"/>
                      </a:endParaRPr>
                    </a:p>
                  </a:txBody>
                  <a:tcPr marT="91425" marB="91425" marR="91425" marL="91425">
                    <a:solidFill>
                      <a:srgbClr val="D0E0E3"/>
                    </a:solidFill>
                  </a:tcPr>
                </a:tc>
                <a:tc>
                  <a:txBody>
                    <a:bodyPr/>
                    <a:lstStyle/>
                    <a:p>
                      <a:pPr indent="0" lvl="0" marL="0" rtl="0" algn="ctr">
                        <a:spcBef>
                          <a:spcPts val="0"/>
                        </a:spcBef>
                        <a:spcAft>
                          <a:spcPts val="0"/>
                        </a:spcAft>
                        <a:buNone/>
                      </a:pPr>
                      <a:r>
                        <a:rPr lang="en" sz="1600">
                          <a:solidFill>
                            <a:srgbClr val="6FA8DC"/>
                          </a:solidFill>
                          <a:latin typeface="Open Sans"/>
                          <a:ea typeface="Open Sans"/>
                          <a:cs typeface="Open Sans"/>
                          <a:sym typeface="Open Sans"/>
                        </a:rPr>
                        <a:t>Anterior</a:t>
                      </a:r>
                      <a:endParaRPr sz="1600">
                        <a:solidFill>
                          <a:srgbClr val="6FA8DC"/>
                        </a:solidFill>
                        <a:latin typeface="Open Sans"/>
                        <a:ea typeface="Open Sans"/>
                        <a:cs typeface="Open Sans"/>
                        <a:sym typeface="Open Sans"/>
                      </a:endParaRPr>
                    </a:p>
                  </a:txBody>
                  <a:tcPr marT="91425" marB="91425" marR="91425" marL="91425">
                    <a:solidFill>
                      <a:srgbClr val="D0E0E3"/>
                    </a:solidFill>
                  </a:tcPr>
                </a:tc>
                <a:tc>
                  <a:txBody>
                    <a:bodyPr/>
                    <a:lstStyle/>
                    <a:p>
                      <a:pPr indent="0" lvl="0" marL="0" rtl="0" algn="ctr">
                        <a:spcBef>
                          <a:spcPts val="0"/>
                        </a:spcBef>
                        <a:spcAft>
                          <a:spcPts val="0"/>
                        </a:spcAft>
                        <a:buNone/>
                      </a:pPr>
                      <a:r>
                        <a:rPr lang="en" sz="1600">
                          <a:solidFill>
                            <a:srgbClr val="93C47D"/>
                          </a:solidFill>
                          <a:latin typeface="Open Sans"/>
                          <a:ea typeface="Open Sans"/>
                          <a:cs typeface="Open Sans"/>
                          <a:sym typeface="Open Sans"/>
                        </a:rPr>
                        <a:t>Posterior</a:t>
                      </a:r>
                      <a:endParaRPr sz="1600">
                        <a:solidFill>
                          <a:srgbClr val="93C47D"/>
                        </a:solidFill>
                        <a:latin typeface="Open Sans"/>
                        <a:ea typeface="Open Sans"/>
                        <a:cs typeface="Open Sans"/>
                        <a:sym typeface="Open Sans"/>
                      </a:endParaRPr>
                    </a:p>
                  </a:txBody>
                  <a:tcPr marT="91425" marB="91425" marR="91425" marL="91425">
                    <a:solidFill>
                      <a:srgbClr val="D0E0E3"/>
                    </a:solidFill>
                  </a:tcPr>
                </a:tc>
                <a:tc>
                  <a:txBody>
                    <a:bodyPr/>
                    <a:lstStyle/>
                    <a:p>
                      <a:pPr indent="0" lvl="0" marL="0" rtl="0" algn="ctr">
                        <a:spcBef>
                          <a:spcPts val="0"/>
                        </a:spcBef>
                        <a:spcAft>
                          <a:spcPts val="0"/>
                        </a:spcAft>
                        <a:buNone/>
                      </a:pPr>
                      <a:r>
                        <a:rPr lang="en" sz="1600">
                          <a:solidFill>
                            <a:srgbClr val="8E7CC3"/>
                          </a:solidFill>
                          <a:latin typeface="Open Sans"/>
                          <a:ea typeface="Open Sans"/>
                          <a:cs typeface="Open Sans"/>
                          <a:sym typeface="Open Sans"/>
                        </a:rPr>
                        <a:t>Lateral</a:t>
                      </a:r>
                      <a:endParaRPr sz="1600">
                        <a:solidFill>
                          <a:srgbClr val="8E7CC3"/>
                        </a:solidFill>
                        <a:latin typeface="Open Sans"/>
                        <a:ea typeface="Open Sans"/>
                        <a:cs typeface="Open Sans"/>
                        <a:sym typeface="Open Sans"/>
                      </a:endParaRPr>
                    </a:p>
                    <a:p>
                      <a:pPr indent="0" lvl="0" marL="0" rtl="0" algn="ctr">
                        <a:spcBef>
                          <a:spcPts val="0"/>
                        </a:spcBef>
                        <a:spcAft>
                          <a:spcPts val="0"/>
                        </a:spcAft>
                        <a:buNone/>
                      </a:pPr>
                      <a:r>
                        <a:t/>
                      </a:r>
                      <a:endParaRPr sz="900">
                        <a:solidFill>
                          <a:srgbClr val="6FA8DC"/>
                        </a:solidFill>
                        <a:latin typeface="Open Sans"/>
                        <a:ea typeface="Open Sans"/>
                        <a:cs typeface="Open Sans"/>
                        <a:sym typeface="Open Sans"/>
                      </a:endParaRPr>
                    </a:p>
                  </a:txBody>
                  <a:tcPr marT="91425" marB="91425" marR="91425" marL="91425">
                    <a:solidFill>
                      <a:srgbClr val="D0E0E3"/>
                    </a:solidFill>
                  </a:tcPr>
                </a:tc>
              </a:tr>
              <a:tr h="1469100">
                <a:tc>
                  <a:txBody>
                    <a:bodyPr/>
                    <a:lstStyle/>
                    <a:p>
                      <a:pPr indent="0" lvl="0" marL="0" rtl="0" algn="ctr">
                        <a:lnSpc>
                          <a:spcPct val="115000"/>
                        </a:lnSpc>
                        <a:spcBef>
                          <a:spcPts val="0"/>
                        </a:spcBef>
                        <a:spcAft>
                          <a:spcPts val="0"/>
                        </a:spcAft>
                        <a:buClr>
                          <a:schemeClr val="dk1"/>
                        </a:buClr>
                        <a:buSzPts val="1200"/>
                        <a:buFont typeface="Arial"/>
                        <a:buNone/>
                      </a:pPr>
                      <a:r>
                        <a:rPr lang="en">
                          <a:solidFill>
                            <a:srgbClr val="0C343D"/>
                          </a:solidFill>
                          <a:latin typeface="Open Sans"/>
                          <a:ea typeface="Open Sans"/>
                          <a:cs typeface="Open Sans"/>
                          <a:sym typeface="Open Sans"/>
                        </a:rPr>
                        <a:t>Thoracic outlet </a:t>
                      </a:r>
                      <a:r>
                        <a:rPr lang="en" sz="1200">
                          <a:solidFill>
                            <a:srgbClr val="D5A6BD"/>
                          </a:solidFill>
                          <a:latin typeface="Open Sans"/>
                          <a:ea typeface="Open Sans"/>
                          <a:cs typeface="Open Sans"/>
                          <a:sym typeface="Open Sans"/>
                        </a:rPr>
                        <a:t>(manubrium, 1st rib &amp; 1st thoracic vertebrae)</a:t>
                      </a:r>
                      <a:endParaRPr sz="1600">
                        <a:solidFill>
                          <a:srgbClr val="D5A6BD"/>
                        </a:solidFill>
                        <a:latin typeface="Open Sans"/>
                        <a:ea typeface="Open Sans"/>
                        <a:cs typeface="Open Sans"/>
                        <a:sym typeface="Open Sans"/>
                      </a:endParaRPr>
                    </a:p>
                  </a:txBody>
                  <a:tcPr marT="91425" marB="91425" marR="61950" marL="91425">
                    <a:solidFill>
                      <a:schemeClr val="lt1"/>
                    </a:solidFill>
                  </a:tcPr>
                </a:tc>
                <a:tc>
                  <a:txBody>
                    <a:bodyPr/>
                    <a:lstStyle/>
                    <a:p>
                      <a:pPr indent="0" lvl="0" marL="0" rtl="0" algn="ctr">
                        <a:lnSpc>
                          <a:spcPct val="115000"/>
                        </a:lnSpc>
                        <a:spcBef>
                          <a:spcPts val="0"/>
                        </a:spcBef>
                        <a:spcAft>
                          <a:spcPts val="0"/>
                        </a:spcAft>
                        <a:buClr>
                          <a:schemeClr val="dk1"/>
                        </a:buClr>
                        <a:buSzPts val="1200"/>
                        <a:buFont typeface="Arial"/>
                        <a:buNone/>
                      </a:pPr>
                      <a:r>
                        <a:rPr lang="en">
                          <a:solidFill>
                            <a:srgbClr val="0C343D"/>
                          </a:solidFill>
                          <a:latin typeface="Open Sans"/>
                          <a:ea typeface="Open Sans"/>
                          <a:cs typeface="Open Sans"/>
                          <a:sym typeface="Open Sans"/>
                        </a:rPr>
                        <a:t>Diaphragm</a:t>
                      </a:r>
                      <a:endParaRPr sz="1600">
                        <a:solidFill>
                          <a:srgbClr val="0C343D"/>
                        </a:solidFill>
                        <a:latin typeface="Open Sans"/>
                        <a:ea typeface="Open Sans"/>
                        <a:cs typeface="Open Sans"/>
                        <a:sym typeface="Open Sans"/>
                      </a:endParaRPr>
                    </a:p>
                  </a:txBody>
                  <a:tcPr marT="91425" marB="91425" marR="91425" marL="91425">
                    <a:solidFill>
                      <a:schemeClr val="lt1"/>
                    </a:solidFill>
                  </a:tcPr>
                </a:tc>
                <a:tc>
                  <a:txBody>
                    <a:bodyPr/>
                    <a:lstStyle/>
                    <a:p>
                      <a:pPr indent="0" lvl="0" marL="0" rtl="0" algn="ctr">
                        <a:lnSpc>
                          <a:spcPct val="115000"/>
                        </a:lnSpc>
                        <a:spcBef>
                          <a:spcPts val="0"/>
                        </a:spcBef>
                        <a:spcAft>
                          <a:spcPts val="0"/>
                        </a:spcAft>
                        <a:buClr>
                          <a:schemeClr val="dk1"/>
                        </a:buClr>
                        <a:buSzPts val="1200"/>
                        <a:buFont typeface="Arial"/>
                        <a:buNone/>
                      </a:pPr>
                      <a:r>
                        <a:rPr lang="en">
                          <a:solidFill>
                            <a:srgbClr val="0C343D"/>
                          </a:solidFill>
                          <a:latin typeface="Open Sans"/>
                          <a:ea typeface="Open Sans"/>
                          <a:cs typeface="Open Sans"/>
                          <a:sym typeface="Open Sans"/>
                        </a:rPr>
                        <a:t>Sternum </a:t>
                      </a:r>
                      <a:endParaRPr sz="1600">
                        <a:solidFill>
                          <a:srgbClr val="0C343D"/>
                        </a:solidFill>
                        <a:latin typeface="Open Sans"/>
                        <a:ea typeface="Open Sans"/>
                        <a:cs typeface="Open Sans"/>
                        <a:sym typeface="Open Sans"/>
                      </a:endParaRPr>
                    </a:p>
                  </a:txBody>
                  <a:tcPr marT="91425" marB="91425" marR="91425" marL="91425">
                    <a:solidFill>
                      <a:srgbClr val="FFFFFF"/>
                    </a:solidFill>
                  </a:tcPr>
                </a:tc>
                <a:tc>
                  <a:txBody>
                    <a:bodyPr/>
                    <a:lstStyle/>
                    <a:p>
                      <a:pPr indent="0" lvl="0" marL="0" rtl="0" algn="ctr">
                        <a:lnSpc>
                          <a:spcPct val="115000"/>
                        </a:lnSpc>
                        <a:spcBef>
                          <a:spcPts val="0"/>
                        </a:spcBef>
                        <a:spcAft>
                          <a:spcPts val="0"/>
                        </a:spcAft>
                        <a:buClr>
                          <a:schemeClr val="dk1"/>
                        </a:buClr>
                        <a:buSzPts val="1200"/>
                        <a:buFont typeface="Arial"/>
                        <a:buNone/>
                      </a:pPr>
                      <a:r>
                        <a:rPr lang="en">
                          <a:solidFill>
                            <a:srgbClr val="0C343D"/>
                          </a:solidFill>
                          <a:latin typeface="Open Sans"/>
                          <a:ea typeface="Open Sans"/>
                          <a:cs typeface="Open Sans"/>
                          <a:sym typeface="Open Sans"/>
                        </a:rPr>
                        <a:t> </a:t>
                      </a:r>
                      <a:r>
                        <a:rPr lang="en">
                          <a:solidFill>
                            <a:srgbClr val="D5A6BD"/>
                          </a:solidFill>
                          <a:latin typeface="Open Sans"/>
                          <a:ea typeface="Open Sans"/>
                          <a:cs typeface="Open Sans"/>
                          <a:sym typeface="Open Sans"/>
                        </a:rPr>
                        <a:t>12 </a:t>
                      </a:r>
                      <a:r>
                        <a:rPr lang="en">
                          <a:solidFill>
                            <a:srgbClr val="0C343D"/>
                          </a:solidFill>
                          <a:latin typeface="Open Sans"/>
                          <a:ea typeface="Open Sans"/>
                          <a:cs typeface="Open Sans"/>
                          <a:sym typeface="Open Sans"/>
                        </a:rPr>
                        <a:t>Thoracic vertebrae</a:t>
                      </a:r>
                      <a:endParaRPr sz="1600">
                        <a:solidFill>
                          <a:srgbClr val="0C343D"/>
                        </a:solidFill>
                        <a:latin typeface="Open Sans"/>
                        <a:ea typeface="Open Sans"/>
                        <a:cs typeface="Open Sans"/>
                        <a:sym typeface="Open Sans"/>
                      </a:endParaRPr>
                    </a:p>
                  </a:txBody>
                  <a:tcPr marT="91425" marB="91425" marR="91425" marL="91425">
                    <a:solidFill>
                      <a:srgbClr val="FFFFFF"/>
                    </a:solidFill>
                  </a:tcPr>
                </a:tc>
                <a:tc>
                  <a:txBody>
                    <a:bodyPr/>
                    <a:lstStyle/>
                    <a:p>
                      <a:pPr indent="0" lvl="0" marL="0" rtl="0" algn="ctr">
                        <a:lnSpc>
                          <a:spcPct val="115000"/>
                        </a:lnSpc>
                        <a:spcBef>
                          <a:spcPts val="0"/>
                        </a:spcBef>
                        <a:spcAft>
                          <a:spcPts val="0"/>
                        </a:spcAft>
                        <a:buClr>
                          <a:schemeClr val="dk1"/>
                        </a:buClr>
                        <a:buSzPts val="1200"/>
                        <a:buFont typeface="Arial"/>
                        <a:buNone/>
                      </a:pPr>
                      <a:r>
                        <a:rPr lang="en">
                          <a:solidFill>
                            <a:srgbClr val="0C343D"/>
                          </a:solidFill>
                          <a:latin typeface="Open Sans"/>
                          <a:ea typeface="Open Sans"/>
                          <a:cs typeface="Open Sans"/>
                          <a:sym typeface="Open Sans"/>
                        </a:rPr>
                        <a:t>Lungs &amp; pleurae</a:t>
                      </a:r>
                      <a:endParaRPr sz="1600">
                        <a:solidFill>
                          <a:srgbClr val="0C343D"/>
                        </a:solidFill>
                        <a:latin typeface="Open Sans"/>
                        <a:ea typeface="Open Sans"/>
                        <a:cs typeface="Open Sans"/>
                        <a:sym typeface="Open Sans"/>
                      </a:endParaRPr>
                    </a:p>
                  </a:txBody>
                  <a:tcPr marT="91425" marB="91425" marR="91425" marL="91425">
                    <a:solidFill>
                      <a:srgbClr val="FFFFFF"/>
                    </a:solidFill>
                  </a:tcPr>
                </a:tc>
              </a:tr>
            </a:tbl>
          </a:graphicData>
        </a:graphic>
      </p:graphicFrame>
      <p:pic>
        <p:nvPicPr>
          <p:cNvPr id="105" name="Google Shape;105;p15"/>
          <p:cNvPicPr preferRelativeResize="0"/>
          <p:nvPr/>
        </p:nvPicPr>
        <p:blipFill rotWithShape="1">
          <a:blip r:embed="rId3">
            <a:alphaModFix/>
          </a:blip>
          <a:srcRect b="0" l="0" r="0" t="0"/>
          <a:stretch/>
        </p:blipFill>
        <p:spPr>
          <a:xfrm>
            <a:off x="0" y="7208564"/>
            <a:ext cx="2585275" cy="2372736"/>
          </a:xfrm>
          <a:prstGeom prst="rect">
            <a:avLst/>
          </a:prstGeom>
          <a:noFill/>
          <a:ln>
            <a:noFill/>
          </a:ln>
        </p:spPr>
      </p:pic>
      <p:pic>
        <p:nvPicPr>
          <p:cNvPr id="106" name="Google Shape;106;p15"/>
          <p:cNvPicPr preferRelativeResize="0"/>
          <p:nvPr/>
        </p:nvPicPr>
        <p:blipFill rotWithShape="1">
          <a:blip r:embed="rId4">
            <a:alphaModFix/>
          </a:blip>
          <a:srcRect b="0" l="0" r="0" t="0"/>
          <a:stretch/>
        </p:blipFill>
        <p:spPr>
          <a:xfrm>
            <a:off x="9875650" y="1883112"/>
            <a:ext cx="3121750" cy="2210401"/>
          </a:xfrm>
          <a:prstGeom prst="rect">
            <a:avLst/>
          </a:prstGeom>
          <a:noFill/>
          <a:ln>
            <a:noFill/>
          </a:ln>
        </p:spPr>
      </p:pic>
      <p:sp>
        <p:nvSpPr>
          <p:cNvPr id="107" name="Google Shape;107;p15"/>
          <p:cNvSpPr/>
          <p:nvPr/>
        </p:nvSpPr>
        <p:spPr>
          <a:xfrm>
            <a:off x="-4511050" y="60950"/>
            <a:ext cx="1950600" cy="1950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8" name="Google Shape;108;p15"/>
          <p:cNvPicPr preferRelativeResize="0"/>
          <p:nvPr/>
        </p:nvPicPr>
        <p:blipFill>
          <a:blip r:embed="rId5">
            <a:alphaModFix/>
          </a:blip>
          <a:stretch>
            <a:fillRect/>
          </a:stretch>
        </p:blipFill>
        <p:spPr>
          <a:xfrm>
            <a:off x="2886075" y="7047000"/>
            <a:ext cx="4218299" cy="2858175"/>
          </a:xfrm>
          <a:prstGeom prst="rect">
            <a:avLst/>
          </a:prstGeom>
          <a:noFill/>
          <a:ln>
            <a:noFill/>
          </a:ln>
        </p:spPr>
      </p:pic>
      <p:cxnSp>
        <p:nvCxnSpPr>
          <p:cNvPr id="109" name="Google Shape;109;p15"/>
          <p:cNvCxnSpPr/>
          <p:nvPr/>
        </p:nvCxnSpPr>
        <p:spPr>
          <a:xfrm rot="10800000">
            <a:off x="-7010475" y="467400"/>
            <a:ext cx="20400" cy="447000"/>
          </a:xfrm>
          <a:prstGeom prst="straightConnector1">
            <a:avLst/>
          </a:prstGeom>
          <a:noFill/>
          <a:ln cap="flat" cmpd="sng" w="9525">
            <a:solidFill>
              <a:schemeClr val="dk2"/>
            </a:solidFill>
            <a:prstDash val="solid"/>
            <a:round/>
            <a:headEnd len="med" w="med" type="none"/>
            <a:tailEnd len="med" w="med" type="none"/>
          </a:ln>
        </p:spPr>
      </p:cxnSp>
      <p:cxnSp>
        <p:nvCxnSpPr>
          <p:cNvPr id="110" name="Google Shape;110;p15"/>
          <p:cNvCxnSpPr/>
          <p:nvPr/>
        </p:nvCxnSpPr>
        <p:spPr>
          <a:xfrm>
            <a:off x="-6406550" y="1310400"/>
            <a:ext cx="0" cy="833100"/>
          </a:xfrm>
          <a:prstGeom prst="straightConnector1">
            <a:avLst/>
          </a:prstGeom>
          <a:noFill/>
          <a:ln cap="flat" cmpd="sng" w="9525">
            <a:solidFill>
              <a:schemeClr val="dk2"/>
            </a:solidFill>
            <a:prstDash val="solid"/>
            <a:round/>
            <a:headEnd len="med" w="med" type="none"/>
            <a:tailEnd len="med" w="med" type="none"/>
          </a:ln>
        </p:spPr>
      </p:cxnSp>
      <p:cxnSp>
        <p:nvCxnSpPr>
          <p:cNvPr id="111" name="Google Shape;111;p15"/>
          <p:cNvCxnSpPr/>
          <p:nvPr/>
        </p:nvCxnSpPr>
        <p:spPr>
          <a:xfrm>
            <a:off x="2124075" y="7548650"/>
            <a:ext cx="0" cy="487800"/>
          </a:xfrm>
          <a:prstGeom prst="straightConnector1">
            <a:avLst/>
          </a:prstGeom>
          <a:noFill/>
          <a:ln cap="flat" cmpd="sng" w="9525">
            <a:solidFill>
              <a:schemeClr val="dk2"/>
            </a:solidFill>
            <a:prstDash val="solid"/>
            <a:round/>
            <a:headEnd len="med" w="med" type="none"/>
            <a:tailEnd len="med" w="med" type="none"/>
          </a:ln>
        </p:spPr>
      </p:cxnSp>
      <p:sp>
        <p:nvSpPr>
          <p:cNvPr id="112" name="Google Shape;112;p15"/>
          <p:cNvSpPr txBox="1"/>
          <p:nvPr/>
        </p:nvSpPr>
        <p:spPr>
          <a:xfrm>
            <a:off x="-6751975" y="639825"/>
            <a:ext cx="34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13" name="Google Shape;113;p15"/>
          <p:cNvSpPr txBox="1"/>
          <p:nvPr/>
        </p:nvSpPr>
        <p:spPr>
          <a:xfrm>
            <a:off x="2002150" y="7325100"/>
            <a:ext cx="934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Open Sans"/>
                <a:ea typeface="Open Sans"/>
                <a:cs typeface="Open Sans"/>
                <a:sym typeface="Open Sans"/>
              </a:rPr>
              <a:t>lung</a:t>
            </a:r>
            <a:endParaRPr sz="800">
              <a:latin typeface="Open Sans"/>
              <a:ea typeface="Open Sans"/>
              <a:cs typeface="Open Sans"/>
              <a:sym typeface="Open Sans"/>
            </a:endParaRPr>
          </a:p>
        </p:txBody>
      </p:sp>
      <p:sp>
        <p:nvSpPr>
          <p:cNvPr id="114" name="Google Shape;114;p15"/>
          <p:cNvSpPr/>
          <p:nvPr/>
        </p:nvSpPr>
        <p:spPr>
          <a:xfrm rot="5400000">
            <a:off x="2002525" y="6928250"/>
            <a:ext cx="426600" cy="894000"/>
          </a:xfrm>
          <a:prstGeom prst="roundRect">
            <a:avLst>
              <a:gd fmla="val 16667" name="adj"/>
            </a:avLst>
          </a:prstGeom>
          <a:noFill/>
          <a:ln cap="flat" cmpd="sng" w="19050">
            <a:solidFill>
              <a:srgbClr val="8E7CC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E7CC3"/>
              </a:solidFill>
            </a:endParaRPr>
          </a:p>
        </p:txBody>
      </p:sp>
      <p:sp>
        <p:nvSpPr>
          <p:cNvPr id="115" name="Google Shape;115;p15"/>
          <p:cNvSpPr txBox="1"/>
          <p:nvPr/>
        </p:nvSpPr>
        <p:spPr>
          <a:xfrm>
            <a:off x="5541350" y="6181700"/>
            <a:ext cx="15246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000">
                <a:solidFill>
                  <a:srgbClr val="6FA8DC"/>
                </a:solidFill>
                <a:latin typeface="Open Sans"/>
                <a:ea typeface="Open Sans"/>
                <a:cs typeface="Open Sans"/>
                <a:sym typeface="Open Sans"/>
              </a:rPr>
              <a:t>(In Male slides)</a:t>
            </a:r>
            <a:endParaRPr sz="15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6"/>
          <p:cNvSpPr txBox="1"/>
          <p:nvPr>
            <p:ph type="title"/>
          </p:nvPr>
        </p:nvSpPr>
        <p:spPr>
          <a:xfrm>
            <a:off x="268360" y="508321"/>
            <a:ext cx="6816600" cy="111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Divisions of Mediastinum</a:t>
            </a:r>
            <a:endParaRPr/>
          </a:p>
        </p:txBody>
      </p:sp>
      <p:sp>
        <p:nvSpPr>
          <p:cNvPr id="121" name="Google Shape;121;p16"/>
          <p:cNvSpPr/>
          <p:nvPr/>
        </p:nvSpPr>
        <p:spPr>
          <a:xfrm>
            <a:off x="1695450" y="1504950"/>
            <a:ext cx="3962400" cy="952500"/>
          </a:xfrm>
          <a:prstGeom prst="roundRect">
            <a:avLst>
              <a:gd fmla="val 50000" name="adj"/>
            </a:avLst>
          </a:prstGeom>
          <a:solidFill>
            <a:srgbClr val="A2C4C9"/>
          </a:solidFill>
          <a:ln>
            <a:noFill/>
          </a:ln>
        </p:spPr>
        <p:txBody>
          <a:bodyPr anchorCtr="0" anchor="ctr" bIns="73150" lIns="73150" spcFirstLastPara="1" rIns="73150" wrap="square" tIns="73150">
            <a:noAutofit/>
          </a:bodyPr>
          <a:lstStyle/>
          <a:p>
            <a:pPr indent="0" lvl="0" marL="0" rtl="0" algn="ctr">
              <a:spcBef>
                <a:spcPts val="0"/>
              </a:spcBef>
              <a:spcAft>
                <a:spcPts val="1200"/>
              </a:spcAft>
              <a:buClr>
                <a:schemeClr val="dk1"/>
              </a:buClr>
              <a:buSzPts val="1100"/>
              <a:buFont typeface="Arial"/>
              <a:buNone/>
            </a:pPr>
            <a:r>
              <a:rPr lang="en" sz="1300">
                <a:solidFill>
                  <a:srgbClr val="0C343D"/>
                </a:solidFill>
                <a:latin typeface="Open Sans"/>
                <a:ea typeface="Open Sans"/>
                <a:cs typeface="Open Sans"/>
                <a:sym typeface="Open Sans"/>
              </a:rPr>
              <a:t>I</a:t>
            </a:r>
            <a:r>
              <a:rPr lang="en" sz="1300">
                <a:solidFill>
                  <a:srgbClr val="0C343D"/>
                </a:solidFill>
                <a:latin typeface="Open Sans"/>
                <a:ea typeface="Open Sans"/>
                <a:cs typeface="Open Sans"/>
                <a:sym typeface="Open Sans"/>
              </a:rPr>
              <a:t>t is divided by a</a:t>
            </a:r>
            <a:r>
              <a:rPr b="1" lang="en" sz="1300">
                <a:solidFill>
                  <a:srgbClr val="0C343D"/>
                </a:solidFill>
                <a:latin typeface="Open Sans"/>
                <a:ea typeface="Open Sans"/>
                <a:cs typeface="Open Sans"/>
                <a:sym typeface="Open Sans"/>
              </a:rPr>
              <a:t> horizontal plane</a:t>
            </a:r>
            <a:r>
              <a:rPr lang="en" sz="1300">
                <a:solidFill>
                  <a:srgbClr val="0C343D"/>
                </a:solidFill>
                <a:latin typeface="Open Sans"/>
                <a:ea typeface="Open Sans"/>
                <a:cs typeface="Open Sans"/>
                <a:sym typeface="Open Sans"/>
              </a:rPr>
              <a:t> extending from </a:t>
            </a:r>
            <a:r>
              <a:rPr b="1" lang="en" sz="1300">
                <a:solidFill>
                  <a:srgbClr val="0C343D"/>
                </a:solidFill>
                <a:latin typeface="Open Sans"/>
                <a:ea typeface="Open Sans"/>
                <a:cs typeface="Open Sans"/>
                <a:sym typeface="Open Sans"/>
              </a:rPr>
              <a:t>sternal angle </a:t>
            </a:r>
            <a:r>
              <a:rPr lang="en" sz="1300">
                <a:solidFill>
                  <a:srgbClr val="0C343D"/>
                </a:solidFill>
                <a:latin typeface="Open Sans"/>
                <a:ea typeface="Open Sans"/>
                <a:cs typeface="Open Sans"/>
                <a:sym typeface="Open Sans"/>
              </a:rPr>
              <a:t>to lower border of </a:t>
            </a:r>
            <a:r>
              <a:rPr b="1" lang="en" sz="1300">
                <a:solidFill>
                  <a:srgbClr val="0C343D"/>
                </a:solidFill>
                <a:latin typeface="Open Sans"/>
                <a:ea typeface="Open Sans"/>
                <a:cs typeface="Open Sans"/>
                <a:sym typeface="Open Sans"/>
              </a:rPr>
              <a:t>T4</a:t>
            </a:r>
            <a:r>
              <a:rPr lang="en" sz="1300">
                <a:solidFill>
                  <a:srgbClr val="0C343D"/>
                </a:solidFill>
                <a:latin typeface="Open Sans"/>
                <a:ea typeface="Open Sans"/>
                <a:cs typeface="Open Sans"/>
                <a:sym typeface="Open Sans"/>
              </a:rPr>
              <a:t> into:</a:t>
            </a:r>
            <a:endParaRPr sz="1200">
              <a:solidFill>
                <a:srgbClr val="0C343D"/>
              </a:solidFill>
              <a:latin typeface="Open Sans"/>
              <a:ea typeface="Open Sans"/>
              <a:cs typeface="Open Sans"/>
              <a:sym typeface="Open Sans"/>
            </a:endParaRPr>
          </a:p>
        </p:txBody>
      </p:sp>
      <p:sp>
        <p:nvSpPr>
          <p:cNvPr id="122" name="Google Shape;122;p16"/>
          <p:cNvSpPr/>
          <p:nvPr/>
        </p:nvSpPr>
        <p:spPr>
          <a:xfrm>
            <a:off x="4392845" y="3003875"/>
            <a:ext cx="1495800" cy="565200"/>
          </a:xfrm>
          <a:prstGeom prst="roundRect">
            <a:avLst>
              <a:gd fmla="val 50000" name="adj"/>
            </a:avLst>
          </a:prstGeom>
          <a:solidFill>
            <a:srgbClr val="A2C4C9"/>
          </a:solidFill>
          <a:ln>
            <a:noFill/>
          </a:ln>
        </p:spPr>
        <p:txBody>
          <a:bodyPr anchorCtr="0" anchor="ctr" bIns="73150" lIns="73150" spcFirstLastPara="1" rIns="73150" wrap="square" tIns="73150">
            <a:noAutofit/>
          </a:bodyPr>
          <a:lstStyle/>
          <a:p>
            <a:pPr indent="0" lvl="0" marL="0" rtl="0" algn="ctr">
              <a:spcBef>
                <a:spcPts val="0"/>
              </a:spcBef>
              <a:spcAft>
                <a:spcPts val="0"/>
              </a:spcAft>
              <a:buNone/>
            </a:pPr>
            <a:r>
              <a:rPr b="1" lang="en" sz="1200">
                <a:solidFill>
                  <a:srgbClr val="0C343D"/>
                </a:solidFill>
                <a:latin typeface="Open Sans"/>
                <a:ea typeface="Open Sans"/>
                <a:cs typeface="Open Sans"/>
                <a:sym typeface="Open Sans"/>
              </a:rPr>
              <a:t>Inferior</a:t>
            </a:r>
            <a:r>
              <a:rPr lang="en" sz="1200">
                <a:solidFill>
                  <a:srgbClr val="0C343D"/>
                </a:solidFill>
                <a:latin typeface="Open Sans"/>
                <a:ea typeface="Open Sans"/>
                <a:cs typeface="Open Sans"/>
                <a:sym typeface="Open Sans"/>
              </a:rPr>
              <a:t> mediastinum</a:t>
            </a:r>
            <a:endParaRPr sz="1500">
              <a:solidFill>
                <a:srgbClr val="0C343D"/>
              </a:solidFill>
              <a:latin typeface="Open Sans"/>
              <a:ea typeface="Open Sans"/>
              <a:cs typeface="Open Sans"/>
              <a:sym typeface="Open Sans"/>
            </a:endParaRPr>
          </a:p>
        </p:txBody>
      </p:sp>
      <p:sp>
        <p:nvSpPr>
          <p:cNvPr id="123" name="Google Shape;123;p16"/>
          <p:cNvSpPr/>
          <p:nvPr/>
        </p:nvSpPr>
        <p:spPr>
          <a:xfrm>
            <a:off x="469397" y="2991387"/>
            <a:ext cx="1495800" cy="565200"/>
          </a:xfrm>
          <a:prstGeom prst="roundRect">
            <a:avLst>
              <a:gd fmla="val 50000" name="adj"/>
            </a:avLst>
          </a:prstGeom>
          <a:solidFill>
            <a:srgbClr val="A2C4C9"/>
          </a:solidFill>
          <a:ln>
            <a:noFill/>
          </a:ln>
        </p:spPr>
        <p:txBody>
          <a:bodyPr anchorCtr="0" anchor="ctr" bIns="73150" lIns="73150" spcFirstLastPara="1" rIns="73150" wrap="square" tIns="73150">
            <a:noAutofit/>
          </a:bodyPr>
          <a:lstStyle/>
          <a:p>
            <a:pPr indent="0" lvl="0" marL="0" rtl="0" algn="ctr">
              <a:spcBef>
                <a:spcPts val="0"/>
              </a:spcBef>
              <a:spcAft>
                <a:spcPts val="0"/>
              </a:spcAft>
              <a:buNone/>
            </a:pPr>
            <a:r>
              <a:rPr b="1" lang="en" sz="1200">
                <a:solidFill>
                  <a:srgbClr val="0C343D"/>
                </a:solidFill>
                <a:latin typeface="Open Sans"/>
                <a:ea typeface="Open Sans"/>
                <a:cs typeface="Open Sans"/>
                <a:sym typeface="Open Sans"/>
              </a:rPr>
              <a:t>Superior</a:t>
            </a:r>
            <a:r>
              <a:rPr lang="en" sz="1200">
                <a:solidFill>
                  <a:srgbClr val="0C343D"/>
                </a:solidFill>
                <a:latin typeface="Open Sans"/>
                <a:ea typeface="Open Sans"/>
                <a:cs typeface="Open Sans"/>
                <a:sym typeface="Open Sans"/>
              </a:rPr>
              <a:t> mediastinum</a:t>
            </a:r>
            <a:endParaRPr sz="1500">
              <a:solidFill>
                <a:srgbClr val="0C343D"/>
              </a:solidFill>
              <a:latin typeface="Open Sans"/>
              <a:ea typeface="Open Sans"/>
              <a:cs typeface="Open Sans"/>
              <a:sym typeface="Open Sans"/>
            </a:endParaRPr>
          </a:p>
        </p:txBody>
      </p:sp>
      <p:sp>
        <p:nvSpPr>
          <p:cNvPr id="124" name="Google Shape;124;p16"/>
          <p:cNvSpPr/>
          <p:nvPr/>
        </p:nvSpPr>
        <p:spPr>
          <a:xfrm>
            <a:off x="469100" y="4106899"/>
            <a:ext cx="1495800" cy="565200"/>
          </a:xfrm>
          <a:prstGeom prst="roundRect">
            <a:avLst>
              <a:gd fmla="val 50000" name="adj"/>
            </a:avLst>
          </a:prstGeom>
          <a:solidFill>
            <a:srgbClr val="D0E0E3"/>
          </a:solidFill>
          <a:ln>
            <a:noFill/>
          </a:ln>
        </p:spPr>
        <p:txBody>
          <a:bodyPr anchorCtr="0" anchor="ctr" bIns="73150" lIns="73150" spcFirstLastPara="1" rIns="73150" wrap="square" tIns="73150">
            <a:noAutofit/>
          </a:bodyPr>
          <a:lstStyle/>
          <a:p>
            <a:pPr indent="0" lvl="0" marL="0" rtl="0" algn="ctr">
              <a:spcBef>
                <a:spcPts val="0"/>
              </a:spcBef>
              <a:spcAft>
                <a:spcPts val="0"/>
              </a:spcAft>
              <a:buClr>
                <a:schemeClr val="dk1"/>
              </a:buClr>
              <a:buSzPts val="1000"/>
              <a:buFont typeface="Arial"/>
              <a:buNone/>
            </a:pPr>
            <a:r>
              <a:rPr lang="en" sz="1200">
                <a:solidFill>
                  <a:srgbClr val="0C343D"/>
                </a:solidFill>
                <a:latin typeface="Open Sans"/>
                <a:ea typeface="Open Sans"/>
                <a:cs typeface="Open Sans"/>
                <a:sym typeface="Open Sans"/>
              </a:rPr>
              <a:t> </a:t>
            </a:r>
            <a:r>
              <a:rPr b="1" lang="en" sz="1200">
                <a:solidFill>
                  <a:srgbClr val="0C343D"/>
                </a:solidFill>
                <a:latin typeface="Open Sans"/>
                <a:ea typeface="Open Sans"/>
                <a:cs typeface="Open Sans"/>
                <a:sym typeface="Open Sans"/>
              </a:rPr>
              <a:t>Above</a:t>
            </a:r>
            <a:r>
              <a:rPr lang="en" sz="1200">
                <a:solidFill>
                  <a:srgbClr val="0C343D"/>
                </a:solidFill>
                <a:latin typeface="Open Sans"/>
                <a:ea typeface="Open Sans"/>
                <a:cs typeface="Open Sans"/>
                <a:sym typeface="Open Sans"/>
              </a:rPr>
              <a:t> the Horizontal plane</a:t>
            </a:r>
            <a:endParaRPr sz="1300">
              <a:solidFill>
                <a:srgbClr val="0C343D"/>
              </a:solidFill>
              <a:latin typeface="Open Sans"/>
              <a:ea typeface="Open Sans"/>
              <a:cs typeface="Open Sans"/>
              <a:sym typeface="Open Sans"/>
            </a:endParaRPr>
          </a:p>
        </p:txBody>
      </p:sp>
      <p:sp>
        <p:nvSpPr>
          <p:cNvPr id="125" name="Google Shape;125;p16"/>
          <p:cNvSpPr/>
          <p:nvPr/>
        </p:nvSpPr>
        <p:spPr>
          <a:xfrm>
            <a:off x="4392854" y="4033987"/>
            <a:ext cx="1495800" cy="565200"/>
          </a:xfrm>
          <a:prstGeom prst="roundRect">
            <a:avLst>
              <a:gd fmla="val 50000" name="adj"/>
            </a:avLst>
          </a:prstGeom>
          <a:solidFill>
            <a:srgbClr val="D0E0E3"/>
          </a:solidFill>
          <a:ln>
            <a:noFill/>
          </a:ln>
        </p:spPr>
        <p:txBody>
          <a:bodyPr anchorCtr="0" anchor="ctr" bIns="73150" lIns="73150" spcFirstLastPara="1" rIns="73150" wrap="square" tIns="73150">
            <a:noAutofit/>
          </a:bodyPr>
          <a:lstStyle/>
          <a:p>
            <a:pPr indent="0" lvl="0" marL="0" rtl="0" algn="ctr">
              <a:spcBef>
                <a:spcPts val="0"/>
              </a:spcBef>
              <a:spcAft>
                <a:spcPts val="0"/>
              </a:spcAft>
              <a:buClr>
                <a:schemeClr val="dk1"/>
              </a:buClr>
              <a:buSzPts val="900"/>
              <a:buFont typeface="Arial"/>
              <a:buNone/>
            </a:pPr>
            <a:r>
              <a:rPr b="1" lang="en" sz="1200">
                <a:solidFill>
                  <a:srgbClr val="0C343D"/>
                </a:solidFill>
                <a:latin typeface="Open Sans"/>
                <a:ea typeface="Open Sans"/>
                <a:cs typeface="Open Sans"/>
                <a:sym typeface="Open Sans"/>
              </a:rPr>
              <a:t>Below</a:t>
            </a:r>
            <a:r>
              <a:rPr lang="en" sz="1200">
                <a:solidFill>
                  <a:srgbClr val="0C343D"/>
                </a:solidFill>
                <a:latin typeface="Open Sans"/>
                <a:ea typeface="Open Sans"/>
                <a:cs typeface="Open Sans"/>
                <a:sym typeface="Open Sans"/>
              </a:rPr>
              <a:t> the Horizontal plane</a:t>
            </a:r>
            <a:endParaRPr>
              <a:solidFill>
                <a:srgbClr val="0C343D"/>
              </a:solidFill>
              <a:latin typeface="Open Sans"/>
              <a:ea typeface="Open Sans"/>
              <a:cs typeface="Open Sans"/>
              <a:sym typeface="Open Sans"/>
            </a:endParaRPr>
          </a:p>
        </p:txBody>
      </p:sp>
      <p:cxnSp>
        <p:nvCxnSpPr>
          <p:cNvPr id="126" name="Google Shape;126;p16"/>
          <p:cNvCxnSpPr>
            <a:stCxn id="121" idx="2"/>
            <a:endCxn id="122" idx="0"/>
          </p:cNvCxnSpPr>
          <p:nvPr/>
        </p:nvCxnSpPr>
        <p:spPr>
          <a:xfrm flipH="1" rot="-5400000">
            <a:off x="4135500" y="1998600"/>
            <a:ext cx="546300" cy="1464000"/>
          </a:xfrm>
          <a:prstGeom prst="bentConnector3">
            <a:avLst>
              <a:gd fmla="val 50011" name="adj1"/>
            </a:avLst>
          </a:prstGeom>
          <a:noFill/>
          <a:ln cap="flat" cmpd="sng" w="9525">
            <a:solidFill>
              <a:srgbClr val="C2C2C2"/>
            </a:solidFill>
            <a:prstDash val="solid"/>
            <a:round/>
            <a:headEnd len="sm" w="sm" type="none"/>
            <a:tailEnd len="sm" w="sm" type="none"/>
          </a:ln>
        </p:spPr>
      </p:cxnSp>
      <p:cxnSp>
        <p:nvCxnSpPr>
          <p:cNvPr id="127" name="Google Shape;127;p16"/>
          <p:cNvCxnSpPr>
            <a:stCxn id="123" idx="0"/>
            <a:endCxn id="121" idx="2"/>
          </p:cNvCxnSpPr>
          <p:nvPr/>
        </p:nvCxnSpPr>
        <p:spPr>
          <a:xfrm rot="-5400000">
            <a:off x="2179997" y="1494687"/>
            <a:ext cx="534000" cy="2459400"/>
          </a:xfrm>
          <a:prstGeom prst="bentConnector3">
            <a:avLst>
              <a:gd fmla="val 49994" name="adj1"/>
            </a:avLst>
          </a:prstGeom>
          <a:noFill/>
          <a:ln cap="flat" cmpd="sng" w="9525">
            <a:solidFill>
              <a:srgbClr val="C2C2C2"/>
            </a:solidFill>
            <a:prstDash val="solid"/>
            <a:round/>
            <a:headEnd len="sm" w="sm" type="none"/>
            <a:tailEnd len="sm" w="sm" type="none"/>
          </a:ln>
        </p:spPr>
      </p:cxnSp>
      <p:cxnSp>
        <p:nvCxnSpPr>
          <p:cNvPr id="128" name="Google Shape;128;p16"/>
          <p:cNvCxnSpPr>
            <a:endCxn id="123" idx="2"/>
          </p:cNvCxnSpPr>
          <p:nvPr/>
        </p:nvCxnSpPr>
        <p:spPr>
          <a:xfrm rot="-5400000">
            <a:off x="925097" y="3848187"/>
            <a:ext cx="583800" cy="600"/>
          </a:xfrm>
          <a:prstGeom prst="bentConnector3">
            <a:avLst>
              <a:gd fmla="val 50000" name="adj1"/>
            </a:avLst>
          </a:prstGeom>
          <a:noFill/>
          <a:ln cap="flat" cmpd="sng" w="9525">
            <a:solidFill>
              <a:srgbClr val="B7B7B7"/>
            </a:solidFill>
            <a:prstDash val="solid"/>
            <a:round/>
            <a:headEnd len="sm" w="sm" type="none"/>
            <a:tailEnd len="sm" w="sm" type="none"/>
          </a:ln>
        </p:spPr>
      </p:cxnSp>
      <p:sp>
        <p:nvSpPr>
          <p:cNvPr id="129" name="Google Shape;129;p16"/>
          <p:cNvSpPr/>
          <p:nvPr/>
        </p:nvSpPr>
        <p:spPr>
          <a:xfrm>
            <a:off x="3622300" y="5138500"/>
            <a:ext cx="3036900" cy="1119900"/>
          </a:xfrm>
          <a:prstGeom prst="roundRect">
            <a:avLst>
              <a:gd fmla="val 50000" name="adj"/>
            </a:avLst>
          </a:prstGeom>
          <a:solidFill>
            <a:srgbClr val="D0E0E3"/>
          </a:solidFill>
          <a:ln>
            <a:noFill/>
          </a:ln>
        </p:spPr>
        <p:txBody>
          <a:bodyPr anchorCtr="0" anchor="ctr" bIns="73150" lIns="73150" spcFirstLastPara="1" rIns="73150" wrap="square" tIns="73150">
            <a:noAutofit/>
          </a:bodyPr>
          <a:lstStyle/>
          <a:p>
            <a:pPr indent="0" lvl="0" marL="457200" rtl="0" algn="ctr">
              <a:spcBef>
                <a:spcPts val="0"/>
              </a:spcBef>
              <a:spcAft>
                <a:spcPts val="0"/>
              </a:spcAft>
              <a:buNone/>
            </a:pPr>
            <a:r>
              <a:t/>
            </a:r>
            <a:endParaRPr sz="1000">
              <a:solidFill>
                <a:srgbClr val="134F5C"/>
              </a:solidFill>
              <a:latin typeface="Open Sans"/>
              <a:ea typeface="Open Sans"/>
              <a:cs typeface="Open Sans"/>
              <a:sym typeface="Open Sans"/>
            </a:endParaRPr>
          </a:p>
          <a:p>
            <a:pPr indent="0" lvl="0" marL="457200" rtl="0" algn="l">
              <a:spcBef>
                <a:spcPts val="0"/>
              </a:spcBef>
              <a:spcAft>
                <a:spcPts val="0"/>
              </a:spcAft>
              <a:buNone/>
            </a:pPr>
            <a:r>
              <a:rPr lang="en" sz="1000">
                <a:solidFill>
                  <a:srgbClr val="134F5C"/>
                </a:solidFill>
                <a:latin typeface="Open Sans"/>
                <a:ea typeface="Open Sans"/>
                <a:cs typeface="Open Sans"/>
                <a:sym typeface="Open Sans"/>
              </a:rPr>
              <a:t> ➔ </a:t>
            </a:r>
            <a:r>
              <a:rPr b="1" lang="en" sz="1000" u="sng">
                <a:solidFill>
                  <a:srgbClr val="134F5C"/>
                </a:solidFill>
                <a:latin typeface="Open Sans"/>
                <a:ea typeface="Open Sans"/>
                <a:cs typeface="Open Sans"/>
                <a:sym typeface="Open Sans"/>
              </a:rPr>
              <a:t>Anterior </a:t>
            </a:r>
            <a:r>
              <a:rPr b="1" lang="en" sz="1000">
                <a:solidFill>
                  <a:srgbClr val="134F5C"/>
                </a:solidFill>
                <a:latin typeface="Open Sans"/>
                <a:ea typeface="Open Sans"/>
                <a:cs typeface="Open Sans"/>
                <a:sym typeface="Open Sans"/>
              </a:rPr>
              <a:t>mediastinum</a:t>
            </a:r>
            <a:r>
              <a:rPr lang="en" sz="1000">
                <a:solidFill>
                  <a:srgbClr val="134F5C"/>
                </a:solidFill>
                <a:latin typeface="Open Sans"/>
                <a:ea typeface="Open Sans"/>
                <a:cs typeface="Open Sans"/>
                <a:sym typeface="Open Sans"/>
              </a:rPr>
              <a:t>: </a:t>
            </a:r>
            <a:endParaRPr sz="1000">
              <a:solidFill>
                <a:srgbClr val="134F5C"/>
              </a:solidFill>
              <a:latin typeface="Open Sans"/>
              <a:ea typeface="Open Sans"/>
              <a:cs typeface="Open Sans"/>
              <a:sym typeface="Open Sans"/>
            </a:endParaRPr>
          </a:p>
          <a:p>
            <a:pPr indent="0" lvl="0" marL="457200" rtl="0" algn="l">
              <a:spcBef>
                <a:spcPts val="0"/>
              </a:spcBef>
              <a:spcAft>
                <a:spcPts val="0"/>
              </a:spcAft>
              <a:buClr>
                <a:schemeClr val="dk1"/>
              </a:buClr>
              <a:buSzPts val="900"/>
              <a:buFont typeface="Arial"/>
              <a:buNone/>
            </a:pPr>
            <a:r>
              <a:rPr lang="en" sz="1000">
                <a:solidFill>
                  <a:srgbClr val="134F5C"/>
                </a:solidFill>
                <a:latin typeface="Open Sans"/>
                <a:ea typeface="Open Sans"/>
                <a:cs typeface="Open Sans"/>
                <a:sym typeface="Open Sans"/>
              </a:rPr>
              <a:t>In front of the heart </a:t>
            </a:r>
            <a:endParaRPr sz="1000">
              <a:solidFill>
                <a:srgbClr val="134F5C"/>
              </a:solidFill>
              <a:latin typeface="Open Sans"/>
              <a:ea typeface="Open Sans"/>
              <a:cs typeface="Open Sans"/>
              <a:sym typeface="Open Sans"/>
            </a:endParaRPr>
          </a:p>
          <a:p>
            <a:pPr indent="0" lvl="0" marL="457200" rtl="0" algn="l">
              <a:spcBef>
                <a:spcPts val="0"/>
              </a:spcBef>
              <a:spcAft>
                <a:spcPts val="0"/>
              </a:spcAft>
              <a:buNone/>
            </a:pPr>
            <a:r>
              <a:rPr lang="en" sz="1000">
                <a:solidFill>
                  <a:srgbClr val="134F5C"/>
                </a:solidFill>
                <a:latin typeface="Open Sans"/>
                <a:ea typeface="Open Sans"/>
                <a:cs typeface="Open Sans"/>
                <a:sym typeface="Open Sans"/>
              </a:rPr>
              <a:t>➔ </a:t>
            </a:r>
            <a:r>
              <a:rPr b="1" lang="en" sz="1000" u="sng">
                <a:solidFill>
                  <a:srgbClr val="134F5C"/>
                </a:solidFill>
                <a:latin typeface="Open Sans"/>
                <a:ea typeface="Open Sans"/>
                <a:cs typeface="Open Sans"/>
                <a:sym typeface="Open Sans"/>
              </a:rPr>
              <a:t>Middle </a:t>
            </a:r>
            <a:r>
              <a:rPr b="1" lang="en" sz="1000">
                <a:solidFill>
                  <a:srgbClr val="134F5C"/>
                </a:solidFill>
                <a:latin typeface="Open Sans"/>
                <a:ea typeface="Open Sans"/>
                <a:cs typeface="Open Sans"/>
                <a:sym typeface="Open Sans"/>
              </a:rPr>
              <a:t>mediastinum</a:t>
            </a:r>
            <a:r>
              <a:rPr lang="en" sz="1000">
                <a:solidFill>
                  <a:srgbClr val="134F5C"/>
                </a:solidFill>
                <a:latin typeface="Open Sans"/>
                <a:ea typeface="Open Sans"/>
                <a:cs typeface="Open Sans"/>
                <a:sym typeface="Open Sans"/>
              </a:rPr>
              <a:t>: </a:t>
            </a:r>
            <a:endParaRPr sz="1000">
              <a:solidFill>
                <a:srgbClr val="134F5C"/>
              </a:solidFill>
              <a:latin typeface="Open Sans"/>
              <a:ea typeface="Open Sans"/>
              <a:cs typeface="Open Sans"/>
              <a:sym typeface="Open Sans"/>
            </a:endParaRPr>
          </a:p>
          <a:p>
            <a:pPr indent="0" lvl="0" marL="457200" rtl="0" algn="l">
              <a:spcBef>
                <a:spcPts val="0"/>
              </a:spcBef>
              <a:spcAft>
                <a:spcPts val="0"/>
              </a:spcAft>
              <a:buClr>
                <a:schemeClr val="dk1"/>
              </a:buClr>
              <a:buSzPts val="900"/>
              <a:buFont typeface="Arial"/>
              <a:buNone/>
            </a:pPr>
            <a:r>
              <a:rPr lang="en" sz="1000">
                <a:solidFill>
                  <a:srgbClr val="134F5C"/>
                </a:solidFill>
                <a:latin typeface="Open Sans"/>
                <a:ea typeface="Open Sans"/>
                <a:cs typeface="Open Sans"/>
                <a:sym typeface="Open Sans"/>
              </a:rPr>
              <a:t>Contains the heart </a:t>
            </a:r>
            <a:endParaRPr sz="1000">
              <a:solidFill>
                <a:srgbClr val="134F5C"/>
              </a:solidFill>
              <a:latin typeface="Open Sans"/>
              <a:ea typeface="Open Sans"/>
              <a:cs typeface="Open Sans"/>
              <a:sym typeface="Open Sans"/>
            </a:endParaRPr>
          </a:p>
          <a:p>
            <a:pPr indent="0" lvl="0" marL="457200" rtl="0" algn="l">
              <a:spcBef>
                <a:spcPts val="0"/>
              </a:spcBef>
              <a:spcAft>
                <a:spcPts val="0"/>
              </a:spcAft>
              <a:buNone/>
            </a:pPr>
            <a:r>
              <a:rPr lang="en" sz="1000">
                <a:solidFill>
                  <a:srgbClr val="134F5C"/>
                </a:solidFill>
                <a:latin typeface="Open Sans"/>
                <a:ea typeface="Open Sans"/>
                <a:cs typeface="Open Sans"/>
                <a:sym typeface="Open Sans"/>
              </a:rPr>
              <a:t>➔ </a:t>
            </a:r>
            <a:r>
              <a:rPr b="1" lang="en" sz="1000" u="sng">
                <a:solidFill>
                  <a:srgbClr val="134F5C"/>
                </a:solidFill>
                <a:latin typeface="Open Sans"/>
                <a:ea typeface="Open Sans"/>
                <a:cs typeface="Open Sans"/>
                <a:sym typeface="Open Sans"/>
              </a:rPr>
              <a:t>Posterior </a:t>
            </a:r>
            <a:r>
              <a:rPr b="1" lang="en" sz="1000">
                <a:solidFill>
                  <a:srgbClr val="134F5C"/>
                </a:solidFill>
                <a:latin typeface="Open Sans"/>
                <a:ea typeface="Open Sans"/>
                <a:cs typeface="Open Sans"/>
                <a:sym typeface="Open Sans"/>
              </a:rPr>
              <a:t>mediastinum</a:t>
            </a:r>
            <a:r>
              <a:rPr lang="en" sz="1000">
                <a:solidFill>
                  <a:srgbClr val="134F5C"/>
                </a:solidFill>
                <a:latin typeface="Open Sans"/>
                <a:ea typeface="Open Sans"/>
                <a:cs typeface="Open Sans"/>
                <a:sym typeface="Open Sans"/>
              </a:rPr>
              <a:t>: </a:t>
            </a:r>
            <a:endParaRPr sz="1000">
              <a:solidFill>
                <a:srgbClr val="134F5C"/>
              </a:solidFill>
              <a:latin typeface="Open Sans"/>
              <a:ea typeface="Open Sans"/>
              <a:cs typeface="Open Sans"/>
              <a:sym typeface="Open Sans"/>
            </a:endParaRPr>
          </a:p>
          <a:p>
            <a:pPr indent="0" lvl="0" marL="457200" rtl="0" algn="l">
              <a:spcBef>
                <a:spcPts val="0"/>
              </a:spcBef>
              <a:spcAft>
                <a:spcPts val="0"/>
              </a:spcAft>
              <a:buClr>
                <a:schemeClr val="dk1"/>
              </a:buClr>
              <a:buSzPts val="900"/>
              <a:buFont typeface="Arial"/>
              <a:buNone/>
            </a:pPr>
            <a:r>
              <a:rPr lang="en" sz="1000">
                <a:solidFill>
                  <a:srgbClr val="134F5C"/>
                </a:solidFill>
                <a:latin typeface="Open Sans"/>
                <a:ea typeface="Open Sans"/>
                <a:cs typeface="Open Sans"/>
                <a:sym typeface="Open Sans"/>
              </a:rPr>
              <a:t>Behind the heart</a:t>
            </a:r>
            <a:endParaRPr>
              <a:solidFill>
                <a:srgbClr val="134F5C"/>
              </a:solidFill>
              <a:latin typeface="Open Sans"/>
              <a:ea typeface="Open Sans"/>
              <a:cs typeface="Open Sans"/>
              <a:sym typeface="Open Sans"/>
            </a:endParaRPr>
          </a:p>
          <a:p>
            <a:pPr indent="0" lvl="0" marL="0" rtl="0" algn="ctr">
              <a:spcBef>
                <a:spcPts val="0"/>
              </a:spcBef>
              <a:spcAft>
                <a:spcPts val="0"/>
              </a:spcAft>
              <a:buNone/>
            </a:pPr>
            <a:r>
              <a:t/>
            </a:r>
            <a:endParaRPr sz="1300">
              <a:solidFill>
                <a:srgbClr val="0C343D"/>
              </a:solidFill>
              <a:latin typeface="Open Sans"/>
              <a:ea typeface="Open Sans"/>
              <a:cs typeface="Open Sans"/>
              <a:sym typeface="Open Sans"/>
            </a:endParaRPr>
          </a:p>
        </p:txBody>
      </p:sp>
      <p:sp>
        <p:nvSpPr>
          <p:cNvPr id="130" name="Google Shape;130;p16"/>
          <p:cNvSpPr/>
          <p:nvPr/>
        </p:nvSpPr>
        <p:spPr>
          <a:xfrm>
            <a:off x="538600" y="6800925"/>
            <a:ext cx="2333700" cy="561900"/>
          </a:xfrm>
          <a:prstGeom prst="roundRect">
            <a:avLst>
              <a:gd fmla="val 16667" name="adj"/>
            </a:avLst>
          </a:prstGeom>
          <a:solidFill>
            <a:srgbClr val="76A5AF"/>
          </a:solidFill>
          <a:ln cap="flat" cmpd="sng" w="9525">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900">
                <a:solidFill>
                  <a:srgbClr val="0C343D"/>
                </a:solidFill>
                <a:latin typeface="Fira Sans Condensed"/>
                <a:ea typeface="Fira Sans Condensed"/>
                <a:cs typeface="Fira Sans Condensed"/>
                <a:sym typeface="Fira Sans Condensed"/>
              </a:rPr>
              <a:t>Level of T4</a:t>
            </a:r>
            <a:endParaRPr sz="1900">
              <a:solidFill>
                <a:srgbClr val="0C343D"/>
              </a:solidFill>
              <a:latin typeface="Fira Sans Condensed"/>
              <a:ea typeface="Fira Sans Condensed"/>
              <a:cs typeface="Fira Sans Condensed"/>
              <a:sym typeface="Fira Sans Condensed"/>
            </a:endParaRPr>
          </a:p>
        </p:txBody>
      </p:sp>
      <p:sp>
        <p:nvSpPr>
          <p:cNvPr id="131" name="Google Shape;131;p16"/>
          <p:cNvSpPr/>
          <p:nvPr/>
        </p:nvSpPr>
        <p:spPr>
          <a:xfrm>
            <a:off x="147925" y="7748750"/>
            <a:ext cx="514500" cy="209400"/>
          </a:xfrm>
          <a:prstGeom prst="rightArrow">
            <a:avLst>
              <a:gd fmla="val 50000" name="adj1"/>
              <a:gd fmla="val 50000" name="adj2"/>
            </a:avLst>
          </a:prstGeom>
          <a:solidFill>
            <a:srgbClr val="D0E0E3"/>
          </a:solidFill>
          <a:ln cap="flat" cmpd="sng" w="9525">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6"/>
          <p:cNvSpPr/>
          <p:nvPr/>
        </p:nvSpPr>
        <p:spPr>
          <a:xfrm>
            <a:off x="147925" y="8900975"/>
            <a:ext cx="514500" cy="209400"/>
          </a:xfrm>
          <a:prstGeom prst="rightArrow">
            <a:avLst>
              <a:gd fmla="val 50000" name="adj1"/>
              <a:gd fmla="val 50000" name="adj2"/>
            </a:avLst>
          </a:prstGeom>
          <a:solidFill>
            <a:srgbClr val="D0E0E3"/>
          </a:solidFill>
          <a:ln cap="flat" cmpd="sng" w="9525">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3" name="Google Shape;133;p16"/>
          <p:cNvPicPr preferRelativeResize="0"/>
          <p:nvPr/>
        </p:nvPicPr>
        <p:blipFill>
          <a:blip r:embed="rId3">
            <a:alphaModFix/>
          </a:blip>
          <a:stretch>
            <a:fillRect/>
          </a:stretch>
        </p:blipFill>
        <p:spPr>
          <a:xfrm>
            <a:off x="385176" y="4723951"/>
            <a:ext cx="2888191" cy="1929562"/>
          </a:xfrm>
          <a:prstGeom prst="rect">
            <a:avLst/>
          </a:prstGeom>
          <a:noFill/>
          <a:ln>
            <a:noFill/>
          </a:ln>
        </p:spPr>
      </p:pic>
      <p:cxnSp>
        <p:nvCxnSpPr>
          <p:cNvPr id="134" name="Google Shape;134;p16"/>
          <p:cNvCxnSpPr/>
          <p:nvPr/>
        </p:nvCxnSpPr>
        <p:spPr>
          <a:xfrm flipH="1">
            <a:off x="-5354575" y="-397275"/>
            <a:ext cx="20400" cy="406500"/>
          </a:xfrm>
          <a:prstGeom prst="straightConnector1">
            <a:avLst/>
          </a:prstGeom>
          <a:noFill/>
          <a:ln cap="flat" cmpd="sng" w="9525">
            <a:solidFill>
              <a:schemeClr val="dk2"/>
            </a:solidFill>
            <a:prstDash val="solid"/>
            <a:round/>
            <a:headEnd len="med" w="med" type="none"/>
            <a:tailEnd len="med" w="med" type="none"/>
          </a:ln>
        </p:spPr>
      </p:cxnSp>
      <p:cxnSp>
        <p:nvCxnSpPr>
          <p:cNvPr id="135" name="Google Shape;135;p16"/>
          <p:cNvCxnSpPr>
            <a:endCxn id="122" idx="2"/>
          </p:cNvCxnSpPr>
          <p:nvPr/>
        </p:nvCxnSpPr>
        <p:spPr>
          <a:xfrm rot="10800000">
            <a:off x="5140745" y="3569075"/>
            <a:ext cx="0" cy="465000"/>
          </a:xfrm>
          <a:prstGeom prst="straightConnector1">
            <a:avLst/>
          </a:prstGeom>
          <a:noFill/>
          <a:ln cap="flat" cmpd="sng" w="9525">
            <a:solidFill>
              <a:srgbClr val="B7B7B7"/>
            </a:solidFill>
            <a:prstDash val="solid"/>
            <a:round/>
            <a:headEnd len="med" w="med" type="none"/>
            <a:tailEnd len="med" w="med" type="none"/>
          </a:ln>
        </p:spPr>
      </p:cxnSp>
      <p:sp>
        <p:nvSpPr>
          <p:cNvPr id="136" name="Google Shape;136;p16"/>
          <p:cNvSpPr txBox="1"/>
          <p:nvPr/>
        </p:nvSpPr>
        <p:spPr>
          <a:xfrm rot="-5400000">
            <a:off x="3425450" y="5411688"/>
            <a:ext cx="10566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900"/>
              <a:buFont typeface="Arial"/>
              <a:buNone/>
            </a:pPr>
            <a:r>
              <a:rPr lang="en" sz="1200">
                <a:solidFill>
                  <a:srgbClr val="0C343D"/>
                </a:solidFill>
                <a:latin typeface="Open Sans"/>
                <a:ea typeface="Open Sans"/>
                <a:cs typeface="Open Sans"/>
                <a:sym typeface="Open Sans"/>
              </a:rPr>
              <a:t>Subdivided into:</a:t>
            </a:r>
            <a:endParaRPr sz="1300">
              <a:latin typeface="Open Sans"/>
              <a:ea typeface="Open Sans"/>
              <a:cs typeface="Open Sans"/>
              <a:sym typeface="Open Sans"/>
            </a:endParaRPr>
          </a:p>
        </p:txBody>
      </p:sp>
      <p:cxnSp>
        <p:nvCxnSpPr>
          <p:cNvPr id="137" name="Google Shape;137;p16"/>
          <p:cNvCxnSpPr>
            <a:stCxn id="125" idx="1"/>
          </p:cNvCxnSpPr>
          <p:nvPr/>
        </p:nvCxnSpPr>
        <p:spPr>
          <a:xfrm rot="10800000">
            <a:off x="3428954" y="4305187"/>
            <a:ext cx="963900" cy="11400"/>
          </a:xfrm>
          <a:prstGeom prst="straightConnector1">
            <a:avLst/>
          </a:prstGeom>
          <a:noFill/>
          <a:ln cap="flat" cmpd="sng" w="9525">
            <a:solidFill>
              <a:srgbClr val="9E9E9E"/>
            </a:solidFill>
            <a:prstDash val="solid"/>
            <a:round/>
            <a:headEnd len="med" w="med" type="none"/>
            <a:tailEnd len="med" w="med" type="none"/>
          </a:ln>
        </p:spPr>
      </p:cxnSp>
      <p:cxnSp>
        <p:nvCxnSpPr>
          <p:cNvPr id="138" name="Google Shape;138;p16"/>
          <p:cNvCxnSpPr/>
          <p:nvPr/>
        </p:nvCxnSpPr>
        <p:spPr>
          <a:xfrm flipH="1">
            <a:off x="3419400" y="4305300"/>
            <a:ext cx="9600" cy="1505100"/>
          </a:xfrm>
          <a:prstGeom prst="straightConnector1">
            <a:avLst/>
          </a:prstGeom>
          <a:noFill/>
          <a:ln cap="flat" cmpd="sng" w="9525">
            <a:solidFill>
              <a:srgbClr val="9E9E9E"/>
            </a:solidFill>
            <a:prstDash val="solid"/>
            <a:round/>
            <a:headEnd len="med" w="med" type="none"/>
            <a:tailEnd len="med" w="med" type="none"/>
          </a:ln>
        </p:spPr>
      </p:cxnSp>
      <p:cxnSp>
        <p:nvCxnSpPr>
          <p:cNvPr id="139" name="Google Shape;139;p16"/>
          <p:cNvCxnSpPr/>
          <p:nvPr/>
        </p:nvCxnSpPr>
        <p:spPr>
          <a:xfrm>
            <a:off x="3419550" y="5801463"/>
            <a:ext cx="213600" cy="6900"/>
          </a:xfrm>
          <a:prstGeom prst="straightConnector1">
            <a:avLst/>
          </a:prstGeom>
          <a:noFill/>
          <a:ln cap="flat" cmpd="sng" w="9525">
            <a:solidFill>
              <a:srgbClr val="9E9E9E"/>
            </a:solidFill>
            <a:prstDash val="solid"/>
            <a:round/>
            <a:headEnd len="med" w="med" type="none"/>
            <a:tailEnd len="med" w="med" type="none"/>
          </a:ln>
        </p:spPr>
      </p:cxnSp>
      <p:sp>
        <p:nvSpPr>
          <p:cNvPr id="140" name="Google Shape;140;p16"/>
          <p:cNvSpPr/>
          <p:nvPr/>
        </p:nvSpPr>
        <p:spPr>
          <a:xfrm>
            <a:off x="712250" y="7510225"/>
            <a:ext cx="3884100" cy="952500"/>
          </a:xfrm>
          <a:prstGeom prst="roundRect">
            <a:avLst>
              <a:gd fmla="val 16667" name="adj"/>
            </a:avLst>
          </a:prstGeom>
          <a:solidFill>
            <a:srgbClr val="D0E0E3"/>
          </a:solidFill>
          <a:ln cap="flat" cmpd="sng" w="9525">
            <a:solidFill>
              <a:srgbClr val="C2C2C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rgbClr val="0C343D"/>
                </a:solidFill>
                <a:latin typeface="Open Sans"/>
                <a:ea typeface="Open Sans"/>
                <a:cs typeface="Open Sans"/>
                <a:sym typeface="Open Sans"/>
              </a:rPr>
              <a:t>It is at the level of:</a:t>
            </a:r>
            <a:endParaRPr b="1">
              <a:solidFill>
                <a:srgbClr val="0C343D"/>
              </a:solidFill>
              <a:latin typeface="Open Sans"/>
              <a:ea typeface="Open Sans"/>
              <a:cs typeface="Open Sans"/>
              <a:sym typeface="Open Sans"/>
            </a:endParaRPr>
          </a:p>
          <a:p>
            <a:pPr indent="-317500" lvl="0" marL="457200" rtl="0" algn="l">
              <a:spcBef>
                <a:spcPts val="0"/>
              </a:spcBef>
              <a:spcAft>
                <a:spcPts val="0"/>
              </a:spcAft>
              <a:buClr>
                <a:srgbClr val="0C343D"/>
              </a:buClr>
              <a:buSzPts val="1400"/>
              <a:buFont typeface="Open Sans"/>
              <a:buAutoNum type="arabicPeriod"/>
            </a:pPr>
            <a:r>
              <a:rPr lang="en">
                <a:solidFill>
                  <a:srgbClr val="0C343D"/>
                </a:solidFill>
                <a:latin typeface="Open Sans"/>
                <a:ea typeface="Open Sans"/>
                <a:cs typeface="Open Sans"/>
                <a:sym typeface="Open Sans"/>
              </a:rPr>
              <a:t> Sternal angle</a:t>
            </a:r>
            <a:endParaRPr>
              <a:solidFill>
                <a:srgbClr val="0C343D"/>
              </a:solidFill>
              <a:latin typeface="Open Sans"/>
              <a:ea typeface="Open Sans"/>
              <a:cs typeface="Open Sans"/>
              <a:sym typeface="Open Sans"/>
            </a:endParaRPr>
          </a:p>
          <a:p>
            <a:pPr indent="-317500" lvl="0" marL="457200" rtl="0" algn="l">
              <a:spcBef>
                <a:spcPts val="0"/>
              </a:spcBef>
              <a:spcAft>
                <a:spcPts val="0"/>
              </a:spcAft>
              <a:buClr>
                <a:srgbClr val="0C343D"/>
              </a:buClr>
              <a:buSzPts val="1400"/>
              <a:buFont typeface="Open Sans"/>
              <a:buAutoNum type="arabicPeriod"/>
            </a:pPr>
            <a:r>
              <a:rPr lang="en">
                <a:solidFill>
                  <a:srgbClr val="0C343D"/>
                </a:solidFill>
                <a:latin typeface="Open Sans"/>
                <a:ea typeface="Open Sans"/>
                <a:cs typeface="Open Sans"/>
                <a:sym typeface="Open Sans"/>
              </a:rPr>
              <a:t>Second costal cartilage</a:t>
            </a:r>
            <a:endParaRPr/>
          </a:p>
        </p:txBody>
      </p:sp>
      <p:sp>
        <p:nvSpPr>
          <p:cNvPr id="141" name="Google Shape;141;p16"/>
          <p:cNvSpPr/>
          <p:nvPr/>
        </p:nvSpPr>
        <p:spPr>
          <a:xfrm>
            <a:off x="712250" y="8543925"/>
            <a:ext cx="3910200" cy="1353900"/>
          </a:xfrm>
          <a:prstGeom prst="roundRect">
            <a:avLst>
              <a:gd fmla="val 16667" name="adj"/>
            </a:avLst>
          </a:prstGeom>
          <a:solidFill>
            <a:srgbClr val="D0E0E3"/>
          </a:solidFill>
          <a:ln cap="flat" cmpd="sng" w="9525">
            <a:solidFill>
              <a:srgbClr val="C2C2C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00">
                <a:solidFill>
                  <a:srgbClr val="999999"/>
                </a:solidFill>
                <a:latin typeface="Open Sans"/>
                <a:ea typeface="Open Sans"/>
                <a:cs typeface="Open Sans"/>
                <a:sym typeface="Open Sans"/>
              </a:rPr>
              <a:t>Why is this level important?</a:t>
            </a:r>
            <a:endParaRPr b="1" sz="1200">
              <a:solidFill>
                <a:srgbClr val="999999"/>
              </a:solidFill>
              <a:latin typeface="Open Sans"/>
              <a:ea typeface="Open Sans"/>
              <a:cs typeface="Open Sans"/>
              <a:sym typeface="Open Sans"/>
            </a:endParaRPr>
          </a:p>
          <a:p>
            <a:pPr indent="0" lvl="0" marL="0" rtl="0" algn="ctr">
              <a:spcBef>
                <a:spcPts val="0"/>
              </a:spcBef>
              <a:spcAft>
                <a:spcPts val="0"/>
              </a:spcAft>
              <a:buClr>
                <a:schemeClr val="dk1"/>
              </a:buClr>
              <a:buSzPts val="1100"/>
              <a:buFont typeface="Arial"/>
              <a:buNone/>
            </a:pPr>
            <a:r>
              <a:rPr lang="en" sz="1200">
                <a:solidFill>
                  <a:srgbClr val="999999"/>
                </a:solidFill>
                <a:latin typeface="Open Sans"/>
                <a:ea typeface="Open Sans"/>
                <a:cs typeface="Open Sans"/>
                <a:sym typeface="Open Sans"/>
              </a:rPr>
              <a:t>It is the level of :</a:t>
            </a:r>
            <a:endParaRPr sz="1200">
              <a:solidFill>
                <a:srgbClr val="999999"/>
              </a:solidFill>
              <a:latin typeface="Open Sans"/>
              <a:ea typeface="Open Sans"/>
              <a:cs typeface="Open Sans"/>
              <a:sym typeface="Open Sans"/>
            </a:endParaRPr>
          </a:p>
          <a:p>
            <a:pPr indent="-304800" lvl="0" marL="457200" rtl="0" algn="l">
              <a:spcBef>
                <a:spcPts val="0"/>
              </a:spcBef>
              <a:spcAft>
                <a:spcPts val="0"/>
              </a:spcAft>
              <a:buClr>
                <a:srgbClr val="0C343D"/>
              </a:buClr>
              <a:buSzPts val="1200"/>
              <a:buFont typeface="Open Sans"/>
              <a:buAutoNum type="arabicPeriod"/>
            </a:pPr>
            <a:r>
              <a:rPr lang="en" sz="1200">
                <a:solidFill>
                  <a:srgbClr val="0C343D"/>
                </a:solidFill>
                <a:latin typeface="Open Sans"/>
                <a:ea typeface="Open Sans"/>
                <a:cs typeface="Open Sans"/>
                <a:sym typeface="Open Sans"/>
              </a:rPr>
              <a:t> Bifurcation of </a:t>
            </a:r>
            <a:r>
              <a:rPr b="1" lang="en" sz="1200">
                <a:solidFill>
                  <a:srgbClr val="0C343D"/>
                </a:solidFill>
                <a:latin typeface="Open Sans"/>
                <a:ea typeface="Open Sans"/>
                <a:cs typeface="Open Sans"/>
                <a:sym typeface="Open Sans"/>
              </a:rPr>
              <a:t>trachea</a:t>
            </a:r>
            <a:endParaRPr b="1" sz="1200">
              <a:solidFill>
                <a:srgbClr val="0C343D"/>
              </a:solidFill>
              <a:latin typeface="Open Sans"/>
              <a:ea typeface="Open Sans"/>
              <a:cs typeface="Open Sans"/>
              <a:sym typeface="Open Sans"/>
            </a:endParaRPr>
          </a:p>
          <a:p>
            <a:pPr indent="-304800" lvl="0" marL="457200" rtl="0" algn="l">
              <a:spcBef>
                <a:spcPts val="0"/>
              </a:spcBef>
              <a:spcAft>
                <a:spcPts val="0"/>
              </a:spcAft>
              <a:buClr>
                <a:srgbClr val="0C343D"/>
              </a:buClr>
              <a:buSzPts val="1200"/>
              <a:buFont typeface="Open Sans"/>
              <a:buAutoNum type="arabicPeriod"/>
            </a:pPr>
            <a:r>
              <a:rPr lang="en" sz="1200">
                <a:solidFill>
                  <a:srgbClr val="0C343D"/>
                </a:solidFill>
                <a:latin typeface="Open Sans"/>
                <a:ea typeface="Open Sans"/>
                <a:cs typeface="Open Sans"/>
                <a:sym typeface="Open Sans"/>
              </a:rPr>
              <a:t> Bifurcation of </a:t>
            </a:r>
            <a:r>
              <a:rPr b="1" lang="en" sz="1200">
                <a:solidFill>
                  <a:srgbClr val="0C343D"/>
                </a:solidFill>
                <a:latin typeface="Open Sans"/>
                <a:ea typeface="Open Sans"/>
                <a:cs typeface="Open Sans"/>
                <a:sym typeface="Open Sans"/>
              </a:rPr>
              <a:t>pulmonary trunk</a:t>
            </a:r>
            <a:endParaRPr b="1" sz="1200">
              <a:solidFill>
                <a:srgbClr val="0C343D"/>
              </a:solidFill>
              <a:latin typeface="Open Sans"/>
              <a:ea typeface="Open Sans"/>
              <a:cs typeface="Open Sans"/>
              <a:sym typeface="Open Sans"/>
            </a:endParaRPr>
          </a:p>
          <a:p>
            <a:pPr indent="-304800" lvl="0" marL="457200" rtl="0" algn="l">
              <a:spcBef>
                <a:spcPts val="0"/>
              </a:spcBef>
              <a:spcAft>
                <a:spcPts val="0"/>
              </a:spcAft>
              <a:buClr>
                <a:srgbClr val="0C343D"/>
              </a:buClr>
              <a:buSzPts val="1200"/>
              <a:buFont typeface="Open Sans"/>
              <a:buAutoNum type="arabicPeriod"/>
            </a:pPr>
            <a:r>
              <a:rPr lang="en" sz="1200">
                <a:solidFill>
                  <a:srgbClr val="0C343D"/>
                </a:solidFill>
                <a:latin typeface="Open Sans"/>
                <a:ea typeface="Open Sans"/>
                <a:cs typeface="Open Sans"/>
                <a:sym typeface="Open Sans"/>
              </a:rPr>
              <a:t>Beginning &amp; termination of </a:t>
            </a:r>
            <a:r>
              <a:rPr b="1" lang="en" sz="1200">
                <a:solidFill>
                  <a:srgbClr val="0C343D"/>
                </a:solidFill>
                <a:latin typeface="Open Sans"/>
                <a:ea typeface="Open Sans"/>
                <a:cs typeface="Open Sans"/>
                <a:sym typeface="Open Sans"/>
              </a:rPr>
              <a:t>arch of aorta</a:t>
            </a:r>
            <a:endParaRPr b="1" sz="1200">
              <a:solidFill>
                <a:srgbClr val="0C343D"/>
              </a:solidFill>
              <a:latin typeface="Open Sans"/>
              <a:ea typeface="Open Sans"/>
              <a:cs typeface="Open Sans"/>
              <a:sym typeface="Open Sans"/>
            </a:endParaRPr>
          </a:p>
          <a:p>
            <a:pPr indent="-304800" lvl="0" marL="457200" rtl="0" algn="l">
              <a:spcBef>
                <a:spcPts val="0"/>
              </a:spcBef>
              <a:spcAft>
                <a:spcPts val="0"/>
              </a:spcAft>
              <a:buClr>
                <a:srgbClr val="0C343D"/>
              </a:buClr>
              <a:buSzPts val="1200"/>
              <a:buFont typeface="Open Sans"/>
              <a:buAutoNum type="arabicPeriod"/>
            </a:pPr>
            <a:r>
              <a:rPr lang="en" sz="1200">
                <a:solidFill>
                  <a:srgbClr val="0C343D"/>
                </a:solidFill>
                <a:latin typeface="Open Sans"/>
                <a:ea typeface="Open Sans"/>
                <a:cs typeface="Open Sans"/>
                <a:sym typeface="Open Sans"/>
              </a:rPr>
              <a:t>Termination of arch of azygos vein into SVC</a:t>
            </a:r>
            <a:endParaRPr sz="1200">
              <a:solidFill>
                <a:srgbClr val="0C343D"/>
              </a:solidFill>
              <a:latin typeface="Open Sans"/>
              <a:ea typeface="Open Sans"/>
              <a:cs typeface="Open Sans"/>
              <a:sym typeface="Open Sans"/>
            </a:endParaRPr>
          </a:p>
        </p:txBody>
      </p:sp>
      <p:pic>
        <p:nvPicPr>
          <p:cNvPr id="142" name="Google Shape;142;p16"/>
          <p:cNvPicPr preferRelativeResize="0"/>
          <p:nvPr/>
        </p:nvPicPr>
        <p:blipFill rotWithShape="1">
          <a:blip r:embed="rId4">
            <a:alphaModFix/>
          </a:blip>
          <a:srcRect b="0" l="22174" r="23806" t="0"/>
          <a:stretch/>
        </p:blipFill>
        <p:spPr>
          <a:xfrm>
            <a:off x="4694175" y="6858000"/>
            <a:ext cx="2390774" cy="1782525"/>
          </a:xfrm>
          <a:prstGeom prst="rect">
            <a:avLst/>
          </a:prstGeom>
          <a:noFill/>
          <a:ln>
            <a:noFill/>
          </a:ln>
        </p:spPr>
      </p:pic>
      <p:cxnSp>
        <p:nvCxnSpPr>
          <p:cNvPr id="143" name="Google Shape;143;p16"/>
          <p:cNvCxnSpPr/>
          <p:nvPr/>
        </p:nvCxnSpPr>
        <p:spPr>
          <a:xfrm rot="10800000">
            <a:off x="5065800" y="7401150"/>
            <a:ext cx="1962000" cy="9300"/>
          </a:xfrm>
          <a:prstGeom prst="straightConnector1">
            <a:avLst/>
          </a:prstGeom>
          <a:noFill/>
          <a:ln cap="flat" cmpd="sng" w="9525">
            <a:solidFill>
              <a:schemeClr val="dk2"/>
            </a:solidFill>
            <a:prstDash val="solid"/>
            <a:round/>
            <a:headEnd len="med" w="med" type="none"/>
            <a:tailEnd len="med" w="med" type="none"/>
          </a:ln>
        </p:spPr>
      </p:cxnSp>
      <p:cxnSp>
        <p:nvCxnSpPr>
          <p:cNvPr id="144" name="Google Shape;144;p16"/>
          <p:cNvCxnSpPr/>
          <p:nvPr/>
        </p:nvCxnSpPr>
        <p:spPr>
          <a:xfrm>
            <a:off x="4905700" y="7086600"/>
            <a:ext cx="276300" cy="276300"/>
          </a:xfrm>
          <a:prstGeom prst="straightConnector1">
            <a:avLst/>
          </a:prstGeom>
          <a:noFill/>
          <a:ln cap="flat" cmpd="sng" w="9525">
            <a:solidFill>
              <a:schemeClr val="dk2"/>
            </a:solidFill>
            <a:prstDash val="solid"/>
            <a:round/>
            <a:headEnd len="med" w="med" type="none"/>
            <a:tailEnd len="med" w="med" type="triangle"/>
          </a:ln>
        </p:spPr>
      </p:cxnSp>
      <p:pic>
        <p:nvPicPr>
          <p:cNvPr id="145" name="Google Shape;145;p16"/>
          <p:cNvPicPr preferRelativeResize="0"/>
          <p:nvPr/>
        </p:nvPicPr>
        <p:blipFill rotWithShape="1">
          <a:blip r:embed="rId5">
            <a:alphaModFix/>
          </a:blip>
          <a:srcRect b="0" l="7823" r="21374" t="0"/>
          <a:stretch/>
        </p:blipFill>
        <p:spPr>
          <a:xfrm>
            <a:off x="4762500" y="8468325"/>
            <a:ext cx="2200274" cy="1505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7"/>
          <p:cNvSpPr txBox="1"/>
          <p:nvPr>
            <p:ph type="title"/>
          </p:nvPr>
        </p:nvSpPr>
        <p:spPr>
          <a:xfrm>
            <a:off x="249310" y="613096"/>
            <a:ext cx="6816600" cy="111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Superior Mediastinum</a:t>
            </a:r>
            <a:endParaRPr/>
          </a:p>
        </p:txBody>
      </p:sp>
      <p:sp>
        <p:nvSpPr>
          <p:cNvPr id="151" name="Google Shape;151;p17"/>
          <p:cNvSpPr/>
          <p:nvPr/>
        </p:nvSpPr>
        <p:spPr>
          <a:xfrm>
            <a:off x="2178825" y="1474150"/>
            <a:ext cx="2714700" cy="476400"/>
          </a:xfrm>
          <a:prstGeom prst="roundRect">
            <a:avLst>
              <a:gd fmla="val 16667" name="adj"/>
            </a:avLst>
          </a:prstGeom>
          <a:solidFill>
            <a:srgbClr val="A2C4C9"/>
          </a:solidFill>
          <a:ln cap="flat" cmpd="sng" w="952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0C343D"/>
                </a:solidFill>
                <a:latin typeface="Fira Sans Condensed"/>
                <a:ea typeface="Fira Sans Condensed"/>
                <a:cs typeface="Fira Sans Condensed"/>
                <a:sym typeface="Fira Sans Condensed"/>
              </a:rPr>
              <a:t>Boundaries</a:t>
            </a:r>
            <a:endParaRPr b="1" sz="1900">
              <a:solidFill>
                <a:srgbClr val="0C343D"/>
              </a:solidFill>
              <a:latin typeface="Fira Sans Condensed"/>
              <a:ea typeface="Fira Sans Condensed"/>
              <a:cs typeface="Fira Sans Condensed"/>
              <a:sym typeface="Fira Sans Condensed"/>
            </a:endParaRPr>
          </a:p>
        </p:txBody>
      </p:sp>
      <p:graphicFrame>
        <p:nvGraphicFramePr>
          <p:cNvPr id="152" name="Google Shape;152;p17"/>
          <p:cNvGraphicFramePr/>
          <p:nvPr/>
        </p:nvGraphicFramePr>
        <p:xfrm>
          <a:off x="407225" y="2016938"/>
          <a:ext cx="3000000" cy="3000000"/>
        </p:xfrm>
        <a:graphic>
          <a:graphicData uri="http://schemas.openxmlformats.org/drawingml/2006/table">
            <a:tbl>
              <a:tblPr>
                <a:noFill/>
                <a:tableStyleId>{78CE1397-1187-49AA-9925-2850D311445C}</a:tableStyleId>
              </a:tblPr>
              <a:tblGrid>
                <a:gridCol w="1300150"/>
                <a:gridCol w="1300150"/>
                <a:gridCol w="1300150"/>
                <a:gridCol w="1300150"/>
                <a:gridCol w="1300150"/>
              </a:tblGrid>
              <a:tr h="559950">
                <a:tc>
                  <a:txBody>
                    <a:bodyPr/>
                    <a:lstStyle/>
                    <a:p>
                      <a:pPr indent="0" lvl="0" marL="0" rtl="0" algn="ctr">
                        <a:spcBef>
                          <a:spcPts val="0"/>
                        </a:spcBef>
                        <a:spcAft>
                          <a:spcPts val="0"/>
                        </a:spcAft>
                        <a:buNone/>
                      </a:pPr>
                      <a:r>
                        <a:rPr lang="en" sz="1600">
                          <a:solidFill>
                            <a:srgbClr val="0C343D"/>
                          </a:solidFill>
                          <a:latin typeface="Open Sans"/>
                          <a:ea typeface="Open Sans"/>
                          <a:cs typeface="Open Sans"/>
                          <a:sym typeface="Open Sans"/>
                        </a:rPr>
                        <a:t>Superior</a:t>
                      </a:r>
                      <a:endParaRPr sz="1600">
                        <a:solidFill>
                          <a:srgbClr val="0C343D"/>
                        </a:solidFill>
                        <a:latin typeface="Open Sans"/>
                        <a:ea typeface="Open Sans"/>
                        <a:cs typeface="Open Sans"/>
                        <a:sym typeface="Open Sans"/>
                      </a:endParaRPr>
                    </a:p>
                  </a:txBody>
                  <a:tcPr marT="91425" marB="91425" marR="91425" marL="91425">
                    <a:solidFill>
                      <a:srgbClr val="D0E0E3"/>
                    </a:solidFill>
                  </a:tcPr>
                </a:tc>
                <a:tc>
                  <a:txBody>
                    <a:bodyPr/>
                    <a:lstStyle/>
                    <a:p>
                      <a:pPr indent="0" lvl="0" marL="0" rtl="0" algn="ctr">
                        <a:spcBef>
                          <a:spcPts val="0"/>
                        </a:spcBef>
                        <a:spcAft>
                          <a:spcPts val="0"/>
                        </a:spcAft>
                        <a:buNone/>
                      </a:pPr>
                      <a:r>
                        <a:rPr lang="en" sz="1600">
                          <a:solidFill>
                            <a:srgbClr val="0C343D"/>
                          </a:solidFill>
                          <a:latin typeface="Open Sans"/>
                          <a:ea typeface="Open Sans"/>
                          <a:cs typeface="Open Sans"/>
                          <a:sym typeface="Open Sans"/>
                        </a:rPr>
                        <a:t>Inferior</a:t>
                      </a:r>
                      <a:endParaRPr sz="1600">
                        <a:solidFill>
                          <a:srgbClr val="0C343D"/>
                        </a:solidFill>
                        <a:latin typeface="Open Sans"/>
                        <a:ea typeface="Open Sans"/>
                        <a:cs typeface="Open Sans"/>
                        <a:sym typeface="Open Sans"/>
                      </a:endParaRPr>
                    </a:p>
                  </a:txBody>
                  <a:tcPr marT="91425" marB="91425" marR="91425" marL="91425">
                    <a:solidFill>
                      <a:srgbClr val="D0E0E3"/>
                    </a:solidFill>
                  </a:tcPr>
                </a:tc>
                <a:tc>
                  <a:txBody>
                    <a:bodyPr/>
                    <a:lstStyle/>
                    <a:p>
                      <a:pPr indent="0" lvl="0" marL="0" rtl="0" algn="ctr">
                        <a:spcBef>
                          <a:spcPts val="0"/>
                        </a:spcBef>
                        <a:spcAft>
                          <a:spcPts val="0"/>
                        </a:spcAft>
                        <a:buNone/>
                      </a:pPr>
                      <a:r>
                        <a:rPr lang="en" sz="1600">
                          <a:solidFill>
                            <a:srgbClr val="0C343D"/>
                          </a:solidFill>
                          <a:latin typeface="Open Sans"/>
                          <a:ea typeface="Open Sans"/>
                          <a:cs typeface="Open Sans"/>
                          <a:sym typeface="Open Sans"/>
                        </a:rPr>
                        <a:t>Anterior</a:t>
                      </a:r>
                      <a:endParaRPr sz="1600">
                        <a:solidFill>
                          <a:srgbClr val="0C343D"/>
                        </a:solidFill>
                        <a:latin typeface="Open Sans"/>
                        <a:ea typeface="Open Sans"/>
                        <a:cs typeface="Open Sans"/>
                        <a:sym typeface="Open Sans"/>
                      </a:endParaRPr>
                    </a:p>
                  </a:txBody>
                  <a:tcPr marT="91425" marB="91425" marR="91425" marL="91425">
                    <a:solidFill>
                      <a:srgbClr val="D0E0E3"/>
                    </a:solidFill>
                  </a:tcPr>
                </a:tc>
                <a:tc>
                  <a:txBody>
                    <a:bodyPr/>
                    <a:lstStyle/>
                    <a:p>
                      <a:pPr indent="0" lvl="0" marL="0" rtl="0" algn="ctr">
                        <a:spcBef>
                          <a:spcPts val="0"/>
                        </a:spcBef>
                        <a:spcAft>
                          <a:spcPts val="0"/>
                        </a:spcAft>
                        <a:buNone/>
                      </a:pPr>
                      <a:r>
                        <a:rPr lang="en" sz="1600">
                          <a:solidFill>
                            <a:srgbClr val="0C343D"/>
                          </a:solidFill>
                          <a:latin typeface="Open Sans"/>
                          <a:ea typeface="Open Sans"/>
                          <a:cs typeface="Open Sans"/>
                          <a:sym typeface="Open Sans"/>
                        </a:rPr>
                        <a:t>Posterior</a:t>
                      </a:r>
                      <a:endParaRPr sz="1600">
                        <a:solidFill>
                          <a:srgbClr val="0C343D"/>
                        </a:solidFill>
                        <a:latin typeface="Open Sans"/>
                        <a:ea typeface="Open Sans"/>
                        <a:cs typeface="Open Sans"/>
                        <a:sym typeface="Open Sans"/>
                      </a:endParaRPr>
                    </a:p>
                  </a:txBody>
                  <a:tcPr marT="91425" marB="91425" marR="91425" marL="91425">
                    <a:solidFill>
                      <a:srgbClr val="D0E0E3"/>
                    </a:solidFill>
                  </a:tcPr>
                </a:tc>
                <a:tc>
                  <a:txBody>
                    <a:bodyPr/>
                    <a:lstStyle/>
                    <a:p>
                      <a:pPr indent="0" lvl="0" marL="0" rtl="0" algn="ctr">
                        <a:spcBef>
                          <a:spcPts val="0"/>
                        </a:spcBef>
                        <a:spcAft>
                          <a:spcPts val="0"/>
                        </a:spcAft>
                        <a:buNone/>
                      </a:pPr>
                      <a:r>
                        <a:rPr lang="en" sz="1600">
                          <a:solidFill>
                            <a:srgbClr val="6FA8DC"/>
                          </a:solidFill>
                          <a:latin typeface="Open Sans"/>
                          <a:ea typeface="Open Sans"/>
                          <a:cs typeface="Open Sans"/>
                          <a:sym typeface="Open Sans"/>
                        </a:rPr>
                        <a:t>Lateral</a:t>
                      </a:r>
                      <a:endParaRPr sz="1600">
                        <a:solidFill>
                          <a:srgbClr val="6FA8DC"/>
                        </a:solidFill>
                        <a:latin typeface="Open Sans"/>
                        <a:ea typeface="Open Sans"/>
                        <a:cs typeface="Open Sans"/>
                        <a:sym typeface="Open Sans"/>
                      </a:endParaRPr>
                    </a:p>
                  </a:txBody>
                  <a:tcPr marT="91425" marB="91425" marR="91425" marL="91425">
                    <a:solidFill>
                      <a:srgbClr val="D0E0E3"/>
                    </a:solidFill>
                  </a:tcPr>
                </a:tc>
              </a:tr>
              <a:tr h="1050000">
                <a:tc>
                  <a:txBody>
                    <a:bodyPr/>
                    <a:lstStyle/>
                    <a:p>
                      <a:pPr indent="0" lvl="0" marL="0" rtl="0" algn="ctr">
                        <a:lnSpc>
                          <a:spcPct val="115000"/>
                        </a:lnSpc>
                        <a:spcBef>
                          <a:spcPts val="0"/>
                        </a:spcBef>
                        <a:spcAft>
                          <a:spcPts val="0"/>
                        </a:spcAft>
                        <a:buNone/>
                      </a:pPr>
                      <a:r>
                        <a:rPr lang="en">
                          <a:solidFill>
                            <a:srgbClr val="0C343D"/>
                          </a:solidFill>
                          <a:latin typeface="Open Sans"/>
                          <a:ea typeface="Open Sans"/>
                          <a:cs typeface="Open Sans"/>
                          <a:sym typeface="Open Sans"/>
                        </a:rPr>
                        <a:t>Thoracic outlet </a:t>
                      </a:r>
                      <a:endParaRPr>
                        <a:solidFill>
                          <a:srgbClr val="0C343D"/>
                        </a:solidFill>
                        <a:latin typeface="Open Sans"/>
                        <a:ea typeface="Open Sans"/>
                        <a:cs typeface="Open Sans"/>
                        <a:sym typeface="Open Sans"/>
                      </a:endParaRPr>
                    </a:p>
                  </a:txBody>
                  <a:tcPr marT="91425" marB="91425" marR="61950" marL="91425">
                    <a:solidFill>
                      <a:schemeClr val="lt1"/>
                    </a:solidFill>
                  </a:tcPr>
                </a:tc>
                <a:tc>
                  <a:txBody>
                    <a:bodyPr/>
                    <a:lstStyle/>
                    <a:p>
                      <a:pPr indent="0" lvl="0" marL="0" rtl="0" algn="ctr">
                        <a:lnSpc>
                          <a:spcPct val="115000"/>
                        </a:lnSpc>
                        <a:spcBef>
                          <a:spcPts val="0"/>
                        </a:spcBef>
                        <a:spcAft>
                          <a:spcPts val="0"/>
                        </a:spcAft>
                        <a:buClr>
                          <a:schemeClr val="dk1"/>
                        </a:buClr>
                        <a:buSzPts val="1200"/>
                        <a:buFont typeface="Arial"/>
                        <a:buNone/>
                      </a:pPr>
                      <a:r>
                        <a:rPr b="1" lang="en">
                          <a:solidFill>
                            <a:srgbClr val="0C343D"/>
                          </a:solidFill>
                          <a:latin typeface="Open Sans"/>
                          <a:ea typeface="Open Sans"/>
                          <a:cs typeface="Open Sans"/>
                          <a:sym typeface="Open Sans"/>
                        </a:rPr>
                        <a:t>Horizontal plane</a:t>
                      </a:r>
                      <a:endParaRPr b="1">
                        <a:solidFill>
                          <a:srgbClr val="0C343D"/>
                        </a:solidFill>
                        <a:latin typeface="Open Sans"/>
                        <a:ea typeface="Open Sans"/>
                        <a:cs typeface="Open Sans"/>
                        <a:sym typeface="Open Sans"/>
                      </a:endParaRPr>
                    </a:p>
                  </a:txBody>
                  <a:tcPr marT="91425" marB="91425" marR="91425" marL="91425">
                    <a:solidFill>
                      <a:schemeClr val="lt1"/>
                    </a:solidFill>
                  </a:tcPr>
                </a:tc>
                <a:tc>
                  <a:txBody>
                    <a:bodyPr/>
                    <a:lstStyle/>
                    <a:p>
                      <a:pPr indent="0" lvl="0" marL="0" rtl="0" algn="ctr">
                        <a:lnSpc>
                          <a:spcPct val="115000"/>
                        </a:lnSpc>
                        <a:spcBef>
                          <a:spcPts val="0"/>
                        </a:spcBef>
                        <a:spcAft>
                          <a:spcPts val="0"/>
                        </a:spcAft>
                        <a:buClr>
                          <a:schemeClr val="dk1"/>
                        </a:buClr>
                        <a:buSzPts val="1200"/>
                        <a:buFont typeface="Arial"/>
                        <a:buNone/>
                      </a:pPr>
                      <a:r>
                        <a:rPr lang="en">
                          <a:solidFill>
                            <a:srgbClr val="0C343D"/>
                          </a:solidFill>
                          <a:latin typeface="Open Sans"/>
                          <a:ea typeface="Open Sans"/>
                          <a:cs typeface="Open Sans"/>
                          <a:sym typeface="Open Sans"/>
                        </a:rPr>
                        <a:t>Manubrium of sternum</a:t>
                      </a:r>
                      <a:endParaRPr>
                        <a:solidFill>
                          <a:srgbClr val="0C343D"/>
                        </a:solidFill>
                        <a:latin typeface="Open Sans"/>
                        <a:ea typeface="Open Sans"/>
                        <a:cs typeface="Open Sans"/>
                        <a:sym typeface="Open Sans"/>
                      </a:endParaRPr>
                    </a:p>
                  </a:txBody>
                  <a:tcPr marT="91425" marB="91425" marR="91425" marL="91425">
                    <a:solidFill>
                      <a:srgbClr val="FFFFFF"/>
                    </a:solidFill>
                  </a:tcPr>
                </a:tc>
                <a:tc>
                  <a:txBody>
                    <a:bodyPr/>
                    <a:lstStyle/>
                    <a:p>
                      <a:pPr indent="0" lvl="0" marL="0" rtl="0" algn="ctr">
                        <a:lnSpc>
                          <a:spcPct val="115000"/>
                        </a:lnSpc>
                        <a:spcBef>
                          <a:spcPts val="0"/>
                        </a:spcBef>
                        <a:spcAft>
                          <a:spcPts val="0"/>
                        </a:spcAft>
                        <a:buClr>
                          <a:schemeClr val="dk1"/>
                        </a:buClr>
                        <a:buSzPts val="1200"/>
                        <a:buFont typeface="Arial"/>
                        <a:buNone/>
                      </a:pPr>
                      <a:r>
                        <a:rPr lang="en">
                          <a:solidFill>
                            <a:srgbClr val="0C343D"/>
                          </a:solidFill>
                          <a:latin typeface="Open Sans"/>
                          <a:ea typeface="Open Sans"/>
                          <a:cs typeface="Open Sans"/>
                          <a:sym typeface="Open Sans"/>
                        </a:rPr>
                        <a:t> Upper 4 thoracic vertebrae</a:t>
                      </a:r>
                      <a:endParaRPr>
                        <a:solidFill>
                          <a:srgbClr val="0C343D"/>
                        </a:solidFill>
                        <a:latin typeface="Open Sans"/>
                        <a:ea typeface="Open Sans"/>
                        <a:cs typeface="Open Sans"/>
                        <a:sym typeface="Open Sans"/>
                      </a:endParaRPr>
                    </a:p>
                  </a:txBody>
                  <a:tcPr marT="91425" marB="91425" marR="91425" marL="91425">
                    <a:solidFill>
                      <a:srgbClr val="FFFFFF"/>
                    </a:solidFill>
                  </a:tcPr>
                </a:tc>
                <a:tc>
                  <a:txBody>
                    <a:bodyPr/>
                    <a:lstStyle/>
                    <a:p>
                      <a:pPr indent="0" lvl="0" marL="0" rtl="0" algn="ctr">
                        <a:lnSpc>
                          <a:spcPct val="115000"/>
                        </a:lnSpc>
                        <a:spcBef>
                          <a:spcPts val="0"/>
                        </a:spcBef>
                        <a:spcAft>
                          <a:spcPts val="0"/>
                        </a:spcAft>
                        <a:buClr>
                          <a:schemeClr val="dk1"/>
                        </a:buClr>
                        <a:buSzPts val="1200"/>
                        <a:buFont typeface="Arial"/>
                        <a:buNone/>
                      </a:pPr>
                      <a:r>
                        <a:rPr lang="en">
                          <a:solidFill>
                            <a:srgbClr val="6FA8DC"/>
                          </a:solidFill>
                          <a:latin typeface="Open Sans"/>
                          <a:ea typeface="Open Sans"/>
                          <a:cs typeface="Open Sans"/>
                          <a:sym typeface="Open Sans"/>
                        </a:rPr>
                        <a:t>Lungs &amp; pleurae</a:t>
                      </a:r>
                      <a:endParaRPr>
                        <a:solidFill>
                          <a:srgbClr val="6FA8DC"/>
                        </a:solidFill>
                        <a:latin typeface="Open Sans"/>
                        <a:ea typeface="Open Sans"/>
                        <a:cs typeface="Open Sans"/>
                        <a:sym typeface="Open Sans"/>
                      </a:endParaRPr>
                    </a:p>
                  </a:txBody>
                  <a:tcPr marT="91425" marB="91425" marR="91425" marL="91425">
                    <a:solidFill>
                      <a:srgbClr val="FFFFFF"/>
                    </a:solidFill>
                  </a:tcPr>
                </a:tc>
              </a:tr>
            </a:tbl>
          </a:graphicData>
        </a:graphic>
      </p:graphicFrame>
      <p:sp>
        <p:nvSpPr>
          <p:cNvPr id="153" name="Google Shape;153;p17"/>
          <p:cNvSpPr/>
          <p:nvPr/>
        </p:nvSpPr>
        <p:spPr>
          <a:xfrm>
            <a:off x="2066875" y="4006075"/>
            <a:ext cx="2714700" cy="476400"/>
          </a:xfrm>
          <a:prstGeom prst="roundRect">
            <a:avLst>
              <a:gd fmla="val 16667" name="adj"/>
            </a:avLst>
          </a:prstGeom>
          <a:solidFill>
            <a:srgbClr val="A2C4C9"/>
          </a:solidFill>
          <a:ln cap="flat" cmpd="sng" w="952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0C343D"/>
                </a:solidFill>
                <a:latin typeface="Fira Sans Condensed"/>
                <a:ea typeface="Fira Sans Condensed"/>
                <a:cs typeface="Fira Sans Condensed"/>
                <a:sym typeface="Fira Sans Condensed"/>
              </a:rPr>
              <a:t>Contents</a:t>
            </a:r>
            <a:endParaRPr b="1" sz="1900">
              <a:solidFill>
                <a:srgbClr val="0C343D"/>
              </a:solidFill>
              <a:latin typeface="Fira Sans Condensed"/>
              <a:ea typeface="Fira Sans Condensed"/>
              <a:cs typeface="Fira Sans Condensed"/>
              <a:sym typeface="Fira Sans Condensed"/>
            </a:endParaRPr>
          </a:p>
        </p:txBody>
      </p:sp>
      <p:graphicFrame>
        <p:nvGraphicFramePr>
          <p:cNvPr id="154" name="Google Shape;154;p17"/>
          <p:cNvGraphicFramePr/>
          <p:nvPr/>
        </p:nvGraphicFramePr>
        <p:xfrm>
          <a:off x="100050" y="4589325"/>
          <a:ext cx="3000000" cy="3000000"/>
        </p:xfrm>
        <a:graphic>
          <a:graphicData uri="http://schemas.openxmlformats.org/drawingml/2006/table">
            <a:tbl>
              <a:tblPr>
                <a:noFill/>
                <a:tableStyleId>{78CE1397-1187-49AA-9925-2850D311445C}</a:tableStyleId>
              </a:tblPr>
              <a:tblGrid>
                <a:gridCol w="2371175"/>
                <a:gridCol w="2371175"/>
                <a:gridCol w="2371175"/>
              </a:tblGrid>
              <a:tr h="499125">
                <a:tc>
                  <a:txBody>
                    <a:bodyPr/>
                    <a:lstStyle/>
                    <a:p>
                      <a:pPr indent="0" lvl="0" marL="0" rtl="0" algn="ctr">
                        <a:spcBef>
                          <a:spcPts val="0"/>
                        </a:spcBef>
                        <a:spcAft>
                          <a:spcPts val="0"/>
                        </a:spcAft>
                        <a:buNone/>
                      </a:pPr>
                      <a:r>
                        <a:rPr lang="en" sz="1600">
                          <a:solidFill>
                            <a:srgbClr val="0C343D"/>
                          </a:solidFill>
                          <a:latin typeface="Open Sans"/>
                          <a:ea typeface="Open Sans"/>
                          <a:cs typeface="Open Sans"/>
                          <a:sym typeface="Open Sans"/>
                        </a:rPr>
                        <a:t>Superficial</a:t>
                      </a:r>
                      <a:endParaRPr sz="1600">
                        <a:solidFill>
                          <a:srgbClr val="0C343D"/>
                        </a:solidFill>
                        <a:latin typeface="Open Sans"/>
                        <a:ea typeface="Open Sans"/>
                        <a:cs typeface="Open Sans"/>
                        <a:sym typeface="Open Sans"/>
                      </a:endParaRPr>
                    </a:p>
                  </a:txBody>
                  <a:tcPr marT="91425" marB="91425" marR="91425" marL="91425">
                    <a:solidFill>
                      <a:srgbClr val="D0E0E3"/>
                    </a:solidFill>
                  </a:tcPr>
                </a:tc>
                <a:tc>
                  <a:txBody>
                    <a:bodyPr/>
                    <a:lstStyle/>
                    <a:p>
                      <a:pPr indent="0" lvl="0" marL="0" rtl="0" algn="ctr">
                        <a:spcBef>
                          <a:spcPts val="0"/>
                        </a:spcBef>
                        <a:spcAft>
                          <a:spcPts val="0"/>
                        </a:spcAft>
                        <a:buNone/>
                      </a:pPr>
                      <a:r>
                        <a:rPr lang="en" sz="1600">
                          <a:solidFill>
                            <a:srgbClr val="0C343D"/>
                          </a:solidFill>
                          <a:latin typeface="Open Sans"/>
                          <a:ea typeface="Open Sans"/>
                          <a:cs typeface="Open Sans"/>
                          <a:sym typeface="Open Sans"/>
                        </a:rPr>
                        <a:t>Intermediate</a:t>
                      </a:r>
                      <a:endParaRPr sz="1600">
                        <a:solidFill>
                          <a:srgbClr val="0C343D"/>
                        </a:solidFill>
                        <a:latin typeface="Open Sans"/>
                        <a:ea typeface="Open Sans"/>
                        <a:cs typeface="Open Sans"/>
                        <a:sym typeface="Open Sans"/>
                      </a:endParaRPr>
                    </a:p>
                  </a:txBody>
                  <a:tcPr marT="91425" marB="91425" marR="91425" marL="91425">
                    <a:solidFill>
                      <a:srgbClr val="D0E0E3"/>
                    </a:solidFill>
                  </a:tcPr>
                </a:tc>
                <a:tc>
                  <a:txBody>
                    <a:bodyPr/>
                    <a:lstStyle/>
                    <a:p>
                      <a:pPr indent="0" lvl="0" marL="0" rtl="0" algn="ctr">
                        <a:spcBef>
                          <a:spcPts val="0"/>
                        </a:spcBef>
                        <a:spcAft>
                          <a:spcPts val="0"/>
                        </a:spcAft>
                        <a:buNone/>
                      </a:pPr>
                      <a:r>
                        <a:rPr lang="en" sz="1600">
                          <a:solidFill>
                            <a:srgbClr val="0C343D"/>
                          </a:solidFill>
                          <a:latin typeface="Open Sans"/>
                          <a:ea typeface="Open Sans"/>
                          <a:cs typeface="Open Sans"/>
                          <a:sym typeface="Open Sans"/>
                        </a:rPr>
                        <a:t>Deep</a:t>
                      </a:r>
                      <a:endParaRPr sz="1600">
                        <a:solidFill>
                          <a:srgbClr val="0C343D"/>
                        </a:solidFill>
                        <a:latin typeface="Open Sans"/>
                        <a:ea typeface="Open Sans"/>
                        <a:cs typeface="Open Sans"/>
                        <a:sym typeface="Open Sans"/>
                      </a:endParaRPr>
                    </a:p>
                  </a:txBody>
                  <a:tcPr marT="91425" marB="91425" marR="91425" marL="91425">
                    <a:solidFill>
                      <a:srgbClr val="D0E0E3"/>
                    </a:solidFill>
                  </a:tcPr>
                </a:tc>
              </a:tr>
              <a:tr h="4874200">
                <a:tc>
                  <a:txBody>
                    <a:bodyPr/>
                    <a:lstStyle/>
                    <a:p>
                      <a:pPr indent="0" lvl="0" marL="0" rtl="0" algn="l">
                        <a:spcBef>
                          <a:spcPts val="0"/>
                        </a:spcBef>
                        <a:spcAft>
                          <a:spcPts val="0"/>
                        </a:spcAft>
                        <a:buNone/>
                      </a:pPr>
                      <a:r>
                        <a:rPr b="1" lang="en" sz="1300">
                          <a:solidFill>
                            <a:srgbClr val="999999"/>
                          </a:solidFill>
                          <a:latin typeface="Open Sans"/>
                          <a:ea typeface="Open Sans"/>
                          <a:cs typeface="Open Sans"/>
                          <a:sym typeface="Open Sans"/>
                        </a:rPr>
                        <a:t>1 Gland:</a:t>
                      </a:r>
                      <a:r>
                        <a:rPr lang="en" sz="1300">
                          <a:solidFill>
                            <a:srgbClr val="0C343D"/>
                          </a:solidFill>
                          <a:latin typeface="Open Sans"/>
                          <a:ea typeface="Open Sans"/>
                          <a:cs typeface="Open Sans"/>
                          <a:sym typeface="Open Sans"/>
                        </a:rPr>
                        <a:t> </a:t>
                      </a:r>
                      <a:endParaRPr sz="1300">
                        <a:solidFill>
                          <a:srgbClr val="0C343D"/>
                        </a:solidFill>
                        <a:latin typeface="Open Sans"/>
                        <a:ea typeface="Open Sans"/>
                        <a:cs typeface="Open Sans"/>
                        <a:sym typeface="Open Sans"/>
                      </a:endParaRPr>
                    </a:p>
                    <a:p>
                      <a:pPr indent="0" lvl="0" marL="0" rtl="0" algn="l">
                        <a:spcBef>
                          <a:spcPts val="0"/>
                        </a:spcBef>
                        <a:spcAft>
                          <a:spcPts val="0"/>
                        </a:spcAft>
                        <a:buNone/>
                      </a:pPr>
                      <a:r>
                        <a:t/>
                      </a:r>
                      <a:endParaRPr sz="1300">
                        <a:solidFill>
                          <a:srgbClr val="0C343D"/>
                        </a:solidFill>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lang="en" sz="1300">
                          <a:solidFill>
                            <a:srgbClr val="0C343D"/>
                          </a:solidFill>
                          <a:latin typeface="Open Sans"/>
                          <a:ea typeface="Open Sans"/>
                          <a:cs typeface="Open Sans"/>
                          <a:sym typeface="Open Sans"/>
                        </a:rPr>
                        <a:t>-</a:t>
                      </a:r>
                      <a:r>
                        <a:rPr lang="en" sz="1300">
                          <a:solidFill>
                            <a:srgbClr val="1C4587"/>
                          </a:solidFill>
                          <a:latin typeface="Open Sans"/>
                          <a:ea typeface="Open Sans"/>
                          <a:cs typeface="Open Sans"/>
                          <a:sym typeface="Open Sans"/>
                        </a:rPr>
                        <a:t>Thymus gland</a:t>
                      </a:r>
                      <a:r>
                        <a:rPr lang="en" sz="1300">
                          <a:solidFill>
                            <a:srgbClr val="CC4125"/>
                          </a:solidFill>
                          <a:latin typeface="Open Sans"/>
                          <a:ea typeface="Open Sans"/>
                          <a:cs typeface="Open Sans"/>
                          <a:sym typeface="Open Sans"/>
                        </a:rPr>
                        <a:t> </a:t>
                      </a:r>
                      <a:endParaRPr sz="1300">
                        <a:solidFill>
                          <a:srgbClr val="0C343D"/>
                        </a:solidFill>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t/>
                      </a:r>
                      <a:endParaRPr sz="1300">
                        <a:solidFill>
                          <a:srgbClr val="0C343D"/>
                        </a:solidFill>
                        <a:latin typeface="Open Sans"/>
                        <a:ea typeface="Open Sans"/>
                        <a:cs typeface="Open Sans"/>
                        <a:sym typeface="Open Sans"/>
                      </a:endParaRPr>
                    </a:p>
                    <a:p>
                      <a:pPr indent="0" lvl="0" marL="0" rtl="0" algn="l">
                        <a:spcBef>
                          <a:spcPts val="0"/>
                        </a:spcBef>
                        <a:spcAft>
                          <a:spcPts val="0"/>
                        </a:spcAft>
                        <a:buNone/>
                      </a:pPr>
                      <a:r>
                        <a:rPr b="1" lang="en" sz="1300">
                          <a:solidFill>
                            <a:srgbClr val="0C343D"/>
                          </a:solidFill>
                          <a:latin typeface="Open Sans"/>
                          <a:ea typeface="Open Sans"/>
                          <a:cs typeface="Open Sans"/>
                          <a:sym typeface="Open Sans"/>
                        </a:rPr>
                        <a:t>3 Veins: </a:t>
                      </a:r>
                      <a:endParaRPr b="1" sz="1300">
                        <a:solidFill>
                          <a:srgbClr val="0C343D"/>
                        </a:solidFill>
                        <a:latin typeface="Open Sans"/>
                        <a:ea typeface="Open Sans"/>
                        <a:cs typeface="Open Sans"/>
                        <a:sym typeface="Open Sans"/>
                      </a:endParaRPr>
                    </a:p>
                    <a:p>
                      <a:pPr indent="0" lvl="0" marL="0" rtl="0" algn="l">
                        <a:spcBef>
                          <a:spcPts val="0"/>
                        </a:spcBef>
                        <a:spcAft>
                          <a:spcPts val="0"/>
                        </a:spcAft>
                        <a:buNone/>
                      </a:pPr>
                      <a:r>
                        <a:t/>
                      </a:r>
                      <a:endParaRPr b="1" sz="1300">
                        <a:solidFill>
                          <a:srgbClr val="0C343D"/>
                        </a:solidFill>
                        <a:latin typeface="Open Sans"/>
                        <a:ea typeface="Open Sans"/>
                        <a:cs typeface="Open Sans"/>
                        <a:sym typeface="Open Sans"/>
                      </a:endParaRPr>
                    </a:p>
                    <a:p>
                      <a:pPr indent="0" lvl="0" marL="0" rtl="0" algn="l">
                        <a:spcBef>
                          <a:spcPts val="0"/>
                        </a:spcBef>
                        <a:spcAft>
                          <a:spcPts val="0"/>
                        </a:spcAft>
                        <a:buNone/>
                      </a:pPr>
                      <a:r>
                        <a:rPr b="1" lang="en" sz="1300">
                          <a:solidFill>
                            <a:srgbClr val="0C343D"/>
                          </a:solidFill>
                          <a:latin typeface="Open Sans"/>
                          <a:ea typeface="Open Sans"/>
                          <a:cs typeface="Open Sans"/>
                          <a:sym typeface="Open Sans"/>
                        </a:rPr>
                        <a:t>-</a:t>
                      </a:r>
                      <a:r>
                        <a:rPr b="1" lang="en" sz="1300">
                          <a:solidFill>
                            <a:srgbClr val="E06666"/>
                          </a:solidFill>
                          <a:latin typeface="Open Sans"/>
                          <a:ea typeface="Open Sans"/>
                          <a:cs typeface="Open Sans"/>
                          <a:sym typeface="Open Sans"/>
                        </a:rPr>
                        <a:t>Right</a:t>
                      </a:r>
                      <a:r>
                        <a:rPr b="1" lang="en" sz="1300">
                          <a:solidFill>
                            <a:srgbClr val="0C343D"/>
                          </a:solidFill>
                          <a:latin typeface="Open Sans"/>
                          <a:ea typeface="Open Sans"/>
                          <a:cs typeface="Open Sans"/>
                          <a:sym typeface="Open Sans"/>
                        </a:rPr>
                        <a:t> </a:t>
                      </a:r>
                      <a:r>
                        <a:rPr lang="en" sz="1300">
                          <a:solidFill>
                            <a:srgbClr val="0C343D"/>
                          </a:solidFill>
                          <a:latin typeface="Open Sans"/>
                          <a:ea typeface="Open Sans"/>
                          <a:cs typeface="Open Sans"/>
                          <a:sym typeface="Open Sans"/>
                        </a:rPr>
                        <a:t>brachiocephalic vein </a:t>
                      </a:r>
                      <a:endParaRPr sz="1300">
                        <a:solidFill>
                          <a:srgbClr val="0C343D"/>
                        </a:solidFill>
                        <a:latin typeface="Open Sans"/>
                        <a:ea typeface="Open Sans"/>
                        <a:cs typeface="Open Sans"/>
                        <a:sym typeface="Open Sans"/>
                      </a:endParaRPr>
                    </a:p>
                    <a:p>
                      <a:pPr indent="0" lvl="0" marL="0" rtl="0" algn="l">
                        <a:spcBef>
                          <a:spcPts val="0"/>
                        </a:spcBef>
                        <a:spcAft>
                          <a:spcPts val="0"/>
                        </a:spcAft>
                        <a:buNone/>
                      </a:pPr>
                      <a:r>
                        <a:t/>
                      </a:r>
                      <a:endParaRPr sz="1300">
                        <a:solidFill>
                          <a:srgbClr val="0C343D"/>
                        </a:solidFill>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b="1" lang="en" sz="1300">
                          <a:solidFill>
                            <a:srgbClr val="0C343D"/>
                          </a:solidFill>
                          <a:latin typeface="Open Sans"/>
                          <a:ea typeface="Open Sans"/>
                          <a:cs typeface="Open Sans"/>
                          <a:sym typeface="Open Sans"/>
                        </a:rPr>
                        <a:t>-</a:t>
                      </a:r>
                      <a:r>
                        <a:rPr b="1" lang="en" sz="1300">
                          <a:solidFill>
                            <a:srgbClr val="38761D"/>
                          </a:solidFill>
                          <a:latin typeface="Open Sans"/>
                          <a:ea typeface="Open Sans"/>
                          <a:cs typeface="Open Sans"/>
                          <a:sym typeface="Open Sans"/>
                        </a:rPr>
                        <a:t>Left</a:t>
                      </a:r>
                      <a:r>
                        <a:rPr b="1" lang="en" sz="1300">
                          <a:solidFill>
                            <a:srgbClr val="0C343D"/>
                          </a:solidFill>
                          <a:latin typeface="Open Sans"/>
                          <a:ea typeface="Open Sans"/>
                          <a:cs typeface="Open Sans"/>
                          <a:sym typeface="Open Sans"/>
                        </a:rPr>
                        <a:t> </a:t>
                      </a:r>
                      <a:r>
                        <a:rPr lang="en" sz="1300">
                          <a:solidFill>
                            <a:srgbClr val="0C343D"/>
                          </a:solidFill>
                          <a:latin typeface="Open Sans"/>
                          <a:ea typeface="Open Sans"/>
                          <a:cs typeface="Open Sans"/>
                          <a:sym typeface="Open Sans"/>
                        </a:rPr>
                        <a:t>brachiocephalic vein </a:t>
                      </a:r>
                      <a:endParaRPr sz="1300">
                        <a:solidFill>
                          <a:srgbClr val="0C343D"/>
                        </a:solidFill>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t/>
                      </a:r>
                      <a:endParaRPr sz="1300">
                        <a:solidFill>
                          <a:srgbClr val="0C343D"/>
                        </a:solidFill>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b="1" lang="en" sz="1300">
                          <a:solidFill>
                            <a:srgbClr val="0C343D"/>
                          </a:solidFill>
                          <a:latin typeface="Open Sans"/>
                          <a:ea typeface="Open Sans"/>
                          <a:cs typeface="Open Sans"/>
                          <a:sym typeface="Open Sans"/>
                        </a:rPr>
                        <a:t>-</a:t>
                      </a:r>
                      <a:r>
                        <a:rPr b="1" lang="en" sz="1300">
                          <a:solidFill>
                            <a:srgbClr val="E69138"/>
                          </a:solidFill>
                          <a:latin typeface="Open Sans"/>
                          <a:ea typeface="Open Sans"/>
                          <a:cs typeface="Open Sans"/>
                          <a:sym typeface="Open Sans"/>
                        </a:rPr>
                        <a:t>Superior</a:t>
                      </a:r>
                      <a:r>
                        <a:rPr b="1" lang="en" sz="1300">
                          <a:solidFill>
                            <a:srgbClr val="0C343D"/>
                          </a:solidFill>
                          <a:latin typeface="Open Sans"/>
                          <a:ea typeface="Open Sans"/>
                          <a:cs typeface="Open Sans"/>
                          <a:sym typeface="Open Sans"/>
                        </a:rPr>
                        <a:t> </a:t>
                      </a:r>
                      <a:r>
                        <a:rPr lang="en" sz="1300">
                          <a:solidFill>
                            <a:srgbClr val="0C343D"/>
                          </a:solidFill>
                          <a:latin typeface="Open Sans"/>
                          <a:ea typeface="Open Sans"/>
                          <a:cs typeface="Open Sans"/>
                          <a:sym typeface="Open Sans"/>
                        </a:rPr>
                        <a:t>vena cava  </a:t>
                      </a:r>
                      <a:endParaRPr sz="1700">
                        <a:solidFill>
                          <a:srgbClr val="0C343D"/>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Clr>
                          <a:schemeClr val="dk1"/>
                        </a:buClr>
                        <a:buSzPts val="1400"/>
                        <a:buFont typeface="Arial"/>
                        <a:buNone/>
                      </a:pPr>
                      <a:r>
                        <a:rPr b="1" lang="en" sz="1200">
                          <a:solidFill>
                            <a:srgbClr val="999999"/>
                          </a:solidFill>
                          <a:latin typeface="Open Sans"/>
                          <a:ea typeface="Open Sans"/>
                          <a:cs typeface="Open Sans"/>
                          <a:sym typeface="Open Sans"/>
                        </a:rPr>
                        <a:t>4 Arteries: </a:t>
                      </a:r>
                      <a:endParaRPr b="1" sz="1200">
                        <a:solidFill>
                          <a:srgbClr val="999999"/>
                        </a:solidFill>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t/>
                      </a:r>
                      <a:endParaRPr b="1" sz="1200">
                        <a:solidFill>
                          <a:srgbClr val="999999"/>
                        </a:solidFill>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lang="en" sz="1200">
                          <a:solidFill>
                            <a:srgbClr val="0C343D"/>
                          </a:solidFill>
                          <a:latin typeface="Open Sans"/>
                          <a:ea typeface="Open Sans"/>
                          <a:cs typeface="Open Sans"/>
                          <a:sym typeface="Open Sans"/>
                        </a:rPr>
                        <a:t>- </a:t>
                      </a:r>
                      <a:r>
                        <a:rPr b="1" lang="en" sz="1200">
                          <a:solidFill>
                            <a:srgbClr val="0C343D"/>
                          </a:solidFill>
                          <a:latin typeface="Open Sans"/>
                          <a:ea typeface="Open Sans"/>
                          <a:cs typeface="Open Sans"/>
                          <a:sym typeface="Open Sans"/>
                        </a:rPr>
                        <a:t>Arch of aorta &amp; its three branches:</a:t>
                      </a:r>
                      <a:r>
                        <a:rPr lang="en" sz="1200">
                          <a:solidFill>
                            <a:srgbClr val="0C343D"/>
                          </a:solidFill>
                          <a:latin typeface="Open Sans"/>
                          <a:ea typeface="Open Sans"/>
                          <a:cs typeface="Open Sans"/>
                          <a:sym typeface="Open Sans"/>
                        </a:rPr>
                        <a:t>              </a:t>
                      </a:r>
                      <a:endParaRPr sz="1200">
                        <a:solidFill>
                          <a:srgbClr val="0C343D"/>
                        </a:solidFill>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lang="en" sz="1200">
                          <a:solidFill>
                            <a:srgbClr val="0C343D"/>
                          </a:solidFill>
                          <a:latin typeface="Open Sans"/>
                          <a:ea typeface="Open Sans"/>
                          <a:cs typeface="Open Sans"/>
                          <a:sym typeface="Open Sans"/>
                        </a:rPr>
                        <a:t>- </a:t>
                      </a:r>
                      <a:r>
                        <a:rPr lang="en" sz="1200">
                          <a:solidFill>
                            <a:srgbClr val="674EA7"/>
                          </a:solidFill>
                          <a:latin typeface="Open Sans"/>
                          <a:ea typeface="Open Sans"/>
                          <a:cs typeface="Open Sans"/>
                          <a:sym typeface="Open Sans"/>
                        </a:rPr>
                        <a:t>Brachiocephalic</a:t>
                      </a:r>
                      <a:r>
                        <a:rPr lang="en" sz="1200">
                          <a:solidFill>
                            <a:srgbClr val="0C343D"/>
                          </a:solidFill>
                          <a:latin typeface="Open Sans"/>
                          <a:ea typeface="Open Sans"/>
                          <a:cs typeface="Open Sans"/>
                          <a:sym typeface="Open Sans"/>
                        </a:rPr>
                        <a:t> artery  </a:t>
                      </a:r>
                      <a:endParaRPr sz="1200">
                        <a:solidFill>
                          <a:srgbClr val="0C343D"/>
                        </a:solidFill>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lang="en" sz="1200">
                          <a:solidFill>
                            <a:srgbClr val="0C343D"/>
                          </a:solidFill>
                          <a:latin typeface="Open Sans"/>
                          <a:ea typeface="Open Sans"/>
                          <a:cs typeface="Open Sans"/>
                          <a:sym typeface="Open Sans"/>
                        </a:rPr>
                        <a:t>- </a:t>
                      </a:r>
                      <a:r>
                        <a:rPr lang="en" sz="1200">
                          <a:solidFill>
                            <a:srgbClr val="FF9900"/>
                          </a:solidFill>
                          <a:latin typeface="Open Sans"/>
                          <a:ea typeface="Open Sans"/>
                          <a:cs typeface="Open Sans"/>
                          <a:sym typeface="Open Sans"/>
                        </a:rPr>
                        <a:t>Left common carotid</a:t>
                      </a:r>
                      <a:r>
                        <a:rPr lang="en" sz="1200">
                          <a:solidFill>
                            <a:srgbClr val="0C343D"/>
                          </a:solidFill>
                          <a:latin typeface="Open Sans"/>
                          <a:ea typeface="Open Sans"/>
                          <a:cs typeface="Open Sans"/>
                          <a:sym typeface="Open Sans"/>
                        </a:rPr>
                        <a:t> artery </a:t>
                      </a:r>
                      <a:endParaRPr sz="1200">
                        <a:solidFill>
                          <a:srgbClr val="0C343D"/>
                        </a:solidFill>
                        <a:latin typeface="Open Sans"/>
                        <a:ea typeface="Open Sans"/>
                        <a:cs typeface="Open Sans"/>
                        <a:sym typeface="Open Sans"/>
                      </a:endParaRPr>
                    </a:p>
                    <a:p>
                      <a:pPr indent="0" lvl="0" marL="0" rtl="0" algn="l">
                        <a:spcBef>
                          <a:spcPts val="0"/>
                        </a:spcBef>
                        <a:spcAft>
                          <a:spcPts val="0"/>
                        </a:spcAft>
                        <a:buNone/>
                      </a:pPr>
                      <a:r>
                        <a:rPr lang="en" sz="1200">
                          <a:solidFill>
                            <a:srgbClr val="0C343D"/>
                          </a:solidFill>
                          <a:latin typeface="Open Sans"/>
                          <a:ea typeface="Open Sans"/>
                          <a:cs typeface="Open Sans"/>
                          <a:sym typeface="Open Sans"/>
                        </a:rPr>
                        <a:t>- </a:t>
                      </a:r>
                      <a:r>
                        <a:rPr lang="en" sz="1200">
                          <a:solidFill>
                            <a:srgbClr val="38761D"/>
                          </a:solidFill>
                          <a:latin typeface="Open Sans"/>
                          <a:ea typeface="Open Sans"/>
                          <a:cs typeface="Open Sans"/>
                          <a:sym typeface="Open Sans"/>
                        </a:rPr>
                        <a:t>Left subclavian</a:t>
                      </a:r>
                      <a:r>
                        <a:rPr lang="en" sz="1200">
                          <a:solidFill>
                            <a:srgbClr val="0C343D"/>
                          </a:solidFill>
                          <a:latin typeface="Open Sans"/>
                          <a:ea typeface="Open Sans"/>
                          <a:cs typeface="Open Sans"/>
                          <a:sym typeface="Open Sans"/>
                        </a:rPr>
                        <a:t> artery </a:t>
                      </a:r>
                      <a:endParaRPr sz="1200">
                        <a:solidFill>
                          <a:srgbClr val="0C343D"/>
                        </a:solidFill>
                        <a:latin typeface="Open Sans"/>
                        <a:ea typeface="Open Sans"/>
                        <a:cs typeface="Open Sans"/>
                        <a:sym typeface="Open Sans"/>
                      </a:endParaRPr>
                    </a:p>
                    <a:p>
                      <a:pPr indent="0" lvl="0" marL="0" rtl="0" algn="l">
                        <a:spcBef>
                          <a:spcPts val="0"/>
                        </a:spcBef>
                        <a:spcAft>
                          <a:spcPts val="0"/>
                        </a:spcAft>
                        <a:buNone/>
                      </a:pPr>
                      <a:r>
                        <a:t/>
                      </a:r>
                      <a:endParaRPr b="1" sz="1200">
                        <a:solidFill>
                          <a:srgbClr val="0C343D"/>
                        </a:solidFill>
                        <a:latin typeface="Open Sans"/>
                        <a:ea typeface="Open Sans"/>
                        <a:cs typeface="Open Sans"/>
                        <a:sym typeface="Open Sans"/>
                      </a:endParaRPr>
                    </a:p>
                    <a:p>
                      <a:pPr indent="0" lvl="0" marL="0" rtl="0" algn="l">
                        <a:spcBef>
                          <a:spcPts val="0"/>
                        </a:spcBef>
                        <a:spcAft>
                          <a:spcPts val="0"/>
                        </a:spcAft>
                        <a:buNone/>
                      </a:pPr>
                      <a:r>
                        <a:rPr b="1" lang="en" sz="1200">
                          <a:solidFill>
                            <a:srgbClr val="999999"/>
                          </a:solidFill>
                          <a:latin typeface="Open Sans"/>
                          <a:ea typeface="Open Sans"/>
                          <a:cs typeface="Open Sans"/>
                          <a:sym typeface="Open Sans"/>
                        </a:rPr>
                        <a:t>2 Nerves:</a:t>
                      </a:r>
                      <a:endParaRPr b="1" sz="1200">
                        <a:solidFill>
                          <a:srgbClr val="999999"/>
                        </a:solidFill>
                        <a:latin typeface="Open Sans"/>
                        <a:ea typeface="Open Sans"/>
                        <a:cs typeface="Open Sans"/>
                        <a:sym typeface="Open Sans"/>
                      </a:endParaRPr>
                    </a:p>
                    <a:p>
                      <a:pPr indent="0" lvl="0" marL="0" rtl="0" algn="l">
                        <a:spcBef>
                          <a:spcPts val="0"/>
                        </a:spcBef>
                        <a:spcAft>
                          <a:spcPts val="0"/>
                        </a:spcAft>
                        <a:buNone/>
                      </a:pPr>
                      <a:r>
                        <a:t/>
                      </a:r>
                      <a:endParaRPr b="1" sz="1200">
                        <a:solidFill>
                          <a:srgbClr val="999999"/>
                        </a:solidFill>
                        <a:latin typeface="Open Sans"/>
                        <a:ea typeface="Open Sans"/>
                        <a:cs typeface="Open Sans"/>
                        <a:sym typeface="Open Sans"/>
                      </a:endParaRPr>
                    </a:p>
                    <a:p>
                      <a:pPr indent="0" lvl="0" marL="0" rtl="0" algn="l">
                        <a:spcBef>
                          <a:spcPts val="0"/>
                        </a:spcBef>
                        <a:spcAft>
                          <a:spcPts val="0"/>
                        </a:spcAft>
                        <a:buNone/>
                      </a:pPr>
                      <a:r>
                        <a:rPr lang="en" sz="1200">
                          <a:solidFill>
                            <a:srgbClr val="0C343D"/>
                          </a:solidFill>
                          <a:latin typeface="Open Sans"/>
                          <a:ea typeface="Open Sans"/>
                          <a:cs typeface="Open Sans"/>
                          <a:sym typeface="Open Sans"/>
                        </a:rPr>
                        <a:t>- </a:t>
                      </a:r>
                      <a:r>
                        <a:rPr lang="en" sz="1200">
                          <a:solidFill>
                            <a:srgbClr val="6FA8DC"/>
                          </a:solidFill>
                          <a:latin typeface="Open Sans"/>
                          <a:ea typeface="Open Sans"/>
                          <a:cs typeface="Open Sans"/>
                          <a:sym typeface="Open Sans"/>
                        </a:rPr>
                        <a:t>Right &amp; left</a:t>
                      </a:r>
                      <a:r>
                        <a:rPr lang="en" sz="1200">
                          <a:solidFill>
                            <a:srgbClr val="0C343D"/>
                          </a:solidFill>
                          <a:latin typeface="Open Sans"/>
                          <a:ea typeface="Open Sans"/>
                          <a:cs typeface="Open Sans"/>
                          <a:sym typeface="Open Sans"/>
                        </a:rPr>
                        <a:t> </a:t>
                      </a:r>
                      <a:r>
                        <a:rPr lang="en" sz="1200">
                          <a:solidFill>
                            <a:srgbClr val="E06666"/>
                          </a:solidFill>
                          <a:latin typeface="Open Sans"/>
                          <a:ea typeface="Open Sans"/>
                          <a:cs typeface="Open Sans"/>
                          <a:sym typeface="Open Sans"/>
                        </a:rPr>
                        <a:t>Vagus nerve</a:t>
                      </a:r>
                      <a:endParaRPr sz="1200">
                        <a:solidFill>
                          <a:srgbClr val="E06666"/>
                        </a:solidFill>
                        <a:latin typeface="Open Sans"/>
                        <a:ea typeface="Open Sans"/>
                        <a:cs typeface="Open Sans"/>
                        <a:sym typeface="Open Sans"/>
                      </a:endParaRPr>
                    </a:p>
                    <a:p>
                      <a:pPr indent="0" lvl="0" marL="0" rtl="0" algn="l">
                        <a:spcBef>
                          <a:spcPts val="0"/>
                        </a:spcBef>
                        <a:spcAft>
                          <a:spcPts val="0"/>
                        </a:spcAft>
                        <a:buNone/>
                      </a:pPr>
                      <a:r>
                        <a:rPr lang="en" sz="1200">
                          <a:solidFill>
                            <a:srgbClr val="0C343D"/>
                          </a:solidFill>
                          <a:latin typeface="Open Sans"/>
                          <a:ea typeface="Open Sans"/>
                          <a:cs typeface="Open Sans"/>
                          <a:sym typeface="Open Sans"/>
                        </a:rPr>
                        <a:t>- </a:t>
                      </a:r>
                      <a:r>
                        <a:rPr lang="en" sz="1200">
                          <a:solidFill>
                            <a:srgbClr val="6FA8DC"/>
                          </a:solidFill>
                          <a:latin typeface="Open Sans"/>
                          <a:ea typeface="Open Sans"/>
                          <a:cs typeface="Open Sans"/>
                          <a:sym typeface="Open Sans"/>
                        </a:rPr>
                        <a:t>Right &amp; left</a:t>
                      </a:r>
                      <a:r>
                        <a:rPr lang="en" sz="1200">
                          <a:solidFill>
                            <a:srgbClr val="0C343D"/>
                          </a:solidFill>
                          <a:latin typeface="Open Sans"/>
                          <a:ea typeface="Open Sans"/>
                          <a:cs typeface="Open Sans"/>
                          <a:sym typeface="Open Sans"/>
                        </a:rPr>
                        <a:t> </a:t>
                      </a:r>
                      <a:r>
                        <a:rPr lang="en" sz="1200">
                          <a:solidFill>
                            <a:srgbClr val="1C4587"/>
                          </a:solidFill>
                          <a:latin typeface="Open Sans"/>
                          <a:ea typeface="Open Sans"/>
                          <a:cs typeface="Open Sans"/>
                          <a:sym typeface="Open Sans"/>
                        </a:rPr>
                        <a:t>Phrenic nerve</a:t>
                      </a:r>
                      <a:endParaRPr sz="1200">
                        <a:solidFill>
                          <a:srgbClr val="1C4587"/>
                        </a:solidFill>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Clr>
                          <a:schemeClr val="dk1"/>
                        </a:buClr>
                        <a:buSzPts val="1000"/>
                        <a:buFont typeface="Arial"/>
                        <a:buNone/>
                      </a:pPr>
                      <a:r>
                        <a:rPr lang="en" sz="1300">
                          <a:solidFill>
                            <a:srgbClr val="0C343D"/>
                          </a:solidFill>
                          <a:latin typeface="Open Sans"/>
                          <a:ea typeface="Open Sans"/>
                          <a:cs typeface="Open Sans"/>
                          <a:sym typeface="Open Sans"/>
                        </a:rPr>
                        <a:t>- </a:t>
                      </a:r>
                      <a:r>
                        <a:rPr lang="en" sz="1300">
                          <a:solidFill>
                            <a:srgbClr val="674EA7"/>
                          </a:solidFill>
                          <a:latin typeface="Open Sans"/>
                          <a:ea typeface="Open Sans"/>
                          <a:cs typeface="Open Sans"/>
                          <a:sym typeface="Open Sans"/>
                        </a:rPr>
                        <a:t>Trachea </a:t>
                      </a:r>
                      <a:endParaRPr sz="1300">
                        <a:solidFill>
                          <a:srgbClr val="674EA7"/>
                        </a:solidFill>
                        <a:latin typeface="Open Sans"/>
                        <a:ea typeface="Open Sans"/>
                        <a:cs typeface="Open Sans"/>
                        <a:sym typeface="Open Sans"/>
                      </a:endParaRPr>
                    </a:p>
                    <a:p>
                      <a:pPr indent="0" lvl="0" marL="0" rtl="0" algn="l">
                        <a:spcBef>
                          <a:spcPts val="0"/>
                        </a:spcBef>
                        <a:spcAft>
                          <a:spcPts val="0"/>
                        </a:spcAft>
                        <a:buClr>
                          <a:schemeClr val="dk1"/>
                        </a:buClr>
                        <a:buSzPts val="1000"/>
                        <a:buFont typeface="Arial"/>
                        <a:buNone/>
                      </a:pPr>
                      <a:r>
                        <a:t/>
                      </a:r>
                      <a:endParaRPr sz="1300">
                        <a:solidFill>
                          <a:srgbClr val="674EA7"/>
                        </a:solidFill>
                        <a:latin typeface="Open Sans"/>
                        <a:ea typeface="Open Sans"/>
                        <a:cs typeface="Open Sans"/>
                        <a:sym typeface="Open Sans"/>
                      </a:endParaRPr>
                    </a:p>
                    <a:p>
                      <a:pPr indent="0" lvl="0" marL="0" rtl="0" algn="l">
                        <a:spcBef>
                          <a:spcPts val="0"/>
                        </a:spcBef>
                        <a:spcAft>
                          <a:spcPts val="0"/>
                        </a:spcAft>
                        <a:buClr>
                          <a:schemeClr val="dk1"/>
                        </a:buClr>
                        <a:buSzPts val="1000"/>
                        <a:buFont typeface="Arial"/>
                        <a:buNone/>
                      </a:pPr>
                      <a:r>
                        <a:rPr lang="en" sz="1300">
                          <a:solidFill>
                            <a:srgbClr val="0C343D"/>
                          </a:solidFill>
                          <a:latin typeface="Open Sans"/>
                          <a:ea typeface="Open Sans"/>
                          <a:cs typeface="Open Sans"/>
                          <a:sym typeface="Open Sans"/>
                        </a:rPr>
                        <a:t>- </a:t>
                      </a:r>
                      <a:r>
                        <a:rPr lang="en" sz="1300">
                          <a:solidFill>
                            <a:srgbClr val="A64D79"/>
                          </a:solidFill>
                          <a:latin typeface="Open Sans"/>
                          <a:ea typeface="Open Sans"/>
                          <a:cs typeface="Open Sans"/>
                          <a:sym typeface="Open Sans"/>
                        </a:rPr>
                        <a:t>Esophagus</a:t>
                      </a:r>
                      <a:endParaRPr sz="1300">
                        <a:solidFill>
                          <a:srgbClr val="A64D79"/>
                        </a:solidFill>
                        <a:latin typeface="Open Sans"/>
                        <a:ea typeface="Open Sans"/>
                        <a:cs typeface="Open Sans"/>
                        <a:sym typeface="Open Sans"/>
                      </a:endParaRPr>
                    </a:p>
                    <a:p>
                      <a:pPr indent="0" lvl="0" marL="0" rtl="0" algn="l">
                        <a:spcBef>
                          <a:spcPts val="0"/>
                        </a:spcBef>
                        <a:spcAft>
                          <a:spcPts val="0"/>
                        </a:spcAft>
                        <a:buClr>
                          <a:schemeClr val="dk1"/>
                        </a:buClr>
                        <a:buSzPts val="1000"/>
                        <a:buFont typeface="Arial"/>
                        <a:buNone/>
                      </a:pPr>
                      <a:r>
                        <a:t/>
                      </a:r>
                      <a:endParaRPr sz="1300">
                        <a:solidFill>
                          <a:srgbClr val="A64D79"/>
                        </a:solidFill>
                        <a:latin typeface="Open Sans"/>
                        <a:ea typeface="Open Sans"/>
                        <a:cs typeface="Open Sans"/>
                        <a:sym typeface="Open Sans"/>
                      </a:endParaRPr>
                    </a:p>
                    <a:p>
                      <a:pPr indent="0" lvl="0" marL="0" rtl="0" algn="l">
                        <a:spcBef>
                          <a:spcPts val="0"/>
                        </a:spcBef>
                        <a:spcAft>
                          <a:spcPts val="0"/>
                        </a:spcAft>
                        <a:buClr>
                          <a:schemeClr val="dk1"/>
                        </a:buClr>
                        <a:buSzPts val="1000"/>
                        <a:buFont typeface="Arial"/>
                        <a:buNone/>
                      </a:pPr>
                      <a:r>
                        <a:rPr lang="en" sz="1300">
                          <a:solidFill>
                            <a:srgbClr val="0C343D"/>
                          </a:solidFill>
                          <a:latin typeface="Open Sans"/>
                          <a:ea typeface="Open Sans"/>
                          <a:cs typeface="Open Sans"/>
                          <a:sym typeface="Open Sans"/>
                        </a:rPr>
                        <a:t>- </a:t>
                      </a:r>
                      <a:r>
                        <a:rPr lang="en" sz="1300">
                          <a:solidFill>
                            <a:srgbClr val="E69138"/>
                          </a:solidFill>
                          <a:latin typeface="Open Sans"/>
                          <a:ea typeface="Open Sans"/>
                          <a:cs typeface="Open Sans"/>
                          <a:sym typeface="Open Sans"/>
                        </a:rPr>
                        <a:t>Thoracic duct</a:t>
                      </a:r>
                      <a:r>
                        <a:rPr lang="en" sz="1300">
                          <a:solidFill>
                            <a:srgbClr val="0C343D"/>
                          </a:solidFill>
                          <a:latin typeface="Open Sans"/>
                          <a:ea typeface="Open Sans"/>
                          <a:cs typeface="Open Sans"/>
                          <a:sym typeface="Open Sans"/>
                        </a:rPr>
                        <a:t>  </a:t>
                      </a:r>
                      <a:endParaRPr sz="1300">
                        <a:solidFill>
                          <a:srgbClr val="0C343D"/>
                        </a:solidFill>
                        <a:latin typeface="Open Sans"/>
                        <a:ea typeface="Open Sans"/>
                        <a:cs typeface="Open Sans"/>
                        <a:sym typeface="Open Sans"/>
                      </a:endParaRPr>
                    </a:p>
                    <a:p>
                      <a:pPr indent="0" lvl="0" marL="0" rtl="0" algn="l">
                        <a:spcBef>
                          <a:spcPts val="0"/>
                        </a:spcBef>
                        <a:spcAft>
                          <a:spcPts val="0"/>
                        </a:spcAft>
                        <a:buClr>
                          <a:schemeClr val="dk1"/>
                        </a:buClr>
                        <a:buSzPts val="1000"/>
                        <a:buFont typeface="Arial"/>
                        <a:buNone/>
                      </a:pPr>
                      <a:r>
                        <a:t/>
                      </a:r>
                      <a:endParaRPr sz="1300">
                        <a:solidFill>
                          <a:srgbClr val="0C343D"/>
                        </a:solidFill>
                        <a:latin typeface="Open Sans"/>
                        <a:ea typeface="Open Sans"/>
                        <a:cs typeface="Open Sans"/>
                        <a:sym typeface="Open Sans"/>
                      </a:endParaRPr>
                    </a:p>
                    <a:p>
                      <a:pPr indent="0" lvl="0" marL="0" rtl="0" algn="l">
                        <a:spcBef>
                          <a:spcPts val="0"/>
                        </a:spcBef>
                        <a:spcAft>
                          <a:spcPts val="0"/>
                        </a:spcAft>
                        <a:buClr>
                          <a:schemeClr val="dk1"/>
                        </a:buClr>
                        <a:buSzPts val="1000"/>
                        <a:buFont typeface="Arial"/>
                        <a:buNone/>
                      </a:pPr>
                      <a:r>
                        <a:rPr lang="en" sz="1300">
                          <a:solidFill>
                            <a:srgbClr val="0C343D"/>
                          </a:solidFill>
                          <a:latin typeface="Open Sans"/>
                          <a:ea typeface="Open Sans"/>
                          <a:cs typeface="Open Sans"/>
                          <a:sym typeface="Open Sans"/>
                        </a:rPr>
                        <a:t>- </a:t>
                      </a:r>
                      <a:r>
                        <a:rPr lang="en" sz="1300">
                          <a:solidFill>
                            <a:srgbClr val="6FA8DC"/>
                          </a:solidFill>
                          <a:latin typeface="Open Sans"/>
                          <a:ea typeface="Open Sans"/>
                          <a:cs typeface="Open Sans"/>
                          <a:sym typeface="Open Sans"/>
                        </a:rPr>
                        <a:t>Lymph nodes</a:t>
                      </a:r>
                      <a:endParaRPr sz="1300">
                        <a:solidFill>
                          <a:srgbClr val="6FA8DC"/>
                        </a:solidFill>
                        <a:latin typeface="Open Sans"/>
                        <a:ea typeface="Open Sans"/>
                        <a:cs typeface="Open Sans"/>
                        <a:sym typeface="Open Sans"/>
                      </a:endParaRPr>
                    </a:p>
                    <a:p>
                      <a:pPr indent="0" lvl="0" marL="0" rtl="0" algn="l">
                        <a:spcBef>
                          <a:spcPts val="0"/>
                        </a:spcBef>
                        <a:spcAft>
                          <a:spcPts val="0"/>
                        </a:spcAft>
                        <a:buClr>
                          <a:schemeClr val="dk1"/>
                        </a:buClr>
                        <a:buSzPts val="1000"/>
                        <a:buFont typeface="Arial"/>
                        <a:buNone/>
                      </a:pPr>
                      <a:r>
                        <a:t/>
                      </a:r>
                      <a:endParaRPr sz="1700">
                        <a:solidFill>
                          <a:srgbClr val="0C343D"/>
                        </a:solidFill>
                        <a:latin typeface="Open Sans"/>
                        <a:ea typeface="Open Sans"/>
                        <a:cs typeface="Open Sans"/>
                        <a:sym typeface="Open Sans"/>
                      </a:endParaRPr>
                    </a:p>
                  </a:txBody>
                  <a:tcPr marT="91425" marB="91425" marR="91425" marL="91425"/>
                </a:tc>
              </a:tr>
            </a:tbl>
          </a:graphicData>
        </a:graphic>
      </p:graphicFrame>
      <p:pic>
        <p:nvPicPr>
          <p:cNvPr id="155" name="Google Shape;155;p17"/>
          <p:cNvPicPr preferRelativeResize="0"/>
          <p:nvPr/>
        </p:nvPicPr>
        <p:blipFill rotWithShape="1">
          <a:blip r:embed="rId3">
            <a:alphaModFix/>
          </a:blip>
          <a:srcRect b="0" l="0" r="0" t="0"/>
          <a:stretch/>
        </p:blipFill>
        <p:spPr>
          <a:xfrm>
            <a:off x="470775" y="7972200"/>
            <a:ext cx="1831850" cy="1609950"/>
          </a:xfrm>
          <a:prstGeom prst="rect">
            <a:avLst/>
          </a:prstGeom>
          <a:noFill/>
          <a:ln>
            <a:noFill/>
          </a:ln>
        </p:spPr>
      </p:pic>
      <p:pic>
        <p:nvPicPr>
          <p:cNvPr id="156" name="Google Shape;156;p17"/>
          <p:cNvPicPr preferRelativeResize="0"/>
          <p:nvPr/>
        </p:nvPicPr>
        <p:blipFill rotWithShape="1">
          <a:blip r:embed="rId4">
            <a:alphaModFix/>
          </a:blip>
          <a:srcRect b="0" l="2155" r="5738" t="0"/>
          <a:stretch/>
        </p:blipFill>
        <p:spPr>
          <a:xfrm>
            <a:off x="2717699" y="7750050"/>
            <a:ext cx="1929576" cy="2017300"/>
          </a:xfrm>
          <a:prstGeom prst="rect">
            <a:avLst/>
          </a:prstGeom>
          <a:noFill/>
          <a:ln>
            <a:noFill/>
          </a:ln>
        </p:spPr>
      </p:pic>
      <p:sp>
        <p:nvSpPr>
          <p:cNvPr id="157" name="Google Shape;157;p17"/>
          <p:cNvSpPr/>
          <p:nvPr/>
        </p:nvSpPr>
        <p:spPr>
          <a:xfrm>
            <a:off x="221725" y="8107300"/>
            <a:ext cx="438000" cy="1809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700">
                <a:solidFill>
                  <a:srgbClr val="E06666"/>
                </a:solidFill>
              </a:rPr>
              <a:t>RBV</a:t>
            </a:r>
            <a:endParaRPr sz="700">
              <a:solidFill>
                <a:srgbClr val="E06666"/>
              </a:solidFill>
            </a:endParaRPr>
          </a:p>
        </p:txBody>
      </p:sp>
      <p:sp>
        <p:nvSpPr>
          <p:cNvPr id="158" name="Google Shape;158;p17"/>
          <p:cNvSpPr/>
          <p:nvPr/>
        </p:nvSpPr>
        <p:spPr>
          <a:xfrm>
            <a:off x="1821050" y="7729175"/>
            <a:ext cx="438000" cy="1809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700">
                <a:solidFill>
                  <a:srgbClr val="38761D"/>
                </a:solidFill>
              </a:rPr>
              <a:t>LBV</a:t>
            </a:r>
            <a:endParaRPr sz="700">
              <a:solidFill>
                <a:srgbClr val="38761D"/>
              </a:solidFill>
            </a:endParaRPr>
          </a:p>
        </p:txBody>
      </p:sp>
      <p:sp>
        <p:nvSpPr>
          <p:cNvPr id="159" name="Google Shape;159;p17"/>
          <p:cNvSpPr/>
          <p:nvPr/>
        </p:nvSpPr>
        <p:spPr>
          <a:xfrm>
            <a:off x="249300" y="8849300"/>
            <a:ext cx="438000" cy="1809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700">
                <a:solidFill>
                  <a:srgbClr val="E69138"/>
                </a:solidFill>
              </a:rPr>
              <a:t>SVC</a:t>
            </a:r>
            <a:endParaRPr sz="700">
              <a:solidFill>
                <a:srgbClr val="E69138"/>
              </a:solidFill>
            </a:endParaRPr>
          </a:p>
        </p:txBody>
      </p:sp>
      <p:sp>
        <p:nvSpPr>
          <p:cNvPr id="160" name="Google Shape;160;p17"/>
          <p:cNvSpPr/>
          <p:nvPr/>
        </p:nvSpPr>
        <p:spPr>
          <a:xfrm>
            <a:off x="1269375" y="9363075"/>
            <a:ext cx="438000" cy="1809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700">
                <a:solidFill>
                  <a:srgbClr val="1C4587"/>
                </a:solidFill>
              </a:rPr>
              <a:t>TG</a:t>
            </a:r>
            <a:endParaRPr sz="700">
              <a:solidFill>
                <a:srgbClr val="1C4587"/>
              </a:solidFill>
            </a:endParaRPr>
          </a:p>
        </p:txBody>
      </p:sp>
      <p:cxnSp>
        <p:nvCxnSpPr>
          <p:cNvPr id="161" name="Google Shape;161;p17"/>
          <p:cNvCxnSpPr>
            <a:stCxn id="158" idx="1"/>
          </p:cNvCxnSpPr>
          <p:nvPr/>
        </p:nvCxnSpPr>
        <p:spPr>
          <a:xfrm flipH="1">
            <a:off x="1514450" y="7819625"/>
            <a:ext cx="306600" cy="467100"/>
          </a:xfrm>
          <a:prstGeom prst="straightConnector1">
            <a:avLst/>
          </a:prstGeom>
          <a:noFill/>
          <a:ln cap="flat" cmpd="sng" w="9525">
            <a:solidFill>
              <a:schemeClr val="dk1"/>
            </a:solidFill>
            <a:prstDash val="solid"/>
            <a:round/>
            <a:headEnd len="med" w="med" type="none"/>
            <a:tailEnd len="med" w="med" type="triangle"/>
          </a:ln>
        </p:spPr>
      </p:cxnSp>
      <p:cxnSp>
        <p:nvCxnSpPr>
          <p:cNvPr id="162" name="Google Shape;162;p17"/>
          <p:cNvCxnSpPr>
            <a:stCxn id="157" idx="3"/>
          </p:cNvCxnSpPr>
          <p:nvPr/>
        </p:nvCxnSpPr>
        <p:spPr>
          <a:xfrm>
            <a:off x="659725" y="8197750"/>
            <a:ext cx="502200" cy="155700"/>
          </a:xfrm>
          <a:prstGeom prst="straightConnector1">
            <a:avLst/>
          </a:prstGeom>
          <a:noFill/>
          <a:ln cap="flat" cmpd="sng" w="9525">
            <a:solidFill>
              <a:schemeClr val="dk1"/>
            </a:solidFill>
            <a:prstDash val="solid"/>
            <a:round/>
            <a:headEnd len="med" w="med" type="none"/>
            <a:tailEnd len="med" w="med" type="triangle"/>
          </a:ln>
        </p:spPr>
      </p:cxnSp>
      <p:cxnSp>
        <p:nvCxnSpPr>
          <p:cNvPr id="163" name="Google Shape;163;p17"/>
          <p:cNvCxnSpPr>
            <a:stCxn id="159" idx="3"/>
          </p:cNvCxnSpPr>
          <p:nvPr/>
        </p:nvCxnSpPr>
        <p:spPr>
          <a:xfrm flipH="1" rot="10800000">
            <a:off x="687300" y="8477150"/>
            <a:ext cx="531900" cy="462600"/>
          </a:xfrm>
          <a:prstGeom prst="straightConnector1">
            <a:avLst/>
          </a:prstGeom>
          <a:noFill/>
          <a:ln cap="flat" cmpd="sng" w="9525">
            <a:solidFill>
              <a:schemeClr val="dk1"/>
            </a:solidFill>
            <a:prstDash val="solid"/>
            <a:round/>
            <a:headEnd len="med" w="med" type="none"/>
            <a:tailEnd len="med" w="med" type="triangle"/>
          </a:ln>
        </p:spPr>
      </p:cxnSp>
      <p:cxnSp>
        <p:nvCxnSpPr>
          <p:cNvPr id="164" name="Google Shape;164;p17"/>
          <p:cNvCxnSpPr>
            <a:stCxn id="160" idx="0"/>
          </p:cNvCxnSpPr>
          <p:nvPr/>
        </p:nvCxnSpPr>
        <p:spPr>
          <a:xfrm rot="10800000">
            <a:off x="1390575" y="8553375"/>
            <a:ext cx="97800" cy="809700"/>
          </a:xfrm>
          <a:prstGeom prst="straightConnector1">
            <a:avLst/>
          </a:prstGeom>
          <a:noFill/>
          <a:ln cap="flat" cmpd="sng" w="9525">
            <a:solidFill>
              <a:schemeClr val="dk1"/>
            </a:solidFill>
            <a:prstDash val="solid"/>
            <a:round/>
            <a:headEnd len="med" w="med" type="none"/>
            <a:tailEnd len="med" w="med" type="triangle"/>
          </a:ln>
        </p:spPr>
      </p:cxnSp>
      <p:sp>
        <p:nvSpPr>
          <p:cNvPr id="165" name="Google Shape;165;p17"/>
          <p:cNvSpPr/>
          <p:nvPr/>
        </p:nvSpPr>
        <p:spPr>
          <a:xfrm>
            <a:off x="2656713" y="8849300"/>
            <a:ext cx="498900" cy="1809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700">
                <a:solidFill>
                  <a:srgbClr val="1C4587"/>
                </a:solidFill>
              </a:rPr>
              <a:t>Phrenic</a:t>
            </a:r>
            <a:endParaRPr sz="700">
              <a:solidFill>
                <a:srgbClr val="1C4587"/>
              </a:solidFill>
            </a:endParaRPr>
          </a:p>
        </p:txBody>
      </p:sp>
      <p:cxnSp>
        <p:nvCxnSpPr>
          <p:cNvPr id="166" name="Google Shape;166;p17"/>
          <p:cNvCxnSpPr>
            <a:stCxn id="165" idx="3"/>
          </p:cNvCxnSpPr>
          <p:nvPr/>
        </p:nvCxnSpPr>
        <p:spPr>
          <a:xfrm flipH="1" rot="10800000">
            <a:off x="3155613" y="8620850"/>
            <a:ext cx="348900" cy="318900"/>
          </a:xfrm>
          <a:prstGeom prst="straightConnector1">
            <a:avLst/>
          </a:prstGeom>
          <a:noFill/>
          <a:ln cap="flat" cmpd="sng" w="9525">
            <a:solidFill>
              <a:schemeClr val="dk1"/>
            </a:solidFill>
            <a:prstDash val="solid"/>
            <a:round/>
            <a:headEnd len="med" w="med" type="none"/>
            <a:tailEnd len="med" w="med" type="triangle"/>
          </a:ln>
        </p:spPr>
      </p:cxnSp>
      <p:sp>
        <p:nvSpPr>
          <p:cNvPr id="167" name="Google Shape;167;p17"/>
          <p:cNvSpPr/>
          <p:nvPr/>
        </p:nvSpPr>
        <p:spPr>
          <a:xfrm>
            <a:off x="4121163" y="7729175"/>
            <a:ext cx="438000" cy="1809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700">
                <a:solidFill>
                  <a:srgbClr val="FF9900"/>
                </a:solidFill>
              </a:rPr>
              <a:t>LCC</a:t>
            </a:r>
            <a:endParaRPr sz="700">
              <a:solidFill>
                <a:srgbClr val="FF9900"/>
              </a:solidFill>
            </a:endParaRPr>
          </a:p>
        </p:txBody>
      </p:sp>
      <p:cxnSp>
        <p:nvCxnSpPr>
          <p:cNvPr id="168" name="Google Shape;168;p17"/>
          <p:cNvCxnSpPr>
            <a:stCxn id="167" idx="1"/>
          </p:cNvCxnSpPr>
          <p:nvPr/>
        </p:nvCxnSpPr>
        <p:spPr>
          <a:xfrm flipH="1">
            <a:off x="3856863" y="7819625"/>
            <a:ext cx="264300" cy="334500"/>
          </a:xfrm>
          <a:prstGeom prst="straightConnector1">
            <a:avLst/>
          </a:prstGeom>
          <a:noFill/>
          <a:ln cap="flat" cmpd="sng" w="9525">
            <a:solidFill>
              <a:schemeClr val="dk1"/>
            </a:solidFill>
            <a:prstDash val="solid"/>
            <a:round/>
            <a:headEnd len="med" w="med" type="none"/>
            <a:tailEnd len="med" w="med" type="triangle"/>
          </a:ln>
        </p:spPr>
      </p:cxnSp>
      <p:sp>
        <p:nvSpPr>
          <p:cNvPr id="169" name="Google Shape;169;p17"/>
          <p:cNvSpPr/>
          <p:nvPr/>
        </p:nvSpPr>
        <p:spPr>
          <a:xfrm>
            <a:off x="4121163" y="8439950"/>
            <a:ext cx="438000" cy="1809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700">
                <a:solidFill>
                  <a:srgbClr val="38761D"/>
                </a:solidFill>
              </a:rPr>
              <a:t>L Sub</a:t>
            </a:r>
            <a:endParaRPr sz="700">
              <a:solidFill>
                <a:srgbClr val="38761D"/>
              </a:solidFill>
            </a:endParaRPr>
          </a:p>
        </p:txBody>
      </p:sp>
      <p:cxnSp>
        <p:nvCxnSpPr>
          <p:cNvPr id="170" name="Google Shape;170;p17"/>
          <p:cNvCxnSpPr>
            <a:stCxn id="169" idx="0"/>
          </p:cNvCxnSpPr>
          <p:nvPr/>
        </p:nvCxnSpPr>
        <p:spPr>
          <a:xfrm rot="10800000">
            <a:off x="4161663" y="8172950"/>
            <a:ext cx="178500" cy="267000"/>
          </a:xfrm>
          <a:prstGeom prst="straightConnector1">
            <a:avLst/>
          </a:prstGeom>
          <a:noFill/>
          <a:ln cap="flat" cmpd="sng" w="9525">
            <a:solidFill>
              <a:schemeClr val="dk1"/>
            </a:solidFill>
            <a:prstDash val="solid"/>
            <a:round/>
            <a:headEnd len="med" w="med" type="none"/>
            <a:tailEnd len="med" w="med" type="triangle"/>
          </a:ln>
        </p:spPr>
      </p:cxnSp>
      <p:sp>
        <p:nvSpPr>
          <p:cNvPr id="171" name="Google Shape;171;p17"/>
          <p:cNvSpPr/>
          <p:nvPr/>
        </p:nvSpPr>
        <p:spPr>
          <a:xfrm>
            <a:off x="2523563" y="8439950"/>
            <a:ext cx="632100" cy="1809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500">
                <a:solidFill>
                  <a:srgbClr val="674EA7"/>
                </a:solidFill>
              </a:rPr>
              <a:t>Brachiocephalic</a:t>
            </a:r>
            <a:endParaRPr sz="500">
              <a:solidFill>
                <a:srgbClr val="674EA7"/>
              </a:solidFill>
            </a:endParaRPr>
          </a:p>
        </p:txBody>
      </p:sp>
      <p:cxnSp>
        <p:nvCxnSpPr>
          <p:cNvPr id="172" name="Google Shape;172;p17"/>
          <p:cNvCxnSpPr>
            <a:stCxn id="171" idx="3"/>
          </p:cNvCxnSpPr>
          <p:nvPr/>
        </p:nvCxnSpPr>
        <p:spPr>
          <a:xfrm flipH="1" rot="10800000">
            <a:off x="3155663" y="8248700"/>
            <a:ext cx="511500" cy="281700"/>
          </a:xfrm>
          <a:prstGeom prst="straightConnector1">
            <a:avLst/>
          </a:prstGeom>
          <a:noFill/>
          <a:ln cap="flat" cmpd="sng" w="9525">
            <a:solidFill>
              <a:schemeClr val="dk1"/>
            </a:solidFill>
            <a:prstDash val="solid"/>
            <a:round/>
            <a:headEnd len="med" w="med" type="none"/>
            <a:tailEnd len="med" w="med" type="triangle"/>
          </a:ln>
        </p:spPr>
      </p:cxnSp>
      <p:sp>
        <p:nvSpPr>
          <p:cNvPr id="173" name="Google Shape;173;p17"/>
          <p:cNvSpPr/>
          <p:nvPr/>
        </p:nvSpPr>
        <p:spPr>
          <a:xfrm>
            <a:off x="2675763" y="7668200"/>
            <a:ext cx="498900" cy="73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7"/>
          <p:cNvSpPr/>
          <p:nvPr/>
        </p:nvSpPr>
        <p:spPr>
          <a:xfrm>
            <a:off x="2592463" y="7926400"/>
            <a:ext cx="498900" cy="1809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700">
                <a:solidFill>
                  <a:srgbClr val="E06666"/>
                </a:solidFill>
              </a:rPr>
              <a:t>Vagus</a:t>
            </a:r>
            <a:endParaRPr sz="700">
              <a:solidFill>
                <a:srgbClr val="E06666"/>
              </a:solidFill>
            </a:endParaRPr>
          </a:p>
        </p:txBody>
      </p:sp>
      <p:cxnSp>
        <p:nvCxnSpPr>
          <p:cNvPr id="175" name="Google Shape;175;p17"/>
          <p:cNvCxnSpPr>
            <a:stCxn id="174" idx="3"/>
          </p:cNvCxnSpPr>
          <p:nvPr/>
        </p:nvCxnSpPr>
        <p:spPr>
          <a:xfrm>
            <a:off x="3091363" y="8016850"/>
            <a:ext cx="432000" cy="99000"/>
          </a:xfrm>
          <a:prstGeom prst="straightConnector1">
            <a:avLst/>
          </a:prstGeom>
          <a:noFill/>
          <a:ln cap="flat" cmpd="sng" w="9525">
            <a:solidFill>
              <a:schemeClr val="dk1"/>
            </a:solidFill>
            <a:prstDash val="solid"/>
            <a:round/>
            <a:headEnd len="med" w="med" type="none"/>
            <a:tailEnd len="med" w="med" type="triangle"/>
          </a:ln>
        </p:spPr>
      </p:cxnSp>
      <p:pic>
        <p:nvPicPr>
          <p:cNvPr id="176" name="Google Shape;176;p17"/>
          <p:cNvPicPr preferRelativeResize="0"/>
          <p:nvPr/>
        </p:nvPicPr>
        <p:blipFill rotWithShape="1">
          <a:blip r:embed="rId5">
            <a:alphaModFix/>
          </a:blip>
          <a:srcRect b="14064" l="48932" r="4164" t="6431"/>
          <a:stretch/>
        </p:blipFill>
        <p:spPr>
          <a:xfrm>
            <a:off x="5226100" y="7571700"/>
            <a:ext cx="1681874" cy="2142095"/>
          </a:xfrm>
          <a:prstGeom prst="rect">
            <a:avLst/>
          </a:prstGeom>
          <a:noFill/>
          <a:ln>
            <a:noFill/>
          </a:ln>
        </p:spPr>
      </p:pic>
      <p:sp>
        <p:nvSpPr>
          <p:cNvPr id="177" name="Google Shape;177;p17"/>
          <p:cNvSpPr/>
          <p:nvPr/>
        </p:nvSpPr>
        <p:spPr>
          <a:xfrm>
            <a:off x="6324200" y="7685600"/>
            <a:ext cx="438000" cy="1809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700">
                <a:solidFill>
                  <a:srgbClr val="FF9900"/>
                </a:solidFill>
              </a:rPr>
              <a:t>TD</a:t>
            </a:r>
            <a:endParaRPr sz="700">
              <a:solidFill>
                <a:srgbClr val="FF9900"/>
              </a:solidFill>
            </a:endParaRPr>
          </a:p>
        </p:txBody>
      </p:sp>
      <p:cxnSp>
        <p:nvCxnSpPr>
          <p:cNvPr id="178" name="Google Shape;178;p17"/>
          <p:cNvCxnSpPr>
            <a:stCxn id="177" idx="1"/>
          </p:cNvCxnSpPr>
          <p:nvPr/>
        </p:nvCxnSpPr>
        <p:spPr>
          <a:xfrm flipH="1">
            <a:off x="6086600" y="7776050"/>
            <a:ext cx="237600" cy="339300"/>
          </a:xfrm>
          <a:prstGeom prst="straightConnector1">
            <a:avLst/>
          </a:prstGeom>
          <a:noFill/>
          <a:ln cap="flat" cmpd="sng" w="9525">
            <a:solidFill>
              <a:schemeClr val="dk1"/>
            </a:solidFill>
            <a:prstDash val="solid"/>
            <a:round/>
            <a:headEnd len="med" w="med" type="none"/>
            <a:tailEnd len="med" w="med" type="triangle"/>
          </a:ln>
        </p:spPr>
      </p:cxnSp>
      <p:sp>
        <p:nvSpPr>
          <p:cNvPr id="179" name="Google Shape;179;p17"/>
          <p:cNvSpPr/>
          <p:nvPr/>
        </p:nvSpPr>
        <p:spPr>
          <a:xfrm>
            <a:off x="5143100" y="8552300"/>
            <a:ext cx="438000" cy="1809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700">
                <a:solidFill>
                  <a:srgbClr val="674EA7"/>
                </a:solidFill>
              </a:rPr>
              <a:t>T</a:t>
            </a:r>
            <a:endParaRPr sz="700">
              <a:solidFill>
                <a:srgbClr val="674EA7"/>
              </a:solidFill>
            </a:endParaRPr>
          </a:p>
        </p:txBody>
      </p:sp>
      <p:sp>
        <p:nvSpPr>
          <p:cNvPr id="180" name="Google Shape;180;p17"/>
          <p:cNvSpPr/>
          <p:nvPr/>
        </p:nvSpPr>
        <p:spPr>
          <a:xfrm>
            <a:off x="6371825" y="9362000"/>
            <a:ext cx="438000" cy="1809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700">
                <a:solidFill>
                  <a:srgbClr val="A64D79"/>
                </a:solidFill>
              </a:rPr>
              <a:t>ES</a:t>
            </a:r>
            <a:endParaRPr sz="700">
              <a:solidFill>
                <a:srgbClr val="A64D79"/>
              </a:solidFill>
            </a:endParaRPr>
          </a:p>
        </p:txBody>
      </p:sp>
      <p:cxnSp>
        <p:nvCxnSpPr>
          <p:cNvPr id="181" name="Google Shape;181;p17"/>
          <p:cNvCxnSpPr>
            <a:stCxn id="179" idx="3"/>
          </p:cNvCxnSpPr>
          <p:nvPr/>
        </p:nvCxnSpPr>
        <p:spPr>
          <a:xfrm flipH="1" rot="10800000">
            <a:off x="5581100" y="8553350"/>
            <a:ext cx="248100" cy="89400"/>
          </a:xfrm>
          <a:prstGeom prst="straightConnector1">
            <a:avLst/>
          </a:prstGeom>
          <a:noFill/>
          <a:ln cap="flat" cmpd="sng" w="9525">
            <a:solidFill>
              <a:schemeClr val="dk1"/>
            </a:solidFill>
            <a:prstDash val="solid"/>
            <a:round/>
            <a:headEnd len="med" w="med" type="none"/>
            <a:tailEnd len="med" w="med" type="triangle"/>
          </a:ln>
        </p:spPr>
      </p:cxnSp>
      <p:cxnSp>
        <p:nvCxnSpPr>
          <p:cNvPr id="182" name="Google Shape;182;p17"/>
          <p:cNvCxnSpPr>
            <a:stCxn id="180" idx="1"/>
          </p:cNvCxnSpPr>
          <p:nvPr/>
        </p:nvCxnSpPr>
        <p:spPr>
          <a:xfrm rot="10800000">
            <a:off x="5914925" y="9058250"/>
            <a:ext cx="456900" cy="394200"/>
          </a:xfrm>
          <a:prstGeom prst="straightConnector1">
            <a:avLst/>
          </a:prstGeom>
          <a:noFill/>
          <a:ln cap="flat" cmpd="sng" w="9525">
            <a:solidFill>
              <a:schemeClr val="dk1"/>
            </a:solidFill>
            <a:prstDash val="solid"/>
            <a:round/>
            <a:headEnd len="med" w="med" type="none"/>
            <a:tailEnd len="med" w="med" type="triangle"/>
          </a:ln>
        </p:spPr>
      </p:cxnSp>
      <p:sp>
        <p:nvSpPr>
          <p:cNvPr id="183" name="Google Shape;183;p17"/>
          <p:cNvSpPr/>
          <p:nvPr/>
        </p:nvSpPr>
        <p:spPr>
          <a:xfrm>
            <a:off x="3549075" y="8763000"/>
            <a:ext cx="498900" cy="1557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700"/>
              <a:t>A arch</a:t>
            </a:r>
            <a:endParaRPr sz="700"/>
          </a:p>
        </p:txBody>
      </p:sp>
      <p:cxnSp>
        <p:nvCxnSpPr>
          <p:cNvPr id="184" name="Google Shape;184;p17"/>
          <p:cNvCxnSpPr>
            <a:stCxn id="183" idx="0"/>
          </p:cNvCxnSpPr>
          <p:nvPr/>
        </p:nvCxnSpPr>
        <p:spPr>
          <a:xfrm rot="10800000">
            <a:off x="3752925" y="8439300"/>
            <a:ext cx="45600" cy="323700"/>
          </a:xfrm>
          <a:prstGeom prst="straightConnector1">
            <a:avLst/>
          </a:prstGeom>
          <a:noFill/>
          <a:ln cap="flat" cmpd="sng" w="9525">
            <a:solidFill>
              <a:schemeClr val="dk1"/>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8"/>
          <p:cNvSpPr txBox="1"/>
          <p:nvPr>
            <p:ph type="title"/>
          </p:nvPr>
        </p:nvSpPr>
        <p:spPr>
          <a:xfrm>
            <a:off x="249309" y="432725"/>
            <a:ext cx="6816600" cy="86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Inferior Mediastinum Subdivisions</a:t>
            </a:r>
            <a:endParaRPr sz="2700"/>
          </a:p>
        </p:txBody>
      </p:sp>
      <p:sp>
        <p:nvSpPr>
          <p:cNvPr id="190" name="Google Shape;190;p18"/>
          <p:cNvSpPr/>
          <p:nvPr/>
        </p:nvSpPr>
        <p:spPr>
          <a:xfrm>
            <a:off x="2102625" y="2071938"/>
            <a:ext cx="2714700" cy="476400"/>
          </a:xfrm>
          <a:prstGeom prst="roundRect">
            <a:avLst>
              <a:gd fmla="val 16667" name="adj"/>
            </a:avLst>
          </a:prstGeom>
          <a:solidFill>
            <a:srgbClr val="A2C4C9"/>
          </a:solidFill>
          <a:ln cap="flat" cmpd="sng" w="952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0C343D"/>
                </a:solidFill>
                <a:latin typeface="Fira Sans Condensed"/>
                <a:ea typeface="Fira Sans Condensed"/>
                <a:cs typeface="Fira Sans Condensed"/>
                <a:sym typeface="Fira Sans Condensed"/>
              </a:rPr>
              <a:t>Boundaries</a:t>
            </a:r>
            <a:endParaRPr b="1" sz="1900">
              <a:solidFill>
                <a:srgbClr val="0C343D"/>
              </a:solidFill>
              <a:latin typeface="Fira Sans Condensed"/>
              <a:ea typeface="Fira Sans Condensed"/>
              <a:cs typeface="Fira Sans Condensed"/>
              <a:sym typeface="Fira Sans Condensed"/>
            </a:endParaRPr>
          </a:p>
        </p:txBody>
      </p:sp>
      <p:graphicFrame>
        <p:nvGraphicFramePr>
          <p:cNvPr id="191" name="Google Shape;191;p18"/>
          <p:cNvGraphicFramePr/>
          <p:nvPr/>
        </p:nvGraphicFramePr>
        <p:xfrm>
          <a:off x="331025" y="2614363"/>
          <a:ext cx="3000000" cy="3000000"/>
        </p:xfrm>
        <a:graphic>
          <a:graphicData uri="http://schemas.openxmlformats.org/drawingml/2006/table">
            <a:tbl>
              <a:tblPr>
                <a:noFill/>
                <a:tableStyleId>{78CE1397-1187-49AA-9925-2850D311445C}</a:tableStyleId>
              </a:tblPr>
              <a:tblGrid>
                <a:gridCol w="1300150"/>
                <a:gridCol w="1300150"/>
                <a:gridCol w="1300150"/>
                <a:gridCol w="1300150"/>
                <a:gridCol w="1300150"/>
              </a:tblGrid>
              <a:tr h="462225">
                <a:tc>
                  <a:txBody>
                    <a:bodyPr/>
                    <a:lstStyle/>
                    <a:p>
                      <a:pPr indent="0" lvl="0" marL="0" rtl="0" algn="ctr">
                        <a:spcBef>
                          <a:spcPts val="0"/>
                        </a:spcBef>
                        <a:spcAft>
                          <a:spcPts val="0"/>
                        </a:spcAft>
                        <a:buNone/>
                      </a:pPr>
                      <a:r>
                        <a:rPr lang="en" sz="1600">
                          <a:solidFill>
                            <a:srgbClr val="0C343D"/>
                          </a:solidFill>
                          <a:latin typeface="Open Sans"/>
                          <a:ea typeface="Open Sans"/>
                          <a:cs typeface="Open Sans"/>
                          <a:sym typeface="Open Sans"/>
                        </a:rPr>
                        <a:t>Superior</a:t>
                      </a:r>
                      <a:endParaRPr sz="1600">
                        <a:solidFill>
                          <a:srgbClr val="0C343D"/>
                        </a:solidFill>
                        <a:latin typeface="Open Sans"/>
                        <a:ea typeface="Open Sans"/>
                        <a:cs typeface="Open Sans"/>
                        <a:sym typeface="Open Sans"/>
                      </a:endParaRPr>
                    </a:p>
                  </a:txBody>
                  <a:tcPr marT="91425" marB="91425" marR="91425" marL="91425">
                    <a:solidFill>
                      <a:srgbClr val="D0E0E3"/>
                    </a:solidFill>
                  </a:tcPr>
                </a:tc>
                <a:tc>
                  <a:txBody>
                    <a:bodyPr/>
                    <a:lstStyle/>
                    <a:p>
                      <a:pPr indent="0" lvl="0" marL="0" rtl="0" algn="ctr">
                        <a:spcBef>
                          <a:spcPts val="0"/>
                        </a:spcBef>
                        <a:spcAft>
                          <a:spcPts val="0"/>
                        </a:spcAft>
                        <a:buNone/>
                      </a:pPr>
                      <a:r>
                        <a:rPr lang="en" sz="1600">
                          <a:solidFill>
                            <a:srgbClr val="0C343D"/>
                          </a:solidFill>
                          <a:latin typeface="Open Sans"/>
                          <a:ea typeface="Open Sans"/>
                          <a:cs typeface="Open Sans"/>
                          <a:sym typeface="Open Sans"/>
                        </a:rPr>
                        <a:t>Inferior</a:t>
                      </a:r>
                      <a:endParaRPr sz="1600">
                        <a:solidFill>
                          <a:srgbClr val="0C343D"/>
                        </a:solidFill>
                        <a:latin typeface="Open Sans"/>
                        <a:ea typeface="Open Sans"/>
                        <a:cs typeface="Open Sans"/>
                        <a:sym typeface="Open Sans"/>
                      </a:endParaRPr>
                    </a:p>
                  </a:txBody>
                  <a:tcPr marT="91425" marB="91425" marR="91425" marL="91425">
                    <a:solidFill>
                      <a:srgbClr val="D0E0E3"/>
                    </a:solidFill>
                  </a:tcPr>
                </a:tc>
                <a:tc>
                  <a:txBody>
                    <a:bodyPr/>
                    <a:lstStyle/>
                    <a:p>
                      <a:pPr indent="0" lvl="0" marL="0" rtl="0" algn="ctr">
                        <a:spcBef>
                          <a:spcPts val="0"/>
                        </a:spcBef>
                        <a:spcAft>
                          <a:spcPts val="0"/>
                        </a:spcAft>
                        <a:buNone/>
                      </a:pPr>
                      <a:r>
                        <a:rPr lang="en" sz="1600">
                          <a:solidFill>
                            <a:srgbClr val="0C343D"/>
                          </a:solidFill>
                          <a:latin typeface="Open Sans"/>
                          <a:ea typeface="Open Sans"/>
                          <a:cs typeface="Open Sans"/>
                          <a:sym typeface="Open Sans"/>
                        </a:rPr>
                        <a:t>Anterior</a:t>
                      </a:r>
                      <a:endParaRPr sz="1600">
                        <a:solidFill>
                          <a:srgbClr val="0C343D"/>
                        </a:solidFill>
                        <a:latin typeface="Open Sans"/>
                        <a:ea typeface="Open Sans"/>
                        <a:cs typeface="Open Sans"/>
                        <a:sym typeface="Open Sans"/>
                      </a:endParaRPr>
                    </a:p>
                  </a:txBody>
                  <a:tcPr marT="91425" marB="91425" marR="91425" marL="91425">
                    <a:solidFill>
                      <a:srgbClr val="D0E0E3"/>
                    </a:solidFill>
                  </a:tcPr>
                </a:tc>
                <a:tc>
                  <a:txBody>
                    <a:bodyPr/>
                    <a:lstStyle/>
                    <a:p>
                      <a:pPr indent="0" lvl="0" marL="0" rtl="0" algn="ctr">
                        <a:spcBef>
                          <a:spcPts val="0"/>
                        </a:spcBef>
                        <a:spcAft>
                          <a:spcPts val="0"/>
                        </a:spcAft>
                        <a:buNone/>
                      </a:pPr>
                      <a:r>
                        <a:rPr lang="en" sz="1600">
                          <a:solidFill>
                            <a:srgbClr val="0C343D"/>
                          </a:solidFill>
                          <a:latin typeface="Open Sans"/>
                          <a:ea typeface="Open Sans"/>
                          <a:cs typeface="Open Sans"/>
                          <a:sym typeface="Open Sans"/>
                        </a:rPr>
                        <a:t>Posterior</a:t>
                      </a:r>
                      <a:endParaRPr sz="1600">
                        <a:solidFill>
                          <a:srgbClr val="0C343D"/>
                        </a:solidFill>
                        <a:latin typeface="Open Sans"/>
                        <a:ea typeface="Open Sans"/>
                        <a:cs typeface="Open Sans"/>
                        <a:sym typeface="Open Sans"/>
                      </a:endParaRPr>
                    </a:p>
                  </a:txBody>
                  <a:tcPr marT="91425" marB="91425" marR="91425" marL="91425">
                    <a:solidFill>
                      <a:srgbClr val="D0E0E3"/>
                    </a:solidFill>
                  </a:tcPr>
                </a:tc>
                <a:tc>
                  <a:txBody>
                    <a:bodyPr/>
                    <a:lstStyle/>
                    <a:p>
                      <a:pPr indent="0" lvl="0" marL="0" rtl="0" algn="ctr">
                        <a:spcBef>
                          <a:spcPts val="0"/>
                        </a:spcBef>
                        <a:spcAft>
                          <a:spcPts val="0"/>
                        </a:spcAft>
                        <a:buNone/>
                      </a:pPr>
                      <a:r>
                        <a:rPr lang="en" sz="1600">
                          <a:solidFill>
                            <a:srgbClr val="0C343D"/>
                          </a:solidFill>
                          <a:latin typeface="Open Sans"/>
                          <a:ea typeface="Open Sans"/>
                          <a:cs typeface="Open Sans"/>
                          <a:sym typeface="Open Sans"/>
                        </a:rPr>
                        <a:t>Lateral</a:t>
                      </a:r>
                      <a:endParaRPr sz="1600">
                        <a:solidFill>
                          <a:srgbClr val="0C343D"/>
                        </a:solidFill>
                        <a:latin typeface="Open Sans"/>
                        <a:ea typeface="Open Sans"/>
                        <a:cs typeface="Open Sans"/>
                        <a:sym typeface="Open Sans"/>
                      </a:endParaRPr>
                    </a:p>
                  </a:txBody>
                  <a:tcPr marT="91425" marB="91425" marR="91425" marL="91425">
                    <a:solidFill>
                      <a:srgbClr val="D0E0E3"/>
                    </a:solidFill>
                  </a:tcPr>
                </a:tc>
              </a:tr>
              <a:tr h="829800">
                <a:tc>
                  <a:txBody>
                    <a:bodyPr/>
                    <a:lstStyle/>
                    <a:p>
                      <a:pPr indent="0" lvl="0" marL="0" rtl="0" algn="ctr">
                        <a:lnSpc>
                          <a:spcPct val="115000"/>
                        </a:lnSpc>
                        <a:spcBef>
                          <a:spcPts val="0"/>
                        </a:spcBef>
                        <a:spcAft>
                          <a:spcPts val="0"/>
                        </a:spcAft>
                        <a:buNone/>
                      </a:pPr>
                      <a:r>
                        <a:rPr lang="en">
                          <a:solidFill>
                            <a:srgbClr val="0C343D"/>
                          </a:solidFill>
                          <a:latin typeface="Open Sans"/>
                          <a:ea typeface="Open Sans"/>
                          <a:cs typeface="Open Sans"/>
                          <a:sym typeface="Open Sans"/>
                        </a:rPr>
                        <a:t>Horizontal plane</a:t>
                      </a:r>
                      <a:endParaRPr>
                        <a:solidFill>
                          <a:srgbClr val="0C343D"/>
                        </a:solidFill>
                        <a:latin typeface="Open Sans"/>
                        <a:ea typeface="Open Sans"/>
                        <a:cs typeface="Open Sans"/>
                        <a:sym typeface="Open Sans"/>
                      </a:endParaRPr>
                    </a:p>
                  </a:txBody>
                  <a:tcPr marT="91425" marB="91425" marR="61950" marL="91425">
                    <a:solidFill>
                      <a:schemeClr val="lt1"/>
                    </a:solidFill>
                  </a:tcPr>
                </a:tc>
                <a:tc>
                  <a:txBody>
                    <a:bodyPr/>
                    <a:lstStyle/>
                    <a:p>
                      <a:pPr indent="0" lvl="0" marL="0" rtl="0" algn="ctr">
                        <a:lnSpc>
                          <a:spcPct val="115000"/>
                        </a:lnSpc>
                        <a:spcBef>
                          <a:spcPts val="0"/>
                        </a:spcBef>
                        <a:spcAft>
                          <a:spcPts val="0"/>
                        </a:spcAft>
                        <a:buClr>
                          <a:schemeClr val="dk1"/>
                        </a:buClr>
                        <a:buSzPts val="1200"/>
                        <a:buFont typeface="Arial"/>
                        <a:buNone/>
                      </a:pPr>
                      <a:r>
                        <a:rPr lang="en">
                          <a:solidFill>
                            <a:srgbClr val="0C343D"/>
                          </a:solidFill>
                          <a:latin typeface="Open Sans"/>
                          <a:ea typeface="Open Sans"/>
                          <a:cs typeface="Open Sans"/>
                          <a:sym typeface="Open Sans"/>
                        </a:rPr>
                        <a:t>Diaphragm</a:t>
                      </a:r>
                      <a:endParaRPr>
                        <a:solidFill>
                          <a:srgbClr val="0C343D"/>
                        </a:solidFill>
                        <a:latin typeface="Open Sans"/>
                        <a:ea typeface="Open Sans"/>
                        <a:cs typeface="Open Sans"/>
                        <a:sym typeface="Open Sans"/>
                      </a:endParaRPr>
                    </a:p>
                  </a:txBody>
                  <a:tcPr marT="91425" marB="91425" marR="91425" marL="91425">
                    <a:solidFill>
                      <a:schemeClr val="lt1"/>
                    </a:solidFill>
                  </a:tcPr>
                </a:tc>
                <a:tc>
                  <a:txBody>
                    <a:bodyPr/>
                    <a:lstStyle/>
                    <a:p>
                      <a:pPr indent="0" lvl="0" marL="0" rtl="0" algn="ctr">
                        <a:lnSpc>
                          <a:spcPct val="115000"/>
                        </a:lnSpc>
                        <a:spcBef>
                          <a:spcPts val="0"/>
                        </a:spcBef>
                        <a:spcAft>
                          <a:spcPts val="0"/>
                        </a:spcAft>
                        <a:buClr>
                          <a:schemeClr val="dk1"/>
                        </a:buClr>
                        <a:buSzPts val="1200"/>
                        <a:buFont typeface="Arial"/>
                        <a:buNone/>
                      </a:pPr>
                      <a:r>
                        <a:rPr lang="en">
                          <a:solidFill>
                            <a:srgbClr val="0C343D"/>
                          </a:solidFill>
                          <a:latin typeface="Open Sans"/>
                          <a:ea typeface="Open Sans"/>
                          <a:cs typeface="Open Sans"/>
                          <a:sym typeface="Open Sans"/>
                        </a:rPr>
                        <a:t>Body and xiphoid </a:t>
                      </a:r>
                      <a:r>
                        <a:rPr lang="en">
                          <a:solidFill>
                            <a:srgbClr val="0C343D"/>
                          </a:solidFill>
                          <a:latin typeface="Open Sans"/>
                          <a:ea typeface="Open Sans"/>
                          <a:cs typeface="Open Sans"/>
                          <a:sym typeface="Open Sans"/>
                        </a:rPr>
                        <a:t>of sternum</a:t>
                      </a:r>
                      <a:endParaRPr>
                        <a:solidFill>
                          <a:srgbClr val="0C343D"/>
                        </a:solidFill>
                        <a:latin typeface="Open Sans"/>
                        <a:ea typeface="Open Sans"/>
                        <a:cs typeface="Open Sans"/>
                        <a:sym typeface="Open Sans"/>
                      </a:endParaRPr>
                    </a:p>
                  </a:txBody>
                  <a:tcPr marT="91425" marB="91425" marR="91425" marL="91425">
                    <a:solidFill>
                      <a:srgbClr val="FFFFFF"/>
                    </a:solidFill>
                  </a:tcPr>
                </a:tc>
                <a:tc>
                  <a:txBody>
                    <a:bodyPr/>
                    <a:lstStyle/>
                    <a:p>
                      <a:pPr indent="0" lvl="0" marL="0" rtl="0" algn="ctr">
                        <a:lnSpc>
                          <a:spcPct val="115000"/>
                        </a:lnSpc>
                        <a:spcBef>
                          <a:spcPts val="0"/>
                        </a:spcBef>
                        <a:spcAft>
                          <a:spcPts val="0"/>
                        </a:spcAft>
                        <a:buClr>
                          <a:schemeClr val="dk1"/>
                        </a:buClr>
                        <a:buSzPts val="1200"/>
                        <a:buFont typeface="Arial"/>
                        <a:buNone/>
                      </a:pPr>
                      <a:r>
                        <a:rPr lang="en">
                          <a:solidFill>
                            <a:srgbClr val="0C343D"/>
                          </a:solidFill>
                          <a:latin typeface="Open Sans"/>
                          <a:ea typeface="Open Sans"/>
                          <a:cs typeface="Open Sans"/>
                          <a:sym typeface="Open Sans"/>
                        </a:rPr>
                        <a:t>Heart</a:t>
                      </a:r>
                      <a:endParaRPr>
                        <a:solidFill>
                          <a:srgbClr val="0C343D"/>
                        </a:solidFill>
                        <a:latin typeface="Open Sans"/>
                        <a:ea typeface="Open Sans"/>
                        <a:cs typeface="Open Sans"/>
                        <a:sym typeface="Open Sans"/>
                      </a:endParaRPr>
                    </a:p>
                  </a:txBody>
                  <a:tcPr marT="91425" marB="91425" marR="91425" marL="91425">
                    <a:solidFill>
                      <a:srgbClr val="FFFFFF"/>
                    </a:solidFill>
                  </a:tcPr>
                </a:tc>
                <a:tc>
                  <a:txBody>
                    <a:bodyPr/>
                    <a:lstStyle/>
                    <a:p>
                      <a:pPr indent="0" lvl="0" marL="0" rtl="0" algn="ctr">
                        <a:lnSpc>
                          <a:spcPct val="115000"/>
                        </a:lnSpc>
                        <a:spcBef>
                          <a:spcPts val="0"/>
                        </a:spcBef>
                        <a:spcAft>
                          <a:spcPts val="0"/>
                        </a:spcAft>
                        <a:buClr>
                          <a:schemeClr val="dk1"/>
                        </a:buClr>
                        <a:buSzPts val="1200"/>
                        <a:buFont typeface="Arial"/>
                        <a:buNone/>
                      </a:pPr>
                      <a:r>
                        <a:rPr lang="en">
                          <a:solidFill>
                            <a:srgbClr val="0C343D"/>
                          </a:solidFill>
                          <a:latin typeface="Open Sans"/>
                          <a:ea typeface="Open Sans"/>
                          <a:cs typeface="Open Sans"/>
                          <a:sym typeface="Open Sans"/>
                        </a:rPr>
                        <a:t>Lungs &amp; pleurae</a:t>
                      </a:r>
                      <a:endParaRPr>
                        <a:solidFill>
                          <a:srgbClr val="0C343D"/>
                        </a:solidFill>
                        <a:latin typeface="Open Sans"/>
                        <a:ea typeface="Open Sans"/>
                        <a:cs typeface="Open Sans"/>
                        <a:sym typeface="Open Sans"/>
                      </a:endParaRPr>
                    </a:p>
                  </a:txBody>
                  <a:tcPr marT="91425" marB="91425" marR="91425" marL="91425">
                    <a:solidFill>
                      <a:srgbClr val="FFFFFF"/>
                    </a:solidFill>
                  </a:tcPr>
                </a:tc>
              </a:tr>
            </a:tbl>
          </a:graphicData>
        </a:graphic>
      </p:graphicFrame>
      <p:sp>
        <p:nvSpPr>
          <p:cNvPr id="192" name="Google Shape;192;p18"/>
          <p:cNvSpPr txBox="1"/>
          <p:nvPr/>
        </p:nvSpPr>
        <p:spPr>
          <a:xfrm>
            <a:off x="64275" y="1384269"/>
            <a:ext cx="5486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134F5C"/>
                </a:solidFill>
                <a:latin typeface="Fira Sans Condensed"/>
                <a:ea typeface="Fira Sans Condensed"/>
                <a:cs typeface="Fira Sans Condensed"/>
                <a:sym typeface="Fira Sans Condensed"/>
              </a:rPr>
              <a:t>1. </a:t>
            </a:r>
            <a:r>
              <a:rPr b="1" lang="en" sz="1600">
                <a:solidFill>
                  <a:srgbClr val="134F5C"/>
                </a:solidFill>
                <a:latin typeface="Fira Sans Condensed"/>
                <a:ea typeface="Fira Sans Condensed"/>
                <a:cs typeface="Fira Sans Condensed"/>
                <a:sym typeface="Fira Sans Condensed"/>
              </a:rPr>
              <a:t>Inferior Mediastinum Subdivisions</a:t>
            </a:r>
            <a:endParaRPr b="1" sz="1600">
              <a:solidFill>
                <a:srgbClr val="134F5C"/>
              </a:solidFill>
              <a:latin typeface="Fira Sans Condensed"/>
              <a:ea typeface="Fira Sans Condensed"/>
              <a:cs typeface="Fira Sans Condensed"/>
              <a:sym typeface="Fira Sans Condensed"/>
            </a:endParaRPr>
          </a:p>
        </p:txBody>
      </p:sp>
      <p:sp>
        <p:nvSpPr>
          <p:cNvPr id="193" name="Google Shape;193;p18"/>
          <p:cNvSpPr/>
          <p:nvPr/>
        </p:nvSpPr>
        <p:spPr>
          <a:xfrm>
            <a:off x="869225" y="4079150"/>
            <a:ext cx="2714700" cy="476400"/>
          </a:xfrm>
          <a:prstGeom prst="roundRect">
            <a:avLst>
              <a:gd fmla="val 16667" name="adj"/>
            </a:avLst>
          </a:prstGeom>
          <a:solidFill>
            <a:srgbClr val="A2C4C9"/>
          </a:solidFill>
          <a:ln cap="flat" cmpd="sng" w="952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0C343D"/>
                </a:solidFill>
                <a:latin typeface="Fira Sans Condensed"/>
                <a:ea typeface="Fira Sans Condensed"/>
                <a:cs typeface="Fira Sans Condensed"/>
                <a:sym typeface="Fira Sans Condensed"/>
              </a:rPr>
              <a:t>Contents</a:t>
            </a:r>
            <a:endParaRPr b="1" sz="1900">
              <a:solidFill>
                <a:srgbClr val="0C343D"/>
              </a:solidFill>
              <a:latin typeface="Fira Sans Condensed"/>
              <a:ea typeface="Fira Sans Condensed"/>
              <a:cs typeface="Fira Sans Condensed"/>
              <a:sym typeface="Fira Sans Condensed"/>
            </a:endParaRPr>
          </a:p>
        </p:txBody>
      </p:sp>
      <p:sp>
        <p:nvSpPr>
          <p:cNvPr id="194" name="Google Shape;194;p18"/>
          <p:cNvSpPr/>
          <p:nvPr/>
        </p:nvSpPr>
        <p:spPr>
          <a:xfrm>
            <a:off x="331025" y="4671174"/>
            <a:ext cx="3791100" cy="856200"/>
          </a:xfrm>
          <a:prstGeom prst="rect">
            <a:avLst/>
          </a:prstGeom>
          <a:solidFill>
            <a:schemeClr val="lt1"/>
          </a:solidFill>
          <a:ln cap="flat" cmpd="sng" w="952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323850" lvl="0" marL="457200" rtl="0" algn="l">
              <a:spcBef>
                <a:spcPts val="0"/>
              </a:spcBef>
              <a:spcAft>
                <a:spcPts val="0"/>
              </a:spcAft>
              <a:buClr>
                <a:srgbClr val="0C343D"/>
              </a:buClr>
              <a:buSzPts val="1500"/>
              <a:buFont typeface="Open Sans"/>
              <a:buAutoNum type="arabicPeriod"/>
            </a:pPr>
            <a:r>
              <a:rPr lang="en" sz="1500">
                <a:solidFill>
                  <a:srgbClr val="0C343D"/>
                </a:solidFill>
                <a:latin typeface="Open Sans"/>
                <a:ea typeface="Open Sans"/>
                <a:cs typeface="Open Sans"/>
                <a:sym typeface="Open Sans"/>
              </a:rPr>
              <a:t> Thymus gland</a:t>
            </a:r>
            <a:endParaRPr sz="1500">
              <a:solidFill>
                <a:srgbClr val="0C343D"/>
              </a:solidFill>
              <a:latin typeface="Open Sans"/>
              <a:ea typeface="Open Sans"/>
              <a:cs typeface="Open Sans"/>
              <a:sym typeface="Open Sans"/>
            </a:endParaRPr>
          </a:p>
          <a:p>
            <a:pPr indent="-323850" lvl="0" marL="457200" rtl="0" algn="l">
              <a:spcBef>
                <a:spcPts val="0"/>
              </a:spcBef>
              <a:spcAft>
                <a:spcPts val="0"/>
              </a:spcAft>
              <a:buClr>
                <a:srgbClr val="0C343D"/>
              </a:buClr>
              <a:buSzPts val="1500"/>
              <a:buFont typeface="Open Sans"/>
              <a:buAutoNum type="arabicPeriod"/>
            </a:pPr>
            <a:r>
              <a:rPr lang="en" sz="1500">
                <a:solidFill>
                  <a:srgbClr val="0C343D"/>
                </a:solidFill>
                <a:latin typeface="Open Sans"/>
                <a:ea typeface="Open Sans"/>
                <a:cs typeface="Open Sans"/>
                <a:sym typeface="Open Sans"/>
              </a:rPr>
              <a:t> Lymph nodes</a:t>
            </a:r>
            <a:endParaRPr sz="1500">
              <a:solidFill>
                <a:srgbClr val="0C343D"/>
              </a:solidFill>
              <a:latin typeface="Open Sans"/>
              <a:ea typeface="Open Sans"/>
              <a:cs typeface="Open Sans"/>
              <a:sym typeface="Open Sans"/>
            </a:endParaRPr>
          </a:p>
        </p:txBody>
      </p:sp>
      <p:sp>
        <p:nvSpPr>
          <p:cNvPr id="195" name="Google Shape;195;p18"/>
          <p:cNvSpPr/>
          <p:nvPr/>
        </p:nvSpPr>
        <p:spPr>
          <a:xfrm>
            <a:off x="869225" y="7806313"/>
            <a:ext cx="2714700" cy="476400"/>
          </a:xfrm>
          <a:prstGeom prst="roundRect">
            <a:avLst>
              <a:gd fmla="val 16667" name="adj"/>
            </a:avLst>
          </a:prstGeom>
          <a:solidFill>
            <a:srgbClr val="A2C4C9"/>
          </a:solidFill>
          <a:ln cap="flat" cmpd="sng" w="952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0C343D"/>
                </a:solidFill>
                <a:latin typeface="Fira Sans Condensed"/>
                <a:ea typeface="Fira Sans Condensed"/>
                <a:cs typeface="Fira Sans Condensed"/>
                <a:sym typeface="Fira Sans Condensed"/>
              </a:rPr>
              <a:t>Contents</a:t>
            </a:r>
            <a:endParaRPr b="1" sz="1900">
              <a:solidFill>
                <a:srgbClr val="0C343D"/>
              </a:solidFill>
              <a:latin typeface="Fira Sans Condensed"/>
              <a:ea typeface="Fira Sans Condensed"/>
              <a:cs typeface="Fira Sans Condensed"/>
              <a:sym typeface="Fira Sans Condensed"/>
            </a:endParaRPr>
          </a:p>
        </p:txBody>
      </p:sp>
      <p:sp>
        <p:nvSpPr>
          <p:cNvPr id="196" name="Google Shape;196;p18"/>
          <p:cNvSpPr txBox="1"/>
          <p:nvPr/>
        </p:nvSpPr>
        <p:spPr>
          <a:xfrm>
            <a:off x="2893325" y="9105900"/>
            <a:ext cx="548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97" name="Google Shape;197;p18"/>
          <p:cNvSpPr/>
          <p:nvPr/>
        </p:nvSpPr>
        <p:spPr>
          <a:xfrm>
            <a:off x="331025" y="8369350"/>
            <a:ext cx="3791100" cy="1546200"/>
          </a:xfrm>
          <a:prstGeom prst="rect">
            <a:avLst/>
          </a:prstGeom>
          <a:solidFill>
            <a:schemeClr val="lt1"/>
          </a:solidFill>
          <a:ln cap="flat" cmpd="sng" w="9525">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311150" lvl="0" marL="457200" rtl="0" algn="l">
              <a:spcBef>
                <a:spcPts val="0"/>
              </a:spcBef>
              <a:spcAft>
                <a:spcPts val="0"/>
              </a:spcAft>
              <a:buClr>
                <a:srgbClr val="0C343D"/>
              </a:buClr>
              <a:buSzPts val="1300"/>
              <a:buFont typeface="Open Sans"/>
              <a:buAutoNum type="arabicPeriod"/>
            </a:pPr>
            <a:r>
              <a:rPr lang="en" sz="1300">
                <a:solidFill>
                  <a:srgbClr val="0C343D"/>
                </a:solidFill>
                <a:latin typeface="Open Sans"/>
                <a:ea typeface="Open Sans"/>
                <a:cs typeface="Open Sans"/>
                <a:sym typeface="Open Sans"/>
              </a:rPr>
              <a:t> </a:t>
            </a:r>
            <a:r>
              <a:rPr lang="en" sz="1300">
                <a:solidFill>
                  <a:srgbClr val="0C343D"/>
                </a:solidFill>
                <a:latin typeface="Open Sans"/>
                <a:ea typeface="Open Sans"/>
                <a:cs typeface="Open Sans"/>
                <a:sym typeface="Open Sans"/>
              </a:rPr>
              <a:t>Heart and pericardium</a:t>
            </a:r>
            <a:endParaRPr sz="1300">
              <a:solidFill>
                <a:srgbClr val="0C343D"/>
              </a:solidFill>
              <a:latin typeface="Open Sans"/>
              <a:ea typeface="Open Sans"/>
              <a:cs typeface="Open Sans"/>
              <a:sym typeface="Open Sans"/>
            </a:endParaRPr>
          </a:p>
          <a:p>
            <a:pPr indent="-311150" lvl="0" marL="457200" rtl="0" algn="l">
              <a:spcBef>
                <a:spcPts val="0"/>
              </a:spcBef>
              <a:spcAft>
                <a:spcPts val="0"/>
              </a:spcAft>
              <a:buClr>
                <a:srgbClr val="0C343D"/>
              </a:buClr>
              <a:buSzPts val="1300"/>
              <a:buFont typeface="Open Sans"/>
              <a:buAutoNum type="arabicPeriod"/>
            </a:pPr>
            <a:r>
              <a:rPr lang="en" sz="1300">
                <a:solidFill>
                  <a:srgbClr val="0C343D"/>
                </a:solidFill>
                <a:latin typeface="Open Sans"/>
                <a:ea typeface="Open Sans"/>
                <a:cs typeface="Open Sans"/>
                <a:sym typeface="Open Sans"/>
              </a:rPr>
              <a:t> </a:t>
            </a:r>
            <a:r>
              <a:rPr b="1" lang="en" sz="1300" u="sng">
                <a:solidFill>
                  <a:srgbClr val="990000"/>
                </a:solidFill>
                <a:latin typeface="Open Sans"/>
                <a:ea typeface="Open Sans"/>
                <a:cs typeface="Open Sans"/>
                <a:sym typeface="Open Sans"/>
              </a:rPr>
              <a:t>A</a:t>
            </a:r>
            <a:r>
              <a:rPr lang="en" sz="1300">
                <a:solidFill>
                  <a:srgbClr val="990000"/>
                </a:solidFill>
                <a:latin typeface="Open Sans"/>
                <a:ea typeface="Open Sans"/>
                <a:cs typeface="Open Sans"/>
                <a:sym typeface="Open Sans"/>
              </a:rPr>
              <a:t>scending aorta</a:t>
            </a:r>
            <a:endParaRPr sz="1300">
              <a:solidFill>
                <a:srgbClr val="990000"/>
              </a:solidFill>
              <a:latin typeface="Open Sans"/>
              <a:ea typeface="Open Sans"/>
              <a:cs typeface="Open Sans"/>
              <a:sym typeface="Open Sans"/>
            </a:endParaRPr>
          </a:p>
          <a:p>
            <a:pPr indent="-311150" lvl="0" marL="457200" rtl="0" algn="l">
              <a:spcBef>
                <a:spcPts val="0"/>
              </a:spcBef>
              <a:spcAft>
                <a:spcPts val="0"/>
              </a:spcAft>
              <a:buClr>
                <a:srgbClr val="0C343D"/>
              </a:buClr>
              <a:buSzPts val="1300"/>
              <a:buFont typeface="Open Sans"/>
              <a:buAutoNum type="arabicPeriod"/>
            </a:pPr>
            <a:r>
              <a:rPr lang="en" sz="1300">
                <a:solidFill>
                  <a:srgbClr val="0C343D"/>
                </a:solidFill>
                <a:latin typeface="Open Sans"/>
                <a:ea typeface="Open Sans"/>
                <a:cs typeface="Open Sans"/>
                <a:sym typeface="Open Sans"/>
              </a:rPr>
              <a:t> Pulmonary trunk</a:t>
            </a:r>
            <a:endParaRPr sz="1300">
              <a:solidFill>
                <a:srgbClr val="0C343D"/>
              </a:solidFill>
              <a:latin typeface="Open Sans"/>
              <a:ea typeface="Open Sans"/>
              <a:cs typeface="Open Sans"/>
              <a:sym typeface="Open Sans"/>
            </a:endParaRPr>
          </a:p>
          <a:p>
            <a:pPr indent="-311150" lvl="0" marL="457200" rtl="0" algn="l">
              <a:spcBef>
                <a:spcPts val="0"/>
              </a:spcBef>
              <a:spcAft>
                <a:spcPts val="0"/>
              </a:spcAft>
              <a:buClr>
                <a:srgbClr val="0C343D"/>
              </a:buClr>
              <a:buSzPts val="1300"/>
              <a:buFont typeface="Open Sans"/>
              <a:buAutoNum type="arabicPeriod"/>
            </a:pPr>
            <a:r>
              <a:rPr lang="en" sz="1300">
                <a:solidFill>
                  <a:srgbClr val="0C343D"/>
                </a:solidFill>
                <a:latin typeface="Open Sans"/>
                <a:ea typeface="Open Sans"/>
                <a:cs typeface="Open Sans"/>
                <a:sym typeface="Open Sans"/>
              </a:rPr>
              <a:t> </a:t>
            </a:r>
            <a:r>
              <a:rPr lang="en" sz="1300">
                <a:solidFill>
                  <a:srgbClr val="1C4587"/>
                </a:solidFill>
                <a:latin typeface="Open Sans"/>
                <a:ea typeface="Open Sans"/>
                <a:cs typeface="Open Sans"/>
                <a:sym typeface="Open Sans"/>
              </a:rPr>
              <a:t>Superior and inferior vena cava</a:t>
            </a:r>
            <a:endParaRPr sz="1300">
              <a:solidFill>
                <a:srgbClr val="1C4587"/>
              </a:solidFill>
              <a:latin typeface="Open Sans"/>
              <a:ea typeface="Open Sans"/>
              <a:cs typeface="Open Sans"/>
              <a:sym typeface="Open Sans"/>
            </a:endParaRPr>
          </a:p>
          <a:p>
            <a:pPr indent="-311150" lvl="0" marL="457200" rtl="0" algn="l">
              <a:spcBef>
                <a:spcPts val="0"/>
              </a:spcBef>
              <a:spcAft>
                <a:spcPts val="0"/>
              </a:spcAft>
              <a:buClr>
                <a:srgbClr val="0C343D"/>
              </a:buClr>
              <a:buSzPts val="1300"/>
              <a:buFont typeface="Open Sans"/>
              <a:buAutoNum type="arabicPeriod"/>
            </a:pPr>
            <a:r>
              <a:rPr lang="en" sz="1300">
                <a:solidFill>
                  <a:srgbClr val="1155CC"/>
                </a:solidFill>
                <a:latin typeface="Open Sans"/>
                <a:ea typeface="Open Sans"/>
                <a:cs typeface="Open Sans"/>
                <a:sym typeface="Open Sans"/>
              </a:rPr>
              <a:t> Right and left pulmonary veins</a:t>
            </a:r>
            <a:endParaRPr sz="1300">
              <a:solidFill>
                <a:srgbClr val="1155CC"/>
              </a:solidFill>
              <a:latin typeface="Open Sans"/>
              <a:ea typeface="Open Sans"/>
              <a:cs typeface="Open Sans"/>
              <a:sym typeface="Open Sans"/>
            </a:endParaRPr>
          </a:p>
          <a:p>
            <a:pPr indent="-311150" lvl="0" marL="457200" rtl="0" algn="l">
              <a:spcBef>
                <a:spcPts val="0"/>
              </a:spcBef>
              <a:spcAft>
                <a:spcPts val="0"/>
              </a:spcAft>
              <a:buClr>
                <a:srgbClr val="0C343D"/>
              </a:buClr>
              <a:buSzPts val="1300"/>
              <a:buFont typeface="Open Sans"/>
              <a:buAutoNum type="arabicPeriod"/>
            </a:pPr>
            <a:r>
              <a:rPr lang="en" sz="1300">
                <a:solidFill>
                  <a:srgbClr val="0C343D"/>
                </a:solidFill>
                <a:latin typeface="Open Sans"/>
                <a:ea typeface="Open Sans"/>
                <a:cs typeface="Open Sans"/>
                <a:sym typeface="Open Sans"/>
              </a:rPr>
              <a:t> Right and left phrenic nerves</a:t>
            </a:r>
            <a:endParaRPr sz="1300">
              <a:solidFill>
                <a:srgbClr val="0C343D"/>
              </a:solidFill>
              <a:latin typeface="Open Sans"/>
              <a:ea typeface="Open Sans"/>
              <a:cs typeface="Open Sans"/>
              <a:sym typeface="Open Sans"/>
            </a:endParaRPr>
          </a:p>
          <a:p>
            <a:pPr indent="-311150" lvl="0" marL="457200" rtl="0" algn="l">
              <a:spcBef>
                <a:spcPts val="0"/>
              </a:spcBef>
              <a:spcAft>
                <a:spcPts val="0"/>
              </a:spcAft>
              <a:buClr>
                <a:srgbClr val="0C343D"/>
              </a:buClr>
              <a:buSzPts val="1300"/>
              <a:buFont typeface="Open Sans"/>
              <a:buAutoNum type="arabicPeriod"/>
            </a:pPr>
            <a:r>
              <a:rPr lang="en" sz="1300">
                <a:solidFill>
                  <a:srgbClr val="0C343D"/>
                </a:solidFill>
                <a:latin typeface="Open Sans"/>
                <a:ea typeface="Open Sans"/>
                <a:cs typeface="Open Sans"/>
                <a:sym typeface="Open Sans"/>
              </a:rPr>
              <a:t>Lymph nodes</a:t>
            </a:r>
            <a:endParaRPr sz="1300">
              <a:solidFill>
                <a:srgbClr val="0C343D"/>
              </a:solidFill>
              <a:latin typeface="Open Sans"/>
              <a:ea typeface="Open Sans"/>
              <a:cs typeface="Open Sans"/>
              <a:sym typeface="Open Sans"/>
            </a:endParaRPr>
          </a:p>
        </p:txBody>
      </p:sp>
      <p:sp>
        <p:nvSpPr>
          <p:cNvPr id="198" name="Google Shape;198;p18"/>
          <p:cNvSpPr/>
          <p:nvPr/>
        </p:nvSpPr>
        <p:spPr>
          <a:xfrm>
            <a:off x="869225" y="6634538"/>
            <a:ext cx="2714700" cy="476400"/>
          </a:xfrm>
          <a:prstGeom prst="roundRect">
            <a:avLst>
              <a:gd fmla="val 16667" name="adj"/>
            </a:avLst>
          </a:prstGeom>
          <a:solidFill>
            <a:srgbClr val="A2C4C9"/>
          </a:solidFill>
          <a:ln cap="flat" cmpd="sng" w="952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0C343D"/>
                </a:solidFill>
                <a:latin typeface="Fira Sans Condensed"/>
                <a:ea typeface="Fira Sans Condensed"/>
                <a:cs typeface="Fira Sans Condensed"/>
                <a:sym typeface="Fira Sans Condensed"/>
              </a:rPr>
              <a:t>Site</a:t>
            </a:r>
            <a:endParaRPr b="1" sz="1900">
              <a:solidFill>
                <a:srgbClr val="0C343D"/>
              </a:solidFill>
              <a:latin typeface="Fira Sans Condensed"/>
              <a:ea typeface="Fira Sans Condensed"/>
              <a:cs typeface="Fira Sans Condensed"/>
              <a:sym typeface="Fira Sans Condensed"/>
            </a:endParaRPr>
          </a:p>
        </p:txBody>
      </p:sp>
      <p:sp>
        <p:nvSpPr>
          <p:cNvPr id="199" name="Google Shape;199;p18"/>
          <p:cNvSpPr/>
          <p:nvPr/>
        </p:nvSpPr>
        <p:spPr>
          <a:xfrm>
            <a:off x="331025" y="7180835"/>
            <a:ext cx="3791100" cy="555600"/>
          </a:xfrm>
          <a:prstGeom prst="rect">
            <a:avLst/>
          </a:prstGeom>
          <a:solidFill>
            <a:schemeClr val="lt1"/>
          </a:solidFill>
          <a:ln cap="flat" cmpd="sng" w="952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en" sz="1300">
                <a:solidFill>
                  <a:srgbClr val="0C343D"/>
                </a:solidFill>
                <a:latin typeface="Open Sans"/>
                <a:ea typeface="Open Sans"/>
                <a:cs typeface="Open Sans"/>
                <a:sym typeface="Open Sans"/>
              </a:rPr>
              <a:t>Between </a:t>
            </a:r>
            <a:r>
              <a:rPr b="1" lang="en" sz="1300">
                <a:solidFill>
                  <a:srgbClr val="0C343D"/>
                </a:solidFill>
                <a:latin typeface="Open Sans"/>
                <a:ea typeface="Open Sans"/>
                <a:cs typeface="Open Sans"/>
                <a:sym typeface="Open Sans"/>
              </a:rPr>
              <a:t>anterior </a:t>
            </a:r>
            <a:r>
              <a:rPr lang="en" sz="1300">
                <a:solidFill>
                  <a:srgbClr val="0C343D"/>
                </a:solidFill>
                <a:latin typeface="Open Sans"/>
                <a:ea typeface="Open Sans"/>
                <a:cs typeface="Open Sans"/>
                <a:sym typeface="Open Sans"/>
              </a:rPr>
              <a:t>&amp; </a:t>
            </a:r>
            <a:r>
              <a:rPr b="1" lang="en" sz="1300">
                <a:solidFill>
                  <a:srgbClr val="0C343D"/>
                </a:solidFill>
                <a:latin typeface="Open Sans"/>
                <a:ea typeface="Open Sans"/>
                <a:cs typeface="Open Sans"/>
                <a:sym typeface="Open Sans"/>
              </a:rPr>
              <a:t>posterior </a:t>
            </a:r>
            <a:r>
              <a:rPr lang="en" sz="1300">
                <a:solidFill>
                  <a:srgbClr val="0C343D"/>
                </a:solidFill>
                <a:latin typeface="Open Sans"/>
                <a:ea typeface="Open Sans"/>
                <a:cs typeface="Open Sans"/>
                <a:sym typeface="Open Sans"/>
              </a:rPr>
              <a:t>mediastina</a:t>
            </a:r>
            <a:endParaRPr sz="1600">
              <a:solidFill>
                <a:srgbClr val="0C343D"/>
              </a:solidFill>
              <a:latin typeface="Open Sans"/>
              <a:ea typeface="Open Sans"/>
              <a:cs typeface="Open Sans"/>
              <a:sym typeface="Open Sans"/>
            </a:endParaRPr>
          </a:p>
        </p:txBody>
      </p:sp>
      <p:pic>
        <p:nvPicPr>
          <p:cNvPr descr="anterior mediastinum, middle mediastinum, posterior mediastinum" id="200" name="Google Shape;200;p18"/>
          <p:cNvPicPr preferRelativeResize="0"/>
          <p:nvPr/>
        </p:nvPicPr>
        <p:blipFill>
          <a:blip r:embed="rId4">
            <a:alphaModFix/>
          </a:blip>
          <a:stretch>
            <a:fillRect/>
          </a:stretch>
        </p:blipFill>
        <p:spPr>
          <a:xfrm>
            <a:off x="4817325" y="4127575"/>
            <a:ext cx="1489700" cy="1412965"/>
          </a:xfrm>
          <a:prstGeom prst="rect">
            <a:avLst/>
          </a:prstGeom>
          <a:noFill/>
          <a:ln cap="flat" cmpd="sng" w="38100">
            <a:solidFill>
              <a:srgbClr val="F5F5F5"/>
            </a:solidFill>
            <a:prstDash val="solid"/>
            <a:miter lim="8000"/>
            <a:headEnd len="sm" w="sm" type="none"/>
            <a:tailEnd len="sm" w="sm" type="none"/>
          </a:ln>
        </p:spPr>
      </p:pic>
      <p:sp>
        <p:nvSpPr>
          <p:cNvPr id="201" name="Google Shape;201;p18"/>
          <p:cNvSpPr/>
          <p:nvPr/>
        </p:nvSpPr>
        <p:spPr>
          <a:xfrm>
            <a:off x="4819125" y="4830750"/>
            <a:ext cx="408300" cy="235800"/>
          </a:xfrm>
          <a:prstGeom prst="roundRect">
            <a:avLst>
              <a:gd fmla="val 16667" name="adj"/>
            </a:avLst>
          </a:prstGeom>
          <a:noFill/>
          <a:ln cap="flat" cmpd="sng" w="952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8"/>
          <p:cNvSpPr/>
          <p:nvPr/>
        </p:nvSpPr>
        <p:spPr>
          <a:xfrm>
            <a:off x="5898725" y="4865550"/>
            <a:ext cx="408300" cy="211200"/>
          </a:xfrm>
          <a:prstGeom prst="roundRect">
            <a:avLst>
              <a:gd fmla="val 16667" name="adj"/>
            </a:avLst>
          </a:prstGeom>
          <a:noFill/>
          <a:ln cap="flat" cmpd="sng" w="952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3" name="Google Shape;203;p18"/>
          <p:cNvPicPr preferRelativeResize="0"/>
          <p:nvPr/>
        </p:nvPicPr>
        <p:blipFill rotWithShape="1">
          <a:blip r:embed="rId5">
            <a:alphaModFix/>
          </a:blip>
          <a:srcRect b="4951" l="0" r="0" t="0"/>
          <a:stretch/>
        </p:blipFill>
        <p:spPr>
          <a:xfrm>
            <a:off x="4279100" y="7180825"/>
            <a:ext cx="2964451" cy="2804300"/>
          </a:xfrm>
          <a:prstGeom prst="rect">
            <a:avLst/>
          </a:prstGeom>
          <a:noFill/>
          <a:ln>
            <a:noFill/>
          </a:ln>
        </p:spPr>
      </p:pic>
      <p:grpSp>
        <p:nvGrpSpPr>
          <p:cNvPr id="204" name="Google Shape;204;p18"/>
          <p:cNvGrpSpPr/>
          <p:nvPr/>
        </p:nvGrpSpPr>
        <p:grpSpPr>
          <a:xfrm>
            <a:off x="3242181" y="1232763"/>
            <a:ext cx="1195845" cy="658247"/>
            <a:chOff x="3984400" y="2970850"/>
            <a:chExt cx="1516800" cy="856200"/>
          </a:xfrm>
        </p:grpSpPr>
        <p:cxnSp>
          <p:nvCxnSpPr>
            <p:cNvPr id="205" name="Google Shape;205;p18"/>
            <p:cNvCxnSpPr/>
            <p:nvPr/>
          </p:nvCxnSpPr>
          <p:spPr>
            <a:xfrm flipH="1" rot="10800000">
              <a:off x="4053550" y="2970850"/>
              <a:ext cx="1422600" cy="428100"/>
            </a:xfrm>
            <a:prstGeom prst="bentConnector3">
              <a:avLst>
                <a:gd fmla="val 50000" name="adj1"/>
              </a:avLst>
            </a:prstGeom>
            <a:noFill/>
            <a:ln cap="flat" cmpd="sng" w="9525">
              <a:solidFill>
                <a:srgbClr val="76A5AF"/>
              </a:solidFill>
              <a:prstDash val="solid"/>
              <a:round/>
              <a:headEnd len="med" w="med" type="none"/>
              <a:tailEnd len="med" w="med" type="none"/>
            </a:ln>
          </p:spPr>
        </p:cxnSp>
        <p:cxnSp>
          <p:nvCxnSpPr>
            <p:cNvPr id="206" name="Google Shape;206;p18"/>
            <p:cNvCxnSpPr/>
            <p:nvPr/>
          </p:nvCxnSpPr>
          <p:spPr>
            <a:xfrm>
              <a:off x="3984400" y="3398950"/>
              <a:ext cx="1516800" cy="0"/>
            </a:xfrm>
            <a:prstGeom prst="straightConnector1">
              <a:avLst/>
            </a:prstGeom>
            <a:noFill/>
            <a:ln cap="flat" cmpd="sng" w="9525">
              <a:solidFill>
                <a:srgbClr val="76A5AF"/>
              </a:solidFill>
              <a:prstDash val="solid"/>
              <a:round/>
              <a:headEnd len="med" w="med" type="none"/>
              <a:tailEnd len="med" w="med" type="none"/>
            </a:ln>
          </p:spPr>
        </p:cxnSp>
        <p:cxnSp>
          <p:nvCxnSpPr>
            <p:cNvPr id="207" name="Google Shape;207;p18"/>
            <p:cNvCxnSpPr/>
            <p:nvPr/>
          </p:nvCxnSpPr>
          <p:spPr>
            <a:xfrm rot="10800000">
              <a:off x="4053550" y="3398950"/>
              <a:ext cx="1422600" cy="428100"/>
            </a:xfrm>
            <a:prstGeom prst="bentConnector3">
              <a:avLst>
                <a:gd fmla="val 50000" name="adj1"/>
              </a:avLst>
            </a:prstGeom>
            <a:noFill/>
            <a:ln cap="flat" cmpd="sng" w="9525">
              <a:solidFill>
                <a:srgbClr val="76A5AF"/>
              </a:solidFill>
              <a:prstDash val="solid"/>
              <a:round/>
              <a:headEnd len="med" w="med" type="none"/>
              <a:tailEnd len="med" w="med" type="none"/>
            </a:ln>
          </p:spPr>
        </p:cxnSp>
      </p:grpSp>
      <p:sp>
        <p:nvSpPr>
          <p:cNvPr id="208" name="Google Shape;208;p18"/>
          <p:cNvSpPr txBox="1"/>
          <p:nvPr/>
        </p:nvSpPr>
        <p:spPr>
          <a:xfrm>
            <a:off x="4429307" y="1038724"/>
            <a:ext cx="1985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990000"/>
                </a:solidFill>
                <a:latin typeface="Open Sans"/>
                <a:ea typeface="Open Sans"/>
                <a:cs typeface="Open Sans"/>
                <a:sym typeface="Open Sans"/>
              </a:rPr>
              <a:t>Anterior Mediastinum</a:t>
            </a:r>
            <a:endParaRPr b="1" sz="1200">
              <a:solidFill>
                <a:srgbClr val="990000"/>
              </a:solidFill>
              <a:latin typeface="Open Sans"/>
              <a:ea typeface="Open Sans"/>
              <a:cs typeface="Open Sans"/>
              <a:sym typeface="Open Sans"/>
            </a:endParaRPr>
          </a:p>
        </p:txBody>
      </p:sp>
      <p:sp>
        <p:nvSpPr>
          <p:cNvPr id="209" name="Google Shape;209;p18"/>
          <p:cNvSpPr txBox="1"/>
          <p:nvPr/>
        </p:nvSpPr>
        <p:spPr>
          <a:xfrm>
            <a:off x="4438007" y="1408034"/>
            <a:ext cx="1800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0C343D"/>
                </a:solidFill>
                <a:latin typeface="Open Sans"/>
                <a:ea typeface="Open Sans"/>
                <a:cs typeface="Open Sans"/>
                <a:sym typeface="Open Sans"/>
              </a:rPr>
              <a:t>Middle</a:t>
            </a:r>
            <a:r>
              <a:rPr lang="en" sz="1000">
                <a:solidFill>
                  <a:srgbClr val="0C343D"/>
                </a:solidFill>
                <a:latin typeface="Open Sans"/>
                <a:ea typeface="Open Sans"/>
                <a:cs typeface="Open Sans"/>
                <a:sym typeface="Open Sans"/>
              </a:rPr>
              <a:t> Mediastinum</a:t>
            </a:r>
            <a:endParaRPr sz="1000">
              <a:solidFill>
                <a:srgbClr val="0C343D"/>
              </a:solidFill>
              <a:latin typeface="Open Sans"/>
              <a:ea typeface="Open Sans"/>
              <a:cs typeface="Open Sans"/>
              <a:sym typeface="Open Sans"/>
            </a:endParaRPr>
          </a:p>
        </p:txBody>
      </p:sp>
      <p:sp>
        <p:nvSpPr>
          <p:cNvPr id="210" name="Google Shape;210;p18"/>
          <p:cNvSpPr txBox="1"/>
          <p:nvPr/>
        </p:nvSpPr>
        <p:spPr>
          <a:xfrm>
            <a:off x="4438007" y="1729512"/>
            <a:ext cx="1869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0C343D"/>
                </a:solidFill>
                <a:latin typeface="Open Sans"/>
                <a:ea typeface="Open Sans"/>
                <a:cs typeface="Open Sans"/>
                <a:sym typeface="Open Sans"/>
              </a:rPr>
              <a:t>Posterior</a:t>
            </a:r>
            <a:r>
              <a:rPr lang="en" sz="1000">
                <a:solidFill>
                  <a:srgbClr val="0C343D"/>
                </a:solidFill>
                <a:latin typeface="Open Sans"/>
                <a:ea typeface="Open Sans"/>
                <a:cs typeface="Open Sans"/>
                <a:sym typeface="Open Sans"/>
              </a:rPr>
              <a:t> Mediastinum</a:t>
            </a:r>
            <a:endParaRPr sz="1000">
              <a:solidFill>
                <a:srgbClr val="0C343D"/>
              </a:solidFill>
              <a:latin typeface="Open Sans"/>
              <a:ea typeface="Open Sans"/>
              <a:cs typeface="Open Sans"/>
              <a:sym typeface="Open Sans"/>
            </a:endParaRPr>
          </a:p>
        </p:txBody>
      </p:sp>
      <p:sp>
        <p:nvSpPr>
          <p:cNvPr id="211" name="Google Shape;211;p18"/>
          <p:cNvSpPr txBox="1"/>
          <p:nvPr/>
        </p:nvSpPr>
        <p:spPr>
          <a:xfrm>
            <a:off x="249300" y="5976782"/>
            <a:ext cx="5381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134F5C"/>
                </a:solidFill>
                <a:latin typeface="Fira Sans Condensed"/>
                <a:ea typeface="Fira Sans Condensed"/>
                <a:cs typeface="Fira Sans Condensed"/>
                <a:sym typeface="Fira Sans Condensed"/>
              </a:rPr>
              <a:t>2</a:t>
            </a:r>
            <a:r>
              <a:rPr b="1" lang="en" sz="1600">
                <a:solidFill>
                  <a:srgbClr val="134F5C"/>
                </a:solidFill>
                <a:latin typeface="Fira Sans Condensed"/>
                <a:ea typeface="Fira Sans Condensed"/>
                <a:cs typeface="Fira Sans Condensed"/>
                <a:sym typeface="Fira Sans Condensed"/>
              </a:rPr>
              <a:t>. Inferior Mediastinum Subdivisions</a:t>
            </a:r>
            <a:endParaRPr b="1" sz="1600">
              <a:solidFill>
                <a:srgbClr val="134F5C"/>
              </a:solidFill>
              <a:latin typeface="Fira Sans Condensed"/>
              <a:ea typeface="Fira Sans Condensed"/>
              <a:cs typeface="Fira Sans Condensed"/>
              <a:sym typeface="Fira Sans Condensed"/>
            </a:endParaRPr>
          </a:p>
        </p:txBody>
      </p:sp>
      <p:grpSp>
        <p:nvGrpSpPr>
          <p:cNvPr id="212" name="Google Shape;212;p18"/>
          <p:cNvGrpSpPr/>
          <p:nvPr/>
        </p:nvGrpSpPr>
        <p:grpSpPr>
          <a:xfrm>
            <a:off x="3447948" y="5811398"/>
            <a:ext cx="1091186" cy="717324"/>
            <a:chOff x="3984400" y="2970850"/>
            <a:chExt cx="1516800" cy="856200"/>
          </a:xfrm>
        </p:grpSpPr>
        <p:cxnSp>
          <p:nvCxnSpPr>
            <p:cNvPr id="213" name="Google Shape;213;p18"/>
            <p:cNvCxnSpPr/>
            <p:nvPr/>
          </p:nvCxnSpPr>
          <p:spPr>
            <a:xfrm flipH="1" rot="10800000">
              <a:off x="4053550" y="2970850"/>
              <a:ext cx="1422600" cy="428100"/>
            </a:xfrm>
            <a:prstGeom prst="bentConnector3">
              <a:avLst>
                <a:gd fmla="val 50000" name="adj1"/>
              </a:avLst>
            </a:prstGeom>
            <a:noFill/>
            <a:ln cap="flat" cmpd="sng" w="9525">
              <a:solidFill>
                <a:srgbClr val="76A5AF"/>
              </a:solidFill>
              <a:prstDash val="solid"/>
              <a:round/>
              <a:headEnd len="med" w="med" type="none"/>
              <a:tailEnd len="med" w="med" type="none"/>
            </a:ln>
          </p:spPr>
        </p:cxnSp>
        <p:cxnSp>
          <p:nvCxnSpPr>
            <p:cNvPr id="214" name="Google Shape;214;p18"/>
            <p:cNvCxnSpPr/>
            <p:nvPr/>
          </p:nvCxnSpPr>
          <p:spPr>
            <a:xfrm>
              <a:off x="3984400" y="3398950"/>
              <a:ext cx="1516800" cy="0"/>
            </a:xfrm>
            <a:prstGeom prst="straightConnector1">
              <a:avLst/>
            </a:prstGeom>
            <a:noFill/>
            <a:ln cap="flat" cmpd="sng" w="9525">
              <a:solidFill>
                <a:srgbClr val="76A5AF"/>
              </a:solidFill>
              <a:prstDash val="solid"/>
              <a:round/>
              <a:headEnd len="med" w="med" type="none"/>
              <a:tailEnd len="med" w="med" type="none"/>
            </a:ln>
          </p:spPr>
        </p:cxnSp>
        <p:cxnSp>
          <p:nvCxnSpPr>
            <p:cNvPr id="215" name="Google Shape;215;p18"/>
            <p:cNvCxnSpPr/>
            <p:nvPr/>
          </p:nvCxnSpPr>
          <p:spPr>
            <a:xfrm rot="10800000">
              <a:off x="4053550" y="3398950"/>
              <a:ext cx="1422600" cy="428100"/>
            </a:xfrm>
            <a:prstGeom prst="bentConnector3">
              <a:avLst>
                <a:gd fmla="val 50000" name="adj1"/>
              </a:avLst>
            </a:prstGeom>
            <a:noFill/>
            <a:ln cap="flat" cmpd="sng" w="9525">
              <a:solidFill>
                <a:srgbClr val="76A5AF"/>
              </a:solidFill>
              <a:prstDash val="solid"/>
              <a:round/>
              <a:headEnd len="med" w="med" type="none"/>
              <a:tailEnd len="med" w="med" type="none"/>
            </a:ln>
          </p:spPr>
        </p:cxnSp>
      </p:grpSp>
      <p:sp>
        <p:nvSpPr>
          <p:cNvPr id="216" name="Google Shape;216;p18"/>
          <p:cNvSpPr txBox="1"/>
          <p:nvPr/>
        </p:nvSpPr>
        <p:spPr>
          <a:xfrm>
            <a:off x="4539103" y="5667375"/>
            <a:ext cx="1765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0C343D"/>
                </a:solidFill>
                <a:latin typeface="Open Sans"/>
                <a:ea typeface="Open Sans"/>
                <a:cs typeface="Open Sans"/>
                <a:sym typeface="Open Sans"/>
              </a:rPr>
              <a:t>Anterior Mediastinum</a:t>
            </a:r>
            <a:endParaRPr sz="1000">
              <a:solidFill>
                <a:srgbClr val="0C343D"/>
              </a:solidFill>
              <a:latin typeface="Open Sans"/>
              <a:ea typeface="Open Sans"/>
              <a:cs typeface="Open Sans"/>
              <a:sym typeface="Open Sans"/>
            </a:endParaRPr>
          </a:p>
        </p:txBody>
      </p:sp>
      <p:sp>
        <p:nvSpPr>
          <p:cNvPr id="217" name="Google Shape;217;p18"/>
          <p:cNvSpPr txBox="1"/>
          <p:nvPr/>
        </p:nvSpPr>
        <p:spPr>
          <a:xfrm>
            <a:off x="4539103" y="6002682"/>
            <a:ext cx="1765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990000"/>
                </a:solidFill>
                <a:latin typeface="Open Sans"/>
                <a:ea typeface="Open Sans"/>
                <a:cs typeface="Open Sans"/>
                <a:sym typeface="Open Sans"/>
              </a:rPr>
              <a:t>Middle Mediastinum</a:t>
            </a:r>
            <a:endParaRPr b="1" sz="1200">
              <a:solidFill>
                <a:srgbClr val="990000"/>
              </a:solidFill>
              <a:latin typeface="Open Sans"/>
              <a:ea typeface="Open Sans"/>
              <a:cs typeface="Open Sans"/>
              <a:sym typeface="Open Sans"/>
            </a:endParaRPr>
          </a:p>
        </p:txBody>
      </p:sp>
      <p:sp>
        <p:nvSpPr>
          <p:cNvPr id="218" name="Google Shape;218;p18"/>
          <p:cNvSpPr txBox="1"/>
          <p:nvPr/>
        </p:nvSpPr>
        <p:spPr>
          <a:xfrm>
            <a:off x="4539103" y="6353049"/>
            <a:ext cx="1833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0C343D"/>
                </a:solidFill>
                <a:latin typeface="Open Sans"/>
                <a:ea typeface="Open Sans"/>
                <a:cs typeface="Open Sans"/>
                <a:sym typeface="Open Sans"/>
              </a:rPr>
              <a:t>Posterior Mediastinum</a:t>
            </a:r>
            <a:endParaRPr sz="1000">
              <a:solidFill>
                <a:srgbClr val="0C343D"/>
              </a:solidFill>
              <a:latin typeface="Open Sans"/>
              <a:ea typeface="Open Sans"/>
              <a:cs typeface="Open Sans"/>
              <a:sym typeface="Open Sans"/>
            </a:endParaRPr>
          </a:p>
        </p:txBody>
      </p:sp>
      <p:cxnSp>
        <p:nvCxnSpPr>
          <p:cNvPr id="219" name="Google Shape;219;p18"/>
          <p:cNvCxnSpPr/>
          <p:nvPr/>
        </p:nvCxnSpPr>
        <p:spPr>
          <a:xfrm flipH="1">
            <a:off x="-9600" y="5636475"/>
            <a:ext cx="7335000" cy="30900"/>
          </a:xfrm>
          <a:prstGeom prst="straightConnector1">
            <a:avLst/>
          </a:prstGeom>
          <a:noFill/>
          <a:ln cap="flat" cmpd="sng" w="9525">
            <a:solidFill>
              <a:srgbClr val="9E9E9E"/>
            </a:solidFill>
            <a:prstDash val="lgDash"/>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9"/>
          <p:cNvSpPr txBox="1"/>
          <p:nvPr>
            <p:ph type="title"/>
          </p:nvPr>
        </p:nvSpPr>
        <p:spPr>
          <a:xfrm>
            <a:off x="201685" y="183800"/>
            <a:ext cx="6816600" cy="965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2700"/>
              <a:t>Inferior Mediastinum Subdivisions </a:t>
            </a:r>
            <a:endParaRPr/>
          </a:p>
        </p:txBody>
      </p:sp>
      <p:sp>
        <p:nvSpPr>
          <p:cNvPr id="225" name="Google Shape;225;p19"/>
          <p:cNvSpPr/>
          <p:nvPr/>
        </p:nvSpPr>
        <p:spPr>
          <a:xfrm>
            <a:off x="2272500" y="1786863"/>
            <a:ext cx="2714700" cy="476400"/>
          </a:xfrm>
          <a:prstGeom prst="roundRect">
            <a:avLst>
              <a:gd fmla="val 16667" name="adj"/>
            </a:avLst>
          </a:prstGeom>
          <a:solidFill>
            <a:srgbClr val="A2C4C9"/>
          </a:solidFill>
          <a:ln cap="flat" cmpd="sng" w="952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0C343D"/>
                </a:solidFill>
                <a:latin typeface="Fira Sans Condensed"/>
                <a:ea typeface="Fira Sans Condensed"/>
                <a:cs typeface="Fira Sans Condensed"/>
                <a:sym typeface="Fira Sans Condensed"/>
              </a:rPr>
              <a:t>Boundaries</a:t>
            </a:r>
            <a:endParaRPr b="1" sz="1900">
              <a:solidFill>
                <a:srgbClr val="0C343D"/>
              </a:solidFill>
              <a:latin typeface="Fira Sans Condensed"/>
              <a:ea typeface="Fira Sans Condensed"/>
              <a:cs typeface="Fira Sans Condensed"/>
              <a:sym typeface="Fira Sans Condensed"/>
            </a:endParaRPr>
          </a:p>
        </p:txBody>
      </p:sp>
      <p:graphicFrame>
        <p:nvGraphicFramePr>
          <p:cNvPr id="226" name="Google Shape;226;p19"/>
          <p:cNvGraphicFramePr/>
          <p:nvPr/>
        </p:nvGraphicFramePr>
        <p:xfrm>
          <a:off x="395338" y="2403128"/>
          <a:ext cx="3000000" cy="3000000"/>
        </p:xfrm>
        <a:graphic>
          <a:graphicData uri="http://schemas.openxmlformats.org/drawingml/2006/table">
            <a:tbl>
              <a:tblPr>
                <a:noFill/>
                <a:tableStyleId>{78CE1397-1187-49AA-9925-2850D311445C}</a:tableStyleId>
              </a:tblPr>
              <a:tblGrid>
                <a:gridCol w="1304900"/>
                <a:gridCol w="1304900"/>
                <a:gridCol w="1304900"/>
                <a:gridCol w="1304900"/>
                <a:gridCol w="1304900"/>
              </a:tblGrid>
              <a:tr h="372850">
                <a:tc>
                  <a:txBody>
                    <a:bodyPr/>
                    <a:lstStyle/>
                    <a:p>
                      <a:pPr indent="0" lvl="0" marL="0" rtl="0" algn="ctr">
                        <a:spcBef>
                          <a:spcPts val="0"/>
                        </a:spcBef>
                        <a:spcAft>
                          <a:spcPts val="0"/>
                        </a:spcAft>
                        <a:buNone/>
                      </a:pPr>
                      <a:r>
                        <a:rPr lang="en" sz="1600">
                          <a:solidFill>
                            <a:srgbClr val="0C343D"/>
                          </a:solidFill>
                          <a:latin typeface="Open Sans"/>
                          <a:ea typeface="Open Sans"/>
                          <a:cs typeface="Open Sans"/>
                          <a:sym typeface="Open Sans"/>
                        </a:rPr>
                        <a:t>Superior</a:t>
                      </a:r>
                      <a:endParaRPr sz="1600">
                        <a:solidFill>
                          <a:srgbClr val="0C343D"/>
                        </a:solidFill>
                        <a:latin typeface="Open Sans"/>
                        <a:ea typeface="Open Sans"/>
                        <a:cs typeface="Open Sans"/>
                        <a:sym typeface="Open Sans"/>
                      </a:endParaRPr>
                    </a:p>
                  </a:txBody>
                  <a:tcPr marT="91425" marB="91425" marR="91425" marL="91425">
                    <a:solidFill>
                      <a:srgbClr val="D0E0E3"/>
                    </a:solidFill>
                  </a:tcPr>
                </a:tc>
                <a:tc>
                  <a:txBody>
                    <a:bodyPr/>
                    <a:lstStyle/>
                    <a:p>
                      <a:pPr indent="0" lvl="0" marL="0" rtl="0" algn="ctr">
                        <a:spcBef>
                          <a:spcPts val="0"/>
                        </a:spcBef>
                        <a:spcAft>
                          <a:spcPts val="0"/>
                        </a:spcAft>
                        <a:buNone/>
                      </a:pPr>
                      <a:r>
                        <a:rPr lang="en" sz="1600">
                          <a:solidFill>
                            <a:srgbClr val="0C343D"/>
                          </a:solidFill>
                          <a:latin typeface="Open Sans"/>
                          <a:ea typeface="Open Sans"/>
                          <a:cs typeface="Open Sans"/>
                          <a:sym typeface="Open Sans"/>
                        </a:rPr>
                        <a:t>Inferior</a:t>
                      </a:r>
                      <a:endParaRPr sz="1600">
                        <a:solidFill>
                          <a:srgbClr val="0C343D"/>
                        </a:solidFill>
                        <a:latin typeface="Open Sans"/>
                        <a:ea typeface="Open Sans"/>
                        <a:cs typeface="Open Sans"/>
                        <a:sym typeface="Open Sans"/>
                      </a:endParaRPr>
                    </a:p>
                  </a:txBody>
                  <a:tcPr marT="91425" marB="91425" marR="91425" marL="91425">
                    <a:solidFill>
                      <a:srgbClr val="D0E0E3"/>
                    </a:solidFill>
                  </a:tcPr>
                </a:tc>
                <a:tc>
                  <a:txBody>
                    <a:bodyPr/>
                    <a:lstStyle/>
                    <a:p>
                      <a:pPr indent="0" lvl="0" marL="0" rtl="0" algn="ctr">
                        <a:spcBef>
                          <a:spcPts val="0"/>
                        </a:spcBef>
                        <a:spcAft>
                          <a:spcPts val="0"/>
                        </a:spcAft>
                        <a:buNone/>
                      </a:pPr>
                      <a:r>
                        <a:rPr lang="en" sz="1600">
                          <a:solidFill>
                            <a:srgbClr val="0C343D"/>
                          </a:solidFill>
                          <a:latin typeface="Open Sans"/>
                          <a:ea typeface="Open Sans"/>
                          <a:cs typeface="Open Sans"/>
                          <a:sym typeface="Open Sans"/>
                        </a:rPr>
                        <a:t>Anterior</a:t>
                      </a:r>
                      <a:endParaRPr sz="1600">
                        <a:solidFill>
                          <a:srgbClr val="0C343D"/>
                        </a:solidFill>
                        <a:latin typeface="Open Sans"/>
                        <a:ea typeface="Open Sans"/>
                        <a:cs typeface="Open Sans"/>
                        <a:sym typeface="Open Sans"/>
                      </a:endParaRPr>
                    </a:p>
                  </a:txBody>
                  <a:tcPr marT="91425" marB="91425" marR="91425" marL="91425">
                    <a:solidFill>
                      <a:srgbClr val="D0E0E3"/>
                    </a:solidFill>
                  </a:tcPr>
                </a:tc>
                <a:tc>
                  <a:txBody>
                    <a:bodyPr/>
                    <a:lstStyle/>
                    <a:p>
                      <a:pPr indent="0" lvl="0" marL="0" rtl="0" algn="ctr">
                        <a:spcBef>
                          <a:spcPts val="0"/>
                        </a:spcBef>
                        <a:spcAft>
                          <a:spcPts val="0"/>
                        </a:spcAft>
                        <a:buNone/>
                      </a:pPr>
                      <a:r>
                        <a:rPr lang="en" sz="1600">
                          <a:solidFill>
                            <a:srgbClr val="0C343D"/>
                          </a:solidFill>
                          <a:latin typeface="Open Sans"/>
                          <a:ea typeface="Open Sans"/>
                          <a:cs typeface="Open Sans"/>
                          <a:sym typeface="Open Sans"/>
                        </a:rPr>
                        <a:t>Posterior</a:t>
                      </a:r>
                      <a:endParaRPr sz="1600">
                        <a:solidFill>
                          <a:srgbClr val="0C343D"/>
                        </a:solidFill>
                        <a:latin typeface="Open Sans"/>
                        <a:ea typeface="Open Sans"/>
                        <a:cs typeface="Open Sans"/>
                        <a:sym typeface="Open Sans"/>
                      </a:endParaRPr>
                    </a:p>
                  </a:txBody>
                  <a:tcPr marT="91425" marB="91425" marR="91425" marL="91425">
                    <a:solidFill>
                      <a:srgbClr val="D0E0E3"/>
                    </a:solidFill>
                  </a:tcPr>
                </a:tc>
                <a:tc>
                  <a:txBody>
                    <a:bodyPr/>
                    <a:lstStyle/>
                    <a:p>
                      <a:pPr indent="0" lvl="0" marL="0" rtl="0" algn="ctr">
                        <a:spcBef>
                          <a:spcPts val="0"/>
                        </a:spcBef>
                        <a:spcAft>
                          <a:spcPts val="0"/>
                        </a:spcAft>
                        <a:buNone/>
                      </a:pPr>
                      <a:r>
                        <a:rPr lang="en" sz="1600">
                          <a:solidFill>
                            <a:srgbClr val="0C343D"/>
                          </a:solidFill>
                          <a:latin typeface="Open Sans"/>
                          <a:ea typeface="Open Sans"/>
                          <a:cs typeface="Open Sans"/>
                          <a:sym typeface="Open Sans"/>
                        </a:rPr>
                        <a:t>Lateral</a:t>
                      </a:r>
                      <a:endParaRPr sz="1600">
                        <a:solidFill>
                          <a:srgbClr val="0C343D"/>
                        </a:solidFill>
                        <a:latin typeface="Open Sans"/>
                        <a:ea typeface="Open Sans"/>
                        <a:cs typeface="Open Sans"/>
                        <a:sym typeface="Open Sans"/>
                      </a:endParaRPr>
                    </a:p>
                  </a:txBody>
                  <a:tcPr marT="91425" marB="91425" marR="91425" marL="91425">
                    <a:solidFill>
                      <a:srgbClr val="D0E0E3"/>
                    </a:solidFill>
                  </a:tcPr>
                </a:tc>
              </a:tr>
              <a:tr h="905525">
                <a:tc>
                  <a:txBody>
                    <a:bodyPr/>
                    <a:lstStyle/>
                    <a:p>
                      <a:pPr indent="0" lvl="0" marL="0" rtl="0" algn="ctr">
                        <a:lnSpc>
                          <a:spcPct val="115000"/>
                        </a:lnSpc>
                        <a:spcBef>
                          <a:spcPts val="0"/>
                        </a:spcBef>
                        <a:spcAft>
                          <a:spcPts val="0"/>
                        </a:spcAft>
                        <a:buNone/>
                      </a:pPr>
                      <a:r>
                        <a:rPr lang="en">
                          <a:solidFill>
                            <a:srgbClr val="0C343D"/>
                          </a:solidFill>
                          <a:latin typeface="Open Sans"/>
                          <a:ea typeface="Open Sans"/>
                          <a:cs typeface="Open Sans"/>
                          <a:sym typeface="Open Sans"/>
                        </a:rPr>
                        <a:t>Horizontal plane</a:t>
                      </a:r>
                      <a:endParaRPr>
                        <a:solidFill>
                          <a:srgbClr val="0C343D"/>
                        </a:solidFill>
                        <a:latin typeface="Open Sans"/>
                        <a:ea typeface="Open Sans"/>
                        <a:cs typeface="Open Sans"/>
                        <a:sym typeface="Open Sans"/>
                      </a:endParaRPr>
                    </a:p>
                  </a:txBody>
                  <a:tcPr marT="91425" marB="91425" marR="61950" marL="91425">
                    <a:solidFill>
                      <a:schemeClr val="lt1"/>
                    </a:solidFill>
                  </a:tcPr>
                </a:tc>
                <a:tc>
                  <a:txBody>
                    <a:bodyPr/>
                    <a:lstStyle/>
                    <a:p>
                      <a:pPr indent="0" lvl="0" marL="0" rtl="0" algn="ctr">
                        <a:lnSpc>
                          <a:spcPct val="115000"/>
                        </a:lnSpc>
                        <a:spcBef>
                          <a:spcPts val="0"/>
                        </a:spcBef>
                        <a:spcAft>
                          <a:spcPts val="0"/>
                        </a:spcAft>
                        <a:buClr>
                          <a:schemeClr val="dk1"/>
                        </a:buClr>
                        <a:buSzPts val="1200"/>
                        <a:buFont typeface="Arial"/>
                        <a:buNone/>
                      </a:pPr>
                      <a:r>
                        <a:rPr lang="en">
                          <a:solidFill>
                            <a:srgbClr val="0C343D"/>
                          </a:solidFill>
                          <a:latin typeface="Open Sans"/>
                          <a:ea typeface="Open Sans"/>
                          <a:cs typeface="Open Sans"/>
                          <a:sym typeface="Open Sans"/>
                        </a:rPr>
                        <a:t>Diaphragm</a:t>
                      </a:r>
                      <a:endParaRPr>
                        <a:solidFill>
                          <a:srgbClr val="0C343D"/>
                        </a:solidFill>
                        <a:latin typeface="Open Sans"/>
                        <a:ea typeface="Open Sans"/>
                        <a:cs typeface="Open Sans"/>
                        <a:sym typeface="Open Sans"/>
                      </a:endParaRPr>
                    </a:p>
                  </a:txBody>
                  <a:tcPr marT="91425" marB="91425" marR="91425" marL="91425">
                    <a:solidFill>
                      <a:schemeClr val="lt1"/>
                    </a:solidFill>
                  </a:tcPr>
                </a:tc>
                <a:tc>
                  <a:txBody>
                    <a:bodyPr/>
                    <a:lstStyle/>
                    <a:p>
                      <a:pPr indent="0" lvl="0" marL="0" rtl="0" algn="ctr">
                        <a:lnSpc>
                          <a:spcPct val="115000"/>
                        </a:lnSpc>
                        <a:spcBef>
                          <a:spcPts val="0"/>
                        </a:spcBef>
                        <a:spcAft>
                          <a:spcPts val="0"/>
                        </a:spcAft>
                        <a:buClr>
                          <a:schemeClr val="dk1"/>
                        </a:buClr>
                        <a:buSzPts val="1200"/>
                        <a:buFont typeface="Arial"/>
                        <a:buNone/>
                      </a:pPr>
                      <a:r>
                        <a:rPr lang="en">
                          <a:solidFill>
                            <a:srgbClr val="0C343D"/>
                          </a:solidFill>
                          <a:latin typeface="Open Sans"/>
                          <a:ea typeface="Open Sans"/>
                          <a:cs typeface="Open Sans"/>
                          <a:sym typeface="Open Sans"/>
                        </a:rPr>
                        <a:t>Heart</a:t>
                      </a:r>
                      <a:endParaRPr>
                        <a:solidFill>
                          <a:srgbClr val="0C343D"/>
                        </a:solidFill>
                        <a:latin typeface="Open Sans"/>
                        <a:ea typeface="Open Sans"/>
                        <a:cs typeface="Open Sans"/>
                        <a:sym typeface="Open Sans"/>
                      </a:endParaRPr>
                    </a:p>
                  </a:txBody>
                  <a:tcPr marT="91425" marB="91425" marR="91425" marL="91425">
                    <a:solidFill>
                      <a:srgbClr val="FFFFFF"/>
                    </a:solidFill>
                  </a:tcPr>
                </a:tc>
                <a:tc>
                  <a:txBody>
                    <a:bodyPr/>
                    <a:lstStyle/>
                    <a:p>
                      <a:pPr indent="0" lvl="0" marL="0" rtl="0" algn="ctr">
                        <a:spcBef>
                          <a:spcPts val="0"/>
                        </a:spcBef>
                        <a:spcAft>
                          <a:spcPts val="0"/>
                        </a:spcAft>
                        <a:buClr>
                          <a:schemeClr val="dk1"/>
                        </a:buClr>
                        <a:buSzPts val="1100"/>
                        <a:buFont typeface="Arial"/>
                        <a:buNone/>
                      </a:pPr>
                      <a:r>
                        <a:rPr b="1" lang="en" sz="1300">
                          <a:solidFill>
                            <a:srgbClr val="434343"/>
                          </a:solidFill>
                        </a:rPr>
                        <a:t> </a:t>
                      </a:r>
                      <a:r>
                        <a:rPr lang="en">
                          <a:solidFill>
                            <a:srgbClr val="0C343D"/>
                          </a:solidFill>
                          <a:latin typeface="Open Sans"/>
                          <a:ea typeface="Open Sans"/>
                          <a:cs typeface="Open Sans"/>
                          <a:sym typeface="Open Sans"/>
                        </a:rPr>
                        <a:t>Thoracic vertebrae from</a:t>
                      </a:r>
                      <a:r>
                        <a:rPr lang="en">
                          <a:solidFill>
                            <a:srgbClr val="990000"/>
                          </a:solidFill>
                          <a:latin typeface="Open Sans"/>
                          <a:ea typeface="Open Sans"/>
                          <a:cs typeface="Open Sans"/>
                          <a:sym typeface="Open Sans"/>
                        </a:rPr>
                        <a:t>            T5 to T12</a:t>
                      </a:r>
                      <a:endParaRPr sz="1700">
                        <a:solidFill>
                          <a:srgbClr val="990000"/>
                        </a:solidFill>
                        <a:latin typeface="Open Sans"/>
                        <a:ea typeface="Open Sans"/>
                        <a:cs typeface="Open Sans"/>
                        <a:sym typeface="Open Sans"/>
                      </a:endParaRPr>
                    </a:p>
                  </a:txBody>
                  <a:tcPr marT="91425" marB="91425" marR="91425" marL="91425">
                    <a:solidFill>
                      <a:srgbClr val="FFFFFF"/>
                    </a:solidFill>
                  </a:tcPr>
                </a:tc>
                <a:tc>
                  <a:txBody>
                    <a:bodyPr/>
                    <a:lstStyle/>
                    <a:p>
                      <a:pPr indent="0" lvl="0" marL="0" rtl="0" algn="ctr">
                        <a:lnSpc>
                          <a:spcPct val="115000"/>
                        </a:lnSpc>
                        <a:spcBef>
                          <a:spcPts val="0"/>
                        </a:spcBef>
                        <a:spcAft>
                          <a:spcPts val="0"/>
                        </a:spcAft>
                        <a:buClr>
                          <a:schemeClr val="dk1"/>
                        </a:buClr>
                        <a:buSzPts val="1200"/>
                        <a:buFont typeface="Arial"/>
                        <a:buNone/>
                      </a:pPr>
                      <a:r>
                        <a:rPr lang="en">
                          <a:solidFill>
                            <a:srgbClr val="0C343D"/>
                          </a:solidFill>
                          <a:latin typeface="Open Sans"/>
                          <a:ea typeface="Open Sans"/>
                          <a:cs typeface="Open Sans"/>
                          <a:sym typeface="Open Sans"/>
                        </a:rPr>
                        <a:t>Lungs &amp; pleurae</a:t>
                      </a:r>
                      <a:endParaRPr>
                        <a:solidFill>
                          <a:srgbClr val="0C343D"/>
                        </a:solidFill>
                        <a:latin typeface="Open Sans"/>
                        <a:ea typeface="Open Sans"/>
                        <a:cs typeface="Open Sans"/>
                        <a:sym typeface="Open Sans"/>
                      </a:endParaRPr>
                    </a:p>
                  </a:txBody>
                  <a:tcPr marT="91425" marB="91425" marR="91425" marL="91425">
                    <a:solidFill>
                      <a:srgbClr val="FFFFFF"/>
                    </a:solidFill>
                  </a:tcPr>
                </a:tc>
              </a:tr>
            </a:tbl>
          </a:graphicData>
        </a:graphic>
      </p:graphicFrame>
      <p:sp>
        <p:nvSpPr>
          <p:cNvPr id="227" name="Google Shape;227;p19"/>
          <p:cNvSpPr/>
          <p:nvPr/>
        </p:nvSpPr>
        <p:spPr>
          <a:xfrm>
            <a:off x="485250" y="3993850"/>
            <a:ext cx="2714700" cy="476400"/>
          </a:xfrm>
          <a:prstGeom prst="roundRect">
            <a:avLst>
              <a:gd fmla="val 16667" name="adj"/>
            </a:avLst>
          </a:prstGeom>
          <a:solidFill>
            <a:srgbClr val="A2C4C9"/>
          </a:solidFill>
          <a:ln cap="flat" cmpd="sng" w="952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0C343D"/>
                </a:solidFill>
                <a:latin typeface="Fira Sans Condensed"/>
                <a:ea typeface="Fira Sans Condensed"/>
                <a:cs typeface="Fira Sans Condensed"/>
                <a:sym typeface="Fira Sans Condensed"/>
              </a:rPr>
              <a:t>Contents</a:t>
            </a:r>
            <a:endParaRPr b="1" sz="1900">
              <a:solidFill>
                <a:srgbClr val="0C343D"/>
              </a:solidFill>
              <a:latin typeface="Fira Sans Condensed"/>
              <a:ea typeface="Fira Sans Condensed"/>
              <a:cs typeface="Fira Sans Condensed"/>
              <a:sym typeface="Fira Sans Condensed"/>
            </a:endParaRPr>
          </a:p>
        </p:txBody>
      </p:sp>
      <p:sp>
        <p:nvSpPr>
          <p:cNvPr id="228" name="Google Shape;228;p19"/>
          <p:cNvSpPr/>
          <p:nvPr/>
        </p:nvSpPr>
        <p:spPr>
          <a:xfrm>
            <a:off x="201675" y="4573600"/>
            <a:ext cx="3826500" cy="2977500"/>
          </a:xfrm>
          <a:prstGeom prst="rect">
            <a:avLst/>
          </a:prstGeom>
          <a:solidFill>
            <a:schemeClr val="lt1"/>
          </a:solidFill>
          <a:ln cap="flat" cmpd="sng" w="9525">
            <a:solidFill>
              <a:srgbClr val="76A5AF"/>
            </a:solidFill>
            <a:prstDash val="solid"/>
            <a:round/>
            <a:headEnd len="sm" w="sm" type="none"/>
            <a:tailEnd len="sm" w="sm" type="none"/>
          </a:ln>
        </p:spPr>
        <p:txBody>
          <a:bodyPr anchorCtr="0" anchor="t" bIns="91425" lIns="91425" spcFirstLastPara="1" rIns="91425" wrap="square" tIns="91425">
            <a:noAutofit/>
          </a:bodyPr>
          <a:lstStyle/>
          <a:p>
            <a:pPr indent="-311150" lvl="0" marL="457200" rtl="0" algn="l">
              <a:spcBef>
                <a:spcPts val="0"/>
              </a:spcBef>
              <a:spcAft>
                <a:spcPts val="0"/>
              </a:spcAft>
              <a:buClr>
                <a:srgbClr val="134F5C"/>
              </a:buClr>
              <a:buSzPts val="1300"/>
              <a:buFont typeface="Open Sans"/>
              <a:buAutoNum type="arabicPeriod"/>
            </a:pPr>
            <a:r>
              <a:rPr lang="en" sz="1300">
                <a:solidFill>
                  <a:srgbClr val="990000"/>
                </a:solidFill>
                <a:latin typeface="Open Sans"/>
                <a:ea typeface="Open Sans"/>
                <a:cs typeface="Open Sans"/>
                <a:sym typeface="Open Sans"/>
              </a:rPr>
              <a:t>Esophagus</a:t>
            </a:r>
            <a:endParaRPr sz="1300">
              <a:solidFill>
                <a:srgbClr val="990000"/>
              </a:solidFill>
              <a:latin typeface="Open Sans"/>
              <a:ea typeface="Open Sans"/>
              <a:cs typeface="Open Sans"/>
              <a:sym typeface="Open Sans"/>
            </a:endParaRPr>
          </a:p>
          <a:p>
            <a:pPr indent="-311150" lvl="0" marL="457200" rtl="0" algn="l">
              <a:spcBef>
                <a:spcPts val="0"/>
              </a:spcBef>
              <a:spcAft>
                <a:spcPts val="0"/>
              </a:spcAft>
              <a:buClr>
                <a:srgbClr val="134F5C"/>
              </a:buClr>
              <a:buSzPts val="1300"/>
              <a:buFont typeface="Open Sans"/>
              <a:buAutoNum type="arabicPeriod"/>
            </a:pPr>
            <a:r>
              <a:rPr lang="en" sz="1300">
                <a:solidFill>
                  <a:srgbClr val="0C343D"/>
                </a:solidFill>
                <a:latin typeface="Open Sans"/>
                <a:ea typeface="Open Sans"/>
                <a:cs typeface="Open Sans"/>
                <a:sym typeface="Open Sans"/>
              </a:rPr>
              <a:t>Vagus nerves            </a:t>
            </a:r>
            <a:r>
              <a:rPr lang="en" sz="1300">
                <a:solidFill>
                  <a:srgbClr val="6FA8DC"/>
                </a:solidFill>
                <a:latin typeface="Open Sans"/>
                <a:ea typeface="Open Sans"/>
                <a:cs typeface="Open Sans"/>
                <a:sym typeface="Open Sans"/>
              </a:rPr>
              <a:t>   Around esophagus</a:t>
            </a:r>
            <a:endParaRPr sz="1300">
              <a:solidFill>
                <a:srgbClr val="6FA8DC"/>
              </a:solidFill>
              <a:latin typeface="Open Sans"/>
              <a:ea typeface="Open Sans"/>
              <a:cs typeface="Open Sans"/>
              <a:sym typeface="Open Sans"/>
            </a:endParaRPr>
          </a:p>
          <a:p>
            <a:pPr indent="-311150" lvl="0" marL="457200" rtl="0" algn="l">
              <a:spcBef>
                <a:spcPts val="0"/>
              </a:spcBef>
              <a:spcAft>
                <a:spcPts val="0"/>
              </a:spcAft>
              <a:buClr>
                <a:srgbClr val="134F5C"/>
              </a:buClr>
              <a:buSzPts val="1300"/>
              <a:buFont typeface="Open Sans"/>
              <a:buAutoNum type="arabicPeriod"/>
            </a:pPr>
            <a:r>
              <a:rPr lang="en" sz="1300">
                <a:solidFill>
                  <a:srgbClr val="990000"/>
                </a:solidFill>
                <a:latin typeface="Open Sans"/>
                <a:ea typeface="Open Sans"/>
                <a:cs typeface="Open Sans"/>
                <a:sym typeface="Open Sans"/>
              </a:rPr>
              <a:t>Thoracic duct</a:t>
            </a:r>
            <a:r>
              <a:rPr lang="en" sz="1300">
                <a:solidFill>
                  <a:srgbClr val="0C343D"/>
                </a:solidFill>
                <a:latin typeface="Open Sans"/>
                <a:ea typeface="Open Sans"/>
                <a:cs typeface="Open Sans"/>
                <a:sym typeface="Open Sans"/>
              </a:rPr>
              <a:t>               </a:t>
            </a:r>
            <a:r>
              <a:rPr b="1" lang="en" sz="1300">
                <a:solidFill>
                  <a:srgbClr val="0C343D"/>
                </a:solidFill>
                <a:latin typeface="Open Sans"/>
                <a:ea typeface="Open Sans"/>
                <a:cs typeface="Open Sans"/>
                <a:sym typeface="Open Sans"/>
              </a:rPr>
              <a:t>Posterior</a:t>
            </a:r>
            <a:r>
              <a:rPr lang="en" sz="1300">
                <a:solidFill>
                  <a:srgbClr val="0C343D"/>
                </a:solidFill>
                <a:latin typeface="Open Sans"/>
                <a:ea typeface="Open Sans"/>
                <a:cs typeface="Open Sans"/>
                <a:sym typeface="Open Sans"/>
              </a:rPr>
              <a:t> to esophagus</a:t>
            </a:r>
            <a:endParaRPr sz="1300">
              <a:solidFill>
                <a:srgbClr val="0C343D"/>
              </a:solidFill>
              <a:latin typeface="Open Sans"/>
              <a:ea typeface="Open Sans"/>
              <a:cs typeface="Open Sans"/>
              <a:sym typeface="Open Sans"/>
            </a:endParaRPr>
          </a:p>
          <a:p>
            <a:pPr indent="-311150" lvl="0" marL="457200" rtl="0" algn="l">
              <a:spcBef>
                <a:spcPts val="0"/>
              </a:spcBef>
              <a:spcAft>
                <a:spcPts val="0"/>
              </a:spcAft>
              <a:buClr>
                <a:srgbClr val="134F5C"/>
              </a:buClr>
              <a:buSzPts val="1300"/>
              <a:buFont typeface="Open Sans"/>
              <a:buAutoNum type="arabicPeriod"/>
            </a:pPr>
            <a:r>
              <a:rPr lang="en" sz="1300">
                <a:solidFill>
                  <a:srgbClr val="990000"/>
                </a:solidFill>
                <a:latin typeface="Open Sans"/>
                <a:ea typeface="Open Sans"/>
                <a:cs typeface="Open Sans"/>
                <a:sym typeface="Open Sans"/>
              </a:rPr>
              <a:t>Azygos system of veins</a:t>
            </a:r>
            <a:r>
              <a:rPr lang="en" sz="1300">
                <a:solidFill>
                  <a:srgbClr val="0C343D"/>
                </a:solidFill>
                <a:latin typeface="Open Sans"/>
                <a:ea typeface="Open Sans"/>
                <a:cs typeface="Open Sans"/>
                <a:sym typeface="Open Sans"/>
              </a:rPr>
              <a:t>           </a:t>
            </a:r>
            <a:r>
              <a:rPr b="1" lang="en" sz="1300">
                <a:solidFill>
                  <a:srgbClr val="0C343D"/>
                </a:solidFill>
                <a:latin typeface="Open Sans"/>
                <a:ea typeface="Open Sans"/>
                <a:cs typeface="Open Sans"/>
                <a:sym typeface="Open Sans"/>
              </a:rPr>
              <a:t>Posterior</a:t>
            </a:r>
            <a:r>
              <a:rPr lang="en" sz="1300">
                <a:solidFill>
                  <a:srgbClr val="0C343D"/>
                </a:solidFill>
                <a:latin typeface="Open Sans"/>
                <a:ea typeface="Open Sans"/>
                <a:cs typeface="Open Sans"/>
                <a:sym typeface="Open Sans"/>
              </a:rPr>
              <a:t> &amp; to the </a:t>
            </a:r>
            <a:r>
              <a:rPr b="1" lang="en" sz="1300">
                <a:solidFill>
                  <a:srgbClr val="0C343D"/>
                </a:solidFill>
                <a:latin typeface="Open Sans"/>
                <a:ea typeface="Open Sans"/>
                <a:cs typeface="Open Sans"/>
                <a:sym typeface="Open Sans"/>
              </a:rPr>
              <a:t>right</a:t>
            </a:r>
            <a:r>
              <a:rPr lang="en" sz="1300">
                <a:solidFill>
                  <a:srgbClr val="0C343D"/>
                </a:solidFill>
                <a:latin typeface="Open Sans"/>
                <a:ea typeface="Open Sans"/>
                <a:cs typeface="Open Sans"/>
                <a:sym typeface="Open Sans"/>
              </a:rPr>
              <a:t> of esophagus</a:t>
            </a:r>
            <a:endParaRPr sz="1300">
              <a:solidFill>
                <a:srgbClr val="0C343D"/>
              </a:solidFill>
              <a:latin typeface="Open Sans"/>
              <a:ea typeface="Open Sans"/>
              <a:cs typeface="Open Sans"/>
              <a:sym typeface="Open Sans"/>
            </a:endParaRPr>
          </a:p>
          <a:p>
            <a:pPr indent="-311150" lvl="0" marL="457200" rtl="0" algn="l">
              <a:spcBef>
                <a:spcPts val="0"/>
              </a:spcBef>
              <a:spcAft>
                <a:spcPts val="0"/>
              </a:spcAft>
              <a:buClr>
                <a:srgbClr val="134F5C"/>
              </a:buClr>
              <a:buSzPts val="1300"/>
              <a:buFont typeface="Open Sans"/>
              <a:buAutoNum type="arabicPeriod"/>
            </a:pPr>
            <a:r>
              <a:rPr b="1" lang="en" sz="1300" u="sng">
                <a:solidFill>
                  <a:srgbClr val="990000"/>
                </a:solidFill>
                <a:latin typeface="Open Sans"/>
                <a:ea typeface="Open Sans"/>
                <a:cs typeface="Open Sans"/>
                <a:sym typeface="Open Sans"/>
              </a:rPr>
              <a:t>D</a:t>
            </a:r>
            <a:r>
              <a:rPr lang="en" sz="1300">
                <a:solidFill>
                  <a:srgbClr val="990000"/>
                </a:solidFill>
                <a:latin typeface="Open Sans"/>
                <a:ea typeface="Open Sans"/>
                <a:cs typeface="Open Sans"/>
                <a:sym typeface="Open Sans"/>
              </a:rPr>
              <a:t>escending aorta</a:t>
            </a:r>
            <a:r>
              <a:rPr lang="en" sz="1300">
                <a:solidFill>
                  <a:srgbClr val="0C343D"/>
                </a:solidFill>
                <a:latin typeface="Open Sans"/>
                <a:ea typeface="Open Sans"/>
                <a:cs typeface="Open Sans"/>
                <a:sym typeface="Open Sans"/>
              </a:rPr>
              <a:t>        </a:t>
            </a:r>
            <a:r>
              <a:rPr b="1" lang="en" sz="1300">
                <a:solidFill>
                  <a:srgbClr val="0C343D"/>
                </a:solidFill>
                <a:latin typeface="Open Sans"/>
                <a:ea typeface="Open Sans"/>
                <a:cs typeface="Open Sans"/>
                <a:sym typeface="Open Sans"/>
              </a:rPr>
              <a:t>Posterior</a:t>
            </a:r>
            <a:r>
              <a:rPr lang="en" sz="1300">
                <a:solidFill>
                  <a:srgbClr val="0C343D"/>
                </a:solidFill>
                <a:latin typeface="Open Sans"/>
                <a:ea typeface="Open Sans"/>
                <a:cs typeface="Open Sans"/>
                <a:sym typeface="Open Sans"/>
              </a:rPr>
              <a:t> &amp; to the </a:t>
            </a:r>
            <a:r>
              <a:rPr b="1" lang="en" sz="1300">
                <a:solidFill>
                  <a:srgbClr val="0C343D"/>
                </a:solidFill>
                <a:latin typeface="Open Sans"/>
                <a:ea typeface="Open Sans"/>
                <a:cs typeface="Open Sans"/>
                <a:sym typeface="Open Sans"/>
              </a:rPr>
              <a:t>left</a:t>
            </a:r>
            <a:r>
              <a:rPr lang="en" sz="1300">
                <a:solidFill>
                  <a:srgbClr val="0C343D"/>
                </a:solidFill>
                <a:latin typeface="Open Sans"/>
                <a:ea typeface="Open Sans"/>
                <a:cs typeface="Open Sans"/>
                <a:sym typeface="Open Sans"/>
              </a:rPr>
              <a:t> of esophagus</a:t>
            </a:r>
            <a:endParaRPr sz="1300">
              <a:solidFill>
                <a:srgbClr val="0C343D"/>
              </a:solidFill>
              <a:latin typeface="Open Sans"/>
              <a:ea typeface="Open Sans"/>
              <a:cs typeface="Open Sans"/>
              <a:sym typeface="Open Sans"/>
            </a:endParaRPr>
          </a:p>
          <a:p>
            <a:pPr indent="0" lvl="0" marL="457200" rtl="0" algn="l">
              <a:spcBef>
                <a:spcPts val="0"/>
              </a:spcBef>
              <a:spcAft>
                <a:spcPts val="0"/>
              </a:spcAft>
              <a:buNone/>
            </a:pPr>
            <a:r>
              <a:rPr lang="en" sz="900">
                <a:solidFill>
                  <a:srgbClr val="999999"/>
                </a:solidFill>
                <a:latin typeface="Open Sans"/>
                <a:ea typeface="Open Sans"/>
                <a:cs typeface="Open Sans"/>
                <a:sym typeface="Open Sans"/>
              </a:rPr>
              <a:t>”Ascending Aorta is present in the Middle Mediastinum"</a:t>
            </a:r>
            <a:endParaRPr sz="900">
              <a:solidFill>
                <a:srgbClr val="999999"/>
              </a:solidFill>
              <a:latin typeface="Open Sans"/>
              <a:ea typeface="Open Sans"/>
              <a:cs typeface="Open Sans"/>
              <a:sym typeface="Open Sans"/>
            </a:endParaRPr>
          </a:p>
          <a:p>
            <a:pPr indent="0" lvl="0" marL="457200" rtl="0" algn="l">
              <a:spcBef>
                <a:spcPts val="0"/>
              </a:spcBef>
              <a:spcAft>
                <a:spcPts val="0"/>
              </a:spcAft>
              <a:buNone/>
            </a:pPr>
            <a:r>
              <a:t/>
            </a:r>
            <a:endParaRPr sz="900">
              <a:solidFill>
                <a:srgbClr val="999999"/>
              </a:solidFill>
              <a:latin typeface="Open Sans"/>
              <a:ea typeface="Open Sans"/>
              <a:cs typeface="Open Sans"/>
              <a:sym typeface="Open Sans"/>
            </a:endParaRPr>
          </a:p>
          <a:p>
            <a:pPr indent="-311150" lvl="0" marL="457200" rtl="0" algn="l">
              <a:spcBef>
                <a:spcPts val="0"/>
              </a:spcBef>
              <a:spcAft>
                <a:spcPts val="0"/>
              </a:spcAft>
              <a:buClr>
                <a:srgbClr val="134F5C"/>
              </a:buClr>
              <a:buSzPts val="1300"/>
              <a:buFont typeface="Open Sans"/>
              <a:buAutoNum type="arabicPeriod"/>
            </a:pPr>
            <a:r>
              <a:rPr lang="en" sz="1300">
                <a:solidFill>
                  <a:srgbClr val="0C343D"/>
                </a:solidFill>
                <a:latin typeface="Open Sans"/>
                <a:ea typeface="Open Sans"/>
                <a:cs typeface="Open Sans"/>
                <a:sym typeface="Open Sans"/>
              </a:rPr>
              <a:t>Right &amp; left thoracic </a:t>
            </a:r>
            <a:r>
              <a:rPr lang="en" sz="1300">
                <a:solidFill>
                  <a:srgbClr val="990000"/>
                </a:solidFill>
                <a:latin typeface="Open Sans"/>
                <a:ea typeface="Open Sans"/>
                <a:cs typeface="Open Sans"/>
                <a:sym typeface="Open Sans"/>
              </a:rPr>
              <a:t>sympathetic trunks</a:t>
            </a:r>
            <a:endParaRPr sz="1300">
              <a:solidFill>
                <a:srgbClr val="990000"/>
              </a:solidFill>
              <a:latin typeface="Open Sans"/>
              <a:ea typeface="Open Sans"/>
              <a:cs typeface="Open Sans"/>
              <a:sym typeface="Open Sans"/>
            </a:endParaRPr>
          </a:p>
          <a:p>
            <a:pPr indent="-311150" lvl="0" marL="457200" rtl="0" algn="l">
              <a:spcBef>
                <a:spcPts val="0"/>
              </a:spcBef>
              <a:spcAft>
                <a:spcPts val="0"/>
              </a:spcAft>
              <a:buClr>
                <a:srgbClr val="134F5C"/>
              </a:buClr>
              <a:buSzPts val="1300"/>
              <a:buFont typeface="Open Sans"/>
              <a:buAutoNum type="arabicPeriod"/>
            </a:pPr>
            <a:r>
              <a:rPr lang="en" sz="1300">
                <a:solidFill>
                  <a:srgbClr val="D5A6BD"/>
                </a:solidFill>
                <a:latin typeface="Open Sans"/>
                <a:ea typeface="Open Sans"/>
                <a:cs typeface="Open Sans"/>
                <a:sym typeface="Open Sans"/>
              </a:rPr>
              <a:t>Mediastinal</a:t>
            </a:r>
            <a:r>
              <a:rPr lang="en" sz="1300">
                <a:solidFill>
                  <a:srgbClr val="0C343D"/>
                </a:solidFill>
                <a:latin typeface="Open Sans"/>
                <a:ea typeface="Open Sans"/>
                <a:cs typeface="Open Sans"/>
                <a:sym typeface="Open Sans"/>
              </a:rPr>
              <a:t> lymph nodes</a:t>
            </a:r>
            <a:endParaRPr sz="1300">
              <a:solidFill>
                <a:srgbClr val="0C343D"/>
              </a:solidFill>
              <a:latin typeface="Open Sans"/>
              <a:ea typeface="Open Sans"/>
              <a:cs typeface="Open Sans"/>
              <a:sym typeface="Open Sans"/>
            </a:endParaRPr>
          </a:p>
          <a:p>
            <a:pPr indent="0" lvl="0" marL="457200" rtl="0" algn="l">
              <a:spcBef>
                <a:spcPts val="0"/>
              </a:spcBef>
              <a:spcAft>
                <a:spcPts val="0"/>
              </a:spcAft>
              <a:buNone/>
            </a:pPr>
            <a:r>
              <a:t/>
            </a:r>
            <a:endParaRPr sz="1300">
              <a:solidFill>
                <a:srgbClr val="0C343D"/>
              </a:solidFill>
              <a:latin typeface="Open Sans"/>
              <a:ea typeface="Open Sans"/>
              <a:cs typeface="Open Sans"/>
              <a:sym typeface="Open Sans"/>
            </a:endParaRPr>
          </a:p>
          <a:p>
            <a:pPr indent="0" lvl="0" marL="0" rtl="0" algn="l">
              <a:spcBef>
                <a:spcPts val="0"/>
              </a:spcBef>
              <a:spcAft>
                <a:spcPts val="0"/>
              </a:spcAft>
              <a:buNone/>
            </a:pPr>
            <a:r>
              <a:t/>
            </a:r>
            <a:endParaRPr sz="1300">
              <a:solidFill>
                <a:srgbClr val="0C343D"/>
              </a:solidFill>
              <a:latin typeface="Open Sans"/>
              <a:ea typeface="Open Sans"/>
              <a:cs typeface="Open Sans"/>
              <a:sym typeface="Open Sans"/>
            </a:endParaRPr>
          </a:p>
        </p:txBody>
      </p:sp>
      <p:pic>
        <p:nvPicPr>
          <p:cNvPr id="229" name="Google Shape;229;p19"/>
          <p:cNvPicPr preferRelativeResize="0"/>
          <p:nvPr/>
        </p:nvPicPr>
        <p:blipFill>
          <a:blip r:embed="rId3">
            <a:alphaModFix/>
          </a:blip>
          <a:stretch>
            <a:fillRect/>
          </a:stretch>
        </p:blipFill>
        <p:spPr>
          <a:xfrm>
            <a:off x="4385075" y="4153678"/>
            <a:ext cx="2716291" cy="1644411"/>
          </a:xfrm>
          <a:prstGeom prst="rect">
            <a:avLst/>
          </a:prstGeom>
          <a:noFill/>
          <a:ln>
            <a:noFill/>
          </a:ln>
        </p:spPr>
      </p:pic>
      <p:pic>
        <p:nvPicPr>
          <p:cNvPr id="230" name="Google Shape;230;p19"/>
          <p:cNvPicPr preferRelativeResize="0"/>
          <p:nvPr/>
        </p:nvPicPr>
        <p:blipFill rotWithShape="1">
          <a:blip r:embed="rId4">
            <a:alphaModFix/>
          </a:blip>
          <a:srcRect b="0" l="0" r="0" t="1729"/>
          <a:stretch/>
        </p:blipFill>
        <p:spPr>
          <a:xfrm>
            <a:off x="4446750" y="5871275"/>
            <a:ext cx="2653974" cy="1782075"/>
          </a:xfrm>
          <a:prstGeom prst="rect">
            <a:avLst/>
          </a:prstGeom>
          <a:noFill/>
          <a:ln>
            <a:noFill/>
          </a:ln>
        </p:spPr>
      </p:pic>
      <p:sp>
        <p:nvSpPr>
          <p:cNvPr id="231" name="Google Shape;231;p19"/>
          <p:cNvSpPr/>
          <p:nvPr/>
        </p:nvSpPr>
        <p:spPr>
          <a:xfrm>
            <a:off x="6704492" y="7236317"/>
            <a:ext cx="362100" cy="314700"/>
          </a:xfrm>
          <a:prstGeom prst="rect">
            <a:avLst/>
          </a:prstGeom>
          <a:no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9"/>
          <p:cNvSpPr/>
          <p:nvPr/>
        </p:nvSpPr>
        <p:spPr>
          <a:xfrm>
            <a:off x="6473517" y="6762379"/>
            <a:ext cx="381600" cy="166200"/>
          </a:xfrm>
          <a:prstGeom prst="rect">
            <a:avLst/>
          </a:prstGeom>
          <a:no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9"/>
          <p:cNvSpPr/>
          <p:nvPr/>
        </p:nvSpPr>
        <p:spPr>
          <a:xfrm>
            <a:off x="5005276" y="6434387"/>
            <a:ext cx="225600" cy="137400"/>
          </a:xfrm>
          <a:prstGeom prst="rect">
            <a:avLst/>
          </a:prstGeom>
          <a:no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9"/>
          <p:cNvSpPr/>
          <p:nvPr/>
        </p:nvSpPr>
        <p:spPr>
          <a:xfrm>
            <a:off x="5332275" y="4107400"/>
            <a:ext cx="566700" cy="192300"/>
          </a:xfrm>
          <a:prstGeom prst="rect">
            <a:avLst/>
          </a:prstGeom>
          <a:no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9"/>
          <p:cNvSpPr/>
          <p:nvPr/>
        </p:nvSpPr>
        <p:spPr>
          <a:xfrm>
            <a:off x="4687559" y="7284421"/>
            <a:ext cx="318000" cy="302100"/>
          </a:xfrm>
          <a:prstGeom prst="rect">
            <a:avLst/>
          </a:prstGeom>
          <a:no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9"/>
          <p:cNvSpPr/>
          <p:nvPr/>
        </p:nvSpPr>
        <p:spPr>
          <a:xfrm>
            <a:off x="5138115" y="6745717"/>
            <a:ext cx="225600" cy="137400"/>
          </a:xfrm>
          <a:prstGeom prst="rect">
            <a:avLst/>
          </a:prstGeom>
          <a:no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9"/>
          <p:cNvSpPr/>
          <p:nvPr/>
        </p:nvSpPr>
        <p:spPr>
          <a:xfrm>
            <a:off x="4446750" y="6879179"/>
            <a:ext cx="486600" cy="232800"/>
          </a:xfrm>
          <a:prstGeom prst="rect">
            <a:avLst/>
          </a:prstGeom>
          <a:no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9"/>
          <p:cNvSpPr/>
          <p:nvPr/>
        </p:nvSpPr>
        <p:spPr>
          <a:xfrm>
            <a:off x="4282050" y="5375182"/>
            <a:ext cx="566700" cy="232800"/>
          </a:xfrm>
          <a:prstGeom prst="rect">
            <a:avLst/>
          </a:prstGeom>
          <a:no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9"/>
          <p:cNvSpPr/>
          <p:nvPr/>
        </p:nvSpPr>
        <p:spPr>
          <a:xfrm>
            <a:off x="4282050" y="5632365"/>
            <a:ext cx="566700" cy="232800"/>
          </a:xfrm>
          <a:prstGeom prst="rect">
            <a:avLst/>
          </a:prstGeom>
          <a:no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9"/>
          <p:cNvSpPr/>
          <p:nvPr/>
        </p:nvSpPr>
        <p:spPr>
          <a:xfrm>
            <a:off x="6604892" y="5194366"/>
            <a:ext cx="566700" cy="232800"/>
          </a:xfrm>
          <a:prstGeom prst="rect">
            <a:avLst/>
          </a:prstGeom>
          <a:no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9"/>
          <p:cNvSpPr txBox="1"/>
          <p:nvPr/>
        </p:nvSpPr>
        <p:spPr>
          <a:xfrm>
            <a:off x="39625" y="1092879"/>
            <a:ext cx="5486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134F5C"/>
                </a:solidFill>
                <a:latin typeface="Fira Sans Condensed"/>
                <a:ea typeface="Fira Sans Condensed"/>
                <a:cs typeface="Fira Sans Condensed"/>
                <a:sym typeface="Fira Sans Condensed"/>
              </a:rPr>
              <a:t>3</a:t>
            </a:r>
            <a:r>
              <a:rPr b="1" lang="en" sz="1600">
                <a:solidFill>
                  <a:srgbClr val="134F5C"/>
                </a:solidFill>
                <a:latin typeface="Fira Sans Condensed"/>
                <a:ea typeface="Fira Sans Condensed"/>
                <a:cs typeface="Fira Sans Condensed"/>
                <a:sym typeface="Fira Sans Condensed"/>
              </a:rPr>
              <a:t>. Inferior Mediastinum Subdivisions</a:t>
            </a:r>
            <a:endParaRPr b="1" sz="1600">
              <a:solidFill>
                <a:srgbClr val="134F5C"/>
              </a:solidFill>
              <a:latin typeface="Fira Sans Condensed"/>
              <a:ea typeface="Fira Sans Condensed"/>
              <a:cs typeface="Fira Sans Condensed"/>
              <a:sym typeface="Fira Sans Condensed"/>
            </a:endParaRPr>
          </a:p>
        </p:txBody>
      </p:sp>
      <p:grpSp>
        <p:nvGrpSpPr>
          <p:cNvPr id="242" name="Google Shape;242;p19"/>
          <p:cNvGrpSpPr/>
          <p:nvPr/>
        </p:nvGrpSpPr>
        <p:grpSpPr>
          <a:xfrm>
            <a:off x="3363937" y="969839"/>
            <a:ext cx="1195845" cy="677169"/>
            <a:chOff x="3984400" y="2970850"/>
            <a:chExt cx="1516800" cy="856200"/>
          </a:xfrm>
        </p:grpSpPr>
        <p:cxnSp>
          <p:nvCxnSpPr>
            <p:cNvPr id="243" name="Google Shape;243;p19"/>
            <p:cNvCxnSpPr/>
            <p:nvPr/>
          </p:nvCxnSpPr>
          <p:spPr>
            <a:xfrm flipH="1" rot="10800000">
              <a:off x="4053550" y="2970850"/>
              <a:ext cx="1422600" cy="428100"/>
            </a:xfrm>
            <a:prstGeom prst="bentConnector3">
              <a:avLst>
                <a:gd fmla="val 50000" name="adj1"/>
              </a:avLst>
            </a:prstGeom>
            <a:noFill/>
            <a:ln cap="flat" cmpd="sng" w="9525">
              <a:solidFill>
                <a:srgbClr val="76A5AF"/>
              </a:solidFill>
              <a:prstDash val="solid"/>
              <a:round/>
              <a:headEnd len="med" w="med" type="none"/>
              <a:tailEnd len="med" w="med" type="none"/>
            </a:ln>
          </p:spPr>
        </p:cxnSp>
        <p:cxnSp>
          <p:nvCxnSpPr>
            <p:cNvPr id="244" name="Google Shape;244;p19"/>
            <p:cNvCxnSpPr/>
            <p:nvPr/>
          </p:nvCxnSpPr>
          <p:spPr>
            <a:xfrm>
              <a:off x="3984400" y="3398950"/>
              <a:ext cx="1516800" cy="0"/>
            </a:xfrm>
            <a:prstGeom prst="straightConnector1">
              <a:avLst/>
            </a:prstGeom>
            <a:noFill/>
            <a:ln cap="flat" cmpd="sng" w="9525">
              <a:solidFill>
                <a:srgbClr val="76A5AF"/>
              </a:solidFill>
              <a:prstDash val="solid"/>
              <a:round/>
              <a:headEnd len="med" w="med" type="none"/>
              <a:tailEnd len="med" w="med" type="none"/>
            </a:ln>
          </p:spPr>
        </p:cxnSp>
        <p:cxnSp>
          <p:nvCxnSpPr>
            <p:cNvPr id="245" name="Google Shape;245;p19"/>
            <p:cNvCxnSpPr/>
            <p:nvPr/>
          </p:nvCxnSpPr>
          <p:spPr>
            <a:xfrm rot="10800000">
              <a:off x="4053550" y="3398950"/>
              <a:ext cx="1422600" cy="428100"/>
            </a:xfrm>
            <a:prstGeom prst="bentConnector3">
              <a:avLst>
                <a:gd fmla="val 50000" name="adj1"/>
              </a:avLst>
            </a:prstGeom>
            <a:noFill/>
            <a:ln cap="flat" cmpd="sng" w="9525">
              <a:solidFill>
                <a:srgbClr val="76A5AF"/>
              </a:solidFill>
              <a:prstDash val="solid"/>
              <a:round/>
              <a:headEnd len="med" w="med" type="none"/>
              <a:tailEnd len="med" w="med" type="none"/>
            </a:ln>
          </p:spPr>
        </p:cxnSp>
      </p:grpSp>
      <p:sp>
        <p:nvSpPr>
          <p:cNvPr id="246" name="Google Shape;246;p19"/>
          <p:cNvSpPr txBox="1"/>
          <p:nvPr/>
        </p:nvSpPr>
        <p:spPr>
          <a:xfrm>
            <a:off x="4522944" y="754168"/>
            <a:ext cx="1800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0C343D"/>
                </a:solidFill>
                <a:latin typeface="Open Sans"/>
                <a:ea typeface="Open Sans"/>
                <a:cs typeface="Open Sans"/>
                <a:sym typeface="Open Sans"/>
              </a:rPr>
              <a:t>Anterior Mediastinum</a:t>
            </a:r>
            <a:endParaRPr sz="1000">
              <a:solidFill>
                <a:srgbClr val="0C343D"/>
              </a:solidFill>
              <a:latin typeface="Open Sans"/>
              <a:ea typeface="Open Sans"/>
              <a:cs typeface="Open Sans"/>
              <a:sym typeface="Open Sans"/>
            </a:endParaRPr>
          </a:p>
        </p:txBody>
      </p:sp>
      <p:sp>
        <p:nvSpPr>
          <p:cNvPr id="247" name="Google Shape;247;p19"/>
          <p:cNvSpPr txBox="1"/>
          <p:nvPr/>
        </p:nvSpPr>
        <p:spPr>
          <a:xfrm>
            <a:off x="4522944" y="1117416"/>
            <a:ext cx="1800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0C343D"/>
                </a:solidFill>
                <a:latin typeface="Open Sans"/>
                <a:ea typeface="Open Sans"/>
                <a:cs typeface="Open Sans"/>
                <a:sym typeface="Open Sans"/>
              </a:rPr>
              <a:t>Middle Mediastinum</a:t>
            </a:r>
            <a:endParaRPr sz="1000">
              <a:solidFill>
                <a:srgbClr val="0C343D"/>
              </a:solidFill>
              <a:latin typeface="Open Sans"/>
              <a:ea typeface="Open Sans"/>
              <a:cs typeface="Open Sans"/>
              <a:sym typeface="Open Sans"/>
            </a:endParaRPr>
          </a:p>
        </p:txBody>
      </p:sp>
      <p:sp>
        <p:nvSpPr>
          <p:cNvPr id="248" name="Google Shape;248;p19"/>
          <p:cNvSpPr txBox="1"/>
          <p:nvPr/>
        </p:nvSpPr>
        <p:spPr>
          <a:xfrm>
            <a:off x="4522944" y="1480665"/>
            <a:ext cx="1943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990000"/>
                </a:solidFill>
                <a:latin typeface="Open Sans"/>
                <a:ea typeface="Open Sans"/>
                <a:cs typeface="Open Sans"/>
                <a:sym typeface="Open Sans"/>
              </a:rPr>
              <a:t>Posterior Mediastinum</a:t>
            </a:r>
            <a:endParaRPr b="1" sz="1200">
              <a:solidFill>
                <a:srgbClr val="990000"/>
              </a:solidFill>
              <a:latin typeface="Open Sans"/>
              <a:ea typeface="Open Sans"/>
              <a:cs typeface="Open Sans"/>
              <a:sym typeface="Open Sans"/>
            </a:endParaRPr>
          </a:p>
        </p:txBody>
      </p:sp>
      <p:cxnSp>
        <p:nvCxnSpPr>
          <p:cNvPr id="249" name="Google Shape;249;p19"/>
          <p:cNvCxnSpPr/>
          <p:nvPr/>
        </p:nvCxnSpPr>
        <p:spPr>
          <a:xfrm>
            <a:off x="1857200" y="5029200"/>
            <a:ext cx="428700" cy="0"/>
          </a:xfrm>
          <a:prstGeom prst="straightConnector1">
            <a:avLst/>
          </a:prstGeom>
          <a:noFill/>
          <a:ln cap="flat" cmpd="sng" w="9525">
            <a:solidFill>
              <a:schemeClr val="dk2"/>
            </a:solidFill>
            <a:prstDash val="solid"/>
            <a:round/>
            <a:headEnd len="med" w="med" type="none"/>
            <a:tailEnd len="med" w="med" type="triangle"/>
          </a:ln>
        </p:spPr>
      </p:cxnSp>
      <p:cxnSp>
        <p:nvCxnSpPr>
          <p:cNvPr id="250" name="Google Shape;250;p19"/>
          <p:cNvCxnSpPr/>
          <p:nvPr/>
        </p:nvCxnSpPr>
        <p:spPr>
          <a:xfrm>
            <a:off x="1857200" y="5206350"/>
            <a:ext cx="428700" cy="0"/>
          </a:xfrm>
          <a:prstGeom prst="straightConnector1">
            <a:avLst/>
          </a:prstGeom>
          <a:noFill/>
          <a:ln cap="flat" cmpd="sng" w="9525">
            <a:solidFill>
              <a:schemeClr val="dk2"/>
            </a:solidFill>
            <a:prstDash val="solid"/>
            <a:round/>
            <a:headEnd len="med" w="med" type="none"/>
            <a:tailEnd len="med" w="med" type="triangle"/>
          </a:ln>
        </p:spPr>
      </p:cxnSp>
      <p:cxnSp>
        <p:nvCxnSpPr>
          <p:cNvPr id="251" name="Google Shape;251;p19"/>
          <p:cNvCxnSpPr/>
          <p:nvPr/>
        </p:nvCxnSpPr>
        <p:spPr>
          <a:xfrm>
            <a:off x="2610225" y="5607975"/>
            <a:ext cx="247800" cy="0"/>
          </a:xfrm>
          <a:prstGeom prst="straightConnector1">
            <a:avLst/>
          </a:prstGeom>
          <a:noFill/>
          <a:ln cap="flat" cmpd="sng" w="9525">
            <a:solidFill>
              <a:schemeClr val="dk2"/>
            </a:solidFill>
            <a:prstDash val="solid"/>
            <a:round/>
            <a:headEnd len="med" w="med" type="none"/>
            <a:tailEnd len="med" w="med" type="triangle"/>
          </a:ln>
        </p:spPr>
      </p:cxnSp>
      <p:cxnSp>
        <p:nvCxnSpPr>
          <p:cNvPr id="252" name="Google Shape;252;p19"/>
          <p:cNvCxnSpPr/>
          <p:nvPr/>
        </p:nvCxnSpPr>
        <p:spPr>
          <a:xfrm>
            <a:off x="2134050" y="5957825"/>
            <a:ext cx="247800" cy="0"/>
          </a:xfrm>
          <a:prstGeom prst="straightConnector1">
            <a:avLst/>
          </a:prstGeom>
          <a:noFill/>
          <a:ln cap="flat" cmpd="sng" w="9525">
            <a:solidFill>
              <a:schemeClr val="dk2"/>
            </a:solidFill>
            <a:prstDash val="solid"/>
            <a:round/>
            <a:headEnd len="med" w="med" type="none"/>
            <a:tailEnd len="med" w="med" type="triangle"/>
          </a:ln>
        </p:spPr>
      </p:cxnSp>
      <p:cxnSp>
        <p:nvCxnSpPr>
          <p:cNvPr id="253" name="Google Shape;253;p19"/>
          <p:cNvCxnSpPr/>
          <p:nvPr/>
        </p:nvCxnSpPr>
        <p:spPr>
          <a:xfrm flipH="1" rot="10800000">
            <a:off x="367350" y="7644275"/>
            <a:ext cx="6525000" cy="35100"/>
          </a:xfrm>
          <a:prstGeom prst="straightConnector1">
            <a:avLst/>
          </a:prstGeom>
          <a:noFill/>
          <a:ln cap="flat" cmpd="sng" w="9525">
            <a:solidFill>
              <a:srgbClr val="D0E0E3"/>
            </a:solidFill>
            <a:prstDash val="solid"/>
            <a:round/>
            <a:headEnd len="med" w="med" type="none"/>
            <a:tailEnd len="med" w="med" type="none"/>
          </a:ln>
        </p:spPr>
      </p:cxnSp>
      <p:sp>
        <p:nvSpPr>
          <p:cNvPr id="254" name="Google Shape;254;p19"/>
          <p:cNvSpPr txBox="1"/>
          <p:nvPr/>
        </p:nvSpPr>
        <p:spPr>
          <a:xfrm>
            <a:off x="6358350" y="7938950"/>
            <a:ext cx="18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graphicFrame>
        <p:nvGraphicFramePr>
          <p:cNvPr id="255" name="Google Shape;255;p19"/>
          <p:cNvGraphicFramePr/>
          <p:nvPr/>
        </p:nvGraphicFramePr>
        <p:xfrm>
          <a:off x="248250" y="8395075"/>
          <a:ext cx="3000000" cy="3000000"/>
        </p:xfrm>
        <a:graphic>
          <a:graphicData uri="http://schemas.openxmlformats.org/drawingml/2006/table">
            <a:tbl>
              <a:tblPr>
                <a:noFill/>
                <a:tableStyleId>{78CE1397-1187-49AA-9925-2850D311445C}</a:tableStyleId>
              </a:tblPr>
              <a:tblGrid>
                <a:gridCol w="2256675"/>
                <a:gridCol w="2256675"/>
                <a:gridCol w="2256675"/>
              </a:tblGrid>
              <a:tr h="452400">
                <a:tc>
                  <a:txBody>
                    <a:bodyPr/>
                    <a:lstStyle/>
                    <a:p>
                      <a:pPr indent="0" lvl="0" marL="0" rtl="0" algn="ctr">
                        <a:spcBef>
                          <a:spcPts val="0"/>
                        </a:spcBef>
                        <a:spcAft>
                          <a:spcPts val="0"/>
                        </a:spcAft>
                        <a:buNone/>
                      </a:pPr>
                      <a:r>
                        <a:rPr b="1" lang="en" sz="1200">
                          <a:solidFill>
                            <a:srgbClr val="6FA8DC"/>
                          </a:solidFill>
                          <a:latin typeface="Roboto"/>
                          <a:ea typeface="Roboto"/>
                          <a:cs typeface="Roboto"/>
                          <a:sym typeface="Roboto"/>
                        </a:rPr>
                        <a:t> Superior </a:t>
                      </a:r>
                      <a:r>
                        <a:rPr lang="en" sz="1200">
                          <a:solidFill>
                            <a:srgbClr val="6FA8DC"/>
                          </a:solidFill>
                          <a:latin typeface="Roboto"/>
                          <a:ea typeface="Roboto"/>
                          <a:cs typeface="Roboto"/>
                          <a:sym typeface="Roboto"/>
                        </a:rPr>
                        <a:t>&amp;</a:t>
                      </a:r>
                      <a:r>
                        <a:rPr b="1" lang="en" sz="1200">
                          <a:solidFill>
                            <a:srgbClr val="6FA8DC"/>
                          </a:solidFill>
                          <a:latin typeface="Roboto"/>
                          <a:ea typeface="Roboto"/>
                          <a:cs typeface="Roboto"/>
                          <a:sym typeface="Roboto"/>
                        </a:rPr>
                        <a:t> Posterior </a:t>
                      </a:r>
                      <a:r>
                        <a:rPr lang="en" sz="1200">
                          <a:solidFill>
                            <a:srgbClr val="6FA8DC"/>
                          </a:solidFill>
                          <a:latin typeface="Roboto"/>
                          <a:ea typeface="Roboto"/>
                          <a:cs typeface="Roboto"/>
                          <a:sym typeface="Roboto"/>
                        </a:rPr>
                        <a:t>Mediastinum</a:t>
                      </a:r>
                      <a:r>
                        <a:rPr b="1" lang="en" sz="1200">
                          <a:solidFill>
                            <a:srgbClr val="6FA8DC"/>
                          </a:solidFill>
                          <a:latin typeface="Roboto"/>
                          <a:ea typeface="Roboto"/>
                          <a:cs typeface="Roboto"/>
                          <a:sym typeface="Roboto"/>
                        </a:rPr>
                        <a:t>:</a:t>
                      </a:r>
                      <a:endParaRPr sz="1200">
                        <a:solidFill>
                          <a:srgbClr val="0C343D"/>
                        </a:solidFill>
                        <a:latin typeface="Open Sans"/>
                        <a:ea typeface="Open Sans"/>
                        <a:cs typeface="Open Sans"/>
                        <a:sym typeface="Open Sans"/>
                      </a:endParaRPr>
                    </a:p>
                  </a:txBody>
                  <a:tcPr marT="91425" marB="91425" marR="91425" marL="91425">
                    <a:solidFill>
                      <a:srgbClr val="D0E0E3"/>
                    </a:solidFill>
                  </a:tcPr>
                </a:tc>
                <a:tc>
                  <a:txBody>
                    <a:bodyPr/>
                    <a:lstStyle/>
                    <a:p>
                      <a:pPr indent="0" lvl="0" marL="0" rtl="0" algn="ctr">
                        <a:spcBef>
                          <a:spcPts val="0"/>
                        </a:spcBef>
                        <a:spcAft>
                          <a:spcPts val="0"/>
                        </a:spcAft>
                        <a:buNone/>
                      </a:pPr>
                      <a:r>
                        <a:rPr b="1" lang="en" sz="1200">
                          <a:solidFill>
                            <a:srgbClr val="6FA8DC"/>
                          </a:solidFill>
                          <a:latin typeface="Roboto"/>
                          <a:ea typeface="Roboto"/>
                          <a:cs typeface="Roboto"/>
                          <a:sym typeface="Roboto"/>
                        </a:rPr>
                        <a:t>Superior </a:t>
                      </a:r>
                      <a:r>
                        <a:rPr lang="en" sz="1200">
                          <a:solidFill>
                            <a:srgbClr val="6FA8DC"/>
                          </a:solidFill>
                          <a:latin typeface="Roboto"/>
                          <a:ea typeface="Roboto"/>
                          <a:cs typeface="Roboto"/>
                          <a:sym typeface="Roboto"/>
                        </a:rPr>
                        <a:t>&amp;</a:t>
                      </a:r>
                      <a:r>
                        <a:rPr b="1" lang="en" sz="1200">
                          <a:solidFill>
                            <a:srgbClr val="6FA8DC"/>
                          </a:solidFill>
                          <a:latin typeface="Roboto"/>
                          <a:ea typeface="Roboto"/>
                          <a:cs typeface="Roboto"/>
                          <a:sym typeface="Roboto"/>
                        </a:rPr>
                        <a:t> Anterior </a:t>
                      </a:r>
                      <a:r>
                        <a:rPr lang="en" sz="1200">
                          <a:solidFill>
                            <a:srgbClr val="6FA8DC"/>
                          </a:solidFill>
                          <a:latin typeface="Roboto"/>
                          <a:ea typeface="Roboto"/>
                          <a:cs typeface="Roboto"/>
                          <a:sym typeface="Roboto"/>
                        </a:rPr>
                        <a:t>Mediastinum</a:t>
                      </a:r>
                      <a:r>
                        <a:rPr b="1" lang="en" sz="1200">
                          <a:solidFill>
                            <a:srgbClr val="6FA8DC"/>
                          </a:solidFill>
                          <a:latin typeface="Roboto"/>
                          <a:ea typeface="Roboto"/>
                          <a:cs typeface="Roboto"/>
                          <a:sym typeface="Roboto"/>
                        </a:rPr>
                        <a:t>:</a:t>
                      </a:r>
                      <a:endParaRPr sz="1200">
                        <a:solidFill>
                          <a:srgbClr val="0C343D"/>
                        </a:solidFill>
                        <a:latin typeface="Open Sans"/>
                        <a:ea typeface="Open Sans"/>
                        <a:cs typeface="Open Sans"/>
                        <a:sym typeface="Open Sans"/>
                      </a:endParaRPr>
                    </a:p>
                  </a:txBody>
                  <a:tcPr marT="91425" marB="91425" marR="91425" marL="91425">
                    <a:solidFill>
                      <a:srgbClr val="D0E0E3"/>
                    </a:solidFill>
                  </a:tcPr>
                </a:tc>
                <a:tc>
                  <a:txBody>
                    <a:bodyPr/>
                    <a:lstStyle/>
                    <a:p>
                      <a:pPr indent="0" lvl="0" marL="0" rtl="0" algn="ctr">
                        <a:spcBef>
                          <a:spcPts val="0"/>
                        </a:spcBef>
                        <a:spcAft>
                          <a:spcPts val="0"/>
                        </a:spcAft>
                        <a:buNone/>
                      </a:pPr>
                      <a:r>
                        <a:rPr b="1" lang="en" sz="1200">
                          <a:solidFill>
                            <a:srgbClr val="6FA8DC"/>
                          </a:solidFill>
                          <a:latin typeface="Roboto"/>
                          <a:ea typeface="Roboto"/>
                          <a:cs typeface="Roboto"/>
                          <a:sym typeface="Roboto"/>
                        </a:rPr>
                        <a:t>Superior </a:t>
                      </a:r>
                      <a:r>
                        <a:rPr lang="en" sz="1200">
                          <a:solidFill>
                            <a:srgbClr val="6FA8DC"/>
                          </a:solidFill>
                          <a:latin typeface="Roboto"/>
                          <a:ea typeface="Roboto"/>
                          <a:cs typeface="Roboto"/>
                          <a:sym typeface="Roboto"/>
                        </a:rPr>
                        <a:t>&amp;</a:t>
                      </a:r>
                      <a:r>
                        <a:rPr b="1" lang="en" sz="1200">
                          <a:solidFill>
                            <a:srgbClr val="6FA8DC"/>
                          </a:solidFill>
                          <a:latin typeface="Roboto"/>
                          <a:ea typeface="Roboto"/>
                          <a:cs typeface="Roboto"/>
                          <a:sym typeface="Roboto"/>
                        </a:rPr>
                        <a:t> Middle </a:t>
                      </a:r>
                      <a:r>
                        <a:rPr lang="en" sz="1200">
                          <a:solidFill>
                            <a:srgbClr val="6FA8DC"/>
                          </a:solidFill>
                          <a:latin typeface="Roboto"/>
                          <a:ea typeface="Roboto"/>
                          <a:cs typeface="Roboto"/>
                          <a:sym typeface="Roboto"/>
                        </a:rPr>
                        <a:t>Mediastinum</a:t>
                      </a:r>
                      <a:r>
                        <a:rPr b="1" lang="en" sz="1200">
                          <a:solidFill>
                            <a:srgbClr val="6FA8DC"/>
                          </a:solidFill>
                          <a:latin typeface="Roboto"/>
                          <a:ea typeface="Roboto"/>
                          <a:cs typeface="Roboto"/>
                          <a:sym typeface="Roboto"/>
                        </a:rPr>
                        <a:t>:</a:t>
                      </a:r>
                      <a:endParaRPr sz="1200">
                        <a:solidFill>
                          <a:srgbClr val="0C343D"/>
                        </a:solidFill>
                        <a:latin typeface="Open Sans"/>
                        <a:ea typeface="Open Sans"/>
                        <a:cs typeface="Open Sans"/>
                        <a:sym typeface="Open Sans"/>
                      </a:endParaRPr>
                    </a:p>
                  </a:txBody>
                  <a:tcPr marT="91425" marB="91425" marR="91425" marL="91425">
                    <a:solidFill>
                      <a:srgbClr val="D0E0E3"/>
                    </a:solidFill>
                  </a:tcPr>
                </a:tc>
              </a:tr>
              <a:tr h="904825">
                <a:tc>
                  <a:txBody>
                    <a:bodyPr/>
                    <a:lstStyle/>
                    <a:p>
                      <a:pPr indent="-304800" lvl="0" marL="457200" rtl="0" algn="l">
                        <a:spcBef>
                          <a:spcPts val="0"/>
                        </a:spcBef>
                        <a:spcAft>
                          <a:spcPts val="0"/>
                        </a:spcAft>
                        <a:buClr>
                          <a:srgbClr val="6FA8DC"/>
                        </a:buClr>
                        <a:buSzPts val="1200"/>
                        <a:buFont typeface="Roboto"/>
                        <a:buAutoNum type="arabicPeriod"/>
                      </a:pPr>
                      <a:r>
                        <a:rPr lang="en" sz="1200">
                          <a:solidFill>
                            <a:srgbClr val="6FA8DC"/>
                          </a:solidFill>
                          <a:latin typeface="Roboto"/>
                          <a:ea typeface="Roboto"/>
                          <a:cs typeface="Roboto"/>
                          <a:sym typeface="Roboto"/>
                        </a:rPr>
                        <a:t>Esophagus.</a:t>
                      </a:r>
                      <a:endParaRPr sz="1200">
                        <a:solidFill>
                          <a:srgbClr val="6FA8DC"/>
                        </a:solidFill>
                        <a:latin typeface="Roboto"/>
                        <a:ea typeface="Roboto"/>
                        <a:cs typeface="Roboto"/>
                        <a:sym typeface="Roboto"/>
                      </a:endParaRPr>
                    </a:p>
                    <a:p>
                      <a:pPr indent="-304800" lvl="0" marL="457200" rtl="0" algn="l">
                        <a:spcBef>
                          <a:spcPts val="0"/>
                        </a:spcBef>
                        <a:spcAft>
                          <a:spcPts val="0"/>
                        </a:spcAft>
                        <a:buClr>
                          <a:srgbClr val="6FA8DC"/>
                        </a:buClr>
                        <a:buSzPts val="1200"/>
                        <a:buFont typeface="Roboto"/>
                        <a:buAutoNum type="arabicPeriod"/>
                      </a:pPr>
                      <a:r>
                        <a:rPr lang="en" sz="1200">
                          <a:solidFill>
                            <a:srgbClr val="6FA8DC"/>
                          </a:solidFill>
                          <a:latin typeface="Roboto"/>
                          <a:ea typeface="Roboto"/>
                          <a:cs typeface="Roboto"/>
                          <a:sym typeface="Roboto"/>
                        </a:rPr>
                        <a:t> Thoracic duct.</a:t>
                      </a:r>
                      <a:endParaRPr sz="1200">
                        <a:solidFill>
                          <a:srgbClr val="6FA8DC"/>
                        </a:solidFill>
                        <a:latin typeface="Roboto"/>
                        <a:ea typeface="Roboto"/>
                        <a:cs typeface="Roboto"/>
                        <a:sym typeface="Roboto"/>
                      </a:endParaRPr>
                    </a:p>
                    <a:p>
                      <a:pPr indent="-304800" lvl="0" marL="457200" rtl="0" algn="l">
                        <a:spcBef>
                          <a:spcPts val="0"/>
                        </a:spcBef>
                        <a:spcAft>
                          <a:spcPts val="0"/>
                        </a:spcAft>
                        <a:buClr>
                          <a:srgbClr val="6FA8DC"/>
                        </a:buClr>
                        <a:buSzPts val="1200"/>
                        <a:buFont typeface="Roboto"/>
                        <a:buAutoNum type="arabicPeriod"/>
                      </a:pPr>
                      <a:r>
                        <a:rPr lang="en" sz="1200">
                          <a:solidFill>
                            <a:srgbClr val="6FA8DC"/>
                          </a:solidFill>
                          <a:latin typeface="Roboto"/>
                          <a:ea typeface="Roboto"/>
                          <a:cs typeface="Roboto"/>
                          <a:sym typeface="Roboto"/>
                        </a:rPr>
                        <a:t> Right &amp; left vagus nerves.</a:t>
                      </a:r>
                      <a:endParaRPr sz="1200">
                        <a:solidFill>
                          <a:srgbClr val="6FA8DC"/>
                        </a:solidFill>
                        <a:latin typeface="Roboto"/>
                        <a:ea typeface="Roboto"/>
                        <a:cs typeface="Roboto"/>
                        <a:sym typeface="Roboto"/>
                      </a:endParaRPr>
                    </a:p>
                    <a:p>
                      <a:pPr indent="0" lvl="0" marL="457200" rtl="0" algn="l">
                        <a:lnSpc>
                          <a:spcPct val="115000"/>
                        </a:lnSpc>
                        <a:spcBef>
                          <a:spcPts val="0"/>
                        </a:spcBef>
                        <a:spcAft>
                          <a:spcPts val="0"/>
                        </a:spcAft>
                        <a:buNone/>
                      </a:pPr>
                      <a:r>
                        <a:t/>
                      </a:r>
                      <a:endParaRPr sz="1200">
                        <a:solidFill>
                          <a:srgbClr val="0C343D"/>
                        </a:solidFill>
                        <a:latin typeface="Open Sans"/>
                        <a:ea typeface="Open Sans"/>
                        <a:cs typeface="Open Sans"/>
                        <a:sym typeface="Open Sans"/>
                      </a:endParaRPr>
                    </a:p>
                  </a:txBody>
                  <a:tcPr marT="91425" marB="91425" marR="61950" marL="91425">
                    <a:solidFill>
                      <a:schemeClr val="lt1"/>
                    </a:solidFill>
                  </a:tcPr>
                </a:tc>
                <a:tc>
                  <a:txBody>
                    <a:bodyPr/>
                    <a:lstStyle/>
                    <a:p>
                      <a:pPr indent="-304800" lvl="0" marL="457200" rtl="0" algn="l">
                        <a:spcBef>
                          <a:spcPts val="0"/>
                        </a:spcBef>
                        <a:spcAft>
                          <a:spcPts val="0"/>
                        </a:spcAft>
                        <a:buClr>
                          <a:srgbClr val="6FA8DC"/>
                        </a:buClr>
                        <a:buSzPts val="1200"/>
                        <a:buFont typeface="Roboto"/>
                        <a:buAutoNum type="arabicPeriod"/>
                      </a:pPr>
                      <a:r>
                        <a:rPr lang="en" sz="1200">
                          <a:solidFill>
                            <a:srgbClr val="6FA8DC"/>
                          </a:solidFill>
                          <a:latin typeface="Roboto"/>
                          <a:ea typeface="Roboto"/>
                          <a:cs typeface="Roboto"/>
                          <a:sym typeface="Roboto"/>
                        </a:rPr>
                        <a:t> Thymus gland.</a:t>
                      </a:r>
                      <a:endParaRPr sz="1200">
                        <a:solidFill>
                          <a:srgbClr val="0C343D"/>
                        </a:solidFill>
                        <a:latin typeface="Open Sans"/>
                        <a:ea typeface="Open Sans"/>
                        <a:cs typeface="Open Sans"/>
                        <a:sym typeface="Open Sans"/>
                      </a:endParaRPr>
                    </a:p>
                  </a:txBody>
                  <a:tcPr marT="91425" marB="91425" marR="91425" marL="91425">
                    <a:solidFill>
                      <a:schemeClr val="lt1"/>
                    </a:solidFill>
                  </a:tcPr>
                </a:tc>
                <a:tc>
                  <a:txBody>
                    <a:bodyPr/>
                    <a:lstStyle/>
                    <a:p>
                      <a:pPr indent="-304800" lvl="0" marL="457200" rtl="0" algn="l">
                        <a:spcBef>
                          <a:spcPts val="0"/>
                        </a:spcBef>
                        <a:spcAft>
                          <a:spcPts val="0"/>
                        </a:spcAft>
                        <a:buClr>
                          <a:srgbClr val="6FA8DC"/>
                        </a:buClr>
                        <a:buSzPts val="1200"/>
                        <a:buFont typeface="Roboto"/>
                        <a:buAutoNum type="arabicPeriod"/>
                      </a:pPr>
                      <a:r>
                        <a:rPr lang="en" sz="1200">
                          <a:solidFill>
                            <a:srgbClr val="6FA8DC"/>
                          </a:solidFill>
                          <a:latin typeface="Roboto"/>
                          <a:ea typeface="Roboto"/>
                          <a:cs typeface="Roboto"/>
                          <a:sym typeface="Roboto"/>
                        </a:rPr>
                        <a:t> Superior vena cava.</a:t>
                      </a:r>
                      <a:endParaRPr sz="1200">
                        <a:solidFill>
                          <a:srgbClr val="6FA8DC"/>
                        </a:solidFill>
                        <a:latin typeface="Roboto"/>
                        <a:ea typeface="Roboto"/>
                        <a:cs typeface="Roboto"/>
                        <a:sym typeface="Roboto"/>
                      </a:endParaRPr>
                    </a:p>
                    <a:p>
                      <a:pPr indent="-304800" lvl="0" marL="457200" rtl="0" algn="l">
                        <a:spcBef>
                          <a:spcPts val="0"/>
                        </a:spcBef>
                        <a:spcAft>
                          <a:spcPts val="0"/>
                        </a:spcAft>
                        <a:buClr>
                          <a:srgbClr val="6FA8DC"/>
                        </a:buClr>
                        <a:buSzPts val="1200"/>
                        <a:buFont typeface="Roboto"/>
                        <a:buAutoNum type="arabicPeriod"/>
                      </a:pPr>
                      <a:r>
                        <a:rPr lang="en" sz="1200">
                          <a:solidFill>
                            <a:srgbClr val="6FA8DC"/>
                          </a:solidFill>
                          <a:latin typeface="Roboto"/>
                          <a:ea typeface="Roboto"/>
                          <a:cs typeface="Roboto"/>
                          <a:sym typeface="Roboto"/>
                        </a:rPr>
                        <a:t>Right &amp; left phrenic nerves</a:t>
                      </a:r>
                      <a:endParaRPr sz="1200">
                        <a:solidFill>
                          <a:srgbClr val="0C343D"/>
                        </a:solidFill>
                        <a:latin typeface="Open Sans"/>
                        <a:ea typeface="Open Sans"/>
                        <a:cs typeface="Open Sans"/>
                        <a:sym typeface="Open Sans"/>
                      </a:endParaRPr>
                    </a:p>
                  </a:txBody>
                  <a:tcPr marT="91425" marB="91425" marR="91425" marL="91425">
                    <a:solidFill>
                      <a:srgbClr val="FFFFFF"/>
                    </a:solidFill>
                  </a:tcPr>
                </a:tc>
              </a:tr>
            </a:tbl>
          </a:graphicData>
        </a:graphic>
      </p:graphicFrame>
      <p:sp>
        <p:nvSpPr>
          <p:cNvPr id="256" name="Google Shape;256;p19"/>
          <p:cNvSpPr/>
          <p:nvPr/>
        </p:nvSpPr>
        <p:spPr>
          <a:xfrm>
            <a:off x="1539375" y="7634500"/>
            <a:ext cx="4206600" cy="677100"/>
          </a:xfrm>
          <a:prstGeom prst="roundRect">
            <a:avLst>
              <a:gd fmla="val 16667" name="adj"/>
            </a:avLst>
          </a:prstGeom>
          <a:solidFill>
            <a:srgbClr val="A2C4C9"/>
          </a:solidFill>
          <a:ln cap="flat" cmpd="sng" w="952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900">
                <a:solidFill>
                  <a:srgbClr val="6FA8DC"/>
                </a:solidFill>
                <a:latin typeface="Fira Sans Condensed"/>
                <a:ea typeface="Fira Sans Condensed"/>
                <a:cs typeface="Fira Sans Condensed"/>
                <a:sym typeface="Fira Sans Condensed"/>
              </a:rPr>
              <a:t>Structures present in more than one mediastinum</a:t>
            </a:r>
            <a:endParaRPr b="1" sz="1900">
              <a:solidFill>
                <a:srgbClr val="6FA8DC"/>
              </a:solidFill>
              <a:latin typeface="Fira Sans Condensed"/>
              <a:ea typeface="Fira Sans Condensed"/>
              <a:cs typeface="Fira Sans Condensed"/>
              <a:sym typeface="Fira Sans Condensed"/>
            </a:endParaRPr>
          </a:p>
        </p:txBody>
      </p:sp>
      <p:sp>
        <p:nvSpPr>
          <p:cNvPr id="257" name="Google Shape;257;p19"/>
          <p:cNvSpPr txBox="1"/>
          <p:nvPr/>
        </p:nvSpPr>
        <p:spPr>
          <a:xfrm>
            <a:off x="5898975" y="7667875"/>
            <a:ext cx="1523100" cy="60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D5A6BD"/>
                </a:solidFill>
                <a:latin typeface="Open Sans"/>
                <a:ea typeface="Open Sans"/>
                <a:cs typeface="Open Sans"/>
                <a:sym typeface="Open Sans"/>
              </a:rPr>
              <a:t>عشان توقفين ضياع </a:t>
            </a:r>
            <a:endParaRPr>
              <a:solidFill>
                <a:srgbClr val="D5A6BD"/>
              </a:solidFill>
              <a:latin typeface="Open Sans"/>
              <a:ea typeface="Open Sans"/>
              <a:cs typeface="Open Sans"/>
              <a:sym typeface="Open Sans"/>
            </a:endParaRPr>
          </a:p>
          <a:p>
            <a:pPr indent="0" lvl="0" marL="0" rtl="0" algn="l">
              <a:spcBef>
                <a:spcPts val="0"/>
              </a:spcBef>
              <a:spcAft>
                <a:spcPts val="0"/>
              </a:spcAft>
              <a:buNone/>
            </a:pPr>
            <a:r>
              <a:rPr lang="en">
                <a:solidFill>
                  <a:srgbClr val="D5A6BD"/>
                </a:solidFill>
                <a:latin typeface="Open Sans"/>
                <a:ea typeface="Open Sans"/>
                <a:cs typeface="Open Sans"/>
                <a:sym typeface="Open Sans"/>
              </a:rPr>
              <a:t>Don’t skip it</a:t>
            </a:r>
            <a:endParaRPr>
              <a:solidFill>
                <a:srgbClr val="D5A6BD"/>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0"/>
          <p:cNvSpPr txBox="1"/>
          <p:nvPr>
            <p:ph type="title"/>
          </p:nvPr>
        </p:nvSpPr>
        <p:spPr>
          <a:xfrm>
            <a:off x="0" y="-86050"/>
            <a:ext cx="4666800" cy="11199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Mediastinum</a:t>
            </a:r>
            <a:r>
              <a:rPr lang="en"/>
              <a:t> summary </a:t>
            </a:r>
            <a:endParaRPr/>
          </a:p>
        </p:txBody>
      </p:sp>
      <p:cxnSp>
        <p:nvCxnSpPr>
          <p:cNvPr id="263" name="Google Shape;263;p20"/>
          <p:cNvCxnSpPr>
            <a:stCxn id="264" idx="6"/>
            <a:endCxn id="265" idx="2"/>
          </p:cNvCxnSpPr>
          <p:nvPr/>
        </p:nvCxnSpPr>
        <p:spPr>
          <a:xfrm>
            <a:off x="1677399" y="4739822"/>
            <a:ext cx="488700" cy="2563800"/>
          </a:xfrm>
          <a:prstGeom prst="bentConnector3">
            <a:avLst>
              <a:gd fmla="val 49995" name="adj1"/>
            </a:avLst>
          </a:prstGeom>
          <a:noFill/>
          <a:ln cap="flat" cmpd="sng" w="9525">
            <a:solidFill>
              <a:srgbClr val="C2C2C2"/>
            </a:solidFill>
            <a:prstDash val="solid"/>
            <a:round/>
            <a:headEnd len="sm" w="sm" type="none"/>
            <a:tailEnd len="sm" w="sm" type="none"/>
          </a:ln>
        </p:spPr>
      </p:cxnSp>
      <p:cxnSp>
        <p:nvCxnSpPr>
          <p:cNvPr id="266" name="Google Shape;266;p20"/>
          <p:cNvCxnSpPr>
            <a:stCxn id="264" idx="6"/>
            <a:endCxn id="267" idx="2"/>
          </p:cNvCxnSpPr>
          <p:nvPr/>
        </p:nvCxnSpPr>
        <p:spPr>
          <a:xfrm flipH="1" rot="10800000">
            <a:off x="1677399" y="3739622"/>
            <a:ext cx="488700" cy="1000200"/>
          </a:xfrm>
          <a:prstGeom prst="bentConnector3">
            <a:avLst>
              <a:gd fmla="val 49995" name="adj1"/>
            </a:avLst>
          </a:prstGeom>
          <a:noFill/>
          <a:ln cap="flat" cmpd="sng" w="9525">
            <a:solidFill>
              <a:srgbClr val="C2C2C2"/>
            </a:solidFill>
            <a:prstDash val="solid"/>
            <a:round/>
            <a:headEnd len="sm" w="sm" type="none"/>
            <a:tailEnd len="sm" w="sm" type="none"/>
          </a:ln>
        </p:spPr>
      </p:cxnSp>
      <p:cxnSp>
        <p:nvCxnSpPr>
          <p:cNvPr id="268" name="Google Shape;268;p20"/>
          <p:cNvCxnSpPr>
            <a:stCxn id="269" idx="3"/>
            <a:endCxn id="270" idx="2"/>
          </p:cNvCxnSpPr>
          <p:nvPr/>
        </p:nvCxnSpPr>
        <p:spPr>
          <a:xfrm flipH="1" rot="10800000">
            <a:off x="3234074" y="1261815"/>
            <a:ext cx="285300" cy="2477700"/>
          </a:xfrm>
          <a:prstGeom prst="bentConnector3">
            <a:avLst>
              <a:gd fmla="val 77559" name="adj1"/>
            </a:avLst>
          </a:prstGeom>
          <a:noFill/>
          <a:ln cap="flat" cmpd="sng" w="9525">
            <a:solidFill>
              <a:srgbClr val="C2C2C2"/>
            </a:solidFill>
            <a:prstDash val="solid"/>
            <a:round/>
            <a:headEnd len="sm" w="sm" type="none"/>
            <a:tailEnd len="sm" w="sm" type="none"/>
          </a:ln>
        </p:spPr>
      </p:cxnSp>
      <p:cxnSp>
        <p:nvCxnSpPr>
          <p:cNvPr id="271" name="Google Shape;271;p20"/>
          <p:cNvCxnSpPr>
            <a:stCxn id="269" idx="3"/>
            <a:endCxn id="272" idx="2"/>
          </p:cNvCxnSpPr>
          <p:nvPr/>
        </p:nvCxnSpPr>
        <p:spPr>
          <a:xfrm flipH="1" rot="10800000">
            <a:off x="3234074" y="2850315"/>
            <a:ext cx="450000" cy="889200"/>
          </a:xfrm>
          <a:prstGeom prst="bentConnector3">
            <a:avLst>
              <a:gd fmla="val 50009" name="adj1"/>
            </a:avLst>
          </a:prstGeom>
          <a:noFill/>
          <a:ln cap="flat" cmpd="sng" w="9525">
            <a:solidFill>
              <a:srgbClr val="C2C2C2"/>
            </a:solidFill>
            <a:prstDash val="solid"/>
            <a:round/>
            <a:headEnd len="sm" w="sm" type="none"/>
            <a:tailEnd len="sm" w="sm" type="none"/>
          </a:ln>
        </p:spPr>
      </p:cxnSp>
      <p:cxnSp>
        <p:nvCxnSpPr>
          <p:cNvPr id="273" name="Google Shape;273;p20"/>
          <p:cNvCxnSpPr>
            <a:stCxn id="274" idx="3"/>
            <a:endCxn id="275" idx="2"/>
          </p:cNvCxnSpPr>
          <p:nvPr/>
        </p:nvCxnSpPr>
        <p:spPr>
          <a:xfrm>
            <a:off x="3234074" y="7303615"/>
            <a:ext cx="209100" cy="338100"/>
          </a:xfrm>
          <a:prstGeom prst="bentConnector3">
            <a:avLst>
              <a:gd fmla="val 50032" name="adj1"/>
            </a:avLst>
          </a:prstGeom>
          <a:noFill/>
          <a:ln cap="flat" cmpd="sng" w="9525">
            <a:solidFill>
              <a:srgbClr val="C2C2C2"/>
            </a:solidFill>
            <a:prstDash val="solid"/>
            <a:round/>
            <a:headEnd len="sm" w="sm" type="none"/>
            <a:tailEnd len="sm" w="sm" type="none"/>
          </a:ln>
        </p:spPr>
      </p:cxnSp>
      <p:cxnSp>
        <p:nvCxnSpPr>
          <p:cNvPr id="276" name="Google Shape;276;p20"/>
          <p:cNvCxnSpPr>
            <a:stCxn id="274" idx="2"/>
            <a:endCxn id="277" idx="0"/>
          </p:cNvCxnSpPr>
          <p:nvPr/>
        </p:nvCxnSpPr>
        <p:spPr>
          <a:xfrm rot="5400000">
            <a:off x="2423287" y="7493229"/>
            <a:ext cx="375300" cy="337200"/>
          </a:xfrm>
          <a:prstGeom prst="bentConnector3">
            <a:avLst>
              <a:gd fmla="val 50018" name="adj1"/>
            </a:avLst>
          </a:prstGeom>
          <a:noFill/>
          <a:ln cap="flat" cmpd="sng" w="9525">
            <a:solidFill>
              <a:srgbClr val="C2C2C2"/>
            </a:solidFill>
            <a:prstDash val="solid"/>
            <a:round/>
            <a:headEnd len="sm" w="sm" type="none"/>
            <a:tailEnd len="sm" w="sm" type="none"/>
          </a:ln>
        </p:spPr>
      </p:cxnSp>
      <p:grpSp>
        <p:nvGrpSpPr>
          <p:cNvPr id="278" name="Google Shape;278;p20"/>
          <p:cNvGrpSpPr/>
          <p:nvPr/>
        </p:nvGrpSpPr>
        <p:grpSpPr>
          <a:xfrm>
            <a:off x="3519481" y="1091313"/>
            <a:ext cx="930573" cy="341129"/>
            <a:chOff x="5592550" y="1018950"/>
            <a:chExt cx="1272839" cy="319200"/>
          </a:xfrm>
        </p:grpSpPr>
        <p:sp>
          <p:nvSpPr>
            <p:cNvPr id="279" name="Google Shape;279;p20"/>
            <p:cNvSpPr/>
            <p:nvPr/>
          </p:nvSpPr>
          <p:spPr>
            <a:xfrm>
              <a:off x="5683089" y="1018950"/>
              <a:ext cx="1182300" cy="319200"/>
            </a:xfrm>
            <a:prstGeom prst="roundRect">
              <a:avLst>
                <a:gd fmla="val 16667" name="adj"/>
              </a:avLst>
            </a:prstGeom>
            <a:noFill/>
            <a:ln>
              <a:noFill/>
            </a:ln>
          </p:spPr>
          <p:txBody>
            <a:bodyPr anchorCtr="0" anchor="ctr" bIns="73150" lIns="73150" spcFirstLastPara="1" rIns="73150" wrap="square" tIns="73150">
              <a:noAutofit/>
            </a:bodyPr>
            <a:lstStyle/>
            <a:p>
              <a:pPr indent="0" lvl="0" marL="0" rtl="0" algn="l">
                <a:spcBef>
                  <a:spcPts val="0"/>
                </a:spcBef>
                <a:spcAft>
                  <a:spcPts val="0"/>
                </a:spcAft>
                <a:buNone/>
              </a:pPr>
              <a:r>
                <a:rPr b="1" lang="en" sz="900">
                  <a:solidFill>
                    <a:srgbClr val="3D3D3D"/>
                  </a:solidFill>
                  <a:latin typeface="Roboto"/>
                  <a:ea typeface="Roboto"/>
                  <a:cs typeface="Roboto"/>
                  <a:sym typeface="Roboto"/>
                </a:rPr>
                <a:t>Anterior </a:t>
              </a:r>
              <a:r>
                <a:rPr lang="en" sz="900">
                  <a:solidFill>
                    <a:srgbClr val="3D3D3D"/>
                  </a:solidFill>
                  <a:latin typeface="Roboto"/>
                  <a:ea typeface="Roboto"/>
                  <a:cs typeface="Roboto"/>
                  <a:sym typeface="Roboto"/>
                </a:rPr>
                <a:t>Mediastinum </a:t>
              </a:r>
              <a:endParaRPr sz="900">
                <a:solidFill>
                  <a:srgbClr val="3D3D3D"/>
                </a:solidFill>
                <a:latin typeface="Roboto"/>
                <a:ea typeface="Roboto"/>
                <a:cs typeface="Roboto"/>
                <a:sym typeface="Roboto"/>
              </a:endParaRPr>
            </a:p>
          </p:txBody>
        </p:sp>
        <p:sp>
          <p:nvSpPr>
            <p:cNvPr id="270" name="Google Shape;270;p20"/>
            <p:cNvSpPr/>
            <p:nvPr/>
          </p:nvSpPr>
          <p:spPr>
            <a:xfrm>
              <a:off x="5592550" y="1091550"/>
              <a:ext cx="174000" cy="174000"/>
            </a:xfrm>
            <a:prstGeom prst="ellipse">
              <a:avLst/>
            </a:prstGeom>
            <a:solidFill>
              <a:schemeClr val="accent3"/>
            </a:solidFill>
            <a:ln>
              <a:noFill/>
            </a:ln>
          </p:spPr>
          <p:txBody>
            <a:bodyPr anchorCtr="0" anchor="ctr" bIns="73150" lIns="73150" spcFirstLastPara="1" rIns="73150" wrap="square" tIns="73150">
              <a:noAutofit/>
            </a:bodyPr>
            <a:lstStyle/>
            <a:p>
              <a:pPr indent="0" lvl="0" marL="0" rtl="0" algn="l">
                <a:spcBef>
                  <a:spcPts val="0"/>
                </a:spcBef>
                <a:spcAft>
                  <a:spcPts val="0"/>
                </a:spcAft>
                <a:buNone/>
              </a:pPr>
              <a:r>
                <a:t/>
              </a:r>
              <a:endParaRPr/>
            </a:p>
          </p:txBody>
        </p:sp>
      </p:grpSp>
      <p:grpSp>
        <p:nvGrpSpPr>
          <p:cNvPr id="280" name="Google Shape;280;p20"/>
          <p:cNvGrpSpPr/>
          <p:nvPr/>
        </p:nvGrpSpPr>
        <p:grpSpPr>
          <a:xfrm>
            <a:off x="2166131" y="3568950"/>
            <a:ext cx="1067943" cy="341129"/>
            <a:chOff x="3650050" y="1476146"/>
            <a:chExt cx="1169708" cy="319200"/>
          </a:xfrm>
        </p:grpSpPr>
        <p:sp>
          <p:nvSpPr>
            <p:cNvPr id="269" name="Google Shape;269;p20"/>
            <p:cNvSpPr/>
            <p:nvPr/>
          </p:nvSpPr>
          <p:spPr>
            <a:xfrm>
              <a:off x="3824058" y="1476146"/>
              <a:ext cx="995700" cy="319200"/>
            </a:xfrm>
            <a:prstGeom prst="roundRect">
              <a:avLst>
                <a:gd fmla="val 16667" name="adj"/>
              </a:avLst>
            </a:prstGeom>
            <a:noFill/>
            <a:ln>
              <a:noFill/>
            </a:ln>
          </p:spPr>
          <p:txBody>
            <a:bodyPr anchorCtr="0" anchor="ctr" bIns="73150" lIns="73150" spcFirstLastPara="1" rIns="73150" wrap="square" tIns="73150">
              <a:noAutofit/>
            </a:bodyPr>
            <a:lstStyle/>
            <a:p>
              <a:pPr indent="0" lvl="0" marL="0" rtl="0" algn="l">
                <a:spcBef>
                  <a:spcPts val="0"/>
                </a:spcBef>
                <a:spcAft>
                  <a:spcPts val="0"/>
                </a:spcAft>
                <a:buNone/>
              </a:pPr>
              <a:r>
                <a:rPr b="1" lang="en" sz="900">
                  <a:solidFill>
                    <a:srgbClr val="3D3D3D"/>
                  </a:solidFill>
                  <a:latin typeface="Roboto"/>
                  <a:ea typeface="Roboto"/>
                  <a:cs typeface="Roboto"/>
                  <a:sym typeface="Roboto"/>
                </a:rPr>
                <a:t>Inferior</a:t>
              </a:r>
              <a:r>
                <a:rPr b="1" lang="en" sz="900">
                  <a:solidFill>
                    <a:srgbClr val="3D3D3D"/>
                  </a:solidFill>
                  <a:latin typeface="Roboto"/>
                  <a:ea typeface="Roboto"/>
                  <a:cs typeface="Roboto"/>
                  <a:sym typeface="Roboto"/>
                </a:rPr>
                <a:t> </a:t>
              </a:r>
              <a:r>
                <a:rPr lang="en" sz="900">
                  <a:solidFill>
                    <a:srgbClr val="3D3D3D"/>
                  </a:solidFill>
                  <a:latin typeface="Roboto"/>
                  <a:ea typeface="Roboto"/>
                  <a:cs typeface="Roboto"/>
                  <a:sym typeface="Roboto"/>
                </a:rPr>
                <a:t>Mediastinum </a:t>
              </a:r>
              <a:endParaRPr sz="900">
                <a:solidFill>
                  <a:srgbClr val="3D3D3D"/>
                </a:solidFill>
                <a:latin typeface="Roboto"/>
                <a:ea typeface="Roboto"/>
                <a:cs typeface="Roboto"/>
                <a:sym typeface="Roboto"/>
              </a:endParaRPr>
            </a:p>
          </p:txBody>
        </p:sp>
        <p:sp>
          <p:nvSpPr>
            <p:cNvPr id="267" name="Google Shape;267;p20"/>
            <p:cNvSpPr/>
            <p:nvPr/>
          </p:nvSpPr>
          <p:spPr>
            <a:xfrm>
              <a:off x="3650050" y="1548750"/>
              <a:ext cx="174000" cy="174000"/>
            </a:xfrm>
            <a:prstGeom prst="ellipse">
              <a:avLst/>
            </a:prstGeom>
            <a:solidFill>
              <a:schemeClr val="accent3"/>
            </a:solidFill>
            <a:ln>
              <a:noFill/>
            </a:ln>
          </p:spPr>
          <p:txBody>
            <a:bodyPr anchorCtr="0" anchor="ctr" bIns="73150" lIns="73150" spcFirstLastPara="1" rIns="73150" wrap="square" tIns="73150">
              <a:noAutofit/>
            </a:bodyPr>
            <a:lstStyle/>
            <a:p>
              <a:pPr indent="0" lvl="0" marL="0" rtl="0" algn="l">
                <a:spcBef>
                  <a:spcPts val="0"/>
                </a:spcBef>
                <a:spcAft>
                  <a:spcPts val="0"/>
                </a:spcAft>
                <a:buNone/>
              </a:pPr>
              <a:r>
                <a:t/>
              </a:r>
              <a:endParaRPr/>
            </a:p>
          </p:txBody>
        </p:sp>
      </p:grpSp>
      <p:grpSp>
        <p:nvGrpSpPr>
          <p:cNvPr id="281" name="Google Shape;281;p20"/>
          <p:cNvGrpSpPr/>
          <p:nvPr/>
        </p:nvGrpSpPr>
        <p:grpSpPr>
          <a:xfrm>
            <a:off x="-17879" y="4569250"/>
            <a:ext cx="1695278" cy="341129"/>
            <a:chOff x="1102203" y="2412143"/>
            <a:chExt cx="1856822" cy="319200"/>
          </a:xfrm>
        </p:grpSpPr>
        <p:sp>
          <p:nvSpPr>
            <p:cNvPr id="282" name="Google Shape;282;p20"/>
            <p:cNvSpPr/>
            <p:nvPr/>
          </p:nvSpPr>
          <p:spPr>
            <a:xfrm>
              <a:off x="1102203" y="2412143"/>
              <a:ext cx="1760400" cy="319200"/>
            </a:xfrm>
            <a:prstGeom prst="roundRect">
              <a:avLst>
                <a:gd fmla="val 16667" name="adj"/>
              </a:avLst>
            </a:prstGeom>
            <a:noFill/>
            <a:ln>
              <a:noFill/>
            </a:ln>
          </p:spPr>
          <p:txBody>
            <a:bodyPr anchorCtr="0" anchor="ctr" bIns="73150" lIns="73150" spcFirstLastPara="1" rIns="73150" wrap="square" tIns="73150">
              <a:noAutofit/>
            </a:bodyPr>
            <a:lstStyle/>
            <a:p>
              <a:pPr indent="0" lvl="0" marL="0" rtl="0" algn="l">
                <a:spcBef>
                  <a:spcPts val="0"/>
                </a:spcBef>
                <a:spcAft>
                  <a:spcPts val="0"/>
                </a:spcAft>
                <a:buClr>
                  <a:schemeClr val="dk1"/>
                </a:buClr>
                <a:buSzPts val="1100"/>
                <a:buFont typeface="Arial"/>
                <a:buNone/>
              </a:pPr>
              <a:r>
                <a:rPr b="1" lang="en" sz="2000">
                  <a:solidFill>
                    <a:srgbClr val="134F5C"/>
                  </a:solidFill>
                  <a:latin typeface="Fira Sans Condensed"/>
                  <a:ea typeface="Fira Sans Condensed"/>
                  <a:cs typeface="Fira Sans Condensed"/>
                  <a:sym typeface="Fira Sans Condensed"/>
                </a:rPr>
                <a:t>Mediastinum </a:t>
              </a:r>
              <a:endParaRPr sz="100">
                <a:solidFill>
                  <a:srgbClr val="3D3D3D"/>
                </a:solidFill>
                <a:latin typeface="Roboto"/>
                <a:ea typeface="Roboto"/>
                <a:cs typeface="Roboto"/>
                <a:sym typeface="Roboto"/>
              </a:endParaRPr>
            </a:p>
          </p:txBody>
        </p:sp>
        <p:sp>
          <p:nvSpPr>
            <p:cNvPr id="264" name="Google Shape;264;p20"/>
            <p:cNvSpPr/>
            <p:nvPr/>
          </p:nvSpPr>
          <p:spPr>
            <a:xfrm>
              <a:off x="2785025" y="2484750"/>
              <a:ext cx="174000" cy="174000"/>
            </a:xfrm>
            <a:prstGeom prst="ellipse">
              <a:avLst/>
            </a:prstGeom>
            <a:solidFill>
              <a:schemeClr val="accent3"/>
            </a:solidFill>
            <a:ln>
              <a:noFill/>
            </a:ln>
          </p:spPr>
          <p:txBody>
            <a:bodyPr anchorCtr="0" anchor="ctr" bIns="73150" lIns="73150" spcFirstLastPara="1" rIns="73150" wrap="square" tIns="73150">
              <a:noAutofit/>
            </a:bodyPr>
            <a:lstStyle/>
            <a:p>
              <a:pPr indent="0" lvl="0" marL="0" rtl="0" algn="l">
                <a:spcBef>
                  <a:spcPts val="0"/>
                </a:spcBef>
                <a:spcAft>
                  <a:spcPts val="0"/>
                </a:spcAft>
                <a:buNone/>
              </a:pPr>
              <a:r>
                <a:t/>
              </a:r>
              <a:endParaRPr/>
            </a:p>
          </p:txBody>
        </p:sp>
      </p:grpSp>
      <p:grpSp>
        <p:nvGrpSpPr>
          <p:cNvPr id="283" name="Google Shape;283;p20"/>
          <p:cNvGrpSpPr/>
          <p:nvPr/>
        </p:nvGrpSpPr>
        <p:grpSpPr>
          <a:xfrm>
            <a:off x="2166131" y="7133050"/>
            <a:ext cx="1067943" cy="341129"/>
            <a:chOff x="3650050" y="3348140"/>
            <a:chExt cx="1169708" cy="319200"/>
          </a:xfrm>
        </p:grpSpPr>
        <p:sp>
          <p:nvSpPr>
            <p:cNvPr id="274" name="Google Shape;274;p20"/>
            <p:cNvSpPr/>
            <p:nvPr/>
          </p:nvSpPr>
          <p:spPr>
            <a:xfrm>
              <a:off x="3824058" y="3348140"/>
              <a:ext cx="995700" cy="319200"/>
            </a:xfrm>
            <a:prstGeom prst="roundRect">
              <a:avLst>
                <a:gd fmla="val 16667" name="adj"/>
              </a:avLst>
            </a:prstGeom>
            <a:noFill/>
            <a:ln>
              <a:noFill/>
            </a:ln>
          </p:spPr>
          <p:txBody>
            <a:bodyPr anchorCtr="0" anchor="ctr" bIns="73150" lIns="73150" spcFirstLastPara="1" rIns="73150" wrap="square" tIns="73150">
              <a:noAutofit/>
            </a:bodyPr>
            <a:lstStyle/>
            <a:p>
              <a:pPr indent="0" lvl="0" marL="0" rtl="0" algn="l">
                <a:spcBef>
                  <a:spcPts val="0"/>
                </a:spcBef>
                <a:spcAft>
                  <a:spcPts val="0"/>
                </a:spcAft>
                <a:buClr>
                  <a:schemeClr val="dk1"/>
                </a:buClr>
                <a:buSzPts val="1100"/>
                <a:buFont typeface="Arial"/>
                <a:buNone/>
              </a:pPr>
              <a:r>
                <a:rPr b="1" lang="en" sz="900">
                  <a:solidFill>
                    <a:srgbClr val="3D3D3D"/>
                  </a:solidFill>
                  <a:latin typeface="Roboto"/>
                  <a:ea typeface="Roboto"/>
                  <a:cs typeface="Roboto"/>
                  <a:sym typeface="Roboto"/>
                </a:rPr>
                <a:t>Superior </a:t>
              </a:r>
              <a:r>
                <a:rPr lang="en" sz="900">
                  <a:solidFill>
                    <a:srgbClr val="3D3D3D"/>
                  </a:solidFill>
                  <a:latin typeface="Roboto"/>
                  <a:ea typeface="Roboto"/>
                  <a:cs typeface="Roboto"/>
                  <a:sym typeface="Roboto"/>
                </a:rPr>
                <a:t> Mediastinum </a:t>
              </a:r>
              <a:endParaRPr sz="900">
                <a:solidFill>
                  <a:srgbClr val="3D3D3D"/>
                </a:solidFill>
                <a:latin typeface="Roboto"/>
                <a:ea typeface="Roboto"/>
                <a:cs typeface="Roboto"/>
                <a:sym typeface="Roboto"/>
              </a:endParaRPr>
            </a:p>
            <a:p>
              <a:pPr indent="0" lvl="0" marL="0" rtl="0" algn="l">
                <a:spcBef>
                  <a:spcPts val="0"/>
                </a:spcBef>
                <a:spcAft>
                  <a:spcPts val="0"/>
                </a:spcAft>
                <a:buNone/>
              </a:pPr>
              <a:r>
                <a:t/>
              </a:r>
              <a:endParaRPr sz="900">
                <a:solidFill>
                  <a:srgbClr val="3D3D3D"/>
                </a:solidFill>
                <a:latin typeface="Roboto"/>
                <a:ea typeface="Roboto"/>
                <a:cs typeface="Roboto"/>
                <a:sym typeface="Roboto"/>
              </a:endParaRPr>
            </a:p>
          </p:txBody>
        </p:sp>
        <p:sp>
          <p:nvSpPr>
            <p:cNvPr id="265" name="Google Shape;265;p20"/>
            <p:cNvSpPr/>
            <p:nvPr/>
          </p:nvSpPr>
          <p:spPr>
            <a:xfrm>
              <a:off x="3650050" y="3420750"/>
              <a:ext cx="174000" cy="174000"/>
            </a:xfrm>
            <a:prstGeom prst="ellipse">
              <a:avLst/>
            </a:prstGeom>
            <a:solidFill>
              <a:schemeClr val="accent3"/>
            </a:solidFill>
            <a:ln>
              <a:noFill/>
            </a:ln>
          </p:spPr>
          <p:txBody>
            <a:bodyPr anchorCtr="0" anchor="ctr" bIns="73150" lIns="73150" spcFirstLastPara="1" rIns="73150" wrap="square" tIns="73150">
              <a:noAutofit/>
            </a:bodyPr>
            <a:lstStyle/>
            <a:p>
              <a:pPr indent="0" lvl="0" marL="0" rtl="0" algn="l">
                <a:spcBef>
                  <a:spcPts val="0"/>
                </a:spcBef>
                <a:spcAft>
                  <a:spcPts val="0"/>
                </a:spcAft>
                <a:buNone/>
              </a:pPr>
              <a:r>
                <a:t/>
              </a:r>
              <a:endParaRPr/>
            </a:p>
          </p:txBody>
        </p:sp>
      </p:grpSp>
      <p:grpSp>
        <p:nvGrpSpPr>
          <p:cNvPr id="284" name="Google Shape;284;p20"/>
          <p:cNvGrpSpPr/>
          <p:nvPr/>
        </p:nvGrpSpPr>
        <p:grpSpPr>
          <a:xfrm>
            <a:off x="3684154" y="2695474"/>
            <a:ext cx="976191" cy="341129"/>
            <a:chOff x="5592550" y="1933361"/>
            <a:chExt cx="1789207" cy="319200"/>
          </a:xfrm>
        </p:grpSpPr>
        <p:sp>
          <p:nvSpPr>
            <p:cNvPr id="285" name="Google Shape;285;p20"/>
            <p:cNvSpPr/>
            <p:nvPr/>
          </p:nvSpPr>
          <p:spPr>
            <a:xfrm>
              <a:off x="5766557" y="1933361"/>
              <a:ext cx="1615200" cy="319200"/>
            </a:xfrm>
            <a:prstGeom prst="roundRect">
              <a:avLst>
                <a:gd fmla="val 16667" name="adj"/>
              </a:avLst>
            </a:prstGeom>
            <a:noFill/>
            <a:ln>
              <a:noFill/>
            </a:ln>
          </p:spPr>
          <p:txBody>
            <a:bodyPr anchorCtr="0" anchor="ctr" bIns="73150" lIns="73150" spcFirstLastPara="1" rIns="73150" wrap="square" tIns="73150">
              <a:noAutofit/>
            </a:bodyPr>
            <a:lstStyle/>
            <a:p>
              <a:pPr indent="0" lvl="0" marL="0" rtl="0" algn="l">
                <a:spcBef>
                  <a:spcPts val="0"/>
                </a:spcBef>
                <a:spcAft>
                  <a:spcPts val="0"/>
                </a:spcAft>
                <a:buNone/>
              </a:pPr>
              <a:r>
                <a:rPr b="1" lang="en" sz="900">
                  <a:solidFill>
                    <a:srgbClr val="3D3D3D"/>
                  </a:solidFill>
                  <a:latin typeface="Roboto"/>
                  <a:ea typeface="Roboto"/>
                  <a:cs typeface="Roboto"/>
                  <a:sym typeface="Roboto"/>
                </a:rPr>
                <a:t>Middle </a:t>
              </a:r>
              <a:r>
                <a:rPr lang="en" sz="900">
                  <a:solidFill>
                    <a:srgbClr val="3D3D3D"/>
                  </a:solidFill>
                  <a:latin typeface="Roboto"/>
                  <a:ea typeface="Roboto"/>
                  <a:cs typeface="Roboto"/>
                  <a:sym typeface="Roboto"/>
                </a:rPr>
                <a:t>Mediastinum</a:t>
              </a:r>
              <a:r>
                <a:rPr lang="en" sz="900">
                  <a:solidFill>
                    <a:srgbClr val="3D3D3D"/>
                  </a:solidFill>
                  <a:latin typeface="Roboto"/>
                  <a:ea typeface="Roboto"/>
                  <a:cs typeface="Roboto"/>
                  <a:sym typeface="Roboto"/>
                </a:rPr>
                <a:t> </a:t>
              </a:r>
              <a:endParaRPr sz="900">
                <a:solidFill>
                  <a:srgbClr val="3D3D3D"/>
                </a:solidFill>
                <a:latin typeface="Roboto"/>
                <a:ea typeface="Roboto"/>
                <a:cs typeface="Roboto"/>
                <a:sym typeface="Roboto"/>
              </a:endParaRPr>
            </a:p>
          </p:txBody>
        </p:sp>
        <p:sp>
          <p:nvSpPr>
            <p:cNvPr id="272" name="Google Shape;272;p20"/>
            <p:cNvSpPr/>
            <p:nvPr/>
          </p:nvSpPr>
          <p:spPr>
            <a:xfrm>
              <a:off x="5592550" y="1991250"/>
              <a:ext cx="174000" cy="174000"/>
            </a:xfrm>
            <a:prstGeom prst="ellipse">
              <a:avLst/>
            </a:prstGeom>
            <a:solidFill>
              <a:schemeClr val="accent3"/>
            </a:solidFill>
            <a:ln>
              <a:noFill/>
            </a:ln>
          </p:spPr>
          <p:txBody>
            <a:bodyPr anchorCtr="0" anchor="ctr" bIns="73150" lIns="73150" spcFirstLastPara="1" rIns="73150" wrap="square" tIns="73150">
              <a:noAutofit/>
            </a:bodyPr>
            <a:lstStyle/>
            <a:p>
              <a:pPr indent="0" lvl="0" marL="0" rtl="0" algn="l">
                <a:spcBef>
                  <a:spcPts val="0"/>
                </a:spcBef>
                <a:spcAft>
                  <a:spcPts val="0"/>
                </a:spcAft>
                <a:buNone/>
              </a:pPr>
              <a:r>
                <a:t/>
              </a:r>
              <a:endParaRPr/>
            </a:p>
          </p:txBody>
        </p:sp>
      </p:grpSp>
      <p:sp>
        <p:nvSpPr>
          <p:cNvPr id="286" name="Google Shape;286;p20"/>
          <p:cNvSpPr/>
          <p:nvPr/>
        </p:nvSpPr>
        <p:spPr>
          <a:xfrm>
            <a:off x="3528529" y="7482687"/>
            <a:ext cx="830100" cy="341100"/>
          </a:xfrm>
          <a:prstGeom prst="roundRect">
            <a:avLst>
              <a:gd fmla="val 16667" name="adj"/>
            </a:avLst>
          </a:prstGeom>
          <a:noFill/>
          <a:ln>
            <a:noFill/>
          </a:ln>
        </p:spPr>
        <p:txBody>
          <a:bodyPr anchorCtr="0" anchor="ctr" bIns="73150" lIns="73150" spcFirstLastPara="1" rIns="73150" wrap="square" tIns="73150">
            <a:noAutofit/>
          </a:bodyPr>
          <a:lstStyle/>
          <a:p>
            <a:pPr indent="0" lvl="0" marL="0" rtl="0" algn="l">
              <a:spcBef>
                <a:spcPts val="0"/>
              </a:spcBef>
              <a:spcAft>
                <a:spcPts val="0"/>
              </a:spcAft>
              <a:buNone/>
            </a:pPr>
            <a:r>
              <a:rPr lang="en" sz="900">
                <a:solidFill>
                  <a:srgbClr val="3D3D3D"/>
                </a:solidFill>
                <a:latin typeface="Roboto"/>
                <a:ea typeface="Roboto"/>
                <a:cs typeface="Roboto"/>
                <a:sym typeface="Roboto"/>
              </a:rPr>
              <a:t>Boundaries </a:t>
            </a:r>
            <a:endParaRPr sz="900">
              <a:solidFill>
                <a:srgbClr val="3D3D3D"/>
              </a:solidFill>
              <a:latin typeface="Roboto"/>
              <a:ea typeface="Roboto"/>
              <a:cs typeface="Roboto"/>
              <a:sym typeface="Roboto"/>
            </a:endParaRPr>
          </a:p>
        </p:txBody>
      </p:sp>
      <p:grpSp>
        <p:nvGrpSpPr>
          <p:cNvPr id="287" name="Google Shape;287;p20"/>
          <p:cNvGrpSpPr/>
          <p:nvPr/>
        </p:nvGrpSpPr>
        <p:grpSpPr>
          <a:xfrm>
            <a:off x="2050370" y="7849611"/>
            <a:ext cx="753856" cy="341129"/>
            <a:chOff x="5592550" y="3805350"/>
            <a:chExt cx="1231790" cy="319200"/>
          </a:xfrm>
        </p:grpSpPr>
        <p:sp>
          <p:nvSpPr>
            <p:cNvPr id="277" name="Google Shape;277;p20"/>
            <p:cNvSpPr/>
            <p:nvPr/>
          </p:nvSpPr>
          <p:spPr>
            <a:xfrm>
              <a:off x="5642040" y="3805350"/>
              <a:ext cx="1182300" cy="319200"/>
            </a:xfrm>
            <a:prstGeom prst="roundRect">
              <a:avLst>
                <a:gd fmla="val 16667" name="adj"/>
              </a:avLst>
            </a:prstGeom>
            <a:noFill/>
            <a:ln>
              <a:noFill/>
            </a:ln>
          </p:spPr>
          <p:txBody>
            <a:bodyPr anchorCtr="0" anchor="ctr" bIns="73150" lIns="73150" spcFirstLastPara="1" rIns="73150" wrap="square" tIns="73150">
              <a:noAutofit/>
            </a:bodyPr>
            <a:lstStyle/>
            <a:p>
              <a:pPr indent="0" lvl="0" marL="0" rtl="0" algn="l">
                <a:spcBef>
                  <a:spcPts val="0"/>
                </a:spcBef>
                <a:spcAft>
                  <a:spcPts val="0"/>
                </a:spcAft>
                <a:buNone/>
              </a:pPr>
              <a:r>
                <a:rPr lang="en" sz="900">
                  <a:solidFill>
                    <a:srgbClr val="3D3D3D"/>
                  </a:solidFill>
                  <a:latin typeface="Roboto"/>
                  <a:ea typeface="Roboto"/>
                  <a:cs typeface="Roboto"/>
                  <a:sym typeface="Roboto"/>
                </a:rPr>
                <a:t>Content </a:t>
              </a:r>
              <a:endParaRPr sz="900">
                <a:solidFill>
                  <a:srgbClr val="3D3D3D"/>
                </a:solidFill>
                <a:latin typeface="Roboto"/>
                <a:ea typeface="Roboto"/>
                <a:cs typeface="Roboto"/>
                <a:sym typeface="Roboto"/>
              </a:endParaRPr>
            </a:p>
          </p:txBody>
        </p:sp>
        <p:sp>
          <p:nvSpPr>
            <p:cNvPr id="288" name="Google Shape;288;p20"/>
            <p:cNvSpPr/>
            <p:nvPr/>
          </p:nvSpPr>
          <p:spPr>
            <a:xfrm>
              <a:off x="5592550" y="3877950"/>
              <a:ext cx="174000" cy="174000"/>
            </a:xfrm>
            <a:prstGeom prst="ellipse">
              <a:avLst/>
            </a:prstGeom>
            <a:solidFill>
              <a:schemeClr val="accent3"/>
            </a:solidFill>
            <a:ln>
              <a:noFill/>
            </a:ln>
          </p:spPr>
          <p:txBody>
            <a:bodyPr anchorCtr="0" anchor="ctr" bIns="73150" lIns="73150" spcFirstLastPara="1" rIns="73150" wrap="square" tIns="73150">
              <a:noAutofit/>
            </a:bodyPr>
            <a:lstStyle/>
            <a:p>
              <a:pPr indent="0" lvl="0" marL="0" rtl="0" algn="l">
                <a:spcBef>
                  <a:spcPts val="0"/>
                </a:spcBef>
                <a:spcAft>
                  <a:spcPts val="0"/>
                </a:spcAft>
                <a:buNone/>
              </a:pPr>
              <a:r>
                <a:t/>
              </a:r>
              <a:endParaRPr/>
            </a:p>
          </p:txBody>
        </p:sp>
      </p:grpSp>
      <p:sp>
        <p:nvSpPr>
          <p:cNvPr id="289" name="Google Shape;289;p20"/>
          <p:cNvSpPr/>
          <p:nvPr/>
        </p:nvSpPr>
        <p:spPr>
          <a:xfrm>
            <a:off x="1305843" y="4011104"/>
            <a:ext cx="1079400" cy="341100"/>
          </a:xfrm>
          <a:prstGeom prst="roundRect">
            <a:avLst>
              <a:gd fmla="val 16667" name="adj"/>
            </a:avLst>
          </a:prstGeom>
          <a:solidFill>
            <a:schemeClr val="lt1"/>
          </a:solidFill>
          <a:ln>
            <a:noFill/>
          </a:ln>
        </p:spPr>
        <p:txBody>
          <a:bodyPr anchorCtr="0" anchor="ctr" bIns="73150" lIns="73150" spcFirstLastPara="1" rIns="73150" wrap="square" tIns="73150">
            <a:noAutofit/>
          </a:bodyPr>
          <a:lstStyle/>
          <a:p>
            <a:pPr indent="0" lvl="0" marL="0" rtl="0" algn="ctr">
              <a:spcBef>
                <a:spcPts val="0"/>
              </a:spcBef>
              <a:spcAft>
                <a:spcPts val="0"/>
              </a:spcAft>
              <a:buClr>
                <a:schemeClr val="dk1"/>
              </a:buClr>
              <a:buSzPts val="900"/>
              <a:buFont typeface="Arial"/>
              <a:buNone/>
            </a:pPr>
            <a:r>
              <a:rPr b="1" lang="en" sz="700">
                <a:solidFill>
                  <a:srgbClr val="0C343D"/>
                </a:solidFill>
                <a:latin typeface="Open Sans"/>
                <a:ea typeface="Open Sans"/>
                <a:cs typeface="Open Sans"/>
                <a:sym typeface="Open Sans"/>
              </a:rPr>
              <a:t>Below</a:t>
            </a:r>
            <a:r>
              <a:rPr lang="en" sz="700">
                <a:solidFill>
                  <a:srgbClr val="0C343D"/>
                </a:solidFill>
                <a:latin typeface="Open Sans"/>
                <a:ea typeface="Open Sans"/>
                <a:cs typeface="Open Sans"/>
                <a:sym typeface="Open Sans"/>
              </a:rPr>
              <a:t> the Horizontal plane</a:t>
            </a:r>
            <a:endParaRPr sz="900">
              <a:solidFill>
                <a:srgbClr val="0C343D"/>
              </a:solidFill>
              <a:latin typeface="Open Sans"/>
              <a:ea typeface="Open Sans"/>
              <a:cs typeface="Open Sans"/>
              <a:sym typeface="Open Sans"/>
            </a:endParaRPr>
          </a:p>
          <a:p>
            <a:pPr indent="0" lvl="0" marL="0" rtl="0" algn="l">
              <a:spcBef>
                <a:spcPts val="0"/>
              </a:spcBef>
              <a:spcAft>
                <a:spcPts val="0"/>
              </a:spcAft>
              <a:buNone/>
            </a:pPr>
            <a:r>
              <a:t/>
            </a:r>
            <a:endParaRPr sz="400">
              <a:solidFill>
                <a:srgbClr val="3D3D3D"/>
              </a:solidFill>
              <a:latin typeface="Roboto"/>
              <a:ea typeface="Roboto"/>
              <a:cs typeface="Roboto"/>
              <a:sym typeface="Roboto"/>
            </a:endParaRPr>
          </a:p>
        </p:txBody>
      </p:sp>
      <p:sp>
        <p:nvSpPr>
          <p:cNvPr id="290" name="Google Shape;290;p20"/>
          <p:cNvSpPr/>
          <p:nvPr/>
        </p:nvSpPr>
        <p:spPr>
          <a:xfrm>
            <a:off x="1305843" y="6791954"/>
            <a:ext cx="1079400" cy="341100"/>
          </a:xfrm>
          <a:prstGeom prst="roundRect">
            <a:avLst>
              <a:gd fmla="val 16667" name="adj"/>
            </a:avLst>
          </a:prstGeom>
          <a:solidFill>
            <a:schemeClr val="lt1"/>
          </a:solidFill>
          <a:ln>
            <a:noFill/>
          </a:ln>
        </p:spPr>
        <p:txBody>
          <a:bodyPr anchorCtr="0" anchor="ctr" bIns="73150" lIns="73150" spcFirstLastPara="1" rIns="73150" wrap="square" tIns="73150">
            <a:noAutofit/>
          </a:bodyPr>
          <a:lstStyle/>
          <a:p>
            <a:pPr indent="0" lvl="0" marL="0" rtl="0" algn="ctr">
              <a:spcBef>
                <a:spcPts val="0"/>
              </a:spcBef>
              <a:spcAft>
                <a:spcPts val="0"/>
              </a:spcAft>
              <a:buNone/>
            </a:pPr>
            <a:r>
              <a:rPr b="1" lang="en" sz="700">
                <a:solidFill>
                  <a:srgbClr val="0C343D"/>
                </a:solidFill>
                <a:latin typeface="Open Sans"/>
                <a:ea typeface="Open Sans"/>
                <a:cs typeface="Open Sans"/>
                <a:sym typeface="Open Sans"/>
              </a:rPr>
              <a:t>Above</a:t>
            </a:r>
            <a:r>
              <a:rPr lang="en" sz="700">
                <a:solidFill>
                  <a:srgbClr val="0C343D"/>
                </a:solidFill>
                <a:latin typeface="Open Sans"/>
                <a:ea typeface="Open Sans"/>
                <a:cs typeface="Open Sans"/>
                <a:sym typeface="Open Sans"/>
              </a:rPr>
              <a:t> the Horizontal plane</a:t>
            </a:r>
            <a:endParaRPr sz="900">
              <a:solidFill>
                <a:srgbClr val="0C343D"/>
              </a:solidFill>
              <a:latin typeface="Open Sans"/>
              <a:ea typeface="Open Sans"/>
              <a:cs typeface="Open Sans"/>
              <a:sym typeface="Open Sans"/>
            </a:endParaRPr>
          </a:p>
          <a:p>
            <a:pPr indent="0" lvl="0" marL="0" rtl="0" algn="l">
              <a:spcBef>
                <a:spcPts val="0"/>
              </a:spcBef>
              <a:spcAft>
                <a:spcPts val="0"/>
              </a:spcAft>
              <a:buNone/>
            </a:pPr>
            <a:r>
              <a:t/>
            </a:r>
            <a:endParaRPr sz="400">
              <a:solidFill>
                <a:srgbClr val="3D3D3D"/>
              </a:solidFill>
              <a:latin typeface="Roboto"/>
              <a:ea typeface="Roboto"/>
              <a:cs typeface="Roboto"/>
              <a:sym typeface="Roboto"/>
            </a:endParaRPr>
          </a:p>
        </p:txBody>
      </p:sp>
      <p:cxnSp>
        <p:nvCxnSpPr>
          <p:cNvPr id="291" name="Google Shape;291;p20"/>
          <p:cNvCxnSpPr>
            <a:stCxn id="286" idx="3"/>
            <a:endCxn id="292" idx="1"/>
          </p:cNvCxnSpPr>
          <p:nvPr/>
        </p:nvCxnSpPr>
        <p:spPr>
          <a:xfrm flipH="1" rot="10800000">
            <a:off x="4358629" y="7433037"/>
            <a:ext cx="240300" cy="220200"/>
          </a:xfrm>
          <a:prstGeom prst="bentConnector3">
            <a:avLst>
              <a:gd fmla="val 49988" name="adj1"/>
            </a:avLst>
          </a:prstGeom>
          <a:noFill/>
          <a:ln cap="flat" cmpd="sng" w="9525">
            <a:solidFill>
              <a:srgbClr val="C2C2C2"/>
            </a:solidFill>
            <a:prstDash val="solid"/>
            <a:round/>
            <a:headEnd len="sm" w="sm" type="none"/>
            <a:tailEnd len="sm" w="sm" type="none"/>
          </a:ln>
        </p:spPr>
      </p:cxnSp>
      <p:sp>
        <p:nvSpPr>
          <p:cNvPr id="292" name="Google Shape;292;p20"/>
          <p:cNvSpPr/>
          <p:nvPr/>
        </p:nvSpPr>
        <p:spPr>
          <a:xfrm>
            <a:off x="4598862" y="7262625"/>
            <a:ext cx="1348800" cy="341100"/>
          </a:xfrm>
          <a:prstGeom prst="roundRect">
            <a:avLst>
              <a:gd fmla="val 16667" name="adj"/>
            </a:avLst>
          </a:prstGeom>
          <a:noFill/>
          <a:ln>
            <a:noFill/>
          </a:ln>
        </p:spPr>
        <p:txBody>
          <a:bodyPr anchorCtr="0" anchor="ctr" bIns="73150" lIns="73150" spcFirstLastPara="1" rIns="73150" wrap="square" tIns="73150">
            <a:noAutofit/>
          </a:bodyPr>
          <a:lstStyle/>
          <a:p>
            <a:pPr indent="0" lvl="0" marL="0" rtl="0" algn="l">
              <a:spcBef>
                <a:spcPts val="0"/>
              </a:spcBef>
              <a:spcAft>
                <a:spcPts val="0"/>
              </a:spcAft>
              <a:buNone/>
            </a:pPr>
            <a:r>
              <a:rPr lang="en" sz="800">
                <a:solidFill>
                  <a:srgbClr val="3D3D3D"/>
                </a:solidFill>
                <a:latin typeface="Roboto"/>
                <a:ea typeface="Roboto"/>
                <a:cs typeface="Roboto"/>
                <a:sym typeface="Roboto"/>
              </a:rPr>
              <a:t>Superior: Thoracic Outlet</a:t>
            </a:r>
            <a:endParaRPr sz="800">
              <a:solidFill>
                <a:srgbClr val="3D3D3D"/>
              </a:solidFill>
              <a:latin typeface="Roboto"/>
              <a:ea typeface="Roboto"/>
              <a:cs typeface="Roboto"/>
              <a:sym typeface="Roboto"/>
            </a:endParaRPr>
          </a:p>
        </p:txBody>
      </p:sp>
      <p:cxnSp>
        <p:nvCxnSpPr>
          <p:cNvPr id="293" name="Google Shape;293;p20"/>
          <p:cNvCxnSpPr/>
          <p:nvPr/>
        </p:nvCxnSpPr>
        <p:spPr>
          <a:xfrm flipH="1" rot="10800000">
            <a:off x="4358629" y="7803537"/>
            <a:ext cx="260400" cy="2100"/>
          </a:xfrm>
          <a:prstGeom prst="bentConnector3">
            <a:avLst>
              <a:gd fmla="val 50000" name="adj1"/>
            </a:avLst>
          </a:prstGeom>
          <a:noFill/>
          <a:ln cap="flat" cmpd="sng" w="9525">
            <a:solidFill>
              <a:srgbClr val="C2C2C2"/>
            </a:solidFill>
            <a:prstDash val="solid"/>
            <a:round/>
            <a:headEnd len="sm" w="sm" type="none"/>
            <a:tailEnd len="sm" w="sm" type="none"/>
          </a:ln>
        </p:spPr>
      </p:cxnSp>
      <p:sp>
        <p:nvSpPr>
          <p:cNvPr id="294" name="Google Shape;294;p20"/>
          <p:cNvSpPr/>
          <p:nvPr/>
        </p:nvSpPr>
        <p:spPr>
          <a:xfrm>
            <a:off x="4660362" y="7611975"/>
            <a:ext cx="1348800" cy="341100"/>
          </a:xfrm>
          <a:prstGeom prst="roundRect">
            <a:avLst>
              <a:gd fmla="val 16667" name="adj"/>
            </a:avLst>
          </a:prstGeom>
          <a:noFill/>
          <a:ln>
            <a:noFill/>
          </a:ln>
        </p:spPr>
        <p:txBody>
          <a:bodyPr anchorCtr="0" anchor="ctr" bIns="73150" lIns="73150" spcFirstLastPara="1" rIns="73150" wrap="square" tIns="73150">
            <a:noAutofit/>
          </a:bodyPr>
          <a:lstStyle/>
          <a:p>
            <a:pPr indent="0" lvl="0" marL="0" rtl="0" algn="l">
              <a:spcBef>
                <a:spcPts val="0"/>
              </a:spcBef>
              <a:spcAft>
                <a:spcPts val="0"/>
              </a:spcAft>
              <a:buNone/>
            </a:pPr>
            <a:r>
              <a:rPr lang="en" sz="800">
                <a:solidFill>
                  <a:srgbClr val="3D3D3D"/>
                </a:solidFill>
                <a:latin typeface="Roboto"/>
                <a:ea typeface="Roboto"/>
                <a:cs typeface="Roboto"/>
                <a:sym typeface="Roboto"/>
              </a:rPr>
              <a:t>Inferior: </a:t>
            </a:r>
            <a:r>
              <a:rPr lang="en" sz="800">
                <a:solidFill>
                  <a:srgbClr val="3D3D3D"/>
                </a:solidFill>
                <a:latin typeface="Roboto"/>
                <a:ea typeface="Roboto"/>
                <a:cs typeface="Roboto"/>
                <a:sym typeface="Roboto"/>
              </a:rPr>
              <a:t>Horizontal</a:t>
            </a:r>
            <a:r>
              <a:rPr lang="en" sz="800">
                <a:solidFill>
                  <a:srgbClr val="3D3D3D"/>
                </a:solidFill>
                <a:latin typeface="Roboto"/>
                <a:ea typeface="Roboto"/>
                <a:cs typeface="Roboto"/>
                <a:sym typeface="Roboto"/>
              </a:rPr>
              <a:t> Plane</a:t>
            </a:r>
            <a:endParaRPr sz="800">
              <a:solidFill>
                <a:srgbClr val="3D3D3D"/>
              </a:solidFill>
              <a:latin typeface="Roboto"/>
              <a:ea typeface="Roboto"/>
              <a:cs typeface="Roboto"/>
              <a:sym typeface="Roboto"/>
            </a:endParaRPr>
          </a:p>
        </p:txBody>
      </p:sp>
      <p:cxnSp>
        <p:nvCxnSpPr>
          <p:cNvPr id="295" name="Google Shape;295;p20"/>
          <p:cNvCxnSpPr>
            <a:stCxn id="296" idx="1"/>
            <a:endCxn id="286" idx="3"/>
          </p:cNvCxnSpPr>
          <p:nvPr/>
        </p:nvCxnSpPr>
        <p:spPr>
          <a:xfrm rot="10800000">
            <a:off x="4358687" y="7653200"/>
            <a:ext cx="233100" cy="454800"/>
          </a:xfrm>
          <a:prstGeom prst="bentConnector3">
            <a:avLst>
              <a:gd fmla="val 50014" name="adj1"/>
            </a:avLst>
          </a:prstGeom>
          <a:noFill/>
          <a:ln cap="flat" cmpd="sng" w="9525">
            <a:solidFill>
              <a:srgbClr val="C2C2C2"/>
            </a:solidFill>
            <a:prstDash val="solid"/>
            <a:round/>
            <a:headEnd len="sm" w="sm" type="none"/>
            <a:tailEnd len="sm" w="sm" type="none"/>
          </a:ln>
        </p:spPr>
      </p:cxnSp>
      <p:sp>
        <p:nvSpPr>
          <p:cNvPr id="296" name="Google Shape;296;p20"/>
          <p:cNvSpPr/>
          <p:nvPr/>
        </p:nvSpPr>
        <p:spPr>
          <a:xfrm>
            <a:off x="4591787" y="7937450"/>
            <a:ext cx="1348800" cy="341100"/>
          </a:xfrm>
          <a:prstGeom prst="roundRect">
            <a:avLst>
              <a:gd fmla="val 16667" name="adj"/>
            </a:avLst>
          </a:prstGeom>
          <a:noFill/>
          <a:ln>
            <a:noFill/>
          </a:ln>
        </p:spPr>
        <p:txBody>
          <a:bodyPr anchorCtr="0" anchor="ctr" bIns="73150" lIns="73150" spcFirstLastPara="1" rIns="73150" wrap="square" tIns="73150">
            <a:noAutofit/>
          </a:bodyPr>
          <a:lstStyle/>
          <a:p>
            <a:pPr indent="0" lvl="0" marL="0" rtl="0" algn="l">
              <a:spcBef>
                <a:spcPts val="0"/>
              </a:spcBef>
              <a:spcAft>
                <a:spcPts val="0"/>
              </a:spcAft>
              <a:buNone/>
            </a:pPr>
            <a:r>
              <a:rPr lang="en" sz="800">
                <a:solidFill>
                  <a:srgbClr val="3D3D3D"/>
                </a:solidFill>
                <a:latin typeface="Roboto"/>
                <a:ea typeface="Roboto"/>
                <a:cs typeface="Roboto"/>
                <a:sym typeface="Roboto"/>
              </a:rPr>
              <a:t>Anterior</a:t>
            </a:r>
            <a:r>
              <a:rPr lang="en" sz="800">
                <a:solidFill>
                  <a:srgbClr val="3D3D3D"/>
                </a:solidFill>
                <a:latin typeface="Roboto"/>
                <a:ea typeface="Roboto"/>
                <a:cs typeface="Roboto"/>
                <a:sym typeface="Roboto"/>
              </a:rPr>
              <a:t>: </a:t>
            </a:r>
            <a:r>
              <a:rPr lang="en" sz="800">
                <a:solidFill>
                  <a:srgbClr val="3D3D3D"/>
                </a:solidFill>
                <a:latin typeface="Roboto"/>
                <a:ea typeface="Roboto"/>
                <a:cs typeface="Roboto"/>
                <a:sym typeface="Roboto"/>
              </a:rPr>
              <a:t>Manubrium</a:t>
            </a:r>
            <a:r>
              <a:rPr lang="en" sz="800">
                <a:solidFill>
                  <a:srgbClr val="3D3D3D"/>
                </a:solidFill>
                <a:latin typeface="Roboto"/>
                <a:ea typeface="Roboto"/>
                <a:cs typeface="Roboto"/>
                <a:sym typeface="Roboto"/>
              </a:rPr>
              <a:t> </a:t>
            </a:r>
            <a:endParaRPr sz="800">
              <a:solidFill>
                <a:srgbClr val="3D3D3D"/>
              </a:solidFill>
              <a:latin typeface="Roboto"/>
              <a:ea typeface="Roboto"/>
              <a:cs typeface="Roboto"/>
              <a:sym typeface="Roboto"/>
            </a:endParaRPr>
          </a:p>
        </p:txBody>
      </p:sp>
      <p:cxnSp>
        <p:nvCxnSpPr>
          <p:cNvPr id="297" name="Google Shape;297;p20"/>
          <p:cNvCxnSpPr>
            <a:stCxn id="286" idx="3"/>
            <a:endCxn id="298" idx="1"/>
          </p:cNvCxnSpPr>
          <p:nvPr/>
        </p:nvCxnSpPr>
        <p:spPr>
          <a:xfrm>
            <a:off x="4358629" y="7653237"/>
            <a:ext cx="231300" cy="682800"/>
          </a:xfrm>
          <a:prstGeom prst="bentConnector3">
            <a:avLst>
              <a:gd fmla="val 50019" name="adj1"/>
            </a:avLst>
          </a:prstGeom>
          <a:noFill/>
          <a:ln cap="flat" cmpd="sng" w="9525">
            <a:solidFill>
              <a:srgbClr val="C2C2C2"/>
            </a:solidFill>
            <a:prstDash val="solid"/>
            <a:round/>
            <a:headEnd len="sm" w="sm" type="none"/>
            <a:tailEnd len="sm" w="sm" type="none"/>
          </a:ln>
        </p:spPr>
      </p:cxnSp>
      <p:sp>
        <p:nvSpPr>
          <p:cNvPr id="298" name="Google Shape;298;p20"/>
          <p:cNvSpPr/>
          <p:nvPr/>
        </p:nvSpPr>
        <p:spPr>
          <a:xfrm>
            <a:off x="4590012" y="8165547"/>
            <a:ext cx="2158800" cy="341100"/>
          </a:xfrm>
          <a:prstGeom prst="roundRect">
            <a:avLst>
              <a:gd fmla="val 16667" name="adj"/>
            </a:avLst>
          </a:prstGeom>
          <a:noFill/>
          <a:ln>
            <a:noFill/>
          </a:ln>
        </p:spPr>
        <p:txBody>
          <a:bodyPr anchorCtr="0" anchor="ctr" bIns="73150" lIns="73150" spcFirstLastPara="1" rIns="73150" wrap="square" tIns="73150">
            <a:noAutofit/>
          </a:bodyPr>
          <a:lstStyle/>
          <a:p>
            <a:pPr indent="0" lvl="0" marL="0" rtl="0" algn="l">
              <a:spcBef>
                <a:spcPts val="0"/>
              </a:spcBef>
              <a:spcAft>
                <a:spcPts val="0"/>
              </a:spcAft>
              <a:buNone/>
            </a:pPr>
            <a:r>
              <a:rPr lang="en" sz="800">
                <a:solidFill>
                  <a:srgbClr val="3D3D3D"/>
                </a:solidFill>
                <a:latin typeface="Roboto"/>
                <a:ea typeface="Roboto"/>
                <a:cs typeface="Roboto"/>
                <a:sym typeface="Roboto"/>
              </a:rPr>
              <a:t>Posterior: Upper 4 thoracic </a:t>
            </a:r>
            <a:r>
              <a:rPr lang="en" sz="800">
                <a:solidFill>
                  <a:srgbClr val="3D3D3D"/>
                </a:solidFill>
                <a:latin typeface="Roboto"/>
                <a:ea typeface="Roboto"/>
                <a:cs typeface="Roboto"/>
                <a:sym typeface="Roboto"/>
              </a:rPr>
              <a:t>vertebrae</a:t>
            </a:r>
            <a:r>
              <a:rPr lang="en" sz="800">
                <a:solidFill>
                  <a:srgbClr val="3D3D3D"/>
                </a:solidFill>
                <a:latin typeface="Roboto"/>
                <a:ea typeface="Roboto"/>
                <a:cs typeface="Roboto"/>
                <a:sym typeface="Roboto"/>
              </a:rPr>
              <a:t> </a:t>
            </a:r>
            <a:endParaRPr sz="800">
              <a:solidFill>
                <a:srgbClr val="3D3D3D"/>
              </a:solidFill>
              <a:latin typeface="Roboto"/>
              <a:ea typeface="Roboto"/>
              <a:cs typeface="Roboto"/>
              <a:sym typeface="Roboto"/>
            </a:endParaRPr>
          </a:p>
        </p:txBody>
      </p:sp>
      <p:sp>
        <p:nvSpPr>
          <p:cNvPr id="275" name="Google Shape;275;p20"/>
          <p:cNvSpPr/>
          <p:nvPr/>
        </p:nvSpPr>
        <p:spPr>
          <a:xfrm>
            <a:off x="3443309" y="7548633"/>
            <a:ext cx="159000" cy="186000"/>
          </a:xfrm>
          <a:prstGeom prst="ellipse">
            <a:avLst/>
          </a:prstGeom>
          <a:solidFill>
            <a:schemeClr val="accent3"/>
          </a:solidFill>
          <a:ln>
            <a:noFill/>
          </a:ln>
        </p:spPr>
        <p:txBody>
          <a:bodyPr anchorCtr="0" anchor="ctr" bIns="73150" lIns="73150" spcFirstLastPara="1" rIns="73150" wrap="square" tIns="73150">
            <a:noAutofit/>
          </a:bodyPr>
          <a:lstStyle/>
          <a:p>
            <a:pPr indent="0" lvl="0" marL="0" rtl="0" algn="l">
              <a:spcBef>
                <a:spcPts val="0"/>
              </a:spcBef>
              <a:spcAft>
                <a:spcPts val="0"/>
              </a:spcAft>
              <a:buNone/>
            </a:pPr>
            <a:r>
              <a:t/>
            </a:r>
            <a:endParaRPr/>
          </a:p>
        </p:txBody>
      </p:sp>
      <p:cxnSp>
        <p:nvCxnSpPr>
          <p:cNvPr id="299" name="Google Shape;299;p20"/>
          <p:cNvCxnSpPr>
            <a:stCxn id="277" idx="2"/>
            <a:endCxn id="300" idx="0"/>
          </p:cNvCxnSpPr>
          <p:nvPr/>
        </p:nvCxnSpPr>
        <p:spPr>
          <a:xfrm rot="5400000">
            <a:off x="1391841" y="7856840"/>
            <a:ext cx="716700" cy="1384500"/>
          </a:xfrm>
          <a:prstGeom prst="bentConnector3">
            <a:avLst>
              <a:gd fmla="val 49990" name="adj1"/>
            </a:avLst>
          </a:prstGeom>
          <a:noFill/>
          <a:ln cap="flat" cmpd="sng" w="9525">
            <a:solidFill>
              <a:srgbClr val="C2C2C2"/>
            </a:solidFill>
            <a:prstDash val="solid"/>
            <a:round/>
            <a:headEnd len="sm" w="sm" type="none"/>
            <a:tailEnd len="sm" w="sm" type="none"/>
          </a:ln>
        </p:spPr>
      </p:cxnSp>
      <p:sp>
        <p:nvSpPr>
          <p:cNvPr id="300" name="Google Shape;300;p20"/>
          <p:cNvSpPr/>
          <p:nvPr/>
        </p:nvSpPr>
        <p:spPr>
          <a:xfrm>
            <a:off x="-21575" y="8907300"/>
            <a:ext cx="2158800" cy="633300"/>
          </a:xfrm>
          <a:prstGeom prst="roundRect">
            <a:avLst>
              <a:gd fmla="val 16667" name="adj"/>
            </a:avLst>
          </a:prstGeom>
          <a:noFill/>
          <a:ln>
            <a:noFill/>
          </a:ln>
        </p:spPr>
        <p:txBody>
          <a:bodyPr anchorCtr="0" anchor="ctr" bIns="73150" lIns="73150" spcFirstLastPara="1" rIns="73150" wrap="square" tIns="73150">
            <a:noAutofit/>
          </a:bodyPr>
          <a:lstStyle/>
          <a:p>
            <a:pPr indent="0" lvl="0" marL="0" rtl="0" algn="l">
              <a:spcBef>
                <a:spcPts val="0"/>
              </a:spcBef>
              <a:spcAft>
                <a:spcPts val="0"/>
              </a:spcAft>
              <a:buNone/>
            </a:pPr>
            <a:r>
              <a:rPr b="1" lang="en" sz="800">
                <a:solidFill>
                  <a:srgbClr val="3D3D3D"/>
                </a:solidFill>
                <a:latin typeface="Roboto"/>
                <a:ea typeface="Roboto"/>
                <a:cs typeface="Roboto"/>
                <a:sym typeface="Roboto"/>
              </a:rPr>
              <a:t>Superficial</a:t>
            </a:r>
            <a:r>
              <a:rPr lang="en" sz="800">
                <a:solidFill>
                  <a:srgbClr val="3D3D3D"/>
                </a:solidFill>
                <a:latin typeface="Roboto"/>
                <a:ea typeface="Roboto"/>
                <a:cs typeface="Roboto"/>
                <a:sym typeface="Roboto"/>
              </a:rPr>
              <a:t>: </a:t>
            </a:r>
            <a:endParaRPr sz="800">
              <a:solidFill>
                <a:srgbClr val="3D3D3D"/>
              </a:solidFill>
              <a:latin typeface="Roboto"/>
              <a:ea typeface="Roboto"/>
              <a:cs typeface="Roboto"/>
              <a:sym typeface="Roboto"/>
            </a:endParaRPr>
          </a:p>
          <a:p>
            <a:pPr indent="-279400" lvl="0" marL="457200" rtl="0" algn="l">
              <a:spcBef>
                <a:spcPts val="0"/>
              </a:spcBef>
              <a:spcAft>
                <a:spcPts val="0"/>
              </a:spcAft>
              <a:buClr>
                <a:srgbClr val="CC0000"/>
              </a:buClr>
              <a:buSzPts val="800"/>
              <a:buFont typeface="Roboto"/>
              <a:buChar char="●"/>
            </a:pPr>
            <a:r>
              <a:rPr b="1" lang="en" sz="800">
                <a:solidFill>
                  <a:srgbClr val="990000"/>
                </a:solidFill>
                <a:latin typeface="Roboto"/>
                <a:ea typeface="Roboto"/>
                <a:cs typeface="Roboto"/>
                <a:sym typeface="Roboto"/>
              </a:rPr>
              <a:t>Thymus</a:t>
            </a:r>
            <a:r>
              <a:rPr b="1" lang="en" sz="800">
                <a:solidFill>
                  <a:srgbClr val="990000"/>
                </a:solidFill>
                <a:latin typeface="Roboto"/>
                <a:ea typeface="Roboto"/>
                <a:cs typeface="Roboto"/>
                <a:sym typeface="Roboto"/>
              </a:rPr>
              <a:t> gland</a:t>
            </a:r>
            <a:r>
              <a:rPr b="1" lang="en" sz="800">
                <a:solidFill>
                  <a:srgbClr val="CC0000"/>
                </a:solidFill>
                <a:latin typeface="Roboto"/>
                <a:ea typeface="Roboto"/>
                <a:cs typeface="Roboto"/>
                <a:sym typeface="Roboto"/>
              </a:rPr>
              <a:t> </a:t>
            </a:r>
            <a:endParaRPr b="1" sz="800">
              <a:solidFill>
                <a:srgbClr val="CC0000"/>
              </a:solidFill>
              <a:latin typeface="Roboto"/>
              <a:ea typeface="Roboto"/>
              <a:cs typeface="Roboto"/>
              <a:sym typeface="Roboto"/>
            </a:endParaRPr>
          </a:p>
          <a:p>
            <a:pPr indent="-279400" lvl="0" marL="457200" rtl="0" algn="l">
              <a:spcBef>
                <a:spcPts val="0"/>
              </a:spcBef>
              <a:spcAft>
                <a:spcPts val="0"/>
              </a:spcAft>
              <a:buClr>
                <a:srgbClr val="3D3D3D"/>
              </a:buClr>
              <a:buSzPts val="800"/>
              <a:buFont typeface="Roboto"/>
              <a:buChar char="●"/>
            </a:pPr>
            <a:r>
              <a:rPr lang="en" sz="800">
                <a:solidFill>
                  <a:srgbClr val="3D3D3D"/>
                </a:solidFill>
                <a:latin typeface="Roboto"/>
                <a:ea typeface="Roboto"/>
                <a:cs typeface="Roboto"/>
                <a:sym typeface="Roboto"/>
              </a:rPr>
              <a:t>L &amp; R brachiocephalic V.</a:t>
            </a:r>
            <a:endParaRPr sz="800">
              <a:solidFill>
                <a:srgbClr val="3D3D3D"/>
              </a:solidFill>
              <a:latin typeface="Roboto"/>
              <a:ea typeface="Roboto"/>
              <a:cs typeface="Roboto"/>
              <a:sym typeface="Roboto"/>
            </a:endParaRPr>
          </a:p>
          <a:p>
            <a:pPr indent="-279400" lvl="0" marL="457200" rtl="0" algn="l">
              <a:spcBef>
                <a:spcPts val="0"/>
              </a:spcBef>
              <a:spcAft>
                <a:spcPts val="0"/>
              </a:spcAft>
              <a:buClr>
                <a:srgbClr val="3D3D3D"/>
              </a:buClr>
              <a:buSzPts val="800"/>
              <a:buFont typeface="Roboto"/>
              <a:buChar char="●"/>
            </a:pPr>
            <a:r>
              <a:rPr lang="en" sz="800">
                <a:solidFill>
                  <a:srgbClr val="3D3D3D"/>
                </a:solidFill>
                <a:latin typeface="Roboto"/>
                <a:ea typeface="Roboto"/>
                <a:cs typeface="Roboto"/>
                <a:sym typeface="Roboto"/>
              </a:rPr>
              <a:t>Superior vena cava </a:t>
            </a:r>
            <a:endParaRPr sz="800">
              <a:solidFill>
                <a:srgbClr val="3D3D3D"/>
              </a:solidFill>
              <a:latin typeface="Roboto"/>
              <a:ea typeface="Roboto"/>
              <a:cs typeface="Roboto"/>
              <a:sym typeface="Roboto"/>
            </a:endParaRPr>
          </a:p>
        </p:txBody>
      </p:sp>
      <p:cxnSp>
        <p:nvCxnSpPr>
          <p:cNvPr id="301" name="Google Shape;301;p20"/>
          <p:cNvCxnSpPr>
            <a:stCxn id="277" idx="2"/>
            <a:endCxn id="302" idx="0"/>
          </p:cNvCxnSpPr>
          <p:nvPr/>
        </p:nvCxnSpPr>
        <p:spPr>
          <a:xfrm flipH="1" rot="-5400000">
            <a:off x="2354691" y="8278490"/>
            <a:ext cx="658500" cy="483000"/>
          </a:xfrm>
          <a:prstGeom prst="bentConnector3">
            <a:avLst>
              <a:gd fmla="val 50010" name="adj1"/>
            </a:avLst>
          </a:prstGeom>
          <a:noFill/>
          <a:ln cap="flat" cmpd="sng" w="9525">
            <a:solidFill>
              <a:srgbClr val="C2C2C2"/>
            </a:solidFill>
            <a:prstDash val="solid"/>
            <a:round/>
            <a:headEnd len="sm" w="sm" type="none"/>
            <a:tailEnd len="sm" w="sm" type="none"/>
          </a:ln>
        </p:spPr>
      </p:cxnSp>
      <p:sp>
        <p:nvSpPr>
          <p:cNvPr id="302" name="Google Shape;302;p20"/>
          <p:cNvSpPr/>
          <p:nvPr/>
        </p:nvSpPr>
        <p:spPr>
          <a:xfrm>
            <a:off x="1756525" y="8849375"/>
            <a:ext cx="2337600" cy="1119900"/>
          </a:xfrm>
          <a:prstGeom prst="roundRect">
            <a:avLst>
              <a:gd fmla="val 16667" name="adj"/>
            </a:avLst>
          </a:prstGeom>
          <a:noFill/>
          <a:ln>
            <a:noFill/>
          </a:ln>
        </p:spPr>
        <p:txBody>
          <a:bodyPr anchorCtr="0" anchor="ctr" bIns="73150" lIns="73150" spcFirstLastPara="1" rIns="73150" wrap="square" tIns="73150">
            <a:noAutofit/>
          </a:bodyPr>
          <a:lstStyle/>
          <a:p>
            <a:pPr indent="0" lvl="0" marL="0" rtl="0" algn="l">
              <a:spcBef>
                <a:spcPts val="0"/>
              </a:spcBef>
              <a:spcAft>
                <a:spcPts val="0"/>
              </a:spcAft>
              <a:buNone/>
            </a:pPr>
            <a:r>
              <a:rPr b="1" lang="en" sz="800">
                <a:solidFill>
                  <a:srgbClr val="3D3D3D"/>
                </a:solidFill>
                <a:latin typeface="Roboto"/>
                <a:ea typeface="Roboto"/>
                <a:cs typeface="Roboto"/>
                <a:sym typeface="Roboto"/>
              </a:rPr>
              <a:t>Intermediates</a:t>
            </a:r>
            <a:r>
              <a:rPr lang="en" sz="800">
                <a:solidFill>
                  <a:srgbClr val="3D3D3D"/>
                </a:solidFill>
                <a:latin typeface="Roboto"/>
                <a:ea typeface="Roboto"/>
                <a:cs typeface="Roboto"/>
                <a:sym typeface="Roboto"/>
              </a:rPr>
              <a:t>: </a:t>
            </a:r>
            <a:r>
              <a:rPr lang="en" sz="800">
                <a:solidFill>
                  <a:srgbClr val="3D3D3D"/>
                </a:solidFill>
                <a:latin typeface="Roboto"/>
                <a:ea typeface="Roboto"/>
                <a:cs typeface="Roboto"/>
                <a:sym typeface="Roboto"/>
              </a:rPr>
              <a:t>: </a:t>
            </a:r>
            <a:endParaRPr sz="800">
              <a:solidFill>
                <a:srgbClr val="3D3D3D"/>
              </a:solidFill>
              <a:latin typeface="Roboto"/>
              <a:ea typeface="Roboto"/>
              <a:cs typeface="Roboto"/>
              <a:sym typeface="Roboto"/>
            </a:endParaRPr>
          </a:p>
          <a:p>
            <a:pPr indent="-279400" lvl="0" marL="457200" rtl="0" algn="l">
              <a:spcBef>
                <a:spcPts val="0"/>
              </a:spcBef>
              <a:spcAft>
                <a:spcPts val="0"/>
              </a:spcAft>
              <a:buClr>
                <a:srgbClr val="3D3D3D"/>
              </a:buClr>
              <a:buSzPts val="800"/>
              <a:buFont typeface="Roboto"/>
              <a:buChar char="●"/>
            </a:pPr>
            <a:r>
              <a:rPr lang="en" sz="800">
                <a:solidFill>
                  <a:srgbClr val="3D3D3D"/>
                </a:solidFill>
                <a:latin typeface="Roboto"/>
                <a:ea typeface="Roboto"/>
                <a:cs typeface="Roboto"/>
                <a:sym typeface="Roboto"/>
              </a:rPr>
              <a:t>Arch of aorta &amp; its branches </a:t>
            </a:r>
            <a:endParaRPr sz="800">
              <a:solidFill>
                <a:srgbClr val="3D3D3D"/>
              </a:solidFill>
              <a:latin typeface="Roboto"/>
              <a:ea typeface="Roboto"/>
              <a:cs typeface="Roboto"/>
              <a:sym typeface="Roboto"/>
            </a:endParaRPr>
          </a:p>
          <a:p>
            <a:pPr indent="-279400" lvl="1" marL="914400" rtl="0" algn="l">
              <a:spcBef>
                <a:spcPts val="0"/>
              </a:spcBef>
              <a:spcAft>
                <a:spcPts val="0"/>
              </a:spcAft>
              <a:buClr>
                <a:srgbClr val="3D3D3D"/>
              </a:buClr>
              <a:buSzPts val="800"/>
              <a:buFont typeface="Roboto"/>
              <a:buChar char="○"/>
            </a:pPr>
            <a:r>
              <a:rPr lang="en" sz="800">
                <a:solidFill>
                  <a:srgbClr val="3D3D3D"/>
                </a:solidFill>
                <a:latin typeface="Roboto"/>
                <a:ea typeface="Roboto"/>
                <a:cs typeface="Roboto"/>
                <a:sym typeface="Roboto"/>
              </a:rPr>
              <a:t>Brachiocephalic</a:t>
            </a:r>
            <a:r>
              <a:rPr lang="en" sz="800">
                <a:solidFill>
                  <a:srgbClr val="3D3D3D"/>
                </a:solidFill>
                <a:latin typeface="Roboto"/>
                <a:ea typeface="Roboto"/>
                <a:cs typeface="Roboto"/>
                <a:sym typeface="Roboto"/>
              </a:rPr>
              <a:t> artery </a:t>
            </a:r>
            <a:endParaRPr sz="800">
              <a:solidFill>
                <a:srgbClr val="3D3D3D"/>
              </a:solidFill>
              <a:latin typeface="Roboto"/>
              <a:ea typeface="Roboto"/>
              <a:cs typeface="Roboto"/>
              <a:sym typeface="Roboto"/>
            </a:endParaRPr>
          </a:p>
          <a:p>
            <a:pPr indent="-279400" lvl="1" marL="914400" rtl="0" algn="l">
              <a:spcBef>
                <a:spcPts val="0"/>
              </a:spcBef>
              <a:spcAft>
                <a:spcPts val="0"/>
              </a:spcAft>
              <a:buClr>
                <a:srgbClr val="3D3D3D"/>
              </a:buClr>
              <a:buSzPts val="800"/>
              <a:buFont typeface="Roboto"/>
              <a:buChar char="○"/>
            </a:pPr>
            <a:r>
              <a:rPr lang="en" sz="800">
                <a:solidFill>
                  <a:srgbClr val="3D3D3D"/>
                </a:solidFill>
                <a:latin typeface="Roboto"/>
                <a:ea typeface="Roboto"/>
                <a:cs typeface="Roboto"/>
                <a:sym typeface="Roboto"/>
              </a:rPr>
              <a:t>L common </a:t>
            </a:r>
            <a:r>
              <a:rPr lang="en" sz="800">
                <a:solidFill>
                  <a:srgbClr val="3D3D3D"/>
                </a:solidFill>
                <a:latin typeface="Roboto"/>
                <a:ea typeface="Roboto"/>
                <a:cs typeface="Roboto"/>
                <a:sym typeface="Roboto"/>
              </a:rPr>
              <a:t>carotid</a:t>
            </a:r>
            <a:r>
              <a:rPr lang="en" sz="800">
                <a:solidFill>
                  <a:srgbClr val="3D3D3D"/>
                </a:solidFill>
                <a:latin typeface="Roboto"/>
                <a:ea typeface="Roboto"/>
                <a:cs typeface="Roboto"/>
                <a:sym typeface="Roboto"/>
              </a:rPr>
              <a:t> artery </a:t>
            </a:r>
            <a:endParaRPr sz="800">
              <a:solidFill>
                <a:srgbClr val="3D3D3D"/>
              </a:solidFill>
              <a:latin typeface="Roboto"/>
              <a:ea typeface="Roboto"/>
              <a:cs typeface="Roboto"/>
              <a:sym typeface="Roboto"/>
            </a:endParaRPr>
          </a:p>
          <a:p>
            <a:pPr indent="-279400" lvl="1" marL="914400" rtl="0" algn="l">
              <a:spcBef>
                <a:spcPts val="0"/>
              </a:spcBef>
              <a:spcAft>
                <a:spcPts val="0"/>
              </a:spcAft>
              <a:buClr>
                <a:srgbClr val="3D3D3D"/>
              </a:buClr>
              <a:buSzPts val="800"/>
              <a:buFont typeface="Roboto"/>
              <a:buChar char="○"/>
            </a:pPr>
            <a:r>
              <a:rPr lang="en" sz="800">
                <a:solidFill>
                  <a:srgbClr val="3D3D3D"/>
                </a:solidFill>
                <a:latin typeface="Roboto"/>
                <a:ea typeface="Roboto"/>
                <a:cs typeface="Roboto"/>
                <a:sym typeface="Roboto"/>
              </a:rPr>
              <a:t>Left subclavian</a:t>
            </a:r>
            <a:endParaRPr sz="800">
              <a:solidFill>
                <a:srgbClr val="3D3D3D"/>
              </a:solidFill>
              <a:latin typeface="Roboto"/>
              <a:ea typeface="Roboto"/>
              <a:cs typeface="Roboto"/>
              <a:sym typeface="Roboto"/>
            </a:endParaRPr>
          </a:p>
          <a:p>
            <a:pPr indent="-279400" lvl="0" marL="457200" rtl="0" algn="l">
              <a:spcBef>
                <a:spcPts val="0"/>
              </a:spcBef>
              <a:spcAft>
                <a:spcPts val="0"/>
              </a:spcAft>
              <a:buClr>
                <a:srgbClr val="3D3D3D"/>
              </a:buClr>
              <a:buSzPts val="800"/>
              <a:buFont typeface="Roboto"/>
              <a:buChar char="●"/>
            </a:pPr>
            <a:r>
              <a:rPr lang="en" sz="800">
                <a:solidFill>
                  <a:srgbClr val="3D3D3D"/>
                </a:solidFill>
                <a:latin typeface="Roboto"/>
                <a:ea typeface="Roboto"/>
                <a:cs typeface="Roboto"/>
                <a:sym typeface="Roboto"/>
              </a:rPr>
              <a:t>Nerves :</a:t>
            </a:r>
            <a:endParaRPr sz="800">
              <a:solidFill>
                <a:srgbClr val="3D3D3D"/>
              </a:solidFill>
              <a:latin typeface="Roboto"/>
              <a:ea typeface="Roboto"/>
              <a:cs typeface="Roboto"/>
              <a:sym typeface="Roboto"/>
            </a:endParaRPr>
          </a:p>
          <a:p>
            <a:pPr indent="-279400" lvl="1" marL="914400" rtl="0" algn="l">
              <a:spcBef>
                <a:spcPts val="0"/>
              </a:spcBef>
              <a:spcAft>
                <a:spcPts val="0"/>
              </a:spcAft>
              <a:buClr>
                <a:srgbClr val="990000"/>
              </a:buClr>
              <a:buSzPts val="800"/>
              <a:buFont typeface="Roboto"/>
              <a:buChar char="○"/>
            </a:pPr>
            <a:r>
              <a:rPr b="1" lang="en" sz="800">
                <a:solidFill>
                  <a:srgbClr val="990000"/>
                </a:solidFill>
                <a:latin typeface="Roboto"/>
                <a:ea typeface="Roboto"/>
                <a:cs typeface="Roboto"/>
                <a:sym typeface="Roboto"/>
              </a:rPr>
              <a:t>Phrenic </a:t>
            </a:r>
            <a:endParaRPr b="1" sz="800">
              <a:solidFill>
                <a:srgbClr val="990000"/>
              </a:solidFill>
              <a:latin typeface="Roboto"/>
              <a:ea typeface="Roboto"/>
              <a:cs typeface="Roboto"/>
              <a:sym typeface="Roboto"/>
            </a:endParaRPr>
          </a:p>
          <a:p>
            <a:pPr indent="-279400" lvl="1" marL="914400" rtl="0" algn="l">
              <a:spcBef>
                <a:spcPts val="0"/>
              </a:spcBef>
              <a:spcAft>
                <a:spcPts val="0"/>
              </a:spcAft>
              <a:buClr>
                <a:srgbClr val="3D3D3D"/>
              </a:buClr>
              <a:buSzPts val="800"/>
              <a:buFont typeface="Roboto"/>
              <a:buChar char="○"/>
            </a:pPr>
            <a:r>
              <a:rPr lang="en" sz="800">
                <a:solidFill>
                  <a:srgbClr val="3D3D3D"/>
                </a:solidFill>
                <a:latin typeface="Roboto"/>
                <a:ea typeface="Roboto"/>
                <a:cs typeface="Roboto"/>
                <a:sym typeface="Roboto"/>
              </a:rPr>
              <a:t>Vagus</a:t>
            </a:r>
            <a:endParaRPr sz="800">
              <a:solidFill>
                <a:srgbClr val="3D3D3D"/>
              </a:solidFill>
              <a:latin typeface="Roboto"/>
              <a:ea typeface="Roboto"/>
              <a:cs typeface="Roboto"/>
              <a:sym typeface="Roboto"/>
            </a:endParaRPr>
          </a:p>
        </p:txBody>
      </p:sp>
      <p:cxnSp>
        <p:nvCxnSpPr>
          <p:cNvPr id="303" name="Google Shape;303;p20"/>
          <p:cNvCxnSpPr>
            <a:stCxn id="304" idx="0"/>
            <a:endCxn id="277" idx="2"/>
          </p:cNvCxnSpPr>
          <p:nvPr/>
        </p:nvCxnSpPr>
        <p:spPr>
          <a:xfrm flipH="1" rot="5400000">
            <a:off x="3209375" y="7423850"/>
            <a:ext cx="644700" cy="2178600"/>
          </a:xfrm>
          <a:prstGeom prst="bentConnector3">
            <a:avLst>
              <a:gd fmla="val 50005" name="adj1"/>
            </a:avLst>
          </a:prstGeom>
          <a:noFill/>
          <a:ln cap="flat" cmpd="sng" w="9525">
            <a:solidFill>
              <a:srgbClr val="C2C2C2"/>
            </a:solidFill>
            <a:prstDash val="solid"/>
            <a:round/>
            <a:headEnd len="sm" w="sm" type="none"/>
            <a:tailEnd len="sm" w="sm" type="none"/>
          </a:ln>
        </p:spPr>
      </p:cxnSp>
      <p:sp>
        <p:nvSpPr>
          <p:cNvPr id="304" name="Google Shape;304;p20"/>
          <p:cNvSpPr/>
          <p:nvPr/>
        </p:nvSpPr>
        <p:spPr>
          <a:xfrm>
            <a:off x="3946625" y="8835500"/>
            <a:ext cx="1348800" cy="674400"/>
          </a:xfrm>
          <a:prstGeom prst="roundRect">
            <a:avLst>
              <a:gd fmla="val 16667" name="adj"/>
            </a:avLst>
          </a:prstGeom>
          <a:noFill/>
          <a:ln>
            <a:noFill/>
          </a:ln>
        </p:spPr>
        <p:txBody>
          <a:bodyPr anchorCtr="0" anchor="ctr" bIns="73150" lIns="73150" spcFirstLastPara="1" rIns="73150" wrap="square" tIns="73150">
            <a:noAutofit/>
          </a:bodyPr>
          <a:lstStyle/>
          <a:p>
            <a:pPr indent="0" lvl="0" marL="0" rtl="0" algn="l">
              <a:spcBef>
                <a:spcPts val="0"/>
              </a:spcBef>
              <a:spcAft>
                <a:spcPts val="0"/>
              </a:spcAft>
              <a:buNone/>
            </a:pPr>
            <a:r>
              <a:rPr b="1" lang="en" sz="800">
                <a:solidFill>
                  <a:srgbClr val="3D3D3D"/>
                </a:solidFill>
                <a:latin typeface="Roboto"/>
                <a:ea typeface="Roboto"/>
                <a:cs typeface="Roboto"/>
                <a:sym typeface="Roboto"/>
              </a:rPr>
              <a:t>Deep</a:t>
            </a:r>
            <a:r>
              <a:rPr lang="en" sz="800">
                <a:solidFill>
                  <a:srgbClr val="3D3D3D"/>
                </a:solidFill>
                <a:latin typeface="Roboto"/>
                <a:ea typeface="Roboto"/>
                <a:cs typeface="Roboto"/>
                <a:sym typeface="Roboto"/>
              </a:rPr>
              <a:t>:</a:t>
            </a:r>
            <a:endParaRPr sz="800">
              <a:solidFill>
                <a:srgbClr val="3D3D3D"/>
              </a:solidFill>
              <a:latin typeface="Roboto"/>
              <a:ea typeface="Roboto"/>
              <a:cs typeface="Roboto"/>
              <a:sym typeface="Roboto"/>
            </a:endParaRPr>
          </a:p>
          <a:p>
            <a:pPr indent="-279400" lvl="0" marL="457200" rtl="0" algn="l">
              <a:spcBef>
                <a:spcPts val="0"/>
              </a:spcBef>
              <a:spcAft>
                <a:spcPts val="0"/>
              </a:spcAft>
              <a:buClr>
                <a:srgbClr val="3D3D3D"/>
              </a:buClr>
              <a:buSzPts val="800"/>
              <a:buFont typeface="Roboto"/>
              <a:buChar char="●"/>
            </a:pPr>
            <a:r>
              <a:rPr lang="en" sz="800">
                <a:solidFill>
                  <a:srgbClr val="3D3D3D"/>
                </a:solidFill>
                <a:latin typeface="Roboto"/>
                <a:ea typeface="Roboto"/>
                <a:cs typeface="Roboto"/>
                <a:sym typeface="Roboto"/>
              </a:rPr>
              <a:t>Trachea</a:t>
            </a:r>
            <a:endParaRPr sz="800">
              <a:solidFill>
                <a:srgbClr val="3D3D3D"/>
              </a:solidFill>
              <a:latin typeface="Roboto"/>
              <a:ea typeface="Roboto"/>
              <a:cs typeface="Roboto"/>
              <a:sym typeface="Roboto"/>
            </a:endParaRPr>
          </a:p>
          <a:p>
            <a:pPr indent="-279400" lvl="0" marL="457200" rtl="0" algn="l">
              <a:spcBef>
                <a:spcPts val="0"/>
              </a:spcBef>
              <a:spcAft>
                <a:spcPts val="0"/>
              </a:spcAft>
              <a:buClr>
                <a:srgbClr val="3D3D3D"/>
              </a:buClr>
              <a:buSzPts val="800"/>
              <a:buFont typeface="Roboto"/>
              <a:buChar char="●"/>
            </a:pPr>
            <a:r>
              <a:rPr lang="en" sz="800">
                <a:solidFill>
                  <a:srgbClr val="3D3D3D"/>
                </a:solidFill>
                <a:latin typeface="Roboto"/>
                <a:ea typeface="Roboto"/>
                <a:cs typeface="Roboto"/>
                <a:sym typeface="Roboto"/>
              </a:rPr>
              <a:t>Esophagus </a:t>
            </a:r>
            <a:endParaRPr sz="800">
              <a:solidFill>
                <a:srgbClr val="3D3D3D"/>
              </a:solidFill>
              <a:latin typeface="Roboto"/>
              <a:ea typeface="Roboto"/>
              <a:cs typeface="Roboto"/>
              <a:sym typeface="Roboto"/>
            </a:endParaRPr>
          </a:p>
          <a:p>
            <a:pPr indent="-279400" lvl="0" marL="457200" rtl="0" algn="l">
              <a:spcBef>
                <a:spcPts val="0"/>
              </a:spcBef>
              <a:spcAft>
                <a:spcPts val="0"/>
              </a:spcAft>
              <a:buClr>
                <a:srgbClr val="3D3D3D"/>
              </a:buClr>
              <a:buSzPts val="800"/>
              <a:buFont typeface="Roboto"/>
              <a:buChar char="●"/>
            </a:pPr>
            <a:r>
              <a:rPr lang="en" sz="800">
                <a:solidFill>
                  <a:srgbClr val="3D3D3D"/>
                </a:solidFill>
                <a:latin typeface="Roboto"/>
                <a:ea typeface="Roboto"/>
                <a:cs typeface="Roboto"/>
                <a:sym typeface="Roboto"/>
              </a:rPr>
              <a:t>Thoracic duct </a:t>
            </a:r>
            <a:endParaRPr sz="800">
              <a:solidFill>
                <a:srgbClr val="3D3D3D"/>
              </a:solidFill>
              <a:latin typeface="Roboto"/>
              <a:ea typeface="Roboto"/>
              <a:cs typeface="Roboto"/>
              <a:sym typeface="Roboto"/>
            </a:endParaRPr>
          </a:p>
        </p:txBody>
      </p:sp>
      <p:sp>
        <p:nvSpPr>
          <p:cNvPr id="305" name="Google Shape;305;p20"/>
          <p:cNvSpPr/>
          <p:nvPr/>
        </p:nvSpPr>
        <p:spPr>
          <a:xfrm>
            <a:off x="4630792" y="734749"/>
            <a:ext cx="830100" cy="341100"/>
          </a:xfrm>
          <a:prstGeom prst="roundRect">
            <a:avLst>
              <a:gd fmla="val 16667" name="adj"/>
            </a:avLst>
          </a:prstGeom>
          <a:noFill/>
          <a:ln>
            <a:noFill/>
          </a:ln>
        </p:spPr>
        <p:txBody>
          <a:bodyPr anchorCtr="0" anchor="ctr" bIns="73150" lIns="73150" spcFirstLastPara="1" rIns="73150" wrap="square" tIns="73150">
            <a:noAutofit/>
          </a:bodyPr>
          <a:lstStyle/>
          <a:p>
            <a:pPr indent="0" lvl="0" marL="0" rtl="0" algn="l">
              <a:spcBef>
                <a:spcPts val="0"/>
              </a:spcBef>
              <a:spcAft>
                <a:spcPts val="0"/>
              </a:spcAft>
              <a:buNone/>
            </a:pPr>
            <a:r>
              <a:rPr lang="en" sz="900">
                <a:solidFill>
                  <a:srgbClr val="3D3D3D"/>
                </a:solidFill>
                <a:latin typeface="Roboto"/>
                <a:ea typeface="Roboto"/>
                <a:cs typeface="Roboto"/>
                <a:sym typeface="Roboto"/>
              </a:rPr>
              <a:t>Boundaries </a:t>
            </a:r>
            <a:endParaRPr sz="900">
              <a:solidFill>
                <a:srgbClr val="3D3D3D"/>
              </a:solidFill>
              <a:latin typeface="Roboto"/>
              <a:ea typeface="Roboto"/>
              <a:cs typeface="Roboto"/>
              <a:sym typeface="Roboto"/>
            </a:endParaRPr>
          </a:p>
        </p:txBody>
      </p:sp>
      <p:cxnSp>
        <p:nvCxnSpPr>
          <p:cNvPr id="306" name="Google Shape;306;p20"/>
          <p:cNvCxnSpPr>
            <a:stCxn id="305" idx="3"/>
            <a:endCxn id="307" idx="1"/>
          </p:cNvCxnSpPr>
          <p:nvPr/>
        </p:nvCxnSpPr>
        <p:spPr>
          <a:xfrm flipH="1" rot="10800000">
            <a:off x="5460892" y="621499"/>
            <a:ext cx="260400" cy="283800"/>
          </a:xfrm>
          <a:prstGeom prst="bentConnector3">
            <a:avLst>
              <a:gd fmla="val 50002" name="adj1"/>
            </a:avLst>
          </a:prstGeom>
          <a:noFill/>
          <a:ln cap="flat" cmpd="sng" w="9525">
            <a:solidFill>
              <a:srgbClr val="C2C2C2"/>
            </a:solidFill>
            <a:prstDash val="solid"/>
            <a:round/>
            <a:headEnd len="sm" w="sm" type="none"/>
            <a:tailEnd len="sm" w="sm" type="none"/>
          </a:ln>
        </p:spPr>
      </p:cxnSp>
      <p:sp>
        <p:nvSpPr>
          <p:cNvPr id="307" name="Google Shape;307;p20"/>
          <p:cNvSpPr/>
          <p:nvPr/>
        </p:nvSpPr>
        <p:spPr>
          <a:xfrm>
            <a:off x="5721300" y="450975"/>
            <a:ext cx="1428300" cy="341100"/>
          </a:xfrm>
          <a:prstGeom prst="roundRect">
            <a:avLst>
              <a:gd fmla="val 16667" name="adj"/>
            </a:avLst>
          </a:prstGeom>
          <a:noFill/>
          <a:ln>
            <a:noFill/>
          </a:ln>
        </p:spPr>
        <p:txBody>
          <a:bodyPr anchorCtr="0" anchor="ctr" bIns="73150" lIns="73150" spcFirstLastPara="1" rIns="73150" wrap="square" tIns="73150">
            <a:noAutofit/>
          </a:bodyPr>
          <a:lstStyle/>
          <a:p>
            <a:pPr indent="0" lvl="0" marL="0" rtl="0" algn="l">
              <a:spcBef>
                <a:spcPts val="0"/>
              </a:spcBef>
              <a:spcAft>
                <a:spcPts val="0"/>
              </a:spcAft>
              <a:buNone/>
            </a:pPr>
            <a:r>
              <a:rPr lang="en" sz="800">
                <a:solidFill>
                  <a:srgbClr val="3D3D3D"/>
                </a:solidFill>
                <a:latin typeface="Roboto"/>
                <a:ea typeface="Roboto"/>
                <a:cs typeface="Roboto"/>
                <a:sym typeface="Roboto"/>
              </a:rPr>
              <a:t>Superior: </a:t>
            </a:r>
            <a:r>
              <a:rPr lang="en" sz="800">
                <a:solidFill>
                  <a:srgbClr val="3D3D3D"/>
                </a:solidFill>
                <a:latin typeface="Roboto"/>
                <a:ea typeface="Roboto"/>
                <a:cs typeface="Roboto"/>
                <a:sym typeface="Roboto"/>
              </a:rPr>
              <a:t>Horizontal Plane</a:t>
            </a:r>
            <a:endParaRPr sz="800">
              <a:solidFill>
                <a:srgbClr val="3D3D3D"/>
              </a:solidFill>
              <a:latin typeface="Roboto"/>
              <a:ea typeface="Roboto"/>
              <a:cs typeface="Roboto"/>
              <a:sym typeface="Roboto"/>
            </a:endParaRPr>
          </a:p>
        </p:txBody>
      </p:sp>
      <p:cxnSp>
        <p:nvCxnSpPr>
          <p:cNvPr id="308" name="Google Shape;308;p20"/>
          <p:cNvCxnSpPr>
            <a:stCxn id="305" idx="3"/>
            <a:endCxn id="309" idx="1"/>
          </p:cNvCxnSpPr>
          <p:nvPr/>
        </p:nvCxnSpPr>
        <p:spPr>
          <a:xfrm>
            <a:off x="5460892" y="905299"/>
            <a:ext cx="339900" cy="5700"/>
          </a:xfrm>
          <a:prstGeom prst="bentConnector3">
            <a:avLst>
              <a:gd fmla="val 50001" name="adj1"/>
            </a:avLst>
          </a:prstGeom>
          <a:noFill/>
          <a:ln cap="flat" cmpd="sng" w="9525">
            <a:solidFill>
              <a:srgbClr val="C2C2C2"/>
            </a:solidFill>
            <a:prstDash val="solid"/>
            <a:round/>
            <a:headEnd len="sm" w="sm" type="none"/>
            <a:tailEnd len="sm" w="sm" type="none"/>
          </a:ln>
        </p:spPr>
      </p:cxnSp>
      <p:sp>
        <p:nvSpPr>
          <p:cNvPr id="309" name="Google Shape;309;p20"/>
          <p:cNvSpPr/>
          <p:nvPr/>
        </p:nvSpPr>
        <p:spPr>
          <a:xfrm>
            <a:off x="5800800" y="792988"/>
            <a:ext cx="1348800" cy="236100"/>
          </a:xfrm>
          <a:prstGeom prst="roundRect">
            <a:avLst>
              <a:gd fmla="val 16667" name="adj"/>
            </a:avLst>
          </a:prstGeom>
          <a:noFill/>
          <a:ln>
            <a:noFill/>
          </a:ln>
        </p:spPr>
        <p:txBody>
          <a:bodyPr anchorCtr="0" anchor="ctr" bIns="73150" lIns="73150" spcFirstLastPara="1" rIns="73150" wrap="square" tIns="73150">
            <a:noAutofit/>
          </a:bodyPr>
          <a:lstStyle/>
          <a:p>
            <a:pPr indent="0" lvl="0" marL="0" rtl="0" algn="l">
              <a:spcBef>
                <a:spcPts val="0"/>
              </a:spcBef>
              <a:spcAft>
                <a:spcPts val="0"/>
              </a:spcAft>
              <a:buNone/>
            </a:pPr>
            <a:r>
              <a:rPr lang="en" sz="800">
                <a:solidFill>
                  <a:srgbClr val="3D3D3D"/>
                </a:solidFill>
                <a:latin typeface="Roboto"/>
                <a:ea typeface="Roboto"/>
                <a:cs typeface="Roboto"/>
                <a:sym typeface="Roboto"/>
              </a:rPr>
              <a:t>Inferior: Diaphragm </a:t>
            </a:r>
            <a:endParaRPr sz="800">
              <a:solidFill>
                <a:srgbClr val="3D3D3D"/>
              </a:solidFill>
              <a:latin typeface="Roboto"/>
              <a:ea typeface="Roboto"/>
              <a:cs typeface="Roboto"/>
              <a:sym typeface="Roboto"/>
            </a:endParaRPr>
          </a:p>
        </p:txBody>
      </p:sp>
      <p:cxnSp>
        <p:nvCxnSpPr>
          <p:cNvPr id="310" name="Google Shape;310;p20"/>
          <p:cNvCxnSpPr>
            <a:stCxn id="311" idx="1"/>
            <a:endCxn id="305" idx="3"/>
          </p:cNvCxnSpPr>
          <p:nvPr/>
        </p:nvCxnSpPr>
        <p:spPr>
          <a:xfrm rot="10800000">
            <a:off x="5460900" y="905362"/>
            <a:ext cx="260400" cy="394200"/>
          </a:xfrm>
          <a:prstGeom prst="bentConnector3">
            <a:avLst>
              <a:gd fmla="val 50002" name="adj1"/>
            </a:avLst>
          </a:prstGeom>
          <a:noFill/>
          <a:ln cap="flat" cmpd="sng" w="9525">
            <a:solidFill>
              <a:srgbClr val="C2C2C2"/>
            </a:solidFill>
            <a:prstDash val="solid"/>
            <a:round/>
            <a:headEnd len="sm" w="sm" type="none"/>
            <a:tailEnd len="sm" w="sm" type="none"/>
          </a:ln>
        </p:spPr>
      </p:cxnSp>
      <p:sp>
        <p:nvSpPr>
          <p:cNvPr id="311" name="Google Shape;311;p20"/>
          <p:cNvSpPr/>
          <p:nvPr/>
        </p:nvSpPr>
        <p:spPr>
          <a:xfrm>
            <a:off x="5721300" y="1129012"/>
            <a:ext cx="1348800" cy="341100"/>
          </a:xfrm>
          <a:prstGeom prst="roundRect">
            <a:avLst>
              <a:gd fmla="val 16667" name="adj"/>
            </a:avLst>
          </a:prstGeom>
          <a:noFill/>
          <a:ln>
            <a:noFill/>
          </a:ln>
        </p:spPr>
        <p:txBody>
          <a:bodyPr anchorCtr="0" anchor="ctr" bIns="73150" lIns="73150" spcFirstLastPara="1" rIns="73150" wrap="square" tIns="73150">
            <a:noAutofit/>
          </a:bodyPr>
          <a:lstStyle/>
          <a:p>
            <a:pPr indent="0" lvl="0" marL="0" rtl="0" algn="l">
              <a:spcBef>
                <a:spcPts val="0"/>
              </a:spcBef>
              <a:spcAft>
                <a:spcPts val="0"/>
              </a:spcAft>
              <a:buNone/>
            </a:pPr>
            <a:r>
              <a:rPr lang="en" sz="800">
                <a:solidFill>
                  <a:srgbClr val="3D3D3D"/>
                </a:solidFill>
                <a:latin typeface="Roboto"/>
                <a:ea typeface="Roboto"/>
                <a:cs typeface="Roboto"/>
                <a:sym typeface="Roboto"/>
              </a:rPr>
              <a:t>Anterior:  Body of Xiphoid processes of sternum </a:t>
            </a:r>
            <a:endParaRPr sz="800">
              <a:solidFill>
                <a:srgbClr val="3D3D3D"/>
              </a:solidFill>
              <a:latin typeface="Roboto"/>
              <a:ea typeface="Roboto"/>
              <a:cs typeface="Roboto"/>
              <a:sym typeface="Roboto"/>
            </a:endParaRPr>
          </a:p>
        </p:txBody>
      </p:sp>
      <p:cxnSp>
        <p:nvCxnSpPr>
          <p:cNvPr id="312" name="Google Shape;312;p20"/>
          <p:cNvCxnSpPr>
            <a:stCxn id="305" idx="3"/>
            <a:endCxn id="313" idx="1"/>
          </p:cNvCxnSpPr>
          <p:nvPr/>
        </p:nvCxnSpPr>
        <p:spPr>
          <a:xfrm>
            <a:off x="5460892" y="905299"/>
            <a:ext cx="244500" cy="779700"/>
          </a:xfrm>
          <a:prstGeom prst="bentConnector3">
            <a:avLst>
              <a:gd fmla="val 50012" name="adj1"/>
            </a:avLst>
          </a:prstGeom>
          <a:noFill/>
          <a:ln cap="flat" cmpd="sng" w="9525">
            <a:solidFill>
              <a:srgbClr val="C2C2C2"/>
            </a:solidFill>
            <a:prstDash val="solid"/>
            <a:round/>
            <a:headEnd len="sm" w="sm" type="none"/>
            <a:tailEnd len="sm" w="sm" type="none"/>
          </a:ln>
        </p:spPr>
      </p:cxnSp>
      <p:sp>
        <p:nvSpPr>
          <p:cNvPr id="313" name="Google Shape;313;p20"/>
          <p:cNvSpPr/>
          <p:nvPr/>
        </p:nvSpPr>
        <p:spPr>
          <a:xfrm>
            <a:off x="5705450" y="1514500"/>
            <a:ext cx="1238400" cy="341100"/>
          </a:xfrm>
          <a:prstGeom prst="roundRect">
            <a:avLst>
              <a:gd fmla="val 16667" name="adj"/>
            </a:avLst>
          </a:prstGeom>
          <a:noFill/>
          <a:ln>
            <a:noFill/>
          </a:ln>
        </p:spPr>
        <p:txBody>
          <a:bodyPr anchorCtr="0" anchor="ctr" bIns="73150" lIns="73150" spcFirstLastPara="1" rIns="73150" wrap="square" tIns="73150">
            <a:noAutofit/>
          </a:bodyPr>
          <a:lstStyle/>
          <a:p>
            <a:pPr indent="0" lvl="0" marL="0" rtl="0" algn="l">
              <a:spcBef>
                <a:spcPts val="0"/>
              </a:spcBef>
              <a:spcAft>
                <a:spcPts val="0"/>
              </a:spcAft>
              <a:buNone/>
            </a:pPr>
            <a:r>
              <a:rPr lang="en" sz="800">
                <a:solidFill>
                  <a:srgbClr val="3D3D3D"/>
                </a:solidFill>
                <a:latin typeface="Roboto"/>
                <a:ea typeface="Roboto"/>
                <a:cs typeface="Roboto"/>
                <a:sym typeface="Roboto"/>
              </a:rPr>
              <a:t>Posterior: Heart </a:t>
            </a:r>
            <a:endParaRPr sz="800">
              <a:solidFill>
                <a:srgbClr val="3D3D3D"/>
              </a:solidFill>
              <a:latin typeface="Roboto"/>
              <a:ea typeface="Roboto"/>
              <a:cs typeface="Roboto"/>
              <a:sym typeface="Roboto"/>
            </a:endParaRPr>
          </a:p>
        </p:txBody>
      </p:sp>
      <p:cxnSp>
        <p:nvCxnSpPr>
          <p:cNvPr id="314" name="Google Shape;314;p20"/>
          <p:cNvCxnSpPr>
            <a:stCxn id="279" idx="3"/>
            <a:endCxn id="305" idx="1"/>
          </p:cNvCxnSpPr>
          <p:nvPr/>
        </p:nvCxnSpPr>
        <p:spPr>
          <a:xfrm flipH="1" rot="10800000">
            <a:off x="4450053" y="905177"/>
            <a:ext cx="180600" cy="356700"/>
          </a:xfrm>
          <a:prstGeom prst="bentConnector3">
            <a:avLst>
              <a:gd fmla="val 50038" name="adj1"/>
            </a:avLst>
          </a:prstGeom>
          <a:noFill/>
          <a:ln cap="flat" cmpd="sng" w="9525">
            <a:solidFill>
              <a:srgbClr val="C2C2C2"/>
            </a:solidFill>
            <a:prstDash val="solid"/>
            <a:round/>
            <a:headEnd len="sm" w="sm" type="none"/>
            <a:tailEnd len="sm" w="sm" type="none"/>
          </a:ln>
        </p:spPr>
      </p:cxnSp>
      <p:sp>
        <p:nvSpPr>
          <p:cNvPr id="315" name="Google Shape;315;p20"/>
          <p:cNvSpPr/>
          <p:nvPr/>
        </p:nvSpPr>
        <p:spPr>
          <a:xfrm>
            <a:off x="4630649" y="1808125"/>
            <a:ext cx="1951200" cy="341100"/>
          </a:xfrm>
          <a:prstGeom prst="roundRect">
            <a:avLst>
              <a:gd fmla="val 16667" name="adj"/>
            </a:avLst>
          </a:prstGeom>
          <a:noFill/>
          <a:ln>
            <a:noFill/>
          </a:ln>
        </p:spPr>
        <p:txBody>
          <a:bodyPr anchorCtr="0" anchor="ctr" bIns="73150" lIns="73150" spcFirstLastPara="1" rIns="73150" wrap="square" tIns="73150">
            <a:noAutofit/>
          </a:bodyPr>
          <a:lstStyle/>
          <a:p>
            <a:pPr indent="0" lvl="0" marL="0" rtl="0" algn="l">
              <a:spcBef>
                <a:spcPts val="0"/>
              </a:spcBef>
              <a:spcAft>
                <a:spcPts val="0"/>
              </a:spcAft>
              <a:buNone/>
            </a:pPr>
            <a:r>
              <a:rPr lang="en" sz="900">
                <a:solidFill>
                  <a:srgbClr val="3D3D3D"/>
                </a:solidFill>
                <a:latin typeface="Roboto"/>
                <a:ea typeface="Roboto"/>
                <a:cs typeface="Roboto"/>
                <a:sym typeface="Roboto"/>
              </a:rPr>
              <a:t>Content</a:t>
            </a:r>
            <a:endParaRPr sz="900">
              <a:solidFill>
                <a:srgbClr val="3D3D3D"/>
              </a:solidFill>
              <a:latin typeface="Roboto"/>
              <a:ea typeface="Roboto"/>
              <a:cs typeface="Roboto"/>
              <a:sym typeface="Roboto"/>
            </a:endParaRPr>
          </a:p>
          <a:p>
            <a:pPr indent="-279400" lvl="0" marL="457200" rtl="0" algn="l">
              <a:spcBef>
                <a:spcPts val="0"/>
              </a:spcBef>
              <a:spcAft>
                <a:spcPts val="0"/>
              </a:spcAft>
              <a:buClr>
                <a:srgbClr val="3D3D3D"/>
              </a:buClr>
              <a:buSzPts val="800"/>
              <a:buFont typeface="Roboto"/>
              <a:buChar char="●"/>
            </a:pPr>
            <a:r>
              <a:rPr lang="en" sz="800">
                <a:solidFill>
                  <a:srgbClr val="3D3D3D"/>
                </a:solidFill>
                <a:latin typeface="Roboto"/>
                <a:ea typeface="Roboto"/>
                <a:cs typeface="Roboto"/>
                <a:sym typeface="Roboto"/>
              </a:rPr>
              <a:t>Thymus Gland</a:t>
            </a:r>
            <a:endParaRPr sz="800">
              <a:solidFill>
                <a:srgbClr val="3D3D3D"/>
              </a:solidFill>
              <a:latin typeface="Roboto"/>
              <a:ea typeface="Roboto"/>
              <a:cs typeface="Roboto"/>
              <a:sym typeface="Roboto"/>
            </a:endParaRPr>
          </a:p>
          <a:p>
            <a:pPr indent="-285750" lvl="0" marL="457200" rtl="0" algn="l">
              <a:spcBef>
                <a:spcPts val="0"/>
              </a:spcBef>
              <a:spcAft>
                <a:spcPts val="0"/>
              </a:spcAft>
              <a:buClr>
                <a:srgbClr val="3D3D3D"/>
              </a:buClr>
              <a:buSzPts val="900"/>
              <a:buFont typeface="Roboto"/>
              <a:buChar char="●"/>
            </a:pPr>
            <a:r>
              <a:rPr lang="en" sz="800">
                <a:solidFill>
                  <a:srgbClr val="3D3D3D"/>
                </a:solidFill>
                <a:latin typeface="Roboto"/>
                <a:ea typeface="Roboto"/>
                <a:cs typeface="Roboto"/>
                <a:sym typeface="Roboto"/>
              </a:rPr>
              <a:t>Lymph node</a:t>
            </a:r>
            <a:r>
              <a:rPr lang="en" sz="900">
                <a:solidFill>
                  <a:srgbClr val="3D3D3D"/>
                </a:solidFill>
                <a:latin typeface="Roboto"/>
                <a:ea typeface="Roboto"/>
                <a:cs typeface="Roboto"/>
                <a:sym typeface="Roboto"/>
              </a:rPr>
              <a:t> </a:t>
            </a:r>
            <a:endParaRPr sz="900">
              <a:solidFill>
                <a:srgbClr val="3D3D3D"/>
              </a:solidFill>
              <a:latin typeface="Roboto"/>
              <a:ea typeface="Roboto"/>
              <a:cs typeface="Roboto"/>
              <a:sym typeface="Roboto"/>
            </a:endParaRPr>
          </a:p>
        </p:txBody>
      </p:sp>
      <p:cxnSp>
        <p:nvCxnSpPr>
          <p:cNvPr id="316" name="Google Shape;316;p20"/>
          <p:cNvCxnSpPr>
            <a:stCxn id="279" idx="3"/>
            <a:endCxn id="315" idx="1"/>
          </p:cNvCxnSpPr>
          <p:nvPr/>
        </p:nvCxnSpPr>
        <p:spPr>
          <a:xfrm>
            <a:off x="4450053" y="1261877"/>
            <a:ext cx="180600" cy="716700"/>
          </a:xfrm>
          <a:prstGeom prst="bentConnector3">
            <a:avLst>
              <a:gd fmla="val 49999" name="adj1"/>
            </a:avLst>
          </a:prstGeom>
          <a:noFill/>
          <a:ln cap="flat" cmpd="sng" w="9525">
            <a:solidFill>
              <a:srgbClr val="C2C2C2"/>
            </a:solidFill>
            <a:prstDash val="solid"/>
            <a:round/>
            <a:headEnd len="sm" w="sm" type="none"/>
            <a:tailEnd len="sm" w="sm" type="none"/>
          </a:ln>
        </p:spPr>
      </p:cxnSp>
      <p:sp>
        <p:nvSpPr>
          <p:cNvPr id="317" name="Google Shape;317;p20"/>
          <p:cNvSpPr/>
          <p:nvPr/>
        </p:nvSpPr>
        <p:spPr>
          <a:xfrm>
            <a:off x="4992575" y="2327875"/>
            <a:ext cx="1695300" cy="341100"/>
          </a:xfrm>
          <a:prstGeom prst="roundRect">
            <a:avLst>
              <a:gd fmla="val 16667" name="adj"/>
            </a:avLst>
          </a:prstGeom>
          <a:noFill/>
          <a:ln>
            <a:noFill/>
          </a:ln>
        </p:spPr>
        <p:txBody>
          <a:bodyPr anchorCtr="0" anchor="ctr" bIns="73150" lIns="73150" spcFirstLastPara="1" rIns="73150" wrap="square" tIns="73150">
            <a:noAutofit/>
          </a:bodyPr>
          <a:lstStyle/>
          <a:p>
            <a:pPr indent="0" lvl="0" marL="0" rtl="0" algn="l">
              <a:spcBef>
                <a:spcPts val="0"/>
              </a:spcBef>
              <a:spcAft>
                <a:spcPts val="0"/>
              </a:spcAft>
              <a:buNone/>
            </a:pPr>
            <a:r>
              <a:rPr b="1" lang="en" sz="900">
                <a:solidFill>
                  <a:srgbClr val="3D3D3D"/>
                </a:solidFill>
                <a:latin typeface="Roboto"/>
                <a:ea typeface="Roboto"/>
                <a:cs typeface="Roboto"/>
                <a:sym typeface="Roboto"/>
              </a:rPr>
              <a:t>Site : </a:t>
            </a:r>
            <a:r>
              <a:rPr lang="en" sz="800">
                <a:solidFill>
                  <a:srgbClr val="0C343D"/>
                </a:solidFill>
                <a:latin typeface="Roboto"/>
                <a:ea typeface="Roboto"/>
                <a:cs typeface="Roboto"/>
                <a:sym typeface="Roboto"/>
              </a:rPr>
              <a:t>Between </a:t>
            </a:r>
            <a:r>
              <a:rPr b="1" lang="en" sz="800">
                <a:solidFill>
                  <a:srgbClr val="0C343D"/>
                </a:solidFill>
                <a:latin typeface="Roboto"/>
                <a:ea typeface="Roboto"/>
                <a:cs typeface="Roboto"/>
                <a:sym typeface="Roboto"/>
              </a:rPr>
              <a:t>anterior </a:t>
            </a:r>
            <a:r>
              <a:rPr lang="en" sz="800">
                <a:solidFill>
                  <a:srgbClr val="0C343D"/>
                </a:solidFill>
                <a:latin typeface="Roboto"/>
                <a:ea typeface="Roboto"/>
                <a:cs typeface="Roboto"/>
                <a:sym typeface="Roboto"/>
              </a:rPr>
              <a:t>&amp; </a:t>
            </a:r>
            <a:r>
              <a:rPr b="1" lang="en" sz="800">
                <a:solidFill>
                  <a:srgbClr val="0C343D"/>
                </a:solidFill>
                <a:latin typeface="Roboto"/>
                <a:ea typeface="Roboto"/>
                <a:cs typeface="Roboto"/>
                <a:sym typeface="Roboto"/>
              </a:rPr>
              <a:t>posterior </a:t>
            </a:r>
            <a:r>
              <a:rPr lang="en" sz="800">
                <a:solidFill>
                  <a:srgbClr val="0C343D"/>
                </a:solidFill>
                <a:latin typeface="Roboto"/>
                <a:ea typeface="Roboto"/>
                <a:cs typeface="Roboto"/>
                <a:sym typeface="Roboto"/>
              </a:rPr>
              <a:t>mediastina</a:t>
            </a:r>
            <a:endParaRPr sz="800">
              <a:solidFill>
                <a:srgbClr val="0C343D"/>
              </a:solidFill>
              <a:latin typeface="Roboto"/>
              <a:ea typeface="Roboto"/>
              <a:cs typeface="Roboto"/>
              <a:sym typeface="Roboto"/>
            </a:endParaRPr>
          </a:p>
          <a:p>
            <a:pPr indent="0" lvl="0" marL="0" rtl="0" algn="l">
              <a:spcBef>
                <a:spcPts val="0"/>
              </a:spcBef>
              <a:spcAft>
                <a:spcPts val="0"/>
              </a:spcAft>
              <a:buNone/>
            </a:pPr>
            <a:r>
              <a:t/>
            </a:r>
            <a:endParaRPr b="1" sz="800">
              <a:solidFill>
                <a:srgbClr val="3D3D3D"/>
              </a:solidFill>
              <a:latin typeface="Roboto"/>
              <a:ea typeface="Roboto"/>
              <a:cs typeface="Roboto"/>
              <a:sym typeface="Roboto"/>
            </a:endParaRPr>
          </a:p>
        </p:txBody>
      </p:sp>
      <p:cxnSp>
        <p:nvCxnSpPr>
          <p:cNvPr id="318" name="Google Shape;318;p20"/>
          <p:cNvCxnSpPr>
            <a:stCxn id="285" idx="3"/>
            <a:endCxn id="317" idx="1"/>
          </p:cNvCxnSpPr>
          <p:nvPr/>
        </p:nvCxnSpPr>
        <p:spPr>
          <a:xfrm flipH="1" rot="10800000">
            <a:off x="4660345" y="2498539"/>
            <a:ext cx="332100" cy="367500"/>
          </a:xfrm>
          <a:prstGeom prst="bentConnector3">
            <a:avLst>
              <a:gd fmla="val 50020" name="adj1"/>
            </a:avLst>
          </a:prstGeom>
          <a:noFill/>
          <a:ln cap="flat" cmpd="sng" w="9525">
            <a:solidFill>
              <a:srgbClr val="C2C2C2"/>
            </a:solidFill>
            <a:prstDash val="solid"/>
            <a:round/>
            <a:headEnd len="sm" w="sm" type="none"/>
            <a:tailEnd len="sm" w="sm" type="none"/>
          </a:ln>
        </p:spPr>
      </p:cxnSp>
      <p:sp>
        <p:nvSpPr>
          <p:cNvPr id="319" name="Google Shape;319;p20"/>
          <p:cNvSpPr/>
          <p:nvPr/>
        </p:nvSpPr>
        <p:spPr>
          <a:xfrm>
            <a:off x="4992425" y="2486850"/>
            <a:ext cx="1951200" cy="1547400"/>
          </a:xfrm>
          <a:prstGeom prst="roundRect">
            <a:avLst>
              <a:gd fmla="val 16667" name="adj"/>
            </a:avLst>
          </a:prstGeom>
          <a:noFill/>
          <a:ln>
            <a:noFill/>
          </a:ln>
        </p:spPr>
        <p:txBody>
          <a:bodyPr anchorCtr="0" anchor="ctr" bIns="73150" lIns="73150" spcFirstLastPara="1" rIns="73150" wrap="square" tIns="73150">
            <a:noAutofit/>
          </a:bodyPr>
          <a:lstStyle/>
          <a:p>
            <a:pPr indent="0" lvl="0" marL="0" rtl="0" algn="l">
              <a:spcBef>
                <a:spcPts val="0"/>
              </a:spcBef>
              <a:spcAft>
                <a:spcPts val="0"/>
              </a:spcAft>
              <a:buNone/>
            </a:pPr>
            <a:r>
              <a:rPr b="1" lang="en" sz="900">
                <a:solidFill>
                  <a:srgbClr val="3D3D3D"/>
                </a:solidFill>
                <a:latin typeface="Roboto"/>
                <a:ea typeface="Roboto"/>
                <a:cs typeface="Roboto"/>
                <a:sym typeface="Roboto"/>
              </a:rPr>
              <a:t>Content</a:t>
            </a:r>
            <a:endParaRPr b="1" sz="900">
              <a:solidFill>
                <a:srgbClr val="3D3D3D"/>
              </a:solidFill>
              <a:latin typeface="Roboto"/>
              <a:ea typeface="Roboto"/>
              <a:cs typeface="Roboto"/>
              <a:sym typeface="Roboto"/>
            </a:endParaRPr>
          </a:p>
          <a:p>
            <a:pPr indent="-279400" lvl="0" marL="457200" rtl="0" algn="l">
              <a:spcBef>
                <a:spcPts val="0"/>
              </a:spcBef>
              <a:spcAft>
                <a:spcPts val="0"/>
              </a:spcAft>
              <a:buClr>
                <a:srgbClr val="3D3D3D"/>
              </a:buClr>
              <a:buSzPts val="800"/>
              <a:buFont typeface="Roboto"/>
              <a:buChar char="●"/>
            </a:pPr>
            <a:r>
              <a:rPr lang="en" sz="800">
                <a:solidFill>
                  <a:srgbClr val="3D3D3D"/>
                </a:solidFill>
                <a:latin typeface="Roboto"/>
                <a:ea typeface="Roboto"/>
                <a:cs typeface="Roboto"/>
                <a:sym typeface="Roboto"/>
              </a:rPr>
              <a:t> Heart and pericardium</a:t>
            </a:r>
            <a:endParaRPr sz="800">
              <a:solidFill>
                <a:srgbClr val="3D3D3D"/>
              </a:solidFill>
              <a:latin typeface="Roboto"/>
              <a:ea typeface="Roboto"/>
              <a:cs typeface="Roboto"/>
              <a:sym typeface="Roboto"/>
            </a:endParaRPr>
          </a:p>
          <a:p>
            <a:pPr indent="-279400" lvl="0" marL="457200" rtl="0" algn="l">
              <a:spcBef>
                <a:spcPts val="0"/>
              </a:spcBef>
              <a:spcAft>
                <a:spcPts val="0"/>
              </a:spcAft>
              <a:buClr>
                <a:srgbClr val="3D3D3D"/>
              </a:buClr>
              <a:buSzPts val="800"/>
              <a:buFont typeface="Open Sans"/>
              <a:buChar char="●"/>
            </a:pPr>
            <a:r>
              <a:rPr lang="en" sz="800">
                <a:solidFill>
                  <a:srgbClr val="3D3D3D"/>
                </a:solidFill>
                <a:latin typeface="Roboto"/>
                <a:ea typeface="Roboto"/>
                <a:cs typeface="Roboto"/>
                <a:sym typeface="Roboto"/>
              </a:rPr>
              <a:t> </a:t>
            </a:r>
            <a:r>
              <a:rPr b="1" lang="en" sz="800" u="sng">
                <a:solidFill>
                  <a:srgbClr val="3D3D3D"/>
                </a:solidFill>
                <a:latin typeface="Roboto"/>
                <a:ea typeface="Roboto"/>
                <a:cs typeface="Roboto"/>
                <a:sym typeface="Roboto"/>
              </a:rPr>
              <a:t>A</a:t>
            </a:r>
            <a:r>
              <a:rPr lang="en" sz="800">
                <a:solidFill>
                  <a:srgbClr val="3D3D3D"/>
                </a:solidFill>
                <a:latin typeface="Roboto"/>
                <a:ea typeface="Roboto"/>
                <a:cs typeface="Roboto"/>
                <a:sym typeface="Roboto"/>
              </a:rPr>
              <a:t>scending aorta</a:t>
            </a:r>
            <a:endParaRPr sz="800">
              <a:solidFill>
                <a:srgbClr val="3D3D3D"/>
              </a:solidFill>
              <a:latin typeface="Roboto"/>
              <a:ea typeface="Roboto"/>
              <a:cs typeface="Roboto"/>
              <a:sym typeface="Roboto"/>
            </a:endParaRPr>
          </a:p>
          <a:p>
            <a:pPr indent="-279400" lvl="0" marL="457200" rtl="0" algn="l">
              <a:spcBef>
                <a:spcPts val="0"/>
              </a:spcBef>
              <a:spcAft>
                <a:spcPts val="0"/>
              </a:spcAft>
              <a:buClr>
                <a:srgbClr val="3D3D3D"/>
              </a:buClr>
              <a:buSzPts val="800"/>
              <a:buFont typeface="Roboto"/>
              <a:buChar char="●"/>
            </a:pPr>
            <a:r>
              <a:rPr lang="en" sz="800">
                <a:solidFill>
                  <a:srgbClr val="3D3D3D"/>
                </a:solidFill>
                <a:latin typeface="Roboto"/>
                <a:ea typeface="Roboto"/>
                <a:cs typeface="Roboto"/>
                <a:sym typeface="Roboto"/>
              </a:rPr>
              <a:t> Pulmonary trunk</a:t>
            </a:r>
            <a:endParaRPr sz="800">
              <a:solidFill>
                <a:srgbClr val="3D3D3D"/>
              </a:solidFill>
              <a:latin typeface="Roboto"/>
              <a:ea typeface="Roboto"/>
              <a:cs typeface="Roboto"/>
              <a:sym typeface="Roboto"/>
            </a:endParaRPr>
          </a:p>
          <a:p>
            <a:pPr indent="-279400" lvl="0" marL="457200" rtl="0" algn="l">
              <a:spcBef>
                <a:spcPts val="0"/>
              </a:spcBef>
              <a:spcAft>
                <a:spcPts val="0"/>
              </a:spcAft>
              <a:buClr>
                <a:srgbClr val="3D3D3D"/>
              </a:buClr>
              <a:buSzPts val="800"/>
              <a:buFont typeface="Roboto"/>
              <a:buChar char="●"/>
            </a:pPr>
            <a:r>
              <a:rPr lang="en" sz="800">
                <a:solidFill>
                  <a:srgbClr val="3D3D3D"/>
                </a:solidFill>
                <a:latin typeface="Roboto"/>
                <a:ea typeface="Roboto"/>
                <a:cs typeface="Roboto"/>
                <a:sym typeface="Roboto"/>
              </a:rPr>
              <a:t> Superior and inferior vena cava</a:t>
            </a:r>
            <a:endParaRPr sz="800">
              <a:solidFill>
                <a:srgbClr val="3D3D3D"/>
              </a:solidFill>
              <a:latin typeface="Roboto"/>
              <a:ea typeface="Roboto"/>
              <a:cs typeface="Roboto"/>
              <a:sym typeface="Roboto"/>
            </a:endParaRPr>
          </a:p>
          <a:p>
            <a:pPr indent="-279400" lvl="0" marL="457200" rtl="0" algn="l">
              <a:spcBef>
                <a:spcPts val="0"/>
              </a:spcBef>
              <a:spcAft>
                <a:spcPts val="0"/>
              </a:spcAft>
              <a:buClr>
                <a:srgbClr val="3D3D3D"/>
              </a:buClr>
              <a:buSzPts val="800"/>
              <a:buFont typeface="Roboto"/>
              <a:buChar char="●"/>
            </a:pPr>
            <a:r>
              <a:rPr lang="en" sz="800">
                <a:solidFill>
                  <a:srgbClr val="3D3D3D"/>
                </a:solidFill>
                <a:latin typeface="Roboto"/>
                <a:ea typeface="Roboto"/>
                <a:cs typeface="Roboto"/>
                <a:sym typeface="Roboto"/>
              </a:rPr>
              <a:t> R &amp; L  pulmonary V.</a:t>
            </a:r>
            <a:endParaRPr sz="800">
              <a:solidFill>
                <a:srgbClr val="3D3D3D"/>
              </a:solidFill>
              <a:latin typeface="Roboto"/>
              <a:ea typeface="Roboto"/>
              <a:cs typeface="Roboto"/>
              <a:sym typeface="Roboto"/>
            </a:endParaRPr>
          </a:p>
          <a:p>
            <a:pPr indent="-279400" lvl="0" marL="457200" rtl="0" algn="l">
              <a:spcBef>
                <a:spcPts val="0"/>
              </a:spcBef>
              <a:spcAft>
                <a:spcPts val="0"/>
              </a:spcAft>
              <a:buClr>
                <a:srgbClr val="3D3D3D"/>
              </a:buClr>
              <a:buSzPts val="800"/>
              <a:buFont typeface="Roboto"/>
              <a:buChar char="●"/>
            </a:pPr>
            <a:r>
              <a:rPr lang="en" sz="800">
                <a:solidFill>
                  <a:srgbClr val="3D3D3D"/>
                </a:solidFill>
                <a:latin typeface="Roboto"/>
                <a:ea typeface="Roboto"/>
                <a:cs typeface="Roboto"/>
                <a:sym typeface="Roboto"/>
              </a:rPr>
              <a:t> R &amp; L </a:t>
            </a:r>
            <a:r>
              <a:rPr b="1" lang="en" sz="800">
                <a:solidFill>
                  <a:srgbClr val="990000"/>
                </a:solidFill>
                <a:latin typeface="Roboto"/>
                <a:ea typeface="Roboto"/>
                <a:cs typeface="Roboto"/>
                <a:sym typeface="Roboto"/>
              </a:rPr>
              <a:t>phrenic nerves</a:t>
            </a:r>
            <a:endParaRPr b="1" sz="800">
              <a:solidFill>
                <a:srgbClr val="990000"/>
              </a:solidFill>
              <a:latin typeface="Roboto"/>
              <a:ea typeface="Roboto"/>
              <a:cs typeface="Roboto"/>
              <a:sym typeface="Roboto"/>
            </a:endParaRPr>
          </a:p>
          <a:p>
            <a:pPr indent="-279400" lvl="0" marL="457200" rtl="0" algn="l">
              <a:spcBef>
                <a:spcPts val="0"/>
              </a:spcBef>
              <a:spcAft>
                <a:spcPts val="0"/>
              </a:spcAft>
              <a:buClr>
                <a:srgbClr val="3D3D3D"/>
              </a:buClr>
              <a:buSzPts val="800"/>
              <a:buFont typeface="Roboto"/>
              <a:buChar char="●"/>
            </a:pPr>
            <a:r>
              <a:rPr lang="en" sz="800">
                <a:solidFill>
                  <a:srgbClr val="3D3D3D"/>
                </a:solidFill>
                <a:latin typeface="Roboto"/>
                <a:ea typeface="Roboto"/>
                <a:cs typeface="Roboto"/>
                <a:sym typeface="Roboto"/>
              </a:rPr>
              <a:t>Lymph nodes</a:t>
            </a:r>
            <a:endParaRPr sz="800">
              <a:solidFill>
                <a:srgbClr val="3D3D3D"/>
              </a:solidFill>
              <a:latin typeface="Roboto"/>
              <a:ea typeface="Roboto"/>
              <a:cs typeface="Roboto"/>
              <a:sym typeface="Roboto"/>
            </a:endParaRPr>
          </a:p>
        </p:txBody>
      </p:sp>
      <p:cxnSp>
        <p:nvCxnSpPr>
          <p:cNvPr id="320" name="Google Shape;320;p20"/>
          <p:cNvCxnSpPr>
            <a:stCxn id="285" idx="3"/>
            <a:endCxn id="319" idx="1"/>
          </p:cNvCxnSpPr>
          <p:nvPr/>
        </p:nvCxnSpPr>
        <p:spPr>
          <a:xfrm>
            <a:off x="4660345" y="2866039"/>
            <a:ext cx="332100" cy="394500"/>
          </a:xfrm>
          <a:prstGeom prst="bentConnector3">
            <a:avLst>
              <a:gd fmla="val 49997" name="adj1"/>
            </a:avLst>
          </a:prstGeom>
          <a:noFill/>
          <a:ln cap="flat" cmpd="sng" w="9525">
            <a:solidFill>
              <a:srgbClr val="C2C2C2"/>
            </a:solidFill>
            <a:prstDash val="solid"/>
            <a:round/>
            <a:headEnd len="sm" w="sm" type="none"/>
            <a:tailEnd len="sm" w="sm" type="none"/>
          </a:ln>
        </p:spPr>
      </p:cxnSp>
      <p:grpSp>
        <p:nvGrpSpPr>
          <p:cNvPr id="321" name="Google Shape;321;p20"/>
          <p:cNvGrpSpPr/>
          <p:nvPr/>
        </p:nvGrpSpPr>
        <p:grpSpPr>
          <a:xfrm>
            <a:off x="3649066" y="4619537"/>
            <a:ext cx="976191" cy="341129"/>
            <a:chOff x="5592550" y="1933361"/>
            <a:chExt cx="1789207" cy="319200"/>
          </a:xfrm>
        </p:grpSpPr>
        <p:sp>
          <p:nvSpPr>
            <p:cNvPr id="322" name="Google Shape;322;p20"/>
            <p:cNvSpPr/>
            <p:nvPr/>
          </p:nvSpPr>
          <p:spPr>
            <a:xfrm>
              <a:off x="5766557" y="1933361"/>
              <a:ext cx="1615200" cy="319200"/>
            </a:xfrm>
            <a:prstGeom prst="roundRect">
              <a:avLst>
                <a:gd fmla="val 16667" name="adj"/>
              </a:avLst>
            </a:prstGeom>
            <a:noFill/>
            <a:ln>
              <a:noFill/>
            </a:ln>
          </p:spPr>
          <p:txBody>
            <a:bodyPr anchorCtr="0" anchor="ctr" bIns="73150" lIns="73150" spcFirstLastPara="1" rIns="73150" wrap="square" tIns="73150">
              <a:noAutofit/>
            </a:bodyPr>
            <a:lstStyle/>
            <a:p>
              <a:pPr indent="0" lvl="0" marL="0" rtl="0" algn="l">
                <a:spcBef>
                  <a:spcPts val="0"/>
                </a:spcBef>
                <a:spcAft>
                  <a:spcPts val="0"/>
                </a:spcAft>
                <a:buNone/>
              </a:pPr>
              <a:r>
                <a:rPr b="1" lang="en" sz="900">
                  <a:solidFill>
                    <a:srgbClr val="3D3D3D"/>
                  </a:solidFill>
                  <a:latin typeface="Roboto"/>
                  <a:ea typeface="Roboto"/>
                  <a:cs typeface="Roboto"/>
                  <a:sym typeface="Roboto"/>
                </a:rPr>
                <a:t>Posterior</a:t>
              </a:r>
              <a:r>
                <a:rPr b="1" lang="en" sz="900">
                  <a:solidFill>
                    <a:srgbClr val="3D3D3D"/>
                  </a:solidFill>
                  <a:latin typeface="Roboto"/>
                  <a:ea typeface="Roboto"/>
                  <a:cs typeface="Roboto"/>
                  <a:sym typeface="Roboto"/>
                </a:rPr>
                <a:t> </a:t>
              </a:r>
              <a:r>
                <a:rPr lang="en" sz="900">
                  <a:solidFill>
                    <a:srgbClr val="3D3D3D"/>
                  </a:solidFill>
                  <a:latin typeface="Roboto"/>
                  <a:ea typeface="Roboto"/>
                  <a:cs typeface="Roboto"/>
                  <a:sym typeface="Roboto"/>
                </a:rPr>
                <a:t>Mediastinum </a:t>
              </a:r>
              <a:endParaRPr sz="900">
                <a:solidFill>
                  <a:srgbClr val="3D3D3D"/>
                </a:solidFill>
                <a:latin typeface="Roboto"/>
                <a:ea typeface="Roboto"/>
                <a:cs typeface="Roboto"/>
                <a:sym typeface="Roboto"/>
              </a:endParaRPr>
            </a:p>
          </p:txBody>
        </p:sp>
        <p:sp>
          <p:nvSpPr>
            <p:cNvPr id="323" name="Google Shape;323;p20"/>
            <p:cNvSpPr/>
            <p:nvPr/>
          </p:nvSpPr>
          <p:spPr>
            <a:xfrm>
              <a:off x="5592550" y="1991250"/>
              <a:ext cx="174000" cy="174000"/>
            </a:xfrm>
            <a:prstGeom prst="ellipse">
              <a:avLst/>
            </a:prstGeom>
            <a:solidFill>
              <a:schemeClr val="accent3"/>
            </a:solidFill>
            <a:ln>
              <a:noFill/>
            </a:ln>
          </p:spPr>
          <p:txBody>
            <a:bodyPr anchorCtr="0" anchor="ctr" bIns="73150" lIns="73150" spcFirstLastPara="1" rIns="73150" wrap="square" tIns="73150">
              <a:noAutofit/>
            </a:bodyPr>
            <a:lstStyle/>
            <a:p>
              <a:pPr indent="0" lvl="0" marL="0" rtl="0" algn="l">
                <a:spcBef>
                  <a:spcPts val="0"/>
                </a:spcBef>
                <a:spcAft>
                  <a:spcPts val="0"/>
                </a:spcAft>
                <a:buNone/>
              </a:pPr>
              <a:r>
                <a:t/>
              </a:r>
              <a:endParaRPr/>
            </a:p>
          </p:txBody>
        </p:sp>
      </p:grpSp>
      <p:cxnSp>
        <p:nvCxnSpPr>
          <p:cNvPr id="324" name="Google Shape;324;p20"/>
          <p:cNvCxnSpPr>
            <a:stCxn id="269" idx="3"/>
            <a:endCxn id="323" idx="2"/>
          </p:cNvCxnSpPr>
          <p:nvPr/>
        </p:nvCxnSpPr>
        <p:spPr>
          <a:xfrm>
            <a:off x="3234074" y="3739515"/>
            <a:ext cx="414900" cy="1035000"/>
          </a:xfrm>
          <a:prstGeom prst="bentConnector3">
            <a:avLst>
              <a:gd fmla="val 50011" name="adj1"/>
            </a:avLst>
          </a:prstGeom>
          <a:noFill/>
          <a:ln cap="flat" cmpd="sng" w="9525">
            <a:solidFill>
              <a:srgbClr val="C2C2C2"/>
            </a:solidFill>
            <a:prstDash val="solid"/>
            <a:round/>
            <a:headEnd len="sm" w="sm" type="none"/>
            <a:tailEnd len="sm" w="sm" type="none"/>
          </a:ln>
        </p:spPr>
      </p:cxnSp>
      <p:sp>
        <p:nvSpPr>
          <p:cNvPr id="325" name="Google Shape;325;p20"/>
          <p:cNvSpPr/>
          <p:nvPr/>
        </p:nvSpPr>
        <p:spPr>
          <a:xfrm>
            <a:off x="4769517" y="4114912"/>
            <a:ext cx="830100" cy="341100"/>
          </a:xfrm>
          <a:prstGeom prst="roundRect">
            <a:avLst>
              <a:gd fmla="val 16667" name="adj"/>
            </a:avLst>
          </a:prstGeom>
          <a:noFill/>
          <a:ln>
            <a:noFill/>
          </a:ln>
        </p:spPr>
        <p:txBody>
          <a:bodyPr anchorCtr="0" anchor="ctr" bIns="73150" lIns="73150" spcFirstLastPara="1" rIns="73150" wrap="square" tIns="73150">
            <a:noAutofit/>
          </a:bodyPr>
          <a:lstStyle/>
          <a:p>
            <a:pPr indent="0" lvl="0" marL="0" rtl="0" algn="l">
              <a:spcBef>
                <a:spcPts val="0"/>
              </a:spcBef>
              <a:spcAft>
                <a:spcPts val="0"/>
              </a:spcAft>
              <a:buNone/>
            </a:pPr>
            <a:r>
              <a:rPr lang="en" sz="900">
                <a:solidFill>
                  <a:srgbClr val="3D3D3D"/>
                </a:solidFill>
                <a:latin typeface="Roboto"/>
                <a:ea typeface="Roboto"/>
                <a:cs typeface="Roboto"/>
                <a:sym typeface="Roboto"/>
              </a:rPr>
              <a:t>Boundaries </a:t>
            </a:r>
            <a:endParaRPr sz="900">
              <a:solidFill>
                <a:srgbClr val="3D3D3D"/>
              </a:solidFill>
              <a:latin typeface="Roboto"/>
              <a:ea typeface="Roboto"/>
              <a:cs typeface="Roboto"/>
              <a:sym typeface="Roboto"/>
            </a:endParaRPr>
          </a:p>
        </p:txBody>
      </p:sp>
      <p:cxnSp>
        <p:nvCxnSpPr>
          <p:cNvPr id="326" name="Google Shape;326;p20"/>
          <p:cNvCxnSpPr>
            <a:stCxn id="325" idx="3"/>
            <a:endCxn id="327" idx="1"/>
          </p:cNvCxnSpPr>
          <p:nvPr/>
        </p:nvCxnSpPr>
        <p:spPr>
          <a:xfrm flipH="1" rot="10800000">
            <a:off x="5599617" y="4001662"/>
            <a:ext cx="260400" cy="283800"/>
          </a:xfrm>
          <a:prstGeom prst="bentConnector3">
            <a:avLst>
              <a:gd fmla="val 50002" name="adj1"/>
            </a:avLst>
          </a:prstGeom>
          <a:noFill/>
          <a:ln cap="flat" cmpd="sng" w="9525">
            <a:solidFill>
              <a:srgbClr val="C2C2C2"/>
            </a:solidFill>
            <a:prstDash val="solid"/>
            <a:round/>
            <a:headEnd len="sm" w="sm" type="none"/>
            <a:tailEnd len="sm" w="sm" type="none"/>
          </a:ln>
        </p:spPr>
      </p:cxnSp>
      <p:sp>
        <p:nvSpPr>
          <p:cNvPr id="327" name="Google Shape;327;p20"/>
          <p:cNvSpPr/>
          <p:nvPr/>
        </p:nvSpPr>
        <p:spPr>
          <a:xfrm>
            <a:off x="5860025" y="3831138"/>
            <a:ext cx="1428300" cy="341100"/>
          </a:xfrm>
          <a:prstGeom prst="roundRect">
            <a:avLst>
              <a:gd fmla="val 16667" name="adj"/>
            </a:avLst>
          </a:prstGeom>
          <a:noFill/>
          <a:ln>
            <a:noFill/>
          </a:ln>
        </p:spPr>
        <p:txBody>
          <a:bodyPr anchorCtr="0" anchor="ctr" bIns="73150" lIns="73150" spcFirstLastPara="1" rIns="73150" wrap="square" tIns="73150">
            <a:noAutofit/>
          </a:bodyPr>
          <a:lstStyle/>
          <a:p>
            <a:pPr indent="0" lvl="0" marL="0" rtl="0" algn="l">
              <a:spcBef>
                <a:spcPts val="0"/>
              </a:spcBef>
              <a:spcAft>
                <a:spcPts val="0"/>
              </a:spcAft>
              <a:buNone/>
            </a:pPr>
            <a:r>
              <a:rPr lang="en" sz="800">
                <a:solidFill>
                  <a:srgbClr val="3D3D3D"/>
                </a:solidFill>
                <a:latin typeface="Roboto"/>
                <a:ea typeface="Roboto"/>
                <a:cs typeface="Roboto"/>
                <a:sym typeface="Roboto"/>
              </a:rPr>
              <a:t>Superior: Horizontal Plane</a:t>
            </a:r>
            <a:endParaRPr sz="800">
              <a:solidFill>
                <a:srgbClr val="3D3D3D"/>
              </a:solidFill>
              <a:latin typeface="Roboto"/>
              <a:ea typeface="Roboto"/>
              <a:cs typeface="Roboto"/>
              <a:sym typeface="Roboto"/>
            </a:endParaRPr>
          </a:p>
        </p:txBody>
      </p:sp>
      <p:cxnSp>
        <p:nvCxnSpPr>
          <p:cNvPr id="328" name="Google Shape;328;p20"/>
          <p:cNvCxnSpPr>
            <a:stCxn id="325" idx="3"/>
            <a:endCxn id="329" idx="1"/>
          </p:cNvCxnSpPr>
          <p:nvPr/>
        </p:nvCxnSpPr>
        <p:spPr>
          <a:xfrm>
            <a:off x="5599617" y="4285462"/>
            <a:ext cx="339900" cy="5700"/>
          </a:xfrm>
          <a:prstGeom prst="bentConnector3">
            <a:avLst>
              <a:gd fmla="val 50001" name="adj1"/>
            </a:avLst>
          </a:prstGeom>
          <a:noFill/>
          <a:ln cap="flat" cmpd="sng" w="9525">
            <a:solidFill>
              <a:srgbClr val="C2C2C2"/>
            </a:solidFill>
            <a:prstDash val="solid"/>
            <a:round/>
            <a:headEnd len="sm" w="sm" type="none"/>
            <a:tailEnd len="sm" w="sm" type="none"/>
          </a:ln>
        </p:spPr>
      </p:cxnSp>
      <p:sp>
        <p:nvSpPr>
          <p:cNvPr id="329" name="Google Shape;329;p20"/>
          <p:cNvSpPr/>
          <p:nvPr/>
        </p:nvSpPr>
        <p:spPr>
          <a:xfrm>
            <a:off x="5939525" y="4173150"/>
            <a:ext cx="1348800" cy="236100"/>
          </a:xfrm>
          <a:prstGeom prst="roundRect">
            <a:avLst>
              <a:gd fmla="val 16667" name="adj"/>
            </a:avLst>
          </a:prstGeom>
          <a:noFill/>
          <a:ln>
            <a:noFill/>
          </a:ln>
        </p:spPr>
        <p:txBody>
          <a:bodyPr anchorCtr="0" anchor="ctr" bIns="73150" lIns="73150" spcFirstLastPara="1" rIns="73150" wrap="square" tIns="73150">
            <a:noAutofit/>
          </a:bodyPr>
          <a:lstStyle/>
          <a:p>
            <a:pPr indent="0" lvl="0" marL="0" rtl="0" algn="l">
              <a:spcBef>
                <a:spcPts val="0"/>
              </a:spcBef>
              <a:spcAft>
                <a:spcPts val="0"/>
              </a:spcAft>
              <a:buNone/>
            </a:pPr>
            <a:r>
              <a:rPr lang="en" sz="800">
                <a:solidFill>
                  <a:srgbClr val="3D3D3D"/>
                </a:solidFill>
                <a:latin typeface="Roboto"/>
                <a:ea typeface="Roboto"/>
                <a:cs typeface="Roboto"/>
                <a:sym typeface="Roboto"/>
              </a:rPr>
              <a:t>Inferior: Diaphragm </a:t>
            </a:r>
            <a:endParaRPr sz="800">
              <a:solidFill>
                <a:srgbClr val="3D3D3D"/>
              </a:solidFill>
              <a:latin typeface="Roboto"/>
              <a:ea typeface="Roboto"/>
              <a:cs typeface="Roboto"/>
              <a:sym typeface="Roboto"/>
            </a:endParaRPr>
          </a:p>
        </p:txBody>
      </p:sp>
      <p:cxnSp>
        <p:nvCxnSpPr>
          <p:cNvPr id="330" name="Google Shape;330;p20"/>
          <p:cNvCxnSpPr>
            <a:stCxn id="331" idx="1"/>
            <a:endCxn id="325" idx="3"/>
          </p:cNvCxnSpPr>
          <p:nvPr/>
        </p:nvCxnSpPr>
        <p:spPr>
          <a:xfrm rot="10800000">
            <a:off x="5599625" y="4285525"/>
            <a:ext cx="260400" cy="394200"/>
          </a:xfrm>
          <a:prstGeom prst="bentConnector3">
            <a:avLst>
              <a:gd fmla="val 50002" name="adj1"/>
            </a:avLst>
          </a:prstGeom>
          <a:noFill/>
          <a:ln cap="flat" cmpd="sng" w="9525">
            <a:solidFill>
              <a:srgbClr val="C2C2C2"/>
            </a:solidFill>
            <a:prstDash val="solid"/>
            <a:round/>
            <a:headEnd len="sm" w="sm" type="none"/>
            <a:tailEnd len="sm" w="sm" type="none"/>
          </a:ln>
        </p:spPr>
      </p:cxnSp>
      <p:sp>
        <p:nvSpPr>
          <p:cNvPr id="331" name="Google Shape;331;p20"/>
          <p:cNvSpPr/>
          <p:nvPr/>
        </p:nvSpPr>
        <p:spPr>
          <a:xfrm>
            <a:off x="5860025" y="4509175"/>
            <a:ext cx="1348800" cy="341100"/>
          </a:xfrm>
          <a:prstGeom prst="roundRect">
            <a:avLst>
              <a:gd fmla="val 16667" name="adj"/>
            </a:avLst>
          </a:prstGeom>
          <a:noFill/>
          <a:ln>
            <a:noFill/>
          </a:ln>
        </p:spPr>
        <p:txBody>
          <a:bodyPr anchorCtr="0" anchor="ctr" bIns="73150" lIns="73150" spcFirstLastPara="1" rIns="73150" wrap="square" tIns="73150">
            <a:noAutofit/>
          </a:bodyPr>
          <a:lstStyle/>
          <a:p>
            <a:pPr indent="0" lvl="0" marL="0" rtl="0" algn="l">
              <a:spcBef>
                <a:spcPts val="0"/>
              </a:spcBef>
              <a:spcAft>
                <a:spcPts val="0"/>
              </a:spcAft>
              <a:buNone/>
            </a:pPr>
            <a:r>
              <a:rPr lang="en" sz="800">
                <a:solidFill>
                  <a:srgbClr val="3D3D3D"/>
                </a:solidFill>
                <a:latin typeface="Roboto"/>
                <a:ea typeface="Roboto"/>
                <a:cs typeface="Roboto"/>
                <a:sym typeface="Roboto"/>
              </a:rPr>
              <a:t>Anterior:  Heart</a:t>
            </a:r>
            <a:endParaRPr sz="800">
              <a:solidFill>
                <a:srgbClr val="3D3D3D"/>
              </a:solidFill>
              <a:latin typeface="Roboto"/>
              <a:ea typeface="Roboto"/>
              <a:cs typeface="Roboto"/>
              <a:sym typeface="Roboto"/>
            </a:endParaRPr>
          </a:p>
        </p:txBody>
      </p:sp>
      <p:cxnSp>
        <p:nvCxnSpPr>
          <p:cNvPr id="332" name="Google Shape;332;p20"/>
          <p:cNvCxnSpPr>
            <a:stCxn id="325" idx="3"/>
            <a:endCxn id="333" idx="1"/>
          </p:cNvCxnSpPr>
          <p:nvPr/>
        </p:nvCxnSpPr>
        <p:spPr>
          <a:xfrm>
            <a:off x="5599617" y="4285462"/>
            <a:ext cx="244500" cy="779700"/>
          </a:xfrm>
          <a:prstGeom prst="bentConnector3">
            <a:avLst>
              <a:gd fmla="val 50012" name="adj1"/>
            </a:avLst>
          </a:prstGeom>
          <a:noFill/>
          <a:ln cap="flat" cmpd="sng" w="9525">
            <a:solidFill>
              <a:srgbClr val="C2C2C2"/>
            </a:solidFill>
            <a:prstDash val="solid"/>
            <a:round/>
            <a:headEnd len="sm" w="sm" type="none"/>
            <a:tailEnd len="sm" w="sm" type="none"/>
          </a:ln>
        </p:spPr>
      </p:cxnSp>
      <p:sp>
        <p:nvSpPr>
          <p:cNvPr id="333" name="Google Shape;333;p20"/>
          <p:cNvSpPr/>
          <p:nvPr/>
        </p:nvSpPr>
        <p:spPr>
          <a:xfrm>
            <a:off x="5844175" y="4894663"/>
            <a:ext cx="1238400" cy="341100"/>
          </a:xfrm>
          <a:prstGeom prst="roundRect">
            <a:avLst>
              <a:gd fmla="val 16667" name="adj"/>
            </a:avLst>
          </a:prstGeom>
          <a:noFill/>
          <a:ln>
            <a:noFill/>
          </a:ln>
        </p:spPr>
        <p:txBody>
          <a:bodyPr anchorCtr="0" anchor="ctr" bIns="73150" lIns="73150" spcFirstLastPara="1" rIns="73150" wrap="square" tIns="73150">
            <a:noAutofit/>
          </a:bodyPr>
          <a:lstStyle/>
          <a:p>
            <a:pPr indent="0" lvl="0" marL="0" rtl="0" algn="l">
              <a:spcBef>
                <a:spcPts val="0"/>
              </a:spcBef>
              <a:spcAft>
                <a:spcPts val="0"/>
              </a:spcAft>
              <a:buNone/>
            </a:pPr>
            <a:r>
              <a:rPr lang="en" sz="800">
                <a:solidFill>
                  <a:srgbClr val="3D3D3D"/>
                </a:solidFill>
                <a:latin typeface="Roboto"/>
                <a:ea typeface="Roboto"/>
                <a:cs typeface="Roboto"/>
                <a:sym typeface="Roboto"/>
              </a:rPr>
              <a:t>Posterior: Thoracic </a:t>
            </a:r>
            <a:r>
              <a:rPr lang="en" sz="800">
                <a:solidFill>
                  <a:srgbClr val="3D3D3D"/>
                </a:solidFill>
                <a:latin typeface="Roboto"/>
                <a:ea typeface="Roboto"/>
                <a:cs typeface="Roboto"/>
                <a:sym typeface="Roboto"/>
              </a:rPr>
              <a:t>vertebrae</a:t>
            </a:r>
            <a:r>
              <a:rPr lang="en" sz="800">
                <a:solidFill>
                  <a:srgbClr val="3D3D3D"/>
                </a:solidFill>
                <a:latin typeface="Roboto"/>
                <a:ea typeface="Roboto"/>
                <a:cs typeface="Roboto"/>
                <a:sym typeface="Roboto"/>
              </a:rPr>
              <a:t> from T5 to T12</a:t>
            </a:r>
            <a:endParaRPr sz="800">
              <a:solidFill>
                <a:srgbClr val="3D3D3D"/>
              </a:solidFill>
              <a:latin typeface="Roboto"/>
              <a:ea typeface="Roboto"/>
              <a:cs typeface="Roboto"/>
              <a:sym typeface="Roboto"/>
            </a:endParaRPr>
          </a:p>
        </p:txBody>
      </p:sp>
      <p:sp>
        <p:nvSpPr>
          <p:cNvPr id="334" name="Google Shape;334;p20"/>
          <p:cNvSpPr/>
          <p:nvPr/>
        </p:nvSpPr>
        <p:spPr>
          <a:xfrm>
            <a:off x="5332200" y="5261750"/>
            <a:ext cx="1951200" cy="2142300"/>
          </a:xfrm>
          <a:prstGeom prst="roundRect">
            <a:avLst>
              <a:gd fmla="val 16667" name="adj"/>
            </a:avLst>
          </a:prstGeom>
          <a:noFill/>
          <a:ln>
            <a:noFill/>
          </a:ln>
        </p:spPr>
        <p:txBody>
          <a:bodyPr anchorCtr="0" anchor="ctr" bIns="73150" lIns="73150" spcFirstLastPara="1" rIns="73150" wrap="square" tIns="73150">
            <a:noAutofit/>
          </a:bodyPr>
          <a:lstStyle/>
          <a:p>
            <a:pPr indent="0" lvl="0" marL="0" rtl="0" algn="l">
              <a:spcBef>
                <a:spcPts val="0"/>
              </a:spcBef>
              <a:spcAft>
                <a:spcPts val="0"/>
              </a:spcAft>
              <a:buNone/>
            </a:pPr>
            <a:r>
              <a:rPr b="1" lang="en" sz="900">
                <a:solidFill>
                  <a:srgbClr val="3D3D3D"/>
                </a:solidFill>
                <a:latin typeface="Roboto"/>
                <a:ea typeface="Roboto"/>
                <a:cs typeface="Roboto"/>
                <a:sym typeface="Roboto"/>
              </a:rPr>
              <a:t>Content</a:t>
            </a:r>
            <a:endParaRPr b="1" sz="900">
              <a:solidFill>
                <a:srgbClr val="3D3D3D"/>
              </a:solidFill>
              <a:latin typeface="Roboto"/>
              <a:ea typeface="Roboto"/>
              <a:cs typeface="Roboto"/>
              <a:sym typeface="Roboto"/>
            </a:endParaRPr>
          </a:p>
          <a:p>
            <a:pPr indent="-279400" lvl="0" marL="457200" rtl="0" algn="l">
              <a:spcBef>
                <a:spcPts val="0"/>
              </a:spcBef>
              <a:spcAft>
                <a:spcPts val="0"/>
              </a:spcAft>
              <a:buClr>
                <a:srgbClr val="3D3D3D"/>
              </a:buClr>
              <a:buSzPts val="800"/>
              <a:buFont typeface="Roboto"/>
              <a:buChar char="●"/>
            </a:pPr>
            <a:r>
              <a:rPr lang="en" sz="800">
                <a:solidFill>
                  <a:srgbClr val="3D3D3D"/>
                </a:solidFill>
                <a:latin typeface="Roboto"/>
                <a:ea typeface="Roboto"/>
                <a:cs typeface="Roboto"/>
                <a:sym typeface="Roboto"/>
              </a:rPr>
              <a:t> </a:t>
            </a:r>
            <a:r>
              <a:rPr b="1" lang="en" sz="800">
                <a:solidFill>
                  <a:srgbClr val="990000"/>
                </a:solidFill>
                <a:latin typeface="Roboto"/>
                <a:ea typeface="Roboto"/>
                <a:cs typeface="Roboto"/>
                <a:sym typeface="Roboto"/>
              </a:rPr>
              <a:t>Esophagus </a:t>
            </a:r>
            <a:r>
              <a:rPr lang="en" sz="500">
                <a:solidFill>
                  <a:srgbClr val="9E9E9E"/>
                </a:solidFill>
                <a:latin typeface="Roboto"/>
                <a:ea typeface="Roboto"/>
                <a:cs typeface="Roboto"/>
                <a:sym typeface="Roboto"/>
              </a:rPr>
              <a:t>(most anterior structure)</a:t>
            </a:r>
            <a:endParaRPr sz="500">
              <a:solidFill>
                <a:srgbClr val="9E9E9E"/>
              </a:solidFill>
              <a:latin typeface="Roboto"/>
              <a:ea typeface="Roboto"/>
              <a:cs typeface="Roboto"/>
              <a:sym typeface="Roboto"/>
            </a:endParaRPr>
          </a:p>
          <a:p>
            <a:pPr indent="-279400" lvl="0" marL="457200" rtl="0" algn="l">
              <a:spcBef>
                <a:spcPts val="0"/>
              </a:spcBef>
              <a:spcAft>
                <a:spcPts val="0"/>
              </a:spcAft>
              <a:buClr>
                <a:srgbClr val="3D3D3D"/>
              </a:buClr>
              <a:buSzPts val="800"/>
              <a:buFont typeface="Roboto"/>
              <a:buChar char="●"/>
            </a:pPr>
            <a:r>
              <a:rPr lang="en" sz="800">
                <a:solidFill>
                  <a:srgbClr val="3D3D3D"/>
                </a:solidFill>
                <a:latin typeface="Roboto"/>
                <a:ea typeface="Roboto"/>
                <a:cs typeface="Roboto"/>
                <a:sym typeface="Roboto"/>
              </a:rPr>
              <a:t>Vagus nerves     </a:t>
            </a:r>
            <a:endParaRPr sz="800">
              <a:solidFill>
                <a:srgbClr val="3D3D3D"/>
              </a:solidFill>
              <a:latin typeface="Roboto"/>
              <a:ea typeface="Roboto"/>
              <a:cs typeface="Roboto"/>
              <a:sym typeface="Roboto"/>
            </a:endParaRPr>
          </a:p>
          <a:p>
            <a:pPr indent="-279400" lvl="0" marL="457200" rtl="0" algn="l">
              <a:spcBef>
                <a:spcPts val="0"/>
              </a:spcBef>
              <a:spcAft>
                <a:spcPts val="0"/>
              </a:spcAft>
              <a:buClr>
                <a:srgbClr val="3D3D3D"/>
              </a:buClr>
              <a:buSzPts val="800"/>
              <a:buFont typeface="Open Sans"/>
              <a:buChar char="●"/>
            </a:pPr>
            <a:r>
              <a:rPr lang="en" sz="800">
                <a:solidFill>
                  <a:srgbClr val="3D3D3D"/>
                </a:solidFill>
                <a:latin typeface="Roboto"/>
                <a:ea typeface="Roboto"/>
                <a:cs typeface="Roboto"/>
                <a:sym typeface="Roboto"/>
              </a:rPr>
              <a:t>Thoracic duct               Posterior to esophagus</a:t>
            </a:r>
            <a:endParaRPr sz="800">
              <a:solidFill>
                <a:srgbClr val="3D3D3D"/>
              </a:solidFill>
              <a:latin typeface="Roboto"/>
              <a:ea typeface="Roboto"/>
              <a:cs typeface="Roboto"/>
              <a:sym typeface="Roboto"/>
            </a:endParaRPr>
          </a:p>
          <a:p>
            <a:pPr indent="-279400" lvl="0" marL="457200" rtl="0" algn="l">
              <a:spcBef>
                <a:spcPts val="0"/>
              </a:spcBef>
              <a:spcAft>
                <a:spcPts val="0"/>
              </a:spcAft>
              <a:buClr>
                <a:srgbClr val="3D3D3D"/>
              </a:buClr>
              <a:buSzPts val="800"/>
              <a:buFont typeface="Open Sans"/>
              <a:buChar char="●"/>
            </a:pPr>
            <a:r>
              <a:rPr lang="en" sz="800">
                <a:solidFill>
                  <a:srgbClr val="3D3D3D"/>
                </a:solidFill>
                <a:latin typeface="Roboto"/>
                <a:ea typeface="Roboto"/>
                <a:cs typeface="Roboto"/>
                <a:sym typeface="Roboto"/>
              </a:rPr>
              <a:t>Azygos system of veins           Posterior &amp; to the right of esophagus</a:t>
            </a:r>
            <a:endParaRPr sz="800">
              <a:solidFill>
                <a:srgbClr val="3D3D3D"/>
              </a:solidFill>
              <a:latin typeface="Roboto"/>
              <a:ea typeface="Roboto"/>
              <a:cs typeface="Roboto"/>
              <a:sym typeface="Roboto"/>
            </a:endParaRPr>
          </a:p>
          <a:p>
            <a:pPr indent="-279400" lvl="0" marL="457200" rtl="0" algn="l">
              <a:spcBef>
                <a:spcPts val="0"/>
              </a:spcBef>
              <a:spcAft>
                <a:spcPts val="0"/>
              </a:spcAft>
              <a:buClr>
                <a:srgbClr val="3D3D3D"/>
              </a:buClr>
              <a:buSzPts val="800"/>
              <a:buFont typeface="Open Sans"/>
              <a:buChar char="●"/>
            </a:pPr>
            <a:r>
              <a:rPr b="1" lang="en" sz="800" u="sng">
                <a:solidFill>
                  <a:srgbClr val="3D3D3D"/>
                </a:solidFill>
                <a:latin typeface="Roboto"/>
                <a:ea typeface="Roboto"/>
                <a:cs typeface="Roboto"/>
                <a:sym typeface="Roboto"/>
              </a:rPr>
              <a:t>D</a:t>
            </a:r>
            <a:r>
              <a:rPr lang="en" sz="800">
                <a:solidFill>
                  <a:srgbClr val="3D3D3D"/>
                </a:solidFill>
                <a:latin typeface="Roboto"/>
                <a:ea typeface="Roboto"/>
                <a:cs typeface="Roboto"/>
                <a:sym typeface="Roboto"/>
              </a:rPr>
              <a:t>escending aorta        Posterior &amp; to the left of esophagus</a:t>
            </a:r>
            <a:endParaRPr sz="800">
              <a:solidFill>
                <a:srgbClr val="3D3D3D"/>
              </a:solidFill>
              <a:latin typeface="Roboto"/>
              <a:ea typeface="Roboto"/>
              <a:cs typeface="Roboto"/>
              <a:sym typeface="Roboto"/>
            </a:endParaRPr>
          </a:p>
          <a:p>
            <a:pPr indent="-279400" lvl="0" marL="457200" rtl="0" algn="l">
              <a:spcBef>
                <a:spcPts val="0"/>
              </a:spcBef>
              <a:spcAft>
                <a:spcPts val="0"/>
              </a:spcAft>
              <a:buClr>
                <a:srgbClr val="3D3D3D"/>
              </a:buClr>
              <a:buSzPts val="800"/>
              <a:buFont typeface="Roboto"/>
              <a:buChar char="●"/>
            </a:pPr>
            <a:r>
              <a:rPr lang="en" sz="800">
                <a:solidFill>
                  <a:srgbClr val="3D3D3D"/>
                </a:solidFill>
                <a:latin typeface="Roboto"/>
                <a:ea typeface="Roboto"/>
                <a:cs typeface="Roboto"/>
                <a:sym typeface="Roboto"/>
              </a:rPr>
              <a:t>R &amp; L  thoracic sympathetic trunks</a:t>
            </a:r>
            <a:endParaRPr sz="800">
              <a:solidFill>
                <a:srgbClr val="3D3D3D"/>
              </a:solidFill>
              <a:latin typeface="Roboto"/>
              <a:ea typeface="Roboto"/>
              <a:cs typeface="Roboto"/>
              <a:sym typeface="Roboto"/>
            </a:endParaRPr>
          </a:p>
          <a:p>
            <a:pPr indent="-279400" lvl="0" marL="457200" rtl="0" algn="l">
              <a:spcBef>
                <a:spcPts val="0"/>
              </a:spcBef>
              <a:spcAft>
                <a:spcPts val="0"/>
              </a:spcAft>
              <a:buClr>
                <a:srgbClr val="3D3D3D"/>
              </a:buClr>
              <a:buSzPts val="800"/>
              <a:buFont typeface="Roboto"/>
              <a:buChar char="●"/>
            </a:pPr>
            <a:r>
              <a:rPr lang="en" sz="800">
                <a:solidFill>
                  <a:srgbClr val="3D3D3D"/>
                </a:solidFill>
                <a:latin typeface="Roboto"/>
                <a:ea typeface="Roboto"/>
                <a:cs typeface="Roboto"/>
                <a:sym typeface="Roboto"/>
              </a:rPr>
              <a:t>Mediastinal lymph nodes</a:t>
            </a:r>
            <a:endParaRPr sz="800">
              <a:solidFill>
                <a:srgbClr val="3D3D3D"/>
              </a:solidFill>
              <a:latin typeface="Roboto"/>
              <a:ea typeface="Roboto"/>
              <a:cs typeface="Roboto"/>
              <a:sym typeface="Roboto"/>
            </a:endParaRPr>
          </a:p>
          <a:p>
            <a:pPr indent="0" lvl="0" marL="457200" rtl="0" algn="l">
              <a:spcBef>
                <a:spcPts val="0"/>
              </a:spcBef>
              <a:spcAft>
                <a:spcPts val="0"/>
              </a:spcAft>
              <a:buNone/>
            </a:pPr>
            <a:r>
              <a:t/>
            </a:r>
            <a:endParaRPr sz="800">
              <a:solidFill>
                <a:srgbClr val="3D3D3D"/>
              </a:solidFill>
              <a:latin typeface="Roboto"/>
              <a:ea typeface="Roboto"/>
              <a:cs typeface="Roboto"/>
              <a:sym typeface="Roboto"/>
            </a:endParaRPr>
          </a:p>
          <a:p>
            <a:pPr indent="0" lvl="0" marL="0" rtl="0" algn="l">
              <a:spcBef>
                <a:spcPts val="0"/>
              </a:spcBef>
              <a:spcAft>
                <a:spcPts val="0"/>
              </a:spcAft>
              <a:buNone/>
            </a:pPr>
            <a:r>
              <a:t/>
            </a:r>
            <a:endParaRPr sz="800">
              <a:solidFill>
                <a:srgbClr val="3D3D3D"/>
              </a:solidFill>
              <a:latin typeface="Roboto"/>
              <a:ea typeface="Roboto"/>
              <a:cs typeface="Roboto"/>
              <a:sym typeface="Roboto"/>
            </a:endParaRPr>
          </a:p>
        </p:txBody>
      </p:sp>
      <p:cxnSp>
        <p:nvCxnSpPr>
          <p:cNvPr id="335" name="Google Shape;335;p20"/>
          <p:cNvCxnSpPr>
            <a:stCxn id="325" idx="1"/>
            <a:endCxn id="334" idx="1"/>
          </p:cNvCxnSpPr>
          <p:nvPr/>
        </p:nvCxnSpPr>
        <p:spPr>
          <a:xfrm>
            <a:off x="4769517" y="4285462"/>
            <a:ext cx="562800" cy="2047500"/>
          </a:xfrm>
          <a:prstGeom prst="bentConnector3">
            <a:avLst>
              <a:gd fmla="val -42311" name="adj1"/>
            </a:avLst>
          </a:prstGeom>
          <a:noFill/>
          <a:ln cap="flat" cmpd="sng" w="9525">
            <a:solidFill>
              <a:srgbClr val="C2C2C2"/>
            </a:solidFill>
            <a:prstDash val="solid"/>
            <a:round/>
            <a:headEnd len="sm" w="sm" type="none"/>
            <a:tailEnd len="sm" w="sm" type="none"/>
          </a:ln>
        </p:spPr>
      </p:cxnSp>
      <p:sp>
        <p:nvSpPr>
          <p:cNvPr id="336" name="Google Shape;336;p20"/>
          <p:cNvSpPr txBox="1"/>
          <p:nvPr/>
        </p:nvSpPr>
        <p:spPr>
          <a:xfrm>
            <a:off x="4440125" y="9656300"/>
            <a:ext cx="26589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999999"/>
                </a:solidFill>
                <a:latin typeface="Open Sans"/>
                <a:ea typeface="Open Sans"/>
                <a:cs typeface="Open Sans"/>
                <a:sym typeface="Open Sans"/>
              </a:rPr>
              <a:t>Thanks to shatha almutib !</a:t>
            </a:r>
            <a:endParaRPr>
              <a:solidFill>
                <a:srgbClr val="999999"/>
              </a:solidFill>
              <a:latin typeface="Open Sans"/>
              <a:ea typeface="Open Sans"/>
              <a:cs typeface="Open Sans"/>
              <a:sym typeface="Open Sans"/>
            </a:endParaRPr>
          </a:p>
        </p:txBody>
      </p:sp>
      <p:sp>
        <p:nvSpPr>
          <p:cNvPr id="337" name="Google Shape;337;p20"/>
          <p:cNvSpPr txBox="1"/>
          <p:nvPr/>
        </p:nvSpPr>
        <p:spPr>
          <a:xfrm>
            <a:off x="56550" y="962425"/>
            <a:ext cx="2538300" cy="1508400"/>
          </a:xfrm>
          <a:prstGeom prst="rect">
            <a:avLst/>
          </a:prstGeom>
          <a:noFill/>
          <a:ln cap="flat" cmpd="sng" w="19050">
            <a:solidFill>
              <a:schemeClr val="accent3"/>
            </a:solidFill>
            <a:prstDash val="lgDash"/>
            <a:round/>
            <a:headEnd len="sm" w="sm" type="none"/>
            <a:tailEnd len="sm" w="sm" type="none"/>
          </a:ln>
        </p:spPr>
        <p:txBody>
          <a:bodyPr anchorCtr="0" anchor="t" bIns="91425" lIns="91425" spcFirstLastPara="1" rIns="91425" wrap="square" tIns="91425">
            <a:spAutoFit/>
          </a:bodyPr>
          <a:lstStyle/>
          <a:p>
            <a:pPr indent="-285750" lvl="0" marL="457200" rtl="0" algn="l">
              <a:spcBef>
                <a:spcPts val="0"/>
              </a:spcBef>
              <a:spcAft>
                <a:spcPts val="0"/>
              </a:spcAft>
              <a:buClr>
                <a:srgbClr val="3D3D3D"/>
              </a:buClr>
              <a:buSzPts val="900"/>
              <a:buFont typeface="Roboto"/>
              <a:buChar char="●"/>
            </a:pPr>
            <a:r>
              <a:rPr b="1" lang="en" sz="900">
                <a:solidFill>
                  <a:srgbClr val="3D3D3D"/>
                </a:solidFill>
                <a:latin typeface="Roboto"/>
                <a:ea typeface="Roboto"/>
                <a:cs typeface="Roboto"/>
                <a:sym typeface="Roboto"/>
              </a:rPr>
              <a:t> Superior &amp; Posterior </a:t>
            </a:r>
            <a:r>
              <a:rPr b="1" lang="en" sz="900">
                <a:solidFill>
                  <a:srgbClr val="3D3D3D"/>
                </a:solidFill>
                <a:latin typeface="Roboto"/>
                <a:ea typeface="Roboto"/>
                <a:cs typeface="Roboto"/>
                <a:sym typeface="Roboto"/>
              </a:rPr>
              <a:t>Mediastinum</a:t>
            </a:r>
            <a:r>
              <a:rPr b="1" lang="en" sz="900">
                <a:solidFill>
                  <a:srgbClr val="3D3D3D"/>
                </a:solidFill>
                <a:latin typeface="Roboto"/>
                <a:ea typeface="Roboto"/>
                <a:cs typeface="Roboto"/>
                <a:sym typeface="Roboto"/>
              </a:rPr>
              <a:t>:</a:t>
            </a:r>
            <a:endParaRPr b="1" sz="900">
              <a:solidFill>
                <a:srgbClr val="3D3D3D"/>
              </a:solidFill>
              <a:latin typeface="Roboto"/>
              <a:ea typeface="Roboto"/>
              <a:cs typeface="Roboto"/>
              <a:sym typeface="Roboto"/>
            </a:endParaRPr>
          </a:p>
          <a:p>
            <a:pPr indent="-279400" lvl="0" marL="914400" rtl="0" algn="l">
              <a:spcBef>
                <a:spcPts val="0"/>
              </a:spcBef>
              <a:spcAft>
                <a:spcPts val="0"/>
              </a:spcAft>
              <a:buClr>
                <a:srgbClr val="3D3D3D"/>
              </a:buClr>
              <a:buSzPts val="800"/>
              <a:buFont typeface="Roboto"/>
              <a:buAutoNum type="arabicPeriod"/>
            </a:pPr>
            <a:r>
              <a:rPr lang="en" sz="800">
                <a:solidFill>
                  <a:srgbClr val="3D3D3D"/>
                </a:solidFill>
                <a:latin typeface="Roboto"/>
                <a:ea typeface="Roboto"/>
                <a:cs typeface="Roboto"/>
                <a:sym typeface="Roboto"/>
              </a:rPr>
              <a:t>Esophagus.</a:t>
            </a:r>
            <a:endParaRPr sz="800">
              <a:solidFill>
                <a:srgbClr val="3D3D3D"/>
              </a:solidFill>
              <a:latin typeface="Roboto"/>
              <a:ea typeface="Roboto"/>
              <a:cs typeface="Roboto"/>
              <a:sym typeface="Roboto"/>
            </a:endParaRPr>
          </a:p>
          <a:p>
            <a:pPr indent="-279400" lvl="0" marL="914400" rtl="0" algn="l">
              <a:spcBef>
                <a:spcPts val="0"/>
              </a:spcBef>
              <a:spcAft>
                <a:spcPts val="0"/>
              </a:spcAft>
              <a:buClr>
                <a:srgbClr val="3D3D3D"/>
              </a:buClr>
              <a:buSzPts val="800"/>
              <a:buFont typeface="Roboto"/>
              <a:buAutoNum type="arabicPeriod"/>
            </a:pPr>
            <a:r>
              <a:rPr lang="en" sz="800">
                <a:solidFill>
                  <a:srgbClr val="3D3D3D"/>
                </a:solidFill>
                <a:latin typeface="Roboto"/>
                <a:ea typeface="Roboto"/>
                <a:cs typeface="Roboto"/>
                <a:sym typeface="Roboto"/>
              </a:rPr>
              <a:t> Thoracic duct.</a:t>
            </a:r>
            <a:endParaRPr sz="800">
              <a:solidFill>
                <a:srgbClr val="3D3D3D"/>
              </a:solidFill>
              <a:latin typeface="Roboto"/>
              <a:ea typeface="Roboto"/>
              <a:cs typeface="Roboto"/>
              <a:sym typeface="Roboto"/>
            </a:endParaRPr>
          </a:p>
          <a:p>
            <a:pPr indent="-285750" lvl="0" marL="914400" rtl="0" algn="l">
              <a:spcBef>
                <a:spcPts val="0"/>
              </a:spcBef>
              <a:spcAft>
                <a:spcPts val="0"/>
              </a:spcAft>
              <a:buClr>
                <a:srgbClr val="3D3D3D"/>
              </a:buClr>
              <a:buSzPts val="900"/>
              <a:buFont typeface="Roboto"/>
              <a:buAutoNum type="arabicPeriod"/>
            </a:pPr>
            <a:r>
              <a:rPr lang="en" sz="800">
                <a:solidFill>
                  <a:srgbClr val="3D3D3D"/>
                </a:solidFill>
                <a:latin typeface="Roboto"/>
                <a:ea typeface="Roboto"/>
                <a:cs typeface="Roboto"/>
                <a:sym typeface="Roboto"/>
              </a:rPr>
              <a:t> Right &amp; left vagus nerves</a:t>
            </a:r>
            <a:r>
              <a:rPr lang="en" sz="900">
                <a:solidFill>
                  <a:srgbClr val="3D3D3D"/>
                </a:solidFill>
                <a:latin typeface="Roboto"/>
                <a:ea typeface="Roboto"/>
                <a:cs typeface="Roboto"/>
                <a:sym typeface="Roboto"/>
              </a:rPr>
              <a:t>.</a:t>
            </a:r>
            <a:endParaRPr sz="900">
              <a:solidFill>
                <a:srgbClr val="3D3D3D"/>
              </a:solidFill>
              <a:latin typeface="Roboto"/>
              <a:ea typeface="Roboto"/>
              <a:cs typeface="Roboto"/>
              <a:sym typeface="Roboto"/>
            </a:endParaRPr>
          </a:p>
          <a:p>
            <a:pPr indent="-285750" lvl="0" marL="457200" rtl="0" algn="l">
              <a:spcBef>
                <a:spcPts val="0"/>
              </a:spcBef>
              <a:spcAft>
                <a:spcPts val="0"/>
              </a:spcAft>
              <a:buClr>
                <a:srgbClr val="3D3D3D"/>
              </a:buClr>
              <a:buSzPts val="900"/>
              <a:buFont typeface="Roboto"/>
              <a:buChar char="●"/>
            </a:pPr>
            <a:r>
              <a:rPr b="1" lang="en" sz="900">
                <a:solidFill>
                  <a:srgbClr val="3D3D3D"/>
                </a:solidFill>
                <a:latin typeface="Roboto"/>
                <a:ea typeface="Roboto"/>
                <a:cs typeface="Roboto"/>
                <a:sym typeface="Roboto"/>
              </a:rPr>
              <a:t>Superior &amp; Middle Mediastinum:</a:t>
            </a:r>
            <a:endParaRPr b="1" sz="900">
              <a:solidFill>
                <a:srgbClr val="3D3D3D"/>
              </a:solidFill>
              <a:latin typeface="Roboto"/>
              <a:ea typeface="Roboto"/>
              <a:cs typeface="Roboto"/>
              <a:sym typeface="Roboto"/>
            </a:endParaRPr>
          </a:p>
          <a:p>
            <a:pPr indent="-285750" lvl="1" marL="914400" rtl="0" algn="l">
              <a:spcBef>
                <a:spcPts val="0"/>
              </a:spcBef>
              <a:spcAft>
                <a:spcPts val="0"/>
              </a:spcAft>
              <a:buClr>
                <a:srgbClr val="3D3D3D"/>
              </a:buClr>
              <a:buSzPts val="900"/>
              <a:buFont typeface="Roboto"/>
              <a:buAutoNum type="arabicPeriod"/>
            </a:pPr>
            <a:r>
              <a:rPr lang="en" sz="900">
                <a:solidFill>
                  <a:srgbClr val="3D3D3D"/>
                </a:solidFill>
                <a:latin typeface="Roboto"/>
                <a:ea typeface="Roboto"/>
                <a:cs typeface="Roboto"/>
                <a:sym typeface="Roboto"/>
              </a:rPr>
              <a:t> </a:t>
            </a:r>
            <a:r>
              <a:rPr lang="en" sz="800">
                <a:solidFill>
                  <a:srgbClr val="3D3D3D"/>
                </a:solidFill>
                <a:latin typeface="Roboto"/>
                <a:ea typeface="Roboto"/>
                <a:cs typeface="Roboto"/>
                <a:sym typeface="Roboto"/>
              </a:rPr>
              <a:t>Superior vena cava.</a:t>
            </a:r>
            <a:endParaRPr sz="800">
              <a:solidFill>
                <a:srgbClr val="3D3D3D"/>
              </a:solidFill>
              <a:latin typeface="Roboto"/>
              <a:ea typeface="Roboto"/>
              <a:cs typeface="Roboto"/>
              <a:sym typeface="Roboto"/>
            </a:endParaRPr>
          </a:p>
          <a:p>
            <a:pPr indent="-279400" lvl="1" marL="914400" rtl="0" algn="l">
              <a:spcBef>
                <a:spcPts val="0"/>
              </a:spcBef>
              <a:spcAft>
                <a:spcPts val="0"/>
              </a:spcAft>
              <a:buClr>
                <a:srgbClr val="3D3D3D"/>
              </a:buClr>
              <a:buSzPts val="800"/>
              <a:buFont typeface="Roboto"/>
              <a:buAutoNum type="arabicPeriod"/>
            </a:pPr>
            <a:r>
              <a:rPr lang="en" sz="800">
                <a:solidFill>
                  <a:srgbClr val="3D3D3D"/>
                </a:solidFill>
                <a:latin typeface="Roboto"/>
                <a:ea typeface="Roboto"/>
                <a:cs typeface="Roboto"/>
                <a:sym typeface="Roboto"/>
              </a:rPr>
              <a:t>Right &amp; left phrenic nerves</a:t>
            </a:r>
            <a:endParaRPr sz="800">
              <a:solidFill>
                <a:srgbClr val="3D3D3D"/>
              </a:solidFill>
              <a:latin typeface="Roboto"/>
              <a:ea typeface="Roboto"/>
              <a:cs typeface="Roboto"/>
              <a:sym typeface="Roboto"/>
            </a:endParaRPr>
          </a:p>
          <a:p>
            <a:pPr indent="-285750" lvl="0" marL="457200" rtl="0" algn="l">
              <a:spcBef>
                <a:spcPts val="0"/>
              </a:spcBef>
              <a:spcAft>
                <a:spcPts val="0"/>
              </a:spcAft>
              <a:buClr>
                <a:srgbClr val="3D3D3D"/>
              </a:buClr>
              <a:buSzPts val="900"/>
              <a:buFont typeface="Roboto"/>
              <a:buChar char="●"/>
            </a:pPr>
            <a:r>
              <a:rPr b="1" lang="en" sz="900">
                <a:solidFill>
                  <a:srgbClr val="3D3D3D"/>
                </a:solidFill>
                <a:latin typeface="Roboto"/>
                <a:ea typeface="Roboto"/>
                <a:cs typeface="Roboto"/>
                <a:sym typeface="Roboto"/>
              </a:rPr>
              <a:t>Superior &amp; Anterior Mediastinum:</a:t>
            </a:r>
            <a:endParaRPr b="1" sz="900">
              <a:solidFill>
                <a:srgbClr val="3D3D3D"/>
              </a:solidFill>
              <a:latin typeface="Roboto"/>
              <a:ea typeface="Roboto"/>
              <a:cs typeface="Roboto"/>
              <a:sym typeface="Roboto"/>
            </a:endParaRPr>
          </a:p>
          <a:p>
            <a:pPr indent="-279400" lvl="0" marL="914400" rtl="0" algn="l">
              <a:spcBef>
                <a:spcPts val="0"/>
              </a:spcBef>
              <a:spcAft>
                <a:spcPts val="0"/>
              </a:spcAft>
              <a:buClr>
                <a:srgbClr val="3D3D3D"/>
              </a:buClr>
              <a:buSzPts val="800"/>
              <a:buFont typeface="Roboto"/>
              <a:buAutoNum type="arabicPeriod"/>
            </a:pPr>
            <a:r>
              <a:rPr lang="en" sz="800">
                <a:solidFill>
                  <a:srgbClr val="3D3D3D"/>
                </a:solidFill>
                <a:latin typeface="Roboto"/>
                <a:ea typeface="Roboto"/>
                <a:cs typeface="Roboto"/>
                <a:sym typeface="Roboto"/>
              </a:rPr>
              <a:t> Thymus gland.</a:t>
            </a:r>
            <a:endParaRPr sz="800">
              <a:solidFill>
                <a:srgbClr val="3D3D3D"/>
              </a:solidFill>
              <a:latin typeface="Roboto"/>
              <a:ea typeface="Roboto"/>
              <a:cs typeface="Roboto"/>
              <a:sym typeface="Roboto"/>
            </a:endParaRPr>
          </a:p>
          <a:p>
            <a:pPr indent="0" lvl="0" marL="0" rtl="0" algn="l">
              <a:spcBef>
                <a:spcPts val="0"/>
              </a:spcBef>
              <a:spcAft>
                <a:spcPts val="0"/>
              </a:spcAft>
              <a:buNone/>
            </a:pPr>
            <a:r>
              <a:t/>
            </a:r>
            <a:endParaRPr sz="900">
              <a:solidFill>
                <a:srgbClr val="3D3D3D"/>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1"/>
          <p:cNvSpPr txBox="1"/>
          <p:nvPr>
            <p:ph type="title"/>
          </p:nvPr>
        </p:nvSpPr>
        <p:spPr>
          <a:xfrm>
            <a:off x="249360" y="870271"/>
            <a:ext cx="6816600" cy="111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solidFill>
                  <a:srgbClr val="134F5C"/>
                </a:solidFill>
              </a:rPr>
              <a:t>Important Structures In Mediastinum</a:t>
            </a:r>
            <a:endParaRPr sz="2700">
              <a:solidFill>
                <a:srgbClr val="134F5C"/>
              </a:solidFill>
            </a:endParaRPr>
          </a:p>
        </p:txBody>
      </p:sp>
      <p:graphicFrame>
        <p:nvGraphicFramePr>
          <p:cNvPr id="343" name="Google Shape;343;p21"/>
          <p:cNvGraphicFramePr/>
          <p:nvPr/>
        </p:nvGraphicFramePr>
        <p:xfrm>
          <a:off x="249350" y="1872725"/>
          <a:ext cx="3000000" cy="3000000"/>
        </p:xfrm>
        <a:graphic>
          <a:graphicData uri="http://schemas.openxmlformats.org/drawingml/2006/table">
            <a:tbl>
              <a:tblPr>
                <a:noFill/>
                <a:tableStyleId>{78CE1397-1187-49AA-9925-2850D311445C}</a:tableStyleId>
              </a:tblPr>
              <a:tblGrid>
                <a:gridCol w="3408300"/>
                <a:gridCol w="3408300"/>
              </a:tblGrid>
              <a:tr h="505575">
                <a:tc>
                  <a:txBody>
                    <a:bodyPr/>
                    <a:lstStyle/>
                    <a:p>
                      <a:pPr indent="0" lvl="0" marL="0" rtl="0" algn="ctr">
                        <a:spcBef>
                          <a:spcPts val="0"/>
                        </a:spcBef>
                        <a:spcAft>
                          <a:spcPts val="0"/>
                        </a:spcAft>
                        <a:buNone/>
                      </a:pPr>
                      <a:r>
                        <a:rPr b="1" lang="en" sz="1800">
                          <a:solidFill>
                            <a:srgbClr val="134F5C"/>
                          </a:solidFill>
                          <a:latin typeface="Fira Sans Condensed"/>
                          <a:ea typeface="Fira Sans Condensed"/>
                          <a:cs typeface="Fira Sans Condensed"/>
                          <a:sym typeface="Fira Sans Condensed"/>
                        </a:rPr>
                        <a:t>Phrenic nerve</a:t>
                      </a:r>
                      <a:endParaRPr b="1" sz="1800">
                        <a:solidFill>
                          <a:srgbClr val="134F5C"/>
                        </a:solidFill>
                        <a:latin typeface="Fira Sans Condensed"/>
                        <a:ea typeface="Fira Sans Condensed"/>
                        <a:cs typeface="Fira Sans Condensed"/>
                        <a:sym typeface="Fira Sans Condensed"/>
                      </a:endParaRPr>
                    </a:p>
                  </a:txBody>
                  <a:tcPr marT="91425" marB="91425" marR="91425" marL="91425">
                    <a:solidFill>
                      <a:srgbClr val="D0E0E3"/>
                    </a:solidFill>
                  </a:tcPr>
                </a:tc>
                <a:tc>
                  <a:txBody>
                    <a:bodyPr/>
                    <a:lstStyle/>
                    <a:p>
                      <a:pPr indent="0" lvl="0" marL="0" rtl="0" algn="ctr">
                        <a:spcBef>
                          <a:spcPts val="0"/>
                        </a:spcBef>
                        <a:spcAft>
                          <a:spcPts val="0"/>
                        </a:spcAft>
                        <a:buNone/>
                      </a:pPr>
                      <a:r>
                        <a:rPr b="1" lang="en" sz="1800">
                          <a:solidFill>
                            <a:srgbClr val="134F5C"/>
                          </a:solidFill>
                          <a:latin typeface="Fira Sans Condensed"/>
                          <a:ea typeface="Fira Sans Condensed"/>
                          <a:cs typeface="Fira Sans Condensed"/>
                          <a:sym typeface="Fira Sans Condensed"/>
                        </a:rPr>
                        <a:t>Vagus nerve</a:t>
                      </a:r>
                      <a:endParaRPr b="1" sz="1800">
                        <a:solidFill>
                          <a:srgbClr val="134F5C"/>
                        </a:solidFill>
                        <a:latin typeface="Fira Sans Condensed"/>
                        <a:ea typeface="Fira Sans Condensed"/>
                        <a:cs typeface="Fira Sans Condensed"/>
                        <a:sym typeface="Fira Sans Condensed"/>
                      </a:endParaRPr>
                    </a:p>
                  </a:txBody>
                  <a:tcPr marT="91425" marB="91425" marR="91425" marL="91425">
                    <a:solidFill>
                      <a:srgbClr val="D0E0E3"/>
                    </a:solidFill>
                  </a:tcPr>
                </a:tc>
              </a:tr>
              <a:tr h="7574425">
                <a:tc>
                  <a:txBody>
                    <a:bodyPr/>
                    <a:lstStyle/>
                    <a:p>
                      <a:pPr indent="0" lvl="0" marL="0" rtl="0" algn="l">
                        <a:lnSpc>
                          <a:spcPct val="100000"/>
                        </a:lnSpc>
                        <a:spcBef>
                          <a:spcPts val="0"/>
                        </a:spcBef>
                        <a:spcAft>
                          <a:spcPts val="0"/>
                        </a:spcAft>
                        <a:buNone/>
                      </a:pPr>
                      <a:r>
                        <a:rPr b="1" lang="en" sz="1300">
                          <a:solidFill>
                            <a:srgbClr val="0C343D"/>
                          </a:solidFill>
                          <a:latin typeface="Open Sans"/>
                          <a:ea typeface="Open Sans"/>
                          <a:cs typeface="Open Sans"/>
                          <a:sym typeface="Open Sans"/>
                        </a:rPr>
                        <a:t>Root value:</a:t>
                      </a:r>
                      <a:r>
                        <a:rPr lang="en" sz="1300">
                          <a:solidFill>
                            <a:srgbClr val="0C343D"/>
                          </a:solidFill>
                          <a:latin typeface="Open Sans"/>
                          <a:ea typeface="Open Sans"/>
                          <a:cs typeface="Open Sans"/>
                          <a:sym typeface="Open Sans"/>
                        </a:rPr>
                        <a:t> </a:t>
                      </a:r>
                      <a:endParaRPr sz="1300">
                        <a:solidFill>
                          <a:srgbClr val="0C343D"/>
                        </a:solidFill>
                        <a:latin typeface="Open Sans"/>
                        <a:ea typeface="Open Sans"/>
                        <a:cs typeface="Open Sans"/>
                        <a:sym typeface="Open Sans"/>
                      </a:endParaRPr>
                    </a:p>
                    <a:p>
                      <a:pPr indent="0" lvl="0" marL="0" rtl="0" algn="l">
                        <a:lnSpc>
                          <a:spcPct val="100000"/>
                        </a:lnSpc>
                        <a:spcBef>
                          <a:spcPts val="0"/>
                        </a:spcBef>
                        <a:spcAft>
                          <a:spcPts val="0"/>
                        </a:spcAft>
                        <a:buNone/>
                      </a:pPr>
                      <a:r>
                        <a:rPr lang="en" sz="1300">
                          <a:solidFill>
                            <a:srgbClr val="0C343D"/>
                          </a:solidFill>
                          <a:latin typeface="Open Sans"/>
                          <a:ea typeface="Open Sans"/>
                          <a:cs typeface="Open Sans"/>
                          <a:sym typeface="Open Sans"/>
                        </a:rPr>
                        <a:t>C3,4,5</a:t>
                      </a:r>
                      <a:endParaRPr sz="1300">
                        <a:solidFill>
                          <a:srgbClr val="0C343D"/>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t/>
                      </a:r>
                      <a:endParaRPr sz="1300">
                        <a:solidFill>
                          <a:srgbClr val="D5A6BD"/>
                        </a:solidFill>
                        <a:latin typeface="Open Sans"/>
                        <a:ea typeface="Open Sans"/>
                        <a:cs typeface="Open Sans"/>
                        <a:sym typeface="Open Sans"/>
                      </a:endParaRPr>
                    </a:p>
                    <a:p>
                      <a:pPr indent="0" lvl="0" marL="0" rtl="0" algn="l">
                        <a:lnSpc>
                          <a:spcPct val="100000"/>
                        </a:lnSpc>
                        <a:spcBef>
                          <a:spcPts val="0"/>
                        </a:spcBef>
                        <a:spcAft>
                          <a:spcPts val="0"/>
                        </a:spcAft>
                        <a:buNone/>
                      </a:pPr>
                      <a:r>
                        <a:rPr lang="en" sz="1300">
                          <a:solidFill>
                            <a:srgbClr val="D5A6BD"/>
                          </a:solidFill>
                          <a:latin typeface="Open Sans"/>
                          <a:ea typeface="Open Sans"/>
                          <a:cs typeface="Open Sans"/>
                          <a:sym typeface="Open Sans"/>
                        </a:rPr>
                        <a:t>They pass through the Superior &amp; Middle mediastina</a:t>
                      </a:r>
                      <a:endParaRPr sz="1300">
                        <a:solidFill>
                          <a:srgbClr val="D5A6BD"/>
                        </a:solidFill>
                        <a:latin typeface="Open Sans"/>
                        <a:ea typeface="Open Sans"/>
                        <a:cs typeface="Open Sans"/>
                        <a:sym typeface="Open Sans"/>
                      </a:endParaRPr>
                    </a:p>
                    <a:p>
                      <a:pPr indent="0" lvl="0" marL="0" rtl="0" algn="l">
                        <a:lnSpc>
                          <a:spcPct val="100000"/>
                        </a:lnSpc>
                        <a:spcBef>
                          <a:spcPts val="1300"/>
                        </a:spcBef>
                        <a:spcAft>
                          <a:spcPts val="0"/>
                        </a:spcAft>
                        <a:buClr>
                          <a:schemeClr val="dk1"/>
                        </a:buClr>
                        <a:buSzPts val="1100"/>
                        <a:buFont typeface="Arial"/>
                        <a:buNone/>
                      </a:pPr>
                      <a:r>
                        <a:t/>
                      </a:r>
                      <a:endParaRPr sz="1300">
                        <a:solidFill>
                          <a:srgbClr val="0C343D"/>
                        </a:solidFill>
                        <a:latin typeface="Open Sans"/>
                        <a:ea typeface="Open Sans"/>
                        <a:cs typeface="Open Sans"/>
                        <a:sym typeface="Open Sans"/>
                      </a:endParaRPr>
                    </a:p>
                    <a:p>
                      <a:pPr indent="0" lvl="0" marL="0" rtl="0" algn="l">
                        <a:lnSpc>
                          <a:spcPct val="100000"/>
                        </a:lnSpc>
                        <a:spcBef>
                          <a:spcPts val="1300"/>
                        </a:spcBef>
                        <a:spcAft>
                          <a:spcPts val="0"/>
                        </a:spcAft>
                        <a:buNone/>
                      </a:pPr>
                      <a:r>
                        <a:rPr b="1" lang="en" sz="1300">
                          <a:solidFill>
                            <a:srgbClr val="0C343D"/>
                          </a:solidFill>
                          <a:latin typeface="Open Sans"/>
                          <a:ea typeface="Open Sans"/>
                          <a:cs typeface="Open Sans"/>
                          <a:sym typeface="Open Sans"/>
                        </a:rPr>
                        <a:t>Course in thorax:</a:t>
                      </a:r>
                      <a:endParaRPr b="1" sz="1300">
                        <a:solidFill>
                          <a:srgbClr val="0C343D"/>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t/>
                      </a:r>
                      <a:endParaRPr sz="1300">
                        <a:solidFill>
                          <a:srgbClr val="0C343D"/>
                        </a:solidFill>
                        <a:latin typeface="Open Sans"/>
                        <a:ea typeface="Open Sans"/>
                        <a:cs typeface="Open Sans"/>
                        <a:sym typeface="Open Sans"/>
                      </a:endParaRPr>
                    </a:p>
                    <a:p>
                      <a:pPr indent="0" lvl="0" marL="0" marR="165100" rtl="0" algn="l">
                        <a:lnSpc>
                          <a:spcPct val="100000"/>
                        </a:lnSpc>
                        <a:spcBef>
                          <a:spcPts val="0"/>
                        </a:spcBef>
                        <a:spcAft>
                          <a:spcPts val="0"/>
                        </a:spcAft>
                        <a:buNone/>
                      </a:pPr>
                      <a:r>
                        <a:rPr lang="en" sz="1300">
                          <a:solidFill>
                            <a:srgbClr val="0C343D"/>
                          </a:solidFill>
                          <a:latin typeface="Open Sans"/>
                          <a:ea typeface="Open Sans"/>
                          <a:cs typeface="Open Sans"/>
                          <a:sym typeface="Open Sans"/>
                        </a:rPr>
                        <a:t>-The </a:t>
                      </a:r>
                      <a:r>
                        <a:rPr b="1" lang="en" sz="1300">
                          <a:solidFill>
                            <a:srgbClr val="0C343D"/>
                          </a:solidFill>
                          <a:latin typeface="Open Sans"/>
                          <a:ea typeface="Open Sans"/>
                          <a:cs typeface="Open Sans"/>
                          <a:sym typeface="Open Sans"/>
                        </a:rPr>
                        <a:t>right </a:t>
                      </a:r>
                      <a:r>
                        <a:rPr lang="en" sz="1300">
                          <a:solidFill>
                            <a:srgbClr val="0C343D"/>
                          </a:solidFill>
                          <a:latin typeface="Open Sans"/>
                          <a:ea typeface="Open Sans"/>
                          <a:cs typeface="Open Sans"/>
                          <a:sym typeface="Open Sans"/>
                        </a:rPr>
                        <a:t>phrenic descends on the right side of SVC &amp; heart </a:t>
                      </a:r>
                      <a:r>
                        <a:rPr b="1" lang="en" sz="1300">
                          <a:solidFill>
                            <a:srgbClr val="6FA8DC"/>
                          </a:solidFill>
                          <a:latin typeface="Open Sans"/>
                          <a:ea typeface="Open Sans"/>
                          <a:cs typeface="Open Sans"/>
                          <a:sym typeface="Open Sans"/>
                        </a:rPr>
                        <a:t>then passes through IVC opening.</a:t>
                      </a:r>
                      <a:endParaRPr b="1" sz="1300">
                        <a:solidFill>
                          <a:srgbClr val="6FA8DC"/>
                        </a:solidFill>
                        <a:latin typeface="Open Sans"/>
                        <a:ea typeface="Open Sans"/>
                        <a:cs typeface="Open Sans"/>
                        <a:sym typeface="Open Sans"/>
                      </a:endParaRPr>
                    </a:p>
                    <a:p>
                      <a:pPr indent="0" lvl="0" marL="0" marR="165100" rtl="0" algn="l">
                        <a:lnSpc>
                          <a:spcPct val="100000"/>
                        </a:lnSpc>
                        <a:spcBef>
                          <a:spcPts val="0"/>
                        </a:spcBef>
                        <a:spcAft>
                          <a:spcPts val="0"/>
                        </a:spcAft>
                        <a:buClr>
                          <a:schemeClr val="dk1"/>
                        </a:buClr>
                        <a:buSzPts val="1100"/>
                        <a:buFont typeface="Arial"/>
                        <a:buNone/>
                      </a:pPr>
                      <a:r>
                        <a:t/>
                      </a:r>
                      <a:endParaRPr sz="1300">
                        <a:solidFill>
                          <a:srgbClr val="0C343D"/>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lang="en" sz="1300">
                          <a:solidFill>
                            <a:srgbClr val="0C343D"/>
                          </a:solidFill>
                          <a:latin typeface="Open Sans"/>
                          <a:ea typeface="Open Sans"/>
                          <a:cs typeface="Open Sans"/>
                          <a:sym typeface="Open Sans"/>
                        </a:rPr>
                        <a:t>-The </a:t>
                      </a:r>
                      <a:r>
                        <a:rPr b="1" lang="en" sz="1300">
                          <a:solidFill>
                            <a:srgbClr val="0C343D"/>
                          </a:solidFill>
                          <a:latin typeface="Open Sans"/>
                          <a:ea typeface="Open Sans"/>
                          <a:cs typeface="Open Sans"/>
                          <a:sym typeface="Open Sans"/>
                        </a:rPr>
                        <a:t>left</a:t>
                      </a:r>
                      <a:r>
                        <a:rPr lang="en" sz="1300">
                          <a:solidFill>
                            <a:srgbClr val="0C343D"/>
                          </a:solidFill>
                          <a:latin typeface="Open Sans"/>
                          <a:ea typeface="Open Sans"/>
                          <a:cs typeface="Open Sans"/>
                          <a:sym typeface="Open Sans"/>
                        </a:rPr>
                        <a:t> phrenic descends on the left side of Heart </a:t>
                      </a:r>
                      <a:r>
                        <a:rPr b="1" lang="en" sz="1300">
                          <a:solidFill>
                            <a:srgbClr val="6FA8DC"/>
                          </a:solidFill>
                          <a:latin typeface="Open Sans"/>
                          <a:ea typeface="Open Sans"/>
                          <a:cs typeface="Open Sans"/>
                          <a:sym typeface="Open Sans"/>
                        </a:rPr>
                        <a:t>then pierces the left cupola of diaphragm.</a:t>
                      </a:r>
                      <a:endParaRPr b="1" sz="1300">
                        <a:solidFill>
                          <a:srgbClr val="6FA8DC"/>
                        </a:solidFill>
                        <a:latin typeface="Open Sans"/>
                        <a:ea typeface="Open Sans"/>
                        <a:cs typeface="Open Sans"/>
                        <a:sym typeface="Open Sans"/>
                      </a:endParaRPr>
                    </a:p>
                    <a:p>
                      <a:pPr indent="0" lvl="0" marL="0" rtl="0" algn="l">
                        <a:lnSpc>
                          <a:spcPct val="100000"/>
                        </a:lnSpc>
                        <a:spcBef>
                          <a:spcPts val="1300"/>
                        </a:spcBef>
                        <a:spcAft>
                          <a:spcPts val="0"/>
                        </a:spcAft>
                        <a:buNone/>
                      </a:pPr>
                      <a:r>
                        <a:rPr lang="en" sz="1300">
                          <a:solidFill>
                            <a:srgbClr val="0C343D"/>
                          </a:solidFill>
                          <a:latin typeface="Open Sans"/>
                          <a:ea typeface="Open Sans"/>
                          <a:cs typeface="Open Sans"/>
                          <a:sym typeface="Open Sans"/>
                        </a:rPr>
                        <a:t>Both nerves terminate in </a:t>
                      </a:r>
                      <a:r>
                        <a:rPr b="1" lang="en" sz="1300">
                          <a:solidFill>
                            <a:srgbClr val="6FA8DC"/>
                          </a:solidFill>
                          <a:latin typeface="Open Sans"/>
                          <a:ea typeface="Open Sans"/>
                          <a:cs typeface="Open Sans"/>
                          <a:sym typeface="Open Sans"/>
                        </a:rPr>
                        <a:t>the </a:t>
                      </a:r>
                      <a:r>
                        <a:rPr b="1" lang="en" sz="1300">
                          <a:solidFill>
                            <a:srgbClr val="6FA8DC"/>
                          </a:solidFill>
                          <a:latin typeface="Open Sans"/>
                          <a:ea typeface="Open Sans"/>
                          <a:cs typeface="Open Sans"/>
                          <a:sym typeface="Open Sans"/>
                        </a:rPr>
                        <a:t>abdominal</a:t>
                      </a:r>
                      <a:r>
                        <a:rPr b="1" lang="en" sz="1300">
                          <a:solidFill>
                            <a:srgbClr val="6FA8DC"/>
                          </a:solidFill>
                          <a:latin typeface="Open Sans"/>
                          <a:ea typeface="Open Sans"/>
                          <a:cs typeface="Open Sans"/>
                          <a:sym typeface="Open Sans"/>
                        </a:rPr>
                        <a:t> surface of </a:t>
                      </a:r>
                      <a:r>
                        <a:rPr b="1" lang="en" sz="1300">
                          <a:solidFill>
                            <a:srgbClr val="990000"/>
                          </a:solidFill>
                          <a:latin typeface="Open Sans"/>
                          <a:ea typeface="Open Sans"/>
                          <a:cs typeface="Open Sans"/>
                          <a:sym typeface="Open Sans"/>
                        </a:rPr>
                        <a:t>diaphragm.</a:t>
                      </a:r>
                      <a:endParaRPr b="1" sz="1300">
                        <a:solidFill>
                          <a:srgbClr val="990000"/>
                        </a:solidFill>
                        <a:latin typeface="Open Sans"/>
                        <a:ea typeface="Open Sans"/>
                        <a:cs typeface="Open Sans"/>
                        <a:sym typeface="Open Sans"/>
                      </a:endParaRPr>
                    </a:p>
                    <a:p>
                      <a:pPr indent="0" lvl="0" marL="0" rtl="0" algn="l">
                        <a:lnSpc>
                          <a:spcPct val="100000"/>
                        </a:lnSpc>
                        <a:spcBef>
                          <a:spcPts val="1200"/>
                        </a:spcBef>
                        <a:spcAft>
                          <a:spcPts val="0"/>
                        </a:spcAft>
                        <a:buClr>
                          <a:schemeClr val="dk1"/>
                        </a:buClr>
                        <a:buSzPts val="1100"/>
                        <a:buFont typeface="Arial"/>
                        <a:buNone/>
                      </a:pPr>
                      <a:r>
                        <a:t/>
                      </a:r>
                      <a:endParaRPr sz="1300">
                        <a:solidFill>
                          <a:srgbClr val="0C343D"/>
                        </a:solidFill>
                        <a:latin typeface="Open Sans"/>
                        <a:ea typeface="Open Sans"/>
                        <a:cs typeface="Open Sans"/>
                        <a:sym typeface="Open Sans"/>
                      </a:endParaRPr>
                    </a:p>
                    <a:p>
                      <a:pPr indent="0" lvl="0" marL="0" rtl="0" algn="l">
                        <a:lnSpc>
                          <a:spcPct val="100000"/>
                        </a:lnSpc>
                        <a:spcBef>
                          <a:spcPts val="1200"/>
                        </a:spcBef>
                        <a:spcAft>
                          <a:spcPts val="0"/>
                        </a:spcAft>
                        <a:buNone/>
                      </a:pPr>
                      <a:r>
                        <a:rPr b="1" lang="en" sz="1300">
                          <a:solidFill>
                            <a:srgbClr val="0C343D"/>
                          </a:solidFill>
                          <a:latin typeface="Open Sans"/>
                          <a:ea typeface="Open Sans"/>
                          <a:cs typeface="Open Sans"/>
                          <a:sym typeface="Open Sans"/>
                        </a:rPr>
                        <a:t>Branches:</a:t>
                      </a:r>
                      <a:endParaRPr b="1" sz="1300">
                        <a:solidFill>
                          <a:srgbClr val="0C343D"/>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t/>
                      </a:r>
                      <a:endParaRPr sz="1300">
                        <a:solidFill>
                          <a:srgbClr val="0C343D"/>
                        </a:solidFill>
                        <a:latin typeface="Open Sans"/>
                        <a:ea typeface="Open Sans"/>
                        <a:cs typeface="Open Sans"/>
                        <a:sym typeface="Open Sans"/>
                      </a:endParaRPr>
                    </a:p>
                    <a:p>
                      <a:pPr indent="-311150" lvl="0" marL="457200" marR="127000" rtl="0" algn="l">
                        <a:lnSpc>
                          <a:spcPct val="100000"/>
                        </a:lnSpc>
                        <a:spcBef>
                          <a:spcPts val="0"/>
                        </a:spcBef>
                        <a:spcAft>
                          <a:spcPts val="0"/>
                        </a:spcAft>
                        <a:buClr>
                          <a:srgbClr val="0C343D"/>
                        </a:buClr>
                        <a:buSzPts val="1300"/>
                        <a:buFont typeface="Open Sans"/>
                        <a:buAutoNum type="arabicPeriod"/>
                      </a:pPr>
                      <a:r>
                        <a:rPr lang="en" sz="1300">
                          <a:solidFill>
                            <a:srgbClr val="0C343D"/>
                          </a:solidFill>
                          <a:latin typeface="Open Sans"/>
                          <a:ea typeface="Open Sans"/>
                          <a:cs typeface="Open Sans"/>
                          <a:sym typeface="Open Sans"/>
                        </a:rPr>
                        <a:t>Motor &amp; Sensory fibers to Diaphragm</a:t>
                      </a:r>
                      <a:endParaRPr sz="1300">
                        <a:solidFill>
                          <a:srgbClr val="0C343D"/>
                        </a:solidFill>
                        <a:latin typeface="Open Sans"/>
                        <a:ea typeface="Open Sans"/>
                        <a:cs typeface="Open Sans"/>
                        <a:sym typeface="Open Sans"/>
                      </a:endParaRPr>
                    </a:p>
                    <a:p>
                      <a:pPr indent="0" lvl="0" marL="0" marR="127000" rtl="0" algn="l">
                        <a:lnSpc>
                          <a:spcPct val="100000"/>
                        </a:lnSpc>
                        <a:spcBef>
                          <a:spcPts val="0"/>
                        </a:spcBef>
                        <a:spcAft>
                          <a:spcPts val="0"/>
                        </a:spcAft>
                        <a:buClr>
                          <a:schemeClr val="dk1"/>
                        </a:buClr>
                        <a:buSzPts val="1100"/>
                        <a:buFont typeface="Arial"/>
                        <a:buNone/>
                      </a:pPr>
                      <a:r>
                        <a:t/>
                      </a:r>
                      <a:endParaRPr sz="1300">
                        <a:solidFill>
                          <a:srgbClr val="0C343D"/>
                        </a:solidFill>
                        <a:latin typeface="Open Sans"/>
                        <a:ea typeface="Open Sans"/>
                        <a:cs typeface="Open Sans"/>
                        <a:sym typeface="Open Sans"/>
                      </a:endParaRPr>
                    </a:p>
                    <a:p>
                      <a:pPr indent="-311150" lvl="0" marL="457200" rtl="0" algn="l">
                        <a:lnSpc>
                          <a:spcPct val="100000"/>
                        </a:lnSpc>
                        <a:spcBef>
                          <a:spcPts val="0"/>
                        </a:spcBef>
                        <a:spcAft>
                          <a:spcPts val="0"/>
                        </a:spcAft>
                        <a:buSzPts val="1300"/>
                        <a:buFont typeface="Open Sans"/>
                        <a:buAutoNum type="arabicPeriod"/>
                      </a:pPr>
                      <a:r>
                        <a:rPr lang="en" sz="1300">
                          <a:solidFill>
                            <a:srgbClr val="0C343D"/>
                          </a:solidFill>
                          <a:latin typeface="Open Sans"/>
                          <a:ea typeface="Open Sans"/>
                          <a:cs typeface="Open Sans"/>
                          <a:sym typeface="Open Sans"/>
                        </a:rPr>
                        <a:t>Sensory fibers to pleurae</a:t>
                      </a:r>
                      <a:r>
                        <a:rPr lang="en" sz="1300">
                          <a:solidFill>
                            <a:srgbClr val="6FA8DC"/>
                          </a:solidFill>
                          <a:latin typeface="Open Sans"/>
                          <a:ea typeface="Open Sans"/>
                          <a:cs typeface="Open Sans"/>
                          <a:sym typeface="Open Sans"/>
                        </a:rPr>
                        <a:t>*</a:t>
                      </a:r>
                      <a:r>
                        <a:rPr lang="en" sz="1300">
                          <a:solidFill>
                            <a:srgbClr val="0C343D"/>
                          </a:solidFill>
                          <a:latin typeface="Open Sans"/>
                          <a:ea typeface="Open Sans"/>
                          <a:cs typeface="Open Sans"/>
                          <a:sym typeface="Open Sans"/>
                        </a:rPr>
                        <a:t> &amp; pericardium</a:t>
                      </a:r>
                      <a:r>
                        <a:rPr lang="en" sz="1300">
                          <a:solidFill>
                            <a:srgbClr val="6FA8DC"/>
                          </a:solidFill>
                          <a:latin typeface="Open Sans"/>
                          <a:ea typeface="Open Sans"/>
                          <a:cs typeface="Open Sans"/>
                          <a:sym typeface="Open Sans"/>
                        </a:rPr>
                        <a:t>**</a:t>
                      </a:r>
                      <a:r>
                        <a:rPr lang="en" sz="1300">
                          <a:solidFill>
                            <a:srgbClr val="0C343D"/>
                          </a:solidFill>
                          <a:latin typeface="Open Sans"/>
                          <a:ea typeface="Open Sans"/>
                          <a:cs typeface="Open Sans"/>
                          <a:sym typeface="Open Sans"/>
                        </a:rPr>
                        <a:t> </a:t>
                      </a:r>
                      <a:endParaRPr sz="1300">
                        <a:solidFill>
                          <a:srgbClr val="0C343D"/>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300">
                        <a:solidFill>
                          <a:srgbClr val="0C343D"/>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300">
                        <a:solidFill>
                          <a:srgbClr val="0C343D"/>
                        </a:solidFill>
                        <a:latin typeface="Open Sans"/>
                        <a:ea typeface="Open Sans"/>
                        <a:cs typeface="Open Sans"/>
                        <a:sym typeface="Open Sans"/>
                      </a:endParaRPr>
                    </a:p>
                    <a:p>
                      <a:pPr indent="0" lvl="0" marL="0" rtl="0" algn="l">
                        <a:lnSpc>
                          <a:spcPct val="100000"/>
                        </a:lnSpc>
                        <a:spcBef>
                          <a:spcPts val="0"/>
                        </a:spcBef>
                        <a:spcAft>
                          <a:spcPts val="0"/>
                        </a:spcAft>
                        <a:buNone/>
                      </a:pPr>
                      <a:r>
                        <a:rPr lang="en" sz="1300">
                          <a:solidFill>
                            <a:srgbClr val="6FA8DC"/>
                          </a:solidFill>
                          <a:latin typeface="Open Sans"/>
                          <a:ea typeface="Open Sans"/>
                          <a:cs typeface="Open Sans"/>
                          <a:sym typeface="Open Sans"/>
                        </a:rPr>
                        <a:t>*</a:t>
                      </a:r>
                      <a:r>
                        <a:rPr lang="en" sz="1300">
                          <a:solidFill>
                            <a:srgbClr val="6FA8DC"/>
                          </a:solidFill>
                          <a:latin typeface="Open Sans"/>
                          <a:ea typeface="Open Sans"/>
                          <a:cs typeface="Open Sans"/>
                          <a:sym typeface="Open Sans"/>
                        </a:rPr>
                        <a:t>(Mediastinal and central part of diaphragmatic pleura)</a:t>
                      </a:r>
                      <a:endParaRPr sz="1300">
                        <a:solidFill>
                          <a:srgbClr val="6FA8DC"/>
                        </a:solidFill>
                        <a:latin typeface="Open Sans"/>
                        <a:ea typeface="Open Sans"/>
                        <a:cs typeface="Open Sans"/>
                        <a:sym typeface="Open Sans"/>
                      </a:endParaRPr>
                    </a:p>
                    <a:p>
                      <a:pPr indent="0" lvl="0" marL="0" rtl="0" algn="l">
                        <a:lnSpc>
                          <a:spcPct val="100000"/>
                        </a:lnSpc>
                        <a:spcBef>
                          <a:spcPts val="0"/>
                        </a:spcBef>
                        <a:spcAft>
                          <a:spcPts val="0"/>
                        </a:spcAft>
                        <a:buNone/>
                      </a:pPr>
                      <a:r>
                        <a:t/>
                      </a:r>
                      <a:endParaRPr sz="1300">
                        <a:solidFill>
                          <a:srgbClr val="6FA8DC"/>
                        </a:solidFill>
                        <a:latin typeface="Open Sans"/>
                        <a:ea typeface="Open Sans"/>
                        <a:cs typeface="Open Sans"/>
                        <a:sym typeface="Open Sans"/>
                      </a:endParaRPr>
                    </a:p>
                    <a:p>
                      <a:pPr indent="0" lvl="0" marL="0" rtl="0" algn="l">
                        <a:lnSpc>
                          <a:spcPct val="100000"/>
                        </a:lnSpc>
                        <a:spcBef>
                          <a:spcPts val="0"/>
                        </a:spcBef>
                        <a:spcAft>
                          <a:spcPts val="0"/>
                        </a:spcAft>
                        <a:buNone/>
                      </a:pPr>
                      <a:r>
                        <a:rPr lang="en" sz="1300">
                          <a:solidFill>
                            <a:srgbClr val="6FA8DC"/>
                          </a:solidFill>
                          <a:latin typeface="Open Sans"/>
                          <a:ea typeface="Open Sans"/>
                          <a:cs typeface="Open Sans"/>
                          <a:sym typeface="Open Sans"/>
                        </a:rPr>
                        <a:t>**(Fibrous and parietal layer of serous pericardium)</a:t>
                      </a:r>
                      <a:endParaRPr sz="1300">
                        <a:solidFill>
                          <a:srgbClr val="6FA8DC"/>
                        </a:solidFill>
                        <a:latin typeface="Open Sans"/>
                        <a:ea typeface="Open Sans"/>
                        <a:cs typeface="Open Sans"/>
                        <a:sym typeface="Open Sans"/>
                      </a:endParaRPr>
                    </a:p>
                  </a:txBody>
                  <a:tcPr marT="91425" marB="91425" marR="91425" marL="91425">
                    <a:solidFill>
                      <a:srgbClr val="000000">
                        <a:alpha val="0"/>
                      </a:srgbClr>
                    </a:solidFill>
                  </a:tcPr>
                </a:tc>
                <a:tc>
                  <a:txBody>
                    <a:bodyPr/>
                    <a:lstStyle/>
                    <a:p>
                      <a:pPr indent="0" lvl="0" marL="0" marR="431800" rtl="0" algn="l">
                        <a:lnSpc>
                          <a:spcPct val="100000"/>
                        </a:lnSpc>
                        <a:spcBef>
                          <a:spcPts val="0"/>
                        </a:spcBef>
                        <a:spcAft>
                          <a:spcPts val="0"/>
                        </a:spcAft>
                        <a:buNone/>
                      </a:pPr>
                      <a:r>
                        <a:rPr lang="en" sz="1300">
                          <a:solidFill>
                            <a:srgbClr val="0C343D"/>
                          </a:solidFill>
                          <a:latin typeface="Open Sans"/>
                          <a:ea typeface="Open Sans"/>
                          <a:cs typeface="Open Sans"/>
                          <a:sym typeface="Open Sans"/>
                        </a:rPr>
                        <a:t>It is the 10th cranial nerve.</a:t>
                      </a:r>
                      <a:endParaRPr sz="1300">
                        <a:solidFill>
                          <a:srgbClr val="0C343D"/>
                        </a:solidFill>
                        <a:latin typeface="Open Sans"/>
                        <a:ea typeface="Open Sans"/>
                        <a:cs typeface="Open Sans"/>
                        <a:sym typeface="Open Sans"/>
                      </a:endParaRPr>
                    </a:p>
                    <a:p>
                      <a:pPr indent="0" lvl="0" marL="0" marR="431800" rtl="0" algn="l">
                        <a:lnSpc>
                          <a:spcPct val="100000"/>
                        </a:lnSpc>
                        <a:spcBef>
                          <a:spcPts val="0"/>
                        </a:spcBef>
                        <a:spcAft>
                          <a:spcPts val="0"/>
                        </a:spcAft>
                        <a:buClr>
                          <a:schemeClr val="dk1"/>
                        </a:buClr>
                        <a:buSzPts val="1100"/>
                        <a:buFont typeface="Arial"/>
                        <a:buNone/>
                      </a:pPr>
                      <a:r>
                        <a:t/>
                      </a:r>
                      <a:endParaRPr sz="1300">
                        <a:solidFill>
                          <a:srgbClr val="0C343D"/>
                        </a:solidFill>
                        <a:latin typeface="Open Sans"/>
                        <a:ea typeface="Open Sans"/>
                        <a:cs typeface="Open Sans"/>
                        <a:sym typeface="Open Sans"/>
                      </a:endParaRPr>
                    </a:p>
                    <a:p>
                      <a:pPr indent="0" lvl="0" marL="0" marR="342900" rtl="0" algn="l">
                        <a:lnSpc>
                          <a:spcPct val="100000"/>
                        </a:lnSpc>
                        <a:spcBef>
                          <a:spcPts val="0"/>
                        </a:spcBef>
                        <a:spcAft>
                          <a:spcPts val="0"/>
                        </a:spcAft>
                        <a:buNone/>
                      </a:pPr>
                      <a:r>
                        <a:rPr lang="en" sz="1300">
                          <a:solidFill>
                            <a:srgbClr val="D5A6BD"/>
                          </a:solidFill>
                          <a:latin typeface="Open Sans"/>
                          <a:ea typeface="Open Sans"/>
                          <a:cs typeface="Open Sans"/>
                          <a:sym typeface="Open Sans"/>
                        </a:rPr>
                        <a:t>It descends through the Superior &amp; Posterior mediastina</a:t>
                      </a:r>
                      <a:endParaRPr sz="1300">
                        <a:solidFill>
                          <a:srgbClr val="D5A6BD"/>
                        </a:solidFill>
                        <a:latin typeface="Open Sans"/>
                        <a:ea typeface="Open Sans"/>
                        <a:cs typeface="Open Sans"/>
                        <a:sym typeface="Open Sans"/>
                      </a:endParaRPr>
                    </a:p>
                    <a:p>
                      <a:pPr indent="0" lvl="0" marL="0" marR="342900" rtl="0" algn="l">
                        <a:lnSpc>
                          <a:spcPct val="100000"/>
                        </a:lnSpc>
                        <a:spcBef>
                          <a:spcPts val="2600"/>
                        </a:spcBef>
                        <a:spcAft>
                          <a:spcPts val="0"/>
                        </a:spcAft>
                        <a:buClr>
                          <a:schemeClr val="dk1"/>
                        </a:buClr>
                        <a:buSzPts val="1100"/>
                        <a:buFont typeface="Arial"/>
                        <a:buNone/>
                      </a:pPr>
                      <a:r>
                        <a:rPr lang="en" sz="1300">
                          <a:solidFill>
                            <a:srgbClr val="0C343D"/>
                          </a:solidFill>
                          <a:latin typeface="Open Sans"/>
                          <a:ea typeface="Open Sans"/>
                          <a:cs typeface="Open Sans"/>
                          <a:sym typeface="Open Sans"/>
                        </a:rPr>
                        <a:t>The </a:t>
                      </a:r>
                      <a:r>
                        <a:rPr b="1" lang="en" sz="1300">
                          <a:solidFill>
                            <a:srgbClr val="0C343D"/>
                          </a:solidFill>
                          <a:latin typeface="Open Sans"/>
                          <a:ea typeface="Open Sans"/>
                          <a:cs typeface="Open Sans"/>
                          <a:sym typeface="Open Sans"/>
                        </a:rPr>
                        <a:t>right </a:t>
                      </a:r>
                      <a:r>
                        <a:rPr lang="en" sz="1300">
                          <a:solidFill>
                            <a:srgbClr val="0C343D"/>
                          </a:solidFill>
                          <a:latin typeface="Open Sans"/>
                          <a:ea typeface="Open Sans"/>
                          <a:cs typeface="Open Sans"/>
                          <a:sym typeface="Open Sans"/>
                        </a:rPr>
                        <a:t>vagus descends to the right side of trachea, forms the </a:t>
                      </a:r>
                      <a:r>
                        <a:rPr b="1" lang="en" sz="1300">
                          <a:solidFill>
                            <a:srgbClr val="990000"/>
                          </a:solidFill>
                          <a:latin typeface="Open Sans"/>
                          <a:ea typeface="Open Sans"/>
                          <a:cs typeface="Open Sans"/>
                          <a:sym typeface="Open Sans"/>
                        </a:rPr>
                        <a:t>posterior</a:t>
                      </a:r>
                      <a:r>
                        <a:rPr lang="en" sz="1300">
                          <a:solidFill>
                            <a:srgbClr val="0C343D"/>
                          </a:solidFill>
                          <a:latin typeface="Open Sans"/>
                          <a:ea typeface="Open Sans"/>
                          <a:cs typeface="Open Sans"/>
                          <a:sym typeface="Open Sans"/>
                        </a:rPr>
                        <a:t> </a:t>
                      </a:r>
                      <a:r>
                        <a:rPr b="1" lang="en" sz="1300">
                          <a:solidFill>
                            <a:srgbClr val="0C343D"/>
                          </a:solidFill>
                          <a:latin typeface="Open Sans"/>
                          <a:ea typeface="Open Sans"/>
                          <a:cs typeface="Open Sans"/>
                          <a:sym typeface="Open Sans"/>
                        </a:rPr>
                        <a:t>esophageal plexus</a:t>
                      </a:r>
                      <a:r>
                        <a:rPr lang="en" sz="1300">
                          <a:solidFill>
                            <a:srgbClr val="0C343D"/>
                          </a:solidFill>
                          <a:latin typeface="Open Sans"/>
                          <a:ea typeface="Open Sans"/>
                          <a:cs typeface="Open Sans"/>
                          <a:sym typeface="Open Sans"/>
                        </a:rPr>
                        <a:t> &amp; continues in abdomen as </a:t>
                      </a:r>
                      <a:r>
                        <a:rPr b="1" lang="en" sz="1300">
                          <a:solidFill>
                            <a:srgbClr val="990000"/>
                          </a:solidFill>
                          <a:latin typeface="Open Sans"/>
                          <a:ea typeface="Open Sans"/>
                          <a:cs typeface="Open Sans"/>
                          <a:sym typeface="Open Sans"/>
                        </a:rPr>
                        <a:t>posterior</a:t>
                      </a:r>
                      <a:r>
                        <a:rPr lang="en" sz="1300">
                          <a:solidFill>
                            <a:srgbClr val="0C343D"/>
                          </a:solidFill>
                          <a:latin typeface="Open Sans"/>
                          <a:ea typeface="Open Sans"/>
                          <a:cs typeface="Open Sans"/>
                          <a:sym typeface="Open Sans"/>
                        </a:rPr>
                        <a:t> </a:t>
                      </a:r>
                      <a:r>
                        <a:rPr b="1" lang="en" sz="1300">
                          <a:solidFill>
                            <a:srgbClr val="0C343D"/>
                          </a:solidFill>
                          <a:latin typeface="Open Sans"/>
                          <a:ea typeface="Open Sans"/>
                          <a:cs typeface="Open Sans"/>
                          <a:sym typeface="Open Sans"/>
                        </a:rPr>
                        <a:t>gastric nerve</a:t>
                      </a:r>
                      <a:r>
                        <a:rPr lang="en" sz="1300">
                          <a:solidFill>
                            <a:srgbClr val="0C343D"/>
                          </a:solidFill>
                          <a:latin typeface="Open Sans"/>
                          <a:ea typeface="Open Sans"/>
                          <a:cs typeface="Open Sans"/>
                          <a:sym typeface="Open Sans"/>
                        </a:rPr>
                        <a:t>.</a:t>
                      </a:r>
                      <a:endParaRPr sz="1300">
                        <a:solidFill>
                          <a:srgbClr val="0C343D"/>
                        </a:solidFill>
                        <a:latin typeface="Open Sans"/>
                        <a:ea typeface="Open Sans"/>
                        <a:cs typeface="Open Sans"/>
                        <a:sym typeface="Open Sans"/>
                      </a:endParaRPr>
                    </a:p>
                    <a:p>
                      <a:pPr indent="0" lvl="0" marL="0" rtl="0" algn="l">
                        <a:lnSpc>
                          <a:spcPct val="100000"/>
                        </a:lnSpc>
                        <a:spcBef>
                          <a:spcPts val="2600"/>
                        </a:spcBef>
                        <a:spcAft>
                          <a:spcPts val="0"/>
                        </a:spcAft>
                        <a:buNone/>
                      </a:pPr>
                      <a:r>
                        <a:rPr lang="en" sz="1300">
                          <a:solidFill>
                            <a:srgbClr val="0C343D"/>
                          </a:solidFill>
                          <a:latin typeface="Open Sans"/>
                          <a:ea typeface="Open Sans"/>
                          <a:cs typeface="Open Sans"/>
                          <a:sym typeface="Open Sans"/>
                        </a:rPr>
                        <a:t>The </a:t>
                      </a:r>
                      <a:r>
                        <a:rPr b="1" lang="en" sz="1300">
                          <a:solidFill>
                            <a:srgbClr val="0C343D"/>
                          </a:solidFill>
                          <a:latin typeface="Open Sans"/>
                          <a:ea typeface="Open Sans"/>
                          <a:cs typeface="Open Sans"/>
                          <a:sym typeface="Open Sans"/>
                        </a:rPr>
                        <a:t>left</a:t>
                      </a:r>
                      <a:r>
                        <a:rPr lang="en" sz="1300">
                          <a:solidFill>
                            <a:srgbClr val="0C343D"/>
                          </a:solidFill>
                          <a:latin typeface="Open Sans"/>
                          <a:ea typeface="Open Sans"/>
                          <a:cs typeface="Open Sans"/>
                          <a:sym typeface="Open Sans"/>
                        </a:rPr>
                        <a:t> vagus descends between left common carotid &amp; left subclavian arteries, forms the </a:t>
                      </a:r>
                      <a:r>
                        <a:rPr b="1" lang="en" sz="1300">
                          <a:solidFill>
                            <a:srgbClr val="990000"/>
                          </a:solidFill>
                          <a:latin typeface="Open Sans"/>
                          <a:ea typeface="Open Sans"/>
                          <a:cs typeface="Open Sans"/>
                          <a:sym typeface="Open Sans"/>
                        </a:rPr>
                        <a:t>anterior</a:t>
                      </a:r>
                      <a:r>
                        <a:rPr lang="en" sz="1300">
                          <a:solidFill>
                            <a:srgbClr val="0C343D"/>
                          </a:solidFill>
                          <a:latin typeface="Open Sans"/>
                          <a:ea typeface="Open Sans"/>
                          <a:cs typeface="Open Sans"/>
                          <a:sym typeface="Open Sans"/>
                        </a:rPr>
                        <a:t> </a:t>
                      </a:r>
                      <a:r>
                        <a:rPr b="1" lang="en" sz="1300">
                          <a:solidFill>
                            <a:srgbClr val="0C343D"/>
                          </a:solidFill>
                          <a:latin typeface="Open Sans"/>
                          <a:ea typeface="Open Sans"/>
                          <a:cs typeface="Open Sans"/>
                          <a:sym typeface="Open Sans"/>
                        </a:rPr>
                        <a:t>esophageal plexus</a:t>
                      </a:r>
                      <a:r>
                        <a:rPr lang="en" sz="1300">
                          <a:solidFill>
                            <a:srgbClr val="0C343D"/>
                          </a:solidFill>
                          <a:latin typeface="Open Sans"/>
                          <a:ea typeface="Open Sans"/>
                          <a:cs typeface="Open Sans"/>
                          <a:sym typeface="Open Sans"/>
                        </a:rPr>
                        <a:t> &amp; continues in abdomen as </a:t>
                      </a:r>
                      <a:r>
                        <a:rPr b="1" lang="en" sz="1300">
                          <a:solidFill>
                            <a:srgbClr val="990000"/>
                          </a:solidFill>
                          <a:latin typeface="Open Sans"/>
                          <a:ea typeface="Open Sans"/>
                          <a:cs typeface="Open Sans"/>
                          <a:sym typeface="Open Sans"/>
                        </a:rPr>
                        <a:t>anterior</a:t>
                      </a:r>
                      <a:r>
                        <a:rPr lang="en" sz="1300">
                          <a:solidFill>
                            <a:srgbClr val="0C343D"/>
                          </a:solidFill>
                          <a:latin typeface="Open Sans"/>
                          <a:ea typeface="Open Sans"/>
                          <a:cs typeface="Open Sans"/>
                          <a:sym typeface="Open Sans"/>
                        </a:rPr>
                        <a:t> </a:t>
                      </a:r>
                      <a:r>
                        <a:rPr b="1" lang="en" sz="1300">
                          <a:solidFill>
                            <a:srgbClr val="0C343D"/>
                          </a:solidFill>
                          <a:latin typeface="Open Sans"/>
                          <a:ea typeface="Open Sans"/>
                          <a:cs typeface="Open Sans"/>
                          <a:sym typeface="Open Sans"/>
                        </a:rPr>
                        <a:t>gastric nerve</a:t>
                      </a:r>
                      <a:r>
                        <a:rPr lang="en" sz="1300">
                          <a:solidFill>
                            <a:srgbClr val="0C343D"/>
                          </a:solidFill>
                          <a:latin typeface="Open Sans"/>
                          <a:ea typeface="Open Sans"/>
                          <a:cs typeface="Open Sans"/>
                          <a:sym typeface="Open Sans"/>
                        </a:rPr>
                        <a:t>.</a:t>
                      </a:r>
                      <a:endParaRPr sz="1300">
                        <a:solidFill>
                          <a:srgbClr val="0C343D"/>
                        </a:solidFill>
                        <a:latin typeface="Open Sans"/>
                        <a:ea typeface="Open Sans"/>
                        <a:cs typeface="Open Sans"/>
                        <a:sym typeface="Open Sans"/>
                      </a:endParaRPr>
                    </a:p>
                  </a:txBody>
                  <a:tcPr marT="91425" marB="91425" marR="91425" marL="91425">
                    <a:solidFill>
                      <a:srgbClr val="000000">
                        <a:alpha val="0"/>
                      </a:srgbClr>
                    </a:solidFill>
                  </a:tcPr>
                </a:tc>
              </a:tr>
            </a:tbl>
          </a:graphicData>
        </a:graphic>
      </p:graphicFrame>
      <p:pic>
        <p:nvPicPr>
          <p:cNvPr id="344" name="Google Shape;344;p21"/>
          <p:cNvPicPr preferRelativeResize="0"/>
          <p:nvPr/>
        </p:nvPicPr>
        <p:blipFill rotWithShape="1">
          <a:blip r:embed="rId3">
            <a:alphaModFix/>
          </a:blip>
          <a:srcRect b="3790" l="1949" r="2466" t="0"/>
          <a:stretch/>
        </p:blipFill>
        <p:spPr>
          <a:xfrm>
            <a:off x="3724275" y="5984225"/>
            <a:ext cx="3257550" cy="3610275"/>
          </a:xfrm>
          <a:prstGeom prst="rect">
            <a:avLst/>
          </a:prstGeom>
          <a:noFill/>
          <a:ln>
            <a:noFill/>
          </a:ln>
        </p:spPr>
      </p:pic>
      <p:sp>
        <p:nvSpPr>
          <p:cNvPr id="345" name="Google Shape;345;p21"/>
          <p:cNvSpPr/>
          <p:nvPr/>
        </p:nvSpPr>
        <p:spPr>
          <a:xfrm>
            <a:off x="4156925" y="7073150"/>
            <a:ext cx="301200" cy="130500"/>
          </a:xfrm>
          <a:prstGeom prst="rect">
            <a:avLst/>
          </a:prstGeom>
          <a:no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1"/>
          <p:cNvSpPr/>
          <p:nvPr/>
        </p:nvSpPr>
        <p:spPr>
          <a:xfrm>
            <a:off x="5932050" y="6265575"/>
            <a:ext cx="369600" cy="130500"/>
          </a:xfrm>
          <a:prstGeom prst="rect">
            <a:avLst/>
          </a:prstGeom>
          <a:no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1"/>
          <p:cNvSpPr/>
          <p:nvPr/>
        </p:nvSpPr>
        <p:spPr>
          <a:xfrm>
            <a:off x="4346100" y="6302175"/>
            <a:ext cx="352500" cy="130500"/>
          </a:xfrm>
          <a:prstGeom prst="rect">
            <a:avLst/>
          </a:prstGeom>
          <a:no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1"/>
          <p:cNvSpPr/>
          <p:nvPr/>
        </p:nvSpPr>
        <p:spPr>
          <a:xfrm>
            <a:off x="5788850" y="6085850"/>
            <a:ext cx="330300" cy="130500"/>
          </a:xfrm>
          <a:prstGeom prst="rect">
            <a:avLst/>
          </a:prstGeom>
          <a:no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