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10058400" cx="7315200"/>
  <p:notesSz cx="6858000" cy="9144000"/>
  <p:embeddedFontLst>
    <p:embeddedFont>
      <p:font typeface="Fira Sans Condensed"/>
      <p:regular r:id="rId24"/>
      <p:bold r:id="rId25"/>
      <p:italic r:id="rId26"/>
      <p:boldItalic r:id="rId27"/>
    </p:embeddedFont>
    <p:embeddedFont>
      <p:font typeface="Josefin Sans"/>
      <p:regular r:id="rId28"/>
      <p:bold r:id="rId29"/>
      <p:italic r:id="rId30"/>
      <p:boldItalic r:id="rId31"/>
    </p:embeddedFont>
    <p:embeddedFont>
      <p:font typeface="Exo"/>
      <p:regular r:id="rId32"/>
      <p:bold r:id="rId33"/>
      <p:italic r:id="rId34"/>
      <p:boldItalic r:id="rId35"/>
    </p:embeddedFont>
    <p:embeddedFont>
      <p:font typeface="Open Sans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168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42AA9A3-9F30-4491-AF0E-6518DCC055E4}">
  <a:tblStyle styleId="{842AA9A3-9F30-4491-AF0E-6518DCC055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68" orient="horz"/>
        <p:guide pos="230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FiraSansCondensed-regular.fntdata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FiraSansCondensed-italic.fntdata"/><Relationship Id="rId25" Type="http://schemas.openxmlformats.org/officeDocument/2006/relationships/font" Target="fonts/FiraSansCondensed-bold.fntdata"/><Relationship Id="rId28" Type="http://schemas.openxmlformats.org/officeDocument/2006/relationships/font" Target="fonts/JosefinSans-regular.fntdata"/><Relationship Id="rId27" Type="http://schemas.openxmlformats.org/officeDocument/2006/relationships/font" Target="fonts/FiraSansCondensed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JosefinSans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JosefinSans-boldItalic.fntdata"/><Relationship Id="rId30" Type="http://schemas.openxmlformats.org/officeDocument/2006/relationships/font" Target="fonts/JosefinSans-italic.fntdata"/><Relationship Id="rId11" Type="http://schemas.openxmlformats.org/officeDocument/2006/relationships/slide" Target="slides/slide5.xml"/><Relationship Id="rId33" Type="http://schemas.openxmlformats.org/officeDocument/2006/relationships/font" Target="fonts/Exo-bold.fntdata"/><Relationship Id="rId10" Type="http://schemas.openxmlformats.org/officeDocument/2006/relationships/slide" Target="slides/slide4.xml"/><Relationship Id="rId32" Type="http://schemas.openxmlformats.org/officeDocument/2006/relationships/font" Target="fonts/Exo-regular.fntdata"/><Relationship Id="rId13" Type="http://schemas.openxmlformats.org/officeDocument/2006/relationships/slide" Target="slides/slide7.xml"/><Relationship Id="rId35" Type="http://schemas.openxmlformats.org/officeDocument/2006/relationships/font" Target="fonts/Exo-boldItalic.fntdata"/><Relationship Id="rId12" Type="http://schemas.openxmlformats.org/officeDocument/2006/relationships/slide" Target="slides/slide6.xml"/><Relationship Id="rId34" Type="http://schemas.openxmlformats.org/officeDocument/2006/relationships/font" Target="fonts/Exo-italic.fntdata"/><Relationship Id="rId15" Type="http://schemas.openxmlformats.org/officeDocument/2006/relationships/slide" Target="slides/slide9.xml"/><Relationship Id="rId37" Type="http://schemas.openxmlformats.org/officeDocument/2006/relationships/font" Target="fonts/OpenSans-bold.fntdata"/><Relationship Id="rId14" Type="http://schemas.openxmlformats.org/officeDocument/2006/relationships/slide" Target="slides/slide8.xml"/><Relationship Id="rId36" Type="http://schemas.openxmlformats.org/officeDocument/2006/relationships/font" Target="fonts/OpenSans-regular.fntdata"/><Relationship Id="rId17" Type="http://schemas.openxmlformats.org/officeDocument/2006/relationships/slide" Target="slides/slide11.xml"/><Relationship Id="rId39" Type="http://schemas.openxmlformats.org/officeDocument/2006/relationships/font" Target="fonts/OpenSans-boldItalic.fntdata"/><Relationship Id="rId16" Type="http://schemas.openxmlformats.org/officeDocument/2006/relationships/slide" Target="slides/slide10.xml"/><Relationship Id="rId38" Type="http://schemas.openxmlformats.org/officeDocument/2006/relationships/font" Target="fonts/OpenSans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slide is already </a:t>
            </a:r>
            <a:r>
              <a:rPr lang="en">
                <a:solidFill>
                  <a:srgbClr val="FF0000"/>
                </a:solidFill>
              </a:rPr>
              <a:t>done</a:t>
            </a:r>
            <a:r>
              <a:rPr lang="en"/>
              <a:t>, please </a:t>
            </a:r>
            <a:r>
              <a:rPr lang="en">
                <a:solidFill>
                  <a:srgbClr val="FF0000"/>
                </a:solidFill>
              </a:rPr>
              <a:t>don’t</a:t>
            </a:r>
            <a:r>
              <a:rPr lang="en"/>
              <a:t> change anything here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129d56876c_0_109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129d56876c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129d56876c_0_70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129d56876c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12a2fb2d38_0_107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12a2fb2d38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129d56876c_0_129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129d56876c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129d56876c_0_153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129d56876c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0b46dd5778_0_52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0b46dd5778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لا تآخذون اسئله من تيمات قديمه &lt;- الاكاديمك ليدر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0b55096c16_0_5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0b55096c1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لا تآخذون اسئله من تيمات قديمه &lt;- الاكاديمك ليدر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0b46dd5778_0_64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0b46dd5778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0b46dd5778_0_37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0b46dd577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your objectives are less than 6 delete the extra points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0b46dd5778_0_47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0b46dd5778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0fda34fa5c_0_17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0fda34fa5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0b55096c16_0_49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0b55096c16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129d56876c_0_0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129d56876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0b55096c16_0_54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0b55096c16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129d56876c_0_25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129d56876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129d56876c_0_54:notes"/>
          <p:cNvSpPr/>
          <p:nvPr>
            <p:ph idx="2" type="sldImg"/>
          </p:nvPr>
        </p:nvSpPr>
        <p:spPr>
          <a:xfrm>
            <a:off x="2182413" y="685800"/>
            <a:ext cx="249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129d56876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49350" y="356702"/>
            <a:ext cx="5581800" cy="76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3000"/>
              <a:buFont typeface="Fira Sans Condensed"/>
              <a:buNone/>
              <a:defRPr b="1" sz="30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5200"/>
              <a:buNone/>
              <a:defRPr sz="5200">
                <a:solidFill>
                  <a:srgbClr val="134F5C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5200"/>
              <a:buNone/>
              <a:defRPr sz="5200">
                <a:solidFill>
                  <a:srgbClr val="134F5C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5200"/>
              <a:buNone/>
              <a:defRPr sz="5200">
                <a:solidFill>
                  <a:srgbClr val="134F5C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5200"/>
              <a:buNone/>
              <a:defRPr sz="5200">
                <a:solidFill>
                  <a:srgbClr val="134F5C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5200"/>
              <a:buNone/>
              <a:defRPr sz="5200">
                <a:solidFill>
                  <a:srgbClr val="134F5C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5200"/>
              <a:buNone/>
              <a:defRPr sz="5200">
                <a:solidFill>
                  <a:srgbClr val="134F5C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5200"/>
              <a:buNone/>
              <a:defRPr sz="5200">
                <a:solidFill>
                  <a:srgbClr val="134F5C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5200"/>
              <a:buNone/>
              <a:defRPr sz="5200">
                <a:solidFill>
                  <a:srgbClr val="134F5C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49310" y="1256039"/>
            <a:ext cx="6816600" cy="15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249360" y="2163089"/>
            <a:ext cx="6816600" cy="38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249360" y="6164351"/>
            <a:ext cx="6816600" cy="25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23850" lvl="1" marL="91440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49360" y="4206107"/>
            <a:ext cx="68166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49360" y="870271"/>
            <a:ext cx="6816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49360" y="1872729"/>
            <a:ext cx="68166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4"/>
          <p:cNvSpPr/>
          <p:nvPr/>
        </p:nvSpPr>
        <p:spPr>
          <a:xfrm rot="-8263397">
            <a:off x="5233425" y="40220"/>
            <a:ext cx="3244017" cy="1469571"/>
          </a:xfrm>
          <a:custGeom>
            <a:rect b="b" l="l" r="r" t="t"/>
            <a:pathLst>
              <a:path extrusionOk="0" h="39141" w="63875">
                <a:moveTo>
                  <a:pt x="33386" y="1"/>
                </a:moveTo>
                <a:cubicBezTo>
                  <a:pt x="16712" y="1"/>
                  <a:pt x="1" y="9111"/>
                  <a:pt x="3416" y="25597"/>
                </a:cubicBezTo>
                <a:lnTo>
                  <a:pt x="3416" y="25609"/>
                </a:lnTo>
                <a:cubicBezTo>
                  <a:pt x="4486" y="30972"/>
                  <a:pt x="10932" y="38500"/>
                  <a:pt x="16307" y="39035"/>
                </a:cubicBezTo>
                <a:cubicBezTo>
                  <a:pt x="16913" y="39106"/>
                  <a:pt x="17460" y="39140"/>
                  <a:pt x="17955" y="39140"/>
                </a:cubicBezTo>
                <a:cubicBezTo>
                  <a:pt x="24926" y="39140"/>
                  <a:pt x="21539" y="32411"/>
                  <a:pt x="27058" y="29902"/>
                </a:cubicBezTo>
                <a:cubicBezTo>
                  <a:pt x="28422" y="29106"/>
                  <a:pt x="29811" y="28779"/>
                  <a:pt x="31202" y="28779"/>
                </a:cubicBezTo>
                <a:cubicBezTo>
                  <a:pt x="36383" y="28779"/>
                  <a:pt x="41610" y="33304"/>
                  <a:pt x="45847" y="34991"/>
                </a:cubicBezTo>
                <a:cubicBezTo>
                  <a:pt x="48304" y="35775"/>
                  <a:pt x="50521" y="36142"/>
                  <a:pt x="52490" y="36142"/>
                </a:cubicBezTo>
                <a:cubicBezTo>
                  <a:pt x="59992" y="36142"/>
                  <a:pt x="63875" y="30813"/>
                  <a:pt x="63602" y="22909"/>
                </a:cubicBezTo>
                <a:cubicBezTo>
                  <a:pt x="63058" y="7228"/>
                  <a:pt x="48237" y="1"/>
                  <a:pt x="33386" y="1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 rot="-8263397">
            <a:off x="5375413" y="-64555"/>
            <a:ext cx="3244017" cy="1469571"/>
          </a:xfrm>
          <a:custGeom>
            <a:rect b="b" l="l" r="r" t="t"/>
            <a:pathLst>
              <a:path extrusionOk="0" h="39141" w="63875">
                <a:moveTo>
                  <a:pt x="33386" y="1"/>
                </a:moveTo>
                <a:cubicBezTo>
                  <a:pt x="16712" y="1"/>
                  <a:pt x="1" y="9111"/>
                  <a:pt x="3416" y="25597"/>
                </a:cubicBezTo>
                <a:lnTo>
                  <a:pt x="3416" y="25609"/>
                </a:lnTo>
                <a:cubicBezTo>
                  <a:pt x="4486" y="30972"/>
                  <a:pt x="10932" y="38500"/>
                  <a:pt x="16307" y="39035"/>
                </a:cubicBezTo>
                <a:cubicBezTo>
                  <a:pt x="16913" y="39106"/>
                  <a:pt x="17460" y="39140"/>
                  <a:pt x="17955" y="39140"/>
                </a:cubicBezTo>
                <a:cubicBezTo>
                  <a:pt x="24926" y="39140"/>
                  <a:pt x="21539" y="32411"/>
                  <a:pt x="27058" y="29902"/>
                </a:cubicBezTo>
                <a:cubicBezTo>
                  <a:pt x="28422" y="29106"/>
                  <a:pt x="29811" y="28779"/>
                  <a:pt x="31202" y="28779"/>
                </a:cubicBezTo>
                <a:cubicBezTo>
                  <a:pt x="36383" y="28779"/>
                  <a:pt x="41610" y="33304"/>
                  <a:pt x="45847" y="34991"/>
                </a:cubicBezTo>
                <a:cubicBezTo>
                  <a:pt x="48304" y="35775"/>
                  <a:pt x="50521" y="36142"/>
                  <a:pt x="52490" y="36142"/>
                </a:cubicBezTo>
                <a:cubicBezTo>
                  <a:pt x="59992" y="36142"/>
                  <a:pt x="63875" y="30813"/>
                  <a:pt x="63602" y="22909"/>
                </a:cubicBezTo>
                <a:cubicBezTo>
                  <a:pt x="63058" y="7228"/>
                  <a:pt x="48237" y="1"/>
                  <a:pt x="33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249360" y="870271"/>
            <a:ext cx="6816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249360" y="2253729"/>
            <a:ext cx="31998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3865920" y="2253729"/>
            <a:ext cx="31998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249360" y="870271"/>
            <a:ext cx="6816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249360" y="1086507"/>
            <a:ext cx="2246400" cy="14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249360" y="2717440"/>
            <a:ext cx="2246400" cy="62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392200" y="880293"/>
            <a:ext cx="5094300" cy="79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3657600" y="-244"/>
            <a:ext cx="3657600" cy="100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12400" y="2411542"/>
            <a:ext cx="3236100" cy="289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12400" y="5481569"/>
            <a:ext cx="3236100" cy="24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3951600" y="1415969"/>
            <a:ext cx="3069600" cy="722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249360" y="8273124"/>
            <a:ext cx="4799100" cy="11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49360" y="870271"/>
            <a:ext cx="68166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900"/>
              <a:buFont typeface="Fira Sans Condensed"/>
              <a:buNone/>
              <a:defRPr b="1" sz="2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49360" y="1872729"/>
            <a:ext cx="6816600" cy="6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800"/>
              <a:buFont typeface="Open Sans"/>
              <a:buChar char="●"/>
              <a:defRPr sz="18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238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  <a:defRPr sz="1500"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777966" y="9119180"/>
            <a:ext cx="4389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docs.google.com/presentation/d/10w4uhB2KIm74W3s5taftkhqCF9GSLcBvtNAkvmSzJh8/edit#slide=id.g6bb1375d29359caf_1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2.png"/><Relationship Id="rId7" Type="http://schemas.openxmlformats.org/officeDocument/2006/relationships/hyperlink" Target="https://docs.google.com/presentation/d/10w4uhB2KIm74W3s5taftkhqCF9GSLcBvtNAkvmSzJh8/edit#slide=id.g6bb1375d29359caf_1" TargetMode="External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Relationship Id="rId5" Type="http://schemas.openxmlformats.org/officeDocument/2006/relationships/image" Target="../media/image30.png"/><Relationship Id="rId6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Relationship Id="rId4" Type="http://schemas.openxmlformats.org/officeDocument/2006/relationships/image" Target="../media/image40.png"/><Relationship Id="rId5" Type="http://schemas.openxmlformats.org/officeDocument/2006/relationships/image" Target="../media/image36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hyperlink" Target="https://quizlet.com/join/83MnjJVMS" TargetMode="External"/><Relationship Id="rId5" Type="http://schemas.openxmlformats.org/officeDocument/2006/relationships/image" Target="../media/image4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13.png"/><Relationship Id="rId6" Type="http://schemas.openxmlformats.org/officeDocument/2006/relationships/image" Target="../media/image7.png"/><Relationship Id="rId7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14.jpg"/><Relationship Id="rId5" Type="http://schemas.openxmlformats.org/officeDocument/2006/relationships/image" Target="../media/image10.jpg"/><Relationship Id="rId6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jpg"/><Relationship Id="rId4" Type="http://schemas.openxmlformats.org/officeDocument/2006/relationships/image" Target="../media/image19.jpg"/><Relationship Id="rId5" Type="http://schemas.openxmlformats.org/officeDocument/2006/relationships/image" Target="../media/image29.png"/><Relationship Id="rId6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/>
        </p:nvSpPr>
        <p:spPr>
          <a:xfrm>
            <a:off x="1680750" y="5909250"/>
            <a:ext cx="4029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Radiological Anatomy of the Chest</a:t>
            </a:r>
            <a:endParaRPr b="1" sz="3000">
              <a:solidFill>
                <a:srgbClr val="134F5C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2675700" y="7238550"/>
            <a:ext cx="204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Respiratory Block</a:t>
            </a:r>
            <a:endParaRPr b="1"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5897400" y="9642900"/>
            <a:ext cx="1417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Editing File</a:t>
            </a:r>
            <a:endParaRPr sz="1500"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" name="Google Shape;59;p13"/>
          <p:cNvSpPr/>
          <p:nvPr/>
        </p:nvSpPr>
        <p:spPr>
          <a:xfrm rot="7960463">
            <a:off x="3341146" y="-3348386"/>
            <a:ext cx="3544971" cy="8432824"/>
          </a:xfrm>
          <a:custGeom>
            <a:rect b="b" l="l" r="r" t="t"/>
            <a:pathLst>
              <a:path extrusionOk="0" h="101348" w="52669">
                <a:moveTo>
                  <a:pt x="0" y="1"/>
                </a:moveTo>
                <a:lnTo>
                  <a:pt x="0" y="101348"/>
                </a:lnTo>
                <a:lnTo>
                  <a:pt x="4232" y="101348"/>
                </a:lnTo>
                <a:cubicBezTo>
                  <a:pt x="5157" y="99969"/>
                  <a:pt x="6162" y="98640"/>
                  <a:pt x="7265" y="97375"/>
                </a:cubicBezTo>
                <a:cubicBezTo>
                  <a:pt x="17902" y="85294"/>
                  <a:pt x="34296" y="83673"/>
                  <a:pt x="45225" y="72014"/>
                </a:cubicBezTo>
                <a:cubicBezTo>
                  <a:pt x="47820" y="69225"/>
                  <a:pt x="50106" y="65803"/>
                  <a:pt x="51030" y="61717"/>
                </a:cubicBezTo>
                <a:cubicBezTo>
                  <a:pt x="52668" y="54371"/>
                  <a:pt x="49620" y="46702"/>
                  <a:pt x="45971" y="40540"/>
                </a:cubicBezTo>
                <a:cubicBezTo>
                  <a:pt x="42323" y="34378"/>
                  <a:pt x="37912" y="28573"/>
                  <a:pt x="36242" y="21227"/>
                </a:cubicBezTo>
                <a:cubicBezTo>
                  <a:pt x="34604" y="13979"/>
                  <a:pt x="36080" y="5806"/>
                  <a:pt x="39955" y="1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/>
          <p:nvPr/>
        </p:nvSpPr>
        <p:spPr>
          <a:xfrm rot="7859699">
            <a:off x="3646179" y="-3203795"/>
            <a:ext cx="3159371" cy="7953130"/>
          </a:xfrm>
          <a:custGeom>
            <a:rect b="b" l="l" r="r" t="t"/>
            <a:pathLst>
              <a:path extrusionOk="0" h="101348" w="52669">
                <a:moveTo>
                  <a:pt x="0" y="1"/>
                </a:moveTo>
                <a:lnTo>
                  <a:pt x="0" y="101348"/>
                </a:lnTo>
                <a:lnTo>
                  <a:pt x="4232" y="101348"/>
                </a:lnTo>
                <a:cubicBezTo>
                  <a:pt x="5157" y="99969"/>
                  <a:pt x="6162" y="98640"/>
                  <a:pt x="7265" y="97375"/>
                </a:cubicBezTo>
                <a:cubicBezTo>
                  <a:pt x="17902" y="85294"/>
                  <a:pt x="34296" y="83673"/>
                  <a:pt x="45225" y="72014"/>
                </a:cubicBezTo>
                <a:cubicBezTo>
                  <a:pt x="47820" y="69225"/>
                  <a:pt x="50106" y="65803"/>
                  <a:pt x="51030" y="61717"/>
                </a:cubicBezTo>
                <a:cubicBezTo>
                  <a:pt x="52668" y="54371"/>
                  <a:pt x="49620" y="46702"/>
                  <a:pt x="45971" y="40540"/>
                </a:cubicBezTo>
                <a:cubicBezTo>
                  <a:pt x="42323" y="34378"/>
                  <a:pt x="37912" y="28573"/>
                  <a:pt x="36242" y="21227"/>
                </a:cubicBezTo>
                <a:cubicBezTo>
                  <a:pt x="34604" y="13979"/>
                  <a:pt x="36080" y="5806"/>
                  <a:pt x="3995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3"/>
          <p:cNvSpPr/>
          <p:nvPr/>
        </p:nvSpPr>
        <p:spPr>
          <a:xfrm rot="5987695">
            <a:off x="6002094" y="-492413"/>
            <a:ext cx="1812333" cy="1757376"/>
          </a:xfrm>
          <a:custGeom>
            <a:rect b="b" l="l" r="r" t="t"/>
            <a:pathLst>
              <a:path extrusionOk="0" h="53146" w="57522">
                <a:moveTo>
                  <a:pt x="38824" y="0"/>
                </a:moveTo>
                <a:cubicBezTo>
                  <a:pt x="36106" y="0"/>
                  <a:pt x="34222" y="1704"/>
                  <a:pt x="30325" y="3209"/>
                </a:cubicBezTo>
                <a:cubicBezTo>
                  <a:pt x="28876" y="3933"/>
                  <a:pt x="27395" y="4167"/>
                  <a:pt x="25907" y="4167"/>
                </a:cubicBezTo>
                <a:cubicBezTo>
                  <a:pt x="23199" y="4167"/>
                  <a:pt x="20471" y="3393"/>
                  <a:pt x="17884" y="3393"/>
                </a:cubicBezTo>
                <a:cubicBezTo>
                  <a:pt x="16641" y="3393"/>
                  <a:pt x="15430" y="3571"/>
                  <a:pt x="14270" y="4101"/>
                </a:cubicBezTo>
                <a:cubicBezTo>
                  <a:pt x="0" y="10344"/>
                  <a:pt x="24973" y="34425"/>
                  <a:pt x="8467" y="44676"/>
                </a:cubicBezTo>
                <a:lnTo>
                  <a:pt x="8919" y="45128"/>
                </a:lnTo>
                <a:cubicBezTo>
                  <a:pt x="8467" y="50920"/>
                  <a:pt x="14710" y="51812"/>
                  <a:pt x="19170" y="52704"/>
                </a:cubicBezTo>
                <a:cubicBezTo>
                  <a:pt x="21169" y="52998"/>
                  <a:pt x="23137" y="53146"/>
                  <a:pt x="25060" y="53146"/>
                </a:cubicBezTo>
                <a:cubicBezTo>
                  <a:pt x="37720" y="53146"/>
                  <a:pt x="48416" y="46755"/>
                  <a:pt x="53062" y="33974"/>
                </a:cubicBezTo>
                <a:cubicBezTo>
                  <a:pt x="57522" y="22831"/>
                  <a:pt x="55738" y="7668"/>
                  <a:pt x="43703" y="1425"/>
                </a:cubicBezTo>
                <a:cubicBezTo>
                  <a:pt x="41662" y="402"/>
                  <a:pt x="40144" y="0"/>
                  <a:pt x="38824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4F5C"/>
              </a:solidFill>
            </a:endParaRPr>
          </a:p>
        </p:txBody>
      </p:sp>
      <p:sp>
        <p:nvSpPr>
          <p:cNvPr id="62" name="Google Shape;62;p13"/>
          <p:cNvSpPr/>
          <p:nvPr/>
        </p:nvSpPr>
        <p:spPr>
          <a:xfrm rot="5987841">
            <a:off x="6218268" y="-526434"/>
            <a:ext cx="1593008" cy="1579004"/>
          </a:xfrm>
          <a:custGeom>
            <a:rect b="b" l="l" r="r" t="t"/>
            <a:pathLst>
              <a:path extrusionOk="0" h="53146" w="57522">
                <a:moveTo>
                  <a:pt x="38824" y="0"/>
                </a:moveTo>
                <a:cubicBezTo>
                  <a:pt x="36106" y="0"/>
                  <a:pt x="34222" y="1704"/>
                  <a:pt x="30325" y="3209"/>
                </a:cubicBezTo>
                <a:cubicBezTo>
                  <a:pt x="28876" y="3933"/>
                  <a:pt x="27395" y="4167"/>
                  <a:pt x="25907" y="4167"/>
                </a:cubicBezTo>
                <a:cubicBezTo>
                  <a:pt x="23199" y="4167"/>
                  <a:pt x="20471" y="3393"/>
                  <a:pt x="17884" y="3393"/>
                </a:cubicBezTo>
                <a:cubicBezTo>
                  <a:pt x="16641" y="3393"/>
                  <a:pt x="15430" y="3571"/>
                  <a:pt x="14270" y="4101"/>
                </a:cubicBezTo>
                <a:cubicBezTo>
                  <a:pt x="0" y="10344"/>
                  <a:pt x="24973" y="34425"/>
                  <a:pt x="8467" y="44676"/>
                </a:cubicBezTo>
                <a:lnTo>
                  <a:pt x="8919" y="45128"/>
                </a:lnTo>
                <a:cubicBezTo>
                  <a:pt x="8467" y="50920"/>
                  <a:pt x="14710" y="51812"/>
                  <a:pt x="19170" y="52704"/>
                </a:cubicBezTo>
                <a:cubicBezTo>
                  <a:pt x="21169" y="52998"/>
                  <a:pt x="23137" y="53146"/>
                  <a:pt x="25060" y="53146"/>
                </a:cubicBezTo>
                <a:cubicBezTo>
                  <a:pt x="37720" y="53146"/>
                  <a:pt x="48416" y="46755"/>
                  <a:pt x="53062" y="33974"/>
                </a:cubicBezTo>
                <a:cubicBezTo>
                  <a:pt x="57522" y="22831"/>
                  <a:pt x="55738" y="7668"/>
                  <a:pt x="43703" y="1425"/>
                </a:cubicBezTo>
                <a:cubicBezTo>
                  <a:pt x="41662" y="402"/>
                  <a:pt x="40144" y="0"/>
                  <a:pt x="388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4F5C"/>
              </a:solidFill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6593850" y="0"/>
            <a:ext cx="628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134F5C"/>
                </a:solidFill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b="1" sz="4000">
              <a:solidFill>
                <a:srgbClr val="134F5C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35350" y="-152026"/>
            <a:ext cx="2189350" cy="218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3404" y="-8131"/>
            <a:ext cx="1752301" cy="175230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/>
          <p:nvPr/>
        </p:nvSpPr>
        <p:spPr>
          <a:xfrm rot="-10285955">
            <a:off x="-1472812" y="7576695"/>
            <a:ext cx="5380656" cy="3153348"/>
          </a:xfrm>
          <a:custGeom>
            <a:rect b="b" l="l" r="r" t="t"/>
            <a:pathLst>
              <a:path extrusionOk="0" h="68026" w="103529">
                <a:moveTo>
                  <a:pt x="15325" y="9145"/>
                </a:moveTo>
                <a:lnTo>
                  <a:pt x="15325" y="10453"/>
                </a:lnTo>
                <a:cubicBezTo>
                  <a:pt x="15325" y="10168"/>
                  <a:pt x="15334" y="9889"/>
                  <a:pt x="15352" y="9616"/>
                </a:cubicBezTo>
                <a:lnTo>
                  <a:pt x="15352" y="9616"/>
                </a:lnTo>
                <a:cubicBezTo>
                  <a:pt x="15344" y="9459"/>
                  <a:pt x="15335" y="9301"/>
                  <a:pt x="15325" y="9145"/>
                </a:cubicBezTo>
                <a:close/>
                <a:moveTo>
                  <a:pt x="25933" y="1"/>
                </a:moveTo>
                <a:cubicBezTo>
                  <a:pt x="20655" y="1"/>
                  <a:pt x="15752" y="3338"/>
                  <a:pt x="15352" y="9616"/>
                </a:cubicBezTo>
                <a:lnTo>
                  <a:pt x="15352" y="9616"/>
                </a:lnTo>
                <a:cubicBezTo>
                  <a:pt x="16370" y="30287"/>
                  <a:pt x="1" y="55899"/>
                  <a:pt x="30238" y="62980"/>
                </a:cubicBezTo>
                <a:cubicBezTo>
                  <a:pt x="39958" y="65087"/>
                  <a:pt x="55725" y="68025"/>
                  <a:pt x="69660" y="68025"/>
                </a:cubicBezTo>
                <a:cubicBezTo>
                  <a:pt x="77121" y="68025"/>
                  <a:pt x="84057" y="67183"/>
                  <a:pt x="89258" y="64918"/>
                </a:cubicBezTo>
                <a:cubicBezTo>
                  <a:pt x="97689" y="61684"/>
                  <a:pt x="103528" y="52598"/>
                  <a:pt x="98986" y="42870"/>
                </a:cubicBezTo>
                <a:cubicBezTo>
                  <a:pt x="96753" y="38405"/>
                  <a:pt x="94734" y="37161"/>
                  <a:pt x="92433" y="37161"/>
                </a:cubicBezTo>
                <a:cubicBezTo>
                  <a:pt x="89538" y="37161"/>
                  <a:pt x="86196" y="39129"/>
                  <a:pt x="81420" y="39129"/>
                </a:cubicBezTo>
                <a:cubicBezTo>
                  <a:pt x="81174" y="39129"/>
                  <a:pt x="80925" y="39124"/>
                  <a:pt x="80672" y="39113"/>
                </a:cubicBezTo>
                <a:cubicBezTo>
                  <a:pt x="68423" y="38601"/>
                  <a:pt x="73691" y="32501"/>
                  <a:pt x="67852" y="25365"/>
                </a:cubicBezTo>
                <a:cubicBezTo>
                  <a:pt x="65767" y="22577"/>
                  <a:pt x="63263" y="21867"/>
                  <a:pt x="60522" y="21867"/>
                </a:cubicBezTo>
                <a:cubicBezTo>
                  <a:pt x="57678" y="21867"/>
                  <a:pt x="54577" y="22632"/>
                  <a:pt x="51420" y="22632"/>
                </a:cubicBezTo>
                <a:cubicBezTo>
                  <a:pt x="49120" y="22632"/>
                  <a:pt x="46790" y="22226"/>
                  <a:pt x="44508" y="20823"/>
                </a:cubicBezTo>
                <a:cubicBezTo>
                  <a:pt x="37373" y="16292"/>
                  <a:pt x="39965" y="6552"/>
                  <a:pt x="32842" y="2021"/>
                </a:cubicBezTo>
                <a:cubicBezTo>
                  <a:pt x="30708" y="662"/>
                  <a:pt x="28283" y="1"/>
                  <a:pt x="25933" y="1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3"/>
          <p:cNvSpPr/>
          <p:nvPr/>
        </p:nvSpPr>
        <p:spPr>
          <a:xfrm rot="-10285955">
            <a:off x="-1821788" y="7745038"/>
            <a:ext cx="5380656" cy="3907340"/>
          </a:xfrm>
          <a:custGeom>
            <a:rect b="b" l="l" r="r" t="t"/>
            <a:pathLst>
              <a:path extrusionOk="0" h="68026" w="103529">
                <a:moveTo>
                  <a:pt x="15325" y="9145"/>
                </a:moveTo>
                <a:lnTo>
                  <a:pt x="15325" y="10453"/>
                </a:lnTo>
                <a:cubicBezTo>
                  <a:pt x="15325" y="10168"/>
                  <a:pt x="15334" y="9889"/>
                  <a:pt x="15352" y="9616"/>
                </a:cubicBezTo>
                <a:lnTo>
                  <a:pt x="15352" y="9616"/>
                </a:lnTo>
                <a:cubicBezTo>
                  <a:pt x="15344" y="9459"/>
                  <a:pt x="15335" y="9301"/>
                  <a:pt x="15325" y="9145"/>
                </a:cubicBezTo>
                <a:close/>
                <a:moveTo>
                  <a:pt x="25933" y="1"/>
                </a:moveTo>
                <a:cubicBezTo>
                  <a:pt x="20655" y="1"/>
                  <a:pt x="15752" y="3338"/>
                  <a:pt x="15352" y="9616"/>
                </a:cubicBezTo>
                <a:lnTo>
                  <a:pt x="15352" y="9616"/>
                </a:lnTo>
                <a:cubicBezTo>
                  <a:pt x="16370" y="30287"/>
                  <a:pt x="1" y="55899"/>
                  <a:pt x="30238" y="62980"/>
                </a:cubicBezTo>
                <a:cubicBezTo>
                  <a:pt x="39958" y="65087"/>
                  <a:pt x="55725" y="68025"/>
                  <a:pt x="69660" y="68025"/>
                </a:cubicBezTo>
                <a:cubicBezTo>
                  <a:pt x="77121" y="68025"/>
                  <a:pt x="84057" y="67183"/>
                  <a:pt x="89258" y="64918"/>
                </a:cubicBezTo>
                <a:cubicBezTo>
                  <a:pt x="97689" y="61684"/>
                  <a:pt x="103528" y="52598"/>
                  <a:pt x="98986" y="42870"/>
                </a:cubicBezTo>
                <a:cubicBezTo>
                  <a:pt x="96753" y="38405"/>
                  <a:pt x="94734" y="37161"/>
                  <a:pt x="92433" y="37161"/>
                </a:cubicBezTo>
                <a:cubicBezTo>
                  <a:pt x="89538" y="37161"/>
                  <a:pt x="86196" y="39129"/>
                  <a:pt x="81420" y="39129"/>
                </a:cubicBezTo>
                <a:cubicBezTo>
                  <a:pt x="81174" y="39129"/>
                  <a:pt x="80925" y="39124"/>
                  <a:pt x="80672" y="39113"/>
                </a:cubicBezTo>
                <a:cubicBezTo>
                  <a:pt x="68423" y="38601"/>
                  <a:pt x="73691" y="32501"/>
                  <a:pt x="67852" y="25365"/>
                </a:cubicBezTo>
                <a:cubicBezTo>
                  <a:pt x="65767" y="22577"/>
                  <a:pt x="63263" y="21867"/>
                  <a:pt x="60522" y="21867"/>
                </a:cubicBezTo>
                <a:cubicBezTo>
                  <a:pt x="57678" y="21867"/>
                  <a:pt x="54577" y="22632"/>
                  <a:pt x="51420" y="22632"/>
                </a:cubicBezTo>
                <a:cubicBezTo>
                  <a:pt x="49120" y="22632"/>
                  <a:pt x="46790" y="22226"/>
                  <a:pt x="44508" y="20823"/>
                </a:cubicBezTo>
                <a:cubicBezTo>
                  <a:pt x="37373" y="16292"/>
                  <a:pt x="39965" y="6552"/>
                  <a:pt x="32842" y="2021"/>
                </a:cubicBezTo>
                <a:cubicBezTo>
                  <a:pt x="30708" y="662"/>
                  <a:pt x="28283" y="1"/>
                  <a:pt x="2593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3"/>
          <p:cNvSpPr txBox="1"/>
          <p:nvPr/>
        </p:nvSpPr>
        <p:spPr>
          <a:xfrm>
            <a:off x="135488" y="8352950"/>
            <a:ext cx="1618500" cy="1600800"/>
          </a:xfrm>
          <a:prstGeom prst="rect">
            <a:avLst/>
          </a:prstGeom>
          <a:noFill/>
          <a:ln cap="flat" cmpd="sng" w="9525">
            <a:solidFill>
              <a:srgbClr val="134F5C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Color Index: </a:t>
            </a:r>
            <a:endParaRPr b="1">
              <a:solidFill>
                <a:srgbClr val="134F5C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Main Text</a:t>
            </a:r>
            <a:endParaRPr sz="13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Male’s</a:t>
            </a:r>
            <a:r>
              <a:rPr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 Slides</a:t>
            </a:r>
            <a:endParaRPr sz="1300">
              <a:solidFill>
                <a:srgbClr val="6FA8D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Female’s </a:t>
            </a:r>
            <a:r>
              <a:rPr lang="en" sz="13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Slides</a:t>
            </a:r>
            <a:endParaRPr sz="1300">
              <a:solidFill>
                <a:srgbClr val="D5A6B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Important</a:t>
            </a:r>
            <a:endParaRPr sz="13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Doctor’s Notes</a:t>
            </a:r>
            <a:endParaRPr sz="1300"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Extra Info</a:t>
            </a:r>
            <a:endParaRPr sz="13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2675700" y="6838350"/>
            <a:ext cx="204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____________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0" name="Google Shape;70;p13"/>
          <p:cNvPicPr preferRelativeResize="0"/>
          <p:nvPr/>
        </p:nvPicPr>
        <p:blipFill rotWithShape="1">
          <a:blip r:embed="rId6">
            <a:alphaModFix/>
          </a:blip>
          <a:srcRect b="23672" l="4537" r="4528" t="17044"/>
          <a:stretch/>
        </p:blipFill>
        <p:spPr>
          <a:xfrm>
            <a:off x="2069850" y="3105925"/>
            <a:ext cx="3175499" cy="289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78175" y="9703387"/>
            <a:ext cx="294525" cy="2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2697" y="1530725"/>
            <a:ext cx="1417800" cy="1057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/>
          <p:nvPr/>
        </p:nvSpPr>
        <p:spPr>
          <a:xfrm>
            <a:off x="138975" y="747000"/>
            <a:ext cx="5333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Bronchography:</a:t>
            </a:r>
            <a:endParaRPr b="1" sz="2900">
              <a:solidFill>
                <a:srgbClr val="0C343D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257" name="Google Shape;257;p22"/>
          <p:cNvSpPr txBox="1"/>
          <p:nvPr/>
        </p:nvSpPr>
        <p:spPr>
          <a:xfrm>
            <a:off x="138975" y="1835400"/>
            <a:ext cx="4658100" cy="30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Bronchography is a special study of the bronchial tree by means of the introduction of </a:t>
            </a:r>
            <a:r>
              <a:rPr b="1" lang="en" sz="15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contrast medium</a:t>
            </a:r>
            <a:r>
              <a:rPr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into a particular bronchus or bronchi, </a:t>
            </a:r>
            <a:r>
              <a:rPr lang="en" sz="15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and performing </a:t>
            </a:r>
            <a:r>
              <a:rPr lang="en" sz="15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plain</a:t>
            </a:r>
            <a:r>
              <a:rPr lang="en" sz="15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 radiographic imaging</a:t>
            </a:r>
            <a:r>
              <a:rPr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en" sz="15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usually under fluoroscopic control.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The contrast media are </a:t>
            </a:r>
            <a:r>
              <a:rPr b="1" lang="en" sz="15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non</a:t>
            </a:r>
            <a:r>
              <a:rPr b="1"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5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irritating</a:t>
            </a:r>
            <a:r>
              <a:rPr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and</a:t>
            </a:r>
            <a:r>
              <a:rPr b="1"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5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sufficiently</a:t>
            </a:r>
            <a:r>
              <a:rPr b="1"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5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radiopaque</a:t>
            </a:r>
            <a:r>
              <a:rPr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to allow good visualization of the bronchi.</a:t>
            </a:r>
            <a:r>
              <a:rPr lang="en" sz="1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5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After the radiographic examination is completed, the patient is asked to cough and expectorate the contrast medium.</a:t>
            </a:r>
            <a:endParaRPr sz="1500">
              <a:solidFill>
                <a:srgbClr val="D5A6B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C17AA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8" name="Google Shape;25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7000" y="1835400"/>
            <a:ext cx="2391075" cy="25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2"/>
          <p:cNvSpPr txBox="1"/>
          <p:nvPr/>
        </p:nvSpPr>
        <p:spPr>
          <a:xfrm>
            <a:off x="246600" y="4861300"/>
            <a:ext cx="682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Contrast visualization of esophagus using barium swallow:</a:t>
            </a:r>
            <a:endParaRPr b="1" sz="2000">
              <a:solidFill>
                <a:srgbClr val="134F5C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260" name="Google Shape;260;p22"/>
          <p:cNvSpPr txBox="1"/>
          <p:nvPr/>
        </p:nvSpPr>
        <p:spPr>
          <a:xfrm>
            <a:off x="246600" y="5589800"/>
            <a:ext cx="6324300" cy="18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Lateral </a:t>
            </a:r>
            <a:r>
              <a:rPr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radiograph of the chest of a normal adult man after a </a:t>
            </a:r>
            <a:r>
              <a:rPr b="1"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barium swallow.</a:t>
            </a:r>
            <a:endParaRPr b="1" sz="15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Other barium contrast studies:</a:t>
            </a:r>
            <a:endParaRPr b="1" sz="15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500"/>
              <a:buFont typeface="Open Sans"/>
              <a:buAutoNum type="arabicPeriod"/>
            </a:pPr>
            <a:r>
              <a:rPr b="1"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Barium meal: </a:t>
            </a:r>
            <a:r>
              <a:rPr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stomach.</a:t>
            </a:r>
            <a:endParaRPr sz="15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500"/>
              <a:buFont typeface="Open Sans"/>
              <a:buAutoNum type="arabicPeriod"/>
            </a:pPr>
            <a:r>
              <a:rPr b="1"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Barium follow through: </a:t>
            </a:r>
            <a:r>
              <a:rPr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small intestine.</a:t>
            </a:r>
            <a:endParaRPr sz="15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500"/>
              <a:buFont typeface="Open Sans"/>
              <a:buAutoNum type="arabicPeriod"/>
            </a:pPr>
            <a:r>
              <a:rPr b="1"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Barium enema: </a:t>
            </a:r>
            <a:r>
              <a:rPr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large intestine.</a:t>
            </a:r>
            <a:endParaRPr sz="15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1" name="Google Shape;26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2063" y="7476450"/>
            <a:ext cx="2391076" cy="2449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23"/>
          <p:cNvGrpSpPr/>
          <p:nvPr/>
        </p:nvGrpSpPr>
        <p:grpSpPr>
          <a:xfrm>
            <a:off x="464279" y="3389171"/>
            <a:ext cx="654666" cy="631260"/>
            <a:chOff x="8527092" y="8006855"/>
            <a:chExt cx="2340600" cy="2340600"/>
          </a:xfrm>
        </p:grpSpPr>
        <p:sp>
          <p:nvSpPr>
            <p:cNvPr id="267" name="Google Shape;267;p23"/>
            <p:cNvSpPr/>
            <p:nvPr/>
          </p:nvSpPr>
          <p:spPr>
            <a:xfrm>
              <a:off x="8527092" y="8006855"/>
              <a:ext cx="2340600" cy="2340600"/>
            </a:xfrm>
            <a:prstGeom prst="ellipse">
              <a:avLst/>
            </a:prstGeom>
            <a:solidFill>
              <a:srgbClr val="A2C4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3"/>
            <p:cNvSpPr/>
            <p:nvPr/>
          </p:nvSpPr>
          <p:spPr>
            <a:xfrm>
              <a:off x="8958942" y="8438514"/>
              <a:ext cx="1476900" cy="1477200"/>
            </a:xfrm>
            <a:prstGeom prst="ellipse">
              <a:avLst/>
            </a:prstGeom>
            <a:solidFill>
              <a:srgbClr val="D0E0E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rgbClr val="134F5C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  <a:endParaRPr b="1" sz="1600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69" name="Google Shape;269;p23"/>
          <p:cNvSpPr txBox="1"/>
          <p:nvPr/>
        </p:nvSpPr>
        <p:spPr>
          <a:xfrm>
            <a:off x="138975" y="747000"/>
            <a:ext cx="5333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Mediastinum</a:t>
            </a:r>
            <a:endParaRPr b="1" sz="2900">
              <a:solidFill>
                <a:srgbClr val="0C343D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270" name="Google Shape;270;p23"/>
          <p:cNvSpPr txBox="1"/>
          <p:nvPr/>
        </p:nvSpPr>
        <p:spPr>
          <a:xfrm>
            <a:off x="138975" y="1378200"/>
            <a:ext cx="3849300" cy="13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300"/>
              <a:buFont typeface="Open Sans"/>
              <a:buChar char="❖"/>
            </a:pPr>
            <a:r>
              <a:rPr lang="en" sz="13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The shadow is produced by the various structures  within the mediastinum, superimposed one on the other. </a:t>
            </a:r>
            <a:endParaRPr sz="13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300"/>
              <a:buFont typeface="Open Sans"/>
              <a:buChar char="❖"/>
            </a:pPr>
            <a:r>
              <a:rPr lang="en" sz="13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Note the outline of the heart and great vessels.</a:t>
            </a:r>
            <a:endParaRPr sz="1500">
              <a:solidFill>
                <a:srgbClr val="D5A6B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1" name="Google Shape;271;p23"/>
          <p:cNvSpPr/>
          <p:nvPr/>
        </p:nvSpPr>
        <p:spPr>
          <a:xfrm rot="-8263397">
            <a:off x="5221422" y="-124118"/>
            <a:ext cx="3244017" cy="1927447"/>
          </a:xfrm>
          <a:custGeom>
            <a:rect b="b" l="l" r="r" t="t"/>
            <a:pathLst>
              <a:path extrusionOk="0" h="39141" w="63875">
                <a:moveTo>
                  <a:pt x="33386" y="1"/>
                </a:moveTo>
                <a:cubicBezTo>
                  <a:pt x="16712" y="1"/>
                  <a:pt x="1" y="9111"/>
                  <a:pt x="3416" y="25597"/>
                </a:cubicBezTo>
                <a:lnTo>
                  <a:pt x="3416" y="25609"/>
                </a:lnTo>
                <a:cubicBezTo>
                  <a:pt x="4486" y="30972"/>
                  <a:pt x="10932" y="38500"/>
                  <a:pt x="16307" y="39035"/>
                </a:cubicBezTo>
                <a:cubicBezTo>
                  <a:pt x="16913" y="39106"/>
                  <a:pt x="17460" y="39140"/>
                  <a:pt x="17955" y="39140"/>
                </a:cubicBezTo>
                <a:cubicBezTo>
                  <a:pt x="24926" y="39140"/>
                  <a:pt x="21539" y="32411"/>
                  <a:pt x="27058" y="29902"/>
                </a:cubicBezTo>
                <a:cubicBezTo>
                  <a:pt x="28422" y="29106"/>
                  <a:pt x="29811" y="28779"/>
                  <a:pt x="31202" y="28779"/>
                </a:cubicBezTo>
                <a:cubicBezTo>
                  <a:pt x="36383" y="28779"/>
                  <a:pt x="41610" y="33304"/>
                  <a:pt x="45847" y="34991"/>
                </a:cubicBezTo>
                <a:cubicBezTo>
                  <a:pt x="48304" y="35775"/>
                  <a:pt x="50521" y="36142"/>
                  <a:pt x="52490" y="36142"/>
                </a:cubicBezTo>
                <a:cubicBezTo>
                  <a:pt x="59992" y="36142"/>
                  <a:pt x="63875" y="30813"/>
                  <a:pt x="63602" y="22909"/>
                </a:cubicBezTo>
                <a:cubicBezTo>
                  <a:pt x="63058" y="7228"/>
                  <a:pt x="48237" y="1"/>
                  <a:pt x="33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2" name="Google Shape;27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8275" y="540250"/>
            <a:ext cx="2876650" cy="2385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3"/>
          <p:cNvSpPr txBox="1"/>
          <p:nvPr/>
        </p:nvSpPr>
        <p:spPr>
          <a:xfrm>
            <a:off x="1118950" y="348160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Right Border:</a:t>
            </a:r>
            <a:endParaRPr b="1" sz="1700"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4" name="Google Shape;274;p23"/>
          <p:cNvSpPr txBox="1"/>
          <p:nvPr/>
        </p:nvSpPr>
        <p:spPr>
          <a:xfrm>
            <a:off x="4830725" y="348160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Left</a:t>
            </a:r>
            <a:r>
              <a:rPr b="1" lang="en" sz="1700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 Border:</a:t>
            </a:r>
            <a:endParaRPr b="1" sz="1700"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5" name="Google Shape;275;p23"/>
          <p:cNvSpPr txBox="1"/>
          <p:nvPr/>
        </p:nvSpPr>
        <p:spPr>
          <a:xfrm>
            <a:off x="1118950" y="800345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Inferior</a:t>
            </a:r>
            <a:r>
              <a:rPr b="1" lang="en" sz="17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 Border:</a:t>
            </a:r>
            <a:endParaRPr b="1" sz="1700">
              <a:solidFill>
                <a:srgbClr val="D5A6B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6" name="Google Shape;27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300" y="5237575"/>
            <a:ext cx="2876650" cy="2189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3"/>
          <p:cNvSpPr txBox="1"/>
          <p:nvPr/>
        </p:nvSpPr>
        <p:spPr>
          <a:xfrm>
            <a:off x="1118950" y="3822313"/>
            <a:ext cx="3000000" cy="13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From above downward :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1.Right brachiocephalic vein</a:t>
            </a:r>
            <a:endParaRPr sz="12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2.Superior vena cava</a:t>
            </a:r>
            <a:endParaRPr sz="12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3.Right atrium</a:t>
            </a:r>
            <a:endParaRPr sz="12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4. Sometimes the Inferior vena cava</a:t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8" name="Google Shape;278;p23"/>
          <p:cNvSpPr txBox="1"/>
          <p:nvPr/>
        </p:nvSpPr>
        <p:spPr>
          <a:xfrm>
            <a:off x="4830725" y="3822325"/>
            <a:ext cx="25740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r>
              <a:rPr lang="en" sz="12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The Aortic knuckle (or knob) 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caused by the aortic arch</a:t>
            </a:r>
            <a:endParaRPr sz="12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2.The Pulmonary Trunk</a:t>
            </a:r>
            <a:endParaRPr sz="12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3.The Left Auricle </a:t>
            </a:r>
            <a:r>
              <a:rPr lang="en" sz="1200">
                <a:solidFill>
                  <a:srgbClr val="93C47D"/>
                </a:solidFill>
                <a:latin typeface="Open Sans"/>
                <a:ea typeface="Open Sans"/>
                <a:cs typeface="Open Sans"/>
                <a:sym typeface="Open Sans"/>
              </a:rPr>
              <a:t>(atrium)</a:t>
            </a:r>
            <a:endParaRPr sz="1200">
              <a:solidFill>
                <a:srgbClr val="93C47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4.The Left Ventricle</a:t>
            </a:r>
            <a:endParaRPr sz="12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5.Apex of heart</a:t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9" name="Google Shape;27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8275" y="5279426"/>
            <a:ext cx="2876650" cy="2189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3"/>
          <p:cNvSpPr txBox="1"/>
          <p:nvPr/>
        </p:nvSpPr>
        <p:spPr>
          <a:xfrm>
            <a:off x="1118950" y="8312813"/>
            <a:ext cx="30000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1.blends with the diaphragm and liver shadow.</a:t>
            </a:r>
            <a:endParaRPr sz="1200">
              <a:solidFill>
                <a:srgbClr val="D5A6B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2.Note the </a:t>
            </a:r>
            <a:r>
              <a:rPr b="1" lang="en" sz="12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cardiophrenic angles</a:t>
            </a:r>
            <a:r>
              <a:rPr lang="en" sz="1200">
                <a:solidFill>
                  <a:srgbClr val="C17AA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(the angle between the diaphragm and heart).</a:t>
            </a:r>
            <a:endParaRPr sz="1200">
              <a:solidFill>
                <a:srgbClr val="6FA8D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1" name="Google Shape;28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18950" y="7881475"/>
            <a:ext cx="2876650" cy="2081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23"/>
          <p:cNvGrpSpPr/>
          <p:nvPr/>
        </p:nvGrpSpPr>
        <p:grpSpPr>
          <a:xfrm>
            <a:off x="4176054" y="3389171"/>
            <a:ext cx="654666" cy="631260"/>
            <a:chOff x="8527092" y="8006855"/>
            <a:chExt cx="2340600" cy="2340600"/>
          </a:xfrm>
        </p:grpSpPr>
        <p:sp>
          <p:nvSpPr>
            <p:cNvPr id="283" name="Google Shape;283;p23"/>
            <p:cNvSpPr/>
            <p:nvPr/>
          </p:nvSpPr>
          <p:spPr>
            <a:xfrm>
              <a:off x="8527092" y="8006855"/>
              <a:ext cx="2340600" cy="2340600"/>
            </a:xfrm>
            <a:prstGeom prst="ellipse">
              <a:avLst/>
            </a:prstGeom>
            <a:solidFill>
              <a:srgbClr val="A2C4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23"/>
            <p:cNvSpPr/>
            <p:nvPr/>
          </p:nvSpPr>
          <p:spPr>
            <a:xfrm>
              <a:off x="8958942" y="8438514"/>
              <a:ext cx="1476900" cy="1477200"/>
            </a:xfrm>
            <a:prstGeom prst="ellipse">
              <a:avLst/>
            </a:prstGeom>
            <a:solidFill>
              <a:srgbClr val="D0E0E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rgbClr val="134F5C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  <a:endParaRPr b="1" sz="1600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85" name="Google Shape;285;p23"/>
          <p:cNvGrpSpPr/>
          <p:nvPr/>
        </p:nvGrpSpPr>
        <p:grpSpPr>
          <a:xfrm>
            <a:off x="464279" y="7911021"/>
            <a:ext cx="654666" cy="631260"/>
            <a:chOff x="8527092" y="8006855"/>
            <a:chExt cx="2340600" cy="2340600"/>
          </a:xfrm>
        </p:grpSpPr>
        <p:sp>
          <p:nvSpPr>
            <p:cNvPr id="286" name="Google Shape;286;p23"/>
            <p:cNvSpPr/>
            <p:nvPr/>
          </p:nvSpPr>
          <p:spPr>
            <a:xfrm>
              <a:off x="8527092" y="8006855"/>
              <a:ext cx="2340600" cy="2340600"/>
            </a:xfrm>
            <a:prstGeom prst="ellipse">
              <a:avLst/>
            </a:prstGeom>
            <a:solidFill>
              <a:srgbClr val="A2C4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3"/>
            <p:cNvSpPr/>
            <p:nvPr/>
          </p:nvSpPr>
          <p:spPr>
            <a:xfrm>
              <a:off x="8958942" y="8438514"/>
              <a:ext cx="1476900" cy="1477200"/>
            </a:xfrm>
            <a:prstGeom prst="ellipse">
              <a:avLst/>
            </a:prstGeom>
            <a:solidFill>
              <a:srgbClr val="D0E0E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rgbClr val="134F5C"/>
                  </a:solidFill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  <a:endParaRPr b="1" sz="1600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4"/>
          <p:cNvPicPr preferRelativeResize="0"/>
          <p:nvPr/>
        </p:nvPicPr>
        <p:blipFill rotWithShape="1">
          <a:blip r:embed="rId3">
            <a:alphaModFix/>
          </a:blip>
          <a:srcRect b="0" l="0" r="0" t="29918"/>
          <a:stretch/>
        </p:blipFill>
        <p:spPr>
          <a:xfrm>
            <a:off x="621288" y="1691713"/>
            <a:ext cx="2577276" cy="307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4"/>
          <p:cNvPicPr preferRelativeResize="0"/>
          <p:nvPr/>
        </p:nvPicPr>
        <p:blipFill rotWithShape="1">
          <a:blip r:embed="rId4">
            <a:alphaModFix/>
          </a:blip>
          <a:srcRect b="0" l="0" r="0" t="29918"/>
          <a:stretch/>
        </p:blipFill>
        <p:spPr>
          <a:xfrm>
            <a:off x="3949813" y="1720550"/>
            <a:ext cx="2421575" cy="307472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4"/>
          <p:cNvSpPr txBox="1"/>
          <p:nvPr/>
        </p:nvSpPr>
        <p:spPr>
          <a:xfrm>
            <a:off x="543425" y="1104950"/>
            <a:ext cx="273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Inferior vena cava </a:t>
            </a: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detected</a:t>
            </a:r>
            <a:endParaRPr b="1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5" name="Google Shape;295;p24"/>
          <p:cNvSpPr txBox="1"/>
          <p:nvPr/>
        </p:nvSpPr>
        <p:spPr>
          <a:xfrm>
            <a:off x="3794088" y="1104950"/>
            <a:ext cx="2733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Inferior vena cava </a:t>
            </a:r>
            <a:r>
              <a:rPr b="1" lang="en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not</a:t>
            </a: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detected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6" name="Google Shape;296;p24"/>
          <p:cNvSpPr txBox="1"/>
          <p:nvPr/>
        </p:nvSpPr>
        <p:spPr>
          <a:xfrm>
            <a:off x="138975" y="4953000"/>
            <a:ext cx="5333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Heart</a:t>
            </a:r>
            <a:endParaRPr b="1" sz="2900">
              <a:solidFill>
                <a:srgbClr val="0C343D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297" name="Google Shape;297;p24"/>
          <p:cNvSpPr txBox="1"/>
          <p:nvPr/>
        </p:nvSpPr>
        <p:spPr>
          <a:xfrm>
            <a:off x="138975" y="5584200"/>
            <a:ext cx="3884100" cy="22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76A5AF"/>
              </a:buClr>
              <a:buSzPts val="1400"/>
              <a:buChar char="❖"/>
            </a:pPr>
            <a:r>
              <a:rPr b="1" lang="en" sz="12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Transverse Diameter</a:t>
            </a:r>
            <a:r>
              <a:rPr lang="en" sz="12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of the heart should</a:t>
            </a:r>
            <a:endParaRPr sz="12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not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exceed half the width of the thoracic cage.</a:t>
            </a:r>
            <a:endParaRPr sz="12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400"/>
              <a:buChar char="❖"/>
            </a:pPr>
            <a:r>
              <a:rPr b="1"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On deep inspiration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, when the </a:t>
            </a:r>
            <a:r>
              <a:rPr b="1"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diaphragm descends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, the </a:t>
            </a:r>
            <a:r>
              <a:rPr b="1" lang="en" sz="12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vertical length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of the heart </a:t>
            </a:r>
            <a:r>
              <a:rPr b="1"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increases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and the </a:t>
            </a:r>
            <a:r>
              <a:rPr b="1"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transverse diameter is narrowed.</a:t>
            </a:r>
            <a:endParaRPr b="1" sz="12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400"/>
              <a:buChar char="❖"/>
            </a:pP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The heart in </a:t>
            </a:r>
            <a:r>
              <a:rPr b="1"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infants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is always wider and more globular than in adults.</a:t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8" name="Google Shape;29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3000" y="5346875"/>
            <a:ext cx="2421575" cy="251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425" y="8131950"/>
            <a:ext cx="2209801" cy="1656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0" name="Google Shape;300;p24"/>
          <p:cNvCxnSpPr/>
          <p:nvPr/>
        </p:nvCxnSpPr>
        <p:spPr>
          <a:xfrm flipH="1" rot="10800000">
            <a:off x="881075" y="9236125"/>
            <a:ext cx="211200" cy="629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301" name="Google Shape;301;p24"/>
          <p:cNvCxnSpPr/>
          <p:nvPr/>
        </p:nvCxnSpPr>
        <p:spPr>
          <a:xfrm>
            <a:off x="516425" y="7996675"/>
            <a:ext cx="417000" cy="993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302" name="Google Shape;302;p24"/>
          <p:cNvSpPr txBox="1"/>
          <p:nvPr/>
        </p:nvSpPr>
        <p:spPr>
          <a:xfrm>
            <a:off x="593500" y="7880350"/>
            <a:ext cx="2271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Lateral Radiograph of the Chest</a:t>
            </a:r>
            <a:endParaRPr sz="10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3" name="Google Shape;303;p24"/>
          <p:cNvSpPr txBox="1"/>
          <p:nvPr/>
        </p:nvSpPr>
        <p:spPr>
          <a:xfrm>
            <a:off x="194575" y="7545175"/>
            <a:ext cx="603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IV Disc</a:t>
            </a:r>
            <a:endParaRPr b="1" sz="1100"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4" name="Google Shape;304;p24"/>
          <p:cNvSpPr txBox="1"/>
          <p:nvPr/>
        </p:nvSpPr>
        <p:spPr>
          <a:xfrm>
            <a:off x="302425" y="9788275"/>
            <a:ext cx="1221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Vertebral Body</a:t>
            </a:r>
            <a:endParaRPr b="1" sz="1000"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5" name="Google Shape;30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34200" y="8064312"/>
            <a:ext cx="1788381" cy="179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22575" y="7936028"/>
            <a:ext cx="2421574" cy="2048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5"/>
          <p:cNvSpPr txBox="1"/>
          <p:nvPr/>
        </p:nvSpPr>
        <p:spPr>
          <a:xfrm>
            <a:off x="91325" y="837475"/>
            <a:ext cx="5333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Lateral Radiograph of the Chest</a:t>
            </a:r>
            <a:endParaRPr b="1" sz="2900">
              <a:solidFill>
                <a:srgbClr val="0C343D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312" name="Google Shape;312;p25"/>
          <p:cNvSpPr txBox="1"/>
          <p:nvPr/>
        </p:nvSpPr>
        <p:spPr>
          <a:xfrm>
            <a:off x="91325" y="1468675"/>
            <a:ext cx="58992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12700" rtl="0" algn="l">
              <a:lnSpc>
                <a:spcPct val="13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Note that the upper vertebrae are indistinct compared to the lower vertebrae because they are superimposed by the shoulder.</a:t>
            </a:r>
            <a:endParaRPr sz="1600">
              <a:solidFill>
                <a:srgbClr val="6FA8D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3" name="Google Shape;31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713" y="2257288"/>
            <a:ext cx="2642581" cy="2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5"/>
          <p:cNvSpPr txBox="1"/>
          <p:nvPr/>
        </p:nvSpPr>
        <p:spPr>
          <a:xfrm>
            <a:off x="138975" y="4953000"/>
            <a:ext cx="5333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Coronary Angiogram</a:t>
            </a:r>
            <a:endParaRPr b="1" sz="2900">
              <a:solidFill>
                <a:srgbClr val="0C343D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315" name="Google Shape;315;p25"/>
          <p:cNvSpPr txBox="1"/>
          <p:nvPr/>
        </p:nvSpPr>
        <p:spPr>
          <a:xfrm>
            <a:off x="91325" y="5584200"/>
            <a:ext cx="57681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 procedure that uses a radio-opaque contrast dye and X-ray imaging to detect blockages in the coronary arteries</a:t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6" name="Google Shape;31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625" y="6846725"/>
            <a:ext cx="5410199" cy="17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5"/>
          <p:cNvSpPr txBox="1"/>
          <p:nvPr/>
        </p:nvSpPr>
        <p:spPr>
          <a:xfrm>
            <a:off x="1330725" y="6446525"/>
            <a:ext cx="187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Right Coronary</a:t>
            </a:r>
            <a:endParaRPr b="1"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8" name="Google Shape;318;p25"/>
          <p:cNvSpPr txBox="1"/>
          <p:nvPr/>
        </p:nvSpPr>
        <p:spPr>
          <a:xfrm>
            <a:off x="4084525" y="64465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Left</a:t>
            </a:r>
            <a:r>
              <a:rPr b="1" lang="en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 Coronary</a:t>
            </a:r>
            <a:endParaRPr b="1"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6"/>
          <p:cNvSpPr txBox="1"/>
          <p:nvPr/>
        </p:nvSpPr>
        <p:spPr>
          <a:xfrm>
            <a:off x="397250" y="524375"/>
            <a:ext cx="587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4" name="Google Shape;324;p26"/>
          <p:cNvSpPr txBox="1"/>
          <p:nvPr/>
        </p:nvSpPr>
        <p:spPr>
          <a:xfrm>
            <a:off x="91325" y="837475"/>
            <a:ext cx="5333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PA </a:t>
            </a:r>
            <a:r>
              <a:rPr b="1" lang="en" sz="2900">
                <a:solidFill>
                  <a:srgbClr val="999999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(Posteroanterior)</a:t>
            </a:r>
            <a:r>
              <a:rPr b="1" lang="en" sz="2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 Chest X-Ray</a:t>
            </a:r>
            <a:endParaRPr b="1" sz="2900">
              <a:solidFill>
                <a:srgbClr val="0C343D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325" name="Google Shape;325;p26"/>
          <p:cNvSpPr txBox="1"/>
          <p:nvPr/>
        </p:nvSpPr>
        <p:spPr>
          <a:xfrm>
            <a:off x="158925" y="1747900"/>
            <a:ext cx="42426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000"/>
              <a:buFont typeface="Open Sans"/>
              <a:buAutoNum type="arabicPeriod"/>
            </a:pPr>
            <a:r>
              <a:rPr lang="en" sz="2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Clavicle</a:t>
            </a:r>
            <a:endParaRPr sz="20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000"/>
              <a:buFont typeface="Open Sans"/>
              <a:buAutoNum type="arabicPeriod"/>
            </a:pPr>
            <a:r>
              <a:rPr lang="en" sz="2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Scapula</a:t>
            </a:r>
            <a:endParaRPr sz="20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000"/>
              <a:buFont typeface="Open Sans"/>
              <a:buAutoNum type="arabicPeriod"/>
            </a:pPr>
            <a:r>
              <a:rPr lang="en" sz="2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First rib</a:t>
            </a:r>
            <a:endParaRPr sz="20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000"/>
              <a:buFont typeface="Open Sans"/>
              <a:buAutoNum type="arabicPeriod"/>
            </a:pPr>
            <a:r>
              <a:rPr lang="en" sz="2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Trachea</a:t>
            </a:r>
            <a:endParaRPr sz="20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000"/>
              <a:buFont typeface="Open Sans"/>
              <a:buAutoNum type="arabicPeriod"/>
            </a:pPr>
            <a:r>
              <a:rPr lang="en" sz="2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Aortic knuckle (knob – arch)</a:t>
            </a:r>
            <a:endParaRPr sz="20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000"/>
              <a:buFont typeface="Open Sans"/>
              <a:buAutoNum type="arabicPeriod"/>
            </a:pPr>
            <a:r>
              <a:rPr lang="en" sz="2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Pulmonary vessels</a:t>
            </a:r>
            <a:endParaRPr sz="20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000"/>
              <a:buFont typeface="Open Sans"/>
              <a:buAutoNum type="arabicPeriod"/>
            </a:pPr>
            <a:r>
              <a:rPr lang="en" sz="2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Right atrium</a:t>
            </a:r>
            <a:endParaRPr sz="20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000"/>
              <a:buFont typeface="Open Sans"/>
              <a:buAutoNum type="arabicPeriod"/>
            </a:pPr>
            <a:r>
              <a:rPr lang="en" sz="2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Left ventricle</a:t>
            </a:r>
            <a:endParaRPr sz="20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000"/>
              <a:buFont typeface="Open Sans"/>
              <a:buAutoNum type="arabicPeriod"/>
            </a:pPr>
            <a:r>
              <a:rPr lang="en" sz="2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Right dome (cupola) of diaphragm</a:t>
            </a:r>
            <a:endParaRPr sz="20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000"/>
              <a:buFont typeface="Open Sans"/>
              <a:buAutoNum type="arabicPeriod"/>
            </a:pPr>
            <a:r>
              <a:rPr lang="en" sz="2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Right costophrenic angle</a:t>
            </a:r>
            <a:endParaRPr sz="20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000"/>
              <a:buFont typeface="Open Sans"/>
              <a:buAutoNum type="arabicPeriod"/>
            </a:pPr>
            <a:r>
              <a:rPr lang="en" sz="2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Left cardiophrenic angle</a:t>
            </a:r>
            <a:endParaRPr sz="20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6" name="Google Shape;32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7825" y="5626900"/>
            <a:ext cx="4279542" cy="412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7"/>
          <p:cNvSpPr/>
          <p:nvPr/>
        </p:nvSpPr>
        <p:spPr>
          <a:xfrm>
            <a:off x="485700" y="933450"/>
            <a:ext cx="6343800" cy="82773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dk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332" name="Google Shape;332;p27"/>
          <p:cNvGraphicFramePr/>
          <p:nvPr/>
        </p:nvGraphicFramePr>
        <p:xfrm>
          <a:off x="952450" y="1701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{842AA9A3-9F30-4491-AF0E-6518DCC055E4}</a:tableStyleId>
              </a:tblPr>
              <a:tblGrid>
                <a:gridCol w="1352550"/>
                <a:gridCol w="1352550"/>
                <a:gridCol w="1352550"/>
                <a:gridCol w="1352550"/>
              </a:tblGrid>
              <a:tr h="689625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Fira Sans Condensed"/>
                          <a:ea typeface="Fira Sans Condensed"/>
                          <a:cs typeface="Fira Sans Condensed"/>
                          <a:sym typeface="Fira Sans Condensed"/>
                        </a:rPr>
                        <a:t>1. </a:t>
                      </a:r>
                      <a:r>
                        <a:rPr b="1" lang="en">
                          <a:solidFill>
                            <a:schemeClr val="lt2"/>
                          </a:solidFill>
                          <a:latin typeface="Fira Sans Condensed"/>
                          <a:ea typeface="Fira Sans Condensed"/>
                          <a:cs typeface="Fira Sans Condensed"/>
                          <a:sym typeface="Fira Sans Condensed"/>
                        </a:rPr>
                        <a:t>Which one of these views gives a good </a:t>
                      </a:r>
                      <a:r>
                        <a:rPr b="1" lang="en">
                          <a:solidFill>
                            <a:schemeClr val="lt2"/>
                          </a:solidFill>
                          <a:latin typeface="Fira Sans Condensed"/>
                          <a:ea typeface="Fira Sans Condensed"/>
                          <a:cs typeface="Fira Sans Condensed"/>
                          <a:sym typeface="Fira Sans Condensed"/>
                        </a:rPr>
                        <a:t>assessment of the Cardiac Size?</a:t>
                      </a:r>
                      <a:endParaRPr b="1">
                        <a:solidFill>
                          <a:schemeClr val="lt2"/>
                        </a:solidFill>
                        <a:latin typeface="Fira Sans Condensed"/>
                        <a:ea typeface="Fira Sans Condensed"/>
                        <a:cs typeface="Fira Sans Condensed"/>
                        <a:sym typeface="Fira Sans Condensed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34F5C"/>
                    </a:solidFill>
                  </a:tcPr>
                </a:tc>
                <a:tc hMerge="1"/>
                <a:tc hMerge="1"/>
                <a:tc hMerge="1"/>
              </a:tr>
              <a:tr h="689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A. Posteroanterior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B. Anteroposterior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C. Lateral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D. Decubitus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9625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Fira Sans Condensed"/>
                          <a:ea typeface="Fira Sans Condensed"/>
                          <a:cs typeface="Fira Sans Condensed"/>
                          <a:sym typeface="Fira Sans Condensed"/>
                        </a:rPr>
                        <a:t>2.  Patient admitted to ICU, which of the following views can be used?</a:t>
                      </a:r>
                      <a:endParaRPr b="1">
                        <a:solidFill>
                          <a:schemeClr val="lt2"/>
                        </a:solidFill>
                        <a:latin typeface="Fira Sans Condensed"/>
                        <a:ea typeface="Fira Sans Condensed"/>
                        <a:cs typeface="Fira Sans Condensed"/>
                        <a:sym typeface="Fira Sans Condensed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34F5C"/>
                    </a:solidFill>
                  </a:tcPr>
                </a:tc>
                <a:tc hMerge="1"/>
                <a:tc hMerge="1"/>
                <a:tc hMerge="1"/>
              </a:tr>
              <a:tr h="689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A. Posteroanterior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B. 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Anteroposterior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C. 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Lateral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D. 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Decubitus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9625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Fira Sans Condensed"/>
                          <a:ea typeface="Fira Sans Condensed"/>
                          <a:cs typeface="Fira Sans Condensed"/>
                          <a:sym typeface="Fira Sans Condensed"/>
                        </a:rPr>
                        <a:t>3.  Which of the following structures are NOT clear in an X-ray?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34F5C"/>
                    </a:solidFill>
                  </a:tcPr>
                </a:tc>
                <a:tc hMerge="1"/>
                <a:tc hMerge="1"/>
                <a:tc hMerge="1"/>
              </a:tr>
              <a:tr h="689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A. Ribs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B. Scapulae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C. Clavicles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D. Costal Cartilages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9625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Fira Sans Condensed"/>
                          <a:ea typeface="Fira Sans Condensed"/>
                          <a:cs typeface="Fira Sans Condensed"/>
                          <a:sym typeface="Fira Sans Condensed"/>
                        </a:rPr>
                        <a:t>4.  Which one of the following structures is present in the right border of the mediastinum?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34F5C"/>
                    </a:solidFill>
                  </a:tcPr>
                </a:tc>
                <a:tc hMerge="1"/>
                <a:tc hMerge="1"/>
                <a:tc hMerge="1"/>
              </a:tr>
              <a:tr h="689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A. Aortic knuckle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B. Left ventricle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C. Superior vena cava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D. Apex of heart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89625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chemeClr val="lt2"/>
                          </a:solidFill>
                          <a:latin typeface="Fira Sans Condensed"/>
                          <a:ea typeface="Fira Sans Condensed"/>
                          <a:cs typeface="Fira Sans Condensed"/>
                          <a:sym typeface="Fira Sans Condensed"/>
                        </a:rPr>
                        <a:t>5. Patient complaining from dysphagia, which kind of barium can be used to detect stomach?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34F5C"/>
                    </a:solidFill>
                  </a:tcPr>
                </a:tc>
                <a:tc hMerge="1"/>
                <a:tc hMerge="1"/>
                <a:tc hMerge="1"/>
              </a:tr>
              <a:tr h="689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A. Barium meal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B. Barium swallow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C. Barium enema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D. Barium follow through</a:t>
                      </a:r>
                      <a:endParaRPr sz="13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333" name="Google Shape;333;p27"/>
          <p:cNvSpPr txBox="1"/>
          <p:nvPr>
            <p:ph type="title"/>
          </p:nvPr>
        </p:nvSpPr>
        <p:spPr>
          <a:xfrm>
            <a:off x="1441276" y="1124150"/>
            <a:ext cx="1808100" cy="5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10"/>
              <a:t>MCQs</a:t>
            </a:r>
            <a:endParaRPr sz="3010"/>
          </a:p>
        </p:txBody>
      </p:sp>
      <p:pic>
        <p:nvPicPr>
          <p:cNvPr id="334" name="Google Shape;33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450" y="1168483"/>
            <a:ext cx="488824" cy="488824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7"/>
          <p:cNvSpPr txBox="1"/>
          <p:nvPr/>
        </p:nvSpPr>
        <p:spPr>
          <a:xfrm>
            <a:off x="952500" y="8810650"/>
            <a:ext cx="541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Answers: </a:t>
            </a:r>
            <a:r>
              <a:rPr lang="en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1. A, 2. B, 3. D, 4. C, 5. A.</a:t>
            </a:r>
            <a:endParaRPr sz="1100">
              <a:solidFill>
                <a:srgbClr val="CCCC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6" name="Google Shape;336;p27"/>
          <p:cNvSpPr/>
          <p:nvPr/>
        </p:nvSpPr>
        <p:spPr>
          <a:xfrm rot="-5400000">
            <a:off x="-703524" y="9124027"/>
            <a:ext cx="1812374" cy="1757405"/>
          </a:xfrm>
          <a:custGeom>
            <a:rect b="b" l="l" r="r" t="t"/>
            <a:pathLst>
              <a:path extrusionOk="0" h="53146" w="57522">
                <a:moveTo>
                  <a:pt x="38824" y="0"/>
                </a:moveTo>
                <a:cubicBezTo>
                  <a:pt x="36106" y="0"/>
                  <a:pt x="34222" y="1704"/>
                  <a:pt x="30325" y="3209"/>
                </a:cubicBezTo>
                <a:cubicBezTo>
                  <a:pt x="28876" y="3933"/>
                  <a:pt x="27395" y="4167"/>
                  <a:pt x="25907" y="4167"/>
                </a:cubicBezTo>
                <a:cubicBezTo>
                  <a:pt x="23199" y="4167"/>
                  <a:pt x="20471" y="3393"/>
                  <a:pt x="17884" y="3393"/>
                </a:cubicBezTo>
                <a:cubicBezTo>
                  <a:pt x="16641" y="3393"/>
                  <a:pt x="15430" y="3571"/>
                  <a:pt x="14270" y="4101"/>
                </a:cubicBezTo>
                <a:cubicBezTo>
                  <a:pt x="0" y="10344"/>
                  <a:pt x="24973" y="34425"/>
                  <a:pt x="8467" y="44676"/>
                </a:cubicBezTo>
                <a:lnTo>
                  <a:pt x="8919" y="45128"/>
                </a:lnTo>
                <a:cubicBezTo>
                  <a:pt x="8467" y="50920"/>
                  <a:pt x="14710" y="51812"/>
                  <a:pt x="19170" y="52704"/>
                </a:cubicBezTo>
                <a:cubicBezTo>
                  <a:pt x="21169" y="52998"/>
                  <a:pt x="23137" y="53146"/>
                  <a:pt x="25060" y="53146"/>
                </a:cubicBezTo>
                <a:cubicBezTo>
                  <a:pt x="37720" y="53146"/>
                  <a:pt x="48416" y="46755"/>
                  <a:pt x="53062" y="33974"/>
                </a:cubicBezTo>
                <a:cubicBezTo>
                  <a:pt x="57522" y="22831"/>
                  <a:pt x="55738" y="7668"/>
                  <a:pt x="43703" y="1425"/>
                </a:cubicBezTo>
                <a:cubicBezTo>
                  <a:pt x="41662" y="402"/>
                  <a:pt x="40144" y="0"/>
                  <a:pt x="38824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4F5C"/>
              </a:solidFill>
            </a:endParaRPr>
          </a:p>
        </p:txBody>
      </p:sp>
      <p:sp>
        <p:nvSpPr>
          <p:cNvPr id="337" name="Google Shape;337;p27"/>
          <p:cNvSpPr/>
          <p:nvPr/>
        </p:nvSpPr>
        <p:spPr>
          <a:xfrm rot="-5400000">
            <a:off x="-832449" y="9238327"/>
            <a:ext cx="1812374" cy="1757405"/>
          </a:xfrm>
          <a:custGeom>
            <a:rect b="b" l="l" r="r" t="t"/>
            <a:pathLst>
              <a:path extrusionOk="0" h="53146" w="57522">
                <a:moveTo>
                  <a:pt x="38824" y="0"/>
                </a:moveTo>
                <a:cubicBezTo>
                  <a:pt x="36106" y="0"/>
                  <a:pt x="34222" y="1704"/>
                  <a:pt x="30325" y="3209"/>
                </a:cubicBezTo>
                <a:cubicBezTo>
                  <a:pt x="28876" y="3933"/>
                  <a:pt x="27395" y="4167"/>
                  <a:pt x="25907" y="4167"/>
                </a:cubicBezTo>
                <a:cubicBezTo>
                  <a:pt x="23199" y="4167"/>
                  <a:pt x="20471" y="3393"/>
                  <a:pt x="17884" y="3393"/>
                </a:cubicBezTo>
                <a:cubicBezTo>
                  <a:pt x="16641" y="3393"/>
                  <a:pt x="15430" y="3571"/>
                  <a:pt x="14270" y="4101"/>
                </a:cubicBezTo>
                <a:cubicBezTo>
                  <a:pt x="0" y="10344"/>
                  <a:pt x="24973" y="34425"/>
                  <a:pt x="8467" y="44676"/>
                </a:cubicBezTo>
                <a:lnTo>
                  <a:pt x="8919" y="45128"/>
                </a:lnTo>
                <a:cubicBezTo>
                  <a:pt x="8467" y="50920"/>
                  <a:pt x="14710" y="51812"/>
                  <a:pt x="19170" y="52704"/>
                </a:cubicBezTo>
                <a:cubicBezTo>
                  <a:pt x="21169" y="52998"/>
                  <a:pt x="23137" y="53146"/>
                  <a:pt x="25060" y="53146"/>
                </a:cubicBezTo>
                <a:cubicBezTo>
                  <a:pt x="37720" y="53146"/>
                  <a:pt x="48416" y="46755"/>
                  <a:pt x="53062" y="33974"/>
                </a:cubicBezTo>
                <a:cubicBezTo>
                  <a:pt x="57522" y="22831"/>
                  <a:pt x="55738" y="7668"/>
                  <a:pt x="43703" y="1425"/>
                </a:cubicBezTo>
                <a:cubicBezTo>
                  <a:pt x="41662" y="402"/>
                  <a:pt x="40144" y="0"/>
                  <a:pt x="388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4F5C"/>
              </a:solidFill>
            </a:endParaRPr>
          </a:p>
        </p:txBody>
      </p:sp>
      <p:sp>
        <p:nvSpPr>
          <p:cNvPr id="338" name="Google Shape;338;p27"/>
          <p:cNvSpPr/>
          <p:nvPr/>
        </p:nvSpPr>
        <p:spPr>
          <a:xfrm rot="5710788">
            <a:off x="5634578" y="-1091751"/>
            <a:ext cx="2754039" cy="3427829"/>
          </a:xfrm>
          <a:custGeom>
            <a:rect b="b" l="l" r="r" t="t"/>
            <a:pathLst>
              <a:path extrusionOk="0" h="53146" w="57522">
                <a:moveTo>
                  <a:pt x="38824" y="0"/>
                </a:moveTo>
                <a:cubicBezTo>
                  <a:pt x="36106" y="0"/>
                  <a:pt x="34222" y="1704"/>
                  <a:pt x="30325" y="3209"/>
                </a:cubicBezTo>
                <a:cubicBezTo>
                  <a:pt x="28876" y="3933"/>
                  <a:pt x="27395" y="4167"/>
                  <a:pt x="25907" y="4167"/>
                </a:cubicBezTo>
                <a:cubicBezTo>
                  <a:pt x="23199" y="4167"/>
                  <a:pt x="20471" y="3393"/>
                  <a:pt x="17884" y="3393"/>
                </a:cubicBezTo>
                <a:cubicBezTo>
                  <a:pt x="16641" y="3393"/>
                  <a:pt x="15430" y="3571"/>
                  <a:pt x="14270" y="4101"/>
                </a:cubicBezTo>
                <a:cubicBezTo>
                  <a:pt x="0" y="10344"/>
                  <a:pt x="24973" y="34425"/>
                  <a:pt x="8467" y="44676"/>
                </a:cubicBezTo>
                <a:lnTo>
                  <a:pt x="8919" y="45128"/>
                </a:lnTo>
                <a:cubicBezTo>
                  <a:pt x="8467" y="50920"/>
                  <a:pt x="14710" y="51812"/>
                  <a:pt x="19170" y="52704"/>
                </a:cubicBezTo>
                <a:cubicBezTo>
                  <a:pt x="21169" y="52998"/>
                  <a:pt x="23137" y="53146"/>
                  <a:pt x="25060" y="53146"/>
                </a:cubicBezTo>
                <a:cubicBezTo>
                  <a:pt x="37720" y="53146"/>
                  <a:pt x="48416" y="46755"/>
                  <a:pt x="53062" y="33974"/>
                </a:cubicBezTo>
                <a:cubicBezTo>
                  <a:pt x="57522" y="22831"/>
                  <a:pt x="55738" y="7668"/>
                  <a:pt x="43703" y="1425"/>
                </a:cubicBezTo>
                <a:cubicBezTo>
                  <a:pt x="41662" y="402"/>
                  <a:pt x="40144" y="0"/>
                  <a:pt x="38824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4F5C"/>
              </a:solidFill>
            </a:endParaRPr>
          </a:p>
        </p:txBody>
      </p:sp>
      <p:sp>
        <p:nvSpPr>
          <p:cNvPr id="339" name="Google Shape;339;p27"/>
          <p:cNvSpPr/>
          <p:nvPr/>
        </p:nvSpPr>
        <p:spPr>
          <a:xfrm rot="5710788">
            <a:off x="5717503" y="-1217301"/>
            <a:ext cx="2754039" cy="3427829"/>
          </a:xfrm>
          <a:custGeom>
            <a:rect b="b" l="l" r="r" t="t"/>
            <a:pathLst>
              <a:path extrusionOk="0" h="53146" w="57522">
                <a:moveTo>
                  <a:pt x="38824" y="0"/>
                </a:moveTo>
                <a:cubicBezTo>
                  <a:pt x="36106" y="0"/>
                  <a:pt x="34222" y="1704"/>
                  <a:pt x="30325" y="3209"/>
                </a:cubicBezTo>
                <a:cubicBezTo>
                  <a:pt x="28876" y="3933"/>
                  <a:pt x="27395" y="4167"/>
                  <a:pt x="25907" y="4167"/>
                </a:cubicBezTo>
                <a:cubicBezTo>
                  <a:pt x="23199" y="4167"/>
                  <a:pt x="20471" y="3393"/>
                  <a:pt x="17884" y="3393"/>
                </a:cubicBezTo>
                <a:cubicBezTo>
                  <a:pt x="16641" y="3393"/>
                  <a:pt x="15430" y="3571"/>
                  <a:pt x="14270" y="4101"/>
                </a:cubicBezTo>
                <a:cubicBezTo>
                  <a:pt x="0" y="10344"/>
                  <a:pt x="24973" y="34425"/>
                  <a:pt x="8467" y="44676"/>
                </a:cubicBezTo>
                <a:lnTo>
                  <a:pt x="8919" y="45128"/>
                </a:lnTo>
                <a:cubicBezTo>
                  <a:pt x="8467" y="50920"/>
                  <a:pt x="14710" y="51812"/>
                  <a:pt x="19170" y="52704"/>
                </a:cubicBezTo>
                <a:cubicBezTo>
                  <a:pt x="21169" y="52998"/>
                  <a:pt x="23137" y="53146"/>
                  <a:pt x="25060" y="53146"/>
                </a:cubicBezTo>
                <a:cubicBezTo>
                  <a:pt x="37720" y="53146"/>
                  <a:pt x="48416" y="46755"/>
                  <a:pt x="53062" y="33974"/>
                </a:cubicBezTo>
                <a:cubicBezTo>
                  <a:pt x="57522" y="22831"/>
                  <a:pt x="55738" y="7668"/>
                  <a:pt x="43703" y="1425"/>
                </a:cubicBezTo>
                <a:cubicBezTo>
                  <a:pt x="41662" y="402"/>
                  <a:pt x="40144" y="0"/>
                  <a:pt x="388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4F5C"/>
              </a:solidFill>
            </a:endParaRPr>
          </a:p>
        </p:txBody>
      </p:sp>
      <p:pic>
        <p:nvPicPr>
          <p:cNvPr id="340" name="Google Shape;340;p2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5575" y="9340950"/>
            <a:ext cx="577500" cy="5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7"/>
          <p:cNvSpPr txBox="1"/>
          <p:nvPr/>
        </p:nvSpPr>
        <p:spPr>
          <a:xfrm>
            <a:off x="1874875" y="9321900"/>
            <a:ext cx="338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Click on the icon for more questions from Med442’s QBank</a:t>
            </a:r>
            <a:endParaRPr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2" name="Google Shape;342;p27"/>
          <p:cNvSpPr txBox="1"/>
          <p:nvPr/>
        </p:nvSpPr>
        <p:spPr>
          <a:xfrm>
            <a:off x="2428875" y="1288000"/>
            <a:ext cx="164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From Female’s Dr</a:t>
            </a:r>
            <a:endParaRPr sz="1200"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8"/>
          <p:cNvSpPr/>
          <p:nvPr/>
        </p:nvSpPr>
        <p:spPr>
          <a:xfrm>
            <a:off x="485700" y="933450"/>
            <a:ext cx="6343800" cy="8191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chemeClr val="dk2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8" name="Google Shape;3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450" y="1168483"/>
            <a:ext cx="488824" cy="48882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8"/>
          <p:cNvSpPr txBox="1"/>
          <p:nvPr>
            <p:ph type="title"/>
          </p:nvPr>
        </p:nvSpPr>
        <p:spPr>
          <a:xfrm>
            <a:off x="1441276" y="1124150"/>
            <a:ext cx="1808100" cy="5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10"/>
              <a:t>SAQs</a:t>
            </a:r>
            <a:endParaRPr sz="3010"/>
          </a:p>
        </p:txBody>
      </p:sp>
      <p:sp>
        <p:nvSpPr>
          <p:cNvPr id="350" name="Google Shape;350;p28"/>
          <p:cNvSpPr/>
          <p:nvPr/>
        </p:nvSpPr>
        <p:spPr>
          <a:xfrm rot="5710788">
            <a:off x="5634578" y="-1091751"/>
            <a:ext cx="2754039" cy="3427829"/>
          </a:xfrm>
          <a:custGeom>
            <a:rect b="b" l="l" r="r" t="t"/>
            <a:pathLst>
              <a:path extrusionOk="0" h="53146" w="57522">
                <a:moveTo>
                  <a:pt x="38824" y="0"/>
                </a:moveTo>
                <a:cubicBezTo>
                  <a:pt x="36106" y="0"/>
                  <a:pt x="34222" y="1704"/>
                  <a:pt x="30325" y="3209"/>
                </a:cubicBezTo>
                <a:cubicBezTo>
                  <a:pt x="28876" y="3933"/>
                  <a:pt x="27395" y="4167"/>
                  <a:pt x="25907" y="4167"/>
                </a:cubicBezTo>
                <a:cubicBezTo>
                  <a:pt x="23199" y="4167"/>
                  <a:pt x="20471" y="3393"/>
                  <a:pt x="17884" y="3393"/>
                </a:cubicBezTo>
                <a:cubicBezTo>
                  <a:pt x="16641" y="3393"/>
                  <a:pt x="15430" y="3571"/>
                  <a:pt x="14270" y="4101"/>
                </a:cubicBezTo>
                <a:cubicBezTo>
                  <a:pt x="0" y="10344"/>
                  <a:pt x="24973" y="34425"/>
                  <a:pt x="8467" y="44676"/>
                </a:cubicBezTo>
                <a:lnTo>
                  <a:pt x="8919" y="45128"/>
                </a:lnTo>
                <a:cubicBezTo>
                  <a:pt x="8467" y="50920"/>
                  <a:pt x="14710" y="51812"/>
                  <a:pt x="19170" y="52704"/>
                </a:cubicBezTo>
                <a:cubicBezTo>
                  <a:pt x="21169" y="52998"/>
                  <a:pt x="23137" y="53146"/>
                  <a:pt x="25060" y="53146"/>
                </a:cubicBezTo>
                <a:cubicBezTo>
                  <a:pt x="37720" y="53146"/>
                  <a:pt x="48416" y="46755"/>
                  <a:pt x="53062" y="33974"/>
                </a:cubicBezTo>
                <a:cubicBezTo>
                  <a:pt x="57522" y="22831"/>
                  <a:pt x="55738" y="7668"/>
                  <a:pt x="43703" y="1425"/>
                </a:cubicBezTo>
                <a:cubicBezTo>
                  <a:pt x="41662" y="402"/>
                  <a:pt x="40144" y="0"/>
                  <a:pt x="38824" y="0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4F5C"/>
              </a:solidFill>
            </a:endParaRPr>
          </a:p>
        </p:txBody>
      </p:sp>
      <p:sp>
        <p:nvSpPr>
          <p:cNvPr id="351" name="Google Shape;351;p28"/>
          <p:cNvSpPr/>
          <p:nvPr/>
        </p:nvSpPr>
        <p:spPr>
          <a:xfrm rot="5710788">
            <a:off x="5717503" y="-1217301"/>
            <a:ext cx="2754039" cy="3427829"/>
          </a:xfrm>
          <a:custGeom>
            <a:rect b="b" l="l" r="r" t="t"/>
            <a:pathLst>
              <a:path extrusionOk="0" h="53146" w="57522">
                <a:moveTo>
                  <a:pt x="38824" y="0"/>
                </a:moveTo>
                <a:cubicBezTo>
                  <a:pt x="36106" y="0"/>
                  <a:pt x="34222" y="1704"/>
                  <a:pt x="30325" y="3209"/>
                </a:cubicBezTo>
                <a:cubicBezTo>
                  <a:pt x="28876" y="3933"/>
                  <a:pt x="27395" y="4167"/>
                  <a:pt x="25907" y="4167"/>
                </a:cubicBezTo>
                <a:cubicBezTo>
                  <a:pt x="23199" y="4167"/>
                  <a:pt x="20471" y="3393"/>
                  <a:pt x="17884" y="3393"/>
                </a:cubicBezTo>
                <a:cubicBezTo>
                  <a:pt x="16641" y="3393"/>
                  <a:pt x="15430" y="3571"/>
                  <a:pt x="14270" y="4101"/>
                </a:cubicBezTo>
                <a:cubicBezTo>
                  <a:pt x="0" y="10344"/>
                  <a:pt x="24973" y="34425"/>
                  <a:pt x="8467" y="44676"/>
                </a:cubicBezTo>
                <a:lnTo>
                  <a:pt x="8919" y="45128"/>
                </a:lnTo>
                <a:cubicBezTo>
                  <a:pt x="8467" y="50920"/>
                  <a:pt x="14710" y="51812"/>
                  <a:pt x="19170" y="52704"/>
                </a:cubicBezTo>
                <a:cubicBezTo>
                  <a:pt x="21169" y="52998"/>
                  <a:pt x="23137" y="53146"/>
                  <a:pt x="25060" y="53146"/>
                </a:cubicBezTo>
                <a:cubicBezTo>
                  <a:pt x="37720" y="53146"/>
                  <a:pt x="48416" y="46755"/>
                  <a:pt x="53062" y="33974"/>
                </a:cubicBezTo>
                <a:cubicBezTo>
                  <a:pt x="57522" y="22831"/>
                  <a:pt x="55738" y="7668"/>
                  <a:pt x="43703" y="1425"/>
                </a:cubicBezTo>
                <a:cubicBezTo>
                  <a:pt x="41662" y="402"/>
                  <a:pt x="40144" y="0"/>
                  <a:pt x="388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34F5C"/>
              </a:solidFill>
            </a:endParaRPr>
          </a:p>
        </p:txBody>
      </p:sp>
      <p:sp>
        <p:nvSpPr>
          <p:cNvPr id="352" name="Google Shape;352;p28"/>
          <p:cNvSpPr txBox="1"/>
          <p:nvPr/>
        </p:nvSpPr>
        <p:spPr>
          <a:xfrm>
            <a:off x="866700" y="2157925"/>
            <a:ext cx="4968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1 . What are the most common </a:t>
            </a:r>
            <a:r>
              <a:rPr b="1" lang="en" sz="1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views of the chest X-Ray ?</a:t>
            </a:r>
            <a:r>
              <a:rPr b="1" lang="en" sz="1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 </a:t>
            </a:r>
            <a:endParaRPr b="1" sz="1900">
              <a:solidFill>
                <a:srgbClr val="134F5C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353" name="Google Shape;353;p28"/>
          <p:cNvSpPr txBox="1"/>
          <p:nvPr/>
        </p:nvSpPr>
        <p:spPr>
          <a:xfrm>
            <a:off x="866774" y="4569175"/>
            <a:ext cx="4570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2. What causes a right shift of the trachea?</a:t>
            </a:r>
            <a:endParaRPr b="1" sz="1900">
              <a:solidFill>
                <a:srgbClr val="134F5C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354" name="Google Shape;354;p28"/>
          <p:cNvSpPr txBox="1"/>
          <p:nvPr/>
        </p:nvSpPr>
        <p:spPr>
          <a:xfrm>
            <a:off x="866700" y="6990050"/>
            <a:ext cx="5054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3. what type of x-Ray film is used for bedridden patients?</a:t>
            </a:r>
            <a:endParaRPr b="1" sz="1900">
              <a:solidFill>
                <a:srgbClr val="134F5C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355" name="Google Shape;355;p28"/>
          <p:cNvSpPr txBox="1"/>
          <p:nvPr/>
        </p:nvSpPr>
        <p:spPr>
          <a:xfrm>
            <a:off x="866725" y="3135525"/>
            <a:ext cx="4968300" cy="11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Answer</a:t>
            </a:r>
            <a:endParaRPr sz="1700">
              <a:solidFill>
                <a:srgbClr val="CCCCC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CCCCC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The most common views are Posteroanterior (PA),  Anteroposterior (AP), lateral  (L) &amp; Decubitus</a:t>
            </a:r>
            <a:endParaRPr sz="2000">
              <a:solidFill>
                <a:srgbClr val="CCCC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6" name="Google Shape;356;p28"/>
          <p:cNvSpPr txBox="1"/>
          <p:nvPr/>
        </p:nvSpPr>
        <p:spPr>
          <a:xfrm>
            <a:off x="952450" y="5533300"/>
            <a:ext cx="49683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Answer</a:t>
            </a:r>
            <a:endParaRPr sz="1700">
              <a:solidFill>
                <a:srgbClr val="CCCCC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CCCCC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fibrosis of the right upper lobe</a:t>
            </a:r>
            <a:endParaRPr sz="1700">
              <a:solidFill>
                <a:srgbClr val="CCCC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7" name="Google Shape;357;p28"/>
          <p:cNvSpPr txBox="1"/>
          <p:nvPr/>
        </p:nvSpPr>
        <p:spPr>
          <a:xfrm>
            <a:off x="952450" y="7913688"/>
            <a:ext cx="49683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Answer</a:t>
            </a:r>
            <a:endParaRPr sz="1700">
              <a:solidFill>
                <a:srgbClr val="CCCCC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CCCCC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anteroposterior</a:t>
            </a:r>
            <a:endParaRPr sz="1700">
              <a:solidFill>
                <a:srgbClr val="CCCC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9"/>
          <p:cNvSpPr txBox="1"/>
          <p:nvPr>
            <p:ph type="title"/>
          </p:nvPr>
        </p:nvSpPr>
        <p:spPr>
          <a:xfrm>
            <a:off x="2418606" y="748673"/>
            <a:ext cx="24780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Leaders</a:t>
            </a:r>
            <a:endParaRPr/>
          </a:p>
        </p:txBody>
      </p:sp>
      <p:sp>
        <p:nvSpPr>
          <p:cNvPr id="363" name="Google Shape;363;p29"/>
          <p:cNvSpPr txBox="1"/>
          <p:nvPr>
            <p:ph type="title"/>
          </p:nvPr>
        </p:nvSpPr>
        <p:spPr>
          <a:xfrm>
            <a:off x="2331756" y="2464636"/>
            <a:ext cx="2651700" cy="7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Members</a:t>
            </a:r>
            <a:endParaRPr/>
          </a:p>
        </p:txBody>
      </p:sp>
      <p:sp>
        <p:nvSpPr>
          <p:cNvPr id="364" name="Google Shape;364;p29"/>
          <p:cNvSpPr txBox="1"/>
          <p:nvPr/>
        </p:nvSpPr>
        <p:spPr>
          <a:xfrm>
            <a:off x="462050" y="1687263"/>
            <a:ext cx="2226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Mohammad Alrashed</a:t>
            </a:r>
            <a:endParaRPr b="1" sz="21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5" name="Google Shape;365;p29"/>
          <p:cNvSpPr txBox="1"/>
          <p:nvPr/>
        </p:nvSpPr>
        <p:spPr>
          <a:xfrm>
            <a:off x="4054025" y="1673238"/>
            <a:ext cx="2478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Najla </a:t>
            </a:r>
            <a:endParaRPr b="1" sz="21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Aldhbiban</a:t>
            </a:r>
            <a:endParaRPr b="1" sz="21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6" name="Google Shape;366;p29"/>
          <p:cNvSpPr txBox="1"/>
          <p:nvPr/>
        </p:nvSpPr>
        <p:spPr>
          <a:xfrm>
            <a:off x="587900" y="3360675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Faisal Alomar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7" name="Google Shape;367;p29"/>
          <p:cNvSpPr txBox="1"/>
          <p:nvPr/>
        </p:nvSpPr>
        <p:spPr>
          <a:xfrm>
            <a:off x="587900" y="3862650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Mishal Alsuwayegh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8" name="Google Shape;368;p29"/>
          <p:cNvSpPr txBox="1"/>
          <p:nvPr/>
        </p:nvSpPr>
        <p:spPr>
          <a:xfrm>
            <a:off x="587900" y="4348763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Hazem Almalki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9" name="Google Shape;369;p29"/>
          <p:cNvSpPr txBox="1"/>
          <p:nvPr/>
        </p:nvSpPr>
        <p:spPr>
          <a:xfrm>
            <a:off x="587900" y="4834900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Zyad Alodan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0" name="Google Shape;370;p29"/>
          <p:cNvSpPr txBox="1"/>
          <p:nvPr/>
        </p:nvSpPr>
        <p:spPr>
          <a:xfrm>
            <a:off x="587900" y="5321013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Salman Albader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1" name="Google Shape;371;p29"/>
          <p:cNvSpPr txBox="1"/>
          <p:nvPr/>
        </p:nvSpPr>
        <p:spPr>
          <a:xfrm>
            <a:off x="587900" y="5797725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Abdulaziz Alnasser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2" name="Google Shape;3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4025" y="6274413"/>
            <a:ext cx="400225" cy="4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679" y="9188173"/>
            <a:ext cx="400224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9"/>
          <p:cNvSpPr txBox="1"/>
          <p:nvPr/>
        </p:nvSpPr>
        <p:spPr>
          <a:xfrm>
            <a:off x="587900" y="6274425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Faris Alseraye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5" name="Google Shape;375;p29"/>
          <p:cNvSpPr txBox="1"/>
          <p:nvPr/>
        </p:nvSpPr>
        <p:spPr>
          <a:xfrm>
            <a:off x="587900" y="6776400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Ahmad Alemam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6" name="Google Shape;376;p29"/>
          <p:cNvSpPr txBox="1"/>
          <p:nvPr/>
        </p:nvSpPr>
        <p:spPr>
          <a:xfrm>
            <a:off x="587900" y="7262513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Alwaleed Faqihi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7" name="Google Shape;377;p29"/>
          <p:cNvSpPr txBox="1"/>
          <p:nvPr/>
        </p:nvSpPr>
        <p:spPr>
          <a:xfrm>
            <a:off x="587900" y="7748650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Abdullah Alnajres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8" name="Google Shape;378;p29"/>
          <p:cNvSpPr txBox="1"/>
          <p:nvPr/>
        </p:nvSpPr>
        <p:spPr>
          <a:xfrm>
            <a:off x="587900" y="8234763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Meshari Alshathri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9" name="Google Shape;379;p29"/>
          <p:cNvSpPr txBox="1"/>
          <p:nvPr/>
        </p:nvSpPr>
        <p:spPr>
          <a:xfrm>
            <a:off x="587900" y="8711475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Nawaf Alturki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0" name="Google Shape;380;p29"/>
          <p:cNvSpPr txBox="1"/>
          <p:nvPr/>
        </p:nvSpPr>
        <p:spPr>
          <a:xfrm>
            <a:off x="587900" y="9188175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Nasser Alghaith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1" name="Google Shape;381;p29"/>
          <p:cNvSpPr txBox="1"/>
          <p:nvPr/>
        </p:nvSpPr>
        <p:spPr>
          <a:xfrm>
            <a:off x="4487838" y="3360675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Nouf Aldalaqan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2" name="Google Shape;382;p29"/>
          <p:cNvSpPr txBox="1"/>
          <p:nvPr/>
        </p:nvSpPr>
        <p:spPr>
          <a:xfrm>
            <a:off x="4487838" y="3862650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Nouf Aldhalaan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3" name="Google Shape;383;p29"/>
          <p:cNvSpPr txBox="1"/>
          <p:nvPr/>
        </p:nvSpPr>
        <p:spPr>
          <a:xfrm>
            <a:off x="4487838" y="4348763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Atheer Alahmari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4" name="Google Shape;384;p29"/>
          <p:cNvSpPr txBox="1"/>
          <p:nvPr/>
        </p:nvSpPr>
        <p:spPr>
          <a:xfrm>
            <a:off x="4487838" y="4834900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Shatha Alshabani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5" name="Google Shape;385;p29"/>
          <p:cNvSpPr txBox="1"/>
          <p:nvPr/>
        </p:nvSpPr>
        <p:spPr>
          <a:xfrm>
            <a:off x="4487838" y="5321013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Aljazi AlBabtain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6" name="Google Shape;386;p29"/>
          <p:cNvSpPr txBox="1"/>
          <p:nvPr/>
        </p:nvSpPr>
        <p:spPr>
          <a:xfrm>
            <a:off x="4487838" y="5797725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Reema Alshehri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7" name="Google Shape;387;p29"/>
          <p:cNvSpPr txBox="1"/>
          <p:nvPr/>
        </p:nvSpPr>
        <p:spPr>
          <a:xfrm>
            <a:off x="4487838" y="6274425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Sarah Alzahrani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8" name="Google Shape;388;p29"/>
          <p:cNvSpPr txBox="1"/>
          <p:nvPr/>
        </p:nvSpPr>
        <p:spPr>
          <a:xfrm>
            <a:off x="4487838" y="6776400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Maha Alkoryshy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9" name="Google Shape;389;p29"/>
          <p:cNvSpPr txBox="1"/>
          <p:nvPr/>
        </p:nvSpPr>
        <p:spPr>
          <a:xfrm>
            <a:off x="4487838" y="7262513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Nada Albedaiwi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0" name="Google Shape;390;p29"/>
          <p:cNvSpPr txBox="1"/>
          <p:nvPr/>
        </p:nvSpPr>
        <p:spPr>
          <a:xfrm>
            <a:off x="4487838" y="7748650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Razan Almohanna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1" name="Google Shape;391;p29"/>
          <p:cNvSpPr txBox="1"/>
          <p:nvPr/>
        </p:nvSpPr>
        <p:spPr>
          <a:xfrm>
            <a:off x="4487838" y="8234763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Atheer AlKanhal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2" name="Google Shape;392;p29"/>
          <p:cNvSpPr txBox="1"/>
          <p:nvPr/>
        </p:nvSpPr>
        <p:spPr>
          <a:xfrm>
            <a:off x="4487838" y="8711475"/>
            <a:ext cx="22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Raneem AlWatban</a:t>
            </a:r>
            <a:endParaRPr b="1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/>
          <p:nvPr>
            <p:ph type="title"/>
          </p:nvPr>
        </p:nvSpPr>
        <p:spPr>
          <a:xfrm>
            <a:off x="554150" y="717875"/>
            <a:ext cx="2069100" cy="5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10"/>
              <a:t>Objectives</a:t>
            </a:r>
            <a:endParaRPr sz="3010"/>
          </a:p>
        </p:txBody>
      </p:sp>
      <p:sp>
        <p:nvSpPr>
          <p:cNvPr id="78" name="Google Shape;78;p14"/>
          <p:cNvSpPr/>
          <p:nvPr/>
        </p:nvSpPr>
        <p:spPr>
          <a:xfrm flipH="1">
            <a:off x="4848048" y="63"/>
            <a:ext cx="2467148" cy="10058282"/>
          </a:xfrm>
          <a:custGeom>
            <a:rect b="b" l="l" r="r" t="t"/>
            <a:pathLst>
              <a:path extrusionOk="0" h="101348" w="52669">
                <a:moveTo>
                  <a:pt x="0" y="1"/>
                </a:moveTo>
                <a:lnTo>
                  <a:pt x="0" y="101348"/>
                </a:lnTo>
                <a:lnTo>
                  <a:pt x="4232" y="101348"/>
                </a:lnTo>
                <a:cubicBezTo>
                  <a:pt x="5157" y="99969"/>
                  <a:pt x="6162" y="98640"/>
                  <a:pt x="7265" y="97375"/>
                </a:cubicBezTo>
                <a:cubicBezTo>
                  <a:pt x="17902" y="85294"/>
                  <a:pt x="34296" y="83673"/>
                  <a:pt x="45225" y="72014"/>
                </a:cubicBezTo>
                <a:cubicBezTo>
                  <a:pt x="47820" y="69225"/>
                  <a:pt x="50106" y="65803"/>
                  <a:pt x="51030" y="61717"/>
                </a:cubicBezTo>
                <a:cubicBezTo>
                  <a:pt x="52668" y="54371"/>
                  <a:pt x="49620" y="46702"/>
                  <a:pt x="45971" y="40540"/>
                </a:cubicBezTo>
                <a:cubicBezTo>
                  <a:pt x="42323" y="34378"/>
                  <a:pt x="37912" y="28573"/>
                  <a:pt x="36242" y="21227"/>
                </a:cubicBezTo>
                <a:cubicBezTo>
                  <a:pt x="34604" y="13979"/>
                  <a:pt x="36080" y="5806"/>
                  <a:pt x="39955" y="1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4"/>
          <p:cNvSpPr/>
          <p:nvPr/>
        </p:nvSpPr>
        <p:spPr>
          <a:xfrm flipH="1">
            <a:off x="5076644" y="62"/>
            <a:ext cx="2352856" cy="10058282"/>
          </a:xfrm>
          <a:custGeom>
            <a:rect b="b" l="l" r="r" t="t"/>
            <a:pathLst>
              <a:path extrusionOk="0" h="101348" w="52669">
                <a:moveTo>
                  <a:pt x="0" y="1"/>
                </a:moveTo>
                <a:lnTo>
                  <a:pt x="0" y="101348"/>
                </a:lnTo>
                <a:lnTo>
                  <a:pt x="4232" y="101348"/>
                </a:lnTo>
                <a:cubicBezTo>
                  <a:pt x="5157" y="99969"/>
                  <a:pt x="6162" y="98640"/>
                  <a:pt x="7265" y="97375"/>
                </a:cubicBezTo>
                <a:cubicBezTo>
                  <a:pt x="17902" y="85294"/>
                  <a:pt x="34296" y="83673"/>
                  <a:pt x="45225" y="72014"/>
                </a:cubicBezTo>
                <a:cubicBezTo>
                  <a:pt x="47820" y="69225"/>
                  <a:pt x="50106" y="65803"/>
                  <a:pt x="51030" y="61717"/>
                </a:cubicBezTo>
                <a:cubicBezTo>
                  <a:pt x="52668" y="54371"/>
                  <a:pt x="49620" y="46702"/>
                  <a:pt x="45971" y="40540"/>
                </a:cubicBezTo>
                <a:cubicBezTo>
                  <a:pt x="42323" y="34378"/>
                  <a:pt x="37912" y="28573"/>
                  <a:pt x="36242" y="21227"/>
                </a:cubicBezTo>
                <a:cubicBezTo>
                  <a:pt x="34604" y="13979"/>
                  <a:pt x="36080" y="5806"/>
                  <a:pt x="3995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175" y="789275"/>
            <a:ext cx="455700" cy="4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/>
          <p:nvPr/>
        </p:nvSpPr>
        <p:spPr>
          <a:xfrm>
            <a:off x="364800" y="1806700"/>
            <a:ext cx="608100" cy="577500"/>
          </a:xfrm>
          <a:prstGeom prst="flowChartConnector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4"/>
          <p:cNvSpPr/>
          <p:nvPr/>
        </p:nvSpPr>
        <p:spPr>
          <a:xfrm>
            <a:off x="441000" y="1878100"/>
            <a:ext cx="455700" cy="434700"/>
          </a:xfrm>
          <a:prstGeom prst="flowChartConnector">
            <a:avLst/>
          </a:pr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lt2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1</a:t>
            </a:r>
            <a:endParaRPr b="1" sz="2300">
              <a:solidFill>
                <a:schemeClr val="lt2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364800" y="2627925"/>
            <a:ext cx="608100" cy="577500"/>
          </a:xfrm>
          <a:prstGeom prst="flowChartConnector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4"/>
          <p:cNvSpPr/>
          <p:nvPr/>
        </p:nvSpPr>
        <p:spPr>
          <a:xfrm>
            <a:off x="441000" y="2699325"/>
            <a:ext cx="455700" cy="434700"/>
          </a:xfrm>
          <a:prstGeom prst="flowChartConnector">
            <a:avLst/>
          </a:pr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lt2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2</a:t>
            </a:r>
            <a:endParaRPr/>
          </a:p>
        </p:txBody>
      </p:sp>
      <p:sp>
        <p:nvSpPr>
          <p:cNvPr id="85" name="Google Shape;85;p14"/>
          <p:cNvSpPr/>
          <p:nvPr/>
        </p:nvSpPr>
        <p:spPr>
          <a:xfrm>
            <a:off x="364800" y="3449150"/>
            <a:ext cx="608100" cy="577500"/>
          </a:xfrm>
          <a:prstGeom prst="flowChartConnector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441000" y="3520550"/>
            <a:ext cx="455700" cy="434700"/>
          </a:xfrm>
          <a:prstGeom prst="flowChartConnector">
            <a:avLst/>
          </a:pr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lt2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3</a:t>
            </a:r>
            <a:endParaRPr/>
          </a:p>
        </p:txBody>
      </p:sp>
      <p:sp>
        <p:nvSpPr>
          <p:cNvPr id="87" name="Google Shape;87;p14"/>
          <p:cNvSpPr/>
          <p:nvPr/>
        </p:nvSpPr>
        <p:spPr>
          <a:xfrm>
            <a:off x="364800" y="4341775"/>
            <a:ext cx="608100" cy="577500"/>
          </a:xfrm>
          <a:prstGeom prst="flowChartConnector">
            <a:avLst/>
          </a:pr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4"/>
          <p:cNvSpPr/>
          <p:nvPr/>
        </p:nvSpPr>
        <p:spPr>
          <a:xfrm>
            <a:off x="441000" y="4413175"/>
            <a:ext cx="455700" cy="434700"/>
          </a:xfrm>
          <a:prstGeom prst="flowChartConnector">
            <a:avLst/>
          </a:prstGeom>
          <a:solidFill>
            <a:srgbClr val="134F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chemeClr val="lt2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4</a:t>
            </a:r>
            <a:endParaRPr/>
          </a:p>
        </p:txBody>
      </p:sp>
      <p:sp>
        <p:nvSpPr>
          <p:cNvPr id="89" name="Google Shape;89;p14"/>
          <p:cNvSpPr txBox="1"/>
          <p:nvPr/>
        </p:nvSpPr>
        <p:spPr>
          <a:xfrm>
            <a:off x="1162050" y="1895350"/>
            <a:ext cx="2638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FA8D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" name="Google Shape;90;p14"/>
          <p:cNvSpPr txBox="1"/>
          <p:nvPr/>
        </p:nvSpPr>
        <p:spPr>
          <a:xfrm>
            <a:off x="1132375" y="1903000"/>
            <a:ext cx="3556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Recognize the indications for chest X-Ray.</a:t>
            </a:r>
            <a:endParaRPr sz="1300">
              <a:solidFill>
                <a:srgbClr val="6FA8D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" name="Google Shape;91;p14"/>
          <p:cNvSpPr txBox="1"/>
          <p:nvPr/>
        </p:nvSpPr>
        <p:spPr>
          <a:xfrm>
            <a:off x="1162050" y="2724225"/>
            <a:ext cx="3843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Differentiate between chest X-Ray views.</a:t>
            </a:r>
            <a:endParaRPr sz="1300">
              <a:solidFill>
                <a:srgbClr val="6FA8D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1162050" y="3537800"/>
            <a:ext cx="4000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Identify different structures in a PA chest X-Ray.</a:t>
            </a:r>
            <a:endParaRPr b="1" sz="1300">
              <a:solidFill>
                <a:srgbClr val="6FA8D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1132375" y="4207975"/>
            <a:ext cx="35562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Recognise some imaging techniques such as bronchography, coronary angiography, and barium contrast imaging techniques.</a:t>
            </a:r>
            <a:endParaRPr sz="1300">
              <a:solidFill>
                <a:srgbClr val="6FA8D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type="title"/>
          </p:nvPr>
        </p:nvSpPr>
        <p:spPr>
          <a:xfrm>
            <a:off x="249360" y="870271"/>
            <a:ext cx="6816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Indications for Chest X-Ray</a:t>
            </a:r>
            <a:endParaRPr/>
          </a:p>
        </p:txBody>
      </p:sp>
      <p:sp>
        <p:nvSpPr>
          <p:cNvPr id="99" name="Google Shape;99;p15"/>
          <p:cNvSpPr txBox="1"/>
          <p:nvPr/>
        </p:nvSpPr>
        <p:spPr>
          <a:xfrm>
            <a:off x="813050" y="1755300"/>
            <a:ext cx="5689200" cy="6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 chest x-ray may be used to diagnose and plan treatment for various conditions</a:t>
            </a:r>
            <a:endParaRPr sz="15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" name="Google Shape;100;p15"/>
          <p:cNvSpPr txBox="1"/>
          <p:nvPr/>
        </p:nvSpPr>
        <p:spPr>
          <a:xfrm>
            <a:off x="2157650" y="31056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0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including:</a:t>
            </a:r>
            <a:endParaRPr b="1" sz="23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01" name="Google Shape;101;p15"/>
          <p:cNvGrpSpPr/>
          <p:nvPr/>
        </p:nvGrpSpPr>
        <p:grpSpPr>
          <a:xfrm>
            <a:off x="86001" y="3583675"/>
            <a:ext cx="3977257" cy="2891057"/>
            <a:chOff x="-160579" y="1379939"/>
            <a:chExt cx="5398747" cy="3857314"/>
          </a:xfrm>
        </p:grpSpPr>
        <p:sp>
          <p:nvSpPr>
            <p:cNvPr id="102" name="Google Shape;102;p15"/>
            <p:cNvSpPr/>
            <p:nvPr/>
          </p:nvSpPr>
          <p:spPr>
            <a:xfrm>
              <a:off x="-109914" y="1379939"/>
              <a:ext cx="4174379" cy="1255442"/>
            </a:xfrm>
            <a:custGeom>
              <a:rect b="b" l="l" r="r" t="t"/>
              <a:pathLst>
                <a:path extrusionOk="0" h="53772" w="60461">
                  <a:moveTo>
                    <a:pt x="60460" y="0"/>
                  </a:moveTo>
                  <a:lnTo>
                    <a:pt x="21397" y="373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560" y="42234"/>
                  </a:lnTo>
                  <a:lnTo>
                    <a:pt x="1" y="53398"/>
                  </a:lnTo>
                  <a:lnTo>
                    <a:pt x="55264" y="53771"/>
                  </a:lnTo>
                  <a:lnTo>
                    <a:pt x="59554" y="53212"/>
                  </a:lnTo>
                  <a:lnTo>
                    <a:pt x="60460" y="0"/>
                  </a:lnTo>
                  <a:close/>
                </a:path>
              </a:pathLst>
            </a:custGeom>
            <a:solidFill>
              <a:srgbClr val="D0E0E3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5050" lIns="195050" spcFirstLastPara="1" rIns="195050" wrap="square" tIns="1950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0C343D"/>
                  </a:solidFill>
                  <a:latin typeface="Open Sans"/>
                  <a:ea typeface="Open Sans"/>
                  <a:cs typeface="Open Sans"/>
                  <a:sym typeface="Open Sans"/>
                </a:rPr>
                <a:t>Diseases / Fractures of the bones of the chest</a:t>
              </a:r>
              <a:r>
                <a:rPr lang="en">
                  <a:solidFill>
                    <a:srgbClr val="0C343D"/>
                  </a:solidFill>
                  <a:latin typeface="Open Sans"/>
                  <a:ea typeface="Open Sans"/>
                  <a:cs typeface="Open Sans"/>
                  <a:sym typeface="Open Sans"/>
                </a:rPr>
                <a:t> (ribs, sternum, clavicle, scapula and the vertebrae)</a:t>
              </a:r>
              <a:endParaRPr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160579" y="3277033"/>
              <a:ext cx="4174227" cy="1255442"/>
            </a:xfrm>
            <a:custGeom>
              <a:rect b="b" l="l" r="r" t="t"/>
              <a:pathLst>
                <a:path extrusionOk="0" h="53772" w="60461">
                  <a:moveTo>
                    <a:pt x="60460" y="0"/>
                  </a:moveTo>
                  <a:lnTo>
                    <a:pt x="21397" y="373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560" y="42234"/>
                  </a:lnTo>
                  <a:lnTo>
                    <a:pt x="1" y="53398"/>
                  </a:lnTo>
                  <a:lnTo>
                    <a:pt x="55264" y="53771"/>
                  </a:lnTo>
                  <a:lnTo>
                    <a:pt x="59554" y="53212"/>
                  </a:lnTo>
                  <a:lnTo>
                    <a:pt x="60460" y="0"/>
                  </a:lnTo>
                  <a:close/>
                </a:path>
              </a:pathLst>
            </a:custGeom>
            <a:solidFill>
              <a:srgbClr val="EFEFEF"/>
            </a:solidFill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5050" lIns="195050" spcFirstLastPara="1" rIns="195050" wrap="square" tIns="1950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rgbClr val="0C343D"/>
                  </a:solidFill>
                  <a:latin typeface="Open Sans"/>
                  <a:ea typeface="Open Sans"/>
                  <a:cs typeface="Open Sans"/>
                  <a:sym typeface="Open Sans"/>
                </a:rPr>
                <a:t>Lung</a:t>
              </a:r>
              <a:r>
                <a:rPr lang="en" sz="1500">
                  <a:solidFill>
                    <a:srgbClr val="0C343D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b="1" lang="en" sz="1500">
                  <a:solidFill>
                    <a:srgbClr val="0C343D"/>
                  </a:solidFill>
                  <a:latin typeface="Open Sans"/>
                  <a:ea typeface="Open Sans"/>
                  <a:cs typeface="Open Sans"/>
                  <a:sym typeface="Open Sans"/>
                </a:rPr>
                <a:t>Disorders</a:t>
              </a:r>
              <a:endParaRPr b="1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104" name="Google Shape;104;p15"/>
            <p:cNvGrpSpPr/>
            <p:nvPr/>
          </p:nvGrpSpPr>
          <p:grpSpPr>
            <a:xfrm>
              <a:off x="4081477" y="1542125"/>
              <a:ext cx="1156690" cy="3695129"/>
              <a:chOff x="4081477" y="1542125"/>
              <a:chExt cx="1156690" cy="3695129"/>
            </a:xfrm>
          </p:grpSpPr>
          <p:sp>
            <p:nvSpPr>
              <p:cNvPr id="105" name="Google Shape;105;p15"/>
              <p:cNvSpPr/>
              <p:nvPr/>
            </p:nvSpPr>
            <p:spPr>
              <a:xfrm flipH="1" rot="5400000">
                <a:off x="4231679" y="2019822"/>
                <a:ext cx="94848" cy="387076"/>
              </a:xfrm>
              <a:custGeom>
                <a:rect b="b" l="l" r="r" t="t"/>
                <a:pathLst>
                  <a:path extrusionOk="0" h="19661" w="4703">
                    <a:moveTo>
                      <a:pt x="1215" y="0"/>
                    </a:moveTo>
                    <a:cubicBezTo>
                      <a:pt x="1102" y="0"/>
                      <a:pt x="996" y="74"/>
                      <a:pt x="1009" y="220"/>
                    </a:cubicBezTo>
                    <a:cubicBezTo>
                      <a:pt x="1116" y="3258"/>
                      <a:pt x="1355" y="6242"/>
                      <a:pt x="1595" y="9253"/>
                    </a:cubicBezTo>
                    <a:cubicBezTo>
                      <a:pt x="1835" y="12157"/>
                      <a:pt x="1862" y="15062"/>
                      <a:pt x="1942" y="17966"/>
                    </a:cubicBezTo>
                    <a:cubicBezTo>
                      <a:pt x="1515" y="17273"/>
                      <a:pt x="1062" y="16581"/>
                      <a:pt x="636" y="15888"/>
                    </a:cubicBezTo>
                    <a:cubicBezTo>
                      <a:pt x="579" y="15790"/>
                      <a:pt x="492" y="15750"/>
                      <a:pt x="404" y="15750"/>
                    </a:cubicBezTo>
                    <a:cubicBezTo>
                      <a:pt x="205" y="15750"/>
                      <a:pt x="0" y="15959"/>
                      <a:pt x="130" y="16181"/>
                    </a:cubicBezTo>
                    <a:cubicBezTo>
                      <a:pt x="689" y="17273"/>
                      <a:pt x="1222" y="18393"/>
                      <a:pt x="1808" y="19458"/>
                    </a:cubicBezTo>
                    <a:cubicBezTo>
                      <a:pt x="1883" y="19593"/>
                      <a:pt x="2026" y="19661"/>
                      <a:pt x="2174" y="19661"/>
                    </a:cubicBezTo>
                    <a:cubicBezTo>
                      <a:pt x="2289" y="19661"/>
                      <a:pt x="2408" y="19620"/>
                      <a:pt x="2501" y="19538"/>
                    </a:cubicBezTo>
                    <a:cubicBezTo>
                      <a:pt x="3407" y="18659"/>
                      <a:pt x="4126" y="17567"/>
                      <a:pt x="4579" y="16394"/>
                    </a:cubicBezTo>
                    <a:cubicBezTo>
                      <a:pt x="4703" y="16077"/>
                      <a:pt x="4407" y="15830"/>
                      <a:pt x="4130" y="15830"/>
                    </a:cubicBezTo>
                    <a:cubicBezTo>
                      <a:pt x="3989" y="15830"/>
                      <a:pt x="3852" y="15894"/>
                      <a:pt x="3780" y="16048"/>
                    </a:cubicBezTo>
                    <a:cubicBezTo>
                      <a:pt x="3487" y="16661"/>
                      <a:pt x="3167" y="17273"/>
                      <a:pt x="2794" y="17833"/>
                    </a:cubicBezTo>
                    <a:cubicBezTo>
                      <a:pt x="2794" y="11918"/>
                      <a:pt x="2208" y="6082"/>
                      <a:pt x="1462" y="220"/>
                    </a:cubicBezTo>
                    <a:cubicBezTo>
                      <a:pt x="1449" y="74"/>
                      <a:pt x="1329" y="0"/>
                      <a:pt x="1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195050" lIns="195050" spcFirstLastPara="1" rIns="195050" wrap="square" tIns="1950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Fira Sans Condensed"/>
                  <a:ea typeface="Fira Sans Condensed"/>
                  <a:cs typeface="Fira Sans Condensed"/>
                  <a:sym typeface="Fira Sans Condensed"/>
                </a:endParaRPr>
              </a:p>
            </p:txBody>
          </p:sp>
          <p:sp>
            <p:nvSpPr>
              <p:cNvPr id="106" name="Google Shape;106;p15"/>
              <p:cNvSpPr/>
              <p:nvPr/>
            </p:nvSpPr>
            <p:spPr>
              <a:xfrm rot="5400000">
                <a:off x="4245280" y="3793565"/>
                <a:ext cx="85030" cy="412635"/>
              </a:xfrm>
              <a:custGeom>
                <a:rect b="b" l="l" r="r" t="t"/>
                <a:pathLst>
                  <a:path extrusionOk="0" h="19661" w="4703">
                    <a:moveTo>
                      <a:pt x="1215" y="0"/>
                    </a:moveTo>
                    <a:cubicBezTo>
                      <a:pt x="1102" y="0"/>
                      <a:pt x="996" y="74"/>
                      <a:pt x="1009" y="220"/>
                    </a:cubicBezTo>
                    <a:cubicBezTo>
                      <a:pt x="1116" y="3258"/>
                      <a:pt x="1355" y="6242"/>
                      <a:pt x="1595" y="9253"/>
                    </a:cubicBezTo>
                    <a:cubicBezTo>
                      <a:pt x="1835" y="12157"/>
                      <a:pt x="1862" y="15062"/>
                      <a:pt x="1942" y="17966"/>
                    </a:cubicBezTo>
                    <a:cubicBezTo>
                      <a:pt x="1515" y="17273"/>
                      <a:pt x="1062" y="16581"/>
                      <a:pt x="636" y="15888"/>
                    </a:cubicBezTo>
                    <a:cubicBezTo>
                      <a:pt x="579" y="15790"/>
                      <a:pt x="492" y="15750"/>
                      <a:pt x="404" y="15750"/>
                    </a:cubicBezTo>
                    <a:cubicBezTo>
                      <a:pt x="205" y="15750"/>
                      <a:pt x="0" y="15959"/>
                      <a:pt x="130" y="16181"/>
                    </a:cubicBezTo>
                    <a:cubicBezTo>
                      <a:pt x="689" y="17273"/>
                      <a:pt x="1222" y="18393"/>
                      <a:pt x="1808" y="19458"/>
                    </a:cubicBezTo>
                    <a:cubicBezTo>
                      <a:pt x="1883" y="19593"/>
                      <a:pt x="2026" y="19661"/>
                      <a:pt x="2174" y="19661"/>
                    </a:cubicBezTo>
                    <a:cubicBezTo>
                      <a:pt x="2289" y="19661"/>
                      <a:pt x="2408" y="19620"/>
                      <a:pt x="2501" y="19538"/>
                    </a:cubicBezTo>
                    <a:cubicBezTo>
                      <a:pt x="3407" y="18659"/>
                      <a:pt x="4126" y="17567"/>
                      <a:pt x="4579" y="16394"/>
                    </a:cubicBezTo>
                    <a:cubicBezTo>
                      <a:pt x="4703" y="16077"/>
                      <a:pt x="4407" y="15830"/>
                      <a:pt x="4130" y="15830"/>
                    </a:cubicBezTo>
                    <a:cubicBezTo>
                      <a:pt x="3989" y="15830"/>
                      <a:pt x="3852" y="15894"/>
                      <a:pt x="3780" y="16048"/>
                    </a:cubicBezTo>
                    <a:cubicBezTo>
                      <a:pt x="3487" y="16661"/>
                      <a:pt x="3167" y="17273"/>
                      <a:pt x="2794" y="17833"/>
                    </a:cubicBezTo>
                    <a:cubicBezTo>
                      <a:pt x="2794" y="11918"/>
                      <a:pt x="2208" y="6082"/>
                      <a:pt x="1462" y="220"/>
                    </a:cubicBezTo>
                    <a:cubicBezTo>
                      <a:pt x="1449" y="74"/>
                      <a:pt x="1329" y="0"/>
                      <a:pt x="1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195050" lIns="195050" spcFirstLastPara="1" rIns="195050" wrap="square" tIns="1950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Fira Sans Condensed"/>
                  <a:ea typeface="Fira Sans Condensed"/>
                  <a:cs typeface="Fira Sans Condensed"/>
                  <a:sym typeface="Fira Sans Condensed"/>
                </a:endParaRPr>
              </a:p>
            </p:txBody>
          </p:sp>
          <p:sp>
            <p:nvSpPr>
              <p:cNvPr id="107" name="Google Shape;107;p15"/>
              <p:cNvSpPr/>
              <p:nvPr/>
            </p:nvSpPr>
            <p:spPr>
              <a:xfrm flipH="1" rot="-5399574">
                <a:off x="4997200" y="4688240"/>
                <a:ext cx="94848" cy="387076"/>
              </a:xfrm>
              <a:custGeom>
                <a:rect b="b" l="l" r="r" t="t"/>
                <a:pathLst>
                  <a:path extrusionOk="0" h="19661" w="4703">
                    <a:moveTo>
                      <a:pt x="1215" y="0"/>
                    </a:moveTo>
                    <a:cubicBezTo>
                      <a:pt x="1102" y="0"/>
                      <a:pt x="996" y="74"/>
                      <a:pt x="1009" y="220"/>
                    </a:cubicBezTo>
                    <a:cubicBezTo>
                      <a:pt x="1116" y="3258"/>
                      <a:pt x="1355" y="6242"/>
                      <a:pt x="1595" y="9253"/>
                    </a:cubicBezTo>
                    <a:cubicBezTo>
                      <a:pt x="1835" y="12157"/>
                      <a:pt x="1862" y="15062"/>
                      <a:pt x="1942" y="17966"/>
                    </a:cubicBezTo>
                    <a:cubicBezTo>
                      <a:pt x="1515" y="17273"/>
                      <a:pt x="1062" y="16581"/>
                      <a:pt x="636" y="15888"/>
                    </a:cubicBezTo>
                    <a:cubicBezTo>
                      <a:pt x="579" y="15790"/>
                      <a:pt x="492" y="15750"/>
                      <a:pt x="404" y="15750"/>
                    </a:cubicBezTo>
                    <a:cubicBezTo>
                      <a:pt x="205" y="15750"/>
                      <a:pt x="0" y="15959"/>
                      <a:pt x="130" y="16181"/>
                    </a:cubicBezTo>
                    <a:cubicBezTo>
                      <a:pt x="689" y="17273"/>
                      <a:pt x="1222" y="18393"/>
                      <a:pt x="1808" y="19458"/>
                    </a:cubicBezTo>
                    <a:cubicBezTo>
                      <a:pt x="1883" y="19593"/>
                      <a:pt x="2026" y="19661"/>
                      <a:pt x="2174" y="19661"/>
                    </a:cubicBezTo>
                    <a:cubicBezTo>
                      <a:pt x="2289" y="19661"/>
                      <a:pt x="2408" y="19620"/>
                      <a:pt x="2501" y="19538"/>
                    </a:cubicBezTo>
                    <a:cubicBezTo>
                      <a:pt x="3407" y="18659"/>
                      <a:pt x="4126" y="17567"/>
                      <a:pt x="4579" y="16394"/>
                    </a:cubicBezTo>
                    <a:cubicBezTo>
                      <a:pt x="4703" y="16077"/>
                      <a:pt x="4407" y="15830"/>
                      <a:pt x="4130" y="15830"/>
                    </a:cubicBezTo>
                    <a:cubicBezTo>
                      <a:pt x="3989" y="15830"/>
                      <a:pt x="3852" y="15894"/>
                      <a:pt x="3780" y="16048"/>
                    </a:cubicBezTo>
                    <a:cubicBezTo>
                      <a:pt x="3487" y="16661"/>
                      <a:pt x="3167" y="17273"/>
                      <a:pt x="2794" y="17833"/>
                    </a:cubicBezTo>
                    <a:cubicBezTo>
                      <a:pt x="2794" y="11918"/>
                      <a:pt x="2208" y="6082"/>
                      <a:pt x="1462" y="220"/>
                    </a:cubicBezTo>
                    <a:cubicBezTo>
                      <a:pt x="1449" y="74"/>
                      <a:pt x="1329" y="0"/>
                      <a:pt x="1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195050" lIns="195050" spcFirstLastPara="1" rIns="195050" wrap="square" tIns="1950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Fira Sans Condensed"/>
                  <a:ea typeface="Fira Sans Condensed"/>
                  <a:cs typeface="Fira Sans Condensed"/>
                  <a:sym typeface="Fira Sans Condensed"/>
                </a:endParaRPr>
              </a:p>
            </p:txBody>
          </p:sp>
          <p:sp>
            <p:nvSpPr>
              <p:cNvPr id="108" name="Google Shape;108;p15"/>
              <p:cNvSpPr/>
              <p:nvPr/>
            </p:nvSpPr>
            <p:spPr>
              <a:xfrm flipH="1" rot="-5399449">
                <a:off x="5007930" y="2931125"/>
                <a:ext cx="73379" cy="387076"/>
              </a:xfrm>
              <a:custGeom>
                <a:rect b="b" l="l" r="r" t="t"/>
                <a:pathLst>
                  <a:path extrusionOk="0" h="19661" w="4703">
                    <a:moveTo>
                      <a:pt x="1215" y="0"/>
                    </a:moveTo>
                    <a:cubicBezTo>
                      <a:pt x="1102" y="0"/>
                      <a:pt x="996" y="74"/>
                      <a:pt x="1009" y="220"/>
                    </a:cubicBezTo>
                    <a:cubicBezTo>
                      <a:pt x="1116" y="3258"/>
                      <a:pt x="1355" y="6242"/>
                      <a:pt x="1595" y="9253"/>
                    </a:cubicBezTo>
                    <a:cubicBezTo>
                      <a:pt x="1835" y="12157"/>
                      <a:pt x="1862" y="15062"/>
                      <a:pt x="1942" y="17966"/>
                    </a:cubicBezTo>
                    <a:cubicBezTo>
                      <a:pt x="1515" y="17273"/>
                      <a:pt x="1062" y="16581"/>
                      <a:pt x="636" y="15888"/>
                    </a:cubicBezTo>
                    <a:cubicBezTo>
                      <a:pt x="579" y="15790"/>
                      <a:pt x="492" y="15750"/>
                      <a:pt x="404" y="15750"/>
                    </a:cubicBezTo>
                    <a:cubicBezTo>
                      <a:pt x="205" y="15750"/>
                      <a:pt x="0" y="15959"/>
                      <a:pt x="130" y="16181"/>
                    </a:cubicBezTo>
                    <a:cubicBezTo>
                      <a:pt x="689" y="17273"/>
                      <a:pt x="1222" y="18393"/>
                      <a:pt x="1808" y="19458"/>
                    </a:cubicBezTo>
                    <a:cubicBezTo>
                      <a:pt x="1883" y="19593"/>
                      <a:pt x="2026" y="19661"/>
                      <a:pt x="2174" y="19661"/>
                    </a:cubicBezTo>
                    <a:cubicBezTo>
                      <a:pt x="2289" y="19661"/>
                      <a:pt x="2408" y="19620"/>
                      <a:pt x="2501" y="19538"/>
                    </a:cubicBezTo>
                    <a:cubicBezTo>
                      <a:pt x="3407" y="18659"/>
                      <a:pt x="4126" y="17567"/>
                      <a:pt x="4579" y="16394"/>
                    </a:cubicBezTo>
                    <a:cubicBezTo>
                      <a:pt x="4703" y="16077"/>
                      <a:pt x="4407" y="15830"/>
                      <a:pt x="4130" y="15830"/>
                    </a:cubicBezTo>
                    <a:cubicBezTo>
                      <a:pt x="3989" y="15830"/>
                      <a:pt x="3852" y="15894"/>
                      <a:pt x="3780" y="16048"/>
                    </a:cubicBezTo>
                    <a:cubicBezTo>
                      <a:pt x="3487" y="16661"/>
                      <a:pt x="3167" y="17273"/>
                      <a:pt x="2794" y="17833"/>
                    </a:cubicBezTo>
                    <a:cubicBezTo>
                      <a:pt x="2794" y="11918"/>
                      <a:pt x="2208" y="6082"/>
                      <a:pt x="1462" y="220"/>
                    </a:cubicBezTo>
                    <a:cubicBezTo>
                      <a:pt x="1449" y="74"/>
                      <a:pt x="1329" y="0"/>
                      <a:pt x="1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195050" lIns="195050" spcFirstLastPara="1" rIns="195050" wrap="square" tIns="19505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Fira Sans Condensed"/>
                  <a:ea typeface="Fira Sans Condensed"/>
                  <a:cs typeface="Fira Sans Condensed"/>
                  <a:sym typeface="Fira Sans Condensed"/>
                </a:endParaRPr>
              </a:p>
            </p:txBody>
          </p:sp>
          <p:grpSp>
            <p:nvGrpSpPr>
              <p:cNvPr id="109" name="Google Shape;109;p15"/>
              <p:cNvGrpSpPr/>
              <p:nvPr/>
            </p:nvGrpSpPr>
            <p:grpSpPr>
              <a:xfrm>
                <a:off x="4493926" y="1542125"/>
                <a:ext cx="346026" cy="3695129"/>
                <a:chOff x="4493926" y="1542125"/>
                <a:chExt cx="346026" cy="3695129"/>
              </a:xfrm>
            </p:grpSpPr>
            <p:sp>
              <p:nvSpPr>
                <p:cNvPr id="110" name="Google Shape;110;p15"/>
                <p:cNvSpPr/>
                <p:nvPr/>
              </p:nvSpPr>
              <p:spPr>
                <a:xfrm rot="5400000">
                  <a:off x="2828985" y="3377664"/>
                  <a:ext cx="3695129" cy="24051"/>
                </a:xfrm>
                <a:custGeom>
                  <a:rect b="b" l="l" r="r" t="t"/>
                  <a:pathLst>
                    <a:path extrusionOk="0" h="1181" w="281802">
                      <a:moveTo>
                        <a:pt x="267663" y="0"/>
                      </a:moveTo>
                      <a:cubicBezTo>
                        <a:pt x="264901" y="0"/>
                        <a:pt x="262138" y="15"/>
                        <a:pt x="259381" y="15"/>
                      </a:cubicBezTo>
                      <a:lnTo>
                        <a:pt x="33903" y="15"/>
                      </a:lnTo>
                      <a:cubicBezTo>
                        <a:pt x="30589" y="15"/>
                        <a:pt x="27275" y="6"/>
                        <a:pt x="23960" y="6"/>
                      </a:cubicBezTo>
                      <a:cubicBezTo>
                        <a:pt x="20646" y="6"/>
                        <a:pt x="17332" y="15"/>
                        <a:pt x="14018" y="52"/>
                      </a:cubicBezTo>
                      <a:cubicBezTo>
                        <a:pt x="9852" y="124"/>
                        <a:pt x="5723" y="414"/>
                        <a:pt x="1558" y="450"/>
                      </a:cubicBezTo>
                      <a:lnTo>
                        <a:pt x="181" y="450"/>
                      </a:lnTo>
                      <a:cubicBezTo>
                        <a:pt x="109" y="450"/>
                        <a:pt x="0" y="631"/>
                        <a:pt x="109" y="631"/>
                      </a:cubicBezTo>
                      <a:cubicBezTo>
                        <a:pt x="3296" y="631"/>
                        <a:pt x="6520" y="812"/>
                        <a:pt x="9707" y="957"/>
                      </a:cubicBezTo>
                      <a:cubicBezTo>
                        <a:pt x="12984" y="1094"/>
                        <a:pt x="16261" y="1125"/>
                        <a:pt x="19537" y="1125"/>
                      </a:cubicBezTo>
                      <a:cubicBezTo>
                        <a:pt x="22346" y="1125"/>
                        <a:pt x="25154" y="1102"/>
                        <a:pt x="27963" y="1102"/>
                      </a:cubicBezTo>
                      <a:lnTo>
                        <a:pt x="181976" y="1102"/>
                      </a:lnTo>
                      <a:cubicBezTo>
                        <a:pt x="199623" y="1102"/>
                        <a:pt x="217283" y="1180"/>
                        <a:pt x="234941" y="1180"/>
                      </a:cubicBezTo>
                      <a:cubicBezTo>
                        <a:pt x="246712" y="1180"/>
                        <a:pt x="258483" y="1146"/>
                        <a:pt x="270247" y="1030"/>
                      </a:cubicBezTo>
                      <a:cubicBezTo>
                        <a:pt x="273869" y="993"/>
                        <a:pt x="277528" y="993"/>
                        <a:pt x="281186" y="812"/>
                      </a:cubicBezTo>
                      <a:cubicBezTo>
                        <a:pt x="281404" y="812"/>
                        <a:pt x="281802" y="269"/>
                        <a:pt x="281440" y="269"/>
                      </a:cubicBezTo>
                      <a:cubicBezTo>
                        <a:pt x="276867" y="43"/>
                        <a:pt x="272266" y="0"/>
                        <a:pt x="26766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195050" lIns="195050" spcFirstLastPara="1" rIns="195050" wrap="square" tIns="195050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11" name="Google Shape;111;p15"/>
                <p:cNvGrpSpPr/>
                <p:nvPr/>
              </p:nvGrpSpPr>
              <p:grpSpPr>
                <a:xfrm>
                  <a:off x="4514188" y="2067499"/>
                  <a:ext cx="322888" cy="268112"/>
                  <a:chOff x="2012044" y="4098537"/>
                  <a:chExt cx="161832" cy="144910"/>
                </a:xfrm>
              </p:grpSpPr>
              <p:sp>
                <p:nvSpPr>
                  <p:cNvPr id="112" name="Google Shape;112;p15"/>
                  <p:cNvSpPr/>
                  <p:nvPr/>
                </p:nvSpPr>
                <p:spPr>
                  <a:xfrm>
                    <a:off x="2019298" y="4123056"/>
                    <a:ext cx="147324" cy="110008"/>
                  </a:xfrm>
                  <a:custGeom>
                    <a:rect b="b" l="l" r="r" t="t"/>
                    <a:pathLst>
                      <a:path extrusionOk="0" h="5103" w="6834">
                        <a:moveTo>
                          <a:pt x="3743" y="0"/>
                        </a:moveTo>
                        <a:cubicBezTo>
                          <a:pt x="3649" y="0"/>
                          <a:pt x="3551" y="4"/>
                          <a:pt x="3448" y="12"/>
                        </a:cubicBezTo>
                        <a:cubicBezTo>
                          <a:pt x="1269" y="174"/>
                          <a:pt x="1" y="532"/>
                          <a:pt x="521" y="2678"/>
                        </a:cubicBezTo>
                        <a:cubicBezTo>
                          <a:pt x="908" y="4250"/>
                          <a:pt x="1906" y="5102"/>
                          <a:pt x="2940" y="5102"/>
                        </a:cubicBezTo>
                        <a:cubicBezTo>
                          <a:pt x="3297" y="5102"/>
                          <a:pt x="3658" y="5001"/>
                          <a:pt x="4001" y="4792"/>
                        </a:cubicBezTo>
                        <a:cubicBezTo>
                          <a:pt x="5294" y="4035"/>
                          <a:pt x="6833" y="0"/>
                          <a:pt x="3743" y="0"/>
                        </a:cubicBezTo>
                        <a:close/>
                      </a:path>
                    </a:pathLst>
                  </a:custGeom>
                  <a:solidFill>
                    <a:srgbClr val="134F5C"/>
                  </a:solidFill>
                  <a:ln>
                    <a:noFill/>
                  </a:ln>
                </p:spPr>
                <p:txBody>
                  <a:bodyPr anchorCtr="0" anchor="ctr" bIns="195050" lIns="195050" spcFirstLastPara="1" rIns="195050" wrap="square" tIns="195050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3" name="Google Shape;113;p15"/>
                  <p:cNvSpPr/>
                  <p:nvPr/>
                </p:nvSpPr>
                <p:spPr>
                  <a:xfrm>
                    <a:off x="2012044" y="4098537"/>
                    <a:ext cx="161832" cy="144910"/>
                  </a:xfrm>
                  <a:custGeom>
                    <a:rect b="b" l="l" r="r" t="t"/>
                    <a:pathLst>
                      <a:path extrusionOk="0" h="6722" w="7507">
                        <a:moveTo>
                          <a:pt x="3847" y="1196"/>
                        </a:moveTo>
                        <a:cubicBezTo>
                          <a:pt x="4425" y="1206"/>
                          <a:pt x="4997" y="1239"/>
                          <a:pt x="5490" y="1638"/>
                        </a:cubicBezTo>
                        <a:cubicBezTo>
                          <a:pt x="6629" y="2516"/>
                          <a:pt x="5946" y="4402"/>
                          <a:pt x="5003" y="5182"/>
                        </a:cubicBezTo>
                        <a:cubicBezTo>
                          <a:pt x="4676" y="5442"/>
                          <a:pt x="4291" y="5555"/>
                          <a:pt x="3894" y="5555"/>
                        </a:cubicBezTo>
                        <a:cubicBezTo>
                          <a:pt x="2751" y="5555"/>
                          <a:pt x="1513" y="4618"/>
                          <a:pt x="1295" y="3556"/>
                        </a:cubicBezTo>
                        <a:cubicBezTo>
                          <a:pt x="990" y="1944"/>
                          <a:pt x="2538" y="1401"/>
                          <a:pt x="3847" y="1196"/>
                        </a:cubicBezTo>
                        <a:close/>
                        <a:moveTo>
                          <a:pt x="3782" y="1"/>
                        </a:moveTo>
                        <a:cubicBezTo>
                          <a:pt x="3379" y="1"/>
                          <a:pt x="2985" y="67"/>
                          <a:pt x="2629" y="207"/>
                        </a:cubicBezTo>
                        <a:cubicBezTo>
                          <a:pt x="2508" y="244"/>
                          <a:pt x="2422" y="318"/>
                          <a:pt x="2370" y="409"/>
                        </a:cubicBezTo>
                        <a:lnTo>
                          <a:pt x="2370" y="409"/>
                        </a:lnTo>
                        <a:cubicBezTo>
                          <a:pt x="1186" y="750"/>
                          <a:pt x="206" y="1697"/>
                          <a:pt x="125" y="3036"/>
                        </a:cubicBezTo>
                        <a:cubicBezTo>
                          <a:pt x="0" y="5087"/>
                          <a:pt x="2013" y="6722"/>
                          <a:pt x="3980" y="6722"/>
                        </a:cubicBezTo>
                        <a:cubicBezTo>
                          <a:pt x="4072" y="6722"/>
                          <a:pt x="4163" y="6718"/>
                          <a:pt x="4255" y="6711"/>
                        </a:cubicBezTo>
                        <a:cubicBezTo>
                          <a:pt x="6173" y="6548"/>
                          <a:pt x="7507" y="4077"/>
                          <a:pt x="7149" y="2288"/>
                        </a:cubicBezTo>
                        <a:cubicBezTo>
                          <a:pt x="6843" y="884"/>
                          <a:pt x="5253" y="1"/>
                          <a:pt x="3782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195050" lIns="195050" spcFirstLastPara="1" rIns="195050" wrap="square" tIns="195050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14" name="Google Shape;114;p15"/>
                <p:cNvGrpSpPr/>
                <p:nvPr/>
              </p:nvGrpSpPr>
              <p:grpSpPr>
                <a:xfrm>
                  <a:off x="4511301" y="3833002"/>
                  <a:ext cx="328651" cy="268112"/>
                  <a:chOff x="2001901" y="4098523"/>
                  <a:chExt cx="164721" cy="144910"/>
                </a:xfrm>
              </p:grpSpPr>
              <p:sp>
                <p:nvSpPr>
                  <p:cNvPr id="115" name="Google Shape;115;p15"/>
                  <p:cNvSpPr/>
                  <p:nvPr/>
                </p:nvSpPr>
                <p:spPr>
                  <a:xfrm>
                    <a:off x="2019298" y="4123056"/>
                    <a:ext cx="147324" cy="110008"/>
                  </a:xfrm>
                  <a:custGeom>
                    <a:rect b="b" l="l" r="r" t="t"/>
                    <a:pathLst>
                      <a:path extrusionOk="0" h="5103" w="6834">
                        <a:moveTo>
                          <a:pt x="3743" y="0"/>
                        </a:moveTo>
                        <a:cubicBezTo>
                          <a:pt x="3649" y="0"/>
                          <a:pt x="3551" y="4"/>
                          <a:pt x="3448" y="12"/>
                        </a:cubicBezTo>
                        <a:cubicBezTo>
                          <a:pt x="1269" y="174"/>
                          <a:pt x="1" y="532"/>
                          <a:pt x="521" y="2678"/>
                        </a:cubicBezTo>
                        <a:cubicBezTo>
                          <a:pt x="908" y="4250"/>
                          <a:pt x="1906" y="5102"/>
                          <a:pt x="2940" y="5102"/>
                        </a:cubicBezTo>
                        <a:cubicBezTo>
                          <a:pt x="3297" y="5102"/>
                          <a:pt x="3658" y="5001"/>
                          <a:pt x="4001" y="4792"/>
                        </a:cubicBezTo>
                        <a:cubicBezTo>
                          <a:pt x="5294" y="4035"/>
                          <a:pt x="6833" y="0"/>
                          <a:pt x="3743" y="0"/>
                        </a:cubicBezTo>
                        <a:close/>
                      </a:path>
                    </a:pathLst>
                  </a:custGeom>
                  <a:solidFill>
                    <a:srgbClr val="0C343D"/>
                  </a:solidFill>
                  <a:ln>
                    <a:noFill/>
                  </a:ln>
                </p:spPr>
                <p:txBody>
                  <a:bodyPr anchorCtr="0" anchor="ctr" bIns="195050" lIns="195050" spcFirstLastPara="1" rIns="195050" wrap="square" tIns="195050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6" name="Google Shape;116;p15"/>
                  <p:cNvSpPr/>
                  <p:nvPr/>
                </p:nvSpPr>
                <p:spPr>
                  <a:xfrm>
                    <a:off x="2001901" y="4098523"/>
                    <a:ext cx="161832" cy="144910"/>
                  </a:xfrm>
                  <a:custGeom>
                    <a:rect b="b" l="l" r="r" t="t"/>
                    <a:pathLst>
                      <a:path extrusionOk="0" h="6722" w="7507">
                        <a:moveTo>
                          <a:pt x="3847" y="1196"/>
                        </a:moveTo>
                        <a:cubicBezTo>
                          <a:pt x="4425" y="1206"/>
                          <a:pt x="4997" y="1239"/>
                          <a:pt x="5490" y="1638"/>
                        </a:cubicBezTo>
                        <a:cubicBezTo>
                          <a:pt x="6629" y="2516"/>
                          <a:pt x="5946" y="4402"/>
                          <a:pt x="5003" y="5182"/>
                        </a:cubicBezTo>
                        <a:cubicBezTo>
                          <a:pt x="4676" y="5442"/>
                          <a:pt x="4291" y="5555"/>
                          <a:pt x="3894" y="5555"/>
                        </a:cubicBezTo>
                        <a:cubicBezTo>
                          <a:pt x="2751" y="5555"/>
                          <a:pt x="1513" y="4618"/>
                          <a:pt x="1295" y="3556"/>
                        </a:cubicBezTo>
                        <a:cubicBezTo>
                          <a:pt x="990" y="1944"/>
                          <a:pt x="2538" y="1401"/>
                          <a:pt x="3847" y="1196"/>
                        </a:cubicBezTo>
                        <a:close/>
                        <a:moveTo>
                          <a:pt x="3782" y="1"/>
                        </a:moveTo>
                        <a:cubicBezTo>
                          <a:pt x="3379" y="1"/>
                          <a:pt x="2985" y="67"/>
                          <a:pt x="2629" y="207"/>
                        </a:cubicBezTo>
                        <a:cubicBezTo>
                          <a:pt x="2508" y="244"/>
                          <a:pt x="2422" y="318"/>
                          <a:pt x="2370" y="409"/>
                        </a:cubicBezTo>
                        <a:lnTo>
                          <a:pt x="2370" y="409"/>
                        </a:lnTo>
                        <a:cubicBezTo>
                          <a:pt x="1186" y="750"/>
                          <a:pt x="206" y="1697"/>
                          <a:pt x="125" y="3036"/>
                        </a:cubicBezTo>
                        <a:cubicBezTo>
                          <a:pt x="0" y="5087"/>
                          <a:pt x="2013" y="6722"/>
                          <a:pt x="3980" y="6722"/>
                        </a:cubicBezTo>
                        <a:cubicBezTo>
                          <a:pt x="4072" y="6722"/>
                          <a:pt x="4163" y="6718"/>
                          <a:pt x="4255" y="6711"/>
                        </a:cubicBezTo>
                        <a:cubicBezTo>
                          <a:pt x="6173" y="6548"/>
                          <a:pt x="7507" y="4077"/>
                          <a:pt x="7149" y="2288"/>
                        </a:cubicBezTo>
                        <a:cubicBezTo>
                          <a:pt x="6843" y="884"/>
                          <a:pt x="5253" y="1"/>
                          <a:pt x="3782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195050" lIns="195050" spcFirstLastPara="1" rIns="195050" wrap="square" tIns="195050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17" name="Google Shape;117;p15"/>
                <p:cNvGrpSpPr/>
                <p:nvPr/>
              </p:nvGrpSpPr>
              <p:grpSpPr>
                <a:xfrm>
                  <a:off x="4493926" y="2950241"/>
                  <a:ext cx="328651" cy="268112"/>
                  <a:chOff x="2001901" y="4098523"/>
                  <a:chExt cx="164721" cy="144910"/>
                </a:xfrm>
              </p:grpSpPr>
              <p:sp>
                <p:nvSpPr>
                  <p:cNvPr id="118" name="Google Shape;118;p15"/>
                  <p:cNvSpPr/>
                  <p:nvPr/>
                </p:nvSpPr>
                <p:spPr>
                  <a:xfrm>
                    <a:off x="2019298" y="4123056"/>
                    <a:ext cx="147324" cy="110008"/>
                  </a:xfrm>
                  <a:custGeom>
                    <a:rect b="b" l="l" r="r" t="t"/>
                    <a:pathLst>
                      <a:path extrusionOk="0" h="5103" w="6834">
                        <a:moveTo>
                          <a:pt x="3743" y="0"/>
                        </a:moveTo>
                        <a:cubicBezTo>
                          <a:pt x="3649" y="0"/>
                          <a:pt x="3551" y="4"/>
                          <a:pt x="3448" y="12"/>
                        </a:cubicBezTo>
                        <a:cubicBezTo>
                          <a:pt x="1269" y="174"/>
                          <a:pt x="1" y="532"/>
                          <a:pt x="521" y="2678"/>
                        </a:cubicBezTo>
                        <a:cubicBezTo>
                          <a:pt x="908" y="4250"/>
                          <a:pt x="1906" y="5102"/>
                          <a:pt x="2940" y="5102"/>
                        </a:cubicBezTo>
                        <a:cubicBezTo>
                          <a:pt x="3297" y="5102"/>
                          <a:pt x="3658" y="5001"/>
                          <a:pt x="4001" y="4792"/>
                        </a:cubicBezTo>
                        <a:cubicBezTo>
                          <a:pt x="5294" y="4035"/>
                          <a:pt x="6833" y="0"/>
                          <a:pt x="3743" y="0"/>
                        </a:cubicBezTo>
                        <a:close/>
                      </a:path>
                    </a:pathLst>
                  </a:custGeom>
                  <a:solidFill>
                    <a:srgbClr val="B7B7B7"/>
                  </a:solidFill>
                  <a:ln>
                    <a:noFill/>
                  </a:ln>
                </p:spPr>
                <p:txBody>
                  <a:bodyPr anchorCtr="0" anchor="ctr" bIns="195050" lIns="195050" spcFirstLastPara="1" rIns="195050" wrap="square" tIns="195050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19" name="Google Shape;119;p15"/>
                  <p:cNvSpPr/>
                  <p:nvPr/>
                </p:nvSpPr>
                <p:spPr>
                  <a:xfrm>
                    <a:off x="2001901" y="4098523"/>
                    <a:ext cx="161832" cy="144910"/>
                  </a:xfrm>
                  <a:custGeom>
                    <a:rect b="b" l="l" r="r" t="t"/>
                    <a:pathLst>
                      <a:path extrusionOk="0" h="6722" w="7507">
                        <a:moveTo>
                          <a:pt x="3847" y="1196"/>
                        </a:moveTo>
                        <a:cubicBezTo>
                          <a:pt x="4425" y="1206"/>
                          <a:pt x="4997" y="1239"/>
                          <a:pt x="5490" y="1638"/>
                        </a:cubicBezTo>
                        <a:cubicBezTo>
                          <a:pt x="6629" y="2516"/>
                          <a:pt x="5946" y="4402"/>
                          <a:pt x="5003" y="5182"/>
                        </a:cubicBezTo>
                        <a:cubicBezTo>
                          <a:pt x="4676" y="5442"/>
                          <a:pt x="4291" y="5555"/>
                          <a:pt x="3894" y="5555"/>
                        </a:cubicBezTo>
                        <a:cubicBezTo>
                          <a:pt x="2751" y="5555"/>
                          <a:pt x="1513" y="4618"/>
                          <a:pt x="1295" y="3556"/>
                        </a:cubicBezTo>
                        <a:cubicBezTo>
                          <a:pt x="990" y="1944"/>
                          <a:pt x="2538" y="1401"/>
                          <a:pt x="3847" y="1196"/>
                        </a:cubicBezTo>
                        <a:close/>
                        <a:moveTo>
                          <a:pt x="3782" y="1"/>
                        </a:moveTo>
                        <a:cubicBezTo>
                          <a:pt x="3379" y="1"/>
                          <a:pt x="2985" y="67"/>
                          <a:pt x="2629" y="207"/>
                        </a:cubicBezTo>
                        <a:cubicBezTo>
                          <a:pt x="2508" y="244"/>
                          <a:pt x="2422" y="318"/>
                          <a:pt x="2370" y="409"/>
                        </a:cubicBezTo>
                        <a:lnTo>
                          <a:pt x="2370" y="409"/>
                        </a:lnTo>
                        <a:cubicBezTo>
                          <a:pt x="1186" y="750"/>
                          <a:pt x="206" y="1697"/>
                          <a:pt x="125" y="3036"/>
                        </a:cubicBezTo>
                        <a:cubicBezTo>
                          <a:pt x="0" y="5087"/>
                          <a:pt x="2013" y="6722"/>
                          <a:pt x="3980" y="6722"/>
                        </a:cubicBezTo>
                        <a:cubicBezTo>
                          <a:pt x="4072" y="6722"/>
                          <a:pt x="4163" y="6718"/>
                          <a:pt x="4255" y="6711"/>
                        </a:cubicBezTo>
                        <a:cubicBezTo>
                          <a:pt x="6173" y="6548"/>
                          <a:pt x="7507" y="4077"/>
                          <a:pt x="7149" y="2288"/>
                        </a:cubicBezTo>
                        <a:cubicBezTo>
                          <a:pt x="6843" y="884"/>
                          <a:pt x="5253" y="1"/>
                          <a:pt x="3782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195050" lIns="195050" spcFirstLastPara="1" rIns="195050" wrap="square" tIns="195050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120" name="Google Shape;120;p15"/>
                <p:cNvGrpSpPr/>
                <p:nvPr/>
              </p:nvGrpSpPr>
              <p:grpSpPr>
                <a:xfrm>
                  <a:off x="4511301" y="4715763"/>
                  <a:ext cx="328651" cy="268112"/>
                  <a:chOff x="2001901" y="4098523"/>
                  <a:chExt cx="164721" cy="144910"/>
                </a:xfrm>
              </p:grpSpPr>
              <p:sp>
                <p:nvSpPr>
                  <p:cNvPr id="121" name="Google Shape;121;p15"/>
                  <p:cNvSpPr/>
                  <p:nvPr/>
                </p:nvSpPr>
                <p:spPr>
                  <a:xfrm>
                    <a:off x="2019298" y="4123056"/>
                    <a:ext cx="147324" cy="110008"/>
                  </a:xfrm>
                  <a:custGeom>
                    <a:rect b="b" l="l" r="r" t="t"/>
                    <a:pathLst>
                      <a:path extrusionOk="0" h="5103" w="6834">
                        <a:moveTo>
                          <a:pt x="3743" y="0"/>
                        </a:moveTo>
                        <a:cubicBezTo>
                          <a:pt x="3649" y="0"/>
                          <a:pt x="3551" y="4"/>
                          <a:pt x="3448" y="12"/>
                        </a:cubicBezTo>
                        <a:cubicBezTo>
                          <a:pt x="1269" y="174"/>
                          <a:pt x="1" y="532"/>
                          <a:pt x="521" y="2678"/>
                        </a:cubicBezTo>
                        <a:cubicBezTo>
                          <a:pt x="908" y="4250"/>
                          <a:pt x="1906" y="5102"/>
                          <a:pt x="2940" y="5102"/>
                        </a:cubicBezTo>
                        <a:cubicBezTo>
                          <a:pt x="3297" y="5102"/>
                          <a:pt x="3658" y="5001"/>
                          <a:pt x="4001" y="4792"/>
                        </a:cubicBezTo>
                        <a:cubicBezTo>
                          <a:pt x="5294" y="4035"/>
                          <a:pt x="6833" y="0"/>
                          <a:pt x="3743" y="0"/>
                        </a:cubicBezTo>
                        <a:close/>
                      </a:path>
                    </a:pathLst>
                  </a:custGeom>
                  <a:solidFill>
                    <a:srgbClr val="B7B7B7"/>
                  </a:solidFill>
                  <a:ln>
                    <a:noFill/>
                  </a:ln>
                </p:spPr>
                <p:txBody>
                  <a:bodyPr anchorCtr="0" anchor="ctr" bIns="195050" lIns="195050" spcFirstLastPara="1" rIns="195050" wrap="square" tIns="195050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22" name="Google Shape;122;p15"/>
                  <p:cNvSpPr/>
                  <p:nvPr/>
                </p:nvSpPr>
                <p:spPr>
                  <a:xfrm>
                    <a:off x="2001901" y="4098523"/>
                    <a:ext cx="161832" cy="144910"/>
                  </a:xfrm>
                  <a:custGeom>
                    <a:rect b="b" l="l" r="r" t="t"/>
                    <a:pathLst>
                      <a:path extrusionOk="0" h="6722" w="7507">
                        <a:moveTo>
                          <a:pt x="3847" y="1196"/>
                        </a:moveTo>
                        <a:cubicBezTo>
                          <a:pt x="4425" y="1206"/>
                          <a:pt x="4997" y="1239"/>
                          <a:pt x="5490" y="1638"/>
                        </a:cubicBezTo>
                        <a:cubicBezTo>
                          <a:pt x="6629" y="2516"/>
                          <a:pt x="5946" y="4402"/>
                          <a:pt x="5003" y="5182"/>
                        </a:cubicBezTo>
                        <a:cubicBezTo>
                          <a:pt x="4676" y="5442"/>
                          <a:pt x="4291" y="5555"/>
                          <a:pt x="3894" y="5555"/>
                        </a:cubicBezTo>
                        <a:cubicBezTo>
                          <a:pt x="2751" y="5555"/>
                          <a:pt x="1513" y="4618"/>
                          <a:pt x="1295" y="3556"/>
                        </a:cubicBezTo>
                        <a:cubicBezTo>
                          <a:pt x="990" y="1944"/>
                          <a:pt x="2538" y="1401"/>
                          <a:pt x="3847" y="1196"/>
                        </a:cubicBezTo>
                        <a:close/>
                        <a:moveTo>
                          <a:pt x="3782" y="1"/>
                        </a:moveTo>
                        <a:cubicBezTo>
                          <a:pt x="3379" y="1"/>
                          <a:pt x="2985" y="67"/>
                          <a:pt x="2629" y="207"/>
                        </a:cubicBezTo>
                        <a:cubicBezTo>
                          <a:pt x="2508" y="244"/>
                          <a:pt x="2422" y="318"/>
                          <a:pt x="2370" y="409"/>
                        </a:cubicBezTo>
                        <a:lnTo>
                          <a:pt x="2370" y="409"/>
                        </a:lnTo>
                        <a:cubicBezTo>
                          <a:pt x="1186" y="750"/>
                          <a:pt x="206" y="1697"/>
                          <a:pt x="125" y="3036"/>
                        </a:cubicBezTo>
                        <a:cubicBezTo>
                          <a:pt x="0" y="5087"/>
                          <a:pt x="2013" y="6722"/>
                          <a:pt x="3980" y="6722"/>
                        </a:cubicBezTo>
                        <a:cubicBezTo>
                          <a:pt x="4072" y="6722"/>
                          <a:pt x="4163" y="6718"/>
                          <a:pt x="4255" y="6711"/>
                        </a:cubicBezTo>
                        <a:cubicBezTo>
                          <a:pt x="6173" y="6548"/>
                          <a:pt x="7507" y="4077"/>
                          <a:pt x="7149" y="2288"/>
                        </a:cubicBezTo>
                        <a:cubicBezTo>
                          <a:pt x="6843" y="884"/>
                          <a:pt x="5253" y="1"/>
                          <a:pt x="3782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195050" lIns="195050" spcFirstLastPara="1" rIns="195050" wrap="square" tIns="195050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</p:grpSp>
      <p:sp>
        <p:nvSpPr>
          <p:cNvPr id="123" name="Google Shape;123;p15"/>
          <p:cNvSpPr/>
          <p:nvPr/>
        </p:nvSpPr>
        <p:spPr>
          <a:xfrm>
            <a:off x="4154426" y="4558700"/>
            <a:ext cx="3075198" cy="941010"/>
          </a:xfrm>
          <a:custGeom>
            <a:rect b="b" l="l" r="r" t="t"/>
            <a:pathLst>
              <a:path extrusionOk="0" h="53772" w="60461">
                <a:moveTo>
                  <a:pt x="60460" y="0"/>
                </a:moveTo>
                <a:lnTo>
                  <a:pt x="21397" y="373"/>
                </a:lnTo>
                <a:lnTo>
                  <a:pt x="187" y="0"/>
                </a:lnTo>
                <a:lnTo>
                  <a:pt x="187" y="0"/>
                </a:lnTo>
                <a:lnTo>
                  <a:pt x="560" y="42234"/>
                </a:lnTo>
                <a:lnTo>
                  <a:pt x="1" y="53398"/>
                </a:lnTo>
                <a:lnTo>
                  <a:pt x="55264" y="53771"/>
                </a:lnTo>
                <a:lnTo>
                  <a:pt x="59554" y="53212"/>
                </a:lnTo>
                <a:lnTo>
                  <a:pt x="60460" y="0"/>
                </a:lnTo>
                <a:close/>
              </a:path>
            </a:pathLst>
          </a:custGeom>
          <a:solidFill>
            <a:srgbClr val="D0E0E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5050" lIns="195050" spcFirstLastPara="1" rIns="195050" wrap="square" tIns="195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Heart Disorders</a:t>
            </a:r>
            <a:endParaRPr b="1" sz="15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" name="Google Shape;124;p15"/>
          <p:cNvSpPr/>
          <p:nvPr/>
        </p:nvSpPr>
        <p:spPr>
          <a:xfrm>
            <a:off x="4154426" y="5795697"/>
            <a:ext cx="3075198" cy="941010"/>
          </a:xfrm>
          <a:custGeom>
            <a:rect b="b" l="l" r="r" t="t"/>
            <a:pathLst>
              <a:path extrusionOk="0" h="53772" w="60461">
                <a:moveTo>
                  <a:pt x="60460" y="0"/>
                </a:moveTo>
                <a:lnTo>
                  <a:pt x="21397" y="373"/>
                </a:lnTo>
                <a:lnTo>
                  <a:pt x="187" y="0"/>
                </a:lnTo>
                <a:lnTo>
                  <a:pt x="187" y="0"/>
                </a:lnTo>
                <a:lnTo>
                  <a:pt x="560" y="42234"/>
                </a:lnTo>
                <a:lnTo>
                  <a:pt x="1" y="53398"/>
                </a:lnTo>
                <a:lnTo>
                  <a:pt x="55264" y="53771"/>
                </a:lnTo>
                <a:lnTo>
                  <a:pt x="59554" y="53212"/>
                </a:lnTo>
                <a:lnTo>
                  <a:pt x="60460" y="0"/>
                </a:lnTo>
                <a:close/>
              </a:path>
            </a:pathLst>
          </a:cu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5050" lIns="195050" spcFirstLastPara="1" rIns="195050" wrap="square" tIns="195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Chest Radiographs</a:t>
            </a:r>
            <a:endParaRPr b="1" sz="15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" name="Google Shape;125;p15"/>
          <p:cNvSpPr/>
          <p:nvPr/>
        </p:nvSpPr>
        <p:spPr>
          <a:xfrm rot="5400000">
            <a:off x="5276843" y="7507623"/>
            <a:ext cx="99327" cy="703667"/>
          </a:xfrm>
          <a:custGeom>
            <a:rect b="b" l="l" r="r" t="t"/>
            <a:pathLst>
              <a:path extrusionOk="0" h="19661" w="4703">
                <a:moveTo>
                  <a:pt x="1215" y="0"/>
                </a:moveTo>
                <a:cubicBezTo>
                  <a:pt x="1102" y="0"/>
                  <a:pt x="996" y="74"/>
                  <a:pt x="1009" y="220"/>
                </a:cubicBezTo>
                <a:cubicBezTo>
                  <a:pt x="1116" y="3258"/>
                  <a:pt x="1355" y="6242"/>
                  <a:pt x="1595" y="9253"/>
                </a:cubicBezTo>
                <a:cubicBezTo>
                  <a:pt x="1835" y="12157"/>
                  <a:pt x="1862" y="15062"/>
                  <a:pt x="1942" y="17966"/>
                </a:cubicBezTo>
                <a:cubicBezTo>
                  <a:pt x="1515" y="17273"/>
                  <a:pt x="1062" y="16581"/>
                  <a:pt x="636" y="15888"/>
                </a:cubicBezTo>
                <a:cubicBezTo>
                  <a:pt x="579" y="15790"/>
                  <a:pt x="492" y="15750"/>
                  <a:pt x="404" y="15750"/>
                </a:cubicBezTo>
                <a:cubicBezTo>
                  <a:pt x="205" y="15750"/>
                  <a:pt x="0" y="15959"/>
                  <a:pt x="130" y="16181"/>
                </a:cubicBezTo>
                <a:cubicBezTo>
                  <a:pt x="689" y="17273"/>
                  <a:pt x="1222" y="18393"/>
                  <a:pt x="1808" y="19458"/>
                </a:cubicBezTo>
                <a:cubicBezTo>
                  <a:pt x="1883" y="19593"/>
                  <a:pt x="2026" y="19661"/>
                  <a:pt x="2174" y="19661"/>
                </a:cubicBezTo>
                <a:cubicBezTo>
                  <a:pt x="2289" y="19661"/>
                  <a:pt x="2408" y="19620"/>
                  <a:pt x="2501" y="19538"/>
                </a:cubicBezTo>
                <a:cubicBezTo>
                  <a:pt x="3407" y="18659"/>
                  <a:pt x="4126" y="17567"/>
                  <a:pt x="4579" y="16394"/>
                </a:cubicBezTo>
                <a:cubicBezTo>
                  <a:pt x="4703" y="16077"/>
                  <a:pt x="4407" y="15830"/>
                  <a:pt x="4130" y="15830"/>
                </a:cubicBezTo>
                <a:cubicBezTo>
                  <a:pt x="3989" y="15830"/>
                  <a:pt x="3852" y="15894"/>
                  <a:pt x="3780" y="16048"/>
                </a:cubicBezTo>
                <a:cubicBezTo>
                  <a:pt x="3487" y="16661"/>
                  <a:pt x="3167" y="17273"/>
                  <a:pt x="2794" y="17833"/>
                </a:cubicBezTo>
                <a:cubicBezTo>
                  <a:pt x="2794" y="11918"/>
                  <a:pt x="2208" y="6082"/>
                  <a:pt x="1462" y="220"/>
                </a:cubicBezTo>
                <a:cubicBezTo>
                  <a:pt x="1449" y="74"/>
                  <a:pt x="1329" y="0"/>
                  <a:pt x="121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195050" lIns="195050" spcFirstLastPara="1" rIns="195050" wrap="square" tIns="195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126" name="Google Shape;126;p15"/>
          <p:cNvSpPr/>
          <p:nvPr/>
        </p:nvSpPr>
        <p:spPr>
          <a:xfrm>
            <a:off x="813050" y="6948796"/>
            <a:ext cx="3867690" cy="1503734"/>
          </a:xfrm>
          <a:custGeom>
            <a:rect b="b" l="l" r="r" t="t"/>
            <a:pathLst>
              <a:path extrusionOk="0" h="53772" w="60461">
                <a:moveTo>
                  <a:pt x="60460" y="0"/>
                </a:moveTo>
                <a:lnTo>
                  <a:pt x="21397" y="373"/>
                </a:lnTo>
                <a:lnTo>
                  <a:pt x="187" y="0"/>
                </a:lnTo>
                <a:lnTo>
                  <a:pt x="187" y="0"/>
                </a:lnTo>
                <a:lnTo>
                  <a:pt x="560" y="42234"/>
                </a:lnTo>
                <a:lnTo>
                  <a:pt x="1" y="53398"/>
                </a:lnTo>
                <a:lnTo>
                  <a:pt x="55264" y="53771"/>
                </a:lnTo>
                <a:lnTo>
                  <a:pt x="59554" y="53212"/>
                </a:lnTo>
                <a:lnTo>
                  <a:pt x="60460" y="0"/>
                </a:lnTo>
                <a:close/>
              </a:path>
            </a:pathLst>
          </a:custGeom>
          <a:solidFill>
            <a:srgbClr val="EFEFE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5050" lIns="195050" spcFirstLastPara="1" rIns="195050" wrap="square" tIns="1950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are also used to screen for job-related lung disease in industries such as mining where workers are exposed to dust,</a:t>
            </a:r>
            <a:r>
              <a:rPr lang="en" sz="1300">
                <a:solidFill>
                  <a:srgbClr val="6D9EE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asbestos-exposed workers (carcinogenic agent), silica-exposed workers (silicosis causing lung fibrosis).</a:t>
            </a:r>
            <a:r>
              <a:rPr lang="en" sz="1300">
                <a:solidFill>
                  <a:srgbClr val="6D9EE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15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" name="Google Shape;127;p15"/>
          <p:cNvSpPr/>
          <p:nvPr/>
        </p:nvSpPr>
        <p:spPr>
          <a:xfrm rot="5400000">
            <a:off x="5218894" y="7323232"/>
            <a:ext cx="956013" cy="15149"/>
          </a:xfrm>
          <a:custGeom>
            <a:rect b="b" l="l" r="r" t="t"/>
            <a:pathLst>
              <a:path extrusionOk="0" h="1181" w="281802">
                <a:moveTo>
                  <a:pt x="267663" y="0"/>
                </a:moveTo>
                <a:cubicBezTo>
                  <a:pt x="264901" y="0"/>
                  <a:pt x="262138" y="15"/>
                  <a:pt x="259381" y="15"/>
                </a:cubicBezTo>
                <a:lnTo>
                  <a:pt x="33903" y="15"/>
                </a:lnTo>
                <a:cubicBezTo>
                  <a:pt x="30589" y="15"/>
                  <a:pt x="27275" y="6"/>
                  <a:pt x="23960" y="6"/>
                </a:cubicBezTo>
                <a:cubicBezTo>
                  <a:pt x="20646" y="6"/>
                  <a:pt x="17332" y="15"/>
                  <a:pt x="14018" y="52"/>
                </a:cubicBezTo>
                <a:cubicBezTo>
                  <a:pt x="9852" y="124"/>
                  <a:pt x="5723" y="414"/>
                  <a:pt x="1558" y="450"/>
                </a:cubicBezTo>
                <a:lnTo>
                  <a:pt x="181" y="450"/>
                </a:lnTo>
                <a:cubicBezTo>
                  <a:pt x="109" y="450"/>
                  <a:pt x="0" y="631"/>
                  <a:pt x="109" y="631"/>
                </a:cubicBezTo>
                <a:cubicBezTo>
                  <a:pt x="3296" y="631"/>
                  <a:pt x="6520" y="812"/>
                  <a:pt x="9707" y="957"/>
                </a:cubicBezTo>
                <a:cubicBezTo>
                  <a:pt x="12984" y="1094"/>
                  <a:pt x="16261" y="1125"/>
                  <a:pt x="19537" y="1125"/>
                </a:cubicBezTo>
                <a:cubicBezTo>
                  <a:pt x="22346" y="1125"/>
                  <a:pt x="25154" y="1102"/>
                  <a:pt x="27963" y="1102"/>
                </a:cubicBezTo>
                <a:lnTo>
                  <a:pt x="181976" y="1102"/>
                </a:lnTo>
                <a:cubicBezTo>
                  <a:pt x="199623" y="1102"/>
                  <a:pt x="217283" y="1180"/>
                  <a:pt x="234941" y="1180"/>
                </a:cubicBezTo>
                <a:cubicBezTo>
                  <a:pt x="246712" y="1180"/>
                  <a:pt x="258483" y="1146"/>
                  <a:pt x="270247" y="1030"/>
                </a:cubicBezTo>
                <a:cubicBezTo>
                  <a:pt x="273869" y="993"/>
                  <a:pt x="277528" y="993"/>
                  <a:pt x="281186" y="812"/>
                </a:cubicBezTo>
                <a:cubicBezTo>
                  <a:pt x="281404" y="812"/>
                  <a:pt x="281802" y="269"/>
                  <a:pt x="281440" y="269"/>
                </a:cubicBezTo>
                <a:cubicBezTo>
                  <a:pt x="276867" y="43"/>
                  <a:pt x="272266" y="0"/>
                  <a:pt x="26766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195050" lIns="195050" spcFirstLastPara="1" rIns="195050" wrap="square" tIns="195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"/>
          <p:cNvSpPr/>
          <p:nvPr/>
        </p:nvSpPr>
        <p:spPr>
          <a:xfrm>
            <a:off x="4408599" y="7669020"/>
            <a:ext cx="688500" cy="4827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  4:</a:t>
            </a:r>
            <a:endParaRPr b="1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521172" y="1808070"/>
            <a:ext cx="688500" cy="4827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  1:</a:t>
            </a:r>
            <a:endParaRPr b="1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528488" y="4845224"/>
            <a:ext cx="688500" cy="4827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  2:</a:t>
            </a:r>
            <a:endParaRPr b="1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35" name="Google Shape;135;p16"/>
          <p:cNvSpPr/>
          <p:nvPr/>
        </p:nvSpPr>
        <p:spPr>
          <a:xfrm>
            <a:off x="521151" y="7657764"/>
            <a:ext cx="688500" cy="4827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  3:</a:t>
            </a:r>
            <a:endParaRPr b="1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36" name="Google Shape;136;p16"/>
          <p:cNvSpPr/>
          <p:nvPr/>
        </p:nvSpPr>
        <p:spPr>
          <a:xfrm>
            <a:off x="4129417" y="7669017"/>
            <a:ext cx="505200" cy="482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   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37" name="Google Shape;137;p16"/>
          <p:cNvSpPr txBox="1"/>
          <p:nvPr>
            <p:ph type="title"/>
          </p:nvPr>
        </p:nvSpPr>
        <p:spPr>
          <a:xfrm>
            <a:off x="249310" y="398671"/>
            <a:ext cx="6816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Radiography</a:t>
            </a:r>
            <a:endParaRPr/>
          </a:p>
        </p:txBody>
      </p:sp>
      <p:sp>
        <p:nvSpPr>
          <p:cNvPr id="138" name="Google Shape;138;p16"/>
          <p:cNvSpPr txBox="1"/>
          <p:nvPr/>
        </p:nvSpPr>
        <p:spPr>
          <a:xfrm>
            <a:off x="249300" y="1055375"/>
            <a:ext cx="5639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Different views of the chest can be obtained by changing the orientation of the body and the direction of the x-ray beams:</a:t>
            </a:r>
            <a:endParaRPr>
              <a:solidFill>
                <a:srgbClr val="D5A6B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9" name="Google Shape;13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9413" y="7657775"/>
            <a:ext cx="505201" cy="5052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6"/>
          <p:cNvSpPr/>
          <p:nvPr/>
        </p:nvSpPr>
        <p:spPr>
          <a:xfrm>
            <a:off x="249305" y="7669017"/>
            <a:ext cx="505200" cy="482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   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141" name="Google Shape;14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300" y="7657775"/>
            <a:ext cx="505201" cy="50520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6"/>
          <p:cNvSpPr/>
          <p:nvPr/>
        </p:nvSpPr>
        <p:spPr>
          <a:xfrm>
            <a:off x="249305" y="4845117"/>
            <a:ext cx="505200" cy="482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   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143" name="Google Shape;14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300" y="4833875"/>
            <a:ext cx="505201" cy="5052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6"/>
          <p:cNvSpPr/>
          <p:nvPr/>
        </p:nvSpPr>
        <p:spPr>
          <a:xfrm>
            <a:off x="249305" y="1819317"/>
            <a:ext cx="505200" cy="482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   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145" name="Google Shape;14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300" y="1808075"/>
            <a:ext cx="505201" cy="5052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6"/>
          <p:cNvSpPr txBox="1"/>
          <p:nvPr/>
        </p:nvSpPr>
        <p:spPr>
          <a:xfrm>
            <a:off x="1217000" y="1826225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Posteroanterior (PA) View:</a:t>
            </a:r>
            <a:endParaRPr sz="1700">
              <a:solidFill>
                <a:srgbClr val="134F5C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147" name="Google Shape;147;p16"/>
          <p:cNvSpPr txBox="1"/>
          <p:nvPr/>
        </p:nvSpPr>
        <p:spPr>
          <a:xfrm>
            <a:off x="249300" y="2410925"/>
            <a:ext cx="4579500" cy="21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The x-rays enter through the </a:t>
            </a:r>
            <a:r>
              <a:rPr b="1"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posterior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aspect of the chest, and exit out of the </a:t>
            </a:r>
            <a:r>
              <a:rPr b="1"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anterior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aspect where they are detected by an x-ray film.</a:t>
            </a:r>
            <a:endParaRPr sz="12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It is the most frequently requested imaging test</a:t>
            </a:r>
            <a:endParaRPr sz="1200">
              <a:solidFill>
                <a:srgbClr val="6FA8D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PA view gives a good assessment of the</a:t>
            </a:r>
            <a:r>
              <a:rPr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Cardiac Size</a:t>
            </a:r>
            <a:r>
              <a:rPr b="1" lang="en" sz="12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1" sz="12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It avoids magnification of the heart as the film is close to the anterior chest wall.</a:t>
            </a:r>
            <a:endParaRPr sz="12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8" name="Google Shape;14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5600" y="2272622"/>
            <a:ext cx="1595424" cy="2284800"/>
          </a:xfrm>
          <a:prstGeom prst="rect">
            <a:avLst/>
          </a:prstGeom>
          <a:noFill/>
          <a:ln cap="flat" cmpd="sng" w="9525">
            <a:solidFill>
              <a:srgbClr val="134F5C"/>
            </a:solidFill>
            <a:prstDash val="dash"/>
            <a:round/>
            <a:headEnd len="sm" w="sm" type="none"/>
            <a:tailEnd len="sm" w="sm" type="none"/>
          </a:ln>
        </p:spPr>
      </p:pic>
      <p:sp>
        <p:nvSpPr>
          <p:cNvPr id="149" name="Google Shape;149;p16"/>
          <p:cNvSpPr txBox="1"/>
          <p:nvPr/>
        </p:nvSpPr>
        <p:spPr>
          <a:xfrm>
            <a:off x="1217000" y="4856375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Anteroposterior (AP) View:</a:t>
            </a:r>
            <a:endParaRPr sz="1700">
              <a:solidFill>
                <a:srgbClr val="134F5C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150" name="Google Shape;150;p16"/>
          <p:cNvSpPr txBox="1"/>
          <p:nvPr/>
        </p:nvSpPr>
        <p:spPr>
          <a:xfrm>
            <a:off x="249300" y="5436725"/>
            <a:ext cx="4495800" cy="20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The x-rays enter through the </a:t>
            </a:r>
            <a:r>
              <a:rPr b="1"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anterior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aspect and exit through the </a:t>
            </a:r>
            <a:r>
              <a:rPr b="1"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posterior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aspect of the chest.</a:t>
            </a:r>
            <a:endParaRPr sz="12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AP chest x-rays are done  where it is difficult for the patient to obtain a normal chest x-ray, such as when the patient </a:t>
            </a:r>
            <a:r>
              <a:rPr b="1"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cannot get out of bed.</a:t>
            </a:r>
            <a:endParaRPr b="1" sz="12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b="1" lang="en" sz="12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It is often used frequently to aid diagnosis of acute and chronic conditions in intensive care units and wards.</a:t>
            </a:r>
            <a:endParaRPr sz="1200">
              <a:solidFill>
                <a:srgbClr val="6FA8D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Heart is larger than PA view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1" name="Google Shape;15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5590" y="5302775"/>
            <a:ext cx="1801100" cy="1985850"/>
          </a:xfrm>
          <a:prstGeom prst="rect">
            <a:avLst/>
          </a:prstGeom>
          <a:noFill/>
          <a:ln cap="flat" cmpd="sng" w="9525">
            <a:solidFill>
              <a:srgbClr val="134F5C"/>
            </a:solidFill>
            <a:prstDash val="dash"/>
            <a:round/>
            <a:headEnd len="sm" w="sm" type="none"/>
            <a:tailEnd len="sm" w="sm" type="none"/>
          </a:ln>
        </p:spPr>
      </p:pic>
      <p:sp>
        <p:nvSpPr>
          <p:cNvPr id="152" name="Google Shape;152;p16"/>
          <p:cNvSpPr txBox="1"/>
          <p:nvPr/>
        </p:nvSpPr>
        <p:spPr>
          <a:xfrm>
            <a:off x="1217000" y="7687175"/>
            <a:ext cx="16734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Lateral View:</a:t>
            </a:r>
            <a:endParaRPr sz="1700">
              <a:solidFill>
                <a:srgbClr val="134F5C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153" name="Google Shape;153;p16"/>
          <p:cNvSpPr txBox="1"/>
          <p:nvPr/>
        </p:nvSpPr>
        <p:spPr>
          <a:xfrm>
            <a:off x="5097088" y="7687175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Decubitus:</a:t>
            </a:r>
            <a:endParaRPr sz="1700">
              <a:solidFill>
                <a:srgbClr val="134F5C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154" name="Google Shape;154;p16"/>
          <p:cNvSpPr txBox="1"/>
          <p:nvPr/>
        </p:nvSpPr>
        <p:spPr>
          <a:xfrm>
            <a:off x="249300" y="8296925"/>
            <a:ext cx="2741400" cy="11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Obtained with the left chest against the cassette to diminish the effect of magnification of the heart.</a:t>
            </a:r>
            <a:endParaRPr sz="1200">
              <a:solidFill>
                <a:srgbClr val="6FA8D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Used for more interpretation</a:t>
            </a:r>
            <a:r>
              <a:rPr lang="en" sz="12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 of certain lung and heart conditions.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p16"/>
          <p:cNvSpPr txBox="1"/>
          <p:nvPr/>
        </p:nvSpPr>
        <p:spPr>
          <a:xfrm>
            <a:off x="4129413" y="8296925"/>
            <a:ext cx="3000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lying at the side</a:t>
            </a:r>
            <a:endParaRPr b="1" sz="1200">
              <a:solidFill>
                <a:srgbClr val="D5A6B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Helps in assessment of volume of pleural</a:t>
            </a:r>
            <a:r>
              <a:rPr lang="en" sz="1200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fluid.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6" name="Google Shape;15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87963" y="8329162"/>
            <a:ext cx="944208" cy="1416325"/>
          </a:xfrm>
          <a:prstGeom prst="rect">
            <a:avLst/>
          </a:prstGeom>
          <a:noFill/>
          <a:ln cap="flat" cmpd="sng" w="9525">
            <a:solidFill>
              <a:srgbClr val="134F5C"/>
            </a:solidFill>
            <a:prstDash val="dash"/>
            <a:round/>
            <a:headEnd len="sm" w="sm" type="none"/>
            <a:tailEnd len="sm" w="sm" type="none"/>
          </a:ln>
        </p:spPr>
      </p:pic>
      <p:pic>
        <p:nvPicPr>
          <p:cNvPr id="157" name="Google Shape;15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67075" y="8920075"/>
            <a:ext cx="1579615" cy="1026750"/>
          </a:xfrm>
          <a:prstGeom prst="rect">
            <a:avLst/>
          </a:prstGeom>
          <a:noFill/>
          <a:ln cap="flat" cmpd="sng" w="9525">
            <a:solidFill>
              <a:srgbClr val="134F5C"/>
            </a:solidFill>
            <a:prstDash val="dash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7"/>
          <p:cNvGrpSpPr/>
          <p:nvPr/>
        </p:nvGrpSpPr>
        <p:grpSpPr>
          <a:xfrm>
            <a:off x="700250" y="5510638"/>
            <a:ext cx="1943759" cy="1072378"/>
            <a:chOff x="594504" y="2328678"/>
            <a:chExt cx="1709100" cy="970917"/>
          </a:xfrm>
        </p:grpSpPr>
        <p:sp>
          <p:nvSpPr>
            <p:cNvPr id="163" name="Google Shape;163;p17"/>
            <p:cNvSpPr/>
            <p:nvPr/>
          </p:nvSpPr>
          <p:spPr>
            <a:xfrm>
              <a:off x="1230637" y="2328678"/>
              <a:ext cx="436800" cy="457800"/>
            </a:xfrm>
            <a:prstGeom prst="ellipse">
              <a:avLst/>
            </a:prstGeom>
            <a:noFill/>
            <a:ln cap="flat" cmpd="sng" w="38100">
              <a:solidFill>
                <a:srgbClr val="D0E0E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3150" lIns="73150" spcFirstLastPara="1" rIns="73150" wrap="square" tIns="73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4" name="Google Shape;164;p17"/>
            <p:cNvSpPr txBox="1"/>
            <p:nvPr/>
          </p:nvSpPr>
          <p:spPr>
            <a:xfrm>
              <a:off x="1230647" y="2397089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3150" lIns="73150" spcFirstLastPara="1" rIns="73150" wrap="square" tIns="731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300"/>
                </a:spcAft>
                <a:buNone/>
              </a:pPr>
              <a:r>
                <a:rPr b="1" lang="en">
                  <a:solidFill>
                    <a:srgbClr val="0C343D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  <a:endParaRPr b="1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5" name="Google Shape;165;p17"/>
            <p:cNvSpPr txBox="1"/>
            <p:nvPr/>
          </p:nvSpPr>
          <p:spPr>
            <a:xfrm>
              <a:off x="594504" y="2841794"/>
              <a:ext cx="1709100" cy="45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73150" lIns="73150" spcFirstLastPara="1" rIns="73150" wrap="square" tIns="731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0C343D"/>
                  </a:solidFill>
                  <a:latin typeface="Open Sans"/>
                  <a:ea typeface="Open Sans"/>
                  <a:cs typeface="Open Sans"/>
                  <a:sym typeface="Open Sans"/>
                </a:rPr>
                <a:t>Superficial </a:t>
              </a:r>
              <a:endParaRPr b="1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0C343D"/>
                  </a:solidFill>
                  <a:latin typeface="Open Sans"/>
                  <a:ea typeface="Open Sans"/>
                  <a:cs typeface="Open Sans"/>
                  <a:sym typeface="Open Sans"/>
                </a:rPr>
                <a:t>soft tissues</a:t>
              </a:r>
              <a:endParaRPr b="1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66" name="Google Shape;166;p17"/>
          <p:cNvGrpSpPr/>
          <p:nvPr/>
        </p:nvGrpSpPr>
        <p:grpSpPr>
          <a:xfrm>
            <a:off x="2685725" y="5482801"/>
            <a:ext cx="1943759" cy="1072377"/>
            <a:chOff x="594504" y="2328678"/>
            <a:chExt cx="1709100" cy="970916"/>
          </a:xfrm>
        </p:grpSpPr>
        <p:sp>
          <p:nvSpPr>
            <p:cNvPr id="167" name="Google Shape;167;p17"/>
            <p:cNvSpPr/>
            <p:nvPr/>
          </p:nvSpPr>
          <p:spPr>
            <a:xfrm>
              <a:off x="1230637" y="2328678"/>
              <a:ext cx="436800" cy="457800"/>
            </a:xfrm>
            <a:prstGeom prst="ellipse">
              <a:avLst/>
            </a:prstGeom>
            <a:noFill/>
            <a:ln cap="flat" cmpd="sng" w="38100">
              <a:solidFill>
                <a:srgbClr val="D0E0E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3150" lIns="73150" spcFirstLastPara="1" rIns="73150" wrap="square" tIns="73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8" name="Google Shape;168;p17"/>
            <p:cNvSpPr txBox="1"/>
            <p:nvPr/>
          </p:nvSpPr>
          <p:spPr>
            <a:xfrm>
              <a:off x="1230647" y="2397089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3150" lIns="73150" spcFirstLastPara="1" rIns="73150" wrap="square" tIns="731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300"/>
                </a:spcAft>
                <a:buNone/>
              </a:pPr>
              <a:r>
                <a:rPr b="1" lang="en">
                  <a:solidFill>
                    <a:srgbClr val="0C343D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  <a:endParaRPr b="1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9" name="Google Shape;169;p17"/>
            <p:cNvSpPr txBox="1"/>
            <p:nvPr/>
          </p:nvSpPr>
          <p:spPr>
            <a:xfrm>
              <a:off x="594504" y="2841794"/>
              <a:ext cx="1709100" cy="45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73150" lIns="73150" spcFirstLastPara="1" rIns="73150" wrap="square" tIns="731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0C343D"/>
                  </a:solidFill>
                  <a:latin typeface="Open Sans"/>
                  <a:ea typeface="Open Sans"/>
                  <a:cs typeface="Open Sans"/>
                  <a:sym typeface="Open Sans"/>
                </a:rPr>
                <a:t>Bones of thoracic cage, </a:t>
              </a:r>
              <a:r>
                <a:rPr b="1" lang="en" sz="1200">
                  <a:solidFill>
                    <a:srgbClr val="6FA8DC"/>
                  </a:solidFill>
                  <a:latin typeface="Open Sans"/>
                  <a:ea typeface="Open Sans"/>
                  <a:cs typeface="Open Sans"/>
                  <a:sym typeface="Open Sans"/>
                </a:rPr>
                <a:t>clavicle</a:t>
              </a:r>
              <a:r>
                <a:rPr b="1" lang="en" sz="1200">
                  <a:solidFill>
                    <a:srgbClr val="6FA8DC"/>
                  </a:solidFill>
                  <a:latin typeface="Open Sans"/>
                  <a:ea typeface="Open Sans"/>
                  <a:cs typeface="Open Sans"/>
                  <a:sym typeface="Open Sans"/>
                </a:rPr>
                <a:t> &amp; scapula</a:t>
              </a:r>
              <a:endParaRPr b="1" sz="12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70" name="Google Shape;170;p17"/>
          <p:cNvGrpSpPr/>
          <p:nvPr/>
        </p:nvGrpSpPr>
        <p:grpSpPr>
          <a:xfrm>
            <a:off x="4671188" y="5500613"/>
            <a:ext cx="1943759" cy="860017"/>
            <a:chOff x="594493" y="2328678"/>
            <a:chExt cx="1709100" cy="778648"/>
          </a:xfrm>
        </p:grpSpPr>
        <p:sp>
          <p:nvSpPr>
            <p:cNvPr id="171" name="Google Shape;171;p17"/>
            <p:cNvSpPr/>
            <p:nvPr/>
          </p:nvSpPr>
          <p:spPr>
            <a:xfrm>
              <a:off x="1230637" y="2328678"/>
              <a:ext cx="436800" cy="457800"/>
            </a:xfrm>
            <a:prstGeom prst="ellipse">
              <a:avLst/>
            </a:prstGeom>
            <a:noFill/>
            <a:ln cap="flat" cmpd="sng" w="38100">
              <a:solidFill>
                <a:srgbClr val="D0E0E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3150" lIns="73150" spcFirstLastPara="1" rIns="73150" wrap="square" tIns="73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2" name="Google Shape;172;p17"/>
            <p:cNvSpPr txBox="1"/>
            <p:nvPr/>
          </p:nvSpPr>
          <p:spPr>
            <a:xfrm>
              <a:off x="1230647" y="2397089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3150" lIns="73150" spcFirstLastPara="1" rIns="73150" wrap="square" tIns="731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300"/>
                </a:spcAft>
                <a:buNone/>
              </a:pPr>
              <a:r>
                <a:rPr b="1" lang="en">
                  <a:solidFill>
                    <a:srgbClr val="0C343D"/>
                  </a:solidFill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  <a:endParaRPr b="1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3" name="Google Shape;173;p17"/>
            <p:cNvSpPr txBox="1"/>
            <p:nvPr/>
          </p:nvSpPr>
          <p:spPr>
            <a:xfrm>
              <a:off x="594493" y="2786326"/>
              <a:ext cx="17091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73150" lIns="73150" spcFirstLastPara="1" rIns="73150" wrap="square" tIns="731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0C343D"/>
                  </a:solidFill>
                  <a:latin typeface="Open Sans"/>
                  <a:ea typeface="Open Sans"/>
                  <a:cs typeface="Open Sans"/>
                  <a:sym typeface="Open Sans"/>
                </a:rPr>
                <a:t>Diaphragm</a:t>
              </a:r>
              <a:endParaRPr b="1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74" name="Google Shape;174;p17"/>
          <p:cNvGrpSpPr/>
          <p:nvPr/>
        </p:nvGrpSpPr>
        <p:grpSpPr>
          <a:xfrm>
            <a:off x="700238" y="6686288"/>
            <a:ext cx="1943759" cy="860017"/>
            <a:chOff x="594493" y="2328678"/>
            <a:chExt cx="1709100" cy="778648"/>
          </a:xfrm>
        </p:grpSpPr>
        <p:sp>
          <p:nvSpPr>
            <p:cNvPr id="175" name="Google Shape;175;p17"/>
            <p:cNvSpPr/>
            <p:nvPr/>
          </p:nvSpPr>
          <p:spPr>
            <a:xfrm>
              <a:off x="1230637" y="2328678"/>
              <a:ext cx="436800" cy="457800"/>
            </a:xfrm>
            <a:prstGeom prst="ellipse">
              <a:avLst/>
            </a:prstGeom>
            <a:noFill/>
            <a:ln cap="flat" cmpd="sng" w="38100">
              <a:solidFill>
                <a:srgbClr val="D0E0E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3150" lIns="73150" spcFirstLastPara="1" rIns="73150" wrap="square" tIns="73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6" name="Google Shape;176;p17"/>
            <p:cNvSpPr txBox="1"/>
            <p:nvPr/>
          </p:nvSpPr>
          <p:spPr>
            <a:xfrm>
              <a:off x="1230647" y="2397089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3150" lIns="73150" spcFirstLastPara="1" rIns="73150" wrap="square" tIns="731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300"/>
                </a:spcAft>
                <a:buNone/>
              </a:pPr>
              <a:r>
                <a:rPr b="1" lang="en">
                  <a:solidFill>
                    <a:srgbClr val="0C343D"/>
                  </a:solidFill>
                  <a:latin typeface="Open Sans"/>
                  <a:ea typeface="Open Sans"/>
                  <a:cs typeface="Open Sans"/>
                  <a:sym typeface="Open Sans"/>
                </a:rPr>
                <a:t>4</a:t>
              </a:r>
              <a:endParaRPr b="1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77" name="Google Shape;177;p17"/>
            <p:cNvSpPr txBox="1"/>
            <p:nvPr/>
          </p:nvSpPr>
          <p:spPr>
            <a:xfrm>
              <a:off x="594493" y="2786326"/>
              <a:ext cx="17091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73150" lIns="73150" spcFirstLastPara="1" rIns="73150" wrap="square" tIns="731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6FA8DC"/>
                  </a:solidFill>
                  <a:latin typeface="Open Sans"/>
                  <a:ea typeface="Open Sans"/>
                  <a:cs typeface="Open Sans"/>
                  <a:sym typeface="Open Sans"/>
                </a:rPr>
                <a:t>Trachea</a:t>
              </a:r>
              <a:endParaRPr b="1" sz="12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78" name="Google Shape;178;p17"/>
          <p:cNvGrpSpPr/>
          <p:nvPr/>
        </p:nvGrpSpPr>
        <p:grpSpPr>
          <a:xfrm>
            <a:off x="2685713" y="6658451"/>
            <a:ext cx="1943759" cy="860017"/>
            <a:chOff x="594493" y="2328678"/>
            <a:chExt cx="1709100" cy="778648"/>
          </a:xfrm>
        </p:grpSpPr>
        <p:sp>
          <p:nvSpPr>
            <p:cNvPr id="179" name="Google Shape;179;p17"/>
            <p:cNvSpPr/>
            <p:nvPr/>
          </p:nvSpPr>
          <p:spPr>
            <a:xfrm>
              <a:off x="1230637" y="2328678"/>
              <a:ext cx="436800" cy="457800"/>
            </a:xfrm>
            <a:prstGeom prst="ellipse">
              <a:avLst/>
            </a:prstGeom>
            <a:noFill/>
            <a:ln cap="flat" cmpd="sng" w="38100">
              <a:solidFill>
                <a:srgbClr val="D0E0E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3150" lIns="73150" spcFirstLastPara="1" rIns="73150" wrap="square" tIns="73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0" name="Google Shape;180;p17"/>
            <p:cNvSpPr txBox="1"/>
            <p:nvPr/>
          </p:nvSpPr>
          <p:spPr>
            <a:xfrm>
              <a:off x="1230647" y="2397089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3150" lIns="73150" spcFirstLastPara="1" rIns="73150" wrap="square" tIns="731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300"/>
                </a:spcAft>
                <a:buNone/>
              </a:pPr>
              <a:r>
                <a:rPr b="1" lang="en">
                  <a:solidFill>
                    <a:srgbClr val="0C343D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endParaRPr b="1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1" name="Google Shape;181;p17"/>
            <p:cNvSpPr txBox="1"/>
            <p:nvPr/>
          </p:nvSpPr>
          <p:spPr>
            <a:xfrm>
              <a:off x="594493" y="2786326"/>
              <a:ext cx="17091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73150" lIns="73150" spcFirstLastPara="1" rIns="73150" wrap="square" tIns="731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0C343D"/>
                  </a:solidFill>
                  <a:latin typeface="Open Sans"/>
                  <a:ea typeface="Open Sans"/>
                  <a:cs typeface="Open Sans"/>
                  <a:sym typeface="Open Sans"/>
                </a:rPr>
                <a:t>Lungs </a:t>
              </a:r>
              <a:r>
                <a:rPr b="1" lang="en" sz="1200">
                  <a:solidFill>
                    <a:srgbClr val="D5A6BD"/>
                  </a:solidFill>
                  <a:latin typeface="Open Sans"/>
                  <a:ea typeface="Open Sans"/>
                  <a:cs typeface="Open Sans"/>
                  <a:sym typeface="Open Sans"/>
                </a:rPr>
                <a:t>and bronchi</a:t>
              </a:r>
              <a:endParaRPr b="1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82" name="Google Shape;182;p17"/>
          <p:cNvGrpSpPr/>
          <p:nvPr/>
        </p:nvGrpSpPr>
        <p:grpSpPr>
          <a:xfrm>
            <a:off x="4671188" y="6615376"/>
            <a:ext cx="1943759" cy="860017"/>
            <a:chOff x="594493" y="2328678"/>
            <a:chExt cx="1709100" cy="778648"/>
          </a:xfrm>
        </p:grpSpPr>
        <p:sp>
          <p:nvSpPr>
            <p:cNvPr id="183" name="Google Shape;183;p17"/>
            <p:cNvSpPr/>
            <p:nvPr/>
          </p:nvSpPr>
          <p:spPr>
            <a:xfrm>
              <a:off x="1230637" y="2328678"/>
              <a:ext cx="436800" cy="457800"/>
            </a:xfrm>
            <a:prstGeom prst="ellipse">
              <a:avLst/>
            </a:prstGeom>
            <a:noFill/>
            <a:ln cap="flat" cmpd="sng" w="38100">
              <a:solidFill>
                <a:srgbClr val="D0E0E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3150" lIns="73150" spcFirstLastPara="1" rIns="73150" wrap="square" tIns="73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4" name="Google Shape;184;p17"/>
            <p:cNvSpPr txBox="1"/>
            <p:nvPr/>
          </p:nvSpPr>
          <p:spPr>
            <a:xfrm>
              <a:off x="1230647" y="2397089"/>
              <a:ext cx="4368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3150" lIns="73150" spcFirstLastPara="1" rIns="73150" wrap="square" tIns="731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300"/>
                </a:spcAft>
                <a:buNone/>
              </a:pPr>
              <a:r>
                <a:rPr b="1" lang="en">
                  <a:solidFill>
                    <a:srgbClr val="0C343D"/>
                  </a:solidFill>
                  <a:latin typeface="Open Sans"/>
                  <a:ea typeface="Open Sans"/>
                  <a:cs typeface="Open Sans"/>
                  <a:sym typeface="Open Sans"/>
                </a:rPr>
                <a:t>6</a:t>
              </a:r>
              <a:endParaRPr b="1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85" name="Google Shape;185;p17"/>
            <p:cNvSpPr txBox="1"/>
            <p:nvPr/>
          </p:nvSpPr>
          <p:spPr>
            <a:xfrm>
              <a:off x="594493" y="2786326"/>
              <a:ext cx="1709100" cy="32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73150" lIns="73150" spcFirstLastPara="1" rIns="73150" wrap="square" tIns="7315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86" name="Google Shape;1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6700" y="7726975"/>
            <a:ext cx="2686700" cy="225767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7"/>
          <p:cNvSpPr txBox="1"/>
          <p:nvPr/>
        </p:nvSpPr>
        <p:spPr>
          <a:xfrm>
            <a:off x="249300" y="4784925"/>
            <a:ext cx="435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For Posteroanterior radiograph (PA), the following structures must be examined:</a:t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" name="Google Shape;188;p17"/>
          <p:cNvSpPr txBox="1"/>
          <p:nvPr/>
        </p:nvSpPr>
        <p:spPr>
          <a:xfrm>
            <a:off x="4214925" y="7105225"/>
            <a:ext cx="285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Heart and Greater Vessels</a:t>
            </a:r>
            <a:endParaRPr>
              <a:solidFill>
                <a:srgbClr val="0C343D"/>
              </a:solidFill>
            </a:endParaRPr>
          </a:p>
        </p:txBody>
      </p:sp>
      <p:cxnSp>
        <p:nvCxnSpPr>
          <p:cNvPr id="189" name="Google Shape;189;p17"/>
          <p:cNvCxnSpPr/>
          <p:nvPr/>
        </p:nvCxnSpPr>
        <p:spPr>
          <a:xfrm>
            <a:off x="556925" y="7600750"/>
            <a:ext cx="6110100" cy="0"/>
          </a:xfrm>
          <a:prstGeom prst="straightConnector1">
            <a:avLst/>
          </a:prstGeom>
          <a:noFill/>
          <a:ln cap="flat" cmpd="sng" w="38100">
            <a:solidFill>
              <a:srgbClr val="134F5C"/>
            </a:solidFill>
            <a:prstDash val="solid"/>
            <a:round/>
            <a:headEnd len="med" w="med" type="diamond"/>
            <a:tailEnd len="med" w="med" type="diamond"/>
          </a:ln>
        </p:spPr>
      </p:cxnSp>
      <p:graphicFrame>
        <p:nvGraphicFramePr>
          <p:cNvPr id="190" name="Google Shape;190;p17"/>
          <p:cNvGraphicFramePr/>
          <p:nvPr/>
        </p:nvGraphicFramePr>
        <p:xfrm>
          <a:off x="326375" y="79317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{842AA9A3-9F30-4491-AF0E-6518DCC055E4}</a:tableStyleId>
              </a:tblPr>
              <a:tblGrid>
                <a:gridCol w="4195825"/>
              </a:tblGrid>
              <a:tr h="550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800">
                          <a:solidFill>
                            <a:srgbClr val="0C343D"/>
                          </a:solidFill>
                          <a:latin typeface="Fira Sans Condensed"/>
                          <a:ea typeface="Fira Sans Condensed"/>
                          <a:cs typeface="Fira Sans Condensed"/>
                          <a:sym typeface="Fira Sans Condensed"/>
                        </a:rPr>
                        <a:t>Superficial Soft Tissues</a:t>
                      </a:r>
                      <a:endParaRPr sz="2600">
                        <a:solidFill>
                          <a:srgbClr val="134F5C"/>
                        </a:solidFill>
                        <a:latin typeface="Fira Sans Condensed"/>
                        <a:ea typeface="Fira Sans Condensed"/>
                        <a:cs typeface="Fira Sans Condensed"/>
                        <a:sym typeface="Fira Sans Condensed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</a:tr>
              <a:tr h="133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76A5A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❖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Nipples in both sexes</a:t>
                      </a:r>
                      <a:endParaRPr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76A5A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❖</a:t>
                      </a:r>
                      <a:r>
                        <a:rPr lang="en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Breast shadows in (females) are seen superimposed on the lung fields.</a:t>
                      </a:r>
                      <a:endParaRPr>
                        <a:solidFill>
                          <a:srgbClr val="9FC5E8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134F5C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134F5C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34F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91" name="Google Shape;191;p17"/>
          <p:cNvSpPr txBox="1"/>
          <p:nvPr/>
        </p:nvSpPr>
        <p:spPr>
          <a:xfrm>
            <a:off x="249300" y="4333625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Posteroanterior</a:t>
            </a:r>
            <a:endParaRPr b="1" sz="2900">
              <a:solidFill>
                <a:srgbClr val="0C343D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pic>
        <p:nvPicPr>
          <p:cNvPr id="192" name="Google Shape;1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5750" y="400200"/>
            <a:ext cx="1473399" cy="18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5750" y="2390405"/>
            <a:ext cx="1473399" cy="187009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7"/>
          <p:cNvSpPr txBox="1"/>
          <p:nvPr/>
        </p:nvSpPr>
        <p:spPr>
          <a:xfrm>
            <a:off x="805950" y="683425"/>
            <a:ext cx="18867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PA</a:t>
            </a:r>
            <a:endParaRPr b="1" sz="2200">
              <a:solidFill>
                <a:srgbClr val="134F5C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999999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(Posteroanterior)</a:t>
            </a:r>
            <a:endParaRPr b="1" sz="1500">
              <a:solidFill>
                <a:srgbClr val="999999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195" name="Google Shape;195;p17"/>
          <p:cNvSpPr txBox="1"/>
          <p:nvPr/>
        </p:nvSpPr>
        <p:spPr>
          <a:xfrm>
            <a:off x="805950" y="2581775"/>
            <a:ext cx="18867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AP</a:t>
            </a:r>
            <a:endParaRPr b="1" sz="2200">
              <a:solidFill>
                <a:srgbClr val="134F5C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999999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(Anteroposterior)</a:t>
            </a:r>
            <a:endParaRPr b="1" sz="1500">
              <a:solidFill>
                <a:srgbClr val="999999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196" name="Google Shape;196;p17"/>
          <p:cNvSpPr txBox="1"/>
          <p:nvPr/>
        </p:nvSpPr>
        <p:spPr>
          <a:xfrm>
            <a:off x="326400" y="1468550"/>
            <a:ext cx="328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Scapulae lie in the periphery</a:t>
            </a:r>
            <a:r>
              <a:rPr lang="en" sz="12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2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Clavicles are projecting over lung fields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74E13"/>
                </a:solidFill>
                <a:latin typeface="Open Sans"/>
                <a:ea typeface="Open Sans"/>
                <a:cs typeface="Open Sans"/>
                <a:sym typeface="Open Sans"/>
              </a:rPr>
              <a:t>Fundal gas bubbles are seen</a:t>
            </a:r>
            <a:endParaRPr sz="1200">
              <a:solidFill>
                <a:srgbClr val="274E1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7" name="Google Shape;197;p17"/>
          <p:cNvSpPr txBox="1"/>
          <p:nvPr/>
        </p:nvSpPr>
        <p:spPr>
          <a:xfrm>
            <a:off x="326400" y="3322063"/>
            <a:ext cx="375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Scapulae are projecting over lung fields</a:t>
            </a:r>
            <a:endParaRPr sz="12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Clavicles are above the apex of lung fields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Heart shadow is apparently enlarged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8" name="Google Shape;198;p17"/>
          <p:cNvSpPr/>
          <p:nvPr/>
        </p:nvSpPr>
        <p:spPr>
          <a:xfrm>
            <a:off x="233925" y="540600"/>
            <a:ext cx="3282600" cy="3642300"/>
          </a:xfrm>
          <a:prstGeom prst="rect">
            <a:avLst/>
          </a:prstGeom>
          <a:noFill/>
          <a:ln cap="flat" cmpd="sng" w="9525">
            <a:solidFill>
              <a:srgbClr val="6FA8D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7"/>
          <p:cNvSpPr txBox="1"/>
          <p:nvPr/>
        </p:nvSpPr>
        <p:spPr>
          <a:xfrm>
            <a:off x="1050075" y="387550"/>
            <a:ext cx="16503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FA8DC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In boys slide only </a:t>
            </a:r>
            <a:endParaRPr>
              <a:solidFill>
                <a:srgbClr val="6FA8DC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6000" y="2029850"/>
            <a:ext cx="2349751" cy="284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8500" y="6757728"/>
            <a:ext cx="2244749" cy="237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8"/>
          <p:cNvSpPr txBox="1"/>
          <p:nvPr/>
        </p:nvSpPr>
        <p:spPr>
          <a:xfrm>
            <a:off x="138975" y="747000"/>
            <a:ext cx="5333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Bones of the Thoracic Cage</a:t>
            </a:r>
            <a:endParaRPr b="1" sz="2900">
              <a:solidFill>
                <a:srgbClr val="0C343D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207" name="Google Shape;207;p18"/>
          <p:cNvSpPr txBox="1"/>
          <p:nvPr/>
        </p:nvSpPr>
        <p:spPr>
          <a:xfrm>
            <a:off x="321375" y="1465050"/>
            <a:ext cx="4386300" cy="48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The Thoracic Vertebrae are usually imperfectly seen.</a:t>
            </a:r>
            <a:endParaRPr sz="12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The Costotransverse joints and each </a:t>
            </a:r>
            <a:r>
              <a:rPr b="1"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Rib</a:t>
            </a:r>
            <a:r>
              <a:rPr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 should be examined in order from above downward and compared to their fellows of the opposite side </a:t>
            </a:r>
            <a:r>
              <a:rPr lang="en" sz="12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(The comparison based on quantity and shape )</a:t>
            </a:r>
            <a:endParaRPr sz="1200"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The </a:t>
            </a:r>
            <a:r>
              <a:rPr b="1"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Costal Cartilages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are not usually seen, but if calcified </a:t>
            </a:r>
            <a:r>
              <a:rPr lang="en" sz="12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at the first costal cartilage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, they will be visible.</a:t>
            </a:r>
            <a:endParaRPr sz="12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The </a:t>
            </a:r>
            <a:r>
              <a:rPr b="1"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Clavicles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are seen clearly crossing the </a:t>
            </a:r>
            <a:r>
              <a:rPr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upper part of each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lung field.</a:t>
            </a:r>
            <a:endParaRPr sz="12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The medial borders of the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Scapulae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may overlap the 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periphery</a:t>
            </a:r>
            <a:r>
              <a:rPr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 of each lung field.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It is seen in the 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periphery</a:t>
            </a:r>
            <a:r>
              <a:rPr lang="en" sz="12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 of each lung field.</a:t>
            </a:r>
            <a:endParaRPr sz="1200">
              <a:solidFill>
                <a:srgbClr val="6FA8D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( If there was a problem in the scapulae it won’t be seen in the posteroanterior )</a:t>
            </a:r>
            <a:endParaRPr sz="1200"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lang="en" sz="12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 Anterior and Posterior parts of the ribs are superimposed.</a:t>
            </a:r>
            <a:endParaRPr sz="1200">
              <a:solidFill>
                <a:srgbClr val="6FA8D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lang="en" sz="12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 The humerus are occasionally seen</a:t>
            </a:r>
            <a:endParaRPr sz="1200">
              <a:solidFill>
                <a:srgbClr val="6FA8D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8" name="Google Shape;208;p18"/>
          <p:cNvSpPr txBox="1"/>
          <p:nvPr/>
        </p:nvSpPr>
        <p:spPr>
          <a:xfrm>
            <a:off x="321375" y="7021950"/>
            <a:ext cx="42039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The diaphragm shows </a:t>
            </a:r>
            <a:r>
              <a:rPr b="1"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Dome-shaped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shadows on each side.</a:t>
            </a:r>
            <a:endParaRPr sz="12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The right dome </a:t>
            </a:r>
            <a:r>
              <a:rPr b="1" lang="en" sz="12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(cupola)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is slightly</a:t>
            </a:r>
            <a:r>
              <a:rPr b="1"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higher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than the left dome </a:t>
            </a:r>
            <a:r>
              <a:rPr b="1" lang="en" sz="12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(cupola)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2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Beneath the right dome is the homogeneous, dense shadow of the </a:t>
            </a:r>
            <a:r>
              <a:rPr b="1" lang="en" sz="12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liver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2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6A5AF"/>
                </a:solidFill>
                <a:latin typeface="Open Sans"/>
                <a:ea typeface="Open Sans"/>
                <a:cs typeface="Open Sans"/>
                <a:sym typeface="Open Sans"/>
              </a:rPr>
              <a:t>❖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Beneath </a:t>
            </a:r>
            <a:r>
              <a:rPr b="1"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the left dome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a gas bubble may be seen in the fundus of the stomach.</a:t>
            </a:r>
            <a:endParaRPr sz="12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9" name="Google Shape;209;p18"/>
          <p:cNvSpPr txBox="1"/>
          <p:nvPr/>
        </p:nvSpPr>
        <p:spPr>
          <a:xfrm>
            <a:off x="321375" y="6390750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Diaphragm</a:t>
            </a:r>
            <a:endParaRPr b="1" sz="2900">
              <a:solidFill>
                <a:srgbClr val="0C343D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" name="Google Shape;214;p19"/>
          <p:cNvGraphicFramePr/>
          <p:nvPr/>
        </p:nvGraphicFramePr>
        <p:xfrm>
          <a:off x="450800" y="8688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{842AA9A3-9F30-4491-AF0E-6518DCC055E4}</a:tableStyleId>
              </a:tblPr>
              <a:tblGrid>
                <a:gridCol w="2776650"/>
              </a:tblGrid>
              <a:tr h="8817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solidFill>
                            <a:srgbClr val="134F5C"/>
                          </a:solidFill>
                          <a:latin typeface="Fira Sans Condensed"/>
                          <a:ea typeface="Fira Sans Condensed"/>
                          <a:cs typeface="Fira Sans Condensed"/>
                          <a:sym typeface="Fira Sans Condensed"/>
                        </a:rPr>
                        <a:t>Costo-diaphragmatic (costo-phrenic) Angles</a:t>
                      </a:r>
                      <a:r>
                        <a:rPr b="1" i="1" lang="en" sz="3100">
                          <a:solidFill>
                            <a:srgbClr val="C00000"/>
                          </a:solidFill>
                          <a:latin typeface="Fira Sans Condensed"/>
                          <a:ea typeface="Fira Sans Condensed"/>
                          <a:cs typeface="Fira Sans Condensed"/>
                          <a:sym typeface="Fira Sans Condensed"/>
                        </a:rPr>
                        <a:t> </a:t>
                      </a:r>
                      <a:endParaRPr b="1" sz="1900">
                        <a:solidFill>
                          <a:srgbClr val="134F5C"/>
                        </a:solidFill>
                        <a:latin typeface="Fira Sans Condensed"/>
                        <a:ea typeface="Fira Sans Condensed"/>
                        <a:cs typeface="Fira Sans Condensed"/>
                        <a:sym typeface="Fira Sans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</a:tr>
              <a:tr h="1495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6A5A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❖</a:t>
                      </a:r>
                      <a:r>
                        <a:rPr lang="en" sz="12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They are at the sites where the diaphragm meets the thoracic wall. </a:t>
                      </a:r>
                      <a:endParaRPr sz="12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48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6A5A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❖</a:t>
                      </a:r>
                      <a:r>
                        <a:rPr lang="en" sz="12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The angles become blunt or obscured in case of presence of </a:t>
                      </a:r>
                      <a:r>
                        <a:rPr b="1" lang="en" sz="12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pleural fluid </a:t>
                      </a:r>
                      <a:r>
                        <a:rPr b="1" lang="en" sz="1200">
                          <a:solidFill>
                            <a:srgbClr val="6FA8D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(effusion)</a:t>
                      </a:r>
                      <a:r>
                        <a:rPr b="1" lang="en" sz="12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 or fibrosis</a:t>
                      </a:r>
                      <a:endParaRPr b="1" sz="1200"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34F5C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34F5C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4F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http://www.meddean.luc.edu/lumen/medEd/Radio/curriculum/Pulmonary/image1o.jpg" id="215" name="Google Shape;215;p19"/>
          <p:cNvPicPr preferRelativeResize="0"/>
          <p:nvPr/>
        </p:nvPicPr>
        <p:blipFill rotWithShape="1">
          <a:blip r:embed="rId3">
            <a:alphaModFix/>
          </a:blip>
          <a:srcRect b="3781" l="0" r="0" t="0"/>
          <a:stretch/>
        </p:blipFill>
        <p:spPr>
          <a:xfrm>
            <a:off x="3416250" y="1075587"/>
            <a:ext cx="2724300" cy="20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49674" y="3691800"/>
            <a:ext cx="2657475" cy="221456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9"/>
          <p:cNvSpPr txBox="1"/>
          <p:nvPr/>
        </p:nvSpPr>
        <p:spPr>
          <a:xfrm>
            <a:off x="6372300" y="5047988"/>
            <a:ext cx="942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Left lung is blunt</a:t>
            </a:r>
            <a:endParaRPr sz="1200"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8" name="Google Shape;21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0812" y="3729138"/>
            <a:ext cx="2622550" cy="21891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9" name="Google Shape;219;p19"/>
          <p:cNvCxnSpPr>
            <a:stCxn id="217" idx="1"/>
          </p:cNvCxnSpPr>
          <p:nvPr/>
        </p:nvCxnSpPr>
        <p:spPr>
          <a:xfrm rot="10800000">
            <a:off x="5638800" y="5152838"/>
            <a:ext cx="733500" cy="172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220" name="Google Shape;220;p19"/>
          <p:cNvSpPr txBox="1"/>
          <p:nvPr/>
        </p:nvSpPr>
        <p:spPr>
          <a:xfrm>
            <a:off x="450800" y="5602088"/>
            <a:ext cx="192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Pleural fibrosis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21" name="Google Shape;221;p19"/>
          <p:cNvCxnSpPr/>
          <p:nvPr/>
        </p:nvCxnSpPr>
        <p:spPr>
          <a:xfrm>
            <a:off x="602550" y="6143425"/>
            <a:ext cx="6110100" cy="0"/>
          </a:xfrm>
          <a:prstGeom prst="straightConnector1">
            <a:avLst/>
          </a:prstGeom>
          <a:noFill/>
          <a:ln cap="flat" cmpd="sng" w="9525">
            <a:solidFill>
              <a:srgbClr val="134F5C"/>
            </a:solidFill>
            <a:prstDash val="dash"/>
            <a:round/>
            <a:headEnd len="med" w="med" type="none"/>
            <a:tailEnd len="med" w="med" type="none"/>
          </a:ln>
        </p:spPr>
      </p:cxnSp>
      <p:graphicFrame>
        <p:nvGraphicFramePr>
          <p:cNvPr id="222" name="Google Shape;222;p19"/>
          <p:cNvGraphicFramePr/>
          <p:nvPr/>
        </p:nvGraphicFramePr>
        <p:xfrm>
          <a:off x="450800" y="663054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{842AA9A3-9F30-4491-AF0E-6518DCC055E4}</a:tableStyleId>
              </a:tblPr>
              <a:tblGrid>
                <a:gridCol w="2776650"/>
              </a:tblGrid>
              <a:tr h="100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solidFill>
                            <a:srgbClr val="134F5C"/>
                          </a:solidFill>
                          <a:latin typeface="Fira Sans Condensed"/>
                          <a:ea typeface="Fira Sans Condensed"/>
                          <a:cs typeface="Fira Sans Condensed"/>
                          <a:sym typeface="Fira Sans Condensed"/>
                        </a:rPr>
                        <a:t>Trachea</a:t>
                      </a:r>
                      <a:endParaRPr b="1" sz="2000">
                        <a:solidFill>
                          <a:srgbClr val="134F5C"/>
                        </a:solidFill>
                        <a:latin typeface="Fira Sans Condensed"/>
                        <a:ea typeface="Fira Sans Condensed"/>
                        <a:cs typeface="Fira Sans Condensed"/>
                        <a:sym typeface="Fira Sans Condense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</a:tr>
              <a:tr h="1495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8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6A5A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❖</a:t>
                      </a:r>
                      <a:r>
                        <a:rPr lang="en" sz="12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The radio-translucent, air-filled shadow of the trachea is seen </a:t>
                      </a:r>
                      <a:r>
                        <a:rPr b="1" lang="en" sz="1200">
                          <a:solidFill>
                            <a:srgbClr val="99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 the midline of the neck as a dark area.</a:t>
                      </a:r>
                      <a:endParaRPr b="1" sz="1200">
                        <a:solidFill>
                          <a:srgbClr val="99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48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6A5A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❖</a:t>
                      </a:r>
                      <a:r>
                        <a:rPr lang="en" sz="1200">
                          <a:solidFill>
                            <a:srgbClr val="0C343D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It is superimposed on the lower cervical and upper thoracic vertebrae.	</a:t>
                      </a:r>
                      <a:endParaRPr sz="12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48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0C343D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34F5C"/>
                      </a:solidFill>
                      <a:prstDash val="dash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34F5C"/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34F5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34F5C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C:\Users\user\Pictures\cvvcv.png" id="223" name="Google Shape;223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67110" y="6410340"/>
            <a:ext cx="2622600" cy="3078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pic>
      <p:sp>
        <p:nvSpPr>
          <p:cNvPr id="224" name="Google Shape;224;p19"/>
          <p:cNvSpPr txBox="1"/>
          <p:nvPr/>
        </p:nvSpPr>
        <p:spPr>
          <a:xfrm>
            <a:off x="400050" y="3359838"/>
            <a:ext cx="408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Dr: Abnormal </a:t>
            </a:r>
            <a:r>
              <a:rPr lang="en" sz="11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cases pictures are just for your knowledge</a:t>
            </a:r>
            <a:endParaRPr sz="1100"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0"/>
          <p:cNvSpPr txBox="1"/>
          <p:nvPr/>
        </p:nvSpPr>
        <p:spPr>
          <a:xfrm>
            <a:off x="138975" y="747000"/>
            <a:ext cx="5333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Tracheal Shift</a:t>
            </a:r>
            <a:endParaRPr b="1" sz="2900">
              <a:solidFill>
                <a:srgbClr val="0C343D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sp>
        <p:nvSpPr>
          <p:cNvPr id="230" name="Google Shape;230;p20"/>
          <p:cNvSpPr txBox="1"/>
          <p:nvPr/>
        </p:nvSpPr>
        <p:spPr>
          <a:xfrm>
            <a:off x="225825" y="1320275"/>
            <a:ext cx="3657600" cy="3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Tracheal air column is seen shifted to </a:t>
            </a:r>
            <a:r>
              <a:rPr b="1"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right</a:t>
            </a:r>
            <a:r>
              <a:rPr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 on X-ray chest </a:t>
            </a:r>
            <a:r>
              <a:rPr b="1"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PA</a:t>
            </a:r>
            <a:r>
              <a:rPr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view</a:t>
            </a:r>
            <a:r>
              <a:rPr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r>
              <a:rPr lang="en" sz="1200">
                <a:solidFill>
                  <a:srgbClr val="C27BA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1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(it could be to the left but here we are talking about this picture)</a:t>
            </a:r>
            <a:endParaRPr sz="1100">
              <a:solidFill>
                <a:srgbClr val="C27BA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It Indicates:</a:t>
            </a:r>
            <a:endParaRPr b="1" i="1" sz="1200" u="sng">
              <a:solidFill>
                <a:srgbClr val="D5A6B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b="1"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loss of volume</a:t>
            </a:r>
            <a:r>
              <a:rPr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 of the </a:t>
            </a:r>
            <a:r>
              <a:rPr b="1"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right</a:t>
            </a:r>
            <a:r>
              <a:rPr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 upper</a:t>
            </a:r>
            <a:r>
              <a:rPr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 lobe of the lung ، either due to 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lung collapse</a:t>
            </a:r>
            <a:r>
              <a:rPr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 or fibrosis.</a:t>
            </a:r>
            <a:endParaRPr sz="1200">
              <a:solidFill>
                <a:srgbClr val="D5A6B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200" u="sng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1200" u="sng">
              <a:solidFill>
                <a:srgbClr val="D5A6B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•A </a:t>
            </a:r>
            <a:r>
              <a:rPr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massive </a:t>
            </a:r>
            <a:r>
              <a:rPr b="1" lang="en" sz="12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pleural effusion</a:t>
            </a:r>
            <a:r>
              <a:rPr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 on the </a:t>
            </a:r>
            <a:r>
              <a:rPr b="1"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left</a:t>
            </a:r>
            <a:r>
              <a:rPr lang="en" sz="12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 side. (But in this x ray, no pleural effusion is seen on the left)</a:t>
            </a:r>
            <a:endParaRPr sz="1200">
              <a:solidFill>
                <a:srgbClr val="D5A6B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D5A6B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Trachea رح تميل جهة الانكماش (collapse, fibrosis)</a:t>
            </a:r>
            <a:endParaRPr sz="1000"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ورح تبعد عن جهة الانتفاخ (effusion)  </a:t>
            </a:r>
            <a:endParaRPr sz="1000"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" name="Google Shape;231;p20"/>
          <p:cNvSpPr/>
          <p:nvPr/>
        </p:nvSpPr>
        <p:spPr>
          <a:xfrm rot="-8263397">
            <a:off x="5221422" y="-124118"/>
            <a:ext cx="3244017" cy="1927447"/>
          </a:xfrm>
          <a:custGeom>
            <a:rect b="b" l="l" r="r" t="t"/>
            <a:pathLst>
              <a:path extrusionOk="0" h="39141" w="63875">
                <a:moveTo>
                  <a:pt x="33386" y="1"/>
                </a:moveTo>
                <a:cubicBezTo>
                  <a:pt x="16712" y="1"/>
                  <a:pt x="1" y="9111"/>
                  <a:pt x="3416" y="25597"/>
                </a:cubicBezTo>
                <a:lnTo>
                  <a:pt x="3416" y="25609"/>
                </a:lnTo>
                <a:cubicBezTo>
                  <a:pt x="4486" y="30972"/>
                  <a:pt x="10932" y="38500"/>
                  <a:pt x="16307" y="39035"/>
                </a:cubicBezTo>
                <a:cubicBezTo>
                  <a:pt x="16913" y="39106"/>
                  <a:pt x="17460" y="39140"/>
                  <a:pt x="17955" y="39140"/>
                </a:cubicBezTo>
                <a:cubicBezTo>
                  <a:pt x="24926" y="39140"/>
                  <a:pt x="21539" y="32411"/>
                  <a:pt x="27058" y="29902"/>
                </a:cubicBezTo>
                <a:cubicBezTo>
                  <a:pt x="28422" y="29106"/>
                  <a:pt x="29811" y="28779"/>
                  <a:pt x="31202" y="28779"/>
                </a:cubicBezTo>
                <a:cubicBezTo>
                  <a:pt x="36383" y="28779"/>
                  <a:pt x="41610" y="33304"/>
                  <a:pt x="45847" y="34991"/>
                </a:cubicBezTo>
                <a:cubicBezTo>
                  <a:pt x="48304" y="35775"/>
                  <a:pt x="50521" y="36142"/>
                  <a:pt x="52490" y="36142"/>
                </a:cubicBezTo>
                <a:cubicBezTo>
                  <a:pt x="59992" y="36142"/>
                  <a:pt x="63875" y="30813"/>
                  <a:pt x="63602" y="22909"/>
                </a:cubicBezTo>
                <a:cubicBezTo>
                  <a:pt x="63058" y="7228"/>
                  <a:pt x="48237" y="1"/>
                  <a:pt x="33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2" name="Google Shape;232;p20"/>
          <p:cNvPicPr preferRelativeResize="0"/>
          <p:nvPr/>
        </p:nvPicPr>
        <p:blipFill rotWithShape="1">
          <a:blip r:embed="rId3">
            <a:alphaModFix/>
          </a:blip>
          <a:srcRect b="14709" l="0" r="0" t="14709"/>
          <a:stretch/>
        </p:blipFill>
        <p:spPr>
          <a:xfrm>
            <a:off x="4119975" y="1378209"/>
            <a:ext cx="2563350" cy="204661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0"/>
          <p:cNvSpPr txBox="1"/>
          <p:nvPr/>
        </p:nvSpPr>
        <p:spPr>
          <a:xfrm>
            <a:off x="4205625" y="3055525"/>
            <a:ext cx="198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AA84F"/>
                </a:solidFill>
              </a:rPr>
              <a:t>Left pleural effusion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Tracheal shift to right on X-ray chest PA view" id="234" name="Google Shape;23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8700" y="3511700"/>
            <a:ext cx="2085900" cy="2085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20"/>
          <p:cNvCxnSpPr/>
          <p:nvPr/>
        </p:nvCxnSpPr>
        <p:spPr>
          <a:xfrm>
            <a:off x="998900" y="3743675"/>
            <a:ext cx="3717600" cy="5385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oval"/>
          </a:ln>
        </p:spPr>
      </p:cxnSp>
      <p:cxnSp>
        <p:nvCxnSpPr>
          <p:cNvPr id="236" name="Google Shape;236;p20"/>
          <p:cNvCxnSpPr/>
          <p:nvPr/>
        </p:nvCxnSpPr>
        <p:spPr>
          <a:xfrm>
            <a:off x="602550" y="6002425"/>
            <a:ext cx="6110100" cy="0"/>
          </a:xfrm>
          <a:prstGeom prst="straightConnector1">
            <a:avLst/>
          </a:prstGeom>
          <a:noFill/>
          <a:ln cap="flat" cmpd="sng" w="38100">
            <a:solidFill>
              <a:srgbClr val="134F5C"/>
            </a:solidFill>
            <a:prstDash val="solid"/>
            <a:round/>
            <a:headEnd len="med" w="med" type="diamond"/>
            <a:tailEnd len="med" w="med" type="diamond"/>
          </a:ln>
        </p:spPr>
      </p:cxnSp>
      <p:pic>
        <p:nvPicPr>
          <p:cNvPr id="237" name="Google Shape;23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3213" y="7091125"/>
            <a:ext cx="2161298" cy="20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7938" y="7091125"/>
            <a:ext cx="2046799" cy="2126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0"/>
          <p:cNvSpPr txBox="1"/>
          <p:nvPr/>
        </p:nvSpPr>
        <p:spPr>
          <a:xfrm>
            <a:off x="493863" y="6465500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To the </a:t>
            </a:r>
            <a:r>
              <a:rPr b="1"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opposite side</a:t>
            </a:r>
            <a:r>
              <a:rPr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 of the lesion</a:t>
            </a:r>
            <a:r>
              <a:rPr lang="en" sz="13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3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(as in massive pleural effusion)</a:t>
            </a:r>
            <a:endParaRPr b="1" sz="13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0" name="Google Shape;240;p20"/>
          <p:cNvSpPr txBox="1"/>
          <p:nvPr/>
        </p:nvSpPr>
        <p:spPr>
          <a:xfrm>
            <a:off x="3821338" y="6465500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To the </a:t>
            </a:r>
            <a:r>
              <a:rPr b="1"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same side</a:t>
            </a:r>
            <a:r>
              <a:rPr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 of the lesion </a:t>
            </a:r>
            <a:endParaRPr sz="1300">
              <a:solidFill>
                <a:srgbClr val="6FA8D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(as in lung collapse)</a:t>
            </a:r>
            <a:endParaRPr b="1" sz="13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1"/>
          <p:cNvSpPr txBox="1"/>
          <p:nvPr/>
        </p:nvSpPr>
        <p:spPr>
          <a:xfrm>
            <a:off x="138975" y="747000"/>
            <a:ext cx="5333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134F5C"/>
                </a:solidFill>
                <a:latin typeface="Fira Sans Condensed"/>
                <a:ea typeface="Fira Sans Condensed"/>
                <a:cs typeface="Fira Sans Condensed"/>
                <a:sym typeface="Fira Sans Condensed"/>
              </a:rPr>
              <a:t>Lungs</a:t>
            </a:r>
            <a:endParaRPr b="1" sz="2900">
              <a:solidFill>
                <a:srgbClr val="0C343D"/>
              </a:solidFill>
              <a:latin typeface="Fira Sans Condensed"/>
              <a:ea typeface="Fira Sans Condensed"/>
              <a:cs typeface="Fira Sans Condensed"/>
              <a:sym typeface="Fira Sans Condensed"/>
            </a:endParaRPr>
          </a:p>
        </p:txBody>
      </p:sp>
      <p:pic>
        <p:nvPicPr>
          <p:cNvPr id="246" name="Google Shape;24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4500" y="1505001"/>
            <a:ext cx="2999999" cy="24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8725" y="5259600"/>
            <a:ext cx="2714650" cy="2890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1"/>
          <p:cNvSpPr txBox="1"/>
          <p:nvPr/>
        </p:nvSpPr>
        <p:spPr>
          <a:xfrm>
            <a:off x="138975" y="1378188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Lung Roots: </a:t>
            </a:r>
            <a:r>
              <a:rPr b="1" lang="en" sz="11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(Girls Slides Only)</a:t>
            </a:r>
            <a:endParaRPr b="1" sz="1100">
              <a:solidFill>
                <a:srgbClr val="D5A6B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" name="Google Shape;249;p21"/>
          <p:cNvSpPr txBox="1"/>
          <p:nvPr/>
        </p:nvSpPr>
        <p:spPr>
          <a:xfrm>
            <a:off x="0" y="1936913"/>
            <a:ext cx="35145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Relatively </a:t>
            </a:r>
            <a:r>
              <a:rPr b="1"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dense shadows </a:t>
            </a:r>
            <a:r>
              <a:rPr lang="en" sz="15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caused by the presence of the:</a:t>
            </a:r>
            <a:endParaRPr sz="1500"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400"/>
              <a:buFont typeface="Open Sans"/>
              <a:buChar char="❖"/>
            </a:pP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Blood-filled pulmonary and bronchial vessels.</a:t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400"/>
              <a:buFont typeface="Open Sans"/>
              <a:buChar char="❖"/>
            </a:pP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Large bronchi.</a:t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400"/>
              <a:buFont typeface="Open Sans"/>
              <a:buChar char="❖"/>
            </a:pPr>
            <a:r>
              <a:rPr lang="en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Lymph nodes.</a:t>
            </a:r>
            <a:endParaRPr>
              <a:solidFill>
                <a:srgbClr val="0C343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" name="Google Shape;250;p21"/>
          <p:cNvSpPr txBox="1"/>
          <p:nvPr/>
        </p:nvSpPr>
        <p:spPr>
          <a:xfrm>
            <a:off x="170800" y="43494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34F5C"/>
                </a:solidFill>
                <a:latin typeface="Open Sans"/>
                <a:ea typeface="Open Sans"/>
                <a:cs typeface="Open Sans"/>
                <a:sym typeface="Open Sans"/>
              </a:rPr>
              <a:t>Lung Fields:</a:t>
            </a:r>
            <a:endParaRPr b="1" sz="1800">
              <a:solidFill>
                <a:srgbClr val="134F5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1" name="Google Shape;251;p21"/>
          <p:cNvSpPr txBox="1"/>
          <p:nvPr/>
        </p:nvSpPr>
        <p:spPr>
          <a:xfrm>
            <a:off x="31825" y="4941125"/>
            <a:ext cx="4536900" cy="45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65750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6FA8DC"/>
              </a:buClr>
              <a:buSzPts val="1300"/>
              <a:buFont typeface="Open Sans"/>
              <a:buChar char="❖"/>
            </a:pPr>
            <a:r>
              <a:rPr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Lungs are </a:t>
            </a:r>
            <a:r>
              <a:rPr b="1"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translucent </a:t>
            </a:r>
            <a:r>
              <a:rPr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(especially on full inspiration) due to the air they contain which readily permits the passage of X-rays</a:t>
            </a:r>
            <a:endParaRPr sz="1300">
              <a:solidFill>
                <a:srgbClr val="6FA8D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300"/>
              <a:buFont typeface="Open Sans"/>
              <a:buChar char="❖"/>
            </a:pPr>
            <a:r>
              <a:rPr lang="en" sz="13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by virtue of the air they contain, readily permit the passage of x-rays. For this reason, </a:t>
            </a:r>
            <a:r>
              <a:rPr b="1" lang="en" sz="13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the lungs are more translucent on full inspiration than on expiration.</a:t>
            </a:r>
            <a:r>
              <a:rPr b="1" i="1" lang="en" sz="13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300">
              <a:solidFill>
                <a:srgbClr val="D5A6B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23636"/>
              </a:lnSpc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300"/>
              <a:buFont typeface="Calibri"/>
              <a:buChar char="❖"/>
            </a:pPr>
            <a:r>
              <a:rPr lang="en" sz="13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The </a:t>
            </a:r>
            <a:r>
              <a:rPr b="1" lang="en" sz="13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pulmonary blood vessels</a:t>
            </a:r>
            <a:r>
              <a:rPr lang="en" sz="13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are seen as a series of small, rounded, </a:t>
            </a:r>
            <a:r>
              <a:rPr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dense</a:t>
            </a:r>
            <a:r>
              <a:rPr lang="en" sz="13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3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white shadows</a:t>
            </a:r>
            <a:r>
              <a:rPr lang="en" sz="1300">
                <a:solidFill>
                  <a:srgbClr val="0C343D"/>
                </a:solidFill>
                <a:latin typeface="Open Sans"/>
                <a:ea typeface="Open Sans"/>
                <a:cs typeface="Open Sans"/>
                <a:sym typeface="Open Sans"/>
              </a:rPr>
              <a:t> radiating from the lung root </a:t>
            </a:r>
            <a:r>
              <a:rPr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(hilum of the lung).</a:t>
            </a:r>
            <a:endParaRPr sz="1300">
              <a:solidFill>
                <a:srgbClr val="6FA8D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24090"/>
              </a:lnSpc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300"/>
              <a:buFont typeface="Calibri"/>
              <a:buChar char="❖"/>
            </a:pPr>
            <a:r>
              <a:rPr lang="en" sz="13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The </a:t>
            </a:r>
            <a:r>
              <a:rPr b="1" lang="en" sz="13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large bronchi</a:t>
            </a:r>
            <a:r>
              <a:rPr lang="en" sz="13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, are seen as similar round shadows. The </a:t>
            </a:r>
            <a:r>
              <a:rPr b="1" lang="en" sz="13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smaller bronchi</a:t>
            </a:r>
            <a:r>
              <a:rPr lang="en" sz="1300">
                <a:solidFill>
                  <a:srgbClr val="D5A6BD"/>
                </a:solidFill>
                <a:latin typeface="Open Sans"/>
                <a:ea typeface="Open Sans"/>
                <a:cs typeface="Open Sans"/>
                <a:sym typeface="Open Sans"/>
              </a:rPr>
              <a:t> are not seen</a:t>
            </a:r>
            <a:endParaRPr sz="1300">
              <a:solidFill>
                <a:srgbClr val="D5A6B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1300"/>
              <a:buFont typeface="Calibri"/>
              <a:buChar char="❖"/>
            </a:pPr>
            <a:r>
              <a:rPr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 The large airways are visible on most good quality chest X -rays. They contain air and so are of lower density (more black) than the surrounding soft tissues. </a:t>
            </a:r>
            <a:r>
              <a:rPr b="1"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The trachea</a:t>
            </a:r>
            <a:r>
              <a:rPr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 branches into the </a:t>
            </a:r>
            <a:r>
              <a:rPr b="1"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left and right main bronchi</a:t>
            </a:r>
            <a:r>
              <a:rPr lang="en" sz="1300">
                <a:solidFill>
                  <a:srgbClr val="6FA8DC"/>
                </a:solidFill>
                <a:latin typeface="Open Sans"/>
                <a:ea typeface="Open Sans"/>
                <a:cs typeface="Open Sans"/>
                <a:sym typeface="Open Sans"/>
              </a:rPr>
              <a:t>, which can be followed as they branch beyond the hila into the lungs.</a:t>
            </a:r>
            <a:endParaRPr sz="1500">
              <a:solidFill>
                <a:srgbClr val="6FA8D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