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5143500" cx="9144000"/>
  <p:notesSz cx="6858000" cy="9144000"/>
  <p:embeddedFontLst>
    <p:embeddedFont>
      <p:font typeface="Overpass Black"/>
      <p:bold r:id="rId24"/>
      <p:boldItalic r:id="rId25"/>
    </p:embeddedFont>
    <p:embeddedFont>
      <p:font typeface="Fira Sans Extra Condensed Medium"/>
      <p:regular r:id="rId26"/>
      <p:bold r:id="rId27"/>
      <p:italic r:id="rId28"/>
      <p:boldItalic r:id="rId29"/>
    </p:embeddedFont>
    <p:embeddedFont>
      <p:font typeface="Overpass"/>
      <p:regular r:id="rId30"/>
      <p:bold r:id="rId31"/>
      <p:italic r:id="rId32"/>
      <p:boldItalic r:id="rId33"/>
    </p:embeddedFont>
    <p:embeddedFont>
      <p:font typeface="Open Sans SemiBold"/>
      <p:regular r:id="rId34"/>
      <p:bold r:id="rId35"/>
      <p:italic r:id="rId36"/>
      <p:boldItalic r:id="rId37"/>
    </p:embeddedFont>
    <p:embeddedFont>
      <p:font typeface="Josefin Sans"/>
      <p:regular r:id="rId38"/>
      <p:bold r:id="rId39"/>
      <p:italic r:id="rId40"/>
      <p:boldItalic r:id="rId41"/>
    </p:embeddedFont>
    <p:embeddedFont>
      <p:font typeface="Open Sans"/>
      <p:regular r:id="rId42"/>
      <p:bold r:id="rId43"/>
      <p:italic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15F834C-8558-4DDD-AE41-AFED1DB37A79}">
  <a:tblStyle styleId="{815F834C-8558-4DDD-AE41-AFED1DB37A7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JosefinSans-italic.fntdata"/><Relationship Id="rId20" Type="http://schemas.openxmlformats.org/officeDocument/2006/relationships/slide" Target="slides/slide15.xml"/><Relationship Id="rId42" Type="http://schemas.openxmlformats.org/officeDocument/2006/relationships/font" Target="fonts/OpenSans-regular.fntdata"/><Relationship Id="rId41" Type="http://schemas.openxmlformats.org/officeDocument/2006/relationships/font" Target="fonts/JosefinSans-boldItalic.fntdata"/><Relationship Id="rId22" Type="http://schemas.openxmlformats.org/officeDocument/2006/relationships/slide" Target="slides/slide17.xml"/><Relationship Id="rId44" Type="http://schemas.openxmlformats.org/officeDocument/2006/relationships/font" Target="fonts/OpenSans-italic.fntdata"/><Relationship Id="rId21" Type="http://schemas.openxmlformats.org/officeDocument/2006/relationships/slide" Target="slides/slide16.xml"/><Relationship Id="rId43" Type="http://schemas.openxmlformats.org/officeDocument/2006/relationships/font" Target="fonts/OpenSans-bold.fntdata"/><Relationship Id="rId24" Type="http://schemas.openxmlformats.org/officeDocument/2006/relationships/font" Target="fonts/OverpassBlack-bold.fntdata"/><Relationship Id="rId23" Type="http://schemas.openxmlformats.org/officeDocument/2006/relationships/slide" Target="slides/slide18.xml"/><Relationship Id="rId45" Type="http://schemas.openxmlformats.org/officeDocument/2006/relationships/font" Target="fonts/OpenSans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FiraSansExtraCondensedMedium-regular.fntdata"/><Relationship Id="rId25" Type="http://schemas.openxmlformats.org/officeDocument/2006/relationships/font" Target="fonts/OverpassBlack-boldItalic.fntdata"/><Relationship Id="rId28" Type="http://schemas.openxmlformats.org/officeDocument/2006/relationships/font" Target="fonts/FiraSansExtraCondensedMedium-italic.fntdata"/><Relationship Id="rId27" Type="http://schemas.openxmlformats.org/officeDocument/2006/relationships/font" Target="fonts/FiraSansExtraCondensedMedium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FiraSansExtraCondensedMedium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Overpass-bold.fntdata"/><Relationship Id="rId30" Type="http://schemas.openxmlformats.org/officeDocument/2006/relationships/font" Target="fonts/Overpass-regular.fntdata"/><Relationship Id="rId11" Type="http://schemas.openxmlformats.org/officeDocument/2006/relationships/slide" Target="slides/slide6.xml"/><Relationship Id="rId33" Type="http://schemas.openxmlformats.org/officeDocument/2006/relationships/font" Target="fonts/Overpass-boldItalic.fntdata"/><Relationship Id="rId10" Type="http://schemas.openxmlformats.org/officeDocument/2006/relationships/slide" Target="slides/slide5.xml"/><Relationship Id="rId32" Type="http://schemas.openxmlformats.org/officeDocument/2006/relationships/font" Target="fonts/Overpass-italic.fntdata"/><Relationship Id="rId13" Type="http://schemas.openxmlformats.org/officeDocument/2006/relationships/slide" Target="slides/slide8.xml"/><Relationship Id="rId35" Type="http://schemas.openxmlformats.org/officeDocument/2006/relationships/font" Target="fonts/OpenSansSemiBold-bold.fntdata"/><Relationship Id="rId12" Type="http://schemas.openxmlformats.org/officeDocument/2006/relationships/slide" Target="slides/slide7.xml"/><Relationship Id="rId34" Type="http://schemas.openxmlformats.org/officeDocument/2006/relationships/font" Target="fonts/OpenSansSemiBold-regular.fntdata"/><Relationship Id="rId15" Type="http://schemas.openxmlformats.org/officeDocument/2006/relationships/slide" Target="slides/slide10.xml"/><Relationship Id="rId37" Type="http://schemas.openxmlformats.org/officeDocument/2006/relationships/font" Target="fonts/OpenSansSemiBold-boldItalic.fntdata"/><Relationship Id="rId14" Type="http://schemas.openxmlformats.org/officeDocument/2006/relationships/slide" Target="slides/slide9.xml"/><Relationship Id="rId36" Type="http://schemas.openxmlformats.org/officeDocument/2006/relationships/font" Target="fonts/OpenSansSemiBold-italic.fntdata"/><Relationship Id="rId17" Type="http://schemas.openxmlformats.org/officeDocument/2006/relationships/slide" Target="slides/slide12.xml"/><Relationship Id="rId39" Type="http://schemas.openxmlformats.org/officeDocument/2006/relationships/font" Target="fonts/JosefinSans-bold.fntdata"/><Relationship Id="rId16" Type="http://schemas.openxmlformats.org/officeDocument/2006/relationships/slide" Target="slides/slide11.xml"/><Relationship Id="rId38" Type="http://schemas.openxmlformats.org/officeDocument/2006/relationships/font" Target="fonts/JosefinSans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7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" name="Google Shape;2118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9" name="Google Shape;2119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9" name="Shape 2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0" name="Google Shape;2300;g10cbd079a07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1" name="Google Shape;2301;g10cbd079a0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7" name="Shape 2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8" name="Google Shape;2328;g10cbd079a07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9" name="Google Shape;2329;g10cbd079a07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1" name="Shape 2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2" name="Google Shape;2342;g10cbd079a07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3" name="Google Shape;2343;g10cbd079a07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5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a7274a1822_0_7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a7274a1822_0_7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9" name="Shape 2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0" name="Google Shape;2380;g10cbd079a07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1" name="Google Shape;2381;g10cbd079a07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5" name="Shape 2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" name="Google Shape;2406;ga7274a1822_0_6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7" name="Google Shape;2407;ga7274a1822_0_6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1" name="Shape 2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2" name="Google Shape;2412;g10cbd079a07_0_2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3" name="Google Shape;2413;g10cbd079a07_0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8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9" name="Google Shape;2419;g10cbd079a07_0_2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0" name="Google Shape;2420;g10cbd079a07_0_2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1" name="Shape 2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2" name="Google Shape;2432;g10ab2578fb7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3" name="Google Shape;2433;g10ab2578fb7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2" name="Shape 2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3" name="Google Shape;2133;ga7274a1822_0_5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4" name="Google Shape;2134;ga7274a1822_0_5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9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a7274a1822_0_3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1" name="Google Shape;2141;ga7274a1822_0_3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6" name="Shape 2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7" name="Google Shape;2147;ga7274a1822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8" name="Google Shape;2148;ga7274a1822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8" name="Shape 2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9" name="Google Shape;2179;ga7274a1822_0_5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0" name="Google Shape;2180;ga7274a1822_0_5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3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a8768f9383_0_3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a8768f9383_0_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8" name="Shape 2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9" name="Google Shape;2239;ga7274a1822_0_5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0" name="Google Shape;2240;ga7274a1822_0_5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0" name="Shape 2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1" name="Google Shape;2271;g10c192e89e3_2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2" name="Google Shape;2272;g10c192e89e3_2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5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gac2793e5b2_0_8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7" name="Google Shape;2287;gac2793e5b2_0_8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23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42.png"/><Relationship Id="rId5" Type="http://schemas.openxmlformats.org/officeDocument/2006/relationships/image" Target="../media/image3.png"/><Relationship Id="rId6" Type="http://schemas.openxmlformats.org/officeDocument/2006/relationships/image" Target="../media/image8.png"/><Relationship Id="rId7" Type="http://schemas.openxmlformats.org/officeDocument/2006/relationships/image" Target="../media/image1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23.png"/><Relationship Id="rId5" Type="http://schemas.openxmlformats.org/officeDocument/2006/relationships/image" Target="../media/image5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7.png"/><Relationship Id="rId4" Type="http://schemas.openxmlformats.org/officeDocument/2006/relationships/image" Target="../media/image29.png"/><Relationship Id="rId5" Type="http://schemas.openxmlformats.org/officeDocument/2006/relationships/hyperlink" Target="https://slidesgo.com/" TargetMode="External"/><Relationship Id="rId6" Type="http://schemas.openxmlformats.org/officeDocument/2006/relationships/hyperlink" Target="https://www.flaticon.com/" TargetMode="External"/><Relationship Id="rId7" Type="http://schemas.openxmlformats.org/officeDocument/2006/relationships/hyperlink" Target="https://www.freepik.com/" TargetMode="Externa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7.png"/><Relationship Id="rId4" Type="http://schemas.openxmlformats.org/officeDocument/2006/relationships/image" Target="../media/image29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23.png"/><Relationship Id="rId5" Type="http://schemas.openxmlformats.org/officeDocument/2006/relationships/image" Target="../media/image5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2.png"/><Relationship Id="rId6" Type="http://schemas.openxmlformats.org/officeDocument/2006/relationships/image" Target="../media/image9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9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2.png"/><Relationship Id="rId6" Type="http://schemas.openxmlformats.org/officeDocument/2006/relationships/image" Target="../media/image9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5" Type="http://schemas.openxmlformats.org/officeDocument/2006/relationships/image" Target="../media/image9.png"/><Relationship Id="rId6" Type="http://schemas.openxmlformats.org/officeDocument/2006/relationships/image" Target="../media/image39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1426500" y="1130675"/>
            <a:ext cx="62910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720000" y="3220225"/>
            <a:ext cx="770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1326165">
            <a:off x="-1328945" y="-932567"/>
            <a:ext cx="3297389" cy="2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 rot="2440329">
            <a:off x="6865875" y="-711275"/>
            <a:ext cx="3592175" cy="302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 amt="67000"/>
          </a:blip>
          <a:stretch>
            <a:fillRect/>
          </a:stretch>
        </p:blipFill>
        <p:spPr>
          <a:xfrm flipH="1" rot="5400000">
            <a:off x="-1871711" y="-356575"/>
            <a:ext cx="2894875" cy="259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1326165">
            <a:off x="-889245" y="3430558"/>
            <a:ext cx="3297389" cy="2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5">
            <a:alphaModFix amt="82000"/>
          </a:blip>
          <a:stretch>
            <a:fillRect/>
          </a:stretch>
        </p:blipFill>
        <p:spPr>
          <a:xfrm rot="10670981">
            <a:off x="6959826" y="3022524"/>
            <a:ext cx="3632875" cy="29990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16;p2"/>
          <p:cNvGrpSpPr/>
          <p:nvPr/>
        </p:nvGrpSpPr>
        <p:grpSpPr>
          <a:xfrm rot="-2700000">
            <a:off x="381980" y="2801012"/>
            <a:ext cx="1344349" cy="2469678"/>
            <a:chOff x="272875" y="1419395"/>
            <a:chExt cx="255950" cy="563168"/>
          </a:xfrm>
        </p:grpSpPr>
        <p:sp>
          <p:nvSpPr>
            <p:cNvPr id="17" name="Google Shape;17;p2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-2700000">
            <a:off x="7112113" y="-364316"/>
            <a:ext cx="1344349" cy="1995327"/>
            <a:chOff x="272875" y="1527563"/>
            <a:chExt cx="255950" cy="455000"/>
          </a:xfrm>
        </p:grpSpPr>
        <p:sp>
          <p:nvSpPr>
            <p:cNvPr id="53" name="Google Shape;53;p2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8" name="Google Shape;88;p2"/>
          <p:cNvSpPr/>
          <p:nvPr/>
        </p:nvSpPr>
        <p:spPr>
          <a:xfrm rot="10800000">
            <a:off x="4793599" y="4568874"/>
            <a:ext cx="2265082" cy="2165834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11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8456486">
            <a:off x="4213816" y="1684455"/>
            <a:ext cx="3297389" cy="2276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11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5809801">
            <a:off x="2079893" y="1275092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11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9663874">
            <a:off x="-831963" y="211855"/>
            <a:ext cx="9577978" cy="3566814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11"/>
          <p:cNvSpPr txBox="1"/>
          <p:nvPr>
            <p:ph hasCustomPrompt="1" type="title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/>
          <p:nvPr>
            <p:ph idx="1" type="subTitle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590" name="Google Shape;590;p11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8456486">
            <a:off x="7252441" y="4177105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1" name="Google Shape;591;p11"/>
          <p:cNvGrpSpPr/>
          <p:nvPr/>
        </p:nvGrpSpPr>
        <p:grpSpPr>
          <a:xfrm rot="2700046">
            <a:off x="8023488" y="3760130"/>
            <a:ext cx="1344367" cy="1995327"/>
            <a:chOff x="272875" y="1527563"/>
            <a:chExt cx="255950" cy="455000"/>
          </a:xfrm>
        </p:grpSpPr>
        <p:sp>
          <p:nvSpPr>
            <p:cNvPr id="592" name="Google Shape;592;p11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11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11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11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11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11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11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11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11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11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11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11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11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11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11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11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11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11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11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11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11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11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11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11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11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11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11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11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11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11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11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11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11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11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11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627" name="Google Shape;627;p11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9663874">
            <a:off x="-3354179" y="-1777728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8" name="Google Shape;628;p11"/>
          <p:cNvGrpSpPr/>
          <p:nvPr/>
        </p:nvGrpSpPr>
        <p:grpSpPr>
          <a:xfrm rot="-7181356">
            <a:off x="474922" y="-1462434"/>
            <a:ext cx="1344356" cy="2469645"/>
            <a:chOff x="272875" y="1419395"/>
            <a:chExt cx="255950" cy="563168"/>
          </a:xfrm>
        </p:grpSpPr>
        <p:sp>
          <p:nvSpPr>
            <p:cNvPr id="629" name="Google Shape;629;p11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11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11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11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11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11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11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11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11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11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11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11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11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11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11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11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11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11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11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11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11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11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11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11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11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11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11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11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11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11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11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11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11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11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4" name="Google Shape;664;p11"/>
          <p:cNvSpPr/>
          <p:nvPr/>
        </p:nvSpPr>
        <p:spPr>
          <a:xfrm rot="3011561">
            <a:off x="7155837" y="4854310"/>
            <a:ext cx="1345837" cy="1286867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11"/>
          <p:cNvSpPr/>
          <p:nvPr/>
        </p:nvSpPr>
        <p:spPr>
          <a:xfrm rot="-9900083">
            <a:off x="-1242749" y="2125430"/>
            <a:ext cx="3386946" cy="5315794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668;p13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-1538275">
            <a:off x="-1241959" y="-985041"/>
            <a:ext cx="3297390" cy="2276635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13"/>
          <p:cNvSpPr/>
          <p:nvPr/>
        </p:nvSpPr>
        <p:spPr>
          <a:xfrm rot="3011561">
            <a:off x="8474812" y="4330185"/>
            <a:ext cx="1345837" cy="1286867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70" name="Google Shape;670;p13"/>
          <p:cNvGrpSpPr/>
          <p:nvPr/>
        </p:nvGrpSpPr>
        <p:grpSpPr>
          <a:xfrm rot="3559955">
            <a:off x="-42012" y="-631342"/>
            <a:ext cx="1344348" cy="1995332"/>
            <a:chOff x="272875" y="1527563"/>
            <a:chExt cx="255950" cy="455000"/>
          </a:xfrm>
        </p:grpSpPr>
        <p:sp>
          <p:nvSpPr>
            <p:cNvPr id="671" name="Google Shape;671;p13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706" name="Google Shape;706;p13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024386">
            <a:off x="7156213" y="-1143378"/>
            <a:ext cx="2894879" cy="2593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13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flipH="1" rot="-7120613">
            <a:off x="5305666" y="-1758350"/>
            <a:ext cx="2894876" cy="2593327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13"/>
          <p:cNvSpPr txBox="1"/>
          <p:nvPr>
            <p:ph hasCustomPrompt="1" type="title"/>
          </p:nvPr>
        </p:nvSpPr>
        <p:spPr>
          <a:xfrm>
            <a:off x="3170031" y="3417401"/>
            <a:ext cx="10368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09" name="Google Shape;709;p13"/>
          <p:cNvSpPr txBox="1"/>
          <p:nvPr>
            <p:ph hasCustomPrompt="1" idx="2" type="title"/>
          </p:nvPr>
        </p:nvSpPr>
        <p:spPr>
          <a:xfrm>
            <a:off x="5686543" y="3417401"/>
            <a:ext cx="10368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0" name="Google Shape;710;p13"/>
          <p:cNvSpPr txBox="1"/>
          <p:nvPr>
            <p:ph hasCustomPrompt="1" idx="3" type="title"/>
          </p:nvPr>
        </p:nvSpPr>
        <p:spPr>
          <a:xfrm>
            <a:off x="5697526" y="1667000"/>
            <a:ext cx="10368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1" name="Google Shape;711;p13"/>
          <p:cNvSpPr txBox="1"/>
          <p:nvPr>
            <p:ph hasCustomPrompt="1" idx="4" type="title"/>
          </p:nvPr>
        </p:nvSpPr>
        <p:spPr>
          <a:xfrm>
            <a:off x="637282" y="3444201"/>
            <a:ext cx="10368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2" name="Google Shape;712;p13"/>
          <p:cNvSpPr txBox="1"/>
          <p:nvPr>
            <p:ph hasCustomPrompt="1" idx="5" type="title"/>
          </p:nvPr>
        </p:nvSpPr>
        <p:spPr>
          <a:xfrm>
            <a:off x="637282" y="1667000"/>
            <a:ext cx="10368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3" name="Google Shape;713;p13"/>
          <p:cNvSpPr txBox="1"/>
          <p:nvPr>
            <p:ph hasCustomPrompt="1" idx="6" type="title"/>
          </p:nvPr>
        </p:nvSpPr>
        <p:spPr>
          <a:xfrm>
            <a:off x="3170031" y="1667000"/>
            <a:ext cx="10368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4" name="Google Shape;714;p13"/>
          <p:cNvSpPr txBox="1"/>
          <p:nvPr>
            <p:ph idx="7" type="ctrTitle"/>
          </p:nvPr>
        </p:nvSpPr>
        <p:spPr>
          <a:xfrm>
            <a:off x="4160248" y="3267400"/>
            <a:ext cx="1821000" cy="45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15" name="Google Shape;715;p13"/>
          <p:cNvSpPr txBox="1"/>
          <p:nvPr>
            <p:ph idx="1" type="subTitle"/>
          </p:nvPr>
        </p:nvSpPr>
        <p:spPr>
          <a:xfrm>
            <a:off x="4160247" y="3572896"/>
            <a:ext cx="1821000" cy="8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6" name="Google Shape;716;p13"/>
          <p:cNvSpPr txBox="1"/>
          <p:nvPr>
            <p:ph idx="8" type="ctrTitle"/>
          </p:nvPr>
        </p:nvSpPr>
        <p:spPr>
          <a:xfrm>
            <a:off x="6688381" y="3267400"/>
            <a:ext cx="1821000" cy="45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17" name="Google Shape;717;p13"/>
          <p:cNvSpPr txBox="1"/>
          <p:nvPr>
            <p:ph idx="9" type="subTitle"/>
          </p:nvPr>
        </p:nvSpPr>
        <p:spPr>
          <a:xfrm>
            <a:off x="6688378" y="3572896"/>
            <a:ext cx="1821000" cy="8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8" name="Google Shape;718;p13"/>
          <p:cNvSpPr/>
          <p:nvPr/>
        </p:nvSpPr>
        <p:spPr>
          <a:xfrm>
            <a:off x="1150175" y="2700900"/>
            <a:ext cx="2525" cy="25"/>
          </a:xfrm>
          <a:custGeom>
            <a:rect b="b" l="l" r="r" t="t"/>
            <a:pathLst>
              <a:path extrusionOk="0" h="1" w="101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719" name="Google Shape;719;p13"/>
          <p:cNvSpPr txBox="1"/>
          <p:nvPr>
            <p:ph idx="13" type="ctrTitle"/>
          </p:nvPr>
        </p:nvSpPr>
        <p:spPr>
          <a:xfrm>
            <a:off x="6688650" y="1490050"/>
            <a:ext cx="1821000" cy="45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20" name="Google Shape;720;p13"/>
          <p:cNvSpPr txBox="1"/>
          <p:nvPr>
            <p:ph idx="14" type="subTitle"/>
          </p:nvPr>
        </p:nvSpPr>
        <p:spPr>
          <a:xfrm>
            <a:off x="6688665" y="1791550"/>
            <a:ext cx="1821000" cy="79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1" name="Google Shape;721;p13"/>
          <p:cNvSpPr txBox="1"/>
          <p:nvPr>
            <p:ph idx="15" type="ctrTitle"/>
          </p:nvPr>
        </p:nvSpPr>
        <p:spPr>
          <a:xfrm>
            <a:off x="1622668" y="3267400"/>
            <a:ext cx="1821000" cy="45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22" name="Google Shape;722;p13"/>
          <p:cNvSpPr txBox="1"/>
          <p:nvPr>
            <p:ph idx="16" type="subTitle"/>
          </p:nvPr>
        </p:nvSpPr>
        <p:spPr>
          <a:xfrm>
            <a:off x="1622669" y="3572896"/>
            <a:ext cx="1821000" cy="8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3" name="Google Shape;723;p13"/>
          <p:cNvSpPr txBox="1"/>
          <p:nvPr>
            <p:ph idx="17" type="ctrTitle"/>
          </p:nvPr>
        </p:nvSpPr>
        <p:spPr>
          <a:xfrm>
            <a:off x="1622668" y="1490050"/>
            <a:ext cx="1821000" cy="45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24" name="Google Shape;724;p13"/>
          <p:cNvSpPr txBox="1"/>
          <p:nvPr>
            <p:ph idx="18" type="subTitle"/>
          </p:nvPr>
        </p:nvSpPr>
        <p:spPr>
          <a:xfrm>
            <a:off x="1622669" y="1791550"/>
            <a:ext cx="1821000" cy="79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5" name="Google Shape;725;p13"/>
          <p:cNvSpPr txBox="1"/>
          <p:nvPr>
            <p:ph idx="19" type="ctrTitle"/>
          </p:nvPr>
        </p:nvSpPr>
        <p:spPr>
          <a:xfrm>
            <a:off x="4160243" y="1490050"/>
            <a:ext cx="1821000" cy="45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26" name="Google Shape;726;p13"/>
          <p:cNvSpPr txBox="1"/>
          <p:nvPr>
            <p:ph idx="20" type="subTitle"/>
          </p:nvPr>
        </p:nvSpPr>
        <p:spPr>
          <a:xfrm>
            <a:off x="4160258" y="1791550"/>
            <a:ext cx="1821000" cy="79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7" name="Google Shape;727;p13"/>
          <p:cNvSpPr txBox="1"/>
          <p:nvPr>
            <p:ph idx="21" type="ctrTitle"/>
          </p:nvPr>
        </p:nvSpPr>
        <p:spPr>
          <a:xfrm>
            <a:off x="720000" y="342524"/>
            <a:ext cx="77040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3"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Google Shape;729;p14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5399990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0" name="Google Shape;730;p14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731" name="Google Shape;731;p14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14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14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14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14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14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14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14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14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14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14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14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14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14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14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14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14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14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14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14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14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14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14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Google Shape;754;p14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p14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14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p14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14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14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p14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14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" name="Google Shape;762;p14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" name="Google Shape;763;p14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14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14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766" name="Google Shape;766;p14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14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14"/>
          <p:cNvSpPr/>
          <p:nvPr/>
        </p:nvSpPr>
        <p:spPr>
          <a:xfrm rot="9899989">
            <a:off x="-583964" y="462508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9" name="Google Shape;769;p14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3_1"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" name="Google Shape;771;p15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8456486">
            <a:off x="7252441" y="4177105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2" name="Google Shape;772;p15"/>
          <p:cNvGrpSpPr/>
          <p:nvPr/>
        </p:nvGrpSpPr>
        <p:grpSpPr>
          <a:xfrm rot="2700046">
            <a:off x="8023488" y="3760130"/>
            <a:ext cx="1344367" cy="1995327"/>
            <a:chOff x="272875" y="1527563"/>
            <a:chExt cx="255950" cy="455000"/>
          </a:xfrm>
        </p:grpSpPr>
        <p:sp>
          <p:nvSpPr>
            <p:cNvPr id="773" name="Google Shape;773;p15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15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15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15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15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15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" name="Google Shape;779;p15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15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15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15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15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15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15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15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15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15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15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15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15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15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15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15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15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15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15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15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" name="Google Shape;799;p15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15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15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15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15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15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15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15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808" name="Google Shape;808;p15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580980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15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9663874">
            <a:off x="-3354179" y="-1777728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0" name="Google Shape;810;p15"/>
          <p:cNvGrpSpPr/>
          <p:nvPr/>
        </p:nvGrpSpPr>
        <p:grpSpPr>
          <a:xfrm rot="-7181356">
            <a:off x="474922" y="-1462434"/>
            <a:ext cx="1344356" cy="2469645"/>
            <a:chOff x="272875" y="1419395"/>
            <a:chExt cx="255950" cy="563168"/>
          </a:xfrm>
        </p:grpSpPr>
        <p:sp>
          <p:nvSpPr>
            <p:cNvPr id="811" name="Google Shape;811;p15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15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15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15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15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15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15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15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15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15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15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15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15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15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15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p15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15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p15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" name="Google Shape;834;p15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" name="Google Shape;835;p15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15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15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8" name="Google Shape;838;p15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15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15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1" name="Google Shape;841;p15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p15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3" name="Google Shape;843;p15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4" name="Google Shape;844;p15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5" name="Google Shape;845;p15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6" name="Google Shape;846;p15"/>
          <p:cNvSpPr/>
          <p:nvPr/>
        </p:nvSpPr>
        <p:spPr>
          <a:xfrm rot="3011561">
            <a:off x="8384437" y="-796490"/>
            <a:ext cx="1345837" cy="1286867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7" name="Google Shape;847;p15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3_1_1"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" name="Google Shape;849;p16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-2343514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0" name="Google Shape;850;p16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851" name="Google Shape;851;p16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2" name="Google Shape;852;p16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3" name="Google Shape;853;p16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4" name="Google Shape;854;p16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5" name="Google Shape;855;p16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6" name="Google Shape;856;p16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7" name="Google Shape;857;p16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8" name="Google Shape;858;p16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9" name="Google Shape;859;p16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p16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p16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2" name="Google Shape;862;p16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3" name="Google Shape;863;p16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4" name="Google Shape;864;p16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5" name="Google Shape;865;p16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6" name="Google Shape;866;p16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7" name="Google Shape;867;p16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8" name="Google Shape;868;p16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9" name="Google Shape;869;p16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0" name="Google Shape;870;p16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1" name="Google Shape;871;p16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2" name="Google Shape;872;p16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3" name="Google Shape;873;p16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4" name="Google Shape;874;p16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5" name="Google Shape;875;p16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6" name="Google Shape;876;p16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7" name="Google Shape;877;p16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8" name="Google Shape;878;p16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9" name="Google Shape;879;p16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0" name="Google Shape;880;p16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1" name="Google Shape;881;p16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p16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3" name="Google Shape;883;p16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p16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5" name="Google Shape;885;p16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886" name="Google Shape;886;p16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580980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p16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8" name="Google Shape;888;p16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889" name="Google Shape;889;p16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0" name="Google Shape;890;p16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1" name="Google Shape;891;p16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2" name="Google Shape;892;p16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3" name="Google Shape;893;p16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4" name="Google Shape;894;p16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5" name="Google Shape;895;p16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6" name="Google Shape;896;p16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7" name="Google Shape;897;p16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8" name="Google Shape;898;p16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p16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16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1" name="Google Shape;901;p16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16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16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4" name="Google Shape;904;p16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16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16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7" name="Google Shape;907;p16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8" name="Google Shape;908;p16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16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0" name="Google Shape;910;p16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1" name="Google Shape;911;p16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2" name="Google Shape;912;p16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3" name="Google Shape;913;p16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4" name="Google Shape;914;p16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5" name="Google Shape;915;p16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6" name="Google Shape;916;p16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7" name="Google Shape;917;p16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8" name="Google Shape;918;p16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9" name="Google Shape;919;p16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0" name="Google Shape;920;p16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1" name="Google Shape;921;p16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2" name="Google Shape;922;p16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3" name="Google Shape;923;p16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24" name="Google Shape;924;p16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925" name="Google Shape;925;p16"/>
          <p:cNvSpPr/>
          <p:nvPr/>
        </p:nvSpPr>
        <p:spPr>
          <a:xfrm flipH="1" rot="231922">
            <a:off x="7469257" y="-6453732"/>
            <a:ext cx="4623938" cy="7256951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3_1_1_1"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7" name="Google Shape;927;p17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-2343514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8" name="Google Shape;928;p17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929" name="Google Shape;929;p17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0" name="Google Shape;930;p17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1" name="Google Shape;931;p17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2" name="Google Shape;932;p17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3" name="Google Shape;933;p17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p17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5" name="Google Shape;935;p17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6" name="Google Shape;936;p17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p17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8" name="Google Shape;938;p17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9" name="Google Shape;939;p17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0" name="Google Shape;940;p17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1" name="Google Shape;941;p17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2" name="Google Shape;942;p17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3" name="Google Shape;943;p17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4" name="Google Shape;944;p17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5" name="Google Shape;945;p17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6" name="Google Shape;946;p17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7" name="Google Shape;947;p17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8" name="Google Shape;948;p17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p17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p17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1" name="Google Shape;951;p17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2" name="Google Shape;952;p17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3" name="Google Shape;953;p17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4" name="Google Shape;954;p17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5" name="Google Shape;955;p17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6" name="Google Shape;956;p17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7" name="Google Shape;957;p17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17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9" name="Google Shape;959;p17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0" name="Google Shape;960;p17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1" name="Google Shape;961;p17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2" name="Google Shape;962;p17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3" name="Google Shape;963;p17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964" name="Google Shape;964;p17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580980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sp>
        <p:nvSpPr>
          <p:cNvPr id="965" name="Google Shape;965;p17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7" name="Google Shape;967;p18"/>
          <p:cNvGrpSpPr/>
          <p:nvPr/>
        </p:nvGrpSpPr>
        <p:grpSpPr>
          <a:xfrm>
            <a:off x="-1680776" y="-4224695"/>
            <a:ext cx="16179801" cy="13950337"/>
            <a:chOff x="-1680776" y="-4224695"/>
            <a:chExt cx="16179801" cy="13950337"/>
          </a:xfrm>
        </p:grpSpPr>
        <p:pic>
          <p:nvPicPr>
            <p:cNvPr id="968" name="Google Shape;968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3224823">
              <a:off x="-140037" y="3490385"/>
              <a:ext cx="5882028" cy="4855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9" name="Google Shape;969;p18"/>
            <p:cNvPicPr preferRelativeResize="0"/>
            <p:nvPr/>
          </p:nvPicPr>
          <p:blipFill>
            <a:blip r:embed="rId3">
              <a:alphaModFix amt="56000"/>
            </a:blip>
            <a:stretch>
              <a:fillRect/>
            </a:stretch>
          </p:blipFill>
          <p:spPr>
            <a:xfrm flipH="1" rot="10800000">
              <a:off x="7048980" y="-1210521"/>
              <a:ext cx="6114874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0" name="Google Shape;970;p18"/>
            <p:cNvPicPr preferRelativeResize="0"/>
            <p:nvPr/>
          </p:nvPicPr>
          <p:blipFill>
            <a:blip r:embed="rId4">
              <a:alphaModFix amt="52000"/>
            </a:blip>
            <a:stretch>
              <a:fillRect/>
            </a:stretch>
          </p:blipFill>
          <p:spPr>
            <a:xfrm rot="5400000">
              <a:off x="5834261" y="-3262046"/>
              <a:ext cx="4474637" cy="5143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" name="Google Shape;971;p18"/>
            <p:cNvPicPr preferRelativeResize="0"/>
            <p:nvPr/>
          </p:nvPicPr>
          <p:blipFill>
            <a:blip r:embed="rId5">
              <a:alphaModFix amt="47000"/>
            </a:blip>
            <a:stretch>
              <a:fillRect/>
            </a:stretch>
          </p:blipFill>
          <p:spPr>
            <a:xfrm rot="-1342742">
              <a:off x="-977911" y="-3287812"/>
              <a:ext cx="5882021" cy="48557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2" name="Google Shape;972;p18"/>
            <p:cNvPicPr preferRelativeResize="0"/>
            <p:nvPr/>
          </p:nvPicPr>
          <p:blipFill>
            <a:blip r:embed="rId6">
              <a:alphaModFix amt="58000"/>
            </a:blip>
            <a:stretch>
              <a:fillRect/>
            </a:stretch>
          </p:blipFill>
          <p:spPr>
            <a:xfrm rot="10599510">
              <a:off x="-546556" y="1325195"/>
              <a:ext cx="1787179" cy="4287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3" name="Google Shape;973;p18"/>
            <p:cNvPicPr preferRelativeResize="0"/>
            <p:nvPr/>
          </p:nvPicPr>
          <p:blipFill>
            <a:blip r:embed="rId7">
              <a:alphaModFix amt="45000"/>
            </a:blip>
            <a:stretch>
              <a:fillRect/>
            </a:stretch>
          </p:blipFill>
          <p:spPr>
            <a:xfrm rot="380280">
              <a:off x="6197600" y="3797979"/>
              <a:ext cx="8158655" cy="30382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74" name="Google Shape;974;p18"/>
          <p:cNvSpPr txBox="1"/>
          <p:nvPr>
            <p:ph type="title"/>
          </p:nvPr>
        </p:nvSpPr>
        <p:spPr>
          <a:xfrm>
            <a:off x="2290050" y="3076083"/>
            <a:ext cx="4563900" cy="53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75" name="Google Shape;975;p18"/>
          <p:cNvSpPr txBox="1"/>
          <p:nvPr>
            <p:ph idx="1" type="subTitle"/>
          </p:nvPr>
        </p:nvSpPr>
        <p:spPr>
          <a:xfrm>
            <a:off x="1605150" y="1547033"/>
            <a:ext cx="5933700" cy="180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976" name="Google Shape;976;p18"/>
          <p:cNvGrpSpPr/>
          <p:nvPr/>
        </p:nvGrpSpPr>
        <p:grpSpPr>
          <a:xfrm rot="5400065">
            <a:off x="8667137" y="-1129839"/>
            <a:ext cx="1344377" cy="1995312"/>
            <a:chOff x="272875" y="1527563"/>
            <a:chExt cx="255950" cy="455000"/>
          </a:xfrm>
        </p:grpSpPr>
        <p:sp>
          <p:nvSpPr>
            <p:cNvPr id="977" name="Google Shape;977;p18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8" name="Google Shape;978;p18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9" name="Google Shape;979;p18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0" name="Google Shape;980;p18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1" name="Google Shape;981;p18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2" name="Google Shape;982;p18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3" name="Google Shape;983;p18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4" name="Google Shape;984;p18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5" name="Google Shape;985;p18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6" name="Google Shape;986;p18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7" name="Google Shape;987;p18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8" name="Google Shape;988;p18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9" name="Google Shape;989;p18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0" name="Google Shape;990;p18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1" name="Google Shape;991;p18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2" name="Google Shape;992;p18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18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4" name="Google Shape;994;p18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5" name="Google Shape;995;p18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6" name="Google Shape;996;p18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7" name="Google Shape;997;p18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8" name="Google Shape;998;p18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18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0" name="Google Shape;1000;p18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1" name="Google Shape;1001;p18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2" name="Google Shape;1002;p18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3" name="Google Shape;1003;p18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p18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18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18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7" name="Google Shape;1007;p18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8" name="Google Shape;1008;p18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9" name="Google Shape;1009;p18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18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p18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12" name="Google Shape;1012;p18"/>
          <p:cNvSpPr/>
          <p:nvPr/>
        </p:nvSpPr>
        <p:spPr>
          <a:xfrm rot="-7373435">
            <a:off x="-1518218" y="3027895"/>
            <a:ext cx="2265005" cy="216576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BLANK_1_1_1_2_1"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4" name="Google Shape;1014;p19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-2343514">
            <a:off x="-1156226" y="-1467160"/>
            <a:ext cx="3297389" cy="2276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5" name="Google Shape;1015;p19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16" name="Google Shape;1016;p19"/>
          <p:cNvGrpSpPr/>
          <p:nvPr/>
        </p:nvGrpSpPr>
        <p:grpSpPr>
          <a:xfrm rot="-8099954">
            <a:off x="25750" y="-768875"/>
            <a:ext cx="1344367" cy="1995327"/>
            <a:chOff x="272875" y="1527563"/>
            <a:chExt cx="255950" cy="455000"/>
          </a:xfrm>
        </p:grpSpPr>
        <p:sp>
          <p:nvSpPr>
            <p:cNvPr id="1017" name="Google Shape;1017;p19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p19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9" name="Google Shape;1019;p19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8" name="Google Shape;1028;p19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9" name="Google Shape;1029;p19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p19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1" name="Google Shape;1031;p19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p19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3" name="Google Shape;1033;p19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4" name="Google Shape;1034;p19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19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6" name="Google Shape;1036;p19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7" name="Google Shape;1037;p19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p19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9" name="Google Shape;1039;p19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0" name="Google Shape;1040;p19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1" name="Google Shape;1041;p19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p19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3" name="Google Shape;1043;p19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19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19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19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19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p19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9" name="Google Shape;1049;p19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0" name="Google Shape;1050;p19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1" name="Google Shape;1051;p19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052" name="Google Shape;1052;p19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6814727">
            <a:off x="7454267" y="-1182806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3" name="Google Shape;1053;p19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-1136126">
            <a:off x="4365128" y="4231553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4" name="Google Shape;1054;p19"/>
          <p:cNvGrpSpPr/>
          <p:nvPr/>
        </p:nvGrpSpPr>
        <p:grpSpPr>
          <a:xfrm rot="3618644">
            <a:off x="7686877" y="3841497"/>
            <a:ext cx="1344356" cy="2469645"/>
            <a:chOff x="272875" y="1419395"/>
            <a:chExt cx="255950" cy="563168"/>
          </a:xfrm>
        </p:grpSpPr>
        <p:sp>
          <p:nvSpPr>
            <p:cNvPr id="1055" name="Google Shape;1055;p19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6" name="Google Shape;1056;p19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7" name="Google Shape;1057;p19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8" name="Google Shape;1058;p19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9" name="Google Shape;1059;p19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0" name="Google Shape;1060;p19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1" name="Google Shape;1061;p19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2" name="Google Shape;1062;p19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3" name="Google Shape;1063;p19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4" name="Google Shape;1064;p19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5" name="Google Shape;1065;p19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6" name="Google Shape;1066;p19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7" name="Google Shape;1067;p19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8" name="Google Shape;1068;p19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9" name="Google Shape;1069;p19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0" name="Google Shape;1070;p19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1" name="Google Shape;1071;p19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2" name="Google Shape;1072;p19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3" name="Google Shape;1073;p19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4" name="Google Shape;1074;p19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5" name="Google Shape;1075;p19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6" name="Google Shape;1076;p19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7" name="Google Shape;1077;p19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8" name="Google Shape;1078;p19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9" name="Google Shape;1079;p19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0" name="Google Shape;1080;p19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1" name="Google Shape;1081;p19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2" name="Google Shape;1082;p19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3" name="Google Shape;1083;p19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4" name="Google Shape;1084;p19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5" name="Google Shape;1085;p19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6" name="Google Shape;1086;p19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7" name="Google Shape;1087;p19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8" name="Google Shape;1088;p19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9" name="Google Shape;1089;p19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90" name="Google Shape;1090;p19"/>
          <p:cNvSpPr txBox="1"/>
          <p:nvPr>
            <p:ph type="title"/>
          </p:nvPr>
        </p:nvSpPr>
        <p:spPr>
          <a:xfrm>
            <a:off x="720000" y="2586216"/>
            <a:ext cx="2336400" cy="8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91" name="Google Shape;1091;p19"/>
          <p:cNvSpPr txBox="1"/>
          <p:nvPr>
            <p:ph idx="1" type="subTitle"/>
          </p:nvPr>
        </p:nvSpPr>
        <p:spPr>
          <a:xfrm>
            <a:off x="720000" y="3321129"/>
            <a:ext cx="2336400" cy="8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92" name="Google Shape;1092;p19"/>
          <p:cNvSpPr txBox="1"/>
          <p:nvPr>
            <p:ph idx="2" type="title"/>
          </p:nvPr>
        </p:nvSpPr>
        <p:spPr>
          <a:xfrm>
            <a:off x="3403800" y="2586216"/>
            <a:ext cx="2336400" cy="8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93" name="Google Shape;1093;p19"/>
          <p:cNvSpPr txBox="1"/>
          <p:nvPr>
            <p:ph idx="3" type="subTitle"/>
          </p:nvPr>
        </p:nvSpPr>
        <p:spPr>
          <a:xfrm>
            <a:off x="3403800" y="3321129"/>
            <a:ext cx="2336400" cy="8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94" name="Google Shape;1094;p19"/>
          <p:cNvSpPr txBox="1"/>
          <p:nvPr>
            <p:ph idx="4" type="title"/>
          </p:nvPr>
        </p:nvSpPr>
        <p:spPr>
          <a:xfrm>
            <a:off x="6100400" y="2586209"/>
            <a:ext cx="2336400" cy="8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95" name="Google Shape;1095;p19"/>
          <p:cNvSpPr txBox="1"/>
          <p:nvPr>
            <p:ph idx="5" type="subTitle"/>
          </p:nvPr>
        </p:nvSpPr>
        <p:spPr>
          <a:xfrm>
            <a:off x="6100400" y="3321129"/>
            <a:ext cx="2336400" cy="8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96" name="Google Shape;1096;p19"/>
          <p:cNvSpPr txBox="1"/>
          <p:nvPr>
            <p:ph idx="6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BLANK_1_1_1_1">
    <p:spTree>
      <p:nvGrpSpPr>
        <p:cNvPr id="1097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20"/>
          <p:cNvSpPr txBox="1"/>
          <p:nvPr>
            <p:ph type="title"/>
          </p:nvPr>
        </p:nvSpPr>
        <p:spPr>
          <a:xfrm>
            <a:off x="1224826" y="1435461"/>
            <a:ext cx="2127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99" name="Google Shape;1099;p20"/>
          <p:cNvSpPr txBox="1"/>
          <p:nvPr>
            <p:ph idx="1" type="subTitle"/>
          </p:nvPr>
        </p:nvSpPr>
        <p:spPr>
          <a:xfrm>
            <a:off x="1224829" y="1914654"/>
            <a:ext cx="2127000" cy="91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00" name="Google Shape;1100;p20"/>
          <p:cNvSpPr txBox="1"/>
          <p:nvPr>
            <p:ph idx="2" type="title"/>
          </p:nvPr>
        </p:nvSpPr>
        <p:spPr>
          <a:xfrm>
            <a:off x="5826912" y="1435461"/>
            <a:ext cx="2127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01" name="Google Shape;1101;p20"/>
          <p:cNvSpPr txBox="1"/>
          <p:nvPr>
            <p:ph idx="3" type="subTitle"/>
          </p:nvPr>
        </p:nvSpPr>
        <p:spPr>
          <a:xfrm>
            <a:off x="5826914" y="1914654"/>
            <a:ext cx="2127000" cy="91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02" name="Google Shape;1102;p20"/>
          <p:cNvSpPr txBox="1"/>
          <p:nvPr>
            <p:ph idx="4" type="title"/>
          </p:nvPr>
        </p:nvSpPr>
        <p:spPr>
          <a:xfrm>
            <a:off x="1224826" y="2945751"/>
            <a:ext cx="2127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03" name="Google Shape;1103;p20"/>
          <p:cNvSpPr txBox="1"/>
          <p:nvPr>
            <p:ph idx="5" type="subTitle"/>
          </p:nvPr>
        </p:nvSpPr>
        <p:spPr>
          <a:xfrm>
            <a:off x="1224829" y="3473670"/>
            <a:ext cx="2127000" cy="8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04" name="Google Shape;1104;p20"/>
          <p:cNvSpPr txBox="1"/>
          <p:nvPr>
            <p:ph idx="6" type="title"/>
          </p:nvPr>
        </p:nvSpPr>
        <p:spPr>
          <a:xfrm>
            <a:off x="5826864" y="2945751"/>
            <a:ext cx="2127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05" name="Google Shape;1105;p20"/>
          <p:cNvSpPr txBox="1"/>
          <p:nvPr>
            <p:ph idx="7" type="subTitle"/>
          </p:nvPr>
        </p:nvSpPr>
        <p:spPr>
          <a:xfrm>
            <a:off x="5826914" y="3473670"/>
            <a:ext cx="2127000" cy="8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1106" name="Google Shape;1106;p20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-2343514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7" name="Google Shape;1107;p20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1108" name="Google Shape;1108;p20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9" name="Google Shape;1109;p20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0" name="Google Shape;1110;p20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1" name="Google Shape;1111;p20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2" name="Google Shape;1112;p20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3" name="Google Shape;1113;p20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4" name="Google Shape;1114;p20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5" name="Google Shape;1115;p20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6" name="Google Shape;1116;p20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7" name="Google Shape;1117;p20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8" name="Google Shape;1118;p20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9" name="Google Shape;1119;p20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0" name="Google Shape;1120;p20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1" name="Google Shape;1121;p20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2" name="Google Shape;1122;p20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3" name="Google Shape;1123;p20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4" name="Google Shape;1124;p20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5" name="Google Shape;1125;p20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6" name="Google Shape;1126;p20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7" name="Google Shape;1127;p20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8" name="Google Shape;1128;p20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9" name="Google Shape;1129;p20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0" name="Google Shape;1130;p20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1" name="Google Shape;1131;p20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2" name="Google Shape;1132;p20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3" name="Google Shape;1133;p20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4" name="Google Shape;1134;p20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5" name="Google Shape;1135;p20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6" name="Google Shape;1136;p20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7" name="Google Shape;1137;p20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8" name="Google Shape;1138;p20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9" name="Google Shape;1139;p20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0" name="Google Shape;1140;p20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1" name="Google Shape;1141;p20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2" name="Google Shape;1142;p20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143" name="Google Shape;1143;p20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580980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20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5" name="Google Shape;1145;p20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1146" name="Google Shape;1146;p20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7" name="Google Shape;1147;p20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8" name="Google Shape;1148;p20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9" name="Google Shape;1149;p20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0" name="Google Shape;1150;p20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1" name="Google Shape;1151;p20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2" name="Google Shape;1152;p20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3" name="Google Shape;1153;p20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4" name="Google Shape;1154;p20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5" name="Google Shape;1155;p20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6" name="Google Shape;1156;p20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7" name="Google Shape;1157;p20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8" name="Google Shape;1158;p20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9" name="Google Shape;1159;p20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0" name="Google Shape;1160;p20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1" name="Google Shape;1161;p20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2" name="Google Shape;1162;p20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3" name="Google Shape;1163;p20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4" name="Google Shape;1164;p20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5" name="Google Shape;1165;p20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6" name="Google Shape;1166;p20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7" name="Google Shape;1167;p20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8" name="Google Shape;1168;p20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9" name="Google Shape;1169;p20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0" name="Google Shape;1170;p20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1" name="Google Shape;1171;p20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2" name="Google Shape;1172;p20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3" name="Google Shape;1173;p20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4" name="Google Shape;1174;p20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5" name="Google Shape;1175;p20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6" name="Google Shape;1176;p20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7" name="Google Shape;1177;p20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8" name="Google Shape;1178;p20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9" name="Google Shape;1179;p20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0" name="Google Shape;1180;p20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81" name="Google Shape;1181;p20"/>
          <p:cNvSpPr txBox="1"/>
          <p:nvPr>
            <p:ph idx="8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182" name="Google Shape;1182;p20"/>
          <p:cNvSpPr/>
          <p:nvPr/>
        </p:nvSpPr>
        <p:spPr>
          <a:xfrm rot="3176794">
            <a:off x="7710596" y="4065984"/>
            <a:ext cx="2264986" cy="2165743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3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>
            <a:off x="345175" y="3258079"/>
            <a:ext cx="8158656" cy="30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3"/>
          <p:cNvPicPr preferRelativeResize="0"/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>
            <a:off x="1630988" y="143888"/>
            <a:ext cx="5882026" cy="4855727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3"/>
          <p:cNvSpPr/>
          <p:nvPr/>
        </p:nvSpPr>
        <p:spPr>
          <a:xfrm>
            <a:off x="4379243" y="-2465274"/>
            <a:ext cx="4624024" cy="7256966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3" name="Google Shape;93;p3"/>
          <p:cNvGrpSpPr/>
          <p:nvPr/>
        </p:nvGrpSpPr>
        <p:grpSpPr>
          <a:xfrm rot="-2700000">
            <a:off x="473130" y="2695837"/>
            <a:ext cx="1344349" cy="2469678"/>
            <a:chOff x="272875" y="1419395"/>
            <a:chExt cx="255950" cy="563168"/>
          </a:xfrm>
        </p:grpSpPr>
        <p:sp>
          <p:nvSpPr>
            <p:cNvPr id="94" name="Google Shape;94;p3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130" name="Google Shape;130;p3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5" name="Google Shape;165;p3"/>
          <p:cNvSpPr txBox="1"/>
          <p:nvPr>
            <p:ph idx="1" type="subTitle"/>
          </p:nvPr>
        </p:nvSpPr>
        <p:spPr>
          <a:xfrm>
            <a:off x="2646000" y="3114137"/>
            <a:ext cx="3852000" cy="86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3"/>
          <p:cNvSpPr txBox="1"/>
          <p:nvPr>
            <p:ph type="ctrTitle"/>
          </p:nvPr>
        </p:nvSpPr>
        <p:spPr>
          <a:xfrm>
            <a:off x="2646000" y="2594236"/>
            <a:ext cx="3852000" cy="79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1C4587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9pPr>
          </a:lstStyle>
          <a:p/>
        </p:txBody>
      </p:sp>
      <p:sp>
        <p:nvSpPr>
          <p:cNvPr id="167" name="Google Shape;167;p3"/>
          <p:cNvSpPr txBox="1"/>
          <p:nvPr>
            <p:ph hasCustomPrompt="1" idx="2" type="title"/>
          </p:nvPr>
        </p:nvSpPr>
        <p:spPr>
          <a:xfrm>
            <a:off x="2646000" y="894175"/>
            <a:ext cx="3852000" cy="2031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5000">
                <a:solidFill>
                  <a:srgbClr val="1C4587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BLANK_1_1_1_1_2">
    <p:spTree>
      <p:nvGrpSpPr>
        <p:cNvPr id="1183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21"/>
          <p:cNvSpPr txBox="1"/>
          <p:nvPr>
            <p:ph type="title"/>
          </p:nvPr>
        </p:nvSpPr>
        <p:spPr>
          <a:xfrm>
            <a:off x="1698617" y="1400049"/>
            <a:ext cx="2867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85" name="Google Shape;1185;p21"/>
          <p:cNvSpPr txBox="1"/>
          <p:nvPr>
            <p:ph idx="1" type="subTitle"/>
          </p:nvPr>
        </p:nvSpPr>
        <p:spPr>
          <a:xfrm>
            <a:off x="1698617" y="2015470"/>
            <a:ext cx="2867100" cy="9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86" name="Google Shape;1186;p21"/>
          <p:cNvSpPr txBox="1"/>
          <p:nvPr>
            <p:ph idx="2" type="title"/>
          </p:nvPr>
        </p:nvSpPr>
        <p:spPr>
          <a:xfrm flipH="1">
            <a:off x="4593236" y="1400049"/>
            <a:ext cx="2867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87" name="Google Shape;1187;p21"/>
          <p:cNvSpPr txBox="1"/>
          <p:nvPr>
            <p:ph idx="3" type="subTitle"/>
          </p:nvPr>
        </p:nvSpPr>
        <p:spPr>
          <a:xfrm>
            <a:off x="4593236" y="2015470"/>
            <a:ext cx="2867100" cy="9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88" name="Google Shape;1188;p21"/>
          <p:cNvSpPr txBox="1"/>
          <p:nvPr>
            <p:ph idx="4" type="title"/>
          </p:nvPr>
        </p:nvSpPr>
        <p:spPr>
          <a:xfrm>
            <a:off x="1698617" y="3004407"/>
            <a:ext cx="2867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89" name="Google Shape;1189;p21"/>
          <p:cNvSpPr txBox="1"/>
          <p:nvPr>
            <p:ph idx="5" type="subTitle"/>
          </p:nvPr>
        </p:nvSpPr>
        <p:spPr>
          <a:xfrm>
            <a:off x="1698617" y="3619626"/>
            <a:ext cx="2867100" cy="9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90" name="Google Shape;1190;p21"/>
          <p:cNvSpPr txBox="1"/>
          <p:nvPr>
            <p:ph idx="6" type="title"/>
          </p:nvPr>
        </p:nvSpPr>
        <p:spPr>
          <a:xfrm flipH="1">
            <a:off x="4593236" y="3004407"/>
            <a:ext cx="2867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91" name="Google Shape;1191;p21"/>
          <p:cNvSpPr txBox="1"/>
          <p:nvPr>
            <p:ph idx="7" type="subTitle"/>
          </p:nvPr>
        </p:nvSpPr>
        <p:spPr>
          <a:xfrm>
            <a:off x="4593236" y="3619626"/>
            <a:ext cx="2867100" cy="9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1192" name="Google Shape;1192;p21"/>
          <p:cNvPicPr preferRelativeResize="0"/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 rot="1331770">
            <a:off x="-1977764" y="3821949"/>
            <a:ext cx="2989902" cy="24682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93" name="Google Shape;1193;p21"/>
          <p:cNvGrpSpPr/>
          <p:nvPr/>
        </p:nvGrpSpPr>
        <p:grpSpPr>
          <a:xfrm rot="-987768">
            <a:off x="-733895" y="3875634"/>
            <a:ext cx="1344359" cy="1995308"/>
            <a:chOff x="272875" y="1527563"/>
            <a:chExt cx="255950" cy="455000"/>
          </a:xfrm>
        </p:grpSpPr>
        <p:sp>
          <p:nvSpPr>
            <p:cNvPr id="1194" name="Google Shape;1194;p21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5" name="Google Shape;1195;p21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6" name="Google Shape;1196;p21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7" name="Google Shape;1197;p21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8" name="Google Shape;1198;p21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9" name="Google Shape;1199;p21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0" name="Google Shape;1200;p21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1" name="Google Shape;1201;p21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2" name="Google Shape;1202;p21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3" name="Google Shape;1203;p21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4" name="Google Shape;1204;p21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5" name="Google Shape;1205;p21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6" name="Google Shape;1206;p21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7" name="Google Shape;1207;p21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8" name="Google Shape;1208;p21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9" name="Google Shape;1209;p21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0" name="Google Shape;1210;p21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1" name="Google Shape;1211;p21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2" name="Google Shape;1212;p21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3" name="Google Shape;1213;p21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4" name="Google Shape;1214;p21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5" name="Google Shape;1215;p21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6" name="Google Shape;1216;p21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7" name="Google Shape;1217;p21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8" name="Google Shape;1218;p21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9" name="Google Shape;1219;p21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0" name="Google Shape;1220;p21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1" name="Google Shape;1221;p21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2" name="Google Shape;1222;p21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3" name="Google Shape;1223;p21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4" name="Google Shape;1224;p21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5" name="Google Shape;1225;p21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6" name="Google Shape;1226;p21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7" name="Google Shape;1227;p21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8" name="Google Shape;1228;p21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229" name="Google Shape;1229;p21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>
            <a:off x="7809444" y="4139664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0" name="Google Shape;1230;p21"/>
          <p:cNvPicPr preferRelativeResize="0"/>
          <p:nvPr/>
        </p:nvPicPr>
        <p:blipFill>
          <a:blip r:embed="rId4">
            <a:alphaModFix amt="62000"/>
          </a:blip>
          <a:stretch>
            <a:fillRect/>
          </a:stretch>
        </p:blipFill>
        <p:spPr>
          <a:xfrm flipH="1" rot="9368145">
            <a:off x="-1509155" y="-1246007"/>
            <a:ext cx="2894870" cy="2593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1" name="Google Shape;1231;p21"/>
          <p:cNvGrpSpPr/>
          <p:nvPr/>
        </p:nvGrpSpPr>
        <p:grpSpPr>
          <a:xfrm rot="5400065">
            <a:off x="8667137" y="-1129839"/>
            <a:ext cx="1344377" cy="1995312"/>
            <a:chOff x="272875" y="1527563"/>
            <a:chExt cx="255950" cy="455000"/>
          </a:xfrm>
        </p:grpSpPr>
        <p:sp>
          <p:nvSpPr>
            <p:cNvPr id="1232" name="Google Shape;1232;p21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3" name="Google Shape;1233;p21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4" name="Google Shape;1234;p21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5" name="Google Shape;1235;p21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6" name="Google Shape;1236;p21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7" name="Google Shape;1237;p21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8" name="Google Shape;1238;p21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9" name="Google Shape;1239;p21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0" name="Google Shape;1240;p21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1" name="Google Shape;1241;p21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2" name="Google Shape;1242;p21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3" name="Google Shape;1243;p21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4" name="Google Shape;1244;p21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5" name="Google Shape;1245;p21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6" name="Google Shape;1246;p21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7" name="Google Shape;1247;p21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8" name="Google Shape;1248;p21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9" name="Google Shape;1249;p21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0" name="Google Shape;1250;p21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1" name="Google Shape;1251;p21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2" name="Google Shape;1252;p21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3" name="Google Shape;1253;p21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4" name="Google Shape;1254;p21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5" name="Google Shape;1255;p21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6" name="Google Shape;1256;p21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7" name="Google Shape;1257;p21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8" name="Google Shape;1258;p21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9" name="Google Shape;1259;p21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0" name="Google Shape;1260;p21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1" name="Google Shape;1261;p21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2" name="Google Shape;1262;p21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3" name="Google Shape;1263;p21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4" name="Google Shape;1264;p21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5" name="Google Shape;1265;p21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6" name="Google Shape;1266;p21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267" name="Google Shape;1267;p21"/>
          <p:cNvPicPr preferRelativeResize="0"/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 rot="-10643014">
            <a:off x="7943421" y="-1509312"/>
            <a:ext cx="2989903" cy="2468227"/>
          </a:xfrm>
          <a:prstGeom prst="rect">
            <a:avLst/>
          </a:prstGeom>
          <a:noFill/>
          <a:ln>
            <a:noFill/>
          </a:ln>
        </p:spPr>
      </p:pic>
      <p:sp>
        <p:nvSpPr>
          <p:cNvPr id="1268" name="Google Shape;1268;p21"/>
          <p:cNvSpPr txBox="1"/>
          <p:nvPr>
            <p:ph idx="8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269" name="Google Shape;1269;p21"/>
          <p:cNvSpPr/>
          <p:nvPr/>
        </p:nvSpPr>
        <p:spPr>
          <a:xfrm rot="-7373435">
            <a:off x="-1518218" y="3027895"/>
            <a:ext cx="2265005" cy="216576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">
  <p:cSld name="BLANK_1_1_1_2_1_1">
    <p:spTree>
      <p:nvGrpSpPr>
        <p:cNvPr id="1270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1" name="Google Shape;1271;p22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-2343514">
            <a:off x="-1156226" y="-1467160"/>
            <a:ext cx="3297389" cy="2276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2" name="Google Shape;1272;p22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3" name="Google Shape;1273;p22"/>
          <p:cNvGrpSpPr/>
          <p:nvPr/>
        </p:nvGrpSpPr>
        <p:grpSpPr>
          <a:xfrm rot="-8099954">
            <a:off x="25750" y="-768875"/>
            <a:ext cx="1344367" cy="1995327"/>
            <a:chOff x="272875" y="1527563"/>
            <a:chExt cx="255950" cy="455000"/>
          </a:xfrm>
        </p:grpSpPr>
        <p:sp>
          <p:nvSpPr>
            <p:cNvPr id="1274" name="Google Shape;1274;p22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5" name="Google Shape;1275;p22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6" name="Google Shape;1276;p22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7" name="Google Shape;1277;p22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8" name="Google Shape;1278;p22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9" name="Google Shape;1279;p22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0" name="Google Shape;1280;p22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1" name="Google Shape;1281;p22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2" name="Google Shape;1282;p22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3" name="Google Shape;1283;p22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4" name="Google Shape;1284;p22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5" name="Google Shape;1285;p22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6" name="Google Shape;1286;p22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7" name="Google Shape;1287;p22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8" name="Google Shape;1288;p22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9" name="Google Shape;1289;p22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0" name="Google Shape;1290;p22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1" name="Google Shape;1291;p22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2" name="Google Shape;1292;p22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3" name="Google Shape;1293;p22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4" name="Google Shape;1294;p22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5" name="Google Shape;1295;p22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6" name="Google Shape;1296;p22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7" name="Google Shape;1297;p22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8" name="Google Shape;1298;p22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9" name="Google Shape;1299;p22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0" name="Google Shape;1300;p22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1" name="Google Shape;1301;p22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2" name="Google Shape;1302;p22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3" name="Google Shape;1303;p22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4" name="Google Shape;1304;p22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5" name="Google Shape;1305;p22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6" name="Google Shape;1306;p22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7" name="Google Shape;1307;p22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8" name="Google Shape;1308;p22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309" name="Google Shape;1309;p22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6814727">
            <a:off x="7454267" y="-1182806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0" name="Google Shape;1310;p22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-1136126">
            <a:off x="4365128" y="4231553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11" name="Google Shape;1311;p22"/>
          <p:cNvGrpSpPr/>
          <p:nvPr/>
        </p:nvGrpSpPr>
        <p:grpSpPr>
          <a:xfrm rot="3618644">
            <a:off x="7686877" y="3841497"/>
            <a:ext cx="1344356" cy="2469645"/>
            <a:chOff x="272875" y="1419395"/>
            <a:chExt cx="255950" cy="563168"/>
          </a:xfrm>
        </p:grpSpPr>
        <p:sp>
          <p:nvSpPr>
            <p:cNvPr id="1312" name="Google Shape;1312;p22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3" name="Google Shape;1313;p22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4" name="Google Shape;1314;p22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5" name="Google Shape;1315;p22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6" name="Google Shape;1316;p22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7" name="Google Shape;1317;p22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8" name="Google Shape;1318;p22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9" name="Google Shape;1319;p22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0" name="Google Shape;1320;p22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1" name="Google Shape;1321;p22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2" name="Google Shape;1322;p22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3" name="Google Shape;1323;p22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4" name="Google Shape;1324;p22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5" name="Google Shape;1325;p22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6" name="Google Shape;1326;p22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7" name="Google Shape;1327;p22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8" name="Google Shape;1328;p22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9" name="Google Shape;1329;p22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0" name="Google Shape;1330;p22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1" name="Google Shape;1331;p22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2" name="Google Shape;1332;p22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3" name="Google Shape;1333;p22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4" name="Google Shape;1334;p22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5" name="Google Shape;1335;p22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6" name="Google Shape;1336;p22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7" name="Google Shape;1337;p22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8" name="Google Shape;1338;p22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9" name="Google Shape;1339;p22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0" name="Google Shape;1340;p22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1" name="Google Shape;1341;p22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2" name="Google Shape;1342;p22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3" name="Google Shape;1343;p22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4" name="Google Shape;1344;p22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5" name="Google Shape;1345;p22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6" name="Google Shape;1346;p22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47" name="Google Shape;1347;p22"/>
          <p:cNvSpPr txBox="1"/>
          <p:nvPr>
            <p:ph type="title"/>
          </p:nvPr>
        </p:nvSpPr>
        <p:spPr>
          <a:xfrm>
            <a:off x="730325" y="3530302"/>
            <a:ext cx="23364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48" name="Google Shape;1348;p22"/>
          <p:cNvSpPr txBox="1"/>
          <p:nvPr>
            <p:ph idx="1" type="subTitle"/>
          </p:nvPr>
        </p:nvSpPr>
        <p:spPr>
          <a:xfrm>
            <a:off x="730325" y="3915850"/>
            <a:ext cx="2336400" cy="7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49" name="Google Shape;1349;p22"/>
          <p:cNvSpPr txBox="1"/>
          <p:nvPr>
            <p:ph idx="2" type="title"/>
          </p:nvPr>
        </p:nvSpPr>
        <p:spPr>
          <a:xfrm>
            <a:off x="3405326" y="3530302"/>
            <a:ext cx="23364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50" name="Google Shape;1350;p22"/>
          <p:cNvSpPr txBox="1"/>
          <p:nvPr>
            <p:ph idx="3" type="subTitle"/>
          </p:nvPr>
        </p:nvSpPr>
        <p:spPr>
          <a:xfrm>
            <a:off x="3405326" y="3915850"/>
            <a:ext cx="2336400" cy="7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51" name="Google Shape;1351;p22"/>
          <p:cNvSpPr txBox="1"/>
          <p:nvPr>
            <p:ph idx="4" type="title"/>
          </p:nvPr>
        </p:nvSpPr>
        <p:spPr>
          <a:xfrm>
            <a:off x="6076283" y="3530302"/>
            <a:ext cx="23364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52" name="Google Shape;1352;p22"/>
          <p:cNvSpPr txBox="1"/>
          <p:nvPr>
            <p:ph idx="5" type="subTitle"/>
          </p:nvPr>
        </p:nvSpPr>
        <p:spPr>
          <a:xfrm>
            <a:off x="6076283" y="3915850"/>
            <a:ext cx="2336400" cy="7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53" name="Google Shape;1353;p22"/>
          <p:cNvSpPr txBox="1"/>
          <p:nvPr>
            <p:ph idx="6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354" name="Google Shape;1354;p22"/>
          <p:cNvSpPr txBox="1"/>
          <p:nvPr>
            <p:ph idx="7" type="title"/>
          </p:nvPr>
        </p:nvSpPr>
        <p:spPr>
          <a:xfrm>
            <a:off x="730325" y="1813595"/>
            <a:ext cx="23364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55" name="Google Shape;1355;p22"/>
          <p:cNvSpPr txBox="1"/>
          <p:nvPr>
            <p:ph idx="8" type="subTitle"/>
          </p:nvPr>
        </p:nvSpPr>
        <p:spPr>
          <a:xfrm>
            <a:off x="730325" y="2195913"/>
            <a:ext cx="2336400" cy="7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56" name="Google Shape;1356;p22"/>
          <p:cNvSpPr txBox="1"/>
          <p:nvPr>
            <p:ph idx="9" type="title"/>
          </p:nvPr>
        </p:nvSpPr>
        <p:spPr>
          <a:xfrm>
            <a:off x="3405326" y="1813595"/>
            <a:ext cx="23364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57" name="Google Shape;1357;p22"/>
          <p:cNvSpPr txBox="1"/>
          <p:nvPr>
            <p:ph idx="13" type="subTitle"/>
          </p:nvPr>
        </p:nvSpPr>
        <p:spPr>
          <a:xfrm>
            <a:off x="3405326" y="2195913"/>
            <a:ext cx="2336400" cy="7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58" name="Google Shape;1358;p22"/>
          <p:cNvSpPr txBox="1"/>
          <p:nvPr>
            <p:ph idx="14" type="title"/>
          </p:nvPr>
        </p:nvSpPr>
        <p:spPr>
          <a:xfrm>
            <a:off x="6076283" y="1813595"/>
            <a:ext cx="23364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59" name="Google Shape;1359;p22"/>
          <p:cNvSpPr txBox="1"/>
          <p:nvPr>
            <p:ph idx="15" type="subTitle"/>
          </p:nvPr>
        </p:nvSpPr>
        <p:spPr>
          <a:xfrm>
            <a:off x="6076283" y="2195913"/>
            <a:ext cx="2336400" cy="7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BLANK_1_1_1_1_1">
    <p:spTree>
      <p:nvGrpSpPr>
        <p:cNvPr id="1360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" name="Google Shape;1361;p23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-2343514">
            <a:off x="-1641553" y="-1719908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62" name="Google Shape;1362;p23"/>
          <p:cNvGrpSpPr/>
          <p:nvPr/>
        </p:nvGrpSpPr>
        <p:grpSpPr>
          <a:xfrm rot="-8099954">
            <a:off x="-459577" y="-1021623"/>
            <a:ext cx="1344367" cy="1995327"/>
            <a:chOff x="272875" y="1527563"/>
            <a:chExt cx="255950" cy="455000"/>
          </a:xfrm>
        </p:grpSpPr>
        <p:sp>
          <p:nvSpPr>
            <p:cNvPr id="1363" name="Google Shape;1363;p23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4" name="Google Shape;1364;p23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5" name="Google Shape;1365;p23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6" name="Google Shape;1366;p23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7" name="Google Shape;1367;p23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8" name="Google Shape;1368;p23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9" name="Google Shape;1369;p23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0" name="Google Shape;1370;p23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1" name="Google Shape;1371;p23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2" name="Google Shape;1372;p23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3" name="Google Shape;1373;p23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4" name="Google Shape;1374;p23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5" name="Google Shape;1375;p23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6" name="Google Shape;1376;p23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7" name="Google Shape;1377;p23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8" name="Google Shape;1378;p23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9" name="Google Shape;1379;p23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0" name="Google Shape;1380;p23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1" name="Google Shape;1381;p23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2" name="Google Shape;1382;p23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3" name="Google Shape;1383;p23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4" name="Google Shape;1384;p23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5" name="Google Shape;1385;p23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6" name="Google Shape;1386;p23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7" name="Google Shape;1387;p23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8" name="Google Shape;1388;p23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9" name="Google Shape;1389;p23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0" name="Google Shape;1390;p23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1" name="Google Shape;1391;p23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2" name="Google Shape;1392;p23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3" name="Google Shape;1393;p23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4" name="Google Shape;1394;p23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5" name="Google Shape;1395;p23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6" name="Google Shape;1396;p23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7" name="Google Shape;1397;p23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398" name="Google Shape;1398;p23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4990199">
            <a:off x="-1127360" y="4108621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9" name="Google Shape;1399;p23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flipH="1" rot="4990199">
            <a:off x="7307615" y="-922016"/>
            <a:ext cx="2894870" cy="2593321"/>
          </a:xfrm>
          <a:prstGeom prst="rect">
            <a:avLst/>
          </a:prstGeom>
          <a:noFill/>
          <a:ln>
            <a:noFill/>
          </a:ln>
        </p:spPr>
      </p:pic>
      <p:sp>
        <p:nvSpPr>
          <p:cNvPr id="1400" name="Google Shape;1400;p23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401" name="Google Shape;1401;p23"/>
          <p:cNvSpPr/>
          <p:nvPr/>
        </p:nvSpPr>
        <p:spPr>
          <a:xfrm flipH="1" rot="231922">
            <a:off x="7473457" y="-6437207"/>
            <a:ext cx="4623938" cy="7256951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02" name="Google Shape;1402;p23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-2343514">
            <a:off x="7272347" y="3430567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03" name="Google Shape;1403;p23"/>
          <p:cNvGrpSpPr/>
          <p:nvPr/>
        </p:nvGrpSpPr>
        <p:grpSpPr>
          <a:xfrm rot="-8099954">
            <a:off x="8454323" y="4128852"/>
            <a:ext cx="1344367" cy="1995327"/>
            <a:chOff x="272875" y="1527563"/>
            <a:chExt cx="255950" cy="455000"/>
          </a:xfrm>
        </p:grpSpPr>
        <p:sp>
          <p:nvSpPr>
            <p:cNvPr id="1404" name="Google Shape;1404;p23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5" name="Google Shape;1405;p23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6" name="Google Shape;1406;p23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7" name="Google Shape;1407;p23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8" name="Google Shape;1408;p23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9" name="Google Shape;1409;p23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0" name="Google Shape;1410;p23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1" name="Google Shape;1411;p23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2" name="Google Shape;1412;p23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3" name="Google Shape;1413;p23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4" name="Google Shape;1414;p23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5" name="Google Shape;1415;p23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6" name="Google Shape;1416;p23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7" name="Google Shape;1417;p23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8" name="Google Shape;1418;p23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0" name="Google Shape;1420;p23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1" name="Google Shape;1421;p23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2" name="Google Shape;1422;p23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3" name="Google Shape;1423;p23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4" name="Google Shape;1424;p23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7" name="Google Shape;1427;p23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8" name="Google Shape;1428;p23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9" name="Google Shape;1429;p23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0" name="Google Shape;1430;p23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1" name="Google Shape;1431;p23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2" name="Google Shape;1432;p23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3" name="Google Shape;1433;p23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4" name="Google Shape;1434;p23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5" name="Google Shape;1435;p23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6" name="Google Shape;1436;p23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7" name="Google Shape;1437;p23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8" name="Google Shape;1438;p23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 and text">
  <p:cSld name="BLANK_1_1_1_1_1_1">
    <p:spTree>
      <p:nvGrpSpPr>
        <p:cNvPr id="1439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p24"/>
          <p:cNvSpPr txBox="1"/>
          <p:nvPr>
            <p:ph hasCustomPrompt="1" type="title"/>
          </p:nvPr>
        </p:nvSpPr>
        <p:spPr>
          <a:xfrm>
            <a:off x="3040947" y="1992075"/>
            <a:ext cx="1135800" cy="4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41" name="Google Shape;1441;p24"/>
          <p:cNvSpPr txBox="1"/>
          <p:nvPr>
            <p:ph idx="1" type="subTitle"/>
          </p:nvPr>
        </p:nvSpPr>
        <p:spPr>
          <a:xfrm>
            <a:off x="4570802" y="3295975"/>
            <a:ext cx="1913400" cy="4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442" name="Google Shape;1442;p24"/>
          <p:cNvSpPr txBox="1"/>
          <p:nvPr>
            <p:ph hasCustomPrompt="1" idx="2" type="title"/>
          </p:nvPr>
        </p:nvSpPr>
        <p:spPr>
          <a:xfrm>
            <a:off x="4959602" y="1992075"/>
            <a:ext cx="1135800" cy="4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43" name="Google Shape;1443;p24"/>
          <p:cNvSpPr txBox="1"/>
          <p:nvPr>
            <p:ph idx="3" type="subTitle"/>
          </p:nvPr>
        </p:nvSpPr>
        <p:spPr>
          <a:xfrm>
            <a:off x="2645697" y="3295975"/>
            <a:ext cx="1926300" cy="4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444" name="Google Shape;1444;p24"/>
          <p:cNvSpPr txBox="1"/>
          <p:nvPr>
            <p:ph hasCustomPrompt="1" idx="4" type="title"/>
          </p:nvPr>
        </p:nvSpPr>
        <p:spPr>
          <a:xfrm>
            <a:off x="6926450" y="1992075"/>
            <a:ext cx="1083000" cy="4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45" name="Google Shape;1445;p24"/>
          <p:cNvSpPr txBox="1"/>
          <p:nvPr>
            <p:ph idx="5" type="subTitle"/>
          </p:nvPr>
        </p:nvSpPr>
        <p:spPr>
          <a:xfrm>
            <a:off x="6507950" y="3295975"/>
            <a:ext cx="1920000" cy="4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446" name="Google Shape;1446;p24"/>
          <p:cNvSpPr txBox="1"/>
          <p:nvPr>
            <p:ph hasCustomPrompt="1" idx="6" type="title"/>
          </p:nvPr>
        </p:nvSpPr>
        <p:spPr>
          <a:xfrm>
            <a:off x="1146160" y="1992075"/>
            <a:ext cx="1083000" cy="4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47" name="Google Shape;1447;p24"/>
          <p:cNvSpPr txBox="1"/>
          <p:nvPr>
            <p:ph idx="7" type="subTitle"/>
          </p:nvPr>
        </p:nvSpPr>
        <p:spPr>
          <a:xfrm>
            <a:off x="724510" y="3295975"/>
            <a:ext cx="1926300" cy="4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448" name="Google Shape;1448;p24"/>
          <p:cNvSpPr txBox="1"/>
          <p:nvPr>
            <p:ph idx="8" type="subTitle"/>
          </p:nvPr>
        </p:nvSpPr>
        <p:spPr>
          <a:xfrm>
            <a:off x="722260" y="3632696"/>
            <a:ext cx="1930800" cy="80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9" name="Google Shape;1449;p24"/>
          <p:cNvSpPr txBox="1"/>
          <p:nvPr>
            <p:ph idx="9" type="subTitle"/>
          </p:nvPr>
        </p:nvSpPr>
        <p:spPr>
          <a:xfrm>
            <a:off x="2643447" y="3632696"/>
            <a:ext cx="1930800" cy="80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0" name="Google Shape;1450;p24"/>
          <p:cNvSpPr txBox="1"/>
          <p:nvPr>
            <p:ph idx="13" type="subTitle"/>
          </p:nvPr>
        </p:nvSpPr>
        <p:spPr>
          <a:xfrm>
            <a:off x="4562102" y="3632696"/>
            <a:ext cx="1930800" cy="80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1" name="Google Shape;1451;p24"/>
          <p:cNvSpPr txBox="1"/>
          <p:nvPr>
            <p:ph idx="14" type="subTitle"/>
          </p:nvPr>
        </p:nvSpPr>
        <p:spPr>
          <a:xfrm>
            <a:off x="6502550" y="3632700"/>
            <a:ext cx="1930800" cy="80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452" name="Google Shape;1452;p24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5399990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53" name="Google Shape;1453;p24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1454" name="Google Shape;1454;p24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5" name="Google Shape;1455;p24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6" name="Google Shape;1456;p24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7" name="Google Shape;1457;p24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8" name="Google Shape;1458;p24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9" name="Google Shape;1459;p24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0" name="Google Shape;1460;p24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1" name="Google Shape;1461;p24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2" name="Google Shape;1462;p24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3" name="Google Shape;1463;p24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4" name="Google Shape;1464;p24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5" name="Google Shape;1465;p24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6" name="Google Shape;1466;p24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7" name="Google Shape;1467;p24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8" name="Google Shape;1468;p24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9" name="Google Shape;1469;p24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0" name="Google Shape;1470;p24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1" name="Google Shape;1471;p24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2" name="Google Shape;1472;p24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3" name="Google Shape;1473;p24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4" name="Google Shape;1474;p24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5" name="Google Shape;1475;p24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6" name="Google Shape;1476;p24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7" name="Google Shape;1477;p24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8" name="Google Shape;1478;p24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9" name="Google Shape;1479;p24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0" name="Google Shape;1480;p24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1" name="Google Shape;1481;p24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2" name="Google Shape;1482;p24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3" name="Google Shape;1483;p24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4" name="Google Shape;1484;p24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5" name="Google Shape;1485;p24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6" name="Google Shape;1486;p24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7" name="Google Shape;1487;p24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8" name="Google Shape;1488;p24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489" name="Google Shape;1489;p24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0" name="Google Shape;1490;p24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1491" name="Google Shape;1491;p24"/>
          <p:cNvSpPr/>
          <p:nvPr/>
        </p:nvSpPr>
        <p:spPr>
          <a:xfrm rot="9899989">
            <a:off x="-583964" y="462508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2" name="Google Shape;1492;p24"/>
          <p:cNvSpPr txBox="1"/>
          <p:nvPr>
            <p:ph idx="15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">
  <p:cSld name="CUSTOM_1">
    <p:spTree>
      <p:nvGrpSpPr>
        <p:cNvPr id="1493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p25"/>
          <p:cNvSpPr txBox="1"/>
          <p:nvPr>
            <p:ph idx="1" type="subTitle"/>
          </p:nvPr>
        </p:nvSpPr>
        <p:spPr>
          <a:xfrm>
            <a:off x="671450" y="2555700"/>
            <a:ext cx="3566700" cy="116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5" name="Google Shape;1495;p25"/>
          <p:cNvSpPr txBox="1"/>
          <p:nvPr>
            <p:ph type="ctrTitle"/>
          </p:nvPr>
        </p:nvSpPr>
        <p:spPr>
          <a:xfrm>
            <a:off x="671450" y="1875052"/>
            <a:ext cx="2604300" cy="57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1496" name="Google Shape;1496;p25"/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 rot="5400000">
            <a:off x="6963311" y="-630813"/>
            <a:ext cx="3592176" cy="30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7" name="Google Shape;1497;p25"/>
          <p:cNvPicPr preferRelativeResize="0"/>
          <p:nvPr/>
        </p:nvPicPr>
        <p:blipFill>
          <a:blip r:embed="rId3">
            <a:alphaModFix amt="66000"/>
          </a:blip>
          <a:stretch>
            <a:fillRect/>
          </a:stretch>
        </p:blipFill>
        <p:spPr>
          <a:xfrm flipH="1" rot="1326165">
            <a:off x="-191445" y="4128883"/>
            <a:ext cx="3297389" cy="22766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8" name="Google Shape;1498;p25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1499" name="Google Shape;1499;p25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0" name="Google Shape;1500;p25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1" name="Google Shape;1501;p25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2" name="Google Shape;1502;p25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3" name="Google Shape;1503;p25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4" name="Google Shape;1504;p25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5" name="Google Shape;1505;p25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6" name="Google Shape;1506;p25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7" name="Google Shape;1507;p25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8" name="Google Shape;1508;p25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9" name="Google Shape;1509;p25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0" name="Google Shape;1510;p25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1" name="Google Shape;1511;p25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2" name="Google Shape;1512;p25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3" name="Google Shape;1513;p25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4" name="Google Shape;1514;p25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5" name="Google Shape;1515;p25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6" name="Google Shape;1516;p25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7" name="Google Shape;1517;p25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8" name="Google Shape;1518;p25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9" name="Google Shape;1519;p25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0" name="Google Shape;1520;p25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1" name="Google Shape;1521;p25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2" name="Google Shape;1522;p25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3" name="Google Shape;1523;p25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4" name="Google Shape;1524;p25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5" name="Google Shape;1525;p25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6" name="Google Shape;1526;p25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7" name="Google Shape;1527;p25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8" name="Google Shape;1528;p25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9" name="Google Shape;1529;p25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0" name="Google Shape;1530;p25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1" name="Google Shape;1531;p25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2" name="Google Shape;1532;p25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3" name="Google Shape;1533;p25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34" name="Google Shape;1534;p25"/>
          <p:cNvSpPr/>
          <p:nvPr/>
        </p:nvSpPr>
        <p:spPr>
          <a:xfrm>
            <a:off x="4566955" y="-2521549"/>
            <a:ext cx="4624024" cy="7256966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35" name="Google Shape;1535;p25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7675040">
            <a:off x="2669916" y="-1516164"/>
            <a:ext cx="2894877" cy="259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6" name="Google Shape;1536;p25"/>
          <p:cNvPicPr preferRelativeResize="0"/>
          <p:nvPr/>
        </p:nvPicPr>
        <p:blipFill>
          <a:blip r:embed="rId5">
            <a:alphaModFix amt="74000"/>
          </a:blip>
          <a:stretch>
            <a:fillRect/>
          </a:stretch>
        </p:blipFill>
        <p:spPr>
          <a:xfrm flipH="1" rot="-9631575">
            <a:off x="-1503235" y="-1230424"/>
            <a:ext cx="2894874" cy="2593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2">
    <p:spTree>
      <p:nvGrpSpPr>
        <p:cNvPr id="1537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p26"/>
          <p:cNvSpPr txBox="1"/>
          <p:nvPr>
            <p:ph idx="1" type="subTitle"/>
          </p:nvPr>
        </p:nvSpPr>
        <p:spPr>
          <a:xfrm>
            <a:off x="544025" y="3120381"/>
            <a:ext cx="2286000" cy="47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/>
        </p:txBody>
      </p:sp>
      <p:sp>
        <p:nvSpPr>
          <p:cNvPr id="1539" name="Google Shape;1539;p26"/>
          <p:cNvSpPr txBox="1"/>
          <p:nvPr>
            <p:ph idx="2" type="subTitle"/>
          </p:nvPr>
        </p:nvSpPr>
        <p:spPr>
          <a:xfrm>
            <a:off x="544025" y="3429595"/>
            <a:ext cx="2286000" cy="8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540" name="Google Shape;1540;p26"/>
          <p:cNvSpPr txBox="1"/>
          <p:nvPr>
            <p:ph idx="3" type="subTitle"/>
          </p:nvPr>
        </p:nvSpPr>
        <p:spPr>
          <a:xfrm>
            <a:off x="3147280" y="3120381"/>
            <a:ext cx="2467500" cy="47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/>
        </p:txBody>
      </p:sp>
      <p:sp>
        <p:nvSpPr>
          <p:cNvPr id="1541" name="Google Shape;1541;p26"/>
          <p:cNvSpPr txBox="1"/>
          <p:nvPr>
            <p:ph idx="4" type="subTitle"/>
          </p:nvPr>
        </p:nvSpPr>
        <p:spPr>
          <a:xfrm>
            <a:off x="3238030" y="3429595"/>
            <a:ext cx="2286000" cy="8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542" name="Google Shape;1542;p26"/>
          <p:cNvSpPr txBox="1"/>
          <p:nvPr>
            <p:ph idx="5" type="subTitle"/>
          </p:nvPr>
        </p:nvSpPr>
        <p:spPr>
          <a:xfrm>
            <a:off x="5784651" y="3120381"/>
            <a:ext cx="2467500" cy="47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/>
        </p:txBody>
      </p:sp>
      <p:sp>
        <p:nvSpPr>
          <p:cNvPr id="1543" name="Google Shape;1543;p26"/>
          <p:cNvSpPr txBox="1"/>
          <p:nvPr>
            <p:ph idx="6" type="subTitle"/>
          </p:nvPr>
        </p:nvSpPr>
        <p:spPr>
          <a:xfrm>
            <a:off x="5875400" y="3429595"/>
            <a:ext cx="2286000" cy="8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544" name="Google Shape;1544;p26"/>
          <p:cNvSpPr txBox="1"/>
          <p:nvPr>
            <p:ph hasCustomPrompt="1" type="title"/>
          </p:nvPr>
        </p:nvSpPr>
        <p:spPr>
          <a:xfrm>
            <a:off x="3450130" y="2341726"/>
            <a:ext cx="1861800" cy="54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23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45" name="Google Shape;1545;p26"/>
          <p:cNvSpPr txBox="1"/>
          <p:nvPr>
            <p:ph hasCustomPrompt="1" idx="7" type="title"/>
          </p:nvPr>
        </p:nvSpPr>
        <p:spPr>
          <a:xfrm>
            <a:off x="6087501" y="2341726"/>
            <a:ext cx="1861800" cy="54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23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46" name="Google Shape;1546;p26"/>
          <p:cNvSpPr txBox="1"/>
          <p:nvPr>
            <p:ph hasCustomPrompt="1" idx="8" type="title"/>
          </p:nvPr>
        </p:nvSpPr>
        <p:spPr>
          <a:xfrm>
            <a:off x="756125" y="2341726"/>
            <a:ext cx="1861800" cy="54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23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pic>
        <p:nvPicPr>
          <p:cNvPr id="1547" name="Google Shape;1547;p26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-2343514">
            <a:off x="-1641553" y="-1719908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48" name="Google Shape;1548;p26"/>
          <p:cNvGrpSpPr/>
          <p:nvPr/>
        </p:nvGrpSpPr>
        <p:grpSpPr>
          <a:xfrm rot="-8099954">
            <a:off x="-459577" y="-1021623"/>
            <a:ext cx="1344367" cy="1995327"/>
            <a:chOff x="272875" y="1527563"/>
            <a:chExt cx="255950" cy="455000"/>
          </a:xfrm>
        </p:grpSpPr>
        <p:sp>
          <p:nvSpPr>
            <p:cNvPr id="1549" name="Google Shape;1549;p26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1" name="Google Shape;1551;p26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2" name="Google Shape;1552;p26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3" name="Google Shape;1553;p26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4" name="Google Shape;1554;p26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5" name="Google Shape;1555;p26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6" name="Google Shape;1556;p26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7" name="Google Shape;1557;p26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8" name="Google Shape;1558;p26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9" name="Google Shape;1559;p26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0" name="Google Shape;1560;p26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1" name="Google Shape;1561;p26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2" name="Google Shape;1562;p26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3" name="Google Shape;1563;p26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4" name="Google Shape;1564;p26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5" name="Google Shape;1565;p26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6" name="Google Shape;1566;p26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7" name="Google Shape;1567;p26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8" name="Google Shape;1568;p26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9" name="Google Shape;1569;p26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0" name="Google Shape;1570;p26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1" name="Google Shape;1571;p26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2" name="Google Shape;1572;p26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3" name="Google Shape;1573;p26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4" name="Google Shape;1574;p26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5" name="Google Shape;1575;p26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6" name="Google Shape;1576;p26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7" name="Google Shape;1577;p26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0" name="Google Shape;1580;p26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1" name="Google Shape;1581;p26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2" name="Google Shape;1582;p26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3" name="Google Shape;1583;p26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584" name="Google Shape;1584;p26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4990199">
            <a:off x="-1127360" y="4108621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5" name="Google Shape;1585;p26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flipH="1" rot="4990199">
            <a:off x="7307615" y="-922016"/>
            <a:ext cx="2894870" cy="2593321"/>
          </a:xfrm>
          <a:prstGeom prst="rect">
            <a:avLst/>
          </a:prstGeom>
          <a:noFill/>
          <a:ln>
            <a:noFill/>
          </a:ln>
        </p:spPr>
      </p:pic>
      <p:sp>
        <p:nvSpPr>
          <p:cNvPr id="1586" name="Google Shape;1586;p26"/>
          <p:cNvSpPr txBox="1"/>
          <p:nvPr>
            <p:ph idx="9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587" name="Google Shape;1587;p26"/>
          <p:cNvSpPr/>
          <p:nvPr/>
        </p:nvSpPr>
        <p:spPr>
          <a:xfrm rot="-2136675">
            <a:off x="7291512" y="4066884"/>
            <a:ext cx="2264977" cy="2165734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">
  <p:cSld name="CUSTOM_4">
    <p:spTree>
      <p:nvGrpSpPr>
        <p:cNvPr id="1588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9" name="Google Shape;1589;p27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-2343514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0" name="Google Shape;1590;p27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1591" name="Google Shape;1591;p27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2" name="Google Shape;1592;p27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3" name="Google Shape;1593;p27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4" name="Google Shape;1594;p27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5" name="Google Shape;1595;p27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6" name="Google Shape;1596;p27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7" name="Google Shape;1597;p27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8" name="Google Shape;1598;p27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9" name="Google Shape;1599;p27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0" name="Google Shape;1600;p27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1" name="Google Shape;1601;p27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2" name="Google Shape;1602;p27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3" name="Google Shape;1603;p27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4" name="Google Shape;1604;p27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5" name="Google Shape;1605;p27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6" name="Google Shape;1606;p27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7" name="Google Shape;1607;p27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8" name="Google Shape;1608;p27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9" name="Google Shape;1609;p27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0" name="Google Shape;1610;p27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1" name="Google Shape;1611;p27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2" name="Google Shape;1612;p27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3" name="Google Shape;1613;p27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4" name="Google Shape;1614;p27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5" name="Google Shape;1615;p27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6" name="Google Shape;1616;p27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7" name="Google Shape;1617;p27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8" name="Google Shape;1618;p27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9" name="Google Shape;1619;p27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0" name="Google Shape;1620;p27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1" name="Google Shape;1621;p27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2" name="Google Shape;1622;p27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3" name="Google Shape;1623;p27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4" name="Google Shape;1624;p27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5" name="Google Shape;1625;p27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626" name="Google Shape;1626;p27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580980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7" name="Google Shape;1627;p27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8" name="Google Shape;1628;p27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1629" name="Google Shape;1629;p27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0" name="Google Shape;1630;p27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1" name="Google Shape;1631;p27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2" name="Google Shape;1632;p27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3" name="Google Shape;1633;p27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4" name="Google Shape;1634;p27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5" name="Google Shape;1635;p27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6" name="Google Shape;1636;p27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7" name="Google Shape;1637;p27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8" name="Google Shape;1638;p27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9" name="Google Shape;1639;p27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0" name="Google Shape;1640;p27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1" name="Google Shape;1641;p27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2" name="Google Shape;1642;p27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3" name="Google Shape;1643;p27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4" name="Google Shape;1644;p27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5" name="Google Shape;1645;p27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6" name="Google Shape;1646;p27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7" name="Google Shape;1647;p27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8" name="Google Shape;1648;p27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9" name="Google Shape;1649;p27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0" name="Google Shape;1650;p27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1" name="Google Shape;1651;p27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2" name="Google Shape;1652;p27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3" name="Google Shape;1653;p27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4" name="Google Shape;1654;p27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5" name="Google Shape;1655;p27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6" name="Google Shape;1656;p27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7" name="Google Shape;1657;p27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8" name="Google Shape;1658;p27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9" name="Google Shape;1659;p27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0" name="Google Shape;1660;p27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1" name="Google Shape;1661;p27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2" name="Google Shape;1662;p27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3" name="Google Shape;1663;p27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64" name="Google Shape;1664;p27"/>
          <p:cNvSpPr txBox="1"/>
          <p:nvPr>
            <p:ph type="title"/>
          </p:nvPr>
        </p:nvSpPr>
        <p:spPr>
          <a:xfrm>
            <a:off x="732375" y="1618170"/>
            <a:ext cx="3839700" cy="62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665" name="Google Shape;1665;p27"/>
          <p:cNvSpPr txBox="1"/>
          <p:nvPr>
            <p:ph idx="1" type="subTitle"/>
          </p:nvPr>
        </p:nvSpPr>
        <p:spPr>
          <a:xfrm>
            <a:off x="732375" y="2191200"/>
            <a:ext cx="7691700" cy="203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50800" rtl="0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66" name="Google Shape;1666;p27"/>
          <p:cNvSpPr txBox="1"/>
          <p:nvPr>
            <p:ph idx="2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667" name="Google Shape;1667;p27"/>
          <p:cNvSpPr/>
          <p:nvPr/>
        </p:nvSpPr>
        <p:spPr>
          <a:xfrm rot="9899989">
            <a:off x="7836136" y="407263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4_1">
    <p:spTree>
      <p:nvGrpSpPr>
        <p:cNvPr id="1668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" name="Google Shape;1669;p28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5399990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70" name="Google Shape;1670;p28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1671" name="Google Shape;1671;p28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2" name="Google Shape;1672;p28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3" name="Google Shape;1673;p28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4" name="Google Shape;1674;p28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5" name="Google Shape;1675;p28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6" name="Google Shape;1676;p28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7" name="Google Shape;1677;p28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8" name="Google Shape;1678;p28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9" name="Google Shape;1679;p28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0" name="Google Shape;1680;p28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1" name="Google Shape;1681;p28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2" name="Google Shape;1682;p28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3" name="Google Shape;1683;p28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4" name="Google Shape;1684;p28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5" name="Google Shape;1685;p28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6" name="Google Shape;1686;p28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7" name="Google Shape;1687;p28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8" name="Google Shape;1688;p28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9" name="Google Shape;1689;p28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0" name="Google Shape;1690;p28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1" name="Google Shape;1691;p28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2" name="Google Shape;1692;p28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3" name="Google Shape;1693;p28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4" name="Google Shape;1694;p28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5" name="Google Shape;1695;p28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6" name="Google Shape;1696;p28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7" name="Google Shape;1697;p28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8" name="Google Shape;1698;p28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9" name="Google Shape;1699;p28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0" name="Google Shape;1700;p28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1" name="Google Shape;1701;p28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2" name="Google Shape;1702;p28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3" name="Google Shape;1703;p28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4" name="Google Shape;1704;p28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5" name="Google Shape;1705;p28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706" name="Google Shape;1706;p28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7" name="Google Shape;1707;p28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1708" name="Google Shape;1708;p28"/>
          <p:cNvSpPr/>
          <p:nvPr/>
        </p:nvSpPr>
        <p:spPr>
          <a:xfrm rot="9899989">
            <a:off x="-583964" y="462508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9" name="Google Shape;1709;p28"/>
          <p:cNvSpPr txBox="1"/>
          <p:nvPr>
            <p:ph type="title"/>
          </p:nvPr>
        </p:nvSpPr>
        <p:spPr>
          <a:xfrm>
            <a:off x="732375" y="1637495"/>
            <a:ext cx="38397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710" name="Google Shape;1710;p28"/>
          <p:cNvSpPr txBox="1"/>
          <p:nvPr>
            <p:ph idx="1" type="subTitle"/>
          </p:nvPr>
        </p:nvSpPr>
        <p:spPr>
          <a:xfrm>
            <a:off x="475175" y="2194825"/>
            <a:ext cx="4096800" cy="249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50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11" name="Google Shape;1711;p28"/>
          <p:cNvSpPr txBox="1"/>
          <p:nvPr>
            <p:ph idx="2" type="title"/>
          </p:nvPr>
        </p:nvSpPr>
        <p:spPr>
          <a:xfrm>
            <a:off x="4578150" y="1637495"/>
            <a:ext cx="38397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712" name="Google Shape;1712;p28"/>
          <p:cNvSpPr txBox="1"/>
          <p:nvPr>
            <p:ph idx="3" type="subTitle"/>
          </p:nvPr>
        </p:nvSpPr>
        <p:spPr>
          <a:xfrm>
            <a:off x="4578150" y="2194825"/>
            <a:ext cx="4096800" cy="249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13" name="Google Shape;1713;p28"/>
          <p:cNvSpPr txBox="1"/>
          <p:nvPr>
            <p:ph idx="4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4_1_1_1">
    <p:spTree>
      <p:nvGrpSpPr>
        <p:cNvPr id="1714" name="Shape 1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5" name="Google Shape;1715;p29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5399990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6" name="Google Shape;1716;p29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1717" name="Google Shape;1717;p29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8" name="Google Shape;1718;p29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2" name="Google Shape;1722;p29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3" name="Google Shape;1723;p29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8" name="Google Shape;1728;p29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9" name="Google Shape;1729;p29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0" name="Google Shape;1730;p29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1" name="Google Shape;1731;p29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2" name="Google Shape;1732;p29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3" name="Google Shape;1733;p29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4" name="Google Shape;1734;p29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5" name="Google Shape;1735;p29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6" name="Google Shape;1736;p29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7" name="Google Shape;1737;p29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8" name="Google Shape;1738;p29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9" name="Google Shape;1739;p29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0" name="Google Shape;1740;p29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1" name="Google Shape;1741;p29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2" name="Google Shape;1742;p29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3" name="Google Shape;1743;p29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4" name="Google Shape;1744;p29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5" name="Google Shape;1745;p29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6" name="Google Shape;1746;p29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7" name="Google Shape;1747;p29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8" name="Google Shape;1748;p29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9" name="Google Shape;1749;p29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0" name="Google Shape;1750;p29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1" name="Google Shape;1751;p29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752" name="Google Shape;1752;p29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3" name="Google Shape;1753;p29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1754" name="Google Shape;1754;p29"/>
          <p:cNvSpPr/>
          <p:nvPr/>
        </p:nvSpPr>
        <p:spPr>
          <a:xfrm rot="9899989">
            <a:off x="-583964" y="462508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5" name="Google Shape;1755;p29"/>
          <p:cNvSpPr txBox="1"/>
          <p:nvPr>
            <p:ph idx="1" type="subTitle"/>
          </p:nvPr>
        </p:nvSpPr>
        <p:spPr>
          <a:xfrm>
            <a:off x="724603" y="2240850"/>
            <a:ext cx="3181800" cy="12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56" name="Google Shape;1756;p29"/>
          <p:cNvSpPr txBox="1"/>
          <p:nvPr>
            <p:ph type="ctrTitle"/>
          </p:nvPr>
        </p:nvSpPr>
        <p:spPr>
          <a:xfrm>
            <a:off x="724603" y="1663050"/>
            <a:ext cx="31818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757" name="Google Shape;1757;p29"/>
          <p:cNvSpPr/>
          <p:nvPr/>
        </p:nvSpPr>
        <p:spPr>
          <a:xfrm flipH="1" rot="-4340781">
            <a:off x="3518" y="-5268942"/>
            <a:ext cx="4623974" cy="7256832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 ">
  <p:cSld name="BLANK_1_1_1_1_1_1_2_1">
    <p:spTree>
      <p:nvGrpSpPr>
        <p:cNvPr id="1758" name="Shape 1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9" name="Google Shape;1759;p30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 rot="2453973">
            <a:off x="1248590" y="25322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0" name="Google Shape;1760;p30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 rot="2453973">
            <a:off x="-1738310" y="40818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1" name="Google Shape;1761;p30"/>
          <p:cNvPicPr preferRelativeResize="0"/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 rot="2453973">
            <a:off x="6716115" y="-248136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2" name="Google Shape;1762;p30"/>
          <p:cNvPicPr preferRelativeResize="0"/>
          <p:nvPr/>
        </p:nvPicPr>
        <p:blipFill>
          <a:blip r:embed="rId4">
            <a:alphaModFix amt="47000"/>
          </a:blip>
          <a:stretch>
            <a:fillRect/>
          </a:stretch>
        </p:blipFill>
        <p:spPr>
          <a:xfrm rot="10800000">
            <a:off x="1630988" y="143888"/>
            <a:ext cx="5882026" cy="48557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63" name="Google Shape;1763;p30"/>
          <p:cNvGrpSpPr/>
          <p:nvPr/>
        </p:nvGrpSpPr>
        <p:grpSpPr>
          <a:xfrm rot="-2700000">
            <a:off x="167955" y="3080962"/>
            <a:ext cx="1344349" cy="2469678"/>
            <a:chOff x="272875" y="1419395"/>
            <a:chExt cx="255950" cy="563168"/>
          </a:xfrm>
        </p:grpSpPr>
        <p:sp>
          <p:nvSpPr>
            <p:cNvPr id="1764" name="Google Shape;1764;p30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5" name="Google Shape;1765;p30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6" name="Google Shape;1766;p30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7" name="Google Shape;1767;p30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8" name="Google Shape;1768;p30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9" name="Google Shape;1769;p30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0" name="Google Shape;1770;p30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1" name="Google Shape;1771;p30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2" name="Google Shape;1772;p30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3" name="Google Shape;1773;p30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4" name="Google Shape;1774;p30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5" name="Google Shape;1775;p30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6" name="Google Shape;1776;p30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7" name="Google Shape;1777;p30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8" name="Google Shape;1778;p30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9" name="Google Shape;1779;p30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0" name="Google Shape;1780;p30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1" name="Google Shape;1781;p30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2" name="Google Shape;1782;p30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3" name="Google Shape;1783;p30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4" name="Google Shape;1784;p30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5" name="Google Shape;1785;p30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6" name="Google Shape;1786;p30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7" name="Google Shape;1787;p30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8" name="Google Shape;1788;p30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9" name="Google Shape;1789;p30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0" name="Google Shape;1790;p30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1" name="Google Shape;1791;p30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2" name="Google Shape;1792;p30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3" name="Google Shape;1793;p30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4" name="Google Shape;1794;p30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5" name="Google Shape;1795;p30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6" name="Google Shape;1796;p30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7" name="Google Shape;1797;p30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8" name="Google Shape;1798;p30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99" name="Google Shape;1799;p30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1800" name="Google Shape;1800;p30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1" name="Google Shape;1801;p30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2" name="Google Shape;1802;p30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3" name="Google Shape;1803;p30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4" name="Google Shape;1804;p30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5" name="Google Shape;1805;p30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6" name="Google Shape;1806;p30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7" name="Google Shape;1807;p30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8" name="Google Shape;1808;p30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9" name="Google Shape;1809;p30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0" name="Google Shape;1810;p30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1" name="Google Shape;1811;p30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2" name="Google Shape;1812;p30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3" name="Google Shape;1813;p30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4" name="Google Shape;1814;p30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5" name="Google Shape;1815;p30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6" name="Google Shape;1816;p30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7" name="Google Shape;1817;p30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8" name="Google Shape;1818;p30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9" name="Google Shape;1819;p30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0" name="Google Shape;1820;p30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1" name="Google Shape;1821;p30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2" name="Google Shape;1822;p30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3" name="Google Shape;1823;p30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4" name="Google Shape;1824;p30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5" name="Google Shape;1825;p30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6" name="Google Shape;1826;p30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7" name="Google Shape;1827;p30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8" name="Google Shape;1828;p30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9" name="Google Shape;1829;p30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0" name="Google Shape;1830;p30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1" name="Google Shape;1831;p30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2" name="Google Shape;1832;p30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3" name="Google Shape;1833;p30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4" name="Google Shape;1834;p30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35" name="Google Shape;1835;p30"/>
          <p:cNvSpPr txBox="1"/>
          <p:nvPr>
            <p:ph type="ctrTitle"/>
          </p:nvPr>
        </p:nvSpPr>
        <p:spPr>
          <a:xfrm>
            <a:off x="720000" y="540000"/>
            <a:ext cx="7704000" cy="135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836" name="Google Shape;1836;p30"/>
          <p:cNvSpPr txBox="1"/>
          <p:nvPr>
            <p:ph idx="1" type="subTitle"/>
          </p:nvPr>
        </p:nvSpPr>
        <p:spPr>
          <a:xfrm>
            <a:off x="720000" y="2603948"/>
            <a:ext cx="7704000" cy="9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837" name="Google Shape;1837;p30"/>
          <p:cNvSpPr txBox="1"/>
          <p:nvPr/>
        </p:nvSpPr>
        <p:spPr>
          <a:xfrm>
            <a:off x="2646000" y="3628979"/>
            <a:ext cx="3852000" cy="6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CREDITS: This presentation template was created</a:t>
            </a: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200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by Slidesgo,</a:t>
            </a: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including icons</a:t>
            </a: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200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by Flaticon,</a:t>
            </a: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i</a:t>
            </a:r>
            <a:r>
              <a:rPr lang="en" sz="1200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nfographics &amp; images </a:t>
            </a:r>
            <a:r>
              <a:rPr b="1" lang="en" sz="1200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by Freepik</a:t>
            </a: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38" name="Google Shape;1838;p30"/>
          <p:cNvSpPr/>
          <p:nvPr/>
        </p:nvSpPr>
        <p:spPr>
          <a:xfrm>
            <a:off x="5570568" y="-2413037"/>
            <a:ext cx="4624024" cy="7256966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"/>
          <p:cNvSpPr txBox="1"/>
          <p:nvPr>
            <p:ph idx="1" type="body"/>
          </p:nvPr>
        </p:nvSpPr>
        <p:spPr>
          <a:xfrm>
            <a:off x="720000" y="1055850"/>
            <a:ext cx="7704000" cy="35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200">
                <a:solidFill>
                  <a:srgbClr val="434343"/>
                </a:solidFill>
              </a:defRPr>
            </a:lvl1pPr>
            <a:lvl2pPr indent="-3175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indent="-3175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indent="-3175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indent="-3175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indent="-3175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indent="-3175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indent="-3175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indent="-3175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pic>
        <p:nvPicPr>
          <p:cNvPr id="170" name="Google Shape;170;p4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1326165">
            <a:off x="7658780" y="-1091242"/>
            <a:ext cx="3297389" cy="2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4"/>
          <p:cNvPicPr preferRelativeResize="0"/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 flipH="1" rot="5400000">
            <a:off x="7116014" y="-515250"/>
            <a:ext cx="2894875" cy="259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4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5547182">
            <a:off x="-1959645" y="2413033"/>
            <a:ext cx="3297391" cy="2276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4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 rot="7617396">
            <a:off x="7156577" y="3425249"/>
            <a:ext cx="3632874" cy="29990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" name="Google Shape;174;p4"/>
          <p:cNvGrpSpPr/>
          <p:nvPr/>
        </p:nvGrpSpPr>
        <p:grpSpPr>
          <a:xfrm>
            <a:off x="-624370" y="1649584"/>
            <a:ext cx="1344377" cy="1995312"/>
            <a:chOff x="272875" y="1527563"/>
            <a:chExt cx="255950" cy="455000"/>
          </a:xfrm>
        </p:grpSpPr>
        <p:sp>
          <p:nvSpPr>
            <p:cNvPr id="175" name="Google Shape;175;p4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4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4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4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0" name="Google Shape;210;p4"/>
          <p:cNvSpPr/>
          <p:nvPr/>
        </p:nvSpPr>
        <p:spPr>
          <a:xfrm rot="2491995">
            <a:off x="8061861" y="3895420"/>
            <a:ext cx="2265111" cy="2165862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4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5">
    <p:spTree>
      <p:nvGrpSpPr>
        <p:cNvPr id="1839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0" name="Google Shape;1840;p31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 rot="2453973">
            <a:off x="1248590" y="25322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1" name="Google Shape;1841;p31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 rot="2453973">
            <a:off x="-1738310" y="40818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2" name="Google Shape;1842;p31"/>
          <p:cNvPicPr preferRelativeResize="0"/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 rot="2453973">
            <a:off x="6716115" y="-248136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" name="Google Shape;1843;p31"/>
          <p:cNvPicPr preferRelativeResize="0"/>
          <p:nvPr/>
        </p:nvPicPr>
        <p:blipFill>
          <a:blip r:embed="rId4">
            <a:alphaModFix amt="47000"/>
          </a:blip>
          <a:stretch>
            <a:fillRect/>
          </a:stretch>
        </p:blipFill>
        <p:spPr>
          <a:xfrm rot="10800000">
            <a:off x="1630988" y="143888"/>
            <a:ext cx="5882026" cy="48557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44" name="Google Shape;1844;p31"/>
          <p:cNvGrpSpPr/>
          <p:nvPr/>
        </p:nvGrpSpPr>
        <p:grpSpPr>
          <a:xfrm rot="-2700000">
            <a:off x="167955" y="3080962"/>
            <a:ext cx="1344349" cy="2469678"/>
            <a:chOff x="272875" y="1419395"/>
            <a:chExt cx="255950" cy="563168"/>
          </a:xfrm>
        </p:grpSpPr>
        <p:sp>
          <p:nvSpPr>
            <p:cNvPr id="1845" name="Google Shape;1845;p31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6" name="Google Shape;1846;p31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7" name="Google Shape;1847;p31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8" name="Google Shape;1848;p31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9" name="Google Shape;1849;p31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0" name="Google Shape;1850;p31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1" name="Google Shape;1851;p31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2" name="Google Shape;1852;p31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3" name="Google Shape;1853;p31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4" name="Google Shape;1854;p31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5" name="Google Shape;1855;p31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6" name="Google Shape;1856;p31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7" name="Google Shape;1857;p31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8" name="Google Shape;1858;p31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9" name="Google Shape;1859;p31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0" name="Google Shape;1860;p31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1" name="Google Shape;1861;p31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2" name="Google Shape;1862;p31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3" name="Google Shape;1863;p31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4" name="Google Shape;1864;p31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5" name="Google Shape;1865;p31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6" name="Google Shape;1866;p31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7" name="Google Shape;1867;p31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8" name="Google Shape;1868;p31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9" name="Google Shape;1869;p31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0" name="Google Shape;1870;p31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1" name="Google Shape;1871;p31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2" name="Google Shape;1872;p31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3" name="Google Shape;1873;p31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4" name="Google Shape;1874;p31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5" name="Google Shape;1875;p31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6" name="Google Shape;1876;p31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7" name="Google Shape;1877;p31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8" name="Google Shape;1878;p31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9" name="Google Shape;1879;p31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80" name="Google Shape;1880;p31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1881" name="Google Shape;1881;p31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2" name="Google Shape;1882;p31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3" name="Google Shape;1883;p31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4" name="Google Shape;1884;p31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5" name="Google Shape;1885;p31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6" name="Google Shape;1886;p31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7" name="Google Shape;1887;p31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8" name="Google Shape;1888;p31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9" name="Google Shape;1889;p31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0" name="Google Shape;1890;p31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1" name="Google Shape;1891;p31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2" name="Google Shape;1892;p31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3" name="Google Shape;1893;p31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4" name="Google Shape;1894;p31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5" name="Google Shape;1895;p31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6" name="Google Shape;1896;p31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7" name="Google Shape;1897;p31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8" name="Google Shape;1898;p31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9" name="Google Shape;1899;p31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0" name="Google Shape;1900;p31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1" name="Google Shape;1901;p31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2" name="Google Shape;1902;p31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3" name="Google Shape;1903;p31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4" name="Google Shape;1904;p31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5" name="Google Shape;1905;p31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7" name="Google Shape;1907;p31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8" name="Google Shape;1908;p31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9" name="Google Shape;1909;p31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0" name="Google Shape;1910;p31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16" name="Google Shape;1916;p31"/>
          <p:cNvSpPr/>
          <p:nvPr/>
        </p:nvSpPr>
        <p:spPr>
          <a:xfrm>
            <a:off x="5570568" y="-2413037"/>
            <a:ext cx="4624024" cy="7256966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5_1">
    <p:spTree>
      <p:nvGrpSpPr>
        <p:cNvPr id="1917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8" name="Google Shape;1918;p32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5399990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19" name="Google Shape;1919;p32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1920" name="Google Shape;1920;p32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1" name="Google Shape;1921;p32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2" name="Google Shape;1922;p32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3" name="Google Shape;1923;p32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4" name="Google Shape;1924;p32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5" name="Google Shape;1925;p32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6" name="Google Shape;1926;p32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7" name="Google Shape;1927;p32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8" name="Google Shape;1928;p32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9" name="Google Shape;1929;p32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0" name="Google Shape;1930;p32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1" name="Google Shape;1931;p32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2" name="Google Shape;1932;p32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3" name="Google Shape;1933;p32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4" name="Google Shape;1934;p32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5" name="Google Shape;1935;p32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6" name="Google Shape;1936;p32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7" name="Google Shape;1937;p32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8" name="Google Shape;1938;p32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9" name="Google Shape;1939;p32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0" name="Google Shape;1940;p32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1" name="Google Shape;1941;p32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2" name="Google Shape;1942;p32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3" name="Google Shape;1943;p32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4" name="Google Shape;1944;p32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5" name="Google Shape;1945;p32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6" name="Google Shape;1946;p32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7" name="Google Shape;1947;p32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8" name="Google Shape;1948;p32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9" name="Google Shape;1949;p32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0" name="Google Shape;1950;p32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1" name="Google Shape;1951;p32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2" name="Google Shape;1952;p32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3" name="Google Shape;1953;p32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4" name="Google Shape;1954;p32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955" name="Google Shape;1955;p32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6" name="Google Shape;1956;p32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1957" name="Google Shape;1957;p32"/>
          <p:cNvSpPr/>
          <p:nvPr/>
        </p:nvSpPr>
        <p:spPr>
          <a:xfrm rot="9899989">
            <a:off x="-583964" y="462508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5_1_1">
    <p:spTree>
      <p:nvGrpSpPr>
        <p:cNvPr id="1958" name="Shape 1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9" name="Google Shape;1959;p33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-2343514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60" name="Google Shape;1960;p33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1961" name="Google Shape;1961;p33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2" name="Google Shape;1962;p33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3" name="Google Shape;1963;p33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4" name="Google Shape;1964;p33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5" name="Google Shape;1965;p33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6" name="Google Shape;1966;p33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7" name="Google Shape;1967;p33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8" name="Google Shape;1968;p33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9" name="Google Shape;1969;p33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0" name="Google Shape;1970;p33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1" name="Google Shape;1971;p33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2" name="Google Shape;1972;p33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3" name="Google Shape;1973;p33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4" name="Google Shape;1974;p33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5" name="Google Shape;1975;p33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6" name="Google Shape;1976;p33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7" name="Google Shape;1977;p33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8" name="Google Shape;1978;p33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9" name="Google Shape;1979;p33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0" name="Google Shape;1980;p33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1" name="Google Shape;1981;p33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2" name="Google Shape;1982;p33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3" name="Google Shape;1983;p33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4" name="Google Shape;1984;p33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5" name="Google Shape;1985;p33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6" name="Google Shape;1986;p33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7" name="Google Shape;1987;p33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8" name="Google Shape;1988;p33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9" name="Google Shape;1989;p33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0" name="Google Shape;1990;p33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1" name="Google Shape;1991;p33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2" name="Google Shape;1992;p33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3" name="Google Shape;1993;p33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4" name="Google Shape;1994;p33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5" name="Google Shape;1995;p33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996" name="Google Shape;1996;p33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580980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7" name="Google Shape;1997;p33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98" name="Google Shape;1998;p33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1999" name="Google Shape;1999;p33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0" name="Google Shape;2000;p33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1" name="Google Shape;2001;p33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2" name="Google Shape;2002;p33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3" name="Google Shape;2003;p33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4" name="Google Shape;2004;p33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5" name="Google Shape;2005;p33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6" name="Google Shape;2006;p33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7" name="Google Shape;2007;p33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8" name="Google Shape;2008;p33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9" name="Google Shape;2009;p33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0" name="Google Shape;2010;p33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1" name="Google Shape;2011;p33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2" name="Google Shape;2012;p33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3" name="Google Shape;2013;p33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4" name="Google Shape;2014;p33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5" name="Google Shape;2015;p33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6" name="Google Shape;2016;p33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7" name="Google Shape;2017;p33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8" name="Google Shape;2018;p33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9" name="Google Shape;2019;p33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0" name="Google Shape;2020;p33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1" name="Google Shape;2021;p33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2" name="Google Shape;2022;p33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3" name="Google Shape;2023;p33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4" name="Google Shape;2024;p33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5" name="Google Shape;2025;p33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6" name="Google Shape;2026;p33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7" name="Google Shape;2027;p33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8" name="Google Shape;2028;p33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9" name="Google Shape;2029;p33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0" name="Google Shape;2030;p33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1" name="Google Shape;2031;p33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2" name="Google Shape;2032;p33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3" name="Google Shape;2033;p33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CUSTOM_5_1_1_1">
    <p:spTree>
      <p:nvGrpSpPr>
        <p:cNvPr id="2034" name="Shape 2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5" name="Google Shape;2035;p34"/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 rot="5400000">
            <a:off x="6963311" y="-630813"/>
            <a:ext cx="3592176" cy="30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6" name="Google Shape;2036;p34"/>
          <p:cNvPicPr preferRelativeResize="0"/>
          <p:nvPr/>
        </p:nvPicPr>
        <p:blipFill>
          <a:blip r:embed="rId3">
            <a:alphaModFix amt="66000"/>
          </a:blip>
          <a:stretch>
            <a:fillRect/>
          </a:stretch>
        </p:blipFill>
        <p:spPr>
          <a:xfrm flipH="1" rot="1326165">
            <a:off x="-191445" y="4128883"/>
            <a:ext cx="3297389" cy="22766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37" name="Google Shape;2037;p34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2038" name="Google Shape;2038;p34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9" name="Google Shape;2039;p34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0" name="Google Shape;2040;p34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1" name="Google Shape;2041;p34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2" name="Google Shape;2042;p34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3" name="Google Shape;2043;p34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4" name="Google Shape;2044;p34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5" name="Google Shape;2045;p34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6" name="Google Shape;2046;p34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7" name="Google Shape;2047;p34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8" name="Google Shape;2048;p34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9" name="Google Shape;2049;p34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0" name="Google Shape;2050;p34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1" name="Google Shape;2051;p34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2" name="Google Shape;2052;p34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3" name="Google Shape;2053;p34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4" name="Google Shape;2054;p34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5" name="Google Shape;2055;p34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6" name="Google Shape;2056;p34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7" name="Google Shape;2057;p34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8" name="Google Shape;2058;p34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9" name="Google Shape;2059;p34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0" name="Google Shape;2060;p34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1" name="Google Shape;2061;p34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2" name="Google Shape;2062;p34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3" name="Google Shape;2063;p34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4" name="Google Shape;2064;p34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5" name="Google Shape;2065;p34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6" name="Google Shape;2066;p34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7" name="Google Shape;2067;p34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8" name="Google Shape;2068;p34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9" name="Google Shape;2069;p34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0" name="Google Shape;2070;p34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1" name="Google Shape;2071;p34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2" name="Google Shape;2072;p34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73" name="Google Shape;2073;p34"/>
          <p:cNvSpPr/>
          <p:nvPr/>
        </p:nvSpPr>
        <p:spPr>
          <a:xfrm>
            <a:off x="4566955" y="-2521549"/>
            <a:ext cx="4624024" cy="7256966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74" name="Google Shape;2074;p34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7675040">
            <a:off x="2669916" y="-1516164"/>
            <a:ext cx="2894877" cy="259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5" name="Google Shape;2075;p34"/>
          <p:cNvPicPr preferRelativeResize="0"/>
          <p:nvPr/>
        </p:nvPicPr>
        <p:blipFill>
          <a:blip r:embed="rId5">
            <a:alphaModFix amt="74000"/>
          </a:blip>
          <a:stretch>
            <a:fillRect/>
          </a:stretch>
        </p:blipFill>
        <p:spPr>
          <a:xfrm flipH="1" rot="-9631575">
            <a:off x="-1503235" y="-1230424"/>
            <a:ext cx="2894874" cy="2593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4">
  <p:cSld name="CUSTOM_4_1_1_2">
    <p:spTree>
      <p:nvGrpSpPr>
        <p:cNvPr id="2076" name="Shape 2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7" name="Google Shape;2077;p35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5399990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78" name="Google Shape;2078;p35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2079" name="Google Shape;2079;p35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0" name="Google Shape;2080;p35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1" name="Google Shape;2081;p35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2" name="Google Shape;2082;p35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3" name="Google Shape;2083;p35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4" name="Google Shape;2084;p35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5" name="Google Shape;2085;p35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6" name="Google Shape;2086;p35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7" name="Google Shape;2087;p35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8" name="Google Shape;2088;p35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9" name="Google Shape;2089;p35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0" name="Google Shape;2090;p35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1" name="Google Shape;2091;p35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2" name="Google Shape;2092;p35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3" name="Google Shape;2093;p35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4" name="Google Shape;2094;p35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5" name="Google Shape;2095;p35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6" name="Google Shape;2096;p35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7" name="Google Shape;2097;p35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8" name="Google Shape;2098;p35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9" name="Google Shape;2099;p35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0" name="Google Shape;2100;p35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1" name="Google Shape;2101;p35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2" name="Google Shape;2102;p35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3" name="Google Shape;2103;p35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4" name="Google Shape;2104;p35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5" name="Google Shape;2105;p35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6" name="Google Shape;2106;p35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7" name="Google Shape;2107;p35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8" name="Google Shape;2108;p35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9" name="Google Shape;2109;p35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0" name="Google Shape;2110;p35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1" name="Google Shape;2111;p35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2" name="Google Shape;2112;p35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3" name="Google Shape;2113;p35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114" name="Google Shape;2114;p35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5" name="Google Shape;2115;p35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2116" name="Google Shape;2116;p35"/>
          <p:cNvSpPr/>
          <p:nvPr/>
        </p:nvSpPr>
        <p:spPr>
          <a:xfrm rot="9899989">
            <a:off x="-583964" y="462508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/>
          <p:nvPr>
            <p:ph idx="1" type="subTitle"/>
          </p:nvPr>
        </p:nvSpPr>
        <p:spPr>
          <a:xfrm>
            <a:off x="1944337" y="3168343"/>
            <a:ext cx="1532400" cy="479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214" name="Google Shape;214;p5"/>
          <p:cNvSpPr txBox="1"/>
          <p:nvPr>
            <p:ph idx="2" type="subTitle"/>
          </p:nvPr>
        </p:nvSpPr>
        <p:spPr>
          <a:xfrm>
            <a:off x="1381688" y="3559333"/>
            <a:ext cx="2657700" cy="101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15" name="Google Shape;215;p5"/>
          <p:cNvSpPr txBox="1"/>
          <p:nvPr>
            <p:ph idx="3" type="subTitle"/>
          </p:nvPr>
        </p:nvSpPr>
        <p:spPr>
          <a:xfrm flipH="1">
            <a:off x="5667265" y="3168343"/>
            <a:ext cx="1532400" cy="479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216" name="Google Shape;216;p5"/>
          <p:cNvSpPr txBox="1"/>
          <p:nvPr>
            <p:ph idx="4" type="subTitle"/>
          </p:nvPr>
        </p:nvSpPr>
        <p:spPr>
          <a:xfrm flipH="1">
            <a:off x="5104613" y="3559333"/>
            <a:ext cx="2657700" cy="101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217" name="Google Shape;217;p5"/>
          <p:cNvPicPr preferRelativeResize="0"/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 rot="4139108">
            <a:off x="-1716814" y="3950736"/>
            <a:ext cx="2989903" cy="24682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8" name="Google Shape;218;p5"/>
          <p:cNvGrpSpPr/>
          <p:nvPr/>
        </p:nvGrpSpPr>
        <p:grpSpPr>
          <a:xfrm rot="-987768">
            <a:off x="-414533" y="3230134"/>
            <a:ext cx="1344359" cy="1995308"/>
            <a:chOff x="272875" y="1527563"/>
            <a:chExt cx="255950" cy="455000"/>
          </a:xfrm>
        </p:grpSpPr>
        <p:sp>
          <p:nvSpPr>
            <p:cNvPr id="219" name="Google Shape;219;p5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5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5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5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54" name="Google Shape;254;p5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1197527">
            <a:off x="8254668" y="388818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5"/>
          <p:cNvPicPr preferRelativeResize="0"/>
          <p:nvPr/>
        </p:nvPicPr>
        <p:blipFill>
          <a:blip r:embed="rId4">
            <a:alphaModFix amt="58000"/>
          </a:blip>
          <a:stretch>
            <a:fillRect/>
          </a:stretch>
        </p:blipFill>
        <p:spPr>
          <a:xfrm rot="-9314708">
            <a:off x="-1515506" y="-1274402"/>
            <a:ext cx="1787180" cy="4287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5"/>
          <p:cNvPicPr preferRelativeResize="0"/>
          <p:nvPr/>
        </p:nvPicPr>
        <p:blipFill>
          <a:blip r:embed="rId5">
            <a:alphaModFix amt="76000"/>
          </a:blip>
          <a:stretch>
            <a:fillRect/>
          </a:stretch>
        </p:blipFill>
        <p:spPr>
          <a:xfrm rot="394092">
            <a:off x="2157624" y="-1359156"/>
            <a:ext cx="5296602" cy="1972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5"/>
          <p:cNvPicPr preferRelativeResize="0"/>
          <p:nvPr/>
        </p:nvPicPr>
        <p:blipFill>
          <a:blip r:embed="rId6">
            <a:alphaModFix amt="62000"/>
          </a:blip>
          <a:stretch>
            <a:fillRect/>
          </a:stretch>
        </p:blipFill>
        <p:spPr>
          <a:xfrm flipH="1" rot="6551349">
            <a:off x="7493893" y="-756657"/>
            <a:ext cx="2894870" cy="2593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8" name="Google Shape;258;p5"/>
          <p:cNvGrpSpPr/>
          <p:nvPr/>
        </p:nvGrpSpPr>
        <p:grpSpPr>
          <a:xfrm rot="8100046">
            <a:off x="8172668" y="-457651"/>
            <a:ext cx="1344367" cy="1995327"/>
            <a:chOff x="272875" y="1527563"/>
            <a:chExt cx="255950" cy="455000"/>
          </a:xfrm>
        </p:grpSpPr>
        <p:sp>
          <p:nvSpPr>
            <p:cNvPr id="259" name="Google Shape;259;p5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4" name="Google Shape;294;p5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295" name="Google Shape;295;p5"/>
          <p:cNvSpPr/>
          <p:nvPr/>
        </p:nvSpPr>
        <p:spPr>
          <a:xfrm flipH="1" rot="-6477098">
            <a:off x="-3963735" y="-3524095"/>
            <a:ext cx="4623929" cy="7256942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5"/>
          <p:cNvSpPr/>
          <p:nvPr/>
        </p:nvSpPr>
        <p:spPr>
          <a:xfrm rot="-7689947">
            <a:off x="8072325" y="4598041"/>
            <a:ext cx="2264989" cy="2165745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6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1326164">
            <a:off x="2960862" y="1361553"/>
            <a:ext cx="3222304" cy="222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6"/>
          <p:cNvPicPr preferRelativeResize="0"/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 rot="1331770">
            <a:off x="-1977764" y="3821949"/>
            <a:ext cx="2989902" cy="24682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0" name="Google Shape;300;p6"/>
          <p:cNvGrpSpPr/>
          <p:nvPr/>
        </p:nvGrpSpPr>
        <p:grpSpPr>
          <a:xfrm rot="-987768">
            <a:off x="-733895" y="3875634"/>
            <a:ext cx="1344359" cy="1995308"/>
            <a:chOff x="272875" y="1527563"/>
            <a:chExt cx="255950" cy="455000"/>
          </a:xfrm>
        </p:grpSpPr>
        <p:sp>
          <p:nvSpPr>
            <p:cNvPr id="301" name="Google Shape;301;p6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36" name="Google Shape;336;p6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flipH="1">
            <a:off x="7809444" y="4139664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6"/>
          <p:cNvPicPr preferRelativeResize="0"/>
          <p:nvPr/>
        </p:nvPicPr>
        <p:blipFill>
          <a:blip r:embed="rId5">
            <a:alphaModFix amt="62000"/>
          </a:blip>
          <a:stretch>
            <a:fillRect/>
          </a:stretch>
        </p:blipFill>
        <p:spPr>
          <a:xfrm flipH="1" rot="9368145">
            <a:off x="-1509155" y="-1246007"/>
            <a:ext cx="2894870" cy="2593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8" name="Google Shape;338;p6"/>
          <p:cNvGrpSpPr/>
          <p:nvPr/>
        </p:nvGrpSpPr>
        <p:grpSpPr>
          <a:xfrm rot="5400065">
            <a:off x="8667137" y="-1129839"/>
            <a:ext cx="1344377" cy="1995312"/>
            <a:chOff x="272875" y="1527563"/>
            <a:chExt cx="255950" cy="455000"/>
          </a:xfrm>
        </p:grpSpPr>
        <p:sp>
          <p:nvSpPr>
            <p:cNvPr id="339" name="Google Shape;339;p6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6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6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4" name="Google Shape;374;p6"/>
          <p:cNvSpPr txBox="1"/>
          <p:nvPr>
            <p:ph type="title"/>
          </p:nvPr>
        </p:nvSpPr>
        <p:spPr>
          <a:xfrm>
            <a:off x="3566522" y="1727900"/>
            <a:ext cx="2028900" cy="171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pic>
        <p:nvPicPr>
          <p:cNvPr id="375" name="Google Shape;375;p6"/>
          <p:cNvPicPr preferRelativeResize="0"/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 rot="-10643014">
            <a:off x="7943421" y="-1509312"/>
            <a:ext cx="2989903" cy="2468227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6"/>
          <p:cNvSpPr/>
          <p:nvPr/>
        </p:nvSpPr>
        <p:spPr>
          <a:xfrm rot="-7373435">
            <a:off x="3439495" y="5025020"/>
            <a:ext cx="2265005" cy="216576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7"/>
          <p:cNvSpPr txBox="1"/>
          <p:nvPr>
            <p:ph idx="1" type="subTitle"/>
          </p:nvPr>
        </p:nvSpPr>
        <p:spPr>
          <a:xfrm>
            <a:off x="720000" y="1475700"/>
            <a:ext cx="7704000" cy="265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9" name="Google Shape;379;p7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pic>
        <p:nvPicPr>
          <p:cNvPr id="380" name="Google Shape;380;p7"/>
          <p:cNvPicPr preferRelativeResize="0"/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 rot="4139108">
            <a:off x="-1716814" y="3950736"/>
            <a:ext cx="2989903" cy="24682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1" name="Google Shape;381;p7"/>
          <p:cNvGrpSpPr/>
          <p:nvPr/>
        </p:nvGrpSpPr>
        <p:grpSpPr>
          <a:xfrm rot="-987768">
            <a:off x="-414533" y="3230134"/>
            <a:ext cx="1344359" cy="1995308"/>
            <a:chOff x="272875" y="1527563"/>
            <a:chExt cx="255950" cy="455000"/>
          </a:xfrm>
        </p:grpSpPr>
        <p:sp>
          <p:nvSpPr>
            <p:cNvPr id="382" name="Google Shape;382;p7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7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7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7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7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7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7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7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7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7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7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7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7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7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7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7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17" name="Google Shape;417;p7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1197527">
            <a:off x="8254668" y="388818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7"/>
          <p:cNvPicPr preferRelativeResize="0"/>
          <p:nvPr/>
        </p:nvPicPr>
        <p:blipFill>
          <a:blip r:embed="rId4">
            <a:alphaModFix amt="58000"/>
          </a:blip>
          <a:stretch>
            <a:fillRect/>
          </a:stretch>
        </p:blipFill>
        <p:spPr>
          <a:xfrm rot="-9314708">
            <a:off x="-1515506" y="-1274402"/>
            <a:ext cx="1787180" cy="4287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7"/>
          <p:cNvPicPr preferRelativeResize="0"/>
          <p:nvPr/>
        </p:nvPicPr>
        <p:blipFill>
          <a:blip r:embed="rId5">
            <a:alphaModFix amt="76000"/>
          </a:blip>
          <a:stretch>
            <a:fillRect/>
          </a:stretch>
        </p:blipFill>
        <p:spPr>
          <a:xfrm rot="394092">
            <a:off x="2157624" y="-1359156"/>
            <a:ext cx="5296602" cy="1972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7"/>
          <p:cNvPicPr preferRelativeResize="0"/>
          <p:nvPr/>
        </p:nvPicPr>
        <p:blipFill>
          <a:blip r:embed="rId6">
            <a:alphaModFix amt="62000"/>
          </a:blip>
          <a:stretch>
            <a:fillRect/>
          </a:stretch>
        </p:blipFill>
        <p:spPr>
          <a:xfrm flipH="1" rot="6551349">
            <a:off x="7493893" y="-756657"/>
            <a:ext cx="2894870" cy="2593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1" name="Google Shape;421;p7"/>
          <p:cNvGrpSpPr/>
          <p:nvPr/>
        </p:nvGrpSpPr>
        <p:grpSpPr>
          <a:xfrm rot="8100046">
            <a:off x="8172668" y="-457651"/>
            <a:ext cx="1344367" cy="1995327"/>
            <a:chOff x="272875" y="1527563"/>
            <a:chExt cx="255950" cy="455000"/>
          </a:xfrm>
        </p:grpSpPr>
        <p:sp>
          <p:nvSpPr>
            <p:cNvPr id="422" name="Google Shape;422;p7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7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7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7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7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7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7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7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7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7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7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7" name="Google Shape;457;p7"/>
          <p:cNvSpPr/>
          <p:nvPr/>
        </p:nvSpPr>
        <p:spPr>
          <a:xfrm flipH="1" rot="-6477098">
            <a:off x="-3963735" y="-3524095"/>
            <a:ext cx="4623929" cy="7256942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7"/>
          <p:cNvSpPr/>
          <p:nvPr/>
        </p:nvSpPr>
        <p:spPr>
          <a:xfrm rot="-7689947">
            <a:off x="8072325" y="4598041"/>
            <a:ext cx="2264989" cy="2165745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8"/>
          <p:cNvPicPr preferRelativeResize="0"/>
          <p:nvPr/>
        </p:nvPicPr>
        <p:blipFill>
          <a:blip r:embed="rId2">
            <a:alphaModFix amt="74000"/>
          </a:blip>
          <a:stretch>
            <a:fillRect/>
          </a:stretch>
        </p:blipFill>
        <p:spPr>
          <a:xfrm flipH="1" rot="-10162003">
            <a:off x="301118" y="56641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8"/>
          <p:cNvPicPr preferRelativeResize="0"/>
          <p:nvPr/>
        </p:nvPicPr>
        <p:blipFill>
          <a:blip r:embed="rId3">
            <a:alphaModFix amt="33000"/>
          </a:blip>
          <a:stretch>
            <a:fillRect/>
          </a:stretch>
        </p:blipFill>
        <p:spPr>
          <a:xfrm flipH="1" rot="10800000">
            <a:off x="2309117" y="4"/>
            <a:ext cx="611487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8"/>
          <p:cNvPicPr preferRelativeResize="0"/>
          <p:nvPr/>
        </p:nvPicPr>
        <p:blipFill>
          <a:blip r:embed="rId4">
            <a:alphaModFix amt="58000"/>
          </a:blip>
          <a:stretch>
            <a:fillRect/>
          </a:stretch>
        </p:blipFill>
        <p:spPr>
          <a:xfrm rot="-8962532">
            <a:off x="7553885" y="2352524"/>
            <a:ext cx="1462806" cy="350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8"/>
          <p:cNvPicPr preferRelativeResize="0"/>
          <p:nvPr/>
        </p:nvPicPr>
        <p:blipFill>
          <a:blip r:embed="rId5">
            <a:alphaModFix amt="62000"/>
          </a:blip>
          <a:stretch>
            <a:fillRect/>
          </a:stretch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8"/>
          <p:cNvSpPr/>
          <p:nvPr/>
        </p:nvSpPr>
        <p:spPr>
          <a:xfrm rot="-6681487">
            <a:off x="8044372" y="2590906"/>
            <a:ext cx="2265023" cy="2165778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65" name="Google Shape;465;p8"/>
          <p:cNvGrpSpPr/>
          <p:nvPr/>
        </p:nvGrpSpPr>
        <p:grpSpPr>
          <a:xfrm rot="8100046">
            <a:off x="-12030" y="3450661"/>
            <a:ext cx="1344367" cy="1995327"/>
            <a:chOff x="272875" y="1527563"/>
            <a:chExt cx="255950" cy="455000"/>
          </a:xfrm>
        </p:grpSpPr>
        <p:sp>
          <p:nvSpPr>
            <p:cNvPr id="466" name="Google Shape;466;p8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01" name="Google Shape;501;p8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502" name="Google Shape;502;p8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8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8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8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37" name="Google Shape;537;p8"/>
          <p:cNvPicPr preferRelativeResize="0"/>
          <p:nvPr/>
        </p:nvPicPr>
        <p:blipFill>
          <a:blip r:embed="rId6">
            <a:alphaModFix amt="62000"/>
          </a:blip>
          <a:stretch>
            <a:fillRect/>
          </a:stretch>
        </p:blipFill>
        <p:spPr>
          <a:xfrm rot="5400000">
            <a:off x="1054424" y="-334421"/>
            <a:ext cx="4474637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8"/>
          <p:cNvSpPr txBox="1"/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39" name="Google Shape;539;p8"/>
          <p:cNvSpPr/>
          <p:nvPr/>
        </p:nvSpPr>
        <p:spPr>
          <a:xfrm flipH="1" rot="231922">
            <a:off x="-1189243" y="-3465582"/>
            <a:ext cx="4623938" cy="7256951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9"/>
          <p:cNvSpPr txBox="1"/>
          <p:nvPr>
            <p:ph idx="1" type="subTitle"/>
          </p:nvPr>
        </p:nvSpPr>
        <p:spPr>
          <a:xfrm flipH="1">
            <a:off x="5047900" y="2607067"/>
            <a:ext cx="3367800" cy="106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2" name="Google Shape;542;p9"/>
          <p:cNvSpPr txBox="1"/>
          <p:nvPr>
            <p:ph type="ctrTitle"/>
          </p:nvPr>
        </p:nvSpPr>
        <p:spPr>
          <a:xfrm flipH="1">
            <a:off x="4571900" y="1697799"/>
            <a:ext cx="3860400" cy="93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543" name="Google Shape;543;p9"/>
          <p:cNvPicPr preferRelativeResize="0"/>
          <p:nvPr/>
        </p:nvPicPr>
        <p:blipFill>
          <a:blip r:embed="rId2">
            <a:alphaModFix amt="82000"/>
          </a:blip>
          <a:stretch>
            <a:fillRect/>
          </a:stretch>
        </p:blipFill>
        <p:spPr>
          <a:xfrm>
            <a:off x="6498000" y="3581373"/>
            <a:ext cx="3440400" cy="2840126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9"/>
          <p:cNvSpPr/>
          <p:nvPr/>
        </p:nvSpPr>
        <p:spPr>
          <a:xfrm rot="-2569776">
            <a:off x="7774946" y="-1017900"/>
            <a:ext cx="2265043" cy="2165797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45" name="Google Shape;545;p9"/>
          <p:cNvGrpSpPr/>
          <p:nvPr/>
        </p:nvGrpSpPr>
        <p:grpSpPr>
          <a:xfrm rot="-6629356">
            <a:off x="7495291" y="3526103"/>
            <a:ext cx="1344346" cy="2469672"/>
            <a:chOff x="272875" y="1419395"/>
            <a:chExt cx="255950" cy="563168"/>
          </a:xfrm>
        </p:grpSpPr>
        <p:sp>
          <p:nvSpPr>
            <p:cNvPr id="546" name="Google Shape;546;p9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9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9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9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9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9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9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9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9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9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9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9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9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9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9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9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9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9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9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9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9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9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9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81" name="Google Shape;581;p9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 rot="-5400005">
            <a:off x="-1096437" y="-959501"/>
            <a:ext cx="3632875" cy="2999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10"/>
          <p:cNvSpPr txBox="1"/>
          <p:nvPr>
            <p:ph type="title"/>
          </p:nvPr>
        </p:nvSpPr>
        <p:spPr>
          <a:xfrm>
            <a:off x="720000" y="3314050"/>
            <a:ext cx="7704000" cy="125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29" Type="http://schemas.openxmlformats.org/officeDocument/2006/relationships/slideLayout" Target="../slideLayouts/slideLayout28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31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0.xml"/><Relationship Id="rId33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9.xml"/><Relationship Id="rId32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12.xml"/><Relationship Id="rId35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11.xml"/><Relationship Id="rId34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36" Type="http://schemas.openxmlformats.org/officeDocument/2006/relationships/theme" Target="../theme/theme2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hyperlink" Target="https://docs.google.com/presentation/d/10w4uhB2KIm74W3s5taftkhqCF9GSLcBvtNAkvmSzJh8/edit#slide=id.p" TargetMode="External"/><Relationship Id="rId5" Type="http://schemas.openxmlformats.org/officeDocument/2006/relationships/image" Target="../media/image3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40.png"/><Relationship Id="rId10" Type="http://schemas.openxmlformats.org/officeDocument/2006/relationships/hyperlink" Target="https://docs.google.com/presentation/d/10w4uhB2KIm74W3s5taftkhqCF9GSLcBvtNAkvmSzJh8/edit#slide=id.p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4.png"/><Relationship Id="rId6" Type="http://schemas.openxmlformats.org/officeDocument/2006/relationships/image" Target="../media/image33.png"/><Relationship Id="rId7" Type="http://schemas.openxmlformats.org/officeDocument/2006/relationships/image" Target="../media/image44.png"/><Relationship Id="rId8" Type="http://schemas.openxmlformats.org/officeDocument/2006/relationships/image" Target="../media/image3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jpg"/><Relationship Id="rId4" Type="http://schemas.openxmlformats.org/officeDocument/2006/relationships/image" Target="../media/image5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png"/><Relationship Id="rId4" Type="http://schemas.openxmlformats.org/officeDocument/2006/relationships/image" Target="../media/image32.png"/><Relationship Id="rId5" Type="http://schemas.openxmlformats.org/officeDocument/2006/relationships/image" Target="../media/image37.png"/><Relationship Id="rId6" Type="http://schemas.openxmlformats.org/officeDocument/2006/relationships/image" Target="../media/image3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3.png"/><Relationship Id="rId4" Type="http://schemas.openxmlformats.org/officeDocument/2006/relationships/image" Target="../media/image51.png"/><Relationship Id="rId5" Type="http://schemas.openxmlformats.org/officeDocument/2006/relationships/image" Target="../media/image43.png"/><Relationship Id="rId6" Type="http://schemas.openxmlformats.org/officeDocument/2006/relationships/image" Target="../media/image38.png"/><Relationship Id="rId7" Type="http://schemas.openxmlformats.org/officeDocument/2006/relationships/image" Target="../media/image5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quizlet.com/join/83MnjJVMS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7.png"/><Relationship Id="rId4" Type="http://schemas.openxmlformats.org/officeDocument/2006/relationships/image" Target="../media/image46.png"/><Relationship Id="rId5" Type="http://schemas.openxmlformats.org/officeDocument/2006/relationships/image" Target="../media/image43.png"/><Relationship Id="rId6" Type="http://schemas.openxmlformats.org/officeDocument/2006/relationships/image" Target="../media/image54.png"/><Relationship Id="rId7" Type="http://schemas.openxmlformats.org/officeDocument/2006/relationships/image" Target="../media/image49.png"/><Relationship Id="rId8" Type="http://schemas.openxmlformats.org/officeDocument/2006/relationships/image" Target="../media/image4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0" name="Shape 2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1" name="Google Shape;2121;p36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9461196">
            <a:off x="1917996" y="2388117"/>
            <a:ext cx="2894873" cy="2593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2" name="Google Shape;2122;p36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1377427">
            <a:off x="4784429" y="752254"/>
            <a:ext cx="2894876" cy="259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3" name="Google Shape;2123;p36"/>
          <p:cNvPicPr preferRelativeResize="0"/>
          <p:nvPr/>
        </p:nvPicPr>
        <p:blipFill>
          <a:blip r:embed="rId5">
            <a:alphaModFix amt="47000"/>
          </a:blip>
          <a:stretch>
            <a:fillRect/>
          </a:stretch>
        </p:blipFill>
        <p:spPr>
          <a:xfrm>
            <a:off x="1534077" y="290387"/>
            <a:ext cx="5527099" cy="4562724"/>
          </a:xfrm>
          <a:prstGeom prst="rect">
            <a:avLst/>
          </a:prstGeom>
          <a:noFill/>
          <a:ln>
            <a:noFill/>
          </a:ln>
        </p:spPr>
      </p:pic>
      <p:sp>
        <p:nvSpPr>
          <p:cNvPr id="2124" name="Google Shape;2124;p36"/>
          <p:cNvSpPr txBox="1"/>
          <p:nvPr>
            <p:ph type="ctrTitle"/>
          </p:nvPr>
        </p:nvSpPr>
        <p:spPr>
          <a:xfrm>
            <a:off x="1988275" y="1935648"/>
            <a:ext cx="5359200" cy="165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4400">
                <a:latin typeface="Overpass"/>
                <a:ea typeface="Overpass"/>
                <a:cs typeface="Overpass"/>
                <a:sym typeface="Overpass"/>
              </a:rPr>
              <a:t>Globular Proteins</a:t>
            </a:r>
            <a:endParaRPr b="1" sz="44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2700">
              <a:solidFill>
                <a:srgbClr val="000000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25" name="Google Shape;2125;p36"/>
          <p:cNvSpPr/>
          <p:nvPr/>
        </p:nvSpPr>
        <p:spPr>
          <a:xfrm>
            <a:off x="-3657600" y="7305175"/>
            <a:ext cx="792600" cy="792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26" name="Google Shape;2126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23545" y="-1"/>
            <a:ext cx="1436125" cy="143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7" name="Google Shape;2127;p3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85679" y="290399"/>
            <a:ext cx="703825" cy="100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8" name="Google Shape;2128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9875" y="3495375"/>
            <a:ext cx="1205602" cy="1527101"/>
          </a:xfrm>
          <a:prstGeom prst="rect">
            <a:avLst/>
          </a:prstGeom>
          <a:noFill/>
          <a:ln>
            <a:noFill/>
          </a:ln>
        </p:spPr>
      </p:pic>
      <p:sp>
        <p:nvSpPr>
          <p:cNvPr id="2129" name="Google Shape;2129;p36"/>
          <p:cNvSpPr txBox="1"/>
          <p:nvPr/>
        </p:nvSpPr>
        <p:spPr>
          <a:xfrm>
            <a:off x="259875" y="3751025"/>
            <a:ext cx="11256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Open Sans"/>
                <a:ea typeface="Open Sans"/>
                <a:cs typeface="Open Sans"/>
                <a:sym typeface="Open Sans"/>
              </a:rPr>
              <a:t>L3 </a:t>
            </a:r>
            <a:endParaRPr b="1"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Open Sans"/>
                <a:ea typeface="Open Sans"/>
                <a:cs typeface="Open Sans"/>
                <a:sym typeface="Open Sans"/>
              </a:rPr>
              <a:t>W1</a:t>
            </a:r>
            <a:endParaRPr b="1" sz="1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30" name="Google Shape;2130;p36"/>
          <p:cNvSpPr txBox="1"/>
          <p:nvPr/>
        </p:nvSpPr>
        <p:spPr>
          <a:xfrm>
            <a:off x="7500000" y="3182400"/>
            <a:ext cx="1644000" cy="20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Color Index: </a:t>
            </a:r>
            <a:endParaRPr sz="15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● Main text</a:t>
            </a:r>
            <a:endParaRPr sz="15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● Important</a:t>
            </a:r>
            <a:r>
              <a:rPr lang="en" sz="15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5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6AA84F"/>
                </a:solidFill>
                <a:latin typeface="Open Sans"/>
                <a:ea typeface="Open Sans"/>
                <a:cs typeface="Open Sans"/>
                <a:sym typeface="Open Sans"/>
              </a:rPr>
              <a:t>● </a:t>
            </a:r>
            <a:r>
              <a:rPr lang="en" sz="1500">
                <a:solidFill>
                  <a:srgbClr val="38761D"/>
                </a:solidFill>
                <a:latin typeface="Open Sans"/>
                <a:ea typeface="Open Sans"/>
                <a:cs typeface="Open Sans"/>
                <a:sym typeface="Open Sans"/>
              </a:rPr>
              <a:t>Notes </a:t>
            </a:r>
            <a:endParaRPr sz="1500">
              <a:solidFill>
                <a:srgbClr val="38761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rPr>
              <a:t>● Boys slides </a:t>
            </a:r>
            <a:endParaRPr sz="1500">
              <a:solidFill>
                <a:srgbClr val="3D85C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C27BA0"/>
                </a:solidFill>
                <a:latin typeface="Open Sans"/>
                <a:ea typeface="Open Sans"/>
                <a:cs typeface="Open Sans"/>
                <a:sym typeface="Open Sans"/>
              </a:rPr>
              <a:t>● Girls slides</a:t>
            </a:r>
            <a:r>
              <a:rPr lang="en" sz="15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5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● Extra</a:t>
            </a:r>
            <a:endParaRPr sz="1500"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31" name="Google Shape;2131;p36"/>
          <p:cNvSpPr txBox="1"/>
          <p:nvPr/>
        </p:nvSpPr>
        <p:spPr>
          <a:xfrm>
            <a:off x="2373300" y="4653175"/>
            <a:ext cx="240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Overpass"/>
                <a:ea typeface="Overpass"/>
                <a:cs typeface="Overpass"/>
                <a:sym typeface="Overpass"/>
                <a:hlinkClick r:id="rId9"/>
              </a:rPr>
              <a:t>Editing</a:t>
            </a:r>
            <a:r>
              <a:rPr lang="en" sz="1200" u="sng">
                <a:solidFill>
                  <a:schemeClr val="hlink"/>
                </a:solidFill>
                <a:latin typeface="Overpass"/>
                <a:ea typeface="Overpass"/>
                <a:cs typeface="Overpass"/>
                <a:sym typeface="Overpass"/>
                <a:hlinkClick r:id="rId10"/>
              </a:rPr>
              <a:t> file</a:t>
            </a:r>
            <a:endParaRPr sz="1200">
              <a:latin typeface="Overpass"/>
              <a:ea typeface="Overpass"/>
              <a:cs typeface="Overpass"/>
              <a:sym typeface="Overpas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2" name="Shape 2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Google Shape;2303;p45"/>
          <p:cNvSpPr txBox="1"/>
          <p:nvPr>
            <p:ph type="ctrTitle"/>
          </p:nvPr>
        </p:nvSpPr>
        <p:spPr>
          <a:xfrm>
            <a:off x="717398" y="280175"/>
            <a:ext cx="40101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Hemoglobinopathies</a:t>
            </a:r>
            <a:endParaRPr/>
          </a:p>
        </p:txBody>
      </p:sp>
      <p:pic>
        <p:nvPicPr>
          <p:cNvPr id="2304" name="Google Shape;2304;p45"/>
          <p:cNvPicPr preferRelativeResize="0"/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 flipH="1" rot="-383708">
            <a:off x="380423" y="906614"/>
            <a:ext cx="3505302" cy="762298"/>
          </a:xfrm>
          <a:prstGeom prst="rect">
            <a:avLst/>
          </a:prstGeom>
          <a:noFill/>
          <a:ln>
            <a:noFill/>
          </a:ln>
        </p:spPr>
      </p:pic>
      <p:sp>
        <p:nvSpPr>
          <p:cNvPr id="2305" name="Google Shape;2305;p45"/>
          <p:cNvSpPr txBox="1"/>
          <p:nvPr>
            <p:ph type="ctrTitle"/>
          </p:nvPr>
        </p:nvSpPr>
        <p:spPr>
          <a:xfrm>
            <a:off x="717400" y="950849"/>
            <a:ext cx="3809700" cy="40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Disorders of hemoglobin caused by: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pic>
        <p:nvPicPr>
          <p:cNvPr id="2306" name="Google Shape;2306;p45"/>
          <p:cNvPicPr preferRelativeResize="0"/>
          <p:nvPr/>
        </p:nvPicPr>
        <p:blipFill rotWithShape="1">
          <a:blip r:embed="rId4">
            <a:alphaModFix amt="77000"/>
          </a:blip>
          <a:srcRect b="0" l="0" r="40691" t="0"/>
          <a:stretch/>
        </p:blipFill>
        <p:spPr>
          <a:xfrm flipH="1">
            <a:off x="363729" y="1768238"/>
            <a:ext cx="1163376" cy="91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7" name="Google Shape;2307;p45"/>
          <p:cNvPicPr preferRelativeResize="0"/>
          <p:nvPr/>
        </p:nvPicPr>
        <p:blipFill rotWithShape="1">
          <a:blip r:embed="rId4">
            <a:alphaModFix amt="77000"/>
          </a:blip>
          <a:srcRect b="0" l="0" r="40691" t="0"/>
          <a:stretch/>
        </p:blipFill>
        <p:spPr>
          <a:xfrm flipH="1">
            <a:off x="363729" y="2678513"/>
            <a:ext cx="1163376" cy="91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8" name="Google Shape;2308;p45"/>
          <p:cNvPicPr preferRelativeResize="0"/>
          <p:nvPr/>
        </p:nvPicPr>
        <p:blipFill rotWithShape="1">
          <a:blip r:embed="rId4">
            <a:alphaModFix amt="77000"/>
          </a:blip>
          <a:srcRect b="0" l="0" r="40691" t="0"/>
          <a:stretch/>
        </p:blipFill>
        <p:spPr>
          <a:xfrm flipH="1">
            <a:off x="363729" y="3588788"/>
            <a:ext cx="1163376" cy="910299"/>
          </a:xfrm>
          <a:prstGeom prst="rect">
            <a:avLst/>
          </a:prstGeom>
          <a:noFill/>
          <a:ln>
            <a:noFill/>
          </a:ln>
        </p:spPr>
      </p:pic>
      <p:sp>
        <p:nvSpPr>
          <p:cNvPr id="2309" name="Google Shape;2309;p45"/>
          <p:cNvSpPr txBox="1"/>
          <p:nvPr/>
        </p:nvSpPr>
        <p:spPr>
          <a:xfrm>
            <a:off x="1527100" y="195095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verpass"/>
                <a:ea typeface="Overpass"/>
                <a:cs typeface="Overpass"/>
                <a:sym typeface="Overpass"/>
              </a:rPr>
              <a:t>synthesis of structurally</a:t>
            </a:r>
            <a:endParaRPr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verpass"/>
                <a:ea typeface="Overpass"/>
                <a:cs typeface="Overpass"/>
                <a:sym typeface="Overpass"/>
              </a:rPr>
              <a:t> abnormal Hb.</a:t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310" name="Google Shape;2310;p45"/>
          <p:cNvSpPr txBox="1"/>
          <p:nvPr/>
        </p:nvSpPr>
        <p:spPr>
          <a:xfrm>
            <a:off x="1465375" y="37821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verpass"/>
                <a:ea typeface="Overpass"/>
                <a:cs typeface="Overpass"/>
                <a:sym typeface="Overpass"/>
              </a:rPr>
              <a:t>Combination of both</a:t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311" name="Google Shape;2311;p45"/>
          <p:cNvSpPr txBox="1"/>
          <p:nvPr/>
        </p:nvSpPr>
        <p:spPr>
          <a:xfrm>
            <a:off x="1465375" y="2814688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verpass"/>
                <a:ea typeface="Overpass"/>
                <a:cs typeface="Overpass"/>
                <a:sym typeface="Overpass"/>
              </a:rPr>
              <a:t>Synthesis of insufficient</a:t>
            </a:r>
            <a:endParaRPr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verpass"/>
                <a:ea typeface="Overpass"/>
                <a:cs typeface="Overpass"/>
                <a:sym typeface="Overpass"/>
              </a:rPr>
              <a:t> quantities of normal Hb.</a:t>
            </a:r>
            <a:endParaRPr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verpass Black"/>
              <a:ea typeface="Overpass Black"/>
              <a:cs typeface="Overpass Black"/>
              <a:sym typeface="Overpass Black"/>
            </a:endParaRPr>
          </a:p>
        </p:txBody>
      </p:sp>
      <p:pic>
        <p:nvPicPr>
          <p:cNvPr id="2312" name="Google Shape;2312;p45"/>
          <p:cNvPicPr preferRelativeResize="0"/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 flipH="1" rot="-522389">
            <a:off x="4221368" y="1753339"/>
            <a:ext cx="1847604" cy="49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3" name="Google Shape;2313;p45"/>
          <p:cNvPicPr preferRelativeResize="0"/>
          <p:nvPr/>
        </p:nvPicPr>
        <p:blipFill>
          <a:blip r:embed="rId5">
            <a:alphaModFix amt="52000"/>
          </a:blip>
          <a:stretch>
            <a:fillRect/>
          </a:stretch>
        </p:blipFill>
        <p:spPr>
          <a:xfrm flipH="1" rot="-312513">
            <a:off x="4173476" y="3481760"/>
            <a:ext cx="2414723" cy="597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4" name="Google Shape;2314;p45"/>
          <p:cNvPicPr preferRelativeResize="0"/>
          <p:nvPr/>
        </p:nvPicPr>
        <p:blipFill>
          <a:blip r:embed="rId6">
            <a:alphaModFix amt="52000"/>
          </a:blip>
          <a:stretch>
            <a:fillRect/>
          </a:stretch>
        </p:blipFill>
        <p:spPr>
          <a:xfrm flipH="1" rot="-557741">
            <a:off x="6990091" y="3539515"/>
            <a:ext cx="2104841" cy="564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5" name="Google Shape;2315;p45"/>
          <p:cNvPicPr preferRelativeResize="0"/>
          <p:nvPr/>
        </p:nvPicPr>
        <p:blipFill>
          <a:blip r:embed="rId5">
            <a:alphaModFix amt="52000"/>
          </a:blip>
          <a:stretch>
            <a:fillRect/>
          </a:stretch>
        </p:blipFill>
        <p:spPr>
          <a:xfrm flipH="1" rot="-335530">
            <a:off x="6961565" y="1720693"/>
            <a:ext cx="2161870" cy="621266"/>
          </a:xfrm>
          <a:prstGeom prst="rect">
            <a:avLst/>
          </a:prstGeom>
          <a:noFill/>
          <a:ln>
            <a:noFill/>
          </a:ln>
        </p:spPr>
      </p:pic>
      <p:sp>
        <p:nvSpPr>
          <p:cNvPr id="2316" name="Google Shape;2316;p45"/>
          <p:cNvSpPr txBox="1"/>
          <p:nvPr>
            <p:ph idx="4294967295" type="title"/>
          </p:nvPr>
        </p:nvSpPr>
        <p:spPr>
          <a:xfrm>
            <a:off x="4282475" y="1777513"/>
            <a:ext cx="2025300" cy="41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</a:rPr>
              <a:t>Sickle cell (HbS)</a:t>
            </a:r>
            <a:endParaRPr sz="1600">
              <a:solidFill>
                <a:srgbClr val="000000"/>
              </a:solidFill>
            </a:endParaRPr>
          </a:p>
        </p:txBody>
      </p:sp>
      <p:sp>
        <p:nvSpPr>
          <p:cNvPr id="2317" name="Google Shape;2317;p45"/>
          <p:cNvSpPr txBox="1"/>
          <p:nvPr>
            <p:ph idx="4294967295" type="title"/>
          </p:nvPr>
        </p:nvSpPr>
        <p:spPr>
          <a:xfrm>
            <a:off x="7110438" y="1926002"/>
            <a:ext cx="2025300" cy="50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</a:rPr>
              <a:t>Hemoglobin C</a:t>
            </a:r>
            <a:endParaRPr sz="16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</a:rPr>
              <a:t>disease</a:t>
            </a:r>
            <a:endParaRPr sz="16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</p:txBody>
      </p:sp>
      <p:sp>
        <p:nvSpPr>
          <p:cNvPr id="2318" name="Google Shape;2318;p45"/>
          <p:cNvSpPr txBox="1"/>
          <p:nvPr>
            <p:ph idx="4294967295" type="title"/>
          </p:nvPr>
        </p:nvSpPr>
        <p:spPr>
          <a:xfrm>
            <a:off x="6988311" y="3615213"/>
            <a:ext cx="2108400" cy="4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</a:rPr>
              <a:t>Thalassemia (α-β)</a:t>
            </a:r>
            <a:endParaRPr sz="1600">
              <a:solidFill>
                <a:srgbClr val="000000"/>
              </a:solidFill>
            </a:endParaRPr>
          </a:p>
        </p:txBody>
      </p:sp>
      <p:sp>
        <p:nvSpPr>
          <p:cNvPr id="2319" name="Google Shape;2319;p45"/>
          <p:cNvSpPr txBox="1"/>
          <p:nvPr>
            <p:ph idx="4294967295" type="title"/>
          </p:nvPr>
        </p:nvSpPr>
        <p:spPr>
          <a:xfrm>
            <a:off x="4277888" y="3534925"/>
            <a:ext cx="2205900" cy="4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</a:rPr>
              <a:t>Methemoglobinemia</a:t>
            </a:r>
            <a:endParaRPr sz="1600">
              <a:solidFill>
                <a:srgbClr val="000000"/>
              </a:solidFill>
            </a:endParaRPr>
          </a:p>
        </p:txBody>
      </p:sp>
      <p:pic>
        <p:nvPicPr>
          <p:cNvPr id="2320" name="Google Shape;2320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56375" y="1393538"/>
            <a:ext cx="426101" cy="34802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21" name="Google Shape;2321;p45"/>
          <p:cNvCxnSpPr>
            <a:stCxn id="2316" idx="2"/>
          </p:cNvCxnSpPr>
          <p:nvPr/>
        </p:nvCxnSpPr>
        <p:spPr>
          <a:xfrm flipH="1" rot="-5400000">
            <a:off x="5539625" y="1943113"/>
            <a:ext cx="458100" cy="947100"/>
          </a:xfrm>
          <a:prstGeom prst="curvedConnector2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22" name="Google Shape;2322;p45"/>
          <p:cNvSpPr/>
          <p:nvPr/>
        </p:nvSpPr>
        <p:spPr>
          <a:xfrm>
            <a:off x="7540351" y="2306175"/>
            <a:ext cx="591595" cy="344706"/>
          </a:xfrm>
          <a:custGeom>
            <a:rect b="b" l="l" r="r" t="t"/>
            <a:pathLst>
              <a:path extrusionOk="0" h="9860" w="21692">
                <a:moveTo>
                  <a:pt x="0" y="9860"/>
                </a:moveTo>
                <a:cubicBezTo>
                  <a:pt x="2958" y="9531"/>
                  <a:pt x="14133" y="9531"/>
                  <a:pt x="17748" y="7888"/>
                </a:cubicBezTo>
                <a:cubicBezTo>
                  <a:pt x="21363" y="6245"/>
                  <a:pt x="21035" y="1315"/>
                  <a:pt x="21692" y="0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23" name="Google Shape;2323;p45"/>
          <p:cNvSpPr/>
          <p:nvPr/>
        </p:nvSpPr>
        <p:spPr>
          <a:xfrm>
            <a:off x="7343150" y="3138675"/>
            <a:ext cx="752697" cy="507322"/>
          </a:xfrm>
          <a:custGeom>
            <a:rect b="b" l="l" r="r" t="t"/>
            <a:pathLst>
              <a:path extrusionOk="0" h="22349" w="28265">
                <a:moveTo>
                  <a:pt x="0" y="0"/>
                </a:moveTo>
                <a:cubicBezTo>
                  <a:pt x="3835" y="1205"/>
                  <a:pt x="18296" y="3506"/>
                  <a:pt x="23007" y="7231"/>
                </a:cubicBezTo>
                <a:cubicBezTo>
                  <a:pt x="27718" y="10956"/>
                  <a:pt x="27389" y="19829"/>
                  <a:pt x="28265" y="22349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24" name="Google Shape;2324;p45"/>
          <p:cNvSpPr/>
          <p:nvPr/>
        </p:nvSpPr>
        <p:spPr>
          <a:xfrm>
            <a:off x="5295125" y="3223948"/>
            <a:ext cx="831939" cy="344695"/>
          </a:xfrm>
          <a:custGeom>
            <a:rect b="b" l="l" r="r" t="t"/>
            <a:pathLst>
              <a:path extrusionOk="0" h="21034" w="34208">
                <a:moveTo>
                  <a:pt x="34208" y="0"/>
                </a:moveTo>
                <a:cubicBezTo>
                  <a:pt x="28950" y="877"/>
                  <a:pt x="8025" y="1753"/>
                  <a:pt x="2657" y="5259"/>
                </a:cubicBezTo>
                <a:cubicBezTo>
                  <a:pt x="-2711" y="8765"/>
                  <a:pt x="2110" y="18405"/>
                  <a:pt x="2000" y="21034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pic>
        <p:nvPicPr>
          <p:cNvPr id="2325" name="Google Shape;2325;p4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593575">
            <a:off x="5469553" y="2403775"/>
            <a:ext cx="2589654" cy="987911"/>
          </a:xfrm>
          <a:prstGeom prst="rect">
            <a:avLst/>
          </a:prstGeom>
          <a:noFill/>
          <a:ln>
            <a:noFill/>
          </a:ln>
        </p:spPr>
      </p:pic>
      <p:sp>
        <p:nvSpPr>
          <p:cNvPr id="2326" name="Google Shape;2326;p45"/>
          <p:cNvSpPr txBox="1"/>
          <p:nvPr/>
        </p:nvSpPr>
        <p:spPr>
          <a:xfrm>
            <a:off x="5576613" y="2656200"/>
            <a:ext cx="3000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rPr>
              <a:t>Hemoglobinopathies</a:t>
            </a:r>
            <a:endParaRPr sz="1700">
              <a:solidFill>
                <a:schemeClr val="dk2"/>
              </a:solidFill>
              <a:latin typeface="Overpass Black"/>
              <a:ea typeface="Overpass Black"/>
              <a:cs typeface="Overpass Black"/>
              <a:sym typeface="Overpass Blac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0" name="Shape 2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umblr_lbwj8cQJ7M1qaqphpo1_400" id="2331" name="Google Shape;2331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47350" y="857975"/>
            <a:ext cx="1779900" cy="177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2" name="Google Shape;2332;p46"/>
          <p:cNvSpPr txBox="1"/>
          <p:nvPr>
            <p:ph type="ctrTitle"/>
          </p:nvPr>
        </p:nvSpPr>
        <p:spPr>
          <a:xfrm>
            <a:off x="717400" y="280175"/>
            <a:ext cx="65889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Hemoglobinopathies</a:t>
            </a:r>
            <a:r>
              <a:rPr lang="en" sz="1400">
                <a:solidFill>
                  <a:srgbClr val="CC0000"/>
                </a:solidFill>
                <a:latin typeface="Overpass"/>
                <a:ea typeface="Overpass"/>
                <a:cs typeface="Overpass"/>
                <a:sym typeface="Overpass"/>
              </a:rPr>
              <a:t>(this slide is important)</a:t>
            </a:r>
            <a:endParaRPr sz="1400">
              <a:solidFill>
                <a:srgbClr val="CC0000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pic>
        <p:nvPicPr>
          <p:cNvPr id="2333" name="Google Shape;2333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452" y="1170190"/>
            <a:ext cx="501744" cy="422060"/>
          </a:xfrm>
          <a:prstGeom prst="rect">
            <a:avLst/>
          </a:prstGeom>
          <a:noFill/>
          <a:ln>
            <a:noFill/>
          </a:ln>
        </p:spPr>
      </p:pic>
      <p:sp>
        <p:nvSpPr>
          <p:cNvPr id="2334" name="Google Shape;2334;p46"/>
          <p:cNvSpPr txBox="1"/>
          <p:nvPr/>
        </p:nvSpPr>
        <p:spPr>
          <a:xfrm>
            <a:off x="720550" y="1096525"/>
            <a:ext cx="501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rPr>
              <a:t>1</a:t>
            </a:r>
            <a:endParaRPr sz="900"/>
          </a:p>
        </p:txBody>
      </p:sp>
      <p:pic>
        <p:nvPicPr>
          <p:cNvPr id="2335" name="Google Shape;2335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327" y="3105940"/>
            <a:ext cx="501744" cy="422060"/>
          </a:xfrm>
          <a:prstGeom prst="rect">
            <a:avLst/>
          </a:prstGeom>
          <a:noFill/>
          <a:ln>
            <a:noFill/>
          </a:ln>
        </p:spPr>
      </p:pic>
      <p:sp>
        <p:nvSpPr>
          <p:cNvPr id="2336" name="Google Shape;2336;p46"/>
          <p:cNvSpPr txBox="1"/>
          <p:nvPr/>
        </p:nvSpPr>
        <p:spPr>
          <a:xfrm>
            <a:off x="679425" y="3032275"/>
            <a:ext cx="501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rPr>
              <a:t>2</a:t>
            </a:r>
            <a:endParaRPr sz="900"/>
          </a:p>
        </p:txBody>
      </p:sp>
      <p:sp>
        <p:nvSpPr>
          <p:cNvPr id="2337" name="Google Shape;2337;p46"/>
          <p:cNvSpPr txBox="1"/>
          <p:nvPr/>
        </p:nvSpPr>
        <p:spPr>
          <a:xfrm>
            <a:off x="538525" y="1592250"/>
            <a:ext cx="64104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- </a:t>
            </a:r>
            <a:r>
              <a:rPr lang="en">
                <a:latin typeface="Overpass"/>
                <a:ea typeface="Overpass"/>
                <a:cs typeface="Overpass"/>
                <a:sym typeface="Overpass"/>
              </a:rPr>
              <a:t>Caused by a single mutation in </a:t>
            </a:r>
            <a:r>
              <a:rPr lang="en">
                <a:latin typeface="Overpass Black"/>
                <a:ea typeface="Overpass Black"/>
                <a:cs typeface="Overpass Black"/>
                <a:sym typeface="Overpass Black"/>
              </a:rPr>
              <a:t>β -globin</a:t>
            </a:r>
            <a:r>
              <a:rPr lang="en">
                <a:latin typeface="Overpass"/>
                <a:ea typeface="Overpass"/>
                <a:cs typeface="Overpass"/>
                <a:sym typeface="Overpass"/>
              </a:rPr>
              <a:t> gene.</a:t>
            </a:r>
            <a:endParaRPr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- </a:t>
            </a:r>
            <a:r>
              <a:rPr lang="en">
                <a:solidFill>
                  <a:srgbClr val="CC0000"/>
                </a:solidFill>
                <a:latin typeface="Overpass"/>
                <a:ea typeface="Overpass"/>
                <a:cs typeface="Overpass"/>
                <a:sym typeface="Overpass"/>
              </a:rPr>
              <a:t>Glutamic acid</a:t>
            </a:r>
            <a:r>
              <a:rPr lang="en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 </a:t>
            </a:r>
            <a:r>
              <a:rPr lang="en">
                <a:solidFill>
                  <a:srgbClr val="6AA84F"/>
                </a:solidFill>
                <a:latin typeface="Overpass"/>
                <a:ea typeface="Overpass"/>
                <a:cs typeface="Overpass"/>
                <a:sym typeface="Overpass"/>
              </a:rPr>
              <a:t>(polar -)</a:t>
            </a:r>
            <a:r>
              <a:rPr lang="en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 </a:t>
            </a:r>
            <a:r>
              <a:rPr lang="en">
                <a:latin typeface="Overpass"/>
                <a:ea typeface="Overpass"/>
                <a:cs typeface="Overpass"/>
                <a:sym typeface="Overpass"/>
              </a:rPr>
              <a:t>at </a:t>
            </a:r>
            <a:r>
              <a:rPr lang="en">
                <a:latin typeface="Overpass Black"/>
                <a:ea typeface="Overpass Black"/>
                <a:cs typeface="Overpass Black"/>
                <a:sym typeface="Overpass Black"/>
              </a:rPr>
              <a:t>position 6</a:t>
            </a:r>
            <a:r>
              <a:rPr lang="en">
                <a:latin typeface="Overpass"/>
                <a:ea typeface="Overpass"/>
                <a:cs typeface="Overpass"/>
                <a:sym typeface="Overpass"/>
              </a:rPr>
              <a:t> in HbA is replaced by</a:t>
            </a:r>
            <a:r>
              <a:rPr lang="en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 </a:t>
            </a:r>
            <a:r>
              <a:rPr lang="en">
                <a:solidFill>
                  <a:srgbClr val="CC0000"/>
                </a:solidFill>
                <a:latin typeface="Overpass"/>
                <a:ea typeface="Overpass"/>
                <a:cs typeface="Overpass"/>
                <a:sym typeface="Overpass"/>
              </a:rPr>
              <a:t>valine</a:t>
            </a:r>
            <a:r>
              <a:rPr lang="en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 </a:t>
            </a:r>
            <a:r>
              <a:rPr lang="en">
                <a:solidFill>
                  <a:srgbClr val="6AA84F"/>
                </a:solidFill>
                <a:latin typeface="Overpass"/>
                <a:ea typeface="Overpass"/>
                <a:cs typeface="Overpass"/>
                <a:sym typeface="Overpass"/>
              </a:rPr>
              <a:t>(nonpolar)</a:t>
            </a:r>
            <a:r>
              <a:rPr lang="en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.</a:t>
            </a:r>
            <a:endParaRPr>
              <a:solidFill>
                <a:schemeClr val="dk2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- </a:t>
            </a:r>
            <a:r>
              <a:rPr lang="en">
                <a:latin typeface="Overpass"/>
                <a:ea typeface="Overpass"/>
                <a:cs typeface="Overpass"/>
                <a:sym typeface="Overpass"/>
              </a:rPr>
              <a:t>The mutant HbS contains </a:t>
            </a:r>
            <a:r>
              <a:rPr lang="en">
                <a:latin typeface="Overpass Black"/>
                <a:ea typeface="Overpass Black"/>
                <a:cs typeface="Overpass Black"/>
                <a:sym typeface="Overpass Black"/>
              </a:rPr>
              <a:t>βs chain</a:t>
            </a:r>
            <a:r>
              <a:rPr lang="en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.</a:t>
            </a:r>
            <a:endParaRPr>
              <a:solidFill>
                <a:schemeClr val="dk2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-</a:t>
            </a:r>
            <a:r>
              <a:rPr lang="en">
                <a:latin typeface="Overpass"/>
                <a:ea typeface="Overpass"/>
                <a:cs typeface="Overpass"/>
                <a:sym typeface="Overpass"/>
              </a:rPr>
              <a:t> The shape of RBCs become </a:t>
            </a:r>
            <a:r>
              <a:rPr lang="en">
                <a:latin typeface="Overpass Black"/>
                <a:ea typeface="Overpass Black"/>
                <a:cs typeface="Overpass Black"/>
                <a:sym typeface="Overpass Black"/>
              </a:rPr>
              <a:t>sickled</a:t>
            </a:r>
            <a:r>
              <a:rPr lang="en">
                <a:latin typeface="Overpass"/>
                <a:ea typeface="Overpass"/>
                <a:cs typeface="Overpass"/>
                <a:sym typeface="Overpass"/>
              </a:rPr>
              <a:t>.</a:t>
            </a:r>
            <a:endParaRPr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verpass"/>
                <a:ea typeface="Overpass"/>
                <a:cs typeface="Overpass"/>
                <a:sym typeface="Overpass"/>
              </a:rPr>
              <a:t>- Causes</a:t>
            </a:r>
            <a:r>
              <a:rPr lang="en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 </a:t>
            </a:r>
            <a:r>
              <a:rPr lang="en">
                <a:solidFill>
                  <a:srgbClr val="CC0000"/>
                </a:solidFill>
                <a:latin typeface="Overpass"/>
                <a:ea typeface="Overpass"/>
                <a:cs typeface="Overpass"/>
                <a:sym typeface="Overpass"/>
              </a:rPr>
              <a:t>sickle cell anemia</a:t>
            </a:r>
            <a:r>
              <a:rPr lang="en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.</a:t>
            </a:r>
            <a:endParaRPr>
              <a:solidFill>
                <a:schemeClr val="dk2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- </a:t>
            </a:r>
            <a:r>
              <a:rPr lang="en">
                <a:solidFill>
                  <a:srgbClr val="999999"/>
                </a:solidFill>
                <a:latin typeface="Overpass"/>
                <a:ea typeface="Overpass"/>
                <a:cs typeface="Overpass"/>
                <a:sym typeface="Overpass"/>
              </a:rPr>
              <a:t>it’s an autosomal recessive.</a:t>
            </a:r>
            <a:endParaRPr>
              <a:solidFill>
                <a:srgbClr val="999999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338" name="Google Shape;2338;p46"/>
          <p:cNvSpPr txBox="1"/>
          <p:nvPr/>
        </p:nvSpPr>
        <p:spPr>
          <a:xfrm>
            <a:off x="1222450" y="113492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rPr>
              <a:t>Sickle cell (HbS)</a:t>
            </a:r>
            <a:endParaRPr sz="2000"/>
          </a:p>
        </p:txBody>
      </p:sp>
      <p:sp>
        <p:nvSpPr>
          <p:cNvPr id="2339" name="Google Shape;2339;p46"/>
          <p:cNvSpPr txBox="1"/>
          <p:nvPr/>
        </p:nvSpPr>
        <p:spPr>
          <a:xfrm>
            <a:off x="1222450" y="307067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rPr>
              <a:t>Hemoglobin C disease</a:t>
            </a:r>
            <a:endParaRPr/>
          </a:p>
        </p:txBody>
      </p:sp>
      <p:sp>
        <p:nvSpPr>
          <p:cNvPr id="2340" name="Google Shape;2340;p46"/>
          <p:cNvSpPr txBox="1"/>
          <p:nvPr/>
        </p:nvSpPr>
        <p:spPr>
          <a:xfrm>
            <a:off x="538525" y="3601675"/>
            <a:ext cx="62283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- </a:t>
            </a:r>
            <a:r>
              <a:rPr lang="en">
                <a:latin typeface="Overpass"/>
                <a:ea typeface="Overpass"/>
                <a:cs typeface="Overpass"/>
                <a:sym typeface="Overpass"/>
              </a:rPr>
              <a:t>Caused by a single mutation in </a:t>
            </a:r>
            <a:r>
              <a:rPr lang="en">
                <a:latin typeface="Overpass Black"/>
                <a:ea typeface="Overpass Black"/>
                <a:cs typeface="Overpass Black"/>
                <a:sym typeface="Overpass Black"/>
              </a:rPr>
              <a:t>β-globin</a:t>
            </a:r>
            <a:r>
              <a:rPr lang="en">
                <a:latin typeface="Overpass"/>
                <a:ea typeface="Overpass"/>
                <a:cs typeface="Overpass"/>
                <a:sym typeface="Overpass"/>
              </a:rPr>
              <a:t> gene</a:t>
            </a:r>
            <a:r>
              <a:rPr lang="en">
                <a:solidFill>
                  <a:srgbClr val="999999"/>
                </a:solidFill>
                <a:latin typeface="Overpass"/>
                <a:ea typeface="Overpass"/>
                <a:cs typeface="Overpass"/>
                <a:sym typeface="Overpass"/>
              </a:rPr>
              <a:t> (same as sickle cell).</a:t>
            </a:r>
            <a:endParaRPr>
              <a:solidFill>
                <a:srgbClr val="999999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- </a:t>
            </a:r>
            <a:r>
              <a:rPr lang="en">
                <a:solidFill>
                  <a:srgbClr val="CC0000"/>
                </a:solidFill>
                <a:latin typeface="Overpass"/>
                <a:ea typeface="Overpass"/>
                <a:cs typeface="Overpass"/>
                <a:sym typeface="Overpass"/>
              </a:rPr>
              <a:t>Glutamic acid</a:t>
            </a:r>
            <a:r>
              <a:rPr lang="en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 </a:t>
            </a:r>
            <a:r>
              <a:rPr lang="en">
                <a:solidFill>
                  <a:srgbClr val="6AA84F"/>
                </a:solidFill>
                <a:latin typeface="Overpass"/>
                <a:ea typeface="Overpass"/>
                <a:cs typeface="Overpass"/>
                <a:sym typeface="Overpass"/>
              </a:rPr>
              <a:t>(polar -)</a:t>
            </a:r>
            <a:r>
              <a:rPr lang="en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 </a:t>
            </a:r>
            <a:r>
              <a:rPr lang="en">
                <a:latin typeface="Overpass"/>
                <a:ea typeface="Overpass"/>
                <a:cs typeface="Overpass"/>
                <a:sym typeface="Overpass"/>
              </a:rPr>
              <a:t>at </a:t>
            </a:r>
            <a:r>
              <a:rPr lang="en">
                <a:latin typeface="Overpass Black"/>
                <a:ea typeface="Overpass Black"/>
                <a:cs typeface="Overpass Black"/>
                <a:sym typeface="Overpass Black"/>
              </a:rPr>
              <a:t>position 6</a:t>
            </a:r>
            <a:r>
              <a:rPr lang="en">
                <a:latin typeface="Overpass"/>
                <a:ea typeface="Overpass"/>
                <a:cs typeface="Overpass"/>
                <a:sym typeface="Overpass"/>
              </a:rPr>
              <a:t> in HbA is replaced by lysine</a:t>
            </a:r>
            <a:r>
              <a:rPr lang="en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 </a:t>
            </a:r>
            <a:r>
              <a:rPr lang="en">
                <a:solidFill>
                  <a:srgbClr val="6AA84F"/>
                </a:solidFill>
                <a:latin typeface="Overpass"/>
                <a:ea typeface="Overpass"/>
                <a:cs typeface="Overpass"/>
                <a:sym typeface="Overpass"/>
              </a:rPr>
              <a:t>(polar +)</a:t>
            </a:r>
            <a:r>
              <a:rPr lang="en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.</a:t>
            </a:r>
            <a:endParaRPr>
              <a:solidFill>
                <a:schemeClr val="dk2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- </a:t>
            </a:r>
            <a:r>
              <a:rPr lang="en">
                <a:latin typeface="Overpass"/>
                <a:ea typeface="Overpass"/>
                <a:cs typeface="Overpass"/>
                <a:sym typeface="Overpass"/>
              </a:rPr>
              <a:t>causes a mild form of</a:t>
            </a:r>
            <a:r>
              <a:rPr lang="en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 </a:t>
            </a:r>
            <a:r>
              <a:rPr lang="en">
                <a:solidFill>
                  <a:srgbClr val="CC0000"/>
                </a:solidFill>
                <a:latin typeface="Overpass"/>
                <a:ea typeface="Overpass"/>
                <a:cs typeface="Overpass"/>
                <a:sym typeface="Overpass"/>
              </a:rPr>
              <a:t>hemolytic anemia</a:t>
            </a:r>
            <a:r>
              <a:rPr lang="en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.</a:t>
            </a:r>
            <a:endParaRPr>
              <a:solidFill>
                <a:schemeClr val="dk2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4" name="Shape 2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5" name="Google Shape;234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327" y="2678690"/>
            <a:ext cx="501744" cy="422060"/>
          </a:xfrm>
          <a:prstGeom prst="rect">
            <a:avLst/>
          </a:prstGeom>
          <a:noFill/>
          <a:ln>
            <a:noFill/>
          </a:ln>
        </p:spPr>
      </p:pic>
      <p:sp>
        <p:nvSpPr>
          <p:cNvPr id="2346" name="Google Shape;2346;p47"/>
          <p:cNvSpPr txBox="1"/>
          <p:nvPr/>
        </p:nvSpPr>
        <p:spPr>
          <a:xfrm>
            <a:off x="679425" y="2605025"/>
            <a:ext cx="501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rPr>
              <a:t>4</a:t>
            </a:r>
            <a:endParaRPr sz="900"/>
          </a:p>
        </p:txBody>
      </p:sp>
      <p:pic>
        <p:nvPicPr>
          <p:cNvPr id="2347" name="Google Shape;234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202" y="1182965"/>
            <a:ext cx="501744" cy="422060"/>
          </a:xfrm>
          <a:prstGeom prst="rect">
            <a:avLst/>
          </a:prstGeom>
          <a:noFill/>
          <a:ln>
            <a:noFill/>
          </a:ln>
        </p:spPr>
      </p:pic>
      <p:sp>
        <p:nvSpPr>
          <p:cNvPr id="2348" name="Google Shape;2348;p47"/>
          <p:cNvSpPr txBox="1"/>
          <p:nvPr/>
        </p:nvSpPr>
        <p:spPr>
          <a:xfrm>
            <a:off x="638300" y="1109300"/>
            <a:ext cx="501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rPr>
              <a:t>3</a:t>
            </a:r>
            <a:endParaRPr sz="900"/>
          </a:p>
        </p:txBody>
      </p:sp>
      <p:sp>
        <p:nvSpPr>
          <p:cNvPr id="2349" name="Google Shape;2349;p47"/>
          <p:cNvSpPr txBox="1"/>
          <p:nvPr/>
        </p:nvSpPr>
        <p:spPr>
          <a:xfrm>
            <a:off x="556200" y="1542275"/>
            <a:ext cx="87087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-</a:t>
            </a:r>
            <a:r>
              <a:rPr lang="en">
                <a:latin typeface="Overpass"/>
                <a:ea typeface="Overpass"/>
                <a:cs typeface="Overpass"/>
                <a:sym typeface="Overpass"/>
              </a:rPr>
              <a:t> Caused by oxidation of Hb to </a:t>
            </a:r>
            <a:r>
              <a:rPr lang="en">
                <a:latin typeface="Overpass Black"/>
                <a:ea typeface="Overpass Black"/>
                <a:cs typeface="Overpass Black"/>
                <a:sym typeface="Overpass Black"/>
              </a:rPr>
              <a:t>ferric</a:t>
            </a:r>
            <a:r>
              <a:rPr lang="en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rPr>
              <a:t> </a:t>
            </a:r>
            <a:r>
              <a:rPr lang="en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( </a:t>
            </a:r>
            <a:r>
              <a:rPr lang="en">
                <a:solidFill>
                  <a:srgbClr val="CC0000"/>
                </a:solidFill>
                <a:latin typeface="Overpass"/>
                <a:ea typeface="Overpass"/>
                <a:cs typeface="Overpass"/>
                <a:sym typeface="Overpass"/>
              </a:rPr>
              <a:t>Fe3+</a:t>
            </a:r>
            <a:r>
              <a:rPr lang="en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 ) </a:t>
            </a:r>
            <a:r>
              <a:rPr lang="en">
                <a:latin typeface="Overpass"/>
                <a:ea typeface="Overpass"/>
                <a:cs typeface="Overpass"/>
                <a:sym typeface="Overpass"/>
              </a:rPr>
              <a:t>state</a:t>
            </a:r>
            <a:r>
              <a:rPr lang="en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.</a:t>
            </a:r>
            <a:endParaRPr>
              <a:solidFill>
                <a:schemeClr val="dk2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- </a:t>
            </a:r>
            <a:r>
              <a:rPr lang="en">
                <a:latin typeface="Overpass"/>
                <a:ea typeface="Overpass"/>
                <a:cs typeface="Overpass"/>
                <a:sym typeface="Overpass"/>
              </a:rPr>
              <a:t>Methemoglobin cannot bind oxygen</a:t>
            </a:r>
            <a:r>
              <a:rPr lang="en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.</a:t>
            </a:r>
            <a:endParaRPr>
              <a:solidFill>
                <a:schemeClr val="dk2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- </a:t>
            </a:r>
            <a:r>
              <a:rPr lang="en" sz="900">
                <a:solidFill>
                  <a:srgbClr val="CC0000"/>
                </a:solidFill>
                <a:latin typeface="Overpass"/>
                <a:ea typeface="Overpass"/>
                <a:cs typeface="Overpass"/>
                <a:sym typeface="Overpass"/>
              </a:rPr>
              <a:t>[very important) </a:t>
            </a:r>
            <a:r>
              <a:rPr lang="en">
                <a:latin typeface="Overpass"/>
                <a:ea typeface="Overpass"/>
                <a:cs typeface="Overpass"/>
                <a:sym typeface="Overpass"/>
              </a:rPr>
              <a:t>Caused by certain</a:t>
            </a:r>
            <a:r>
              <a:rPr lang="en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 </a:t>
            </a:r>
            <a:r>
              <a:rPr lang="en">
                <a:solidFill>
                  <a:srgbClr val="CC0000"/>
                </a:solidFill>
                <a:latin typeface="Overpass"/>
                <a:ea typeface="Overpass"/>
                <a:cs typeface="Overpass"/>
                <a:sym typeface="Overpass"/>
              </a:rPr>
              <a:t>drugs, reactive oxygen species</a:t>
            </a:r>
            <a:r>
              <a:rPr lang="en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 </a:t>
            </a:r>
            <a:r>
              <a:rPr lang="en">
                <a:latin typeface="Overpass"/>
                <a:ea typeface="Overpass"/>
                <a:cs typeface="Overpass"/>
                <a:sym typeface="Overpass"/>
              </a:rPr>
              <a:t>and </a:t>
            </a:r>
            <a:r>
              <a:rPr lang="en">
                <a:solidFill>
                  <a:srgbClr val="CC0000"/>
                </a:solidFill>
                <a:latin typeface="Overpass"/>
                <a:ea typeface="Overpass"/>
                <a:cs typeface="Overpass"/>
                <a:sym typeface="Overpass"/>
              </a:rPr>
              <a:t>(NADH-cytochrome b5 reductase deficiency) </a:t>
            </a:r>
            <a:r>
              <a:rPr lang="en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.</a:t>
            </a:r>
            <a:endParaRPr>
              <a:solidFill>
                <a:schemeClr val="dk2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- </a:t>
            </a:r>
            <a:r>
              <a:rPr lang="en">
                <a:solidFill>
                  <a:srgbClr val="CC0000"/>
                </a:solidFill>
                <a:latin typeface="Overpass Black"/>
                <a:ea typeface="Overpass Black"/>
                <a:cs typeface="Overpass Black"/>
                <a:sym typeface="Overpass Black"/>
              </a:rPr>
              <a:t>Chocolate cyanosis</a:t>
            </a:r>
            <a:r>
              <a:rPr lang="en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: </a:t>
            </a:r>
            <a:r>
              <a:rPr lang="en">
                <a:latin typeface="Overpass"/>
                <a:ea typeface="Overpass"/>
                <a:cs typeface="Overpass"/>
                <a:sym typeface="Overpass"/>
              </a:rPr>
              <a:t>brownish-blue color of the skin and blood </a:t>
            </a:r>
            <a:r>
              <a:rPr lang="en">
                <a:solidFill>
                  <a:srgbClr val="6AA84F"/>
                </a:solidFill>
                <a:latin typeface="Overpass"/>
                <a:ea typeface="Overpass"/>
                <a:cs typeface="Overpass"/>
                <a:sym typeface="Overpass"/>
              </a:rPr>
              <a:t>(less amount of O2 in blood).</a:t>
            </a:r>
            <a:endParaRPr>
              <a:solidFill>
                <a:srgbClr val="6AA84F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350" name="Google Shape;2350;p47"/>
          <p:cNvSpPr txBox="1"/>
          <p:nvPr/>
        </p:nvSpPr>
        <p:spPr>
          <a:xfrm>
            <a:off x="556200" y="3210200"/>
            <a:ext cx="91440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- </a:t>
            </a:r>
            <a:r>
              <a:rPr lang="en">
                <a:latin typeface="Overpass"/>
                <a:ea typeface="Overpass"/>
                <a:cs typeface="Overpass"/>
                <a:sym typeface="Overpass"/>
              </a:rPr>
              <a:t>defective synthesis of either α or β- globin chain due to gene </a:t>
            </a:r>
            <a:r>
              <a:rPr lang="en">
                <a:latin typeface="Overpass"/>
                <a:ea typeface="Overpass"/>
                <a:cs typeface="Overpass"/>
                <a:sym typeface="Overpass"/>
              </a:rPr>
              <a:t>mutation</a:t>
            </a:r>
            <a:r>
              <a:rPr lang="en">
                <a:latin typeface="Overpass"/>
                <a:ea typeface="Overpass"/>
                <a:cs typeface="Overpass"/>
                <a:sym typeface="Overpass"/>
              </a:rPr>
              <a:t>.</a:t>
            </a:r>
            <a:endParaRPr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1- </a:t>
            </a:r>
            <a:r>
              <a:rPr lang="en">
                <a:solidFill>
                  <a:srgbClr val="CC0000"/>
                </a:solidFill>
                <a:latin typeface="Overpass Black"/>
                <a:ea typeface="Overpass Black"/>
                <a:cs typeface="Overpass Black"/>
                <a:sym typeface="Overpass Black"/>
              </a:rPr>
              <a:t>α- Thalassemia:</a:t>
            </a:r>
            <a:endParaRPr>
              <a:solidFill>
                <a:srgbClr val="CC0000"/>
              </a:solidFill>
              <a:latin typeface="Overpass Black"/>
              <a:ea typeface="Overpass Black"/>
              <a:cs typeface="Overpass Black"/>
              <a:sym typeface="Overpass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-</a:t>
            </a:r>
            <a:r>
              <a:rPr lang="en">
                <a:latin typeface="Overpass"/>
                <a:ea typeface="Overpass"/>
                <a:cs typeface="Overpass"/>
                <a:sym typeface="Overpass"/>
              </a:rPr>
              <a:t> synthesis of </a:t>
            </a:r>
            <a:r>
              <a:rPr lang="en">
                <a:latin typeface="Overpass Black"/>
                <a:ea typeface="Overpass Black"/>
                <a:cs typeface="Overpass Black"/>
                <a:sym typeface="Overpass Black"/>
              </a:rPr>
              <a:t>α-globin</a:t>
            </a:r>
            <a:r>
              <a:rPr lang="en">
                <a:latin typeface="Overpass"/>
                <a:ea typeface="Overpass"/>
                <a:cs typeface="Overpass"/>
                <a:sym typeface="Overpass"/>
              </a:rPr>
              <a:t> chain is decreased or absent.</a:t>
            </a:r>
            <a:endParaRPr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verpass"/>
                <a:ea typeface="Overpass"/>
                <a:cs typeface="Overpass"/>
                <a:sym typeface="Overpass"/>
              </a:rPr>
              <a:t>- causes mild to moderate</a:t>
            </a:r>
            <a:r>
              <a:rPr lang="en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 </a:t>
            </a:r>
            <a:r>
              <a:rPr lang="en">
                <a:solidFill>
                  <a:srgbClr val="CC0000"/>
                </a:solidFill>
                <a:latin typeface="Overpass Black"/>
                <a:ea typeface="Overpass Black"/>
                <a:cs typeface="Overpass Black"/>
                <a:sym typeface="Overpass Black"/>
              </a:rPr>
              <a:t>hemolytic anemia</a:t>
            </a:r>
            <a:r>
              <a:rPr lang="en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.</a:t>
            </a:r>
            <a:endParaRPr>
              <a:solidFill>
                <a:schemeClr val="dk2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2- </a:t>
            </a:r>
            <a:r>
              <a:rPr lang="en">
                <a:solidFill>
                  <a:srgbClr val="CC0000"/>
                </a:solidFill>
                <a:latin typeface="Overpass Black"/>
                <a:ea typeface="Overpass Black"/>
                <a:cs typeface="Overpass Black"/>
                <a:sym typeface="Overpass Black"/>
              </a:rPr>
              <a:t>β- Thalassemia:</a:t>
            </a:r>
            <a:endParaRPr>
              <a:solidFill>
                <a:srgbClr val="CC0000"/>
              </a:solidFill>
              <a:latin typeface="Overpass Black"/>
              <a:ea typeface="Overpass Black"/>
              <a:cs typeface="Overpass Black"/>
              <a:sym typeface="Overpass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- </a:t>
            </a:r>
            <a:r>
              <a:rPr lang="en">
                <a:latin typeface="Overpass"/>
                <a:ea typeface="Overpass"/>
                <a:cs typeface="Overpass"/>
                <a:sym typeface="Overpass"/>
              </a:rPr>
              <a:t>synthesis of </a:t>
            </a:r>
            <a:r>
              <a:rPr lang="en">
                <a:latin typeface="Overpass Black"/>
                <a:ea typeface="Overpass Black"/>
                <a:cs typeface="Overpass Black"/>
                <a:sym typeface="Overpass Black"/>
              </a:rPr>
              <a:t>β-globin</a:t>
            </a:r>
            <a:r>
              <a:rPr lang="en">
                <a:latin typeface="Overpass"/>
                <a:ea typeface="Overpass"/>
                <a:cs typeface="Overpass"/>
                <a:sym typeface="Overpass"/>
              </a:rPr>
              <a:t> chain is decreased or absent.</a:t>
            </a:r>
            <a:endParaRPr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verpass"/>
                <a:ea typeface="Overpass"/>
                <a:cs typeface="Overpass"/>
                <a:sym typeface="Overpass"/>
              </a:rPr>
              <a:t>- causes </a:t>
            </a:r>
            <a:r>
              <a:rPr lang="en">
                <a:latin typeface="Overpass Black"/>
                <a:ea typeface="Overpass Black"/>
                <a:cs typeface="Overpass Black"/>
                <a:sym typeface="Overpass Black"/>
              </a:rPr>
              <a:t>severe anemia</a:t>
            </a:r>
            <a:r>
              <a:rPr lang="en">
                <a:latin typeface="Overpass"/>
                <a:ea typeface="Overpass"/>
                <a:cs typeface="Overpass"/>
                <a:sym typeface="Overpass"/>
              </a:rPr>
              <a:t>.</a:t>
            </a:r>
            <a:endParaRPr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verpass"/>
                <a:ea typeface="Overpass"/>
                <a:cs typeface="Overpass"/>
                <a:sym typeface="Overpass"/>
              </a:rPr>
              <a:t>- patients need regular blood transfusions.</a:t>
            </a:r>
            <a:endParaRPr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351" name="Google Shape;2351;p47"/>
          <p:cNvSpPr txBox="1"/>
          <p:nvPr/>
        </p:nvSpPr>
        <p:spPr>
          <a:xfrm>
            <a:off x="1222450" y="118297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rPr>
              <a:t>Methemoglobinemia</a:t>
            </a:r>
            <a:endParaRPr/>
          </a:p>
        </p:txBody>
      </p:sp>
      <p:sp>
        <p:nvSpPr>
          <p:cNvPr id="2352" name="Google Shape;2352;p47"/>
          <p:cNvSpPr txBox="1"/>
          <p:nvPr/>
        </p:nvSpPr>
        <p:spPr>
          <a:xfrm>
            <a:off x="1222450" y="267870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rPr>
              <a:t>Thalassemia</a:t>
            </a:r>
            <a:r>
              <a:rPr lang="en" sz="1500">
                <a:solidFill>
                  <a:srgbClr val="666666"/>
                </a:solidFill>
                <a:latin typeface="Overpass"/>
                <a:ea typeface="Overpass"/>
                <a:cs typeface="Overpass"/>
                <a:sym typeface="Overpass"/>
              </a:rPr>
              <a:t> (recessive)</a:t>
            </a:r>
            <a:endParaRPr sz="1500">
              <a:solidFill>
                <a:srgbClr val="666666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353" name="Google Shape;2353;p47"/>
          <p:cNvSpPr txBox="1"/>
          <p:nvPr/>
        </p:nvSpPr>
        <p:spPr>
          <a:xfrm>
            <a:off x="6051650" y="280175"/>
            <a:ext cx="30000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AA84F"/>
                </a:solidFill>
                <a:latin typeface="Overpass"/>
                <a:ea typeface="Overpass"/>
                <a:cs typeface="Overpass"/>
                <a:sym typeface="Overpass"/>
              </a:rPr>
              <a:t>NADH- cytochrome b5 reductase enzyme is responsible for converting ferric to ferrous</a:t>
            </a:r>
            <a:endParaRPr>
              <a:solidFill>
                <a:srgbClr val="6AA84F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AA84F"/>
                </a:solidFill>
                <a:latin typeface="Overpass"/>
                <a:ea typeface="Overpass"/>
                <a:cs typeface="Overpass"/>
                <a:sym typeface="Overpass"/>
              </a:rPr>
              <a:t>( deficiency→ high level of metHb) .</a:t>
            </a:r>
            <a:endParaRPr>
              <a:solidFill>
                <a:srgbClr val="6AA84F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354" name="Google Shape;2354;p47"/>
          <p:cNvSpPr txBox="1"/>
          <p:nvPr>
            <p:ph idx="21" type="ctrTitle"/>
          </p:nvPr>
        </p:nvSpPr>
        <p:spPr>
          <a:xfrm>
            <a:off x="717400" y="280175"/>
            <a:ext cx="51609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Hemoglobinopathies</a:t>
            </a:r>
            <a:r>
              <a:rPr lang="en" sz="1600">
                <a:solidFill>
                  <a:srgbClr val="CC0000"/>
                </a:solidFill>
              </a:rPr>
              <a:t> </a:t>
            </a:r>
            <a:r>
              <a:rPr lang="en" sz="1600">
                <a:solidFill>
                  <a:srgbClr val="CC0000"/>
                </a:solidFill>
                <a:latin typeface="Overpass"/>
                <a:ea typeface="Overpass"/>
                <a:cs typeface="Overpass"/>
                <a:sym typeface="Overpass"/>
              </a:rPr>
              <a:t>(this slide is important)</a:t>
            </a:r>
            <a:endParaRPr sz="1600">
              <a:solidFill>
                <a:srgbClr val="CC0000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8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9" name="Google Shape;2359;p48"/>
          <p:cNvPicPr preferRelativeResize="0"/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 flipH="1" rot="-1128965">
            <a:off x="972109" y="976202"/>
            <a:ext cx="2267285" cy="1592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0" name="Google Shape;2360;p48"/>
          <p:cNvPicPr preferRelativeResize="0"/>
          <p:nvPr/>
        </p:nvPicPr>
        <p:blipFill>
          <a:blip r:embed="rId4">
            <a:alphaModFix amt="52000"/>
          </a:blip>
          <a:stretch>
            <a:fillRect/>
          </a:stretch>
        </p:blipFill>
        <p:spPr>
          <a:xfrm flipH="1" rot="-1128979">
            <a:off x="3690691" y="977954"/>
            <a:ext cx="2475220" cy="1602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1" name="Google Shape;2361;p48"/>
          <p:cNvPicPr preferRelativeResize="0"/>
          <p:nvPr/>
        </p:nvPicPr>
        <p:blipFill>
          <a:blip r:embed="rId5">
            <a:alphaModFix amt="52000"/>
          </a:blip>
          <a:stretch>
            <a:fillRect/>
          </a:stretch>
        </p:blipFill>
        <p:spPr>
          <a:xfrm flipH="1" rot="-1128983">
            <a:off x="6424780" y="905097"/>
            <a:ext cx="2519648" cy="176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2" name="Google Shape;2362;p48"/>
          <p:cNvPicPr preferRelativeResize="0"/>
          <p:nvPr/>
        </p:nvPicPr>
        <p:blipFill>
          <a:blip r:embed="rId4">
            <a:alphaModFix amt="52000"/>
          </a:blip>
          <a:stretch>
            <a:fillRect/>
          </a:stretch>
        </p:blipFill>
        <p:spPr>
          <a:xfrm flipH="1" rot="-1128969">
            <a:off x="2367752" y="3031379"/>
            <a:ext cx="2526526" cy="1656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3" name="Google Shape;2363;p48"/>
          <p:cNvPicPr preferRelativeResize="0"/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 flipH="1" rot="-685677">
            <a:off x="5128197" y="3041342"/>
            <a:ext cx="3948232" cy="1816587"/>
          </a:xfrm>
          <a:prstGeom prst="rect">
            <a:avLst/>
          </a:prstGeom>
          <a:noFill/>
          <a:ln>
            <a:noFill/>
          </a:ln>
        </p:spPr>
      </p:pic>
      <p:sp>
        <p:nvSpPr>
          <p:cNvPr id="2364" name="Google Shape;2364;p48"/>
          <p:cNvSpPr txBox="1"/>
          <p:nvPr/>
        </p:nvSpPr>
        <p:spPr>
          <a:xfrm>
            <a:off x="675800" y="1739238"/>
            <a:ext cx="2859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Overpass"/>
                <a:ea typeface="Overpass"/>
                <a:cs typeface="Overpass"/>
                <a:sym typeface="Overpass"/>
              </a:rPr>
              <a:t>A globular</a:t>
            </a:r>
            <a:endParaRPr sz="15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Overpass"/>
                <a:ea typeface="Overpass"/>
                <a:cs typeface="Overpass"/>
                <a:sym typeface="Overpass"/>
              </a:rPr>
              <a:t>hemeprotien in</a:t>
            </a:r>
            <a:r>
              <a:rPr lang="en" sz="1500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 </a:t>
            </a:r>
            <a:r>
              <a:rPr lang="en" sz="1500">
                <a:solidFill>
                  <a:srgbClr val="CC0000"/>
                </a:solidFill>
                <a:latin typeface="Overpass"/>
                <a:ea typeface="Overpass"/>
                <a:cs typeface="Overpass"/>
                <a:sym typeface="Overpass"/>
              </a:rPr>
              <a:t>heart</a:t>
            </a:r>
            <a:endParaRPr sz="1500">
              <a:solidFill>
                <a:srgbClr val="CC0000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Overpass"/>
                <a:ea typeface="Overpass"/>
                <a:cs typeface="Overpass"/>
                <a:sym typeface="Overpass"/>
              </a:rPr>
              <a:t>and </a:t>
            </a:r>
            <a:r>
              <a:rPr lang="en" sz="1500">
                <a:solidFill>
                  <a:srgbClr val="CC0000"/>
                </a:solidFill>
                <a:latin typeface="Overpass"/>
                <a:ea typeface="Overpass"/>
                <a:cs typeface="Overpass"/>
                <a:sym typeface="Overpass"/>
              </a:rPr>
              <a:t>muscle</a:t>
            </a:r>
            <a:endParaRPr sz="1500">
              <a:solidFill>
                <a:srgbClr val="CC0000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365" name="Google Shape;2365;p48"/>
          <p:cNvSpPr txBox="1"/>
          <p:nvPr/>
        </p:nvSpPr>
        <p:spPr>
          <a:xfrm>
            <a:off x="1929275" y="3757700"/>
            <a:ext cx="34035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Overpass"/>
                <a:ea typeface="Overpass"/>
                <a:cs typeface="Overpass"/>
                <a:sym typeface="Overpass"/>
              </a:rPr>
              <a:t>Myoglobin gives the red</a:t>
            </a:r>
            <a:endParaRPr sz="15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Overpass"/>
                <a:ea typeface="Overpass"/>
                <a:cs typeface="Overpass"/>
                <a:sym typeface="Overpass"/>
              </a:rPr>
              <a:t>colour to skeletal muscles</a:t>
            </a:r>
            <a:endParaRPr sz="15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Overpass"/>
                <a:ea typeface="Overpass"/>
                <a:cs typeface="Overpass"/>
                <a:sym typeface="Overpass"/>
              </a:rPr>
              <a:t>Supplies oxygen during</a:t>
            </a:r>
            <a:endParaRPr sz="15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Overpass"/>
                <a:ea typeface="Overpass"/>
                <a:cs typeface="Overpass"/>
                <a:sym typeface="Overpass"/>
              </a:rPr>
              <a:t>aerobic exercise</a:t>
            </a:r>
            <a:endParaRPr sz="15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Overpass"/>
              <a:ea typeface="Overpass"/>
              <a:cs typeface="Overpass"/>
              <a:sym typeface="Overpass"/>
            </a:endParaRPr>
          </a:p>
        </p:txBody>
      </p:sp>
      <p:cxnSp>
        <p:nvCxnSpPr>
          <p:cNvPr id="2366" name="Google Shape;2366;p48"/>
          <p:cNvCxnSpPr/>
          <p:nvPr/>
        </p:nvCxnSpPr>
        <p:spPr>
          <a:xfrm>
            <a:off x="743275" y="2967625"/>
            <a:ext cx="76854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67" name="Google Shape;2367;p48"/>
          <p:cNvCxnSpPr/>
          <p:nvPr/>
        </p:nvCxnSpPr>
        <p:spPr>
          <a:xfrm rot="10800000">
            <a:off x="990225" y="1540200"/>
            <a:ext cx="0" cy="1486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2368" name="Google Shape;2368;p48"/>
          <p:cNvCxnSpPr/>
          <p:nvPr/>
        </p:nvCxnSpPr>
        <p:spPr>
          <a:xfrm rot="10800000">
            <a:off x="2322600" y="2906425"/>
            <a:ext cx="0" cy="15033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2369" name="Google Shape;2369;p48"/>
          <p:cNvCxnSpPr/>
          <p:nvPr/>
        </p:nvCxnSpPr>
        <p:spPr>
          <a:xfrm rot="10800000">
            <a:off x="3654975" y="1540200"/>
            <a:ext cx="0" cy="1486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2370" name="Google Shape;2370;p48"/>
          <p:cNvCxnSpPr/>
          <p:nvPr/>
        </p:nvCxnSpPr>
        <p:spPr>
          <a:xfrm rot="10800000">
            <a:off x="4987350" y="2906425"/>
            <a:ext cx="0" cy="15033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2371" name="Google Shape;2371;p48"/>
          <p:cNvCxnSpPr/>
          <p:nvPr/>
        </p:nvCxnSpPr>
        <p:spPr>
          <a:xfrm rot="10800000">
            <a:off x="6319725" y="1540200"/>
            <a:ext cx="0" cy="1486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oval"/>
            <a:tailEnd len="med" w="med" type="none"/>
          </a:ln>
        </p:spPr>
      </p:cxnSp>
      <p:sp>
        <p:nvSpPr>
          <p:cNvPr id="2372" name="Google Shape;2372;p48"/>
          <p:cNvSpPr txBox="1"/>
          <p:nvPr>
            <p:ph type="ctrTitle"/>
          </p:nvPr>
        </p:nvSpPr>
        <p:spPr>
          <a:xfrm>
            <a:off x="869798" y="432575"/>
            <a:ext cx="40101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Myoglobin</a:t>
            </a:r>
            <a:endParaRPr/>
          </a:p>
        </p:txBody>
      </p:sp>
      <p:sp>
        <p:nvSpPr>
          <p:cNvPr id="2373" name="Google Shape;2373;p48"/>
          <p:cNvSpPr txBox="1"/>
          <p:nvPr/>
        </p:nvSpPr>
        <p:spPr>
          <a:xfrm>
            <a:off x="4664366" y="3840150"/>
            <a:ext cx="4875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Overpass"/>
                <a:ea typeface="Overpass"/>
                <a:cs typeface="Overpass"/>
                <a:sym typeface="Overpass"/>
              </a:rPr>
              <a:t>The </a:t>
            </a:r>
            <a:r>
              <a:rPr lang="en" sz="1500">
                <a:solidFill>
                  <a:srgbClr val="CC0000"/>
                </a:solidFill>
                <a:latin typeface="Overpass Black"/>
                <a:ea typeface="Overpass Black"/>
                <a:cs typeface="Overpass Black"/>
                <a:sym typeface="Overpass Black"/>
              </a:rPr>
              <a:t>interior </a:t>
            </a:r>
            <a:r>
              <a:rPr lang="en" sz="1500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s</a:t>
            </a:r>
            <a:r>
              <a:rPr lang="en" sz="1500">
                <a:latin typeface="Overpass"/>
                <a:ea typeface="Overpass"/>
                <a:cs typeface="Overpass"/>
                <a:sym typeface="Overpass"/>
              </a:rPr>
              <a:t>ubunit → nonpolar amino acids</a:t>
            </a:r>
            <a:endParaRPr sz="15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Overpass"/>
                <a:ea typeface="Overpass"/>
                <a:cs typeface="Overpass"/>
                <a:sym typeface="Overpass"/>
              </a:rPr>
              <a:t>The </a:t>
            </a:r>
            <a:r>
              <a:rPr lang="en" sz="1500">
                <a:solidFill>
                  <a:srgbClr val="CC0000"/>
                </a:solidFill>
                <a:latin typeface="Overpass Black"/>
                <a:ea typeface="Overpass Black"/>
                <a:cs typeface="Overpass Black"/>
                <a:sym typeface="Overpass Black"/>
              </a:rPr>
              <a:t>surface </a:t>
            </a:r>
            <a:r>
              <a:rPr lang="en" sz="1500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→ </a:t>
            </a:r>
            <a:r>
              <a:rPr lang="en" sz="1500">
                <a:latin typeface="Overpass"/>
                <a:ea typeface="Overpass"/>
                <a:cs typeface="Overpass"/>
                <a:sym typeface="Overpass"/>
              </a:rPr>
              <a:t>charged amino acids</a:t>
            </a:r>
            <a:endParaRPr sz="15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Overpass"/>
                <a:ea typeface="Overpass"/>
                <a:cs typeface="Overpass"/>
                <a:sym typeface="Overpass"/>
              </a:rPr>
              <a:t>The</a:t>
            </a:r>
            <a:r>
              <a:rPr lang="en" sz="1500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 </a:t>
            </a:r>
            <a:r>
              <a:rPr lang="en" sz="1500">
                <a:solidFill>
                  <a:srgbClr val="CC0000"/>
                </a:solidFill>
                <a:latin typeface="Overpass Black"/>
                <a:ea typeface="Overpass Black"/>
                <a:cs typeface="Overpass Black"/>
                <a:sym typeface="Overpass Black"/>
              </a:rPr>
              <a:t>center </a:t>
            </a:r>
            <a:r>
              <a:rPr lang="en" sz="1500">
                <a:latin typeface="Overpass"/>
                <a:ea typeface="Overpass"/>
                <a:cs typeface="Overpass"/>
                <a:sym typeface="Overpass"/>
              </a:rPr>
              <a:t>of the molecule → heme group</a:t>
            </a:r>
            <a:endParaRPr sz="15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374" name="Google Shape;2374;p48"/>
          <p:cNvSpPr txBox="1"/>
          <p:nvPr/>
        </p:nvSpPr>
        <p:spPr>
          <a:xfrm>
            <a:off x="3450350" y="1739250"/>
            <a:ext cx="2955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Overpass Black"/>
                <a:ea typeface="Overpass Black"/>
                <a:cs typeface="Overpass Black"/>
                <a:sym typeface="Overpass Black"/>
              </a:rPr>
              <a:t>Stores </a:t>
            </a:r>
            <a:r>
              <a:rPr lang="en" sz="1600">
                <a:latin typeface="Overpass"/>
                <a:ea typeface="Overpass"/>
                <a:cs typeface="Overpass"/>
                <a:sym typeface="Overpass"/>
              </a:rPr>
              <a:t>and </a:t>
            </a:r>
            <a:r>
              <a:rPr lang="en" sz="1600">
                <a:latin typeface="Overpass Black"/>
                <a:ea typeface="Overpass Black"/>
                <a:cs typeface="Overpass Black"/>
                <a:sym typeface="Overpass Black"/>
              </a:rPr>
              <a:t>supplies</a:t>
            </a:r>
            <a:endParaRPr sz="1600">
              <a:latin typeface="Overpass Black"/>
              <a:ea typeface="Overpass Black"/>
              <a:cs typeface="Overpass Black"/>
              <a:sym typeface="Overpass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Overpass"/>
                <a:ea typeface="Overpass"/>
                <a:cs typeface="Overpass"/>
                <a:sym typeface="Overpass"/>
              </a:rPr>
              <a:t>oxygen to the</a:t>
            </a:r>
            <a:r>
              <a:rPr lang="en" sz="1600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 </a:t>
            </a:r>
            <a:r>
              <a:rPr lang="en" sz="1600">
                <a:solidFill>
                  <a:srgbClr val="CC0000"/>
                </a:solidFill>
                <a:latin typeface="Overpass"/>
                <a:ea typeface="Overpass"/>
                <a:cs typeface="Overpass"/>
                <a:sym typeface="Overpass"/>
              </a:rPr>
              <a:t>heart</a:t>
            </a:r>
            <a:endParaRPr sz="1600">
              <a:solidFill>
                <a:srgbClr val="CC0000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Overpass"/>
                <a:ea typeface="Overpass"/>
                <a:cs typeface="Overpass"/>
                <a:sym typeface="Overpass"/>
              </a:rPr>
              <a:t>and </a:t>
            </a:r>
            <a:r>
              <a:rPr lang="en" sz="1600">
                <a:solidFill>
                  <a:srgbClr val="CC0000"/>
                </a:solidFill>
                <a:latin typeface="Overpass"/>
                <a:ea typeface="Overpass"/>
                <a:cs typeface="Overpass"/>
                <a:sym typeface="Overpass"/>
              </a:rPr>
              <a:t>skeletal muscle</a:t>
            </a:r>
            <a:endParaRPr sz="1600">
              <a:solidFill>
                <a:srgbClr val="CC0000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only</a:t>
            </a:r>
            <a:endParaRPr sz="1600">
              <a:solidFill>
                <a:schemeClr val="dk2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375" name="Google Shape;2375;p48"/>
          <p:cNvSpPr txBox="1"/>
          <p:nvPr/>
        </p:nvSpPr>
        <p:spPr>
          <a:xfrm>
            <a:off x="6206663" y="1656800"/>
            <a:ext cx="2955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Overpass"/>
                <a:ea typeface="Overpass"/>
                <a:cs typeface="Overpass"/>
                <a:sym typeface="Overpass"/>
              </a:rPr>
              <a:t>Contains a single polypeptide</a:t>
            </a:r>
            <a:endParaRPr sz="15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Overpass"/>
                <a:ea typeface="Overpass"/>
                <a:cs typeface="Overpass"/>
                <a:sym typeface="Overpass"/>
              </a:rPr>
              <a:t>chain forming a single</a:t>
            </a:r>
            <a:endParaRPr sz="15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Overpass"/>
                <a:ea typeface="Overpass"/>
                <a:cs typeface="Overpass"/>
                <a:sym typeface="Overpass"/>
              </a:rPr>
              <a:t>subunit with eight α-helix</a:t>
            </a:r>
            <a:endParaRPr sz="15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Overpass"/>
                <a:ea typeface="Overpass"/>
                <a:cs typeface="Overpass"/>
                <a:sym typeface="Overpass"/>
              </a:rPr>
              <a:t>Structure </a:t>
            </a:r>
            <a:endParaRPr sz="1500">
              <a:latin typeface="Overpass"/>
              <a:ea typeface="Overpass"/>
              <a:cs typeface="Overpass"/>
              <a:sym typeface="Overpass"/>
            </a:endParaRPr>
          </a:p>
        </p:txBody>
      </p:sp>
      <p:pic>
        <p:nvPicPr>
          <p:cNvPr id="2376" name="Google Shape;2376;p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4175" y="3043474"/>
            <a:ext cx="1683950" cy="167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7" name="Google Shape;2377;p48"/>
          <p:cNvSpPr txBox="1"/>
          <p:nvPr/>
        </p:nvSpPr>
        <p:spPr>
          <a:xfrm>
            <a:off x="743275" y="4721675"/>
            <a:ext cx="1425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Structure of myoglobin</a:t>
            </a:r>
            <a:endParaRPr sz="900"/>
          </a:p>
        </p:txBody>
      </p:sp>
      <p:sp>
        <p:nvSpPr>
          <p:cNvPr id="2378" name="Google Shape;2378;p48"/>
          <p:cNvSpPr txBox="1"/>
          <p:nvPr/>
        </p:nvSpPr>
        <p:spPr>
          <a:xfrm>
            <a:off x="6062213" y="221800"/>
            <a:ext cx="20802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AA84F"/>
                </a:solidFill>
                <a:latin typeface="Overpass"/>
                <a:ea typeface="Overpass"/>
                <a:cs typeface="Overpass"/>
                <a:sym typeface="Overpass"/>
              </a:rPr>
              <a:t>MED39</a:t>
            </a:r>
            <a:r>
              <a:rPr lang="en" sz="1100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:</a:t>
            </a:r>
            <a:endParaRPr sz="1100">
              <a:solidFill>
                <a:schemeClr val="dk2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AA84F"/>
                </a:solidFill>
                <a:latin typeface="Overpass"/>
                <a:ea typeface="Overpass"/>
                <a:cs typeface="Overpass"/>
                <a:sym typeface="Overpass"/>
              </a:rPr>
              <a:t>Myoglobin has 1 subunit &amp;</a:t>
            </a:r>
            <a:endParaRPr sz="1100">
              <a:solidFill>
                <a:srgbClr val="6AA84F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AA84F"/>
                </a:solidFill>
                <a:latin typeface="Overpass"/>
                <a:ea typeface="Overpass"/>
                <a:cs typeface="Overpass"/>
                <a:sym typeface="Overpass"/>
              </a:rPr>
              <a:t>bind to one O2 molecule</a:t>
            </a:r>
            <a:endParaRPr sz="1100">
              <a:solidFill>
                <a:srgbClr val="6AA84F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6AA84F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2" name="Shape 2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3" name="Google Shape;2383;p49"/>
          <p:cNvSpPr txBox="1"/>
          <p:nvPr>
            <p:ph idx="9" type="ctrTitle"/>
          </p:nvPr>
        </p:nvSpPr>
        <p:spPr>
          <a:xfrm>
            <a:off x="541823" y="345900"/>
            <a:ext cx="40101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Myoglobin in disease</a:t>
            </a:r>
            <a:endParaRPr/>
          </a:p>
        </p:txBody>
      </p:sp>
      <p:pic>
        <p:nvPicPr>
          <p:cNvPr id="2384" name="Google Shape;238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405" y="1008630"/>
            <a:ext cx="336998" cy="716824"/>
          </a:xfrm>
          <a:prstGeom prst="rect">
            <a:avLst/>
          </a:prstGeom>
          <a:noFill/>
          <a:ln>
            <a:noFill/>
          </a:ln>
        </p:spPr>
      </p:pic>
      <p:sp>
        <p:nvSpPr>
          <p:cNvPr id="2385" name="Google Shape;2385;p49"/>
          <p:cNvSpPr txBox="1"/>
          <p:nvPr/>
        </p:nvSpPr>
        <p:spPr>
          <a:xfrm>
            <a:off x="717400" y="1098150"/>
            <a:ext cx="36222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Overpass Black"/>
                <a:ea typeface="Overpass Black"/>
                <a:cs typeface="Overpass Black"/>
                <a:sym typeface="Overpass Black"/>
              </a:rPr>
              <a:t>Myoglobinuria:</a:t>
            </a:r>
            <a:r>
              <a:rPr lang="en" sz="1500">
                <a:latin typeface="Overpass"/>
                <a:ea typeface="Overpass"/>
                <a:cs typeface="Overpass"/>
                <a:sym typeface="Overpass"/>
              </a:rPr>
              <a:t> Myoglobin is excreted in urine due to muscle damage (rhabdomyolysis)</a:t>
            </a:r>
            <a:endParaRPr/>
          </a:p>
        </p:txBody>
      </p:sp>
      <p:sp>
        <p:nvSpPr>
          <p:cNvPr id="2386" name="Google Shape;2386;p49"/>
          <p:cNvSpPr txBox="1"/>
          <p:nvPr/>
        </p:nvSpPr>
        <p:spPr>
          <a:xfrm>
            <a:off x="5305300" y="1089825"/>
            <a:ext cx="36222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Overpass Black"/>
                <a:ea typeface="Overpass Black"/>
                <a:cs typeface="Overpass Black"/>
                <a:sym typeface="Overpass Black"/>
              </a:rPr>
              <a:t>Immunoglobulins:</a:t>
            </a:r>
            <a:r>
              <a:rPr lang="en" sz="1500">
                <a:latin typeface="Overpass"/>
                <a:ea typeface="Overpass"/>
                <a:cs typeface="Overpass"/>
                <a:sym typeface="Overpass"/>
              </a:rPr>
              <a:t> defensive proteins produced by the B-cells of the immune system.</a:t>
            </a:r>
            <a:endParaRPr sz="1500"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387" name="Google Shape;2387;p49"/>
          <p:cNvSpPr txBox="1"/>
          <p:nvPr/>
        </p:nvSpPr>
        <p:spPr>
          <a:xfrm>
            <a:off x="318400" y="4043025"/>
            <a:ext cx="29331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AA84F"/>
                </a:solidFill>
                <a:latin typeface="Overpass"/>
                <a:ea typeface="Overpass"/>
                <a:cs typeface="Overpass"/>
                <a:sym typeface="Overpass"/>
              </a:rPr>
              <a:t>↑ in blood → Know that there’s muscle</a:t>
            </a:r>
            <a:endParaRPr sz="1100">
              <a:solidFill>
                <a:srgbClr val="6AA84F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AA84F"/>
                </a:solidFill>
                <a:latin typeface="Overpass"/>
                <a:ea typeface="Overpass"/>
                <a:cs typeface="Overpass"/>
                <a:sym typeface="Overpass"/>
              </a:rPr>
              <a:t>injury (can be skeletal or heart muscle)</a:t>
            </a:r>
            <a:endParaRPr sz="1100">
              <a:solidFill>
                <a:srgbClr val="6AA84F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AA84F"/>
                </a:solidFill>
                <a:latin typeface="Overpass"/>
                <a:ea typeface="Overpass"/>
                <a:cs typeface="Overpass"/>
                <a:sym typeface="Overpass"/>
              </a:rPr>
              <a:t>↑ in urine → High chance for skeletal</a:t>
            </a:r>
            <a:endParaRPr sz="1100">
              <a:solidFill>
                <a:srgbClr val="6AA84F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AA84F"/>
                </a:solidFill>
                <a:latin typeface="Overpass"/>
                <a:ea typeface="Overpass"/>
                <a:cs typeface="Overpass"/>
                <a:sym typeface="Overpass"/>
              </a:rPr>
              <a:t>you can just confirm it by heart specific biomarker</a:t>
            </a:r>
            <a:endParaRPr sz="1100">
              <a:solidFill>
                <a:srgbClr val="6AA84F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6AA84F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pic>
        <p:nvPicPr>
          <p:cNvPr id="2388" name="Google Shape;2388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9538" y="764380"/>
            <a:ext cx="464923" cy="4296935"/>
          </a:xfrm>
          <a:prstGeom prst="rect">
            <a:avLst/>
          </a:prstGeom>
          <a:noFill/>
          <a:ln>
            <a:noFill/>
          </a:ln>
        </p:spPr>
      </p:pic>
      <p:sp>
        <p:nvSpPr>
          <p:cNvPr id="2389" name="Google Shape;2389;p49"/>
          <p:cNvSpPr txBox="1"/>
          <p:nvPr/>
        </p:nvSpPr>
        <p:spPr>
          <a:xfrm>
            <a:off x="3251500" y="1725450"/>
            <a:ext cx="1299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E9E9E"/>
                </a:solidFill>
                <a:latin typeface="Overpass"/>
                <a:ea typeface="Overpass"/>
                <a:cs typeface="Overpass"/>
                <a:sym typeface="Overpass"/>
              </a:rPr>
              <a:t>Rhabdomyolysis is a serious syndrome</a:t>
            </a:r>
            <a:endParaRPr sz="800">
              <a:solidFill>
                <a:srgbClr val="9E9E9E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E9E9E"/>
                </a:solidFill>
                <a:latin typeface="Overpass"/>
                <a:ea typeface="Overpass"/>
                <a:cs typeface="Overpass"/>
                <a:sym typeface="Overpass"/>
              </a:rPr>
              <a:t>due to destruction of skeletal muscles</a:t>
            </a:r>
            <a:endParaRPr sz="800">
              <a:solidFill>
                <a:srgbClr val="9E9E9E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E9E9E"/>
                </a:solidFill>
                <a:latin typeface="Overpass"/>
                <a:ea typeface="Overpass"/>
                <a:cs typeface="Overpass"/>
                <a:sym typeface="Overpass"/>
              </a:rPr>
              <a:t>and cardiac muscles to a lesser extent</a:t>
            </a:r>
            <a:endParaRPr sz="800">
              <a:solidFill>
                <a:srgbClr val="9E9E9E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pic>
        <p:nvPicPr>
          <p:cNvPr id="2390" name="Google Shape;2390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9201" y="1894925"/>
            <a:ext cx="2702299" cy="72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1" name="Google Shape;2391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9201" y="2648850"/>
            <a:ext cx="2702299" cy="72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2" name="Google Shape;2392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9201" y="3402775"/>
            <a:ext cx="2702299" cy="720674"/>
          </a:xfrm>
          <a:prstGeom prst="rect">
            <a:avLst/>
          </a:prstGeom>
          <a:noFill/>
          <a:ln>
            <a:noFill/>
          </a:ln>
        </p:spPr>
      </p:pic>
      <p:sp>
        <p:nvSpPr>
          <p:cNvPr id="2393" name="Google Shape;2393;p49"/>
          <p:cNvSpPr txBox="1"/>
          <p:nvPr/>
        </p:nvSpPr>
        <p:spPr>
          <a:xfrm>
            <a:off x="758100" y="1975350"/>
            <a:ext cx="22845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rPr>
              <a:t>May cause acute renal</a:t>
            </a:r>
            <a:endParaRPr sz="1500">
              <a:solidFill>
                <a:schemeClr val="lt1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rPr>
              <a:t>failure</a:t>
            </a:r>
            <a:endParaRPr sz="1500">
              <a:solidFill>
                <a:schemeClr val="lt1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394" name="Google Shape;2394;p49"/>
          <p:cNvSpPr txBox="1"/>
          <p:nvPr/>
        </p:nvSpPr>
        <p:spPr>
          <a:xfrm>
            <a:off x="700650" y="2714600"/>
            <a:ext cx="23994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CC0000"/>
                </a:solidFill>
                <a:latin typeface="Overpass"/>
                <a:ea typeface="Overpass"/>
                <a:cs typeface="Overpass"/>
                <a:sym typeface="Overpass"/>
              </a:rPr>
              <a:t>Specific marker</a:t>
            </a:r>
            <a:r>
              <a:rPr lang="en" sz="1500"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rPr>
              <a:t> for</a:t>
            </a:r>
            <a:endParaRPr sz="1500">
              <a:solidFill>
                <a:schemeClr val="lt1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rPr>
              <a:t>muscle injury</a:t>
            </a:r>
            <a:endParaRPr sz="1500">
              <a:solidFill>
                <a:schemeClr val="lt1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395" name="Google Shape;2395;p49"/>
          <p:cNvSpPr txBox="1"/>
          <p:nvPr/>
        </p:nvSpPr>
        <p:spPr>
          <a:xfrm>
            <a:off x="700650" y="3450600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rPr>
              <a:t>Less specific marker for</a:t>
            </a:r>
            <a:endParaRPr sz="1500">
              <a:solidFill>
                <a:schemeClr val="lt1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rPr>
              <a:t>heart attack</a:t>
            </a:r>
            <a:endParaRPr sz="1500">
              <a:solidFill>
                <a:schemeClr val="lt1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396" name="Google Shape;2396;p49"/>
          <p:cNvSpPr txBox="1"/>
          <p:nvPr>
            <p:ph idx="9" type="ctrTitle"/>
          </p:nvPr>
        </p:nvSpPr>
        <p:spPr>
          <a:xfrm>
            <a:off x="4844898" y="345900"/>
            <a:ext cx="40101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Immunoglobulins</a:t>
            </a:r>
            <a:endParaRPr/>
          </a:p>
        </p:txBody>
      </p:sp>
      <p:pic>
        <p:nvPicPr>
          <p:cNvPr id="2397" name="Google Shape;239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6380" y="1008630"/>
            <a:ext cx="336998" cy="71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8" name="Google Shape;2398;p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80979" y="1702825"/>
            <a:ext cx="1761550" cy="1737848"/>
          </a:xfrm>
          <a:prstGeom prst="rect">
            <a:avLst/>
          </a:prstGeom>
          <a:solidFill>
            <a:srgbClr val="FFFFFF"/>
          </a:solidFill>
          <a:ln cap="flat" cmpd="sng" w="603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99" name="Google Shape;2399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5634590" y="1183585"/>
            <a:ext cx="939000" cy="2280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0" name="Google Shape;2400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5634590" y="2181560"/>
            <a:ext cx="939000" cy="2280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1" name="Google Shape;2401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5634590" y="3179535"/>
            <a:ext cx="939000" cy="2280980"/>
          </a:xfrm>
          <a:prstGeom prst="rect">
            <a:avLst/>
          </a:prstGeom>
          <a:noFill/>
          <a:ln>
            <a:noFill/>
          </a:ln>
        </p:spPr>
      </p:pic>
      <p:sp>
        <p:nvSpPr>
          <p:cNvPr id="2402" name="Google Shape;2402;p49"/>
          <p:cNvSpPr txBox="1"/>
          <p:nvPr/>
        </p:nvSpPr>
        <p:spPr>
          <a:xfrm>
            <a:off x="4998050" y="1850400"/>
            <a:ext cx="23994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rPr>
              <a:t>Y-shaped structure</a:t>
            </a:r>
            <a:endParaRPr sz="1500">
              <a:solidFill>
                <a:schemeClr val="lt1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rPr>
              <a:t>with 2 heavy and 2 light polypeptide chains.</a:t>
            </a:r>
            <a:endParaRPr sz="1500">
              <a:solidFill>
                <a:schemeClr val="lt1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403" name="Google Shape;2403;p49"/>
          <p:cNvSpPr txBox="1"/>
          <p:nvPr/>
        </p:nvSpPr>
        <p:spPr>
          <a:xfrm>
            <a:off x="4963600" y="2998788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rPr>
              <a:t>Neutralize</a:t>
            </a:r>
            <a:endParaRPr sz="1500">
              <a:solidFill>
                <a:schemeClr val="lt1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rPr>
              <a:t> bacteria and viruses.</a:t>
            </a:r>
            <a:endParaRPr sz="1500">
              <a:solidFill>
                <a:schemeClr val="lt1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404" name="Google Shape;2404;p49"/>
          <p:cNvSpPr txBox="1"/>
          <p:nvPr/>
        </p:nvSpPr>
        <p:spPr>
          <a:xfrm>
            <a:off x="4998050" y="3916500"/>
            <a:ext cx="30000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CC0000"/>
                </a:solidFill>
                <a:latin typeface="Overpass"/>
                <a:ea typeface="Overpass"/>
                <a:cs typeface="Overpass"/>
                <a:sym typeface="Overpass"/>
              </a:rPr>
              <a:t>Types:</a:t>
            </a:r>
            <a:endParaRPr sz="1500">
              <a:solidFill>
                <a:srgbClr val="CC0000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CC0000"/>
                </a:solidFill>
                <a:latin typeface="Overpass"/>
                <a:ea typeface="Overpass"/>
                <a:cs typeface="Overpass"/>
                <a:sym typeface="Overpass"/>
              </a:rPr>
              <a:t> IgA, IgD, IgE, IgG, IgM </a:t>
            </a:r>
            <a:endParaRPr sz="1500">
              <a:solidFill>
                <a:srgbClr val="CC0000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CC0000"/>
                </a:solidFill>
                <a:latin typeface="Overpass"/>
                <a:ea typeface="Overpass"/>
                <a:cs typeface="Overpass"/>
                <a:sym typeface="Overpass"/>
              </a:rPr>
              <a:t>(MAGED).</a:t>
            </a:r>
            <a:endParaRPr sz="1500">
              <a:solidFill>
                <a:srgbClr val="CC0000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8" name="Shape 2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9" name="Google Shape;2409;p50"/>
          <p:cNvSpPr txBox="1"/>
          <p:nvPr>
            <p:ph idx="4294967295" type="ctrTitle"/>
          </p:nvPr>
        </p:nvSpPr>
        <p:spPr>
          <a:xfrm>
            <a:off x="228900" y="186075"/>
            <a:ext cx="51093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Take home messages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410" name="Google Shape;2410;p50"/>
          <p:cNvSpPr txBox="1"/>
          <p:nvPr>
            <p:ph idx="4294967295" type="ctrTitle"/>
          </p:nvPr>
        </p:nvSpPr>
        <p:spPr>
          <a:xfrm>
            <a:off x="425550" y="831450"/>
            <a:ext cx="82929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Overpass"/>
                <a:ea typeface="Overpass"/>
                <a:cs typeface="Overpass"/>
                <a:sym typeface="Overpass"/>
              </a:rPr>
              <a:t>✦</a:t>
            </a:r>
            <a:r>
              <a:rPr lang="en" sz="1600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Amino acid chains fold into shapes that resemble spheres are called globular proteins.</a:t>
            </a:r>
            <a:endParaRPr sz="1600">
              <a:solidFill>
                <a:srgbClr val="000000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✦Fibrous proteins are mainly insoluble, while globular proteins are soluble structural proteins.</a:t>
            </a:r>
            <a:endParaRPr sz="1600">
              <a:solidFill>
                <a:srgbClr val="000000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✦Hb, Myoglobin, globulines and enzymes are examples of globular proteins.</a:t>
            </a:r>
            <a:endParaRPr sz="1600">
              <a:solidFill>
                <a:srgbClr val="000000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✦Functionally, Hb is for O2 and CO2 transport.</a:t>
            </a:r>
            <a:endParaRPr sz="1600">
              <a:solidFill>
                <a:srgbClr val="000000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✦HbA, HbA2 and HbF are examples of normal Hb, in which the tetrameric structure is composed of 2α</a:t>
            </a:r>
            <a:endParaRPr sz="1600">
              <a:solidFill>
                <a:srgbClr val="000000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constant subunits with 2 changeable β subunits according to Hb type.</a:t>
            </a:r>
            <a:endParaRPr sz="1600">
              <a:solidFill>
                <a:srgbClr val="000000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✦HbA1C is a HbA which undergoes non-enzymatic glycosylation, depending on plasma glucose levels.</a:t>
            </a:r>
            <a:endParaRPr sz="1600">
              <a:solidFill>
                <a:srgbClr val="000000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✦Carboxy-Hb, Met-Hb and Sulf-Hb are examples of abnormal Hb, in which O2 molecules are not</a:t>
            </a:r>
            <a:endParaRPr sz="1600">
              <a:solidFill>
                <a:srgbClr val="000000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transported due to abnormal Hb structure.</a:t>
            </a:r>
            <a:endParaRPr sz="1600">
              <a:solidFill>
                <a:srgbClr val="000000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✦Disorders of Hb caused by synthesis of structurally abnormal Hb and/or insufficient quantities of</a:t>
            </a:r>
            <a:endParaRPr sz="1600">
              <a:solidFill>
                <a:srgbClr val="000000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normal Hb.</a:t>
            </a:r>
            <a:endParaRPr sz="1600">
              <a:solidFill>
                <a:srgbClr val="000000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Overpass"/>
              <a:ea typeface="Overpass"/>
              <a:cs typeface="Overpass"/>
              <a:sym typeface="Overpas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4" name="Shape 2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5" name="Google Shape;2415;p51"/>
          <p:cNvSpPr txBox="1"/>
          <p:nvPr>
            <p:ph idx="4294967295" type="ctrTitle"/>
          </p:nvPr>
        </p:nvSpPr>
        <p:spPr>
          <a:xfrm>
            <a:off x="159040" y="139501"/>
            <a:ext cx="51093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Take home messages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416" name="Google Shape;2416;p51"/>
          <p:cNvSpPr txBox="1"/>
          <p:nvPr>
            <p:ph idx="4294967295" type="ctrTitle"/>
          </p:nvPr>
        </p:nvSpPr>
        <p:spPr>
          <a:xfrm>
            <a:off x="425550" y="831450"/>
            <a:ext cx="82929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Overpass"/>
                <a:ea typeface="Overpass"/>
                <a:cs typeface="Overpass"/>
                <a:sym typeface="Overpass"/>
              </a:rPr>
              <a:t>✦</a:t>
            </a:r>
            <a:r>
              <a:rPr lang="en" sz="1600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Sickle cell (HbS) and HbC diseases are caused by a single mutation in β-globin gene.</a:t>
            </a:r>
            <a:endParaRPr sz="1600">
              <a:solidFill>
                <a:srgbClr val="000000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✦Glu6 in HbS is replaced by Val, while it is replaced by Lys in HbC.</a:t>
            </a:r>
            <a:endParaRPr sz="1600">
              <a:solidFill>
                <a:srgbClr val="000000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✦Methemoglobinemia is caused by oxidation of Hb, inhibiting O2 binding leading to chocolate cyanosis.</a:t>
            </a:r>
            <a:endParaRPr sz="1600">
              <a:solidFill>
                <a:srgbClr val="000000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✦Thalassemia is caused by a defect in synthesis of either α- or β-globulin chain, as a result of gene</a:t>
            </a:r>
            <a:endParaRPr sz="1600">
              <a:solidFill>
                <a:srgbClr val="000000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mutation.</a:t>
            </a:r>
            <a:endParaRPr sz="1600">
              <a:solidFill>
                <a:srgbClr val="000000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✦α-Thalassemia causes less sever anemia than β-Thalassemia.</a:t>
            </a:r>
            <a:endParaRPr sz="1600">
              <a:solidFill>
                <a:srgbClr val="000000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✦Myoglobin is a globular hemeprotein, which stores and supplies O2 to the heart and muscle only.</a:t>
            </a:r>
            <a:endParaRPr sz="1600">
              <a:solidFill>
                <a:srgbClr val="000000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✦Hb is composed of 4 chains (subunits), while Myoglobin is composed of a single chain.</a:t>
            </a:r>
            <a:endParaRPr sz="1600">
              <a:solidFill>
                <a:srgbClr val="000000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✦Myoglobinuria is a specific marker for muscle injury and may cause acute renal failure.</a:t>
            </a:r>
            <a:endParaRPr sz="1600">
              <a:solidFill>
                <a:srgbClr val="000000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✦Immunoglobulins are defensive proteins produced by the B-cells.</a:t>
            </a:r>
            <a:endParaRPr sz="1600">
              <a:solidFill>
                <a:srgbClr val="000000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✦Immunoglobulins consist of 5 types: IgA, IgD,IgE, IgG and IgM.</a:t>
            </a:r>
            <a:endParaRPr sz="1600">
              <a:solidFill>
                <a:srgbClr val="000000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Overpass"/>
              <a:ea typeface="Overpass"/>
              <a:cs typeface="Overpass"/>
              <a:sym typeface="Overpass"/>
            </a:endParaRPr>
          </a:p>
        </p:txBody>
      </p:sp>
      <p:pic>
        <p:nvPicPr>
          <p:cNvPr id="2417" name="Google Shape;241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2350" y="-12"/>
            <a:ext cx="447775" cy="44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1" name="Shape 2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2" name="Google Shape;2422;p52"/>
          <p:cNvSpPr txBox="1"/>
          <p:nvPr>
            <p:ph idx="9" type="ctrTitle"/>
          </p:nvPr>
        </p:nvSpPr>
        <p:spPr>
          <a:xfrm>
            <a:off x="3136237" y="-74250"/>
            <a:ext cx="13461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latin typeface="Overpass"/>
                <a:ea typeface="Overpass"/>
                <a:cs typeface="Overpass"/>
                <a:sym typeface="Overpass"/>
              </a:rPr>
              <a:t>Quiz:</a:t>
            </a:r>
            <a:endParaRPr b="1" sz="3100">
              <a:latin typeface="Overpass"/>
              <a:ea typeface="Overpass"/>
              <a:cs typeface="Overpass"/>
              <a:sym typeface="Overpass"/>
            </a:endParaRPr>
          </a:p>
        </p:txBody>
      </p:sp>
      <p:graphicFrame>
        <p:nvGraphicFramePr>
          <p:cNvPr id="2423" name="Google Shape;2423;p52"/>
          <p:cNvGraphicFramePr/>
          <p:nvPr/>
        </p:nvGraphicFramePr>
        <p:xfrm>
          <a:off x="166781" y="503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{815F834C-8558-4DDD-AE41-AFED1DB37A79}</a:tableStyleId>
              </a:tblPr>
              <a:tblGrid>
                <a:gridCol w="382850"/>
                <a:gridCol w="1299575"/>
                <a:gridCol w="382850"/>
                <a:gridCol w="1291125"/>
                <a:gridCol w="382850"/>
                <a:gridCol w="1240150"/>
                <a:gridCol w="382850"/>
                <a:gridCol w="1350550"/>
              </a:tblGrid>
              <a:tr h="381000">
                <a:tc gridSpan="8"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Q1: </a:t>
                      </a:r>
                      <a:r>
                        <a:rPr b="1" lang="en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A major globular protein in humans :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3E9ED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3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A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3E9ED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3E9ED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3E9ED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Hemoglobin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3E9ED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B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Myoglobin 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C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immunoglobulins</a:t>
                      </a:r>
                      <a:endParaRPr b="1" sz="9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EEEE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D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EEEE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EEEE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EEEE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EEEE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enzymes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EEEE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 gridSpan="8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Q2:Which of the following hemoglobin undergoes non-enzymatic glycosylation?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3E9ED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3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A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HbA1C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B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HbA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F2F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C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F2F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F2F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F2F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F2F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HbA2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F2F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D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HbF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 gridSpan="8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Q3:Which of the following bond will broken at oxygenated state?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3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A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Hydrophobic</a:t>
                      </a:r>
                      <a:endParaRPr b="1" sz="1100">
                        <a:solidFill>
                          <a:schemeClr val="dk1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B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Ionic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C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Hydrogen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D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B AND C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 gridSpan="8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Q4: it is a myoglobin disease ?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3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A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Overpass Black"/>
                          <a:ea typeface="Overpass Black"/>
                          <a:cs typeface="Overpass Black"/>
                          <a:sym typeface="Overpass Black"/>
                        </a:rPr>
                        <a:t>Sickle cell (HbS)</a:t>
                      </a:r>
                      <a:endParaRPr b="1" sz="800">
                        <a:solidFill>
                          <a:schemeClr val="dk1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B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Overpass Black"/>
                          <a:ea typeface="Overpass Black"/>
                          <a:cs typeface="Overpass Black"/>
                          <a:sym typeface="Overpass Black"/>
                        </a:rPr>
                        <a:t>Thalassemia (α-β)</a:t>
                      </a:r>
                      <a:endParaRPr b="1" sz="700">
                        <a:solidFill>
                          <a:schemeClr val="dk1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C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Overpass Black"/>
                          <a:ea typeface="Overpass Black"/>
                          <a:cs typeface="Overpass Black"/>
                          <a:sym typeface="Overpass Black"/>
                        </a:rPr>
                        <a:t>Methemoglobinemia</a:t>
                      </a:r>
                      <a:endParaRPr b="1" sz="500">
                        <a:solidFill>
                          <a:schemeClr val="dk1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D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Overpass Black"/>
                          <a:ea typeface="Overpass Black"/>
                          <a:cs typeface="Overpass Black"/>
                          <a:sym typeface="Overpass Black"/>
                        </a:rPr>
                        <a:t>Myoglobinuria</a:t>
                      </a:r>
                      <a:endParaRPr b="1" sz="900">
                        <a:solidFill>
                          <a:schemeClr val="dk1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 gridSpan="8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Q5:</a:t>
                      </a: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Which of the following caused by the oxidation oh Hb to ferric state?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3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A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Overpass Black"/>
                          <a:ea typeface="Overpass Black"/>
                          <a:cs typeface="Overpass Black"/>
                          <a:sym typeface="Overpass Black"/>
                        </a:rPr>
                        <a:t>Thalassemia (α-β</a:t>
                      </a:r>
                      <a:endParaRPr b="1" sz="1200">
                        <a:solidFill>
                          <a:schemeClr val="dk1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B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Overpass Black"/>
                          <a:ea typeface="Overpass Black"/>
                          <a:cs typeface="Overpass Black"/>
                          <a:sym typeface="Overpass Black"/>
                        </a:rPr>
                        <a:t>Hemoglobin C disease</a:t>
                      </a:r>
                      <a:endParaRPr b="1" sz="1600">
                        <a:solidFill>
                          <a:schemeClr val="dk1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C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Overpass Black"/>
                          <a:ea typeface="Overpass Black"/>
                          <a:cs typeface="Overpass Black"/>
                          <a:sym typeface="Overpass Black"/>
                        </a:rPr>
                        <a:t>Methemoglobinemia</a:t>
                      </a:r>
                      <a:endParaRPr b="1" sz="1200">
                        <a:solidFill>
                          <a:schemeClr val="dk1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D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Overpass Black"/>
                          <a:ea typeface="Overpass Black"/>
                          <a:cs typeface="Overpass Black"/>
                          <a:sym typeface="Overpass Black"/>
                        </a:rPr>
                        <a:t>Sickle cell (HbS)</a:t>
                      </a:r>
                      <a:endParaRPr b="1" sz="1200">
                        <a:solidFill>
                          <a:schemeClr val="dk1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424" name="Google Shape;2424;p52"/>
          <p:cNvSpPr txBox="1"/>
          <p:nvPr/>
        </p:nvSpPr>
        <p:spPr>
          <a:xfrm>
            <a:off x="6953400" y="667325"/>
            <a:ext cx="2190600" cy="38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3F3F3F"/>
                </a:solidFill>
                <a:highlight>
                  <a:srgbClr val="FFFFFF"/>
                </a:highlight>
                <a:latin typeface="Overpass"/>
                <a:ea typeface="Overpass"/>
                <a:cs typeface="Overpass"/>
                <a:sym typeface="Overpass"/>
              </a:rPr>
              <a:t>SAQ: </a:t>
            </a:r>
            <a:r>
              <a:rPr b="1" lang="en" sz="1200">
                <a:solidFill>
                  <a:srgbClr val="666666"/>
                </a:solidFill>
                <a:highlight>
                  <a:srgbClr val="FFFFFF"/>
                </a:highlight>
                <a:latin typeface="Overpass"/>
                <a:ea typeface="Overpass"/>
                <a:cs typeface="Overpass"/>
                <a:sym typeface="Overpass"/>
              </a:rPr>
              <a:t>very important </a:t>
            </a:r>
            <a:endParaRPr b="1" sz="1200">
              <a:solidFill>
                <a:srgbClr val="666666"/>
              </a:solidFill>
              <a:highlight>
                <a:srgbClr val="FFFFFF"/>
              </a:highlight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F3F3F"/>
                </a:solidFill>
                <a:highlight>
                  <a:srgbClr val="FFFFFF"/>
                </a:highlight>
                <a:latin typeface="Overpass"/>
                <a:ea typeface="Overpass"/>
                <a:cs typeface="Overpass"/>
                <a:sym typeface="Overpass"/>
              </a:rPr>
              <a:t>Q6: what are the the types of normal hemoglobin and what are they made of ?</a:t>
            </a:r>
            <a:endParaRPr b="1" sz="1100">
              <a:solidFill>
                <a:srgbClr val="3F3F3F"/>
              </a:solidFill>
              <a:highlight>
                <a:srgbClr val="FFFFFF"/>
              </a:highlight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100">
                <a:highlight>
                  <a:srgbClr val="FFFFFF"/>
                </a:highlight>
                <a:latin typeface="Overpass"/>
                <a:ea typeface="Overpass"/>
                <a:cs typeface="Overpass"/>
                <a:sym typeface="Overpass"/>
              </a:rPr>
              <a:t>Q7</a:t>
            </a:r>
            <a:r>
              <a:rPr b="1" lang="en" sz="1100">
                <a:solidFill>
                  <a:srgbClr val="3F3F3F"/>
                </a:solidFill>
                <a:highlight>
                  <a:srgbClr val="FFFFFF"/>
                </a:highlight>
                <a:latin typeface="Overpass"/>
                <a:ea typeface="Overpass"/>
                <a:cs typeface="Overpass"/>
                <a:sym typeface="Overpass"/>
              </a:rPr>
              <a:t>: give three differences between hemoglobin and myoglobin?</a:t>
            </a:r>
            <a:endParaRPr b="1" sz="1100">
              <a:solidFill>
                <a:srgbClr val="3F3F3F"/>
              </a:solidFill>
              <a:highlight>
                <a:srgbClr val="FFFFFF"/>
              </a:highlight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F3F3F"/>
                </a:solidFill>
                <a:highlight>
                  <a:srgbClr val="FFFFFF"/>
                </a:highlight>
                <a:latin typeface="Overpass"/>
                <a:ea typeface="Overpass"/>
                <a:cs typeface="Overpass"/>
                <a:sym typeface="Overpass"/>
              </a:rPr>
              <a:t>Q8: Name two abnormal-Hbs and what makes them abnormal?</a:t>
            </a:r>
            <a:endParaRPr b="1" sz="1100">
              <a:solidFill>
                <a:srgbClr val="3F3F3F"/>
              </a:solidFill>
              <a:highlight>
                <a:srgbClr val="FFFFFF"/>
              </a:highlight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3F3F3F"/>
              </a:solidFill>
              <a:highlight>
                <a:srgbClr val="FFFFFF"/>
              </a:highlight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9E9E9E"/>
              </a:solidFill>
              <a:highlight>
                <a:srgbClr val="FFFFFF"/>
              </a:highlight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9E9E9E"/>
                </a:solidFill>
                <a:highlight>
                  <a:srgbClr val="FFFFFF"/>
                </a:highlight>
                <a:latin typeface="Overpass"/>
                <a:ea typeface="Overpass"/>
                <a:cs typeface="Overpass"/>
                <a:sym typeface="Overpass"/>
              </a:rPr>
              <a:t>Q6: slide 7</a:t>
            </a:r>
            <a:endParaRPr b="1" sz="1100">
              <a:solidFill>
                <a:srgbClr val="9E9E9E"/>
              </a:solidFill>
              <a:highlight>
                <a:srgbClr val="FFFFFF"/>
              </a:highlight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9E9E9E"/>
                </a:solidFill>
                <a:highlight>
                  <a:srgbClr val="FFFFFF"/>
                </a:highlight>
                <a:latin typeface="Overpass"/>
                <a:ea typeface="Overpass"/>
                <a:cs typeface="Overpass"/>
                <a:sym typeface="Overpass"/>
              </a:rPr>
              <a:t>Q7: slide 5 and 13 </a:t>
            </a:r>
            <a:endParaRPr b="1" sz="1100">
              <a:solidFill>
                <a:srgbClr val="9E9E9E"/>
              </a:solidFill>
              <a:highlight>
                <a:srgbClr val="FFFFFF"/>
              </a:highlight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9E9E9E"/>
                </a:solidFill>
                <a:highlight>
                  <a:srgbClr val="FFFFFF"/>
                </a:highlight>
                <a:latin typeface="Overpass"/>
                <a:ea typeface="Overpass"/>
                <a:cs typeface="Overpass"/>
                <a:sym typeface="Overpass"/>
              </a:rPr>
              <a:t>Q8: slide 9</a:t>
            </a:r>
            <a:endParaRPr b="1" sz="1100">
              <a:solidFill>
                <a:srgbClr val="9E9E9E"/>
              </a:solidFill>
              <a:highlight>
                <a:srgbClr val="FFFFFF"/>
              </a:highlight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3F3F3F"/>
              </a:solidFill>
              <a:highlight>
                <a:srgbClr val="FFFFFF"/>
              </a:highlight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425" name="Google Shape;2425;p52"/>
          <p:cNvSpPr txBox="1"/>
          <p:nvPr/>
        </p:nvSpPr>
        <p:spPr>
          <a:xfrm>
            <a:off x="1763851" y="4465850"/>
            <a:ext cx="3889200" cy="3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E9E9E"/>
                </a:solidFill>
                <a:latin typeface="Overpass"/>
                <a:ea typeface="Overpass"/>
                <a:cs typeface="Overpass"/>
                <a:sym typeface="Overpass"/>
              </a:rPr>
              <a:t>Q1) A    Q2) B     Q3)D       Q4) D       Q5)C</a:t>
            </a:r>
            <a:endParaRPr>
              <a:solidFill>
                <a:srgbClr val="9E9E9E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grpSp>
        <p:nvGrpSpPr>
          <p:cNvPr id="2426" name="Google Shape;2426;p52"/>
          <p:cNvGrpSpPr/>
          <p:nvPr/>
        </p:nvGrpSpPr>
        <p:grpSpPr>
          <a:xfrm>
            <a:off x="79509" y="4757196"/>
            <a:ext cx="356164" cy="355815"/>
            <a:chOff x="3040984" y="3681059"/>
            <a:chExt cx="356164" cy="355815"/>
          </a:xfrm>
        </p:grpSpPr>
        <p:sp>
          <p:nvSpPr>
            <p:cNvPr id="2427" name="Google Shape;2427;p52"/>
            <p:cNvSpPr/>
            <p:nvPr/>
          </p:nvSpPr>
          <p:spPr>
            <a:xfrm>
              <a:off x="3040984" y="3681059"/>
              <a:ext cx="356164" cy="355815"/>
            </a:xfrm>
            <a:custGeom>
              <a:rect b="b" l="l" r="r" t="t"/>
              <a:pathLst>
                <a:path extrusionOk="0" h="11205" w="11216">
                  <a:moveTo>
                    <a:pt x="5620" y="0"/>
                  </a:moveTo>
                  <a:cubicBezTo>
                    <a:pt x="4274" y="0"/>
                    <a:pt x="2965" y="488"/>
                    <a:pt x="1953" y="1369"/>
                  </a:cubicBezTo>
                  <a:cubicBezTo>
                    <a:pt x="1881" y="1429"/>
                    <a:pt x="1881" y="1536"/>
                    <a:pt x="1941" y="1608"/>
                  </a:cubicBezTo>
                  <a:cubicBezTo>
                    <a:pt x="1972" y="1645"/>
                    <a:pt x="2016" y="1663"/>
                    <a:pt x="2061" y="1663"/>
                  </a:cubicBezTo>
                  <a:cubicBezTo>
                    <a:pt x="2103" y="1663"/>
                    <a:pt x="2145" y="1648"/>
                    <a:pt x="2179" y="1620"/>
                  </a:cubicBezTo>
                  <a:cubicBezTo>
                    <a:pt x="3131" y="786"/>
                    <a:pt x="4358" y="346"/>
                    <a:pt x="5620" y="346"/>
                  </a:cubicBezTo>
                  <a:cubicBezTo>
                    <a:pt x="7013" y="346"/>
                    <a:pt x="8346" y="893"/>
                    <a:pt x="9335" y="1893"/>
                  </a:cubicBezTo>
                  <a:cubicBezTo>
                    <a:pt x="10335" y="2882"/>
                    <a:pt x="10882" y="4215"/>
                    <a:pt x="10882" y="5608"/>
                  </a:cubicBezTo>
                  <a:cubicBezTo>
                    <a:pt x="10882" y="7013"/>
                    <a:pt x="10335" y="8335"/>
                    <a:pt x="9335" y="9335"/>
                  </a:cubicBezTo>
                  <a:cubicBezTo>
                    <a:pt x="8346" y="10323"/>
                    <a:pt x="7013" y="10883"/>
                    <a:pt x="5620" y="10883"/>
                  </a:cubicBezTo>
                  <a:cubicBezTo>
                    <a:pt x="4215" y="10883"/>
                    <a:pt x="2893" y="10323"/>
                    <a:pt x="1893" y="9335"/>
                  </a:cubicBezTo>
                  <a:cubicBezTo>
                    <a:pt x="893" y="8335"/>
                    <a:pt x="345" y="7013"/>
                    <a:pt x="345" y="5608"/>
                  </a:cubicBezTo>
                  <a:cubicBezTo>
                    <a:pt x="345" y="4298"/>
                    <a:pt x="822" y="3048"/>
                    <a:pt x="1703" y="2084"/>
                  </a:cubicBezTo>
                  <a:cubicBezTo>
                    <a:pt x="1762" y="2012"/>
                    <a:pt x="1762" y="1905"/>
                    <a:pt x="1691" y="1846"/>
                  </a:cubicBezTo>
                  <a:cubicBezTo>
                    <a:pt x="1657" y="1817"/>
                    <a:pt x="1614" y="1802"/>
                    <a:pt x="1573" y="1802"/>
                  </a:cubicBezTo>
                  <a:cubicBezTo>
                    <a:pt x="1528" y="1802"/>
                    <a:pt x="1484" y="1820"/>
                    <a:pt x="1453" y="1858"/>
                  </a:cubicBezTo>
                  <a:cubicBezTo>
                    <a:pt x="512" y="2882"/>
                    <a:pt x="0" y="4227"/>
                    <a:pt x="0" y="5608"/>
                  </a:cubicBezTo>
                  <a:cubicBezTo>
                    <a:pt x="0" y="7096"/>
                    <a:pt x="583" y="8513"/>
                    <a:pt x="1643" y="9573"/>
                  </a:cubicBezTo>
                  <a:cubicBezTo>
                    <a:pt x="2703" y="10621"/>
                    <a:pt x="4096" y="11204"/>
                    <a:pt x="5608" y="11204"/>
                  </a:cubicBezTo>
                  <a:cubicBezTo>
                    <a:pt x="7108" y="11204"/>
                    <a:pt x="8501" y="10621"/>
                    <a:pt x="9561" y="9573"/>
                  </a:cubicBezTo>
                  <a:cubicBezTo>
                    <a:pt x="10620" y="8513"/>
                    <a:pt x="11204" y="7108"/>
                    <a:pt x="11204" y="5608"/>
                  </a:cubicBezTo>
                  <a:cubicBezTo>
                    <a:pt x="11216" y="4096"/>
                    <a:pt x="10632" y="2691"/>
                    <a:pt x="9573" y="1631"/>
                  </a:cubicBezTo>
                  <a:cubicBezTo>
                    <a:pt x="8525" y="572"/>
                    <a:pt x="7120" y="0"/>
                    <a:pt x="56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rotWithShape="0" algn="bl" dir="5400000" dist="19050">
                <a:schemeClr val="lt2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8" name="Google Shape;2428;p52"/>
            <p:cNvSpPr/>
            <p:nvPr/>
          </p:nvSpPr>
          <p:spPr>
            <a:xfrm>
              <a:off x="3183120" y="3921508"/>
              <a:ext cx="59414" cy="59382"/>
            </a:xfrm>
            <a:custGeom>
              <a:rect b="b" l="l" r="r" t="t"/>
              <a:pathLst>
                <a:path extrusionOk="0" h="1870" w="1871">
                  <a:moveTo>
                    <a:pt x="929" y="334"/>
                  </a:moveTo>
                  <a:cubicBezTo>
                    <a:pt x="1263" y="334"/>
                    <a:pt x="1549" y="608"/>
                    <a:pt x="1549" y="941"/>
                  </a:cubicBezTo>
                  <a:cubicBezTo>
                    <a:pt x="1549" y="1263"/>
                    <a:pt x="1263" y="1548"/>
                    <a:pt x="929" y="1548"/>
                  </a:cubicBezTo>
                  <a:cubicBezTo>
                    <a:pt x="608" y="1548"/>
                    <a:pt x="334" y="1287"/>
                    <a:pt x="334" y="941"/>
                  </a:cubicBezTo>
                  <a:cubicBezTo>
                    <a:pt x="334" y="596"/>
                    <a:pt x="608" y="334"/>
                    <a:pt x="929" y="334"/>
                  </a:cubicBezTo>
                  <a:close/>
                  <a:moveTo>
                    <a:pt x="929" y="1"/>
                  </a:moveTo>
                  <a:cubicBezTo>
                    <a:pt x="429" y="1"/>
                    <a:pt x="1" y="417"/>
                    <a:pt x="1" y="941"/>
                  </a:cubicBezTo>
                  <a:cubicBezTo>
                    <a:pt x="1" y="1453"/>
                    <a:pt x="417" y="1870"/>
                    <a:pt x="929" y="1870"/>
                  </a:cubicBezTo>
                  <a:cubicBezTo>
                    <a:pt x="1191" y="1870"/>
                    <a:pt x="1430" y="1775"/>
                    <a:pt x="1608" y="1596"/>
                  </a:cubicBezTo>
                  <a:cubicBezTo>
                    <a:pt x="1787" y="1417"/>
                    <a:pt x="1870" y="1179"/>
                    <a:pt x="1870" y="941"/>
                  </a:cubicBezTo>
                  <a:cubicBezTo>
                    <a:pt x="1870" y="679"/>
                    <a:pt x="1763" y="453"/>
                    <a:pt x="1584" y="263"/>
                  </a:cubicBezTo>
                  <a:cubicBezTo>
                    <a:pt x="1406" y="108"/>
                    <a:pt x="1191" y="1"/>
                    <a:pt x="9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rotWithShape="0" algn="bl" dir="5400000" dist="19050">
                <a:schemeClr val="lt2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9" name="Google Shape;2429;p52"/>
            <p:cNvSpPr/>
            <p:nvPr/>
          </p:nvSpPr>
          <p:spPr>
            <a:xfrm>
              <a:off x="3149110" y="3735868"/>
              <a:ext cx="141056" cy="174716"/>
            </a:xfrm>
            <a:custGeom>
              <a:rect b="b" l="l" r="r" t="t"/>
              <a:pathLst>
                <a:path extrusionOk="0" h="5502" w="4442">
                  <a:moveTo>
                    <a:pt x="2143" y="1"/>
                  </a:moveTo>
                  <a:cubicBezTo>
                    <a:pt x="1322" y="1"/>
                    <a:pt x="810" y="286"/>
                    <a:pt x="536" y="501"/>
                  </a:cubicBezTo>
                  <a:cubicBezTo>
                    <a:pt x="191" y="786"/>
                    <a:pt x="0" y="1156"/>
                    <a:pt x="0" y="1513"/>
                  </a:cubicBezTo>
                  <a:cubicBezTo>
                    <a:pt x="0" y="1739"/>
                    <a:pt x="84" y="1941"/>
                    <a:pt x="262" y="2084"/>
                  </a:cubicBezTo>
                  <a:cubicBezTo>
                    <a:pt x="393" y="2203"/>
                    <a:pt x="596" y="2263"/>
                    <a:pt x="774" y="2263"/>
                  </a:cubicBezTo>
                  <a:cubicBezTo>
                    <a:pt x="1084" y="2263"/>
                    <a:pt x="1227" y="2049"/>
                    <a:pt x="1334" y="1894"/>
                  </a:cubicBezTo>
                  <a:cubicBezTo>
                    <a:pt x="1465" y="1679"/>
                    <a:pt x="1596" y="1489"/>
                    <a:pt x="2108" y="1489"/>
                  </a:cubicBezTo>
                  <a:cubicBezTo>
                    <a:pt x="2286" y="1489"/>
                    <a:pt x="2858" y="1525"/>
                    <a:pt x="2858" y="2001"/>
                  </a:cubicBezTo>
                  <a:cubicBezTo>
                    <a:pt x="2858" y="2358"/>
                    <a:pt x="2512" y="2632"/>
                    <a:pt x="2227" y="2858"/>
                  </a:cubicBezTo>
                  <a:cubicBezTo>
                    <a:pt x="2155" y="2918"/>
                    <a:pt x="2072" y="2965"/>
                    <a:pt x="2024" y="3025"/>
                  </a:cubicBezTo>
                  <a:cubicBezTo>
                    <a:pt x="1679" y="3323"/>
                    <a:pt x="1286" y="3763"/>
                    <a:pt x="1286" y="4668"/>
                  </a:cubicBezTo>
                  <a:cubicBezTo>
                    <a:pt x="1286" y="5180"/>
                    <a:pt x="1405" y="5501"/>
                    <a:pt x="2000" y="5501"/>
                  </a:cubicBezTo>
                  <a:cubicBezTo>
                    <a:pt x="2274" y="5501"/>
                    <a:pt x="2465" y="5442"/>
                    <a:pt x="2596" y="5323"/>
                  </a:cubicBezTo>
                  <a:cubicBezTo>
                    <a:pt x="2703" y="5216"/>
                    <a:pt x="2762" y="5085"/>
                    <a:pt x="2762" y="4918"/>
                  </a:cubicBezTo>
                  <a:cubicBezTo>
                    <a:pt x="2762" y="4430"/>
                    <a:pt x="2762" y="4192"/>
                    <a:pt x="3263" y="3787"/>
                  </a:cubicBezTo>
                  <a:lnTo>
                    <a:pt x="3286" y="3787"/>
                  </a:lnTo>
                  <a:cubicBezTo>
                    <a:pt x="3298" y="3775"/>
                    <a:pt x="3322" y="3763"/>
                    <a:pt x="3358" y="3727"/>
                  </a:cubicBezTo>
                  <a:cubicBezTo>
                    <a:pt x="3429" y="3680"/>
                    <a:pt x="3453" y="3573"/>
                    <a:pt x="3393" y="3489"/>
                  </a:cubicBezTo>
                  <a:cubicBezTo>
                    <a:pt x="3360" y="3449"/>
                    <a:pt x="3311" y="3427"/>
                    <a:pt x="3261" y="3427"/>
                  </a:cubicBezTo>
                  <a:cubicBezTo>
                    <a:pt x="3224" y="3427"/>
                    <a:pt x="3186" y="3440"/>
                    <a:pt x="3155" y="3465"/>
                  </a:cubicBezTo>
                  <a:cubicBezTo>
                    <a:pt x="3120" y="3477"/>
                    <a:pt x="3108" y="3513"/>
                    <a:pt x="3072" y="3525"/>
                  </a:cubicBezTo>
                  <a:lnTo>
                    <a:pt x="3060" y="3525"/>
                  </a:lnTo>
                  <a:cubicBezTo>
                    <a:pt x="2465" y="3989"/>
                    <a:pt x="2429" y="4346"/>
                    <a:pt x="2429" y="4906"/>
                  </a:cubicBezTo>
                  <a:cubicBezTo>
                    <a:pt x="2429" y="4977"/>
                    <a:pt x="2429" y="5156"/>
                    <a:pt x="2000" y="5156"/>
                  </a:cubicBezTo>
                  <a:cubicBezTo>
                    <a:pt x="1798" y="5156"/>
                    <a:pt x="1739" y="5120"/>
                    <a:pt x="1703" y="5085"/>
                  </a:cubicBezTo>
                  <a:cubicBezTo>
                    <a:pt x="1643" y="5025"/>
                    <a:pt x="1619" y="4882"/>
                    <a:pt x="1619" y="4656"/>
                  </a:cubicBezTo>
                  <a:cubicBezTo>
                    <a:pt x="1619" y="3882"/>
                    <a:pt x="1929" y="3513"/>
                    <a:pt x="2227" y="3251"/>
                  </a:cubicBezTo>
                  <a:cubicBezTo>
                    <a:pt x="2286" y="3215"/>
                    <a:pt x="2346" y="3156"/>
                    <a:pt x="2417" y="3108"/>
                  </a:cubicBezTo>
                  <a:cubicBezTo>
                    <a:pt x="2762" y="2858"/>
                    <a:pt x="3179" y="2525"/>
                    <a:pt x="3179" y="1989"/>
                  </a:cubicBezTo>
                  <a:cubicBezTo>
                    <a:pt x="3179" y="1465"/>
                    <a:pt x="2762" y="1144"/>
                    <a:pt x="2108" y="1144"/>
                  </a:cubicBezTo>
                  <a:cubicBezTo>
                    <a:pt x="1417" y="1144"/>
                    <a:pt x="1215" y="1453"/>
                    <a:pt x="1048" y="1691"/>
                  </a:cubicBezTo>
                  <a:cubicBezTo>
                    <a:pt x="941" y="1858"/>
                    <a:pt x="881" y="1918"/>
                    <a:pt x="750" y="1918"/>
                  </a:cubicBezTo>
                  <a:cubicBezTo>
                    <a:pt x="572" y="1918"/>
                    <a:pt x="322" y="1810"/>
                    <a:pt x="322" y="1513"/>
                  </a:cubicBezTo>
                  <a:cubicBezTo>
                    <a:pt x="322" y="1322"/>
                    <a:pt x="429" y="1025"/>
                    <a:pt x="738" y="775"/>
                  </a:cubicBezTo>
                  <a:cubicBezTo>
                    <a:pt x="977" y="572"/>
                    <a:pt x="1405" y="334"/>
                    <a:pt x="2131" y="334"/>
                  </a:cubicBezTo>
                  <a:cubicBezTo>
                    <a:pt x="3298" y="334"/>
                    <a:pt x="4120" y="953"/>
                    <a:pt x="4120" y="1822"/>
                  </a:cubicBezTo>
                  <a:cubicBezTo>
                    <a:pt x="4120" y="2227"/>
                    <a:pt x="3941" y="2644"/>
                    <a:pt x="3596" y="3037"/>
                  </a:cubicBezTo>
                  <a:cubicBezTo>
                    <a:pt x="3524" y="3096"/>
                    <a:pt x="3536" y="3203"/>
                    <a:pt x="3596" y="3263"/>
                  </a:cubicBezTo>
                  <a:cubicBezTo>
                    <a:pt x="3629" y="3290"/>
                    <a:pt x="3669" y="3305"/>
                    <a:pt x="3709" y="3305"/>
                  </a:cubicBezTo>
                  <a:cubicBezTo>
                    <a:pt x="3755" y="3305"/>
                    <a:pt x="3802" y="3284"/>
                    <a:pt x="3834" y="3239"/>
                  </a:cubicBezTo>
                  <a:cubicBezTo>
                    <a:pt x="4239" y="2787"/>
                    <a:pt x="4441" y="2310"/>
                    <a:pt x="4441" y="1810"/>
                  </a:cubicBezTo>
                  <a:cubicBezTo>
                    <a:pt x="4441" y="1287"/>
                    <a:pt x="4203" y="834"/>
                    <a:pt x="3786" y="501"/>
                  </a:cubicBezTo>
                  <a:cubicBezTo>
                    <a:pt x="3370" y="179"/>
                    <a:pt x="2798" y="1"/>
                    <a:pt x="2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rotWithShape="0" algn="bl" dir="5400000" dist="19050">
                <a:schemeClr val="lt2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30" name="Google Shape;2430;p52"/>
          <p:cNvSpPr txBox="1"/>
          <p:nvPr/>
        </p:nvSpPr>
        <p:spPr>
          <a:xfrm>
            <a:off x="435675" y="4773550"/>
            <a:ext cx="1346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u="sng">
                <a:solidFill>
                  <a:schemeClr val="hlink"/>
                </a:solidFill>
                <a:latin typeface="Overpass"/>
                <a:ea typeface="Overpass"/>
                <a:cs typeface="Overpass"/>
                <a:sym typeface="Overpass"/>
                <a:hlinkClick r:id="rId3"/>
              </a:rPr>
              <a:t>Quizlet team</a:t>
            </a:r>
            <a:endParaRPr sz="900">
              <a:latin typeface="Overpass"/>
              <a:ea typeface="Overpass"/>
              <a:cs typeface="Overpass"/>
              <a:sym typeface="Overpas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4" name="Shape 2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5" name="Google Shape;2435;p53"/>
          <p:cNvPicPr preferRelativeResize="0"/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 flipH="1" rot="-881898">
            <a:off x="3730215" y="1305806"/>
            <a:ext cx="2141893" cy="967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6" name="Google Shape;2436;p53"/>
          <p:cNvPicPr preferRelativeResize="0"/>
          <p:nvPr/>
        </p:nvPicPr>
        <p:blipFill>
          <a:blip r:embed="rId4">
            <a:alphaModFix amt="93000"/>
          </a:blip>
          <a:stretch>
            <a:fillRect/>
          </a:stretch>
        </p:blipFill>
        <p:spPr>
          <a:xfrm rot="1128968">
            <a:off x="1088350" y="1373900"/>
            <a:ext cx="1772548" cy="98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437" name="Google Shape;2437;p53"/>
          <p:cNvSpPr txBox="1"/>
          <p:nvPr/>
        </p:nvSpPr>
        <p:spPr>
          <a:xfrm>
            <a:off x="3928123" y="1556400"/>
            <a:ext cx="1749900" cy="479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" sz="1200">
                <a:latin typeface="Overpass"/>
                <a:ea typeface="Overpass"/>
                <a:cs typeface="Overpass"/>
                <a:sym typeface="Overpass"/>
              </a:rPr>
              <a:t>Team leader:</a:t>
            </a:r>
            <a:endParaRPr b="1" sz="12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Overpass"/>
                <a:ea typeface="Overpass"/>
                <a:cs typeface="Overpass"/>
                <a:sym typeface="Overpass"/>
              </a:rPr>
              <a:t>Mohamed ibn Saqyan</a:t>
            </a:r>
            <a:endParaRPr b="1" sz="1200">
              <a:solidFill>
                <a:srgbClr val="073763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438" name="Google Shape;2438;p53"/>
          <p:cNvSpPr txBox="1"/>
          <p:nvPr/>
        </p:nvSpPr>
        <p:spPr>
          <a:xfrm flipH="1">
            <a:off x="1208415" y="1628343"/>
            <a:ext cx="1532400" cy="479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Overpass"/>
                <a:ea typeface="Overpass"/>
                <a:cs typeface="Overpass"/>
                <a:sym typeface="Overpass"/>
              </a:rPr>
              <a:t>Team leader: </a:t>
            </a:r>
            <a:endParaRPr b="1" sz="12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Overpass"/>
                <a:ea typeface="Overpass"/>
                <a:cs typeface="Overpass"/>
                <a:sym typeface="Overpass"/>
              </a:rPr>
              <a:t>Sara alotaebe </a:t>
            </a:r>
            <a:endParaRPr b="1" sz="1200">
              <a:solidFill>
                <a:srgbClr val="073763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439" name="Google Shape;2439;p53"/>
          <p:cNvSpPr txBox="1"/>
          <p:nvPr>
            <p:ph type="ctrTitle"/>
          </p:nvPr>
        </p:nvSpPr>
        <p:spPr>
          <a:xfrm>
            <a:off x="2646009" y="490868"/>
            <a:ext cx="3852000" cy="79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Our creative team:</a:t>
            </a:r>
            <a:endParaRPr>
              <a:solidFill>
                <a:srgbClr val="1C4587"/>
              </a:solidFill>
            </a:endParaRPr>
          </a:p>
        </p:txBody>
      </p:sp>
      <p:pic>
        <p:nvPicPr>
          <p:cNvPr id="2440" name="Google Shape;2440;p53"/>
          <p:cNvPicPr preferRelativeResize="0"/>
          <p:nvPr/>
        </p:nvPicPr>
        <p:blipFill>
          <a:blip r:embed="rId5">
            <a:alphaModFix amt="49000"/>
          </a:blip>
          <a:stretch>
            <a:fillRect/>
          </a:stretch>
        </p:blipFill>
        <p:spPr>
          <a:xfrm>
            <a:off x="962325" y="2542600"/>
            <a:ext cx="1996526" cy="150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1" name="Google Shape;2441;p53"/>
          <p:cNvPicPr preferRelativeResize="0"/>
          <p:nvPr/>
        </p:nvPicPr>
        <p:blipFill>
          <a:blip r:embed="rId6">
            <a:alphaModFix amt="47000"/>
          </a:blip>
          <a:stretch>
            <a:fillRect/>
          </a:stretch>
        </p:blipFill>
        <p:spPr>
          <a:xfrm rot="5400000">
            <a:off x="3735839" y="2412127"/>
            <a:ext cx="2159626" cy="2158222"/>
          </a:xfrm>
          <a:prstGeom prst="rect">
            <a:avLst/>
          </a:prstGeom>
          <a:noFill/>
          <a:ln>
            <a:noFill/>
          </a:ln>
        </p:spPr>
      </p:pic>
      <p:sp>
        <p:nvSpPr>
          <p:cNvPr id="2442" name="Google Shape;2442;p53"/>
          <p:cNvSpPr txBox="1"/>
          <p:nvPr/>
        </p:nvSpPr>
        <p:spPr>
          <a:xfrm>
            <a:off x="3824988" y="2505225"/>
            <a:ext cx="1996500" cy="20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" sz="1200">
                <a:latin typeface="Overpass"/>
                <a:ea typeface="Overpass"/>
                <a:cs typeface="Overpass"/>
                <a:sym typeface="Overpass"/>
              </a:rPr>
              <a:t>Mohammed Alrashod</a:t>
            </a:r>
            <a:endParaRPr b="1" sz="12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sz="12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" sz="1500">
                <a:latin typeface="Overpass"/>
                <a:ea typeface="Overpass"/>
                <a:cs typeface="Overpass"/>
                <a:sym typeface="Overpass"/>
              </a:rPr>
              <a:t>Saad Alahmari</a:t>
            </a:r>
            <a:endParaRPr b="1" sz="15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sz="12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" sz="1200">
                <a:latin typeface="Overpass"/>
                <a:ea typeface="Overpass"/>
                <a:cs typeface="Overpass"/>
                <a:sym typeface="Overpass"/>
              </a:rPr>
              <a:t>Ahmad Almarshed</a:t>
            </a:r>
            <a:endParaRPr b="1" sz="12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sz="12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" sz="1200">
                <a:latin typeface="Overpass"/>
                <a:ea typeface="Overpass"/>
                <a:cs typeface="Overpass"/>
                <a:sym typeface="Overpass"/>
              </a:rPr>
              <a:t>Abdullah Almissaind</a:t>
            </a:r>
            <a:endParaRPr b="1" sz="12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sz="12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" sz="1200">
                <a:latin typeface="Overpass"/>
                <a:ea typeface="Overpass"/>
                <a:cs typeface="Overpass"/>
                <a:sym typeface="Overpass"/>
              </a:rPr>
              <a:t>Ibrahim Alohali</a:t>
            </a:r>
            <a:endParaRPr b="1" sz="12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443" name="Google Shape;2443;p53"/>
          <p:cNvSpPr txBox="1"/>
          <p:nvPr/>
        </p:nvSpPr>
        <p:spPr>
          <a:xfrm>
            <a:off x="1103250" y="2734675"/>
            <a:ext cx="16092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Overpass"/>
                <a:ea typeface="Overpass"/>
                <a:cs typeface="Overpass"/>
                <a:sym typeface="Overpass"/>
              </a:rPr>
              <a:t>Raseel Alwehibi </a:t>
            </a:r>
            <a:endParaRPr b="1" sz="15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Overpass"/>
                <a:ea typeface="Overpass"/>
                <a:cs typeface="Overpass"/>
                <a:sym typeface="Overpass"/>
              </a:rPr>
              <a:t>Rand Jarallah</a:t>
            </a:r>
            <a:endParaRPr b="1" sz="12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Overpass"/>
                <a:ea typeface="Overpass"/>
                <a:cs typeface="Overpass"/>
                <a:sym typeface="Overpass"/>
              </a:rPr>
              <a:t>Noura Alshafi</a:t>
            </a:r>
            <a:endParaRPr sz="1200">
              <a:latin typeface="Overpass"/>
              <a:ea typeface="Overpass"/>
              <a:cs typeface="Overpass"/>
              <a:sym typeface="Overpass"/>
            </a:endParaRPr>
          </a:p>
        </p:txBody>
      </p:sp>
      <p:pic>
        <p:nvPicPr>
          <p:cNvPr id="2444" name="Google Shape;2444;p53"/>
          <p:cNvPicPr preferRelativeResize="0"/>
          <p:nvPr/>
        </p:nvPicPr>
        <p:blipFill rotWithShape="1">
          <a:blip r:embed="rId7">
            <a:alphaModFix amt="70000"/>
          </a:blip>
          <a:srcRect b="0" l="0" r="39773" t="0"/>
          <a:stretch/>
        </p:blipFill>
        <p:spPr>
          <a:xfrm flipH="1">
            <a:off x="270498" y="2734675"/>
            <a:ext cx="612302" cy="471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5" name="Google Shape;2445;p53"/>
          <p:cNvPicPr preferRelativeResize="0"/>
          <p:nvPr/>
        </p:nvPicPr>
        <p:blipFill rotWithShape="1">
          <a:blip r:embed="rId8">
            <a:alphaModFix amt="62000"/>
          </a:blip>
          <a:srcRect b="0" l="0" r="40691" t="0"/>
          <a:stretch/>
        </p:blipFill>
        <p:spPr>
          <a:xfrm flipH="1">
            <a:off x="3124235" y="2858487"/>
            <a:ext cx="612302" cy="47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6" name="Google Shape;2446;p53"/>
          <p:cNvPicPr preferRelativeResize="0"/>
          <p:nvPr/>
        </p:nvPicPr>
        <p:blipFill>
          <a:blip r:embed="rId6">
            <a:alphaModFix amt="71000"/>
          </a:blip>
          <a:stretch>
            <a:fillRect/>
          </a:stretch>
        </p:blipFill>
        <p:spPr>
          <a:xfrm rot="5400000">
            <a:off x="6988362" y="2121786"/>
            <a:ext cx="1126699" cy="2771077"/>
          </a:xfrm>
          <a:prstGeom prst="rect">
            <a:avLst/>
          </a:prstGeom>
          <a:noFill/>
          <a:ln>
            <a:noFill/>
          </a:ln>
        </p:spPr>
      </p:pic>
      <p:sp>
        <p:nvSpPr>
          <p:cNvPr id="2447" name="Google Shape;2447;p53"/>
          <p:cNvSpPr txBox="1"/>
          <p:nvPr/>
        </p:nvSpPr>
        <p:spPr>
          <a:xfrm>
            <a:off x="6246400" y="3098675"/>
            <a:ext cx="2588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cheherazade"/>
                <a:ea typeface="Scheherazade"/>
                <a:cs typeface="Scheherazade"/>
                <a:sym typeface="Scheherazade"/>
              </a:rPr>
              <a:t>لأستسهلن الصعب أو أدرك المنى </a:t>
            </a:r>
            <a:endParaRPr b="1">
              <a:latin typeface="Scheherazade"/>
              <a:ea typeface="Scheherazade"/>
              <a:cs typeface="Scheherazade"/>
              <a:sym typeface="Scheherazade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cheherazade"/>
                <a:ea typeface="Scheherazade"/>
                <a:cs typeface="Scheherazade"/>
                <a:sym typeface="Scheherazade"/>
              </a:rPr>
              <a:t>                       فما انقادت الآمال إلا لصابر</a:t>
            </a:r>
            <a:endParaRPr b="1">
              <a:latin typeface="Scheherazade"/>
              <a:ea typeface="Scheherazade"/>
              <a:cs typeface="Scheherazade"/>
              <a:sym typeface="Scheherazade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Scheherazade"/>
                <a:ea typeface="Scheherazade"/>
                <a:cs typeface="Scheherazade"/>
                <a:sym typeface="Scheherazade"/>
              </a:rPr>
              <a:t>جاسم بن عوف</a:t>
            </a:r>
            <a:r>
              <a:rPr b="1" lang="en">
                <a:latin typeface="Scheherazade"/>
                <a:ea typeface="Scheherazade"/>
                <a:cs typeface="Scheherazade"/>
                <a:sym typeface="Scheherazade"/>
              </a:rPr>
              <a:t> </a:t>
            </a:r>
            <a:endParaRPr b="1">
              <a:latin typeface="Scheherazade"/>
              <a:ea typeface="Scheherazade"/>
              <a:cs typeface="Scheherazade"/>
              <a:sym typeface="Scheherazad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5" name="Shape 2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6" name="Google Shape;2136;p37"/>
          <p:cNvSpPr txBox="1"/>
          <p:nvPr>
            <p:ph idx="1" type="body"/>
          </p:nvPr>
        </p:nvSpPr>
        <p:spPr>
          <a:xfrm>
            <a:off x="453100" y="1000900"/>
            <a:ext cx="8457000" cy="35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Overpass"/>
              <a:buChar char="●"/>
            </a:pPr>
            <a:r>
              <a:rPr b="1" lang="en" sz="1600">
                <a:solidFill>
                  <a:srgbClr val="3A3838"/>
                </a:solidFill>
                <a:latin typeface="Overpass"/>
                <a:ea typeface="Overpass"/>
                <a:cs typeface="Overpass"/>
                <a:sym typeface="Overpass"/>
              </a:rPr>
              <a:t> </a:t>
            </a:r>
            <a:r>
              <a:rPr b="1" lang="en" sz="1600">
                <a:solidFill>
                  <a:srgbClr val="3A3838"/>
                </a:solidFill>
                <a:latin typeface="Overpass"/>
                <a:ea typeface="Overpass"/>
                <a:cs typeface="Overpass"/>
                <a:sym typeface="Overpass"/>
              </a:rPr>
              <a:t>To describe the globular proteins using common examples like hemoglobin and myoglobin.</a:t>
            </a:r>
            <a:endParaRPr b="1" sz="1600">
              <a:solidFill>
                <a:srgbClr val="3A3838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Overpass"/>
              <a:buChar char="●"/>
            </a:pPr>
            <a:r>
              <a:rPr b="1" lang="en" sz="1600">
                <a:solidFill>
                  <a:srgbClr val="3A3838"/>
                </a:solidFill>
                <a:latin typeface="Overpass"/>
                <a:ea typeface="Overpass"/>
                <a:cs typeface="Overpass"/>
                <a:sym typeface="Overpass"/>
              </a:rPr>
              <a:t>  To study the structure and functions of globular proteins like:</a:t>
            </a:r>
            <a:endParaRPr b="1" sz="1600">
              <a:solidFill>
                <a:srgbClr val="3A3838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3A3838"/>
                </a:solidFill>
                <a:latin typeface="Overpass"/>
                <a:ea typeface="Overpass"/>
                <a:cs typeface="Overpass"/>
                <a:sym typeface="Overpass"/>
              </a:rPr>
              <a:t>          - Hemoglobin (a major globular protein)</a:t>
            </a:r>
            <a:endParaRPr b="1" sz="1600">
              <a:solidFill>
                <a:srgbClr val="3A3838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3A3838"/>
                </a:solidFill>
                <a:latin typeface="Overpass"/>
                <a:ea typeface="Overpass"/>
                <a:cs typeface="Overpass"/>
                <a:sym typeface="Overpass"/>
              </a:rPr>
              <a:t>          -  Myoglobin</a:t>
            </a:r>
            <a:endParaRPr b="1" sz="1600">
              <a:solidFill>
                <a:srgbClr val="3A3838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3A3838"/>
                </a:solidFill>
                <a:latin typeface="Overpass"/>
                <a:ea typeface="Overpass"/>
                <a:cs typeface="Overpass"/>
                <a:sym typeface="Overpass"/>
              </a:rPr>
              <a:t>          -  𝛄-globulins (immunoglobulins)</a:t>
            </a:r>
            <a:endParaRPr b="1" sz="1600">
              <a:solidFill>
                <a:srgbClr val="3A3838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Overpass"/>
              <a:buChar char="●"/>
            </a:pPr>
            <a:r>
              <a:rPr b="1" lang="en" sz="1600">
                <a:solidFill>
                  <a:srgbClr val="3A3838"/>
                </a:solidFill>
                <a:latin typeface="Overpass"/>
                <a:ea typeface="Overpass"/>
                <a:cs typeface="Overpass"/>
                <a:sym typeface="Overpass"/>
              </a:rPr>
              <a:t> </a:t>
            </a:r>
            <a:r>
              <a:rPr b="1" lang="en" sz="1600">
                <a:solidFill>
                  <a:srgbClr val="3A3838"/>
                </a:solidFill>
                <a:latin typeface="Overpass"/>
                <a:ea typeface="Overpass"/>
                <a:cs typeface="Overpass"/>
                <a:sym typeface="Overpass"/>
              </a:rPr>
              <a:t>To know the different types of hemoglobin and difference between normal</a:t>
            </a:r>
            <a:endParaRPr b="1" sz="1600">
              <a:solidFill>
                <a:srgbClr val="3A3838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3A3838"/>
                </a:solidFill>
                <a:latin typeface="Overpass"/>
                <a:ea typeface="Overpass"/>
                <a:cs typeface="Overpass"/>
                <a:sym typeface="Overpass"/>
              </a:rPr>
              <a:t>           and abnormal hemoglobin</a:t>
            </a:r>
            <a:endParaRPr b="1" sz="1600">
              <a:solidFill>
                <a:srgbClr val="3A3838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Overpass"/>
              <a:buChar char="●"/>
            </a:pPr>
            <a:r>
              <a:rPr b="1" lang="en" sz="1600">
                <a:solidFill>
                  <a:srgbClr val="3A3838"/>
                </a:solidFill>
                <a:latin typeface="Overpass"/>
                <a:ea typeface="Overpass"/>
                <a:cs typeface="Overpass"/>
                <a:sym typeface="Overpass"/>
              </a:rPr>
              <a:t>To understand the diseases associated with globular proteins</a:t>
            </a:r>
            <a:endParaRPr b="1" sz="1600">
              <a:solidFill>
                <a:srgbClr val="3A3838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137" name="Google Shape;2137;p37"/>
          <p:cNvSpPr txBox="1"/>
          <p:nvPr>
            <p:ph type="ctrTitle"/>
          </p:nvPr>
        </p:nvSpPr>
        <p:spPr>
          <a:xfrm>
            <a:off x="507152" y="439357"/>
            <a:ext cx="7672500" cy="84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700">
                <a:highlight>
                  <a:srgbClr val="FFFFFF"/>
                </a:highlight>
                <a:latin typeface="Overpass"/>
                <a:ea typeface="Overpass"/>
                <a:cs typeface="Overpass"/>
                <a:sym typeface="Overpass"/>
              </a:rPr>
              <a:t>Objectives :</a:t>
            </a:r>
            <a:endParaRPr b="1" sz="2700">
              <a:highlight>
                <a:srgbClr val="FFFFFF"/>
              </a:highlight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38" name="Google Shape;213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9650" y="147275"/>
            <a:ext cx="657875" cy="662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2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p38"/>
          <p:cNvSpPr txBox="1"/>
          <p:nvPr/>
        </p:nvSpPr>
        <p:spPr>
          <a:xfrm>
            <a:off x="2273250" y="268850"/>
            <a:ext cx="50547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3300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Globular Proteins</a:t>
            </a:r>
            <a:endParaRPr b="1" sz="3300">
              <a:solidFill>
                <a:schemeClr val="dk2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144" name="Google Shape;2144;p38"/>
          <p:cNvSpPr txBox="1"/>
          <p:nvPr/>
        </p:nvSpPr>
        <p:spPr>
          <a:xfrm>
            <a:off x="360450" y="1453550"/>
            <a:ext cx="8688000" cy="3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Overpass"/>
              <a:ea typeface="Overpass"/>
              <a:cs typeface="Overpass"/>
              <a:sym typeface="Overpass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verpass"/>
              <a:buChar char="●"/>
            </a:pPr>
            <a:r>
              <a:rPr b="1" lang="en" sz="17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Amino acid chains fold into shapes that resemble </a:t>
            </a:r>
            <a:r>
              <a:rPr b="1" lang="en" sz="1700">
                <a:solidFill>
                  <a:srgbClr val="CC0000"/>
                </a:solidFill>
                <a:latin typeface="Overpass"/>
                <a:ea typeface="Overpass"/>
                <a:cs typeface="Overpass"/>
                <a:sym typeface="Overpass"/>
              </a:rPr>
              <a:t>spheres</a:t>
            </a:r>
            <a:r>
              <a:rPr b="1" lang="en" sz="17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 are called </a:t>
            </a:r>
            <a:r>
              <a:rPr b="1" lang="en" sz="1700">
                <a:solidFill>
                  <a:srgbClr val="CC0000"/>
                </a:solidFill>
                <a:latin typeface="Overpass"/>
                <a:ea typeface="Overpass"/>
                <a:cs typeface="Overpass"/>
                <a:sym typeface="Overpass"/>
              </a:rPr>
              <a:t>globular proteins</a:t>
            </a:r>
            <a:endParaRPr b="1" sz="1700">
              <a:solidFill>
                <a:srgbClr val="CC0000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●"/>
            </a:pPr>
            <a:r>
              <a:rPr b="1" lang="en" sz="1700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  <a:t>This type of folding increases solubility of proteins in water</a:t>
            </a:r>
            <a:r>
              <a:rPr b="1" lang="en" sz="700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  <a:t> </a:t>
            </a:r>
            <a:r>
              <a:rPr b="1" lang="en" sz="7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								</a:t>
            </a:r>
            <a:br>
              <a:rPr b="1" lang="en" sz="7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</a:br>
            <a:r>
              <a:rPr b="1" lang="en" sz="800">
                <a:solidFill>
                  <a:srgbClr val="CC0000"/>
                </a:solidFill>
                <a:latin typeface="Overpass"/>
                <a:ea typeface="Overpass"/>
                <a:cs typeface="Overpass"/>
                <a:sym typeface="Overpass"/>
              </a:rPr>
              <a:t>- </a:t>
            </a:r>
            <a:r>
              <a:rPr b="1" lang="en">
                <a:solidFill>
                  <a:srgbClr val="CC0000"/>
                </a:solidFill>
                <a:latin typeface="Overpass"/>
                <a:ea typeface="Overpass"/>
                <a:cs typeface="Overpass"/>
                <a:sym typeface="Overpass"/>
              </a:rPr>
              <a:t>Polar</a:t>
            </a:r>
            <a:r>
              <a:rPr b="1" lang="en">
                <a:solidFill>
                  <a:srgbClr val="9E9E9E"/>
                </a:solidFill>
                <a:latin typeface="Overpass"/>
                <a:ea typeface="Overpass"/>
                <a:cs typeface="Overpass"/>
                <a:sym typeface="Overpass"/>
              </a:rPr>
              <a:t>(</a:t>
            </a:r>
            <a:r>
              <a:rPr b="1" lang="en">
                <a:solidFill>
                  <a:srgbClr val="9E9E9E"/>
                </a:solidFill>
                <a:latin typeface="Overpass"/>
                <a:ea typeface="Overpass"/>
                <a:cs typeface="Overpass"/>
                <a:sym typeface="Overpass"/>
              </a:rPr>
              <a:t>hydrophilic</a:t>
            </a:r>
            <a:r>
              <a:rPr b="1" lang="en">
                <a:solidFill>
                  <a:srgbClr val="9E9E9E"/>
                </a:solidFill>
                <a:latin typeface="Overpass"/>
                <a:ea typeface="Overpass"/>
                <a:cs typeface="Overpass"/>
                <a:sym typeface="Overpass"/>
              </a:rPr>
              <a:t>)</a:t>
            </a:r>
            <a:r>
              <a:rPr b="1" lang="en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groups on the protein’s </a:t>
            </a:r>
            <a:r>
              <a:rPr b="1" lang="en">
                <a:solidFill>
                  <a:srgbClr val="CC0000"/>
                </a:solidFill>
                <a:latin typeface="Overpass"/>
                <a:ea typeface="Overpass"/>
                <a:cs typeface="Overpass"/>
                <a:sym typeface="Overpass"/>
              </a:rPr>
              <a:t>surface</a:t>
            </a:r>
            <a:r>
              <a:rPr b="1" lang="en" sz="8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					 								</a:t>
            </a:r>
            <a:br>
              <a:rPr b="1" lang="en" sz="8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</a:br>
            <a:r>
              <a:rPr b="1" lang="en" sz="8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- </a:t>
            </a:r>
            <a:r>
              <a:rPr b="1" lang="en">
                <a:solidFill>
                  <a:srgbClr val="9E9E9E"/>
                </a:solidFill>
                <a:latin typeface="Overpass"/>
                <a:ea typeface="Overpass"/>
                <a:cs typeface="Overpass"/>
                <a:sym typeface="Overpass"/>
              </a:rPr>
              <a:t>(non polar)</a:t>
            </a:r>
            <a:r>
              <a:rPr b="1" lang="en">
                <a:solidFill>
                  <a:srgbClr val="CC0000"/>
                </a:solidFill>
                <a:latin typeface="Overpass"/>
                <a:ea typeface="Overpass"/>
                <a:cs typeface="Overpass"/>
                <a:sym typeface="Overpass"/>
              </a:rPr>
              <a:t>hydrophobic</a:t>
            </a:r>
            <a:r>
              <a:rPr b="1" lang="en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 groups in the</a:t>
            </a:r>
            <a:r>
              <a:rPr b="1" lang="en">
                <a:solidFill>
                  <a:srgbClr val="CC0000"/>
                </a:solidFill>
                <a:latin typeface="Overpass"/>
                <a:ea typeface="Overpass"/>
                <a:cs typeface="Overpass"/>
                <a:sym typeface="Overpass"/>
              </a:rPr>
              <a:t> interior </a:t>
            </a:r>
            <a:r>
              <a:rPr b="1" lang="en" sz="800">
                <a:solidFill>
                  <a:srgbClr val="9E9E9E"/>
                </a:solidFill>
                <a:latin typeface="Overpass"/>
                <a:ea typeface="Overpass"/>
                <a:cs typeface="Overpass"/>
                <a:sym typeface="Overpass"/>
              </a:rPr>
              <a:t>(core of </a:t>
            </a:r>
            <a:r>
              <a:rPr b="1" lang="en" sz="800">
                <a:solidFill>
                  <a:srgbClr val="9E9E9E"/>
                </a:solidFill>
                <a:latin typeface="Overpass"/>
                <a:ea typeface="Overpass"/>
                <a:cs typeface="Overpass"/>
                <a:sym typeface="Overpass"/>
              </a:rPr>
              <a:t>protein</a:t>
            </a:r>
            <a:r>
              <a:rPr b="1" lang="en" sz="800">
                <a:solidFill>
                  <a:srgbClr val="9E9E9E"/>
                </a:solidFill>
                <a:latin typeface="Overpass"/>
                <a:ea typeface="Overpass"/>
                <a:cs typeface="Overpass"/>
                <a:sym typeface="Overpass"/>
              </a:rPr>
              <a:t>)</a:t>
            </a:r>
            <a:endParaRPr b="1" sz="800">
              <a:solidFill>
                <a:srgbClr val="9E9E9E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 sz="17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Fibrous proteins are mainly insoluble structural proteins</a:t>
            </a:r>
            <a:r>
              <a:rPr b="1" lang="en" sz="1700">
                <a:latin typeface="Overpass"/>
                <a:ea typeface="Overpass"/>
                <a:cs typeface="Overpass"/>
                <a:sym typeface="Overpass"/>
              </a:rPr>
              <a:t> </a:t>
            </a:r>
            <a:br>
              <a:rPr lang="en" sz="1500">
                <a:latin typeface="Overpass"/>
                <a:ea typeface="Overpass"/>
                <a:cs typeface="Overpass"/>
                <a:sym typeface="Overpass"/>
              </a:rPr>
            </a:br>
            <a:r>
              <a:rPr lang="en" sz="300">
                <a:latin typeface="Overpass"/>
                <a:ea typeface="Overpass"/>
                <a:cs typeface="Overpass"/>
                <a:sym typeface="Overpass"/>
              </a:rPr>
              <a:t> 	</a:t>
            </a:r>
            <a:r>
              <a:rPr lang="en" sz="1800">
                <a:latin typeface="Overpass"/>
                <a:ea typeface="Overpass"/>
                <a:cs typeface="Overpass"/>
                <a:sym typeface="Overpass"/>
              </a:rPr>
              <a:t>						</a:t>
            </a:r>
            <a:endParaRPr sz="18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		 	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145" name="Google Shape;2145;p38"/>
          <p:cNvSpPr txBox="1"/>
          <p:nvPr/>
        </p:nvSpPr>
        <p:spPr>
          <a:xfrm>
            <a:off x="3155375" y="4041975"/>
            <a:ext cx="3430500" cy="3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6AA84F"/>
                </a:solidFill>
                <a:latin typeface="Overpass"/>
                <a:ea typeface="Overpass"/>
                <a:cs typeface="Overpass"/>
                <a:sym typeface="Overpass"/>
              </a:rPr>
              <a:t>- </a:t>
            </a:r>
            <a:r>
              <a:rPr b="1" lang="en" sz="700">
                <a:solidFill>
                  <a:srgbClr val="6AA84F"/>
                </a:solidFill>
                <a:latin typeface="Overpass"/>
                <a:ea typeface="Overpass"/>
                <a:cs typeface="Overpass"/>
                <a:sym typeface="Overpass"/>
              </a:rPr>
              <a:t>Fibrous proteins :provide structural support for cells and tissues. </a:t>
            </a:r>
            <a:endParaRPr b="1" sz="700">
              <a:solidFill>
                <a:srgbClr val="6AA84F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6AA84F"/>
                </a:solidFill>
                <a:latin typeface="Overpass"/>
                <a:ea typeface="Overpass"/>
                <a:cs typeface="Overpass"/>
                <a:sym typeface="Overpass"/>
              </a:rPr>
              <a:t>					</a:t>
            </a:r>
            <a:endParaRPr b="1" sz="700">
              <a:solidFill>
                <a:srgbClr val="6AA84F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6AA84F"/>
                </a:solidFill>
                <a:latin typeface="Overpass"/>
                <a:ea typeface="Overpass"/>
                <a:cs typeface="Overpass"/>
                <a:sym typeface="Overpass"/>
              </a:rPr>
              <a:t>				</a:t>
            </a:r>
            <a:endParaRPr b="1" sz="700">
              <a:solidFill>
                <a:srgbClr val="6AA84F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6AA84F"/>
                </a:solidFill>
                <a:latin typeface="Overpass"/>
                <a:ea typeface="Overpass"/>
                <a:cs typeface="Overpass"/>
                <a:sym typeface="Overpass"/>
              </a:rPr>
              <a:t>			</a:t>
            </a:r>
            <a:endParaRPr b="1" sz="700">
              <a:solidFill>
                <a:srgbClr val="6AA84F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6AA84F"/>
                </a:solidFill>
                <a:latin typeface="Overpass"/>
                <a:ea typeface="Overpass"/>
                <a:cs typeface="Overpass"/>
                <a:sym typeface="Overpass"/>
              </a:rPr>
              <a:t> </a:t>
            </a:r>
            <a:endParaRPr b="1" sz="700">
              <a:solidFill>
                <a:srgbClr val="6AA84F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9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Google Shape;2150;p39"/>
          <p:cNvSpPr/>
          <p:nvPr/>
        </p:nvSpPr>
        <p:spPr>
          <a:xfrm>
            <a:off x="535300" y="2734788"/>
            <a:ext cx="3623932" cy="64512"/>
          </a:xfrm>
          <a:custGeom>
            <a:rect b="b" l="l" r="r" t="t"/>
            <a:pathLst>
              <a:path extrusionOk="0" h="2377" w="138173">
                <a:moveTo>
                  <a:pt x="1" y="1"/>
                </a:moveTo>
                <a:lnTo>
                  <a:pt x="1" y="2376"/>
                </a:lnTo>
                <a:lnTo>
                  <a:pt x="138173" y="2376"/>
                </a:lnTo>
                <a:lnTo>
                  <a:pt x="138173" y="1"/>
                </a:lnTo>
                <a:close/>
              </a:path>
            </a:pathLst>
          </a:custGeom>
          <a:solidFill>
            <a:srgbClr val="BAC8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151" name="Google Shape;2151;p39"/>
          <p:cNvSpPr/>
          <p:nvPr/>
        </p:nvSpPr>
        <p:spPr>
          <a:xfrm>
            <a:off x="4089607" y="2671195"/>
            <a:ext cx="218475" cy="190821"/>
          </a:xfrm>
          <a:custGeom>
            <a:rect b="b" l="l" r="r" t="t"/>
            <a:pathLst>
              <a:path extrusionOk="0" h="7031" w="8330">
                <a:moveTo>
                  <a:pt x="1" y="0"/>
                </a:moveTo>
                <a:lnTo>
                  <a:pt x="1489" y="3516"/>
                </a:lnTo>
                <a:lnTo>
                  <a:pt x="1" y="7031"/>
                </a:lnTo>
                <a:lnTo>
                  <a:pt x="8330" y="3516"/>
                </a:lnTo>
                <a:lnTo>
                  <a:pt x="1" y="0"/>
                </a:lnTo>
                <a:close/>
              </a:path>
            </a:pathLst>
          </a:custGeom>
          <a:solidFill>
            <a:srgbClr val="BAC8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152" name="Google Shape;2152;p39"/>
          <p:cNvSpPr/>
          <p:nvPr/>
        </p:nvSpPr>
        <p:spPr>
          <a:xfrm>
            <a:off x="543614" y="1310525"/>
            <a:ext cx="3615618" cy="1126826"/>
          </a:xfrm>
          <a:custGeom>
            <a:rect b="b" l="l" r="r" t="t"/>
            <a:pathLst>
              <a:path extrusionOk="0" h="41519" w="137856">
                <a:moveTo>
                  <a:pt x="129115" y="1"/>
                </a:moveTo>
                <a:lnTo>
                  <a:pt x="98745" y="39143"/>
                </a:lnTo>
                <a:lnTo>
                  <a:pt x="0" y="39143"/>
                </a:lnTo>
                <a:lnTo>
                  <a:pt x="0" y="41519"/>
                </a:lnTo>
                <a:lnTo>
                  <a:pt x="99916" y="41519"/>
                </a:lnTo>
                <a:lnTo>
                  <a:pt x="130287" y="2376"/>
                </a:lnTo>
                <a:lnTo>
                  <a:pt x="137856" y="2376"/>
                </a:lnTo>
                <a:lnTo>
                  <a:pt x="137856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153" name="Google Shape;2153;p39"/>
          <p:cNvSpPr/>
          <p:nvPr/>
        </p:nvSpPr>
        <p:spPr>
          <a:xfrm>
            <a:off x="4089607" y="1246932"/>
            <a:ext cx="218475" cy="190821"/>
          </a:xfrm>
          <a:custGeom>
            <a:rect b="b" l="l" r="r" t="t"/>
            <a:pathLst>
              <a:path extrusionOk="0" h="7031" w="8330">
                <a:moveTo>
                  <a:pt x="1" y="0"/>
                </a:moveTo>
                <a:lnTo>
                  <a:pt x="1489" y="3515"/>
                </a:lnTo>
                <a:lnTo>
                  <a:pt x="1" y="7031"/>
                </a:lnTo>
                <a:lnTo>
                  <a:pt x="8330" y="3515"/>
                </a:lnTo>
                <a:lnTo>
                  <a:pt x="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154" name="Google Shape;2154;p39"/>
          <p:cNvSpPr/>
          <p:nvPr/>
        </p:nvSpPr>
        <p:spPr>
          <a:xfrm>
            <a:off x="539470" y="2002477"/>
            <a:ext cx="5132302" cy="624871"/>
          </a:xfrm>
          <a:custGeom>
            <a:rect b="b" l="l" r="r" t="t"/>
            <a:pathLst>
              <a:path extrusionOk="0" h="23024" w="195684">
                <a:moveTo>
                  <a:pt x="128608" y="0"/>
                </a:moveTo>
                <a:lnTo>
                  <a:pt x="112837" y="20648"/>
                </a:lnTo>
                <a:lnTo>
                  <a:pt x="0" y="20648"/>
                </a:lnTo>
                <a:lnTo>
                  <a:pt x="0" y="23023"/>
                </a:lnTo>
                <a:lnTo>
                  <a:pt x="114009" y="23023"/>
                </a:lnTo>
                <a:lnTo>
                  <a:pt x="129780" y="2375"/>
                </a:lnTo>
                <a:lnTo>
                  <a:pt x="195683" y="2375"/>
                </a:lnTo>
                <a:lnTo>
                  <a:pt x="19568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155" name="Google Shape;2155;p39"/>
          <p:cNvSpPr/>
          <p:nvPr/>
        </p:nvSpPr>
        <p:spPr>
          <a:xfrm>
            <a:off x="5602218" y="1938857"/>
            <a:ext cx="218475" cy="191690"/>
          </a:xfrm>
          <a:custGeom>
            <a:rect b="b" l="l" r="r" t="t"/>
            <a:pathLst>
              <a:path extrusionOk="0" h="7063" w="8330">
                <a:moveTo>
                  <a:pt x="0" y="1"/>
                </a:moveTo>
                <a:lnTo>
                  <a:pt x="1489" y="3516"/>
                </a:lnTo>
                <a:lnTo>
                  <a:pt x="0" y="7063"/>
                </a:lnTo>
                <a:lnTo>
                  <a:pt x="0" y="7063"/>
                </a:lnTo>
                <a:lnTo>
                  <a:pt x="8329" y="3516"/>
                </a:lnTo>
                <a:lnTo>
                  <a:pt x="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156" name="Google Shape;2156;p39"/>
          <p:cNvSpPr/>
          <p:nvPr/>
        </p:nvSpPr>
        <p:spPr>
          <a:xfrm>
            <a:off x="543614" y="2911020"/>
            <a:ext cx="5132302" cy="624871"/>
          </a:xfrm>
          <a:custGeom>
            <a:rect b="b" l="l" r="r" t="t"/>
            <a:pathLst>
              <a:path extrusionOk="0" h="23024" w="195684">
                <a:moveTo>
                  <a:pt x="0" y="0"/>
                </a:moveTo>
                <a:lnTo>
                  <a:pt x="0" y="2375"/>
                </a:lnTo>
                <a:lnTo>
                  <a:pt x="112837" y="2375"/>
                </a:lnTo>
                <a:lnTo>
                  <a:pt x="128609" y="23023"/>
                </a:lnTo>
                <a:lnTo>
                  <a:pt x="195684" y="23023"/>
                </a:lnTo>
                <a:lnTo>
                  <a:pt x="195684" y="20648"/>
                </a:lnTo>
                <a:lnTo>
                  <a:pt x="129780" y="20648"/>
                </a:lnTo>
                <a:lnTo>
                  <a:pt x="1140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157" name="Google Shape;2157;p39"/>
          <p:cNvSpPr/>
          <p:nvPr/>
        </p:nvSpPr>
        <p:spPr>
          <a:xfrm>
            <a:off x="5606362" y="3407822"/>
            <a:ext cx="218475" cy="191690"/>
          </a:xfrm>
          <a:custGeom>
            <a:rect b="b" l="l" r="r" t="t"/>
            <a:pathLst>
              <a:path extrusionOk="0" h="7063" w="8330">
                <a:moveTo>
                  <a:pt x="0" y="1"/>
                </a:moveTo>
                <a:lnTo>
                  <a:pt x="1489" y="3516"/>
                </a:lnTo>
                <a:lnTo>
                  <a:pt x="0" y="7063"/>
                </a:lnTo>
                <a:lnTo>
                  <a:pt x="8329" y="3516"/>
                </a:lnTo>
                <a:lnTo>
                  <a:pt x="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158" name="Google Shape;2158;p39"/>
          <p:cNvSpPr/>
          <p:nvPr/>
        </p:nvSpPr>
        <p:spPr>
          <a:xfrm>
            <a:off x="543614" y="3070885"/>
            <a:ext cx="3615618" cy="1126826"/>
          </a:xfrm>
          <a:custGeom>
            <a:rect b="b" l="l" r="r" t="t"/>
            <a:pathLst>
              <a:path extrusionOk="0" h="41519" w="137856">
                <a:moveTo>
                  <a:pt x="0" y="1"/>
                </a:moveTo>
                <a:lnTo>
                  <a:pt x="0" y="2376"/>
                </a:lnTo>
                <a:lnTo>
                  <a:pt x="98745" y="2376"/>
                </a:lnTo>
                <a:lnTo>
                  <a:pt x="128767" y="41075"/>
                </a:lnTo>
                <a:lnTo>
                  <a:pt x="129115" y="41518"/>
                </a:lnTo>
                <a:lnTo>
                  <a:pt x="137856" y="41518"/>
                </a:lnTo>
                <a:lnTo>
                  <a:pt x="137856" y="39143"/>
                </a:lnTo>
                <a:lnTo>
                  <a:pt x="130287" y="39143"/>
                </a:lnTo>
                <a:lnTo>
                  <a:pt x="100265" y="476"/>
                </a:lnTo>
                <a:lnTo>
                  <a:pt x="99916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159" name="Google Shape;2159;p39"/>
          <p:cNvSpPr/>
          <p:nvPr/>
        </p:nvSpPr>
        <p:spPr>
          <a:xfrm>
            <a:off x="4089607" y="4070542"/>
            <a:ext cx="218475" cy="190821"/>
          </a:xfrm>
          <a:custGeom>
            <a:rect b="b" l="l" r="r" t="t"/>
            <a:pathLst>
              <a:path extrusionOk="0" h="7031" w="8330">
                <a:moveTo>
                  <a:pt x="1" y="0"/>
                </a:moveTo>
                <a:lnTo>
                  <a:pt x="1489" y="3516"/>
                </a:lnTo>
                <a:lnTo>
                  <a:pt x="1" y="7031"/>
                </a:lnTo>
                <a:lnTo>
                  <a:pt x="8330" y="3516"/>
                </a:lnTo>
                <a:lnTo>
                  <a:pt x="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160" name="Google Shape;2160;p39"/>
          <p:cNvSpPr/>
          <p:nvPr/>
        </p:nvSpPr>
        <p:spPr>
          <a:xfrm>
            <a:off x="930698" y="1754917"/>
            <a:ext cx="1905428" cy="1971694"/>
          </a:xfrm>
          <a:custGeom>
            <a:rect b="b" l="l" r="r" t="t"/>
            <a:pathLst>
              <a:path extrusionOk="0" h="72649" w="72650">
                <a:moveTo>
                  <a:pt x="36325" y="0"/>
                </a:moveTo>
                <a:cubicBezTo>
                  <a:pt x="16278" y="0"/>
                  <a:pt x="0" y="16247"/>
                  <a:pt x="0" y="36325"/>
                </a:cubicBezTo>
                <a:cubicBezTo>
                  <a:pt x="0" y="56371"/>
                  <a:pt x="16278" y="72649"/>
                  <a:pt x="36325" y="72649"/>
                </a:cubicBezTo>
                <a:cubicBezTo>
                  <a:pt x="56403" y="72649"/>
                  <a:pt x="72649" y="56371"/>
                  <a:pt x="72649" y="36325"/>
                </a:cubicBezTo>
                <a:cubicBezTo>
                  <a:pt x="72649" y="16247"/>
                  <a:pt x="56403" y="0"/>
                  <a:pt x="36325" y="0"/>
                </a:cubicBezTo>
                <a:close/>
              </a:path>
            </a:pathLst>
          </a:custGeom>
          <a:solidFill>
            <a:srgbClr val="F7F9F9"/>
          </a:solidFill>
          <a:ln>
            <a:noFill/>
          </a:ln>
        </p:spPr>
        <p:txBody>
          <a:bodyPr anchorCtr="0" anchor="ctr" bIns="91425" lIns="91425" spcFirstLastPara="1" rIns="101800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chemeClr val="dk2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Globular            Proteins         examples</a:t>
            </a:r>
            <a:endParaRPr b="1" sz="1900">
              <a:solidFill>
                <a:schemeClr val="dk1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161" name="Google Shape;2161;p39"/>
          <p:cNvSpPr/>
          <p:nvPr/>
        </p:nvSpPr>
        <p:spPr>
          <a:xfrm>
            <a:off x="5903725" y="1698250"/>
            <a:ext cx="2802064" cy="624842"/>
          </a:xfrm>
          <a:custGeom>
            <a:rect b="b" l="l" r="r" t="t"/>
            <a:pathLst>
              <a:path extrusionOk="0" h="30277" w="52129">
                <a:moveTo>
                  <a:pt x="4751" y="1"/>
                </a:moveTo>
                <a:cubicBezTo>
                  <a:pt x="2123" y="1"/>
                  <a:pt x="1" y="2154"/>
                  <a:pt x="1" y="4751"/>
                </a:cubicBezTo>
                <a:lnTo>
                  <a:pt x="1" y="25526"/>
                </a:lnTo>
                <a:cubicBezTo>
                  <a:pt x="1" y="28154"/>
                  <a:pt x="2123" y="30276"/>
                  <a:pt x="4751" y="30276"/>
                </a:cubicBezTo>
                <a:lnTo>
                  <a:pt x="47378" y="30276"/>
                </a:lnTo>
                <a:cubicBezTo>
                  <a:pt x="50006" y="30276"/>
                  <a:pt x="52128" y="28154"/>
                  <a:pt x="52128" y="25526"/>
                </a:cubicBezTo>
                <a:lnTo>
                  <a:pt x="52128" y="4751"/>
                </a:lnTo>
                <a:cubicBezTo>
                  <a:pt x="52128" y="2154"/>
                  <a:pt x="50006" y="1"/>
                  <a:pt x="47378" y="1"/>
                </a:cubicBezTo>
                <a:close/>
              </a:path>
            </a:pathLst>
          </a:custGeom>
          <a:solidFill>
            <a:srgbClr val="F7F9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162" name="Google Shape;2162;p39"/>
          <p:cNvSpPr/>
          <p:nvPr/>
        </p:nvSpPr>
        <p:spPr>
          <a:xfrm>
            <a:off x="5903725" y="1698249"/>
            <a:ext cx="352209" cy="624842"/>
          </a:xfrm>
          <a:custGeom>
            <a:rect b="b" l="l" r="r" t="t"/>
            <a:pathLst>
              <a:path extrusionOk="0" h="30277" w="13429">
                <a:moveTo>
                  <a:pt x="4751" y="1"/>
                </a:moveTo>
                <a:cubicBezTo>
                  <a:pt x="2123" y="1"/>
                  <a:pt x="1" y="2154"/>
                  <a:pt x="1" y="4751"/>
                </a:cubicBezTo>
                <a:lnTo>
                  <a:pt x="1" y="25526"/>
                </a:lnTo>
                <a:cubicBezTo>
                  <a:pt x="1" y="28154"/>
                  <a:pt x="2123" y="30276"/>
                  <a:pt x="4751" y="30276"/>
                </a:cubicBezTo>
                <a:lnTo>
                  <a:pt x="13429" y="30276"/>
                </a:lnTo>
                <a:lnTo>
                  <a:pt x="1342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2</a:t>
            </a:r>
            <a:endParaRPr sz="3000">
              <a:solidFill>
                <a:srgbClr val="FFFFFF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163" name="Google Shape;2163;p39"/>
          <p:cNvSpPr/>
          <p:nvPr/>
        </p:nvSpPr>
        <p:spPr>
          <a:xfrm>
            <a:off x="5979925" y="3144775"/>
            <a:ext cx="2725825" cy="624842"/>
          </a:xfrm>
          <a:custGeom>
            <a:rect b="b" l="l" r="r" t="t"/>
            <a:pathLst>
              <a:path extrusionOk="0" h="30277" w="52129">
                <a:moveTo>
                  <a:pt x="4751" y="1"/>
                </a:moveTo>
                <a:cubicBezTo>
                  <a:pt x="2123" y="1"/>
                  <a:pt x="1" y="2154"/>
                  <a:pt x="1" y="4751"/>
                </a:cubicBezTo>
                <a:lnTo>
                  <a:pt x="1" y="25526"/>
                </a:lnTo>
                <a:cubicBezTo>
                  <a:pt x="1" y="28154"/>
                  <a:pt x="2123" y="30276"/>
                  <a:pt x="4751" y="30276"/>
                </a:cubicBezTo>
                <a:lnTo>
                  <a:pt x="47378" y="30276"/>
                </a:lnTo>
                <a:cubicBezTo>
                  <a:pt x="50006" y="30276"/>
                  <a:pt x="52128" y="28154"/>
                  <a:pt x="52128" y="25526"/>
                </a:cubicBezTo>
                <a:lnTo>
                  <a:pt x="52128" y="4751"/>
                </a:lnTo>
                <a:cubicBezTo>
                  <a:pt x="52128" y="2154"/>
                  <a:pt x="50006" y="1"/>
                  <a:pt x="47378" y="1"/>
                </a:cubicBezTo>
                <a:close/>
              </a:path>
            </a:pathLst>
          </a:custGeom>
          <a:solidFill>
            <a:srgbClr val="F7F9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164" name="Google Shape;2164;p39"/>
          <p:cNvSpPr/>
          <p:nvPr/>
        </p:nvSpPr>
        <p:spPr>
          <a:xfrm>
            <a:off x="5903725" y="3144774"/>
            <a:ext cx="352209" cy="624842"/>
          </a:xfrm>
          <a:custGeom>
            <a:rect b="b" l="l" r="r" t="t"/>
            <a:pathLst>
              <a:path extrusionOk="0" h="30277" w="13429">
                <a:moveTo>
                  <a:pt x="4751" y="1"/>
                </a:moveTo>
                <a:cubicBezTo>
                  <a:pt x="2123" y="1"/>
                  <a:pt x="1" y="2154"/>
                  <a:pt x="1" y="4751"/>
                </a:cubicBezTo>
                <a:lnTo>
                  <a:pt x="1" y="25526"/>
                </a:lnTo>
                <a:cubicBezTo>
                  <a:pt x="1" y="28154"/>
                  <a:pt x="2123" y="30276"/>
                  <a:pt x="4751" y="30276"/>
                </a:cubicBezTo>
                <a:lnTo>
                  <a:pt x="13429" y="30276"/>
                </a:lnTo>
                <a:lnTo>
                  <a:pt x="1342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4</a:t>
            </a:r>
            <a:endParaRPr sz="3000">
              <a:solidFill>
                <a:srgbClr val="FFFFFF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165" name="Google Shape;2165;p39"/>
          <p:cNvSpPr/>
          <p:nvPr/>
        </p:nvSpPr>
        <p:spPr>
          <a:xfrm>
            <a:off x="4495000" y="2421513"/>
            <a:ext cx="2593548" cy="624842"/>
          </a:xfrm>
          <a:custGeom>
            <a:rect b="b" l="l" r="r" t="t"/>
            <a:pathLst>
              <a:path extrusionOk="0" h="30277" w="52129">
                <a:moveTo>
                  <a:pt x="4751" y="1"/>
                </a:moveTo>
                <a:cubicBezTo>
                  <a:pt x="2123" y="1"/>
                  <a:pt x="1" y="2154"/>
                  <a:pt x="1" y="4751"/>
                </a:cubicBezTo>
                <a:lnTo>
                  <a:pt x="1" y="25526"/>
                </a:lnTo>
                <a:cubicBezTo>
                  <a:pt x="1" y="28154"/>
                  <a:pt x="2123" y="30276"/>
                  <a:pt x="4751" y="30276"/>
                </a:cubicBezTo>
                <a:lnTo>
                  <a:pt x="47378" y="30276"/>
                </a:lnTo>
                <a:cubicBezTo>
                  <a:pt x="50006" y="30276"/>
                  <a:pt x="52128" y="28154"/>
                  <a:pt x="52128" y="25526"/>
                </a:cubicBezTo>
                <a:lnTo>
                  <a:pt x="52128" y="4751"/>
                </a:lnTo>
                <a:cubicBezTo>
                  <a:pt x="52128" y="2154"/>
                  <a:pt x="50006" y="1"/>
                  <a:pt x="47378" y="1"/>
                </a:cubicBezTo>
                <a:close/>
              </a:path>
            </a:pathLst>
          </a:custGeom>
          <a:solidFill>
            <a:srgbClr val="F7F9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166" name="Google Shape;2166;p39"/>
          <p:cNvSpPr/>
          <p:nvPr/>
        </p:nvSpPr>
        <p:spPr>
          <a:xfrm>
            <a:off x="4308075" y="2421511"/>
            <a:ext cx="352209" cy="624842"/>
          </a:xfrm>
          <a:custGeom>
            <a:rect b="b" l="l" r="r" t="t"/>
            <a:pathLst>
              <a:path extrusionOk="0" h="30277" w="13429">
                <a:moveTo>
                  <a:pt x="4751" y="1"/>
                </a:moveTo>
                <a:cubicBezTo>
                  <a:pt x="2123" y="1"/>
                  <a:pt x="1" y="2154"/>
                  <a:pt x="1" y="4751"/>
                </a:cubicBezTo>
                <a:lnTo>
                  <a:pt x="1" y="25526"/>
                </a:lnTo>
                <a:cubicBezTo>
                  <a:pt x="1" y="28154"/>
                  <a:pt x="2123" y="30276"/>
                  <a:pt x="4751" y="30276"/>
                </a:cubicBezTo>
                <a:lnTo>
                  <a:pt x="13429" y="30276"/>
                </a:lnTo>
                <a:lnTo>
                  <a:pt x="13429" y="1"/>
                </a:lnTo>
                <a:close/>
              </a:path>
            </a:pathLst>
          </a:custGeom>
          <a:solidFill>
            <a:srgbClr val="C4CED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3</a:t>
            </a:r>
            <a:endParaRPr sz="3000">
              <a:solidFill>
                <a:srgbClr val="FFFFFF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167" name="Google Shape;2167;p39"/>
          <p:cNvSpPr/>
          <p:nvPr/>
        </p:nvSpPr>
        <p:spPr>
          <a:xfrm>
            <a:off x="4308075" y="3868050"/>
            <a:ext cx="2780431" cy="624842"/>
          </a:xfrm>
          <a:custGeom>
            <a:rect b="b" l="l" r="r" t="t"/>
            <a:pathLst>
              <a:path extrusionOk="0" h="30277" w="52129">
                <a:moveTo>
                  <a:pt x="4751" y="1"/>
                </a:moveTo>
                <a:cubicBezTo>
                  <a:pt x="2123" y="1"/>
                  <a:pt x="1" y="2154"/>
                  <a:pt x="1" y="4751"/>
                </a:cubicBezTo>
                <a:lnTo>
                  <a:pt x="1" y="25526"/>
                </a:lnTo>
                <a:cubicBezTo>
                  <a:pt x="1" y="28154"/>
                  <a:pt x="2123" y="30276"/>
                  <a:pt x="4751" y="30276"/>
                </a:cubicBezTo>
                <a:lnTo>
                  <a:pt x="47378" y="30276"/>
                </a:lnTo>
                <a:cubicBezTo>
                  <a:pt x="50006" y="30276"/>
                  <a:pt x="52128" y="28154"/>
                  <a:pt x="52128" y="25526"/>
                </a:cubicBezTo>
                <a:lnTo>
                  <a:pt x="52128" y="4751"/>
                </a:lnTo>
                <a:cubicBezTo>
                  <a:pt x="52128" y="2154"/>
                  <a:pt x="50006" y="1"/>
                  <a:pt x="47378" y="1"/>
                </a:cubicBezTo>
                <a:close/>
              </a:path>
            </a:pathLst>
          </a:custGeom>
          <a:solidFill>
            <a:srgbClr val="F7F9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168" name="Google Shape;2168;p39"/>
          <p:cNvSpPr/>
          <p:nvPr/>
        </p:nvSpPr>
        <p:spPr>
          <a:xfrm>
            <a:off x="4308075" y="3868049"/>
            <a:ext cx="352209" cy="624842"/>
          </a:xfrm>
          <a:custGeom>
            <a:rect b="b" l="l" r="r" t="t"/>
            <a:pathLst>
              <a:path extrusionOk="0" h="30277" w="13429">
                <a:moveTo>
                  <a:pt x="4751" y="1"/>
                </a:moveTo>
                <a:cubicBezTo>
                  <a:pt x="2123" y="1"/>
                  <a:pt x="1" y="2154"/>
                  <a:pt x="1" y="4751"/>
                </a:cubicBezTo>
                <a:lnTo>
                  <a:pt x="1" y="25526"/>
                </a:lnTo>
                <a:cubicBezTo>
                  <a:pt x="1" y="28154"/>
                  <a:pt x="2123" y="30276"/>
                  <a:pt x="4751" y="30276"/>
                </a:cubicBezTo>
                <a:lnTo>
                  <a:pt x="13429" y="30276"/>
                </a:lnTo>
                <a:lnTo>
                  <a:pt x="1342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5</a:t>
            </a:r>
            <a:endParaRPr sz="3000">
              <a:solidFill>
                <a:srgbClr val="FFFFFF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169" name="Google Shape;2169;p39"/>
          <p:cNvSpPr/>
          <p:nvPr/>
        </p:nvSpPr>
        <p:spPr>
          <a:xfrm>
            <a:off x="4495000" y="1023025"/>
            <a:ext cx="2593548" cy="624842"/>
          </a:xfrm>
          <a:custGeom>
            <a:rect b="b" l="l" r="r" t="t"/>
            <a:pathLst>
              <a:path extrusionOk="0" h="30277" w="52129">
                <a:moveTo>
                  <a:pt x="4751" y="1"/>
                </a:moveTo>
                <a:cubicBezTo>
                  <a:pt x="2123" y="1"/>
                  <a:pt x="1" y="2154"/>
                  <a:pt x="1" y="4751"/>
                </a:cubicBezTo>
                <a:lnTo>
                  <a:pt x="1" y="25526"/>
                </a:lnTo>
                <a:cubicBezTo>
                  <a:pt x="1" y="28154"/>
                  <a:pt x="2123" y="30276"/>
                  <a:pt x="4751" y="30276"/>
                </a:cubicBezTo>
                <a:lnTo>
                  <a:pt x="47378" y="30276"/>
                </a:lnTo>
                <a:cubicBezTo>
                  <a:pt x="50006" y="30276"/>
                  <a:pt x="52128" y="28154"/>
                  <a:pt x="52128" y="25526"/>
                </a:cubicBezTo>
                <a:lnTo>
                  <a:pt x="52128" y="4751"/>
                </a:lnTo>
                <a:cubicBezTo>
                  <a:pt x="52128" y="2154"/>
                  <a:pt x="50006" y="1"/>
                  <a:pt x="47378" y="1"/>
                </a:cubicBezTo>
                <a:close/>
              </a:path>
            </a:pathLst>
          </a:custGeom>
          <a:solidFill>
            <a:srgbClr val="F7F9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 	 	 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</a:t>
            </a:r>
            <a:endParaRPr b="1" sz="1200">
              <a:solidFill>
                <a:schemeClr val="dk1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170" name="Google Shape;2170;p39"/>
          <p:cNvSpPr/>
          <p:nvPr/>
        </p:nvSpPr>
        <p:spPr>
          <a:xfrm>
            <a:off x="4308075" y="1023024"/>
            <a:ext cx="352209" cy="624842"/>
          </a:xfrm>
          <a:custGeom>
            <a:rect b="b" l="l" r="r" t="t"/>
            <a:pathLst>
              <a:path extrusionOk="0" h="30277" w="13429">
                <a:moveTo>
                  <a:pt x="4751" y="1"/>
                </a:moveTo>
                <a:cubicBezTo>
                  <a:pt x="2123" y="1"/>
                  <a:pt x="1" y="2154"/>
                  <a:pt x="1" y="4751"/>
                </a:cubicBezTo>
                <a:lnTo>
                  <a:pt x="1" y="25526"/>
                </a:lnTo>
                <a:cubicBezTo>
                  <a:pt x="1" y="28154"/>
                  <a:pt x="2123" y="30276"/>
                  <a:pt x="4751" y="30276"/>
                </a:cubicBezTo>
                <a:lnTo>
                  <a:pt x="13429" y="30276"/>
                </a:lnTo>
                <a:lnTo>
                  <a:pt x="1342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1</a:t>
            </a:r>
            <a:endParaRPr sz="3000">
              <a:solidFill>
                <a:srgbClr val="FFFFFF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171" name="Google Shape;2171;p39"/>
          <p:cNvSpPr txBox="1"/>
          <p:nvPr/>
        </p:nvSpPr>
        <p:spPr>
          <a:xfrm>
            <a:off x="4702775" y="1078475"/>
            <a:ext cx="23304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Hemoglobin:</a:t>
            </a:r>
            <a:endParaRPr b="1" sz="1300">
              <a:solidFill>
                <a:schemeClr val="dk1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0000"/>
                </a:solidFill>
                <a:latin typeface="Overpass"/>
                <a:ea typeface="Overpass"/>
                <a:cs typeface="Overpass"/>
                <a:sym typeface="Overpass"/>
              </a:rPr>
              <a:t>oxygen transport </a:t>
            </a:r>
            <a:r>
              <a:rPr b="1" lang="en" sz="12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function</a:t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172" name="Google Shape;2172;p39"/>
          <p:cNvSpPr txBox="1"/>
          <p:nvPr/>
        </p:nvSpPr>
        <p:spPr>
          <a:xfrm>
            <a:off x="6255925" y="1545850"/>
            <a:ext cx="2593500" cy="6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		</a:t>
            </a:r>
            <a:br>
              <a:rPr b="1" lang="en" sz="8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</a:br>
            <a:r>
              <a:rPr b="1" lang="en" sz="12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Myoglobin: </a:t>
            </a:r>
            <a:r>
              <a:rPr b="1" lang="en" sz="1200">
                <a:solidFill>
                  <a:srgbClr val="CC0000"/>
                </a:solidFill>
                <a:latin typeface="Overpass"/>
                <a:ea typeface="Overpass"/>
                <a:cs typeface="Overpass"/>
                <a:sym typeface="Overpass"/>
              </a:rPr>
              <a:t>oxygen storage/supply</a:t>
            </a:r>
            <a:r>
              <a:rPr b="1" lang="en" sz="12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 function in </a:t>
            </a:r>
            <a:r>
              <a:rPr b="1" lang="en" sz="1200">
                <a:solidFill>
                  <a:srgbClr val="CC0000"/>
                </a:solidFill>
                <a:latin typeface="Overpass"/>
                <a:ea typeface="Overpass"/>
                <a:cs typeface="Overpass"/>
                <a:sym typeface="Overpass"/>
              </a:rPr>
              <a:t>heart</a:t>
            </a:r>
            <a:r>
              <a:rPr b="1" lang="en" sz="12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 and </a:t>
            </a:r>
            <a:r>
              <a:rPr b="1" lang="en" sz="1200">
                <a:solidFill>
                  <a:srgbClr val="CC0000"/>
                </a:solidFill>
                <a:latin typeface="Overpass"/>
                <a:ea typeface="Overpass"/>
                <a:cs typeface="Overpass"/>
                <a:sym typeface="Overpass"/>
              </a:rPr>
              <a:t>muscle</a:t>
            </a:r>
            <a:r>
              <a:rPr b="1" lang="en" sz="12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 </a:t>
            </a:r>
            <a:br>
              <a:rPr b="1" lang="en" sz="12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</a:br>
            <a:r>
              <a:rPr b="1" lang="en" sz="8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 	</a:t>
            </a:r>
            <a:r>
              <a:rPr lang="en" sz="8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						</a:t>
            </a:r>
            <a:endParaRPr sz="800">
              <a:solidFill>
                <a:schemeClr val="dk1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">
                <a:latin typeface="Overpass"/>
                <a:ea typeface="Overpass"/>
                <a:cs typeface="Overpass"/>
                <a:sym typeface="Overpass"/>
              </a:rPr>
              <a:t>						 					</a:t>
            </a:r>
            <a:endParaRPr sz="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">
                <a:latin typeface="Overpass"/>
                <a:ea typeface="Overpass"/>
                <a:cs typeface="Overpass"/>
                <a:sym typeface="Overpass"/>
              </a:rPr>
              <a:t>				</a:t>
            </a:r>
            <a:endParaRPr sz="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">
                <a:latin typeface="Overpass"/>
                <a:ea typeface="Overpass"/>
                <a:cs typeface="Overpass"/>
                <a:sym typeface="Overpass"/>
              </a:rPr>
              <a:t>			</a:t>
            </a:r>
            <a:endParaRPr sz="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">
                <a:latin typeface="Overpass"/>
                <a:ea typeface="Overpass"/>
                <a:cs typeface="Overpass"/>
                <a:sym typeface="Overpass"/>
              </a:rPr>
              <a:t>		</a:t>
            </a:r>
            <a:endParaRPr sz="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173" name="Google Shape;2173;p39"/>
          <p:cNvSpPr txBox="1"/>
          <p:nvPr/>
        </p:nvSpPr>
        <p:spPr>
          <a:xfrm>
            <a:off x="4658425" y="2422638"/>
            <a:ext cx="2842800" cy="6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α</a:t>
            </a:r>
            <a:r>
              <a:rPr b="1" lang="en" sz="9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1</a:t>
            </a:r>
            <a:r>
              <a:rPr b="1" lang="en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, α</a:t>
            </a:r>
            <a:r>
              <a:rPr b="1" lang="en" sz="9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2</a:t>
            </a:r>
            <a:r>
              <a:rPr b="1" lang="en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, β-globulins:             various functions </a:t>
            </a:r>
            <a:br>
              <a:rPr b="1" lang="en" sz="1500">
                <a:latin typeface="Overpass"/>
                <a:ea typeface="Overpass"/>
                <a:cs typeface="Overpass"/>
                <a:sym typeface="Overpass"/>
              </a:rPr>
            </a:br>
            <a:r>
              <a:rPr b="1" lang="en" sz="1100">
                <a:latin typeface="Overpass"/>
                <a:ea typeface="Overpass"/>
                <a:cs typeface="Overpass"/>
                <a:sym typeface="Overpass"/>
              </a:rPr>
              <a:t> 	</a:t>
            </a:r>
            <a:r>
              <a:rPr b="1" lang="en" sz="900">
                <a:latin typeface="Overpass"/>
                <a:ea typeface="Overpass"/>
                <a:cs typeface="Overpass"/>
                <a:sym typeface="Overpass"/>
              </a:rPr>
              <a:t>						</a:t>
            </a:r>
            <a:endParaRPr b="1" sz="9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		 	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174" name="Google Shape;2174;p39"/>
          <p:cNvSpPr txBox="1"/>
          <p:nvPr/>
        </p:nvSpPr>
        <p:spPr>
          <a:xfrm>
            <a:off x="6255925" y="3147075"/>
            <a:ext cx="2967000" cy="6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  <a:t>γ-globulins (immunoglobulins): immune function</a:t>
            </a:r>
            <a:r>
              <a:rPr b="1" lang="en" sz="1200">
                <a:solidFill>
                  <a:srgbClr val="CC0000"/>
                </a:solidFill>
                <a:latin typeface="Overpass"/>
                <a:ea typeface="Overpass"/>
                <a:cs typeface="Overpass"/>
                <a:sym typeface="Overpass"/>
              </a:rPr>
              <a:t> </a:t>
            </a:r>
            <a:br>
              <a:rPr lang="en" sz="2800">
                <a:latin typeface="Overpass"/>
                <a:ea typeface="Overpass"/>
                <a:cs typeface="Overpass"/>
                <a:sym typeface="Overpass"/>
              </a:rPr>
            </a:br>
            <a:r>
              <a:rPr lang="en" sz="2400">
                <a:latin typeface="Overpass"/>
                <a:ea typeface="Overpass"/>
                <a:cs typeface="Overpass"/>
                <a:sym typeface="Overpass"/>
              </a:rPr>
              <a:t> 			</a:t>
            </a:r>
            <a:r>
              <a:rPr lang="en" sz="2300">
                <a:latin typeface="Overpass"/>
                <a:ea typeface="Overpass"/>
                <a:cs typeface="Overpass"/>
                <a:sym typeface="Overpass"/>
              </a:rPr>
              <a:t>				</a:t>
            </a:r>
            <a:endParaRPr sz="23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		 	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175" name="Google Shape;2175;p39"/>
          <p:cNvSpPr txBox="1"/>
          <p:nvPr/>
        </p:nvSpPr>
        <p:spPr>
          <a:xfrm>
            <a:off x="4636750" y="3850975"/>
            <a:ext cx="2451600" cy="6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Enzymes: catalysis of                          biochemical reactions</a:t>
            </a:r>
            <a:r>
              <a:rPr lang="en" sz="1900">
                <a:latin typeface="Overpass"/>
                <a:ea typeface="Overpass"/>
                <a:cs typeface="Overpass"/>
                <a:sym typeface="Overpass"/>
              </a:rPr>
              <a:t> </a:t>
            </a:r>
            <a:br>
              <a:rPr lang="en" sz="1900">
                <a:latin typeface="Overpass"/>
                <a:ea typeface="Overpass"/>
                <a:cs typeface="Overpass"/>
                <a:sym typeface="Overpass"/>
              </a:rPr>
            </a:br>
            <a:r>
              <a:rPr lang="en" sz="1500">
                <a:latin typeface="Overpass"/>
                <a:ea typeface="Overpass"/>
                <a:cs typeface="Overpass"/>
                <a:sym typeface="Overpass"/>
              </a:rPr>
              <a:t> 							</a:t>
            </a:r>
            <a:endParaRPr sz="15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		 	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176" name="Google Shape;2176;p39"/>
          <p:cNvSpPr txBox="1"/>
          <p:nvPr/>
        </p:nvSpPr>
        <p:spPr>
          <a:xfrm>
            <a:off x="2197050" y="116450"/>
            <a:ext cx="50547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3300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Globular Proteins</a:t>
            </a:r>
            <a:endParaRPr b="1" sz="3300">
              <a:solidFill>
                <a:schemeClr val="dk2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177" name="Google Shape;2177;p39"/>
          <p:cNvSpPr txBox="1"/>
          <p:nvPr/>
        </p:nvSpPr>
        <p:spPr>
          <a:xfrm>
            <a:off x="145975" y="4070550"/>
            <a:ext cx="36156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6AA84F"/>
                </a:solidFill>
                <a:latin typeface="Overpass"/>
                <a:ea typeface="Overpass"/>
                <a:cs typeface="Overpass"/>
                <a:sym typeface="Overpass"/>
              </a:rPr>
              <a:t>Note:</a:t>
            </a:r>
            <a:endParaRPr b="1" sz="800">
              <a:solidFill>
                <a:srgbClr val="6AA84F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6AA84F"/>
                </a:solidFill>
                <a:latin typeface="Overpass"/>
                <a:ea typeface="Overpass"/>
                <a:cs typeface="Overpass"/>
                <a:sym typeface="Overpass"/>
              </a:rPr>
              <a:t>There is a difference between</a:t>
            </a:r>
            <a:endParaRPr b="1" sz="700">
              <a:solidFill>
                <a:srgbClr val="6AA84F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6AA84F"/>
                </a:solidFill>
                <a:latin typeface="Overpass"/>
                <a:ea typeface="Overpass"/>
                <a:cs typeface="Overpass"/>
                <a:sym typeface="Overpass"/>
              </a:rPr>
              <a:t>globin ( in hemoglobin + myoglobin) and globulins </a:t>
            </a:r>
            <a:endParaRPr b="1" sz="700">
              <a:solidFill>
                <a:srgbClr val="6AA84F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6AA84F"/>
                </a:solidFill>
                <a:latin typeface="Overpass"/>
                <a:ea typeface="Overpass"/>
                <a:cs typeface="Overpass"/>
                <a:sym typeface="Overpass"/>
              </a:rPr>
              <a:t>Globin :proteins with functions related to oxygen</a:t>
            </a:r>
            <a:r>
              <a:rPr b="1" lang="en" sz="1000">
                <a:solidFill>
                  <a:srgbClr val="6AA84F"/>
                </a:solidFill>
                <a:latin typeface="Overpass"/>
                <a:ea typeface="Overpass"/>
                <a:cs typeface="Overpass"/>
                <a:sym typeface="Overpass"/>
              </a:rPr>
              <a:t>                                      </a:t>
            </a:r>
            <a:r>
              <a:rPr b="1" lang="en" sz="700">
                <a:solidFill>
                  <a:srgbClr val="6AA84F"/>
                </a:solidFill>
                <a:latin typeface="Overpass"/>
                <a:ea typeface="Overpass"/>
                <a:cs typeface="Overpass"/>
                <a:sym typeface="Overpass"/>
              </a:rPr>
              <a:t>Globulin : proteins with functions not related to oxygen</a:t>
            </a:r>
            <a:r>
              <a:rPr lang="en" sz="800">
                <a:solidFill>
                  <a:srgbClr val="6AA84F"/>
                </a:solidFill>
                <a:latin typeface="Overpass"/>
                <a:ea typeface="Overpass"/>
                <a:cs typeface="Overpass"/>
                <a:sym typeface="Overpass"/>
              </a:rPr>
              <a:t>. </a:t>
            </a:r>
            <a:endParaRPr sz="800">
              <a:solidFill>
                <a:srgbClr val="6AA84F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AA84F"/>
                </a:solidFill>
                <a:latin typeface="Overpass"/>
                <a:ea typeface="Overpass"/>
                <a:cs typeface="Overpass"/>
                <a:sym typeface="Overpass"/>
              </a:rPr>
              <a:t>	</a:t>
            </a:r>
            <a:r>
              <a:rPr lang="en" sz="1000">
                <a:solidFill>
                  <a:srgbClr val="6AA84F"/>
                </a:solidFill>
                <a:latin typeface="Overpass"/>
                <a:ea typeface="Overpass"/>
                <a:cs typeface="Overpass"/>
                <a:sym typeface="Overpass"/>
              </a:rPr>
              <a:t>	</a:t>
            </a:r>
            <a:r>
              <a:rPr lang="en" sz="1000">
                <a:latin typeface="Overpass"/>
                <a:ea typeface="Overpass"/>
                <a:cs typeface="Overpass"/>
                <a:sym typeface="Overpass"/>
              </a:rPr>
              <a:t>	</a:t>
            </a: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Overpass"/>
              <a:ea typeface="Overpass"/>
              <a:cs typeface="Overpass"/>
              <a:sym typeface="Overpas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2" name="Google Shape;218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8775" y="499850"/>
            <a:ext cx="1987875" cy="16376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st="19050">
              <a:srgbClr val="D7DFE5">
                <a:alpha val="70000"/>
              </a:srgbClr>
            </a:outerShdw>
          </a:effectLst>
        </p:spPr>
      </p:pic>
      <p:sp>
        <p:nvSpPr>
          <p:cNvPr id="2183" name="Google Shape;2183;p40"/>
          <p:cNvSpPr txBox="1"/>
          <p:nvPr>
            <p:ph idx="4294967295" type="ctrTitle"/>
          </p:nvPr>
        </p:nvSpPr>
        <p:spPr>
          <a:xfrm>
            <a:off x="3001925" y="216502"/>
            <a:ext cx="2604300" cy="57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Hemoglobin</a:t>
            </a:r>
            <a:endParaRPr/>
          </a:p>
        </p:txBody>
      </p:sp>
      <p:sp>
        <p:nvSpPr>
          <p:cNvPr id="2184" name="Google Shape;2184;p40"/>
          <p:cNvSpPr txBox="1"/>
          <p:nvPr/>
        </p:nvSpPr>
        <p:spPr>
          <a:xfrm>
            <a:off x="569225" y="855263"/>
            <a:ext cx="8048400" cy="24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Overpass"/>
              <a:buChar char="●"/>
            </a:pPr>
            <a:r>
              <a:rPr b="1" lang="en" sz="15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A major globular protein in humans</a:t>
            </a:r>
            <a:endParaRPr b="1" sz="1500">
              <a:solidFill>
                <a:schemeClr val="dk1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Overpass"/>
              <a:buChar char="●"/>
            </a:pPr>
            <a:r>
              <a:rPr b="1" lang="en" sz="15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 </a:t>
            </a:r>
            <a:r>
              <a:rPr b="1" lang="en" sz="1500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  <a:t>Composed of four polypeptide chains: </a:t>
            </a:r>
            <a:r>
              <a:rPr b="1" lang="en" sz="1500">
                <a:solidFill>
                  <a:srgbClr val="CC0000"/>
                </a:solidFill>
                <a:latin typeface="Overpass"/>
                <a:ea typeface="Overpass"/>
                <a:cs typeface="Overpass"/>
                <a:sym typeface="Overpass"/>
              </a:rPr>
              <a:t>                                                                          -  Two α and two β chains</a:t>
            </a:r>
            <a:endParaRPr b="1" sz="1500">
              <a:solidFill>
                <a:srgbClr val="CC0000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Overpass"/>
              <a:buChar char="●"/>
            </a:pPr>
            <a:r>
              <a:rPr b="1" lang="en" sz="15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 Contains </a:t>
            </a:r>
            <a:r>
              <a:rPr b="1" lang="en" sz="1500">
                <a:solidFill>
                  <a:srgbClr val="CC0000"/>
                </a:solidFill>
                <a:latin typeface="Overpass"/>
                <a:ea typeface="Overpass"/>
                <a:cs typeface="Overpass"/>
                <a:sym typeface="Overpass"/>
              </a:rPr>
              <a:t>two dimers</a:t>
            </a:r>
            <a:r>
              <a:rPr b="1" lang="en" sz="15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 of αβ subunits</a:t>
            </a:r>
            <a:br>
              <a:rPr b="1" lang="en" sz="15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</a:br>
            <a:r>
              <a:rPr b="1" lang="en" sz="1500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  <a:t>-  Held together by</a:t>
            </a:r>
            <a:r>
              <a:rPr b="1" lang="en" sz="1500">
                <a:solidFill>
                  <a:srgbClr val="CC0000"/>
                </a:solidFill>
                <a:latin typeface="Overpass"/>
                <a:ea typeface="Overpass"/>
                <a:cs typeface="Overpass"/>
                <a:sym typeface="Overpass"/>
              </a:rPr>
              <a:t> non-covalent interactions</a:t>
            </a:r>
            <a:endParaRPr b="1" sz="1500">
              <a:solidFill>
                <a:srgbClr val="CC0000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Overpass"/>
              <a:buChar char="●"/>
            </a:pPr>
            <a:r>
              <a:rPr b="1" lang="en" sz="15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Each chain is a subunit with a heme group in the center that carries oxygen  </a:t>
            </a:r>
            <a:endParaRPr b="1" sz="1500">
              <a:solidFill>
                <a:schemeClr val="dk1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en" sz="15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 </a:t>
            </a:r>
            <a:r>
              <a:rPr b="1" lang="en" sz="1500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  <a:t>A Hb molecule contains </a:t>
            </a:r>
            <a:r>
              <a:rPr b="1" lang="en" sz="1500">
                <a:solidFill>
                  <a:srgbClr val="CC0000"/>
                </a:solidFill>
                <a:latin typeface="Overpass"/>
                <a:ea typeface="Overpass"/>
                <a:cs typeface="Overpass"/>
                <a:sym typeface="Overpass"/>
              </a:rPr>
              <a:t>4 heme</a:t>
            </a:r>
            <a:r>
              <a:rPr b="1" lang="en" sz="1500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  <a:t> groups and carries </a:t>
            </a:r>
            <a:r>
              <a:rPr b="1" lang="en" sz="1500">
                <a:solidFill>
                  <a:srgbClr val="CC0000"/>
                </a:solidFill>
                <a:latin typeface="Overpass"/>
                <a:ea typeface="Overpass"/>
                <a:cs typeface="Overpass"/>
                <a:sym typeface="Overpass"/>
              </a:rPr>
              <a:t>4 molecules of O2 </a:t>
            </a:r>
            <a:br>
              <a:rPr b="1" lang="en" sz="1600">
                <a:latin typeface="Overpass"/>
                <a:ea typeface="Overpass"/>
                <a:cs typeface="Overpass"/>
                <a:sym typeface="Overpass"/>
              </a:rPr>
            </a:br>
            <a:r>
              <a:rPr lang="en" sz="1600">
                <a:latin typeface="Overpass"/>
                <a:ea typeface="Overpass"/>
                <a:cs typeface="Overpass"/>
                <a:sym typeface="Overpass"/>
              </a:rPr>
              <a:t> 					</a:t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185" name="Google Shape;2185;p40"/>
          <p:cNvSpPr txBox="1"/>
          <p:nvPr/>
        </p:nvSpPr>
        <p:spPr>
          <a:xfrm>
            <a:off x="289975" y="3219900"/>
            <a:ext cx="2240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Types of Hb:</a:t>
            </a:r>
            <a:endParaRPr b="1" sz="2000">
              <a:solidFill>
                <a:schemeClr val="dk1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186" name="Google Shape;2186;p40"/>
          <p:cNvSpPr/>
          <p:nvPr/>
        </p:nvSpPr>
        <p:spPr>
          <a:xfrm>
            <a:off x="4656225" y="3698151"/>
            <a:ext cx="2891100" cy="573000"/>
          </a:xfrm>
          <a:prstGeom prst="roundRect">
            <a:avLst>
              <a:gd fmla="val 50000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187" name="Google Shape;2187;p40"/>
          <p:cNvSpPr/>
          <p:nvPr/>
        </p:nvSpPr>
        <p:spPr>
          <a:xfrm>
            <a:off x="3679200" y="3698150"/>
            <a:ext cx="2710200" cy="573000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grpSp>
        <p:nvGrpSpPr>
          <p:cNvPr id="2188" name="Google Shape;2188;p40"/>
          <p:cNvGrpSpPr/>
          <p:nvPr/>
        </p:nvGrpSpPr>
        <p:grpSpPr>
          <a:xfrm>
            <a:off x="750400" y="3695560"/>
            <a:ext cx="4296625" cy="573032"/>
            <a:chOff x="811300" y="1230299"/>
            <a:chExt cx="4296625" cy="658809"/>
          </a:xfrm>
        </p:grpSpPr>
        <p:sp>
          <p:nvSpPr>
            <p:cNvPr id="2189" name="Google Shape;2189;p40"/>
            <p:cNvSpPr/>
            <p:nvPr/>
          </p:nvSpPr>
          <p:spPr>
            <a:xfrm>
              <a:off x="2216825" y="1230299"/>
              <a:ext cx="2891100" cy="658800"/>
            </a:xfrm>
            <a:prstGeom prst="roundRect">
              <a:avLst>
                <a:gd fmla="val 50000" name="adj"/>
              </a:avLst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verpass"/>
                <a:ea typeface="Overpass"/>
                <a:cs typeface="Overpass"/>
                <a:sym typeface="Overpass"/>
              </a:endParaRPr>
            </a:p>
          </p:txBody>
        </p:sp>
        <p:sp>
          <p:nvSpPr>
            <p:cNvPr id="2190" name="Google Shape;2190;p40"/>
            <p:cNvSpPr/>
            <p:nvPr/>
          </p:nvSpPr>
          <p:spPr>
            <a:xfrm>
              <a:off x="1338500" y="1230307"/>
              <a:ext cx="2486400" cy="658800"/>
            </a:xfrm>
            <a:prstGeom prst="roundRect">
              <a:avLst>
                <a:gd fmla="val 5000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verpass"/>
                <a:ea typeface="Overpass"/>
                <a:cs typeface="Overpass"/>
                <a:sym typeface="Overpass"/>
              </a:endParaRPr>
            </a:p>
          </p:txBody>
        </p:sp>
        <p:sp>
          <p:nvSpPr>
            <p:cNvPr id="2191" name="Google Shape;2191;p40"/>
            <p:cNvSpPr/>
            <p:nvPr/>
          </p:nvSpPr>
          <p:spPr>
            <a:xfrm>
              <a:off x="820275" y="1230300"/>
              <a:ext cx="1773600" cy="658800"/>
            </a:xfrm>
            <a:prstGeom prst="roundRect">
              <a:avLst>
                <a:gd fmla="val 50000" name="adj"/>
              </a:avLst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verpass"/>
                <a:ea typeface="Overpass"/>
                <a:cs typeface="Overpass"/>
                <a:sym typeface="Overpass"/>
              </a:endParaRPr>
            </a:p>
          </p:txBody>
        </p:sp>
        <p:sp>
          <p:nvSpPr>
            <p:cNvPr id="2192" name="Google Shape;2192;p40"/>
            <p:cNvSpPr txBox="1"/>
            <p:nvPr/>
          </p:nvSpPr>
          <p:spPr>
            <a:xfrm>
              <a:off x="1220525" y="1451692"/>
              <a:ext cx="1308900" cy="21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900">
                  <a:solidFill>
                    <a:srgbClr val="3F3F3F"/>
                  </a:solidFill>
                  <a:latin typeface="Overpass"/>
                  <a:ea typeface="Overpass"/>
                  <a:cs typeface="Overpass"/>
                  <a:sym typeface="Overpass"/>
                </a:rPr>
                <a:t>Normal</a:t>
              </a:r>
              <a:endParaRPr b="1" sz="1900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endParaRPr>
            </a:p>
          </p:txBody>
        </p:sp>
        <p:sp>
          <p:nvSpPr>
            <p:cNvPr id="2193" name="Google Shape;2193;p40"/>
            <p:cNvSpPr txBox="1"/>
            <p:nvPr/>
          </p:nvSpPr>
          <p:spPr>
            <a:xfrm>
              <a:off x="811300" y="1397161"/>
              <a:ext cx="523800" cy="32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200">
                  <a:solidFill>
                    <a:schemeClr val="dk1"/>
                  </a:solidFill>
                  <a:latin typeface="Overpass"/>
                  <a:ea typeface="Overpass"/>
                  <a:cs typeface="Overpass"/>
                  <a:sym typeface="Overpass"/>
                </a:rPr>
                <a:t>1-</a:t>
              </a:r>
              <a:endParaRPr b="1" sz="22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endParaRPr>
            </a:p>
          </p:txBody>
        </p:sp>
      </p:grpSp>
      <p:sp>
        <p:nvSpPr>
          <p:cNvPr id="2194" name="Google Shape;2194;p40"/>
          <p:cNvSpPr/>
          <p:nvPr/>
        </p:nvSpPr>
        <p:spPr>
          <a:xfrm>
            <a:off x="4837125" y="4344625"/>
            <a:ext cx="2710200" cy="573000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grpSp>
        <p:nvGrpSpPr>
          <p:cNvPr id="2195" name="Google Shape;2195;p40"/>
          <p:cNvGrpSpPr/>
          <p:nvPr/>
        </p:nvGrpSpPr>
        <p:grpSpPr>
          <a:xfrm>
            <a:off x="750431" y="4344680"/>
            <a:ext cx="5122997" cy="572966"/>
            <a:chOff x="820275" y="1230299"/>
            <a:chExt cx="5140475" cy="658809"/>
          </a:xfrm>
        </p:grpSpPr>
        <p:sp>
          <p:nvSpPr>
            <p:cNvPr id="2196" name="Google Shape;2196;p40"/>
            <p:cNvSpPr/>
            <p:nvPr/>
          </p:nvSpPr>
          <p:spPr>
            <a:xfrm>
              <a:off x="3069650" y="1230299"/>
              <a:ext cx="2891100" cy="658800"/>
            </a:xfrm>
            <a:prstGeom prst="roundRect">
              <a:avLst>
                <a:gd fmla="val 50000" name="adj"/>
              </a:avLst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verpass"/>
                <a:ea typeface="Overpass"/>
                <a:cs typeface="Overpass"/>
                <a:sym typeface="Overpass"/>
              </a:endParaRPr>
            </a:p>
          </p:txBody>
        </p:sp>
        <p:sp>
          <p:nvSpPr>
            <p:cNvPr id="2197" name="Google Shape;2197;p40"/>
            <p:cNvSpPr/>
            <p:nvPr/>
          </p:nvSpPr>
          <p:spPr>
            <a:xfrm>
              <a:off x="1684950" y="1230307"/>
              <a:ext cx="2486400" cy="658800"/>
            </a:xfrm>
            <a:prstGeom prst="roundRect">
              <a:avLst>
                <a:gd fmla="val 5000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verpass"/>
                <a:ea typeface="Overpass"/>
                <a:cs typeface="Overpass"/>
                <a:sym typeface="Overpass"/>
              </a:endParaRPr>
            </a:p>
          </p:txBody>
        </p:sp>
        <p:sp>
          <p:nvSpPr>
            <p:cNvPr id="2198" name="Google Shape;2198;p40"/>
            <p:cNvSpPr/>
            <p:nvPr/>
          </p:nvSpPr>
          <p:spPr>
            <a:xfrm>
              <a:off x="820275" y="1230300"/>
              <a:ext cx="1773600" cy="658800"/>
            </a:xfrm>
            <a:prstGeom prst="roundRect">
              <a:avLst>
                <a:gd fmla="val 50000" name="adj"/>
              </a:avLst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verpass"/>
                <a:ea typeface="Overpass"/>
                <a:cs typeface="Overpass"/>
                <a:sym typeface="Overpass"/>
              </a:endParaRPr>
            </a:p>
          </p:txBody>
        </p:sp>
        <p:sp>
          <p:nvSpPr>
            <p:cNvPr id="2199" name="Google Shape;2199;p40"/>
            <p:cNvSpPr txBox="1"/>
            <p:nvPr/>
          </p:nvSpPr>
          <p:spPr>
            <a:xfrm>
              <a:off x="1144275" y="1425633"/>
              <a:ext cx="1423500" cy="32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900">
                  <a:solidFill>
                    <a:srgbClr val="3F3F3F"/>
                  </a:solidFill>
                  <a:latin typeface="Overpass"/>
                  <a:ea typeface="Overpass"/>
                  <a:cs typeface="Overpass"/>
                  <a:sym typeface="Overpass"/>
                </a:rPr>
                <a:t>Abnormal</a:t>
              </a:r>
              <a:endParaRPr b="1" sz="1900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endParaRPr>
            </a:p>
          </p:txBody>
        </p:sp>
        <p:sp>
          <p:nvSpPr>
            <p:cNvPr id="2200" name="Google Shape;2200;p40"/>
            <p:cNvSpPr txBox="1"/>
            <p:nvPr/>
          </p:nvSpPr>
          <p:spPr>
            <a:xfrm>
              <a:off x="820275" y="1425633"/>
              <a:ext cx="523800" cy="32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200">
                  <a:solidFill>
                    <a:schemeClr val="dk1"/>
                  </a:solidFill>
                  <a:latin typeface="Overpass"/>
                  <a:ea typeface="Overpass"/>
                  <a:cs typeface="Overpass"/>
                  <a:sym typeface="Overpass"/>
                </a:rPr>
                <a:t>2-</a:t>
              </a:r>
              <a:endParaRPr b="1" sz="22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endParaRPr>
            </a:p>
          </p:txBody>
        </p:sp>
      </p:grpSp>
      <p:sp>
        <p:nvSpPr>
          <p:cNvPr id="2201" name="Google Shape;2201;p40"/>
          <p:cNvSpPr txBox="1"/>
          <p:nvPr/>
        </p:nvSpPr>
        <p:spPr>
          <a:xfrm>
            <a:off x="2697125" y="3618533"/>
            <a:ext cx="720300" cy="6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  <a:t>HbA (97%)</a:t>
            </a:r>
            <a:r>
              <a:rPr b="1" lang="en" sz="2000">
                <a:latin typeface="Overpass"/>
                <a:ea typeface="Overpass"/>
                <a:cs typeface="Overpass"/>
                <a:sym typeface="Overpass"/>
              </a:rPr>
              <a:t> </a:t>
            </a:r>
            <a:endParaRPr b="1" sz="20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202" name="Google Shape;2202;p40"/>
          <p:cNvSpPr txBox="1"/>
          <p:nvPr/>
        </p:nvSpPr>
        <p:spPr>
          <a:xfrm>
            <a:off x="5225225" y="3618533"/>
            <a:ext cx="720300" cy="6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  <a:t>HbF (1%)</a:t>
            </a:r>
            <a:r>
              <a:rPr b="1" lang="en" sz="2000">
                <a:latin typeface="Overpass"/>
                <a:ea typeface="Overpass"/>
                <a:cs typeface="Overpass"/>
                <a:sym typeface="Overpass"/>
              </a:rPr>
              <a:t> </a:t>
            </a:r>
            <a:endParaRPr b="1" sz="20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203" name="Google Shape;2203;p40"/>
          <p:cNvSpPr txBox="1"/>
          <p:nvPr/>
        </p:nvSpPr>
        <p:spPr>
          <a:xfrm>
            <a:off x="3961175" y="3619376"/>
            <a:ext cx="720300" cy="5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HbA</a:t>
            </a:r>
            <a:r>
              <a:rPr b="1" lang="en" sz="8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2</a:t>
            </a:r>
            <a:r>
              <a:rPr b="1" lang="en" sz="15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 (2%) </a:t>
            </a:r>
            <a:endParaRPr b="1" sz="1500">
              <a:solidFill>
                <a:schemeClr val="dk1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3F3F3F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204" name="Google Shape;2204;p40"/>
          <p:cNvSpPr txBox="1"/>
          <p:nvPr/>
        </p:nvSpPr>
        <p:spPr>
          <a:xfrm>
            <a:off x="6542575" y="3704425"/>
            <a:ext cx="720300" cy="4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HbA</a:t>
            </a:r>
            <a:r>
              <a:rPr b="1" lang="en" sz="8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1C</a:t>
            </a:r>
            <a:endParaRPr b="1" sz="1500">
              <a:solidFill>
                <a:schemeClr val="dk1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					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				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			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		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3F3F3F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					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				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			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		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05" name="Google Shape;2205;p40"/>
          <p:cNvSpPr txBox="1"/>
          <p:nvPr/>
        </p:nvSpPr>
        <p:spPr>
          <a:xfrm>
            <a:off x="2620925" y="4404663"/>
            <a:ext cx="1253100" cy="4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  <a:t>Carboxy Hb</a:t>
            </a:r>
            <a:endParaRPr b="1" sz="20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206" name="Google Shape;2206;p40"/>
          <p:cNvSpPr txBox="1"/>
          <p:nvPr/>
        </p:nvSpPr>
        <p:spPr>
          <a:xfrm>
            <a:off x="4512100" y="4404663"/>
            <a:ext cx="1253100" cy="4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  <a:t>Met Hb</a:t>
            </a:r>
            <a:endParaRPr b="1" sz="20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207" name="Google Shape;2207;p40"/>
          <p:cNvSpPr txBox="1"/>
          <p:nvPr/>
        </p:nvSpPr>
        <p:spPr>
          <a:xfrm>
            <a:off x="6205225" y="4404613"/>
            <a:ext cx="1253100" cy="4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  <a:t>Sulf Hb</a:t>
            </a:r>
            <a:endParaRPr b="1" sz="20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					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				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			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		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08" name="Google Shape;2208;p40"/>
          <p:cNvSpPr txBox="1"/>
          <p:nvPr/>
        </p:nvSpPr>
        <p:spPr>
          <a:xfrm>
            <a:off x="2371775" y="3343213"/>
            <a:ext cx="2309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  <a:t>More </a:t>
            </a:r>
            <a:r>
              <a:rPr lang="en" sz="800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  <a:t>details</a:t>
            </a:r>
            <a:r>
              <a:rPr lang="en" sz="800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  <a:t> in next slides</a:t>
            </a:r>
            <a:endParaRPr sz="800">
              <a:solidFill>
                <a:srgbClr val="3F3F3F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209" name="Google Shape;2209;p40"/>
          <p:cNvSpPr txBox="1"/>
          <p:nvPr/>
        </p:nvSpPr>
        <p:spPr>
          <a:xfrm>
            <a:off x="7262873" y="3210617"/>
            <a:ext cx="1780500" cy="5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E9E9E"/>
                </a:solidFill>
                <a:latin typeface="Overpass"/>
                <a:ea typeface="Overpass"/>
                <a:cs typeface="Overpass"/>
                <a:sym typeface="Overpass"/>
              </a:rPr>
              <a:t> Note that each heme group carries one </a:t>
            </a:r>
            <a:r>
              <a:rPr lang="en" sz="800">
                <a:solidFill>
                  <a:srgbClr val="9E9E9E"/>
                </a:solidFill>
                <a:latin typeface="Overpass"/>
                <a:ea typeface="Overpass"/>
                <a:cs typeface="Overpass"/>
                <a:sym typeface="Overpass"/>
              </a:rPr>
              <a:t>oxygen</a:t>
            </a:r>
            <a:r>
              <a:rPr lang="en" sz="800">
                <a:solidFill>
                  <a:srgbClr val="9E9E9E"/>
                </a:solidFill>
                <a:latin typeface="Overpass"/>
                <a:ea typeface="Overpass"/>
                <a:cs typeface="Overpass"/>
                <a:sym typeface="Overpass"/>
              </a:rPr>
              <a:t> </a:t>
            </a:r>
            <a:r>
              <a:rPr lang="en" sz="800">
                <a:solidFill>
                  <a:srgbClr val="9E9E9E"/>
                </a:solidFill>
                <a:latin typeface="Overpass"/>
                <a:ea typeface="Overpass"/>
                <a:cs typeface="Overpass"/>
                <a:sym typeface="Overpass"/>
              </a:rPr>
              <a:t>molecule </a:t>
            </a:r>
            <a:endParaRPr sz="800">
              <a:solidFill>
                <a:srgbClr val="9E9E9E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E9E9E"/>
                </a:solidFill>
                <a:latin typeface="Overpass"/>
                <a:ea typeface="Overpass"/>
                <a:cs typeface="Overpass"/>
                <a:sym typeface="Overpass"/>
              </a:rPr>
              <a:t>( 2 oxygen atoms)   </a:t>
            </a:r>
            <a:endParaRPr sz="800">
              <a:solidFill>
                <a:srgbClr val="9E9E9E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210" name="Google Shape;2210;p40"/>
          <p:cNvSpPr txBox="1"/>
          <p:nvPr/>
        </p:nvSpPr>
        <p:spPr>
          <a:xfrm>
            <a:off x="6300350" y="2061325"/>
            <a:ext cx="1926300" cy="4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AA84F"/>
                </a:solidFill>
                <a:latin typeface="Overpass"/>
                <a:ea typeface="Overpass"/>
                <a:cs typeface="Overpass"/>
                <a:sym typeface="Overpass"/>
              </a:rPr>
              <a:t>-</a:t>
            </a:r>
            <a:r>
              <a:rPr lang="en" sz="900">
                <a:solidFill>
                  <a:srgbClr val="6AA84F"/>
                </a:solidFill>
                <a:latin typeface="Overpass"/>
                <a:ea typeface="Overpass"/>
                <a:cs typeface="Overpass"/>
                <a:sym typeface="Overpass"/>
              </a:rPr>
              <a:t>In normal hemoglobin Heme in ferrous state</a:t>
            </a:r>
            <a:r>
              <a:rPr lang="en" sz="1000">
                <a:solidFill>
                  <a:srgbClr val="6AA84F"/>
                </a:solidFill>
                <a:latin typeface="Overpass"/>
                <a:ea typeface="Overpass"/>
                <a:cs typeface="Overpass"/>
                <a:sym typeface="Overpass"/>
              </a:rPr>
              <a:t>(</a:t>
            </a:r>
            <a:r>
              <a:rPr lang="en" sz="900">
                <a:solidFill>
                  <a:srgbClr val="6AA84F"/>
                </a:solidFill>
                <a:latin typeface="Overpass"/>
                <a:ea typeface="Overpass"/>
                <a:cs typeface="Overpass"/>
                <a:sym typeface="Overpass"/>
              </a:rPr>
              <a:t>Fe+2 )</a:t>
            </a:r>
            <a:endParaRPr sz="900">
              <a:solidFill>
                <a:srgbClr val="6AA84F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 	 	 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 </a:t>
            </a:r>
            <a:endParaRPr sz="15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latin typeface="Overpass"/>
                <a:ea typeface="Overpass"/>
                <a:cs typeface="Overpass"/>
                <a:sym typeface="Overpass"/>
              </a:rPr>
              <a:t> </a:t>
            </a: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 	 	 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 	</a:t>
            </a:r>
            <a:endParaRPr b="1" sz="7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211" name="Google Shape;2211;p40"/>
          <p:cNvSpPr txBox="1"/>
          <p:nvPr/>
        </p:nvSpPr>
        <p:spPr>
          <a:xfrm>
            <a:off x="110350" y="3739925"/>
            <a:ext cx="855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9E9E9E"/>
                </a:solidFill>
                <a:latin typeface="Overpass"/>
                <a:ea typeface="Overpass"/>
                <a:cs typeface="Overpass"/>
                <a:sym typeface="Overpass"/>
              </a:rPr>
              <a:t>Can bind to oxygen and deliver it</a:t>
            </a:r>
            <a:endParaRPr sz="700">
              <a:solidFill>
                <a:srgbClr val="9E9E9E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212" name="Google Shape;2212;p40"/>
          <p:cNvSpPr txBox="1"/>
          <p:nvPr/>
        </p:nvSpPr>
        <p:spPr>
          <a:xfrm>
            <a:off x="92950" y="4420825"/>
            <a:ext cx="720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9E9E9E"/>
                </a:solidFill>
                <a:latin typeface="Overpass"/>
                <a:ea typeface="Overpass"/>
                <a:cs typeface="Overpass"/>
                <a:sym typeface="Overpass"/>
              </a:rPr>
              <a:t>C</a:t>
            </a:r>
            <a:r>
              <a:rPr lang="en" sz="700">
                <a:solidFill>
                  <a:srgbClr val="9E9E9E"/>
                </a:solidFill>
                <a:latin typeface="Overpass"/>
                <a:ea typeface="Overpass"/>
                <a:cs typeface="Overpass"/>
                <a:sym typeface="Overpass"/>
              </a:rPr>
              <a:t>an’t  bind to oxygen </a:t>
            </a:r>
            <a:endParaRPr sz="700">
              <a:solidFill>
                <a:srgbClr val="9E9E9E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6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" name="Google Shape;2217;p41"/>
          <p:cNvSpPr/>
          <p:nvPr/>
        </p:nvSpPr>
        <p:spPr>
          <a:xfrm rot="5400000">
            <a:off x="670582" y="1496762"/>
            <a:ext cx="337585" cy="62400"/>
          </a:xfrm>
          <a:custGeom>
            <a:rect b="b" l="l" r="r" t="t"/>
            <a:pathLst>
              <a:path extrusionOk="0" h="507" w="84291">
                <a:moveTo>
                  <a:pt x="1" y="1"/>
                </a:moveTo>
                <a:lnTo>
                  <a:pt x="1" y="506"/>
                </a:lnTo>
                <a:lnTo>
                  <a:pt x="84291" y="506"/>
                </a:lnTo>
                <a:lnTo>
                  <a:pt x="84291" y="1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218" name="Google Shape;2218;p41"/>
          <p:cNvSpPr txBox="1"/>
          <p:nvPr/>
        </p:nvSpPr>
        <p:spPr>
          <a:xfrm>
            <a:off x="904725" y="1192125"/>
            <a:ext cx="5774100" cy="6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 </a:t>
            </a:r>
            <a:r>
              <a:rPr b="1" lang="en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Carries </a:t>
            </a:r>
            <a:r>
              <a:rPr b="1" lang="en">
                <a:solidFill>
                  <a:srgbClr val="CC0000"/>
                </a:solidFill>
                <a:latin typeface="Overpass"/>
                <a:ea typeface="Overpass"/>
                <a:cs typeface="Overpass"/>
                <a:sym typeface="Overpass"/>
              </a:rPr>
              <a:t>oxygen</a:t>
            </a:r>
            <a:r>
              <a:rPr b="1" lang="en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 from the lungs to tissues</a:t>
            </a:r>
            <a:endParaRPr b="1">
              <a:solidFill>
                <a:schemeClr val="dk1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 Carries </a:t>
            </a:r>
            <a:r>
              <a:rPr b="1" lang="en">
                <a:solidFill>
                  <a:srgbClr val="CC0000"/>
                </a:solidFill>
                <a:latin typeface="Overpass"/>
                <a:ea typeface="Overpass"/>
                <a:cs typeface="Overpass"/>
                <a:sym typeface="Overpass"/>
              </a:rPr>
              <a:t>carbon dioxide</a:t>
            </a:r>
            <a:r>
              <a:rPr b="1" lang="en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 from tissues back to the lungs</a:t>
            </a:r>
            <a:r>
              <a:rPr b="1" lang="en">
                <a:latin typeface="Overpass"/>
                <a:ea typeface="Overpass"/>
                <a:cs typeface="Overpass"/>
                <a:sym typeface="Overpass"/>
              </a:rPr>
              <a:t> </a:t>
            </a:r>
            <a:endParaRPr b="1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cxnSp>
        <p:nvCxnSpPr>
          <p:cNvPr id="2219" name="Google Shape;2219;p41"/>
          <p:cNvCxnSpPr/>
          <p:nvPr/>
        </p:nvCxnSpPr>
        <p:spPr>
          <a:xfrm>
            <a:off x="1739498" y="2291275"/>
            <a:ext cx="2700" cy="37140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20" name="Google Shape;2220;p41"/>
          <p:cNvCxnSpPr/>
          <p:nvPr/>
        </p:nvCxnSpPr>
        <p:spPr>
          <a:xfrm rot="10800000">
            <a:off x="1536100" y="2476970"/>
            <a:ext cx="2061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2221" name="Google Shape;2221;p41"/>
          <p:cNvSpPr txBox="1"/>
          <p:nvPr/>
        </p:nvSpPr>
        <p:spPr>
          <a:xfrm>
            <a:off x="808175" y="2296413"/>
            <a:ext cx="795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Males</a:t>
            </a:r>
            <a:endParaRPr b="1"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22" name="Google Shape;2222;p41"/>
          <p:cNvSpPr txBox="1"/>
          <p:nvPr/>
        </p:nvSpPr>
        <p:spPr>
          <a:xfrm>
            <a:off x="714913" y="2734825"/>
            <a:ext cx="932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Females</a:t>
            </a:r>
            <a:endParaRPr b="1"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223" name="Google Shape;2223;p41"/>
          <p:cNvCxnSpPr/>
          <p:nvPr/>
        </p:nvCxnSpPr>
        <p:spPr>
          <a:xfrm>
            <a:off x="1739498" y="2719075"/>
            <a:ext cx="2700" cy="37140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24" name="Google Shape;2224;p41"/>
          <p:cNvCxnSpPr/>
          <p:nvPr/>
        </p:nvCxnSpPr>
        <p:spPr>
          <a:xfrm rot="10800000">
            <a:off x="1536100" y="2904770"/>
            <a:ext cx="2061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2225" name="Google Shape;2225;p41"/>
          <p:cNvSpPr/>
          <p:nvPr/>
        </p:nvSpPr>
        <p:spPr>
          <a:xfrm rot="5400000">
            <a:off x="742072" y="1278438"/>
            <a:ext cx="194603" cy="190377"/>
          </a:xfrm>
          <a:custGeom>
            <a:rect b="b" l="l" r="r" t="t"/>
            <a:pathLst>
              <a:path extrusionOk="0" h="5982" w="6565">
                <a:moveTo>
                  <a:pt x="3283" y="0"/>
                </a:moveTo>
                <a:cubicBezTo>
                  <a:pt x="2517" y="0"/>
                  <a:pt x="1752" y="292"/>
                  <a:pt x="1168" y="877"/>
                </a:cubicBezTo>
                <a:cubicBezTo>
                  <a:pt x="0" y="2044"/>
                  <a:pt x="0" y="3937"/>
                  <a:pt x="1168" y="5106"/>
                </a:cubicBezTo>
                <a:cubicBezTo>
                  <a:pt x="1752" y="5689"/>
                  <a:pt x="2517" y="5981"/>
                  <a:pt x="3283" y="5981"/>
                </a:cubicBezTo>
                <a:cubicBezTo>
                  <a:pt x="4048" y="5981"/>
                  <a:pt x="4813" y="5689"/>
                  <a:pt x="5397" y="5106"/>
                </a:cubicBezTo>
                <a:cubicBezTo>
                  <a:pt x="6565" y="3937"/>
                  <a:pt x="6565" y="2044"/>
                  <a:pt x="5397" y="877"/>
                </a:cubicBezTo>
                <a:cubicBezTo>
                  <a:pt x="4813" y="292"/>
                  <a:pt x="4048" y="0"/>
                  <a:pt x="328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226" name="Google Shape;2226;p41"/>
          <p:cNvSpPr/>
          <p:nvPr/>
        </p:nvSpPr>
        <p:spPr>
          <a:xfrm rot="5400000">
            <a:off x="742745" y="1558211"/>
            <a:ext cx="193254" cy="191556"/>
          </a:xfrm>
          <a:custGeom>
            <a:rect b="b" l="l" r="r" t="t"/>
            <a:pathLst>
              <a:path extrusionOk="0" h="5981" w="6566">
                <a:moveTo>
                  <a:pt x="3283" y="0"/>
                </a:moveTo>
                <a:cubicBezTo>
                  <a:pt x="2518" y="0"/>
                  <a:pt x="1752" y="292"/>
                  <a:pt x="1168" y="876"/>
                </a:cubicBezTo>
                <a:cubicBezTo>
                  <a:pt x="1" y="2043"/>
                  <a:pt x="1" y="3937"/>
                  <a:pt x="1168" y="5105"/>
                </a:cubicBezTo>
                <a:cubicBezTo>
                  <a:pt x="1752" y="5688"/>
                  <a:pt x="2518" y="5980"/>
                  <a:pt x="3283" y="5980"/>
                </a:cubicBezTo>
                <a:cubicBezTo>
                  <a:pt x="4048" y="5980"/>
                  <a:pt x="4813" y="5688"/>
                  <a:pt x="5397" y="5105"/>
                </a:cubicBezTo>
                <a:cubicBezTo>
                  <a:pt x="6566" y="3937"/>
                  <a:pt x="6566" y="2043"/>
                  <a:pt x="5397" y="876"/>
                </a:cubicBezTo>
                <a:cubicBezTo>
                  <a:pt x="4813" y="292"/>
                  <a:pt x="4048" y="0"/>
                  <a:pt x="328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227" name="Google Shape;2227;p41"/>
          <p:cNvSpPr txBox="1"/>
          <p:nvPr>
            <p:ph idx="9" type="ctrTitle"/>
          </p:nvPr>
        </p:nvSpPr>
        <p:spPr>
          <a:xfrm>
            <a:off x="690000" y="455425"/>
            <a:ext cx="7764000" cy="62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latin typeface="Overpass"/>
                <a:ea typeface="Overpass"/>
                <a:cs typeface="Overpass"/>
                <a:sym typeface="Overpass"/>
              </a:rPr>
              <a:t>Hemoglobin function</a:t>
            </a:r>
            <a:endParaRPr/>
          </a:p>
        </p:txBody>
      </p:sp>
      <p:sp>
        <p:nvSpPr>
          <p:cNvPr id="2228" name="Google Shape;2228;p41"/>
          <p:cNvSpPr/>
          <p:nvPr/>
        </p:nvSpPr>
        <p:spPr>
          <a:xfrm>
            <a:off x="647590" y="2705575"/>
            <a:ext cx="51637" cy="54486"/>
          </a:xfrm>
          <a:custGeom>
            <a:rect b="b" l="l" r="r" t="t"/>
            <a:pathLst>
              <a:path extrusionOk="0" h="1480" w="1480">
                <a:moveTo>
                  <a:pt x="753" y="0"/>
                </a:moveTo>
                <a:cubicBezTo>
                  <a:pt x="1154" y="0"/>
                  <a:pt x="1480" y="326"/>
                  <a:pt x="1480" y="752"/>
                </a:cubicBezTo>
                <a:cubicBezTo>
                  <a:pt x="1480" y="1153"/>
                  <a:pt x="1154" y="1479"/>
                  <a:pt x="753" y="1479"/>
                </a:cubicBezTo>
                <a:cubicBezTo>
                  <a:pt x="327" y="1479"/>
                  <a:pt x="1" y="1153"/>
                  <a:pt x="1" y="752"/>
                </a:cubicBezTo>
                <a:cubicBezTo>
                  <a:pt x="1" y="326"/>
                  <a:pt x="327" y="0"/>
                  <a:pt x="753" y="0"/>
                </a:cubicBezTo>
                <a:close/>
              </a:path>
            </a:pathLst>
          </a:custGeom>
          <a:solidFill>
            <a:srgbClr val="8E7C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9" name="Google Shape;2229;p41"/>
          <p:cNvSpPr/>
          <p:nvPr/>
        </p:nvSpPr>
        <p:spPr>
          <a:xfrm>
            <a:off x="614375" y="2767385"/>
            <a:ext cx="118975" cy="267608"/>
          </a:xfrm>
          <a:custGeom>
            <a:rect b="b" l="l" r="r" t="t"/>
            <a:pathLst>
              <a:path extrusionOk="0" h="7269" w="3410">
                <a:moveTo>
                  <a:pt x="953" y="1"/>
                </a:moveTo>
                <a:lnTo>
                  <a:pt x="2457" y="1"/>
                </a:lnTo>
                <a:cubicBezTo>
                  <a:pt x="2983" y="1"/>
                  <a:pt x="3409" y="427"/>
                  <a:pt x="3409" y="953"/>
                </a:cubicBezTo>
                <a:lnTo>
                  <a:pt x="3409" y="2983"/>
                </a:lnTo>
                <a:cubicBezTo>
                  <a:pt x="3409" y="3159"/>
                  <a:pt x="3284" y="3309"/>
                  <a:pt x="3108" y="3309"/>
                </a:cubicBezTo>
                <a:lnTo>
                  <a:pt x="3108" y="3309"/>
                </a:lnTo>
                <a:cubicBezTo>
                  <a:pt x="2933" y="3309"/>
                  <a:pt x="2782" y="3159"/>
                  <a:pt x="2782" y="2983"/>
                </a:cubicBezTo>
                <a:lnTo>
                  <a:pt x="2782" y="1379"/>
                </a:lnTo>
                <a:cubicBezTo>
                  <a:pt x="2782" y="1304"/>
                  <a:pt x="2732" y="1254"/>
                  <a:pt x="2682" y="1254"/>
                </a:cubicBezTo>
                <a:cubicBezTo>
                  <a:pt x="2607" y="1254"/>
                  <a:pt x="2557" y="1304"/>
                  <a:pt x="2557" y="1379"/>
                </a:cubicBezTo>
                <a:lnTo>
                  <a:pt x="2557" y="2331"/>
                </a:lnTo>
                <a:lnTo>
                  <a:pt x="2557" y="2331"/>
                </a:lnTo>
                <a:lnTo>
                  <a:pt x="2983" y="5063"/>
                </a:lnTo>
                <a:lnTo>
                  <a:pt x="2582" y="5063"/>
                </a:lnTo>
                <a:lnTo>
                  <a:pt x="2582" y="6918"/>
                </a:lnTo>
                <a:cubicBezTo>
                  <a:pt x="2582" y="7118"/>
                  <a:pt x="2407" y="7269"/>
                  <a:pt x="2206" y="7269"/>
                </a:cubicBezTo>
                <a:lnTo>
                  <a:pt x="2206" y="7269"/>
                </a:lnTo>
                <a:cubicBezTo>
                  <a:pt x="2006" y="7269"/>
                  <a:pt x="1830" y="7118"/>
                  <a:pt x="1830" y="6918"/>
                </a:cubicBezTo>
                <a:lnTo>
                  <a:pt x="1830" y="5063"/>
                </a:lnTo>
                <a:lnTo>
                  <a:pt x="1579" y="5063"/>
                </a:lnTo>
                <a:lnTo>
                  <a:pt x="1579" y="6918"/>
                </a:lnTo>
                <a:cubicBezTo>
                  <a:pt x="1579" y="7118"/>
                  <a:pt x="1429" y="7269"/>
                  <a:pt x="1229" y="7269"/>
                </a:cubicBezTo>
                <a:lnTo>
                  <a:pt x="1229" y="7269"/>
                </a:lnTo>
                <a:cubicBezTo>
                  <a:pt x="1003" y="7269"/>
                  <a:pt x="853" y="7118"/>
                  <a:pt x="853" y="6918"/>
                </a:cubicBezTo>
                <a:lnTo>
                  <a:pt x="853" y="5038"/>
                </a:lnTo>
                <a:lnTo>
                  <a:pt x="427" y="5038"/>
                </a:lnTo>
                <a:lnTo>
                  <a:pt x="853" y="2331"/>
                </a:lnTo>
                <a:lnTo>
                  <a:pt x="853" y="1379"/>
                </a:lnTo>
                <a:cubicBezTo>
                  <a:pt x="853" y="1304"/>
                  <a:pt x="802" y="1254"/>
                  <a:pt x="727" y="1254"/>
                </a:cubicBezTo>
                <a:cubicBezTo>
                  <a:pt x="652" y="1254"/>
                  <a:pt x="602" y="1304"/>
                  <a:pt x="602" y="1379"/>
                </a:cubicBezTo>
                <a:lnTo>
                  <a:pt x="602" y="3008"/>
                </a:lnTo>
                <a:cubicBezTo>
                  <a:pt x="602" y="3159"/>
                  <a:pt x="477" y="3309"/>
                  <a:pt x="301" y="3309"/>
                </a:cubicBezTo>
                <a:lnTo>
                  <a:pt x="301" y="3309"/>
                </a:lnTo>
                <a:cubicBezTo>
                  <a:pt x="126" y="3309"/>
                  <a:pt x="0" y="3159"/>
                  <a:pt x="0" y="3008"/>
                </a:cubicBezTo>
                <a:lnTo>
                  <a:pt x="0" y="953"/>
                </a:lnTo>
                <a:cubicBezTo>
                  <a:pt x="0" y="427"/>
                  <a:pt x="427" y="1"/>
                  <a:pt x="953" y="1"/>
                </a:cubicBezTo>
              </a:path>
            </a:pathLst>
          </a:custGeom>
          <a:solidFill>
            <a:srgbClr val="8E7C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0" name="Google Shape;2230;p41"/>
          <p:cNvSpPr/>
          <p:nvPr/>
        </p:nvSpPr>
        <p:spPr>
          <a:xfrm>
            <a:off x="677234" y="2235475"/>
            <a:ext cx="51275" cy="56647"/>
          </a:xfrm>
          <a:custGeom>
            <a:rect b="b" l="l" r="r" t="t"/>
            <a:pathLst>
              <a:path extrusionOk="0" h="1480" w="1480">
                <a:moveTo>
                  <a:pt x="752" y="0"/>
                </a:moveTo>
                <a:cubicBezTo>
                  <a:pt x="1153" y="0"/>
                  <a:pt x="1479" y="326"/>
                  <a:pt x="1479" y="752"/>
                </a:cubicBezTo>
                <a:cubicBezTo>
                  <a:pt x="1479" y="1153"/>
                  <a:pt x="1153" y="1479"/>
                  <a:pt x="752" y="1479"/>
                </a:cubicBezTo>
                <a:cubicBezTo>
                  <a:pt x="351" y="1479"/>
                  <a:pt x="1" y="1153"/>
                  <a:pt x="1" y="752"/>
                </a:cubicBezTo>
                <a:cubicBezTo>
                  <a:pt x="1" y="326"/>
                  <a:pt x="351" y="0"/>
                  <a:pt x="7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1" name="Google Shape;2231;p41"/>
          <p:cNvSpPr/>
          <p:nvPr/>
        </p:nvSpPr>
        <p:spPr>
          <a:xfrm>
            <a:off x="644250" y="2299735"/>
            <a:ext cx="118971" cy="278221"/>
          </a:xfrm>
          <a:custGeom>
            <a:rect b="b" l="l" r="r" t="t"/>
            <a:pathLst>
              <a:path extrusionOk="0" h="7269" w="3434">
                <a:moveTo>
                  <a:pt x="953" y="1"/>
                </a:moveTo>
                <a:lnTo>
                  <a:pt x="2456" y="1"/>
                </a:lnTo>
                <a:cubicBezTo>
                  <a:pt x="2983" y="1"/>
                  <a:pt x="3434" y="427"/>
                  <a:pt x="3434" y="953"/>
                </a:cubicBezTo>
                <a:lnTo>
                  <a:pt x="3434" y="3459"/>
                </a:lnTo>
                <a:cubicBezTo>
                  <a:pt x="3434" y="3635"/>
                  <a:pt x="3283" y="3760"/>
                  <a:pt x="3108" y="3760"/>
                </a:cubicBezTo>
                <a:lnTo>
                  <a:pt x="3108" y="3760"/>
                </a:lnTo>
                <a:cubicBezTo>
                  <a:pt x="2933" y="3760"/>
                  <a:pt x="2807" y="3635"/>
                  <a:pt x="2807" y="3459"/>
                </a:cubicBezTo>
                <a:lnTo>
                  <a:pt x="2807" y="1379"/>
                </a:lnTo>
                <a:cubicBezTo>
                  <a:pt x="2807" y="1304"/>
                  <a:pt x="2732" y="1254"/>
                  <a:pt x="2682" y="1254"/>
                </a:cubicBezTo>
                <a:cubicBezTo>
                  <a:pt x="2607" y="1254"/>
                  <a:pt x="2557" y="1304"/>
                  <a:pt x="2557" y="1379"/>
                </a:cubicBezTo>
                <a:cubicBezTo>
                  <a:pt x="2557" y="3234"/>
                  <a:pt x="2582" y="5063"/>
                  <a:pt x="2582" y="6918"/>
                </a:cubicBezTo>
                <a:cubicBezTo>
                  <a:pt x="2582" y="7118"/>
                  <a:pt x="2406" y="7269"/>
                  <a:pt x="2206" y="7269"/>
                </a:cubicBezTo>
                <a:lnTo>
                  <a:pt x="2206" y="7269"/>
                </a:lnTo>
                <a:cubicBezTo>
                  <a:pt x="2005" y="7269"/>
                  <a:pt x="1830" y="7118"/>
                  <a:pt x="1830" y="6918"/>
                </a:cubicBezTo>
                <a:lnTo>
                  <a:pt x="1830" y="3860"/>
                </a:lnTo>
                <a:cubicBezTo>
                  <a:pt x="1830" y="3810"/>
                  <a:pt x="1780" y="3735"/>
                  <a:pt x="1704" y="3735"/>
                </a:cubicBezTo>
                <a:cubicBezTo>
                  <a:pt x="1654" y="3735"/>
                  <a:pt x="1579" y="3810"/>
                  <a:pt x="1579" y="3860"/>
                </a:cubicBezTo>
                <a:lnTo>
                  <a:pt x="1579" y="6918"/>
                </a:lnTo>
                <a:cubicBezTo>
                  <a:pt x="1579" y="7118"/>
                  <a:pt x="1429" y="7269"/>
                  <a:pt x="1228" y="7269"/>
                </a:cubicBezTo>
                <a:lnTo>
                  <a:pt x="1228" y="7269"/>
                </a:lnTo>
                <a:cubicBezTo>
                  <a:pt x="1028" y="7269"/>
                  <a:pt x="852" y="7118"/>
                  <a:pt x="852" y="6918"/>
                </a:cubicBezTo>
                <a:lnTo>
                  <a:pt x="852" y="1379"/>
                </a:lnTo>
                <a:cubicBezTo>
                  <a:pt x="852" y="1304"/>
                  <a:pt x="802" y="1254"/>
                  <a:pt x="752" y="1254"/>
                </a:cubicBezTo>
                <a:cubicBezTo>
                  <a:pt x="677" y="1254"/>
                  <a:pt x="627" y="1304"/>
                  <a:pt x="627" y="1379"/>
                </a:cubicBezTo>
                <a:lnTo>
                  <a:pt x="627" y="3459"/>
                </a:lnTo>
                <a:cubicBezTo>
                  <a:pt x="627" y="3635"/>
                  <a:pt x="501" y="3760"/>
                  <a:pt x="326" y="3760"/>
                </a:cubicBezTo>
                <a:lnTo>
                  <a:pt x="326" y="3760"/>
                </a:lnTo>
                <a:cubicBezTo>
                  <a:pt x="151" y="3760"/>
                  <a:pt x="0" y="3635"/>
                  <a:pt x="0" y="3459"/>
                </a:cubicBezTo>
                <a:lnTo>
                  <a:pt x="0" y="953"/>
                </a:lnTo>
                <a:cubicBezTo>
                  <a:pt x="0" y="427"/>
                  <a:pt x="426" y="1"/>
                  <a:pt x="953" y="1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2" name="Google Shape;2232;p41"/>
          <p:cNvSpPr txBox="1"/>
          <p:nvPr/>
        </p:nvSpPr>
        <p:spPr>
          <a:xfrm>
            <a:off x="538175" y="1847838"/>
            <a:ext cx="30000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  <a:t>Normal level (g/dL): </a:t>
            </a: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233" name="Google Shape;2233;p41"/>
          <p:cNvSpPr txBox="1"/>
          <p:nvPr/>
        </p:nvSpPr>
        <p:spPr>
          <a:xfrm>
            <a:off x="1801425" y="2275825"/>
            <a:ext cx="1341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14-16 (g/dL)</a:t>
            </a:r>
            <a:endParaRPr b="1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34" name="Google Shape;2234;p41"/>
          <p:cNvSpPr txBox="1"/>
          <p:nvPr/>
        </p:nvSpPr>
        <p:spPr>
          <a:xfrm>
            <a:off x="1815700" y="2730200"/>
            <a:ext cx="1341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13</a:t>
            </a:r>
            <a:r>
              <a:rPr b="1" lang="en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-15 (g/dL)</a:t>
            </a:r>
            <a:endParaRPr b="1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35" name="Google Shape;223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4375" y="276125"/>
            <a:ext cx="2134200" cy="4591250"/>
          </a:xfrm>
          <a:prstGeom prst="rect">
            <a:avLst/>
          </a:prstGeom>
          <a:noFill/>
          <a:ln>
            <a:noFill/>
          </a:ln>
        </p:spPr>
      </p:pic>
      <p:sp>
        <p:nvSpPr>
          <p:cNvPr id="2236" name="Google Shape;2236;p41"/>
          <p:cNvSpPr txBox="1"/>
          <p:nvPr/>
        </p:nvSpPr>
        <p:spPr>
          <a:xfrm>
            <a:off x="538175" y="3108375"/>
            <a:ext cx="19923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highlight>
                  <a:srgbClr val="FFFFFF"/>
                </a:highlight>
                <a:latin typeface="Overpass"/>
                <a:ea typeface="Overpass"/>
                <a:cs typeface="Overpass"/>
                <a:sym typeface="Overpass"/>
              </a:rPr>
              <a:t>Gas transport</a:t>
            </a:r>
            <a:endParaRPr b="1" sz="2000">
              <a:solidFill>
                <a:schemeClr val="dk1"/>
              </a:solidFill>
              <a:highlight>
                <a:srgbClr val="FFFFFF"/>
              </a:highlight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highlight>
                <a:srgbClr val="FFFFFF"/>
              </a:highlight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237" name="Google Shape;2237;p41"/>
          <p:cNvSpPr txBox="1"/>
          <p:nvPr/>
        </p:nvSpPr>
        <p:spPr>
          <a:xfrm>
            <a:off x="614375" y="3406750"/>
            <a:ext cx="4451700" cy="12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AA84F"/>
                </a:solidFill>
                <a:latin typeface="Overpass"/>
                <a:ea typeface="Overpass"/>
                <a:cs typeface="Overpass"/>
                <a:sym typeface="Overpass"/>
              </a:rPr>
              <a:t>-( </a:t>
            </a:r>
            <a:r>
              <a:rPr b="1" lang="en" sz="1100">
                <a:solidFill>
                  <a:srgbClr val="6AA84F"/>
                </a:solidFill>
                <a:latin typeface="Overpass"/>
                <a:ea typeface="Overpass"/>
                <a:cs typeface="Overpass"/>
                <a:sym typeface="Overpass"/>
              </a:rPr>
              <a:t>oxyhemoglobin </a:t>
            </a:r>
            <a:r>
              <a:rPr lang="en" sz="1100">
                <a:solidFill>
                  <a:srgbClr val="6AA84F"/>
                </a:solidFill>
                <a:latin typeface="Overpass"/>
                <a:ea typeface="Overpass"/>
                <a:cs typeface="Overpass"/>
                <a:sym typeface="Overpass"/>
              </a:rPr>
              <a:t>) (when the Hb is saturated with O</a:t>
            </a:r>
            <a:r>
              <a:rPr lang="en" sz="700">
                <a:solidFill>
                  <a:srgbClr val="6AA84F"/>
                </a:solidFill>
                <a:latin typeface="Overpass"/>
                <a:ea typeface="Overpass"/>
                <a:cs typeface="Overpass"/>
                <a:sym typeface="Overpass"/>
              </a:rPr>
              <a:t>2</a:t>
            </a:r>
            <a:r>
              <a:rPr lang="en" sz="1100">
                <a:solidFill>
                  <a:srgbClr val="6AA84F"/>
                </a:solidFill>
                <a:latin typeface="Overpass"/>
                <a:ea typeface="Overpass"/>
                <a:cs typeface="Overpass"/>
                <a:sym typeface="Overpass"/>
              </a:rPr>
              <a:t>)</a:t>
            </a:r>
            <a:endParaRPr sz="1100">
              <a:solidFill>
                <a:srgbClr val="6AA84F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AA84F"/>
                </a:solidFill>
                <a:latin typeface="Overpass"/>
                <a:ea typeface="Overpass"/>
                <a:cs typeface="Overpass"/>
                <a:sym typeface="Overpass"/>
              </a:rPr>
              <a:t>- (</a:t>
            </a:r>
            <a:r>
              <a:rPr b="1" lang="en" sz="1100">
                <a:solidFill>
                  <a:srgbClr val="CC0000"/>
                </a:solidFill>
                <a:latin typeface="Overpass"/>
                <a:ea typeface="Overpass"/>
                <a:cs typeface="Overpass"/>
                <a:sym typeface="Overpass"/>
              </a:rPr>
              <a:t>carbaminohemoglobin</a:t>
            </a:r>
            <a:r>
              <a:rPr b="1" lang="en" sz="1100">
                <a:solidFill>
                  <a:srgbClr val="6AA84F"/>
                </a:solidFill>
                <a:latin typeface="Overpass"/>
                <a:ea typeface="Overpass"/>
                <a:cs typeface="Overpass"/>
                <a:sym typeface="Overpass"/>
              </a:rPr>
              <a:t> </a:t>
            </a:r>
            <a:r>
              <a:rPr lang="en" sz="1100">
                <a:solidFill>
                  <a:srgbClr val="6AA84F"/>
                </a:solidFill>
                <a:latin typeface="Overpass"/>
                <a:ea typeface="Overpass"/>
                <a:cs typeface="Overpass"/>
                <a:sym typeface="Overpass"/>
              </a:rPr>
              <a:t>) (when the Hb is saturated with CO</a:t>
            </a:r>
            <a:r>
              <a:rPr lang="en" sz="700">
                <a:solidFill>
                  <a:srgbClr val="6AA84F"/>
                </a:solidFill>
                <a:latin typeface="Overpass"/>
                <a:ea typeface="Overpass"/>
                <a:cs typeface="Overpass"/>
                <a:sym typeface="Overpass"/>
              </a:rPr>
              <a:t>2</a:t>
            </a:r>
            <a:r>
              <a:rPr lang="en" sz="1100">
                <a:solidFill>
                  <a:srgbClr val="6AA84F"/>
                </a:solidFill>
                <a:latin typeface="Overpass"/>
                <a:ea typeface="Overpass"/>
                <a:cs typeface="Overpass"/>
                <a:sym typeface="Overpass"/>
              </a:rPr>
              <a:t>) (CO</a:t>
            </a:r>
            <a:r>
              <a:rPr lang="en" sz="700">
                <a:solidFill>
                  <a:srgbClr val="6AA84F"/>
                </a:solidFill>
                <a:latin typeface="Overpass"/>
                <a:ea typeface="Overpass"/>
                <a:cs typeface="Overpass"/>
                <a:sym typeface="Overpass"/>
              </a:rPr>
              <a:t>2 </a:t>
            </a:r>
            <a:r>
              <a:rPr lang="en" sz="1100">
                <a:solidFill>
                  <a:srgbClr val="6AA84F"/>
                </a:solidFill>
                <a:latin typeface="Overpass"/>
                <a:ea typeface="Overpass"/>
                <a:cs typeface="Overpass"/>
                <a:sym typeface="Overpass"/>
              </a:rPr>
              <a:t>binds with NH2 of one of the amino acid) </a:t>
            </a:r>
            <a:r>
              <a:rPr lang="en" sz="900">
                <a:solidFill>
                  <a:srgbClr val="9E9E9E"/>
                </a:solidFill>
                <a:latin typeface="Overpass"/>
                <a:ea typeface="Overpass"/>
                <a:cs typeface="Overpass"/>
                <a:sym typeface="Overpass"/>
              </a:rPr>
              <a:t>So the site where CO</a:t>
            </a:r>
            <a:r>
              <a:rPr lang="en" sz="600">
                <a:solidFill>
                  <a:srgbClr val="9E9E9E"/>
                </a:solidFill>
                <a:latin typeface="Overpass"/>
                <a:ea typeface="Overpass"/>
                <a:cs typeface="Overpass"/>
                <a:sym typeface="Overpass"/>
              </a:rPr>
              <a:t>2</a:t>
            </a:r>
            <a:r>
              <a:rPr lang="en" sz="900">
                <a:solidFill>
                  <a:srgbClr val="9E9E9E"/>
                </a:solidFill>
                <a:latin typeface="Overpass"/>
                <a:ea typeface="Overpass"/>
                <a:cs typeface="Overpass"/>
                <a:sym typeface="Overpass"/>
              </a:rPr>
              <a:t> bind is </a:t>
            </a:r>
            <a:r>
              <a:rPr lang="en" sz="900">
                <a:solidFill>
                  <a:srgbClr val="9E9E9E"/>
                </a:solidFill>
                <a:latin typeface="Overpass"/>
                <a:ea typeface="Overpass"/>
                <a:cs typeface="Overpass"/>
                <a:sym typeface="Overpass"/>
              </a:rPr>
              <a:t>different</a:t>
            </a:r>
            <a:r>
              <a:rPr lang="en" sz="900">
                <a:solidFill>
                  <a:srgbClr val="9E9E9E"/>
                </a:solidFill>
                <a:latin typeface="Overpass"/>
                <a:ea typeface="Overpass"/>
                <a:cs typeface="Overpass"/>
                <a:sym typeface="Overpass"/>
              </a:rPr>
              <a:t> from where O</a:t>
            </a:r>
            <a:r>
              <a:rPr lang="en" sz="600">
                <a:solidFill>
                  <a:srgbClr val="9E9E9E"/>
                </a:solidFill>
                <a:latin typeface="Overpass"/>
                <a:ea typeface="Overpass"/>
                <a:cs typeface="Overpass"/>
                <a:sym typeface="Overpass"/>
              </a:rPr>
              <a:t>2</a:t>
            </a:r>
            <a:r>
              <a:rPr lang="en" sz="900">
                <a:solidFill>
                  <a:srgbClr val="9E9E9E"/>
                </a:solidFill>
                <a:latin typeface="Overpass"/>
                <a:ea typeface="Overpass"/>
                <a:cs typeface="Overpass"/>
                <a:sym typeface="Overpass"/>
              </a:rPr>
              <a:t> bind </a:t>
            </a:r>
            <a:r>
              <a:rPr lang="en" sz="1100">
                <a:solidFill>
                  <a:srgbClr val="9E9E9E"/>
                </a:solidFill>
                <a:latin typeface="Overpass"/>
                <a:ea typeface="Overpass"/>
                <a:cs typeface="Overpass"/>
                <a:sym typeface="Overpass"/>
              </a:rPr>
              <a:t>[this is normal because the site is different than the O2 while carboxy-Hb is not ]</a:t>
            </a:r>
            <a:endParaRPr sz="900">
              <a:solidFill>
                <a:srgbClr val="9E9E9E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1" name="Shape 2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" name="Google Shape;2242;p42"/>
          <p:cNvSpPr txBox="1"/>
          <p:nvPr>
            <p:ph type="ctrTitle"/>
          </p:nvPr>
        </p:nvSpPr>
        <p:spPr>
          <a:xfrm>
            <a:off x="835946" y="11027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		 	 	 		</a:t>
            </a:r>
            <a:endParaRPr sz="1100">
              <a:solidFill>
                <a:srgbClr val="000000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			</a:t>
            </a:r>
            <a:endParaRPr sz="1100">
              <a:solidFill>
                <a:srgbClr val="000000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				</a:t>
            </a:r>
            <a:endParaRPr sz="1100">
              <a:solidFill>
                <a:srgbClr val="000000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					</a:t>
            </a:r>
            <a:endParaRPr sz="1100">
              <a:solidFill>
                <a:srgbClr val="000000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						</a:t>
            </a:r>
            <a:endParaRPr sz="1100">
              <a:solidFill>
                <a:srgbClr val="000000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700">
                <a:latin typeface="Overpass"/>
                <a:ea typeface="Overpass"/>
                <a:cs typeface="Overpass"/>
                <a:sym typeface="Overpass"/>
              </a:rPr>
              <a:t>Normal hemoglobin</a:t>
            </a: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43" name="Google Shape;2243;p42"/>
          <p:cNvGrpSpPr/>
          <p:nvPr/>
        </p:nvGrpSpPr>
        <p:grpSpPr>
          <a:xfrm>
            <a:off x="4366598" y="2313149"/>
            <a:ext cx="3417974" cy="2483812"/>
            <a:chOff x="4615725" y="2991588"/>
            <a:chExt cx="2753100" cy="1492138"/>
          </a:xfrm>
        </p:grpSpPr>
        <p:sp>
          <p:nvSpPr>
            <p:cNvPr id="2244" name="Google Shape;2244;p42"/>
            <p:cNvSpPr/>
            <p:nvPr/>
          </p:nvSpPr>
          <p:spPr>
            <a:xfrm>
              <a:off x="4615725" y="3281025"/>
              <a:ext cx="2753100" cy="1202700"/>
            </a:xfrm>
            <a:prstGeom prst="roundRect">
              <a:avLst>
                <a:gd fmla="val 16667" name="adj"/>
              </a:avLst>
            </a:prstGeom>
            <a:solidFill>
              <a:srgbClr val="E2E2E2"/>
            </a:solidFill>
            <a:ln>
              <a:noFill/>
            </a:ln>
          </p:spPr>
          <p:txBody>
            <a:bodyPr anchorCtr="0" anchor="ctr" bIns="91425" lIns="365750" spcFirstLastPara="1" rIns="365750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>
                <a:latin typeface="Overpass"/>
                <a:ea typeface="Overpass"/>
                <a:cs typeface="Overpass"/>
                <a:sym typeface="Overpass"/>
              </a:endParaRPr>
            </a:p>
          </p:txBody>
        </p:sp>
        <p:sp>
          <p:nvSpPr>
            <p:cNvPr id="2245" name="Google Shape;2245;p42"/>
            <p:cNvSpPr/>
            <p:nvPr/>
          </p:nvSpPr>
          <p:spPr>
            <a:xfrm>
              <a:off x="4615725" y="2991588"/>
              <a:ext cx="2751000" cy="4533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sz="2200">
                <a:latin typeface="Overpass"/>
                <a:ea typeface="Overpass"/>
                <a:cs typeface="Overpass"/>
                <a:sym typeface="Overpass"/>
              </a:endParaRPr>
            </a:p>
          </p:txBody>
        </p:sp>
      </p:grpSp>
      <p:sp>
        <p:nvSpPr>
          <p:cNvPr id="2246" name="Google Shape;2246;p42"/>
          <p:cNvSpPr/>
          <p:nvPr/>
        </p:nvSpPr>
        <p:spPr>
          <a:xfrm>
            <a:off x="7855275" y="2339475"/>
            <a:ext cx="543000" cy="4425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b="1" sz="230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247" name="Google Shape;2247;p42"/>
          <p:cNvGrpSpPr/>
          <p:nvPr/>
        </p:nvGrpSpPr>
        <p:grpSpPr>
          <a:xfrm>
            <a:off x="912122" y="869096"/>
            <a:ext cx="3291720" cy="1262945"/>
            <a:chOff x="1775175" y="1421788"/>
            <a:chExt cx="2755500" cy="1492138"/>
          </a:xfrm>
        </p:grpSpPr>
        <p:sp>
          <p:nvSpPr>
            <p:cNvPr id="2248" name="Google Shape;2248;p42"/>
            <p:cNvSpPr/>
            <p:nvPr/>
          </p:nvSpPr>
          <p:spPr>
            <a:xfrm>
              <a:off x="1775175" y="1711225"/>
              <a:ext cx="2755500" cy="1202700"/>
            </a:xfrm>
            <a:prstGeom prst="roundRect">
              <a:avLst>
                <a:gd fmla="val 16667" name="adj"/>
              </a:avLst>
            </a:prstGeom>
            <a:solidFill>
              <a:srgbClr val="E2E2E2"/>
            </a:solidFill>
            <a:ln>
              <a:noFill/>
            </a:ln>
          </p:spPr>
          <p:txBody>
            <a:bodyPr anchorCtr="0" anchor="ctr" bIns="91425" lIns="365750" spcFirstLastPara="1" rIns="365750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endParaRPr>
            </a:p>
          </p:txBody>
        </p:sp>
        <p:sp>
          <p:nvSpPr>
            <p:cNvPr id="2249" name="Google Shape;2249;p42"/>
            <p:cNvSpPr/>
            <p:nvPr/>
          </p:nvSpPr>
          <p:spPr>
            <a:xfrm>
              <a:off x="1775175" y="1421788"/>
              <a:ext cx="2753100" cy="4533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Overpass"/>
                  <a:ea typeface="Overpass"/>
                  <a:cs typeface="Overpass"/>
                  <a:sym typeface="Overpass"/>
                </a:rPr>
                <a:t>		 	 	 		</a:t>
              </a:r>
              <a:endParaRPr sz="1100">
                <a:latin typeface="Overpass"/>
                <a:ea typeface="Overpass"/>
                <a:cs typeface="Overpass"/>
                <a:sym typeface="Overpass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Overpass"/>
                  <a:ea typeface="Overpass"/>
                  <a:cs typeface="Overpass"/>
                  <a:sym typeface="Overpass"/>
                </a:rPr>
                <a:t>			</a:t>
              </a:r>
              <a:endParaRPr sz="1100">
                <a:latin typeface="Overpass"/>
                <a:ea typeface="Overpass"/>
                <a:cs typeface="Overpass"/>
                <a:sym typeface="Overpass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Overpass"/>
                  <a:ea typeface="Overpass"/>
                  <a:cs typeface="Overpass"/>
                  <a:sym typeface="Overpass"/>
                </a:rPr>
                <a:t>				</a:t>
              </a:r>
              <a:endParaRPr sz="1100">
                <a:latin typeface="Overpass"/>
                <a:ea typeface="Overpass"/>
                <a:cs typeface="Overpass"/>
                <a:sym typeface="Overpass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Overpass"/>
                  <a:ea typeface="Overpass"/>
                  <a:cs typeface="Overpass"/>
                  <a:sym typeface="Overpass"/>
                </a:rPr>
                <a:t>					</a:t>
              </a:r>
              <a:endParaRPr sz="1100">
                <a:latin typeface="Overpass"/>
                <a:ea typeface="Overpass"/>
                <a:cs typeface="Overpass"/>
                <a:sym typeface="Overpass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Overpass"/>
                  <a:ea typeface="Overpass"/>
                  <a:cs typeface="Overpass"/>
                  <a:sym typeface="Overpass"/>
                </a:rPr>
                <a:t>					</a:t>
              </a:r>
              <a:endParaRPr sz="1100">
                <a:latin typeface="Overpass"/>
                <a:ea typeface="Overpass"/>
                <a:cs typeface="Overpass"/>
                <a:sym typeface="Overpass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Overpass"/>
                  <a:ea typeface="Overpass"/>
                  <a:cs typeface="Overpass"/>
                  <a:sym typeface="Overpass"/>
                </a:rPr>
                <a:t>				</a:t>
              </a:r>
              <a:endParaRPr sz="1100">
                <a:latin typeface="Overpass"/>
                <a:ea typeface="Overpass"/>
                <a:cs typeface="Overpass"/>
                <a:sym typeface="Overpass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Overpass"/>
                  <a:ea typeface="Overpass"/>
                  <a:cs typeface="Overpass"/>
                  <a:sym typeface="Overpass"/>
                </a:rPr>
                <a:t>			</a:t>
              </a:r>
              <a:endParaRPr sz="1100">
                <a:latin typeface="Overpass"/>
                <a:ea typeface="Overpass"/>
                <a:cs typeface="Overpass"/>
                <a:sym typeface="Overpass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Overpass"/>
                  <a:ea typeface="Overpass"/>
                  <a:cs typeface="Overpass"/>
                  <a:sym typeface="Overpass"/>
                </a:rPr>
                <a:t>		</a:t>
              </a:r>
              <a:endParaRPr sz="1100">
                <a:latin typeface="Overpass"/>
                <a:ea typeface="Overpass"/>
                <a:cs typeface="Overpass"/>
                <a:sym typeface="Overpass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sz="2200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endParaRPr>
            </a:p>
          </p:txBody>
        </p:sp>
      </p:grpSp>
      <p:sp>
        <p:nvSpPr>
          <p:cNvPr id="2250" name="Google Shape;2250;p42"/>
          <p:cNvSpPr/>
          <p:nvPr/>
        </p:nvSpPr>
        <p:spPr>
          <a:xfrm>
            <a:off x="233625" y="941450"/>
            <a:ext cx="543000" cy="4425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1</a:t>
            </a:r>
            <a:endParaRPr b="1" sz="2200">
              <a:solidFill>
                <a:schemeClr val="dk1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grpSp>
        <p:nvGrpSpPr>
          <p:cNvPr id="2251" name="Google Shape;2251;p42"/>
          <p:cNvGrpSpPr/>
          <p:nvPr/>
        </p:nvGrpSpPr>
        <p:grpSpPr>
          <a:xfrm>
            <a:off x="912297" y="2328550"/>
            <a:ext cx="3291720" cy="2120924"/>
            <a:chOff x="1775175" y="2991588"/>
            <a:chExt cx="2755500" cy="1492138"/>
          </a:xfrm>
        </p:grpSpPr>
        <p:sp>
          <p:nvSpPr>
            <p:cNvPr id="2252" name="Google Shape;2252;p42"/>
            <p:cNvSpPr/>
            <p:nvPr/>
          </p:nvSpPr>
          <p:spPr>
            <a:xfrm>
              <a:off x="1775175" y="3281025"/>
              <a:ext cx="2755500" cy="1202700"/>
            </a:xfrm>
            <a:prstGeom prst="roundRect">
              <a:avLst>
                <a:gd fmla="val 16667" name="adj"/>
              </a:avLst>
            </a:prstGeom>
            <a:solidFill>
              <a:srgbClr val="E2E2E2"/>
            </a:solidFill>
            <a:ln>
              <a:noFill/>
            </a:ln>
          </p:spPr>
          <p:txBody>
            <a:bodyPr anchorCtr="0" anchor="ctr" bIns="91425" lIns="365750" spcFirstLastPara="1" rIns="365750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sz="1600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endParaRPr>
            </a:p>
          </p:txBody>
        </p:sp>
        <p:sp>
          <p:nvSpPr>
            <p:cNvPr id="2253" name="Google Shape;2253;p42"/>
            <p:cNvSpPr/>
            <p:nvPr/>
          </p:nvSpPr>
          <p:spPr>
            <a:xfrm>
              <a:off x="1775175" y="2991588"/>
              <a:ext cx="2753100" cy="4533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sz="2200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endParaRPr>
            </a:p>
          </p:txBody>
        </p:sp>
      </p:grpSp>
      <p:sp>
        <p:nvSpPr>
          <p:cNvPr id="2254" name="Google Shape;2254;p42"/>
          <p:cNvSpPr/>
          <p:nvPr/>
        </p:nvSpPr>
        <p:spPr>
          <a:xfrm>
            <a:off x="233626" y="2350498"/>
            <a:ext cx="543000" cy="4425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2</a:t>
            </a:r>
            <a:endParaRPr b="1" sz="2600">
              <a:solidFill>
                <a:schemeClr val="dk1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grpSp>
        <p:nvGrpSpPr>
          <p:cNvPr id="2255" name="Google Shape;2255;p42"/>
          <p:cNvGrpSpPr/>
          <p:nvPr/>
        </p:nvGrpSpPr>
        <p:grpSpPr>
          <a:xfrm>
            <a:off x="4353734" y="869084"/>
            <a:ext cx="3427610" cy="1262945"/>
            <a:chOff x="4615725" y="1421788"/>
            <a:chExt cx="2753100" cy="1492138"/>
          </a:xfrm>
        </p:grpSpPr>
        <p:sp>
          <p:nvSpPr>
            <p:cNvPr id="2256" name="Google Shape;2256;p42"/>
            <p:cNvSpPr/>
            <p:nvPr/>
          </p:nvSpPr>
          <p:spPr>
            <a:xfrm>
              <a:off x="4615725" y="1711225"/>
              <a:ext cx="2753100" cy="1202700"/>
            </a:xfrm>
            <a:prstGeom prst="roundRect">
              <a:avLst>
                <a:gd fmla="val 16667" name="adj"/>
              </a:avLst>
            </a:prstGeom>
            <a:solidFill>
              <a:srgbClr val="E2E2E2"/>
            </a:solidFill>
            <a:ln>
              <a:noFill/>
            </a:ln>
          </p:spPr>
          <p:txBody>
            <a:bodyPr anchorCtr="0" anchor="ctr" bIns="91425" lIns="365750" spcFirstLastPara="1" rIns="365750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endParaRPr>
            </a:p>
          </p:txBody>
        </p:sp>
        <p:sp>
          <p:nvSpPr>
            <p:cNvPr id="2257" name="Google Shape;2257;p42"/>
            <p:cNvSpPr/>
            <p:nvPr/>
          </p:nvSpPr>
          <p:spPr>
            <a:xfrm>
              <a:off x="4615725" y="1421788"/>
              <a:ext cx="2751000" cy="4533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sz="2200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endParaRPr>
            </a:p>
          </p:txBody>
        </p:sp>
      </p:grpSp>
      <p:sp>
        <p:nvSpPr>
          <p:cNvPr id="2258" name="Google Shape;2258;p42"/>
          <p:cNvSpPr/>
          <p:nvPr/>
        </p:nvSpPr>
        <p:spPr>
          <a:xfrm>
            <a:off x="7855275" y="869075"/>
            <a:ext cx="543000" cy="4425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b="1" sz="230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59" name="Google Shape;2259;p42"/>
          <p:cNvSpPr txBox="1"/>
          <p:nvPr/>
        </p:nvSpPr>
        <p:spPr>
          <a:xfrm>
            <a:off x="1036000" y="2417150"/>
            <a:ext cx="2858700" cy="4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  <a:t>Fetal hemoglobin (HbF):</a:t>
            </a:r>
            <a:endParaRPr b="1" sz="1700">
              <a:solidFill>
                <a:srgbClr val="3F3F3F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260" name="Google Shape;2260;p42"/>
          <p:cNvSpPr txBox="1"/>
          <p:nvPr/>
        </p:nvSpPr>
        <p:spPr>
          <a:xfrm>
            <a:off x="1036000" y="792900"/>
            <a:ext cx="2858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  <a:t>HbA </a:t>
            </a:r>
            <a:endParaRPr b="1" sz="2100">
              <a:solidFill>
                <a:srgbClr val="3F3F3F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3F3F3F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261" name="Google Shape;2261;p42"/>
          <p:cNvSpPr txBox="1"/>
          <p:nvPr/>
        </p:nvSpPr>
        <p:spPr>
          <a:xfrm>
            <a:off x="933663" y="3068550"/>
            <a:ext cx="3249000" cy="12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  <a:t>- </a:t>
            </a:r>
            <a:r>
              <a:rPr b="1" lang="en" sz="1200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  <a:t>Major hemoglobin found in the </a:t>
            </a:r>
            <a:r>
              <a:rPr b="1" lang="en" sz="1200">
                <a:solidFill>
                  <a:srgbClr val="CC0000"/>
                </a:solidFill>
                <a:latin typeface="Overpass"/>
                <a:ea typeface="Overpass"/>
                <a:cs typeface="Overpass"/>
                <a:sym typeface="Overpass"/>
              </a:rPr>
              <a:t>fetus</a:t>
            </a:r>
            <a:r>
              <a:rPr b="1" lang="en" sz="1200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  <a:t> and newborn </a:t>
            </a:r>
            <a:endParaRPr b="1" sz="800">
              <a:solidFill>
                <a:srgbClr val="3F3F3F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CC0000"/>
                </a:solidFill>
                <a:latin typeface="Overpass"/>
                <a:ea typeface="Overpass"/>
                <a:cs typeface="Overpass"/>
                <a:sym typeface="Overpass"/>
              </a:rPr>
              <a:t>-</a:t>
            </a:r>
            <a:r>
              <a:rPr b="1" lang="en" sz="800">
                <a:solidFill>
                  <a:srgbClr val="CC0000"/>
                </a:solidFill>
                <a:latin typeface="Overpass"/>
                <a:ea typeface="Overpass"/>
                <a:cs typeface="Overpass"/>
                <a:sym typeface="Overpass"/>
              </a:rPr>
              <a:t> </a:t>
            </a:r>
            <a:r>
              <a:rPr b="1" lang="en" sz="1200">
                <a:solidFill>
                  <a:srgbClr val="CC0000"/>
                </a:solidFill>
                <a:latin typeface="Overpass"/>
                <a:ea typeface="Overpass"/>
                <a:cs typeface="Overpass"/>
                <a:sym typeface="Overpass"/>
              </a:rPr>
              <a:t>Tetramer with two α and two γ</a:t>
            </a:r>
            <a:r>
              <a:rPr b="1" lang="en" sz="12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 </a:t>
            </a:r>
            <a:r>
              <a:rPr b="1" lang="en" sz="1200">
                <a:solidFill>
                  <a:srgbClr val="9E9E9E"/>
                </a:solidFill>
                <a:latin typeface="Overpass"/>
                <a:ea typeface="Overpass"/>
                <a:cs typeface="Overpass"/>
                <a:sym typeface="Overpass"/>
              </a:rPr>
              <a:t>(gamma)</a:t>
            </a:r>
            <a:r>
              <a:rPr b="1" lang="en" sz="1200">
                <a:solidFill>
                  <a:srgbClr val="CC0000"/>
                </a:solidFill>
                <a:latin typeface="Overpass"/>
                <a:ea typeface="Overpass"/>
                <a:cs typeface="Overpass"/>
                <a:sym typeface="Overpass"/>
              </a:rPr>
              <a:t> chains</a:t>
            </a:r>
            <a:endParaRPr b="1" sz="1200">
              <a:solidFill>
                <a:srgbClr val="CC0000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  <a:t>- Higher affinity for O</a:t>
            </a:r>
            <a:r>
              <a:rPr b="1" lang="en" sz="300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  <a:t>2 </a:t>
            </a:r>
            <a:r>
              <a:rPr b="1" lang="en" sz="1200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  <a:t>than HbA</a:t>
            </a:r>
            <a:endParaRPr b="1" sz="1200">
              <a:solidFill>
                <a:srgbClr val="3F3F3F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  <a:t>- </a:t>
            </a:r>
            <a:r>
              <a:rPr b="1" lang="en" sz="1200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  <a:t>Transfers O</a:t>
            </a:r>
            <a:r>
              <a:rPr b="1" lang="en" sz="300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  <a:t>2 </a:t>
            </a:r>
            <a:r>
              <a:rPr b="1" lang="en" sz="1200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  <a:t>from maternal to fetal         circulation across </a:t>
            </a:r>
            <a:r>
              <a:rPr b="1" lang="en" sz="1200">
                <a:solidFill>
                  <a:srgbClr val="CC0000"/>
                </a:solidFill>
                <a:latin typeface="Overpass"/>
                <a:ea typeface="Overpass"/>
                <a:cs typeface="Overpass"/>
                <a:sym typeface="Overpass"/>
              </a:rPr>
              <a:t>placenta </a:t>
            </a:r>
            <a:endParaRPr b="1" sz="1200">
              <a:solidFill>
                <a:srgbClr val="CC0000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latin typeface="Overpass"/>
                <a:ea typeface="Overpass"/>
                <a:cs typeface="Overpass"/>
                <a:sym typeface="Overpass"/>
              </a:rPr>
              <a:t>					</a:t>
            </a:r>
            <a:endParaRPr b="1" sz="7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262" name="Google Shape;2262;p42"/>
          <p:cNvSpPr txBox="1"/>
          <p:nvPr/>
        </p:nvSpPr>
        <p:spPr>
          <a:xfrm>
            <a:off x="4444504" y="792900"/>
            <a:ext cx="2932500" cy="4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  <a:t>HbA</a:t>
            </a:r>
            <a:r>
              <a:rPr b="1" lang="en" sz="1200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  <a:t>2</a:t>
            </a:r>
            <a:endParaRPr b="1" sz="1200">
              <a:solidFill>
                <a:srgbClr val="3F3F3F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3F3F3F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263" name="Google Shape;2263;p42"/>
          <p:cNvSpPr txBox="1"/>
          <p:nvPr/>
        </p:nvSpPr>
        <p:spPr>
          <a:xfrm>
            <a:off x="4481400" y="2417150"/>
            <a:ext cx="2858700" cy="4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  <a:t>HbA</a:t>
            </a:r>
            <a:r>
              <a:rPr b="1" lang="en" sz="1300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  <a:t>1c</a:t>
            </a:r>
            <a:endParaRPr b="1" sz="1300">
              <a:solidFill>
                <a:srgbClr val="3F3F3F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3F3F3F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264" name="Google Shape;2264;p42"/>
          <p:cNvSpPr txBox="1"/>
          <p:nvPr/>
        </p:nvSpPr>
        <p:spPr>
          <a:xfrm>
            <a:off x="4339338" y="1311567"/>
            <a:ext cx="35061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  <a:t> - </a:t>
            </a:r>
            <a:r>
              <a:rPr b="1" lang="en" sz="1100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  <a:t>Appears shortly before birth</a:t>
            </a:r>
            <a:endParaRPr b="1" sz="1100">
              <a:solidFill>
                <a:srgbClr val="3F3F3F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CC0000"/>
                </a:solidFill>
                <a:latin typeface="Overpass"/>
                <a:ea typeface="Overpass"/>
                <a:cs typeface="Overpass"/>
                <a:sym typeface="Overpass"/>
              </a:rPr>
              <a:t>-Constitutes ~2% of total Hb</a:t>
            </a:r>
            <a:endParaRPr b="1" sz="1100">
              <a:solidFill>
                <a:srgbClr val="CC0000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  <a:t>-Composed of two α and two δ </a:t>
            </a:r>
            <a:r>
              <a:rPr b="1" lang="en" sz="1100">
                <a:solidFill>
                  <a:srgbClr val="9E9E9E"/>
                </a:solidFill>
                <a:latin typeface="Overpass"/>
                <a:ea typeface="Overpass"/>
                <a:cs typeface="Overpass"/>
                <a:sym typeface="Overpass"/>
              </a:rPr>
              <a:t>(delta)</a:t>
            </a:r>
            <a:r>
              <a:rPr b="1" lang="en" sz="1100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  <a:t> globin chains </a:t>
            </a:r>
            <a:endParaRPr b="1" sz="1100">
              <a:solidFill>
                <a:srgbClr val="3F3F3F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265" name="Google Shape;2265;p42"/>
          <p:cNvSpPr txBox="1"/>
          <p:nvPr/>
        </p:nvSpPr>
        <p:spPr>
          <a:xfrm>
            <a:off x="4366600" y="3026050"/>
            <a:ext cx="3554400" cy="16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  <a:t>- HbA undergoes </a:t>
            </a:r>
            <a:r>
              <a:rPr b="1" lang="en" sz="1200">
                <a:solidFill>
                  <a:srgbClr val="CC0000"/>
                </a:solidFill>
                <a:latin typeface="Overpass"/>
                <a:ea typeface="Overpass"/>
                <a:cs typeface="Overpass"/>
                <a:sym typeface="Overpass"/>
              </a:rPr>
              <a:t>non-enzymatic    </a:t>
            </a:r>
            <a:r>
              <a:rPr b="1" lang="en" sz="1200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  <a:t> glycosylation</a:t>
            </a:r>
            <a:endParaRPr b="1" sz="1200">
              <a:solidFill>
                <a:srgbClr val="3F3F3F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0000"/>
                </a:solidFill>
                <a:latin typeface="Overpass"/>
                <a:ea typeface="Overpass"/>
                <a:cs typeface="Overpass"/>
                <a:sym typeface="Overpass"/>
              </a:rPr>
              <a:t>-Glycosylation depends on plasma glucose levels</a:t>
            </a:r>
            <a:br>
              <a:rPr b="1" lang="en" sz="1200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</a:br>
            <a:r>
              <a:rPr b="1" lang="en" sz="1200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  <a:t>-HbA1c levels are </a:t>
            </a:r>
            <a:r>
              <a:rPr b="1" lang="en" sz="1200">
                <a:solidFill>
                  <a:srgbClr val="CC0000"/>
                </a:solidFill>
                <a:latin typeface="Overpass"/>
                <a:ea typeface="Overpass"/>
                <a:cs typeface="Overpass"/>
                <a:sym typeface="Overpass"/>
              </a:rPr>
              <a:t>high</a:t>
            </a:r>
            <a:r>
              <a:rPr b="1" lang="en" sz="1200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  <a:t> in patients with </a:t>
            </a:r>
            <a:r>
              <a:rPr b="1" lang="en" sz="1200">
                <a:solidFill>
                  <a:srgbClr val="CC0000"/>
                </a:solidFill>
                <a:latin typeface="Overpass"/>
                <a:ea typeface="Overpass"/>
                <a:cs typeface="Overpass"/>
                <a:sym typeface="Overpass"/>
              </a:rPr>
              <a:t>diabetes mellitus</a:t>
            </a:r>
            <a:r>
              <a:rPr b="1" lang="en" sz="1200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  <a:t> </a:t>
            </a:r>
            <a:endParaRPr b="1" sz="1200">
              <a:solidFill>
                <a:srgbClr val="3F3F3F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Overpass"/>
                <a:ea typeface="Overpass"/>
                <a:cs typeface="Overpass"/>
                <a:sym typeface="Overpass"/>
              </a:rPr>
              <a:t>-</a:t>
            </a:r>
            <a:r>
              <a:rPr b="1" lang="en" sz="12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NH2 group of the N-terminal valines of β chains</a:t>
            </a:r>
            <a:endParaRPr b="1" sz="1200">
              <a:solidFill>
                <a:schemeClr val="dk1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1" lang="en" sz="1200">
                <a:latin typeface="Overpass"/>
                <a:ea typeface="Overpass"/>
                <a:cs typeface="Overpass"/>
                <a:sym typeface="Overpass"/>
              </a:rPr>
            </a:br>
            <a:r>
              <a:rPr b="1" lang="en" sz="800">
                <a:latin typeface="Overpass"/>
                <a:ea typeface="Overpass"/>
                <a:cs typeface="Overpass"/>
                <a:sym typeface="Overpass"/>
              </a:rPr>
              <a:t> 						</a:t>
            </a:r>
            <a:r>
              <a:rPr lang="en" sz="500">
                <a:latin typeface="Overpass"/>
                <a:ea typeface="Overpass"/>
                <a:cs typeface="Overpass"/>
                <a:sym typeface="Overpass"/>
              </a:rPr>
              <a:t>	</a:t>
            </a:r>
            <a:endParaRPr sz="5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">
                <a:latin typeface="Overpass"/>
                <a:ea typeface="Overpass"/>
                <a:cs typeface="Overpass"/>
                <a:sym typeface="Overpass"/>
              </a:rPr>
              <a:t>						 					</a:t>
            </a:r>
            <a:endParaRPr sz="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">
                <a:latin typeface="Overpass"/>
                <a:ea typeface="Overpass"/>
                <a:cs typeface="Overpass"/>
                <a:sym typeface="Overpass"/>
              </a:rPr>
              <a:t>				</a:t>
            </a:r>
            <a:endParaRPr sz="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">
                <a:latin typeface="Overpass"/>
                <a:ea typeface="Overpass"/>
                <a:cs typeface="Overpass"/>
                <a:sym typeface="Overpass"/>
              </a:rPr>
              <a:t>			</a:t>
            </a:r>
            <a:endParaRPr sz="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">
                <a:latin typeface="Overpass"/>
                <a:ea typeface="Overpass"/>
                <a:cs typeface="Overpass"/>
                <a:sym typeface="Overpass"/>
              </a:rPr>
              <a:t>		</a:t>
            </a:r>
            <a:endParaRPr sz="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">
              <a:solidFill>
                <a:srgbClr val="3F3F3F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">
                <a:latin typeface="Overpass"/>
                <a:ea typeface="Overpass"/>
                <a:cs typeface="Overpass"/>
                <a:sym typeface="Overpass"/>
              </a:rPr>
              <a:t>					</a:t>
            </a:r>
            <a:endParaRPr b="1" sz="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">
                <a:latin typeface="Overpass"/>
                <a:ea typeface="Overpass"/>
                <a:cs typeface="Overpass"/>
                <a:sym typeface="Overpass"/>
              </a:rPr>
              <a:t>				</a:t>
            </a:r>
            <a:endParaRPr sz="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">
                <a:latin typeface="Overpass"/>
                <a:ea typeface="Overpass"/>
                <a:cs typeface="Overpass"/>
                <a:sym typeface="Overpass"/>
              </a:rPr>
              <a:t>			</a:t>
            </a:r>
            <a:endParaRPr sz="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">
                <a:latin typeface="Overpass"/>
                <a:ea typeface="Overpass"/>
                <a:cs typeface="Overpass"/>
                <a:sym typeface="Overpass"/>
              </a:rPr>
              <a:t>		</a:t>
            </a:r>
            <a:endParaRPr sz="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latin typeface="Overpass"/>
              <a:ea typeface="Overpass"/>
              <a:cs typeface="Overpass"/>
              <a:sym typeface="Overpass"/>
            </a:endParaRPr>
          </a:p>
        </p:txBody>
      </p:sp>
      <p:pic>
        <p:nvPicPr>
          <p:cNvPr id="2266" name="Google Shape;226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5275" y="2931525"/>
            <a:ext cx="1209949" cy="21209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67" name="Google Shape;2267;p42"/>
          <p:cNvSpPr txBox="1"/>
          <p:nvPr/>
        </p:nvSpPr>
        <p:spPr>
          <a:xfrm>
            <a:off x="994950" y="1256325"/>
            <a:ext cx="31878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Overpass"/>
              <a:buChar char="-"/>
            </a:pPr>
            <a:r>
              <a:rPr b="1" lang="en" sz="15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2α, 2β </a:t>
            </a:r>
            <a:endParaRPr b="1" sz="1500">
              <a:solidFill>
                <a:schemeClr val="dk1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 </a:t>
            </a:r>
            <a:endParaRPr b="1" sz="1500">
              <a:solidFill>
                <a:schemeClr val="dk1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E9E9E"/>
                </a:solidFill>
                <a:latin typeface="Overpass"/>
                <a:ea typeface="Overpass"/>
                <a:cs typeface="Overpass"/>
                <a:sym typeface="Overpass"/>
              </a:rPr>
              <a:t>                                                                                                                                    ( details in next slide)</a:t>
            </a:r>
            <a:r>
              <a:rPr b="1" lang="en" sz="8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 </a:t>
            </a:r>
            <a:endParaRPr b="1" sz="800">
              <a:solidFill>
                <a:schemeClr val="dk1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		</a:t>
            </a:r>
            <a:r>
              <a:rPr b="1" lang="en" sz="800">
                <a:latin typeface="Overpass"/>
                <a:ea typeface="Overpass"/>
                <a:cs typeface="Overpass"/>
                <a:sym typeface="Overpass"/>
              </a:rPr>
              <a:t>	</a:t>
            </a: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666666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268" name="Google Shape;2268;p42"/>
          <p:cNvSpPr txBox="1"/>
          <p:nvPr/>
        </p:nvSpPr>
        <p:spPr>
          <a:xfrm>
            <a:off x="6718775" y="3026050"/>
            <a:ext cx="937800" cy="4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E9E9E"/>
                </a:solidFill>
                <a:latin typeface="Overpass"/>
                <a:ea typeface="Overpass"/>
                <a:cs typeface="Overpass"/>
                <a:sym typeface="Overpass"/>
              </a:rPr>
              <a:t>( no need for </a:t>
            </a:r>
            <a:endParaRPr sz="600">
              <a:solidFill>
                <a:srgbClr val="9E9E9E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E9E9E"/>
                </a:solidFill>
                <a:latin typeface="Overpass"/>
                <a:ea typeface="Overpass"/>
                <a:cs typeface="Overpass"/>
                <a:sym typeface="Overpass"/>
              </a:rPr>
              <a:t>Enzymes or energy)</a:t>
            </a:r>
            <a:endParaRPr sz="600">
              <a:solidFill>
                <a:srgbClr val="9E9E9E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269" name="Google Shape;2269;p42"/>
          <p:cNvSpPr txBox="1"/>
          <p:nvPr/>
        </p:nvSpPr>
        <p:spPr>
          <a:xfrm>
            <a:off x="144428" y="4407752"/>
            <a:ext cx="3808500" cy="6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E9E9E"/>
                </a:solidFill>
                <a:latin typeface="Overpass"/>
                <a:ea typeface="Overpass"/>
                <a:cs typeface="Overpass"/>
                <a:sym typeface="Overpass"/>
              </a:rPr>
              <a:t> Med 441 : A folded polypeptide chain → Tertiary protein (Subunit) </a:t>
            </a:r>
            <a:endParaRPr b="1" sz="800">
              <a:solidFill>
                <a:srgbClr val="9E9E9E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E9E9E"/>
                </a:solidFill>
                <a:latin typeface="Overpass"/>
                <a:ea typeface="Overpass"/>
                <a:cs typeface="Overpass"/>
                <a:sym typeface="Overpass"/>
              </a:rPr>
              <a:t>2 x subunits (can be α, β, γ, δ..) → Dimer</a:t>
            </a:r>
            <a:endParaRPr b="1" sz="800">
              <a:solidFill>
                <a:srgbClr val="9E9E9E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E9E9E"/>
                </a:solidFill>
                <a:latin typeface="Overpass"/>
                <a:ea typeface="Overpass"/>
                <a:cs typeface="Overpass"/>
                <a:sym typeface="Overpass"/>
              </a:rPr>
              <a:t>2 x αβ dimer → Hemoglobin (tetramer protein)</a:t>
            </a:r>
            <a:endParaRPr b="1" sz="800">
              <a:solidFill>
                <a:srgbClr val="9E9E9E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3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p43"/>
          <p:cNvSpPr txBox="1"/>
          <p:nvPr/>
        </p:nvSpPr>
        <p:spPr>
          <a:xfrm>
            <a:off x="2846825" y="108950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rPr>
              <a:t>HbA structure </a:t>
            </a:r>
            <a:endParaRPr sz="3000">
              <a:solidFill>
                <a:schemeClr val="dk2"/>
              </a:solidFill>
              <a:latin typeface="Overpass Black"/>
              <a:ea typeface="Overpass Black"/>
              <a:cs typeface="Overpass Black"/>
              <a:sym typeface="Overpass Black"/>
            </a:endParaRPr>
          </a:p>
        </p:txBody>
      </p:sp>
      <p:pic>
        <p:nvPicPr>
          <p:cNvPr id="2275" name="Google Shape;227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6592" y="759167"/>
            <a:ext cx="7056307" cy="2861333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76" name="Google Shape;2276;p43"/>
          <p:cNvSpPr txBox="1"/>
          <p:nvPr/>
        </p:nvSpPr>
        <p:spPr>
          <a:xfrm>
            <a:off x="39900" y="1686848"/>
            <a:ext cx="1856700" cy="9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6AA84F"/>
                </a:solidFill>
                <a:latin typeface="Overpass"/>
                <a:ea typeface="Overpass"/>
                <a:cs typeface="Overpass"/>
                <a:sym typeface="Overpass"/>
              </a:rPr>
              <a:t>There are two types of bonding in the HbA structure:</a:t>
            </a:r>
            <a:endParaRPr b="1" sz="800">
              <a:solidFill>
                <a:srgbClr val="6AA84F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6AA84F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6AA84F"/>
                </a:solidFill>
                <a:latin typeface="Overpass"/>
                <a:ea typeface="Overpass"/>
                <a:cs typeface="Overpass"/>
                <a:sym typeface="Overpass"/>
              </a:rPr>
              <a:t>1- intra-dimer bonding: strong bonds between two subunit</a:t>
            </a:r>
            <a:r>
              <a:rPr b="1" lang="en" sz="800">
                <a:solidFill>
                  <a:srgbClr val="6AA84F"/>
                </a:solidFill>
                <a:latin typeface="Overpass"/>
                <a:ea typeface="Overpass"/>
                <a:cs typeface="Overpass"/>
                <a:sym typeface="Overpass"/>
              </a:rPr>
              <a:t>s</a:t>
            </a:r>
            <a:endParaRPr b="1" sz="800">
              <a:solidFill>
                <a:srgbClr val="6AA84F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6AA84F"/>
                </a:solidFill>
                <a:latin typeface="Overpass"/>
                <a:ea typeface="Overpass"/>
                <a:cs typeface="Overpass"/>
                <a:sym typeface="Overpass"/>
              </a:rPr>
              <a:t>2- inter-dimer bonding : weak bonds between two dimers</a:t>
            </a:r>
            <a:endParaRPr b="1" sz="800">
              <a:solidFill>
                <a:srgbClr val="6AA84F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cxnSp>
        <p:nvCxnSpPr>
          <p:cNvPr id="2277" name="Google Shape;2277;p43"/>
          <p:cNvCxnSpPr/>
          <p:nvPr/>
        </p:nvCxnSpPr>
        <p:spPr>
          <a:xfrm rot="10800000">
            <a:off x="2488081" y="2256540"/>
            <a:ext cx="684300" cy="9900"/>
          </a:xfrm>
          <a:prstGeom prst="straightConnector1">
            <a:avLst/>
          </a:prstGeom>
          <a:noFill/>
          <a:ln cap="flat" cmpd="sng" w="9525">
            <a:solidFill>
              <a:srgbClr val="3F3F3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78" name="Google Shape;2278;p43"/>
          <p:cNvSpPr txBox="1"/>
          <p:nvPr/>
        </p:nvSpPr>
        <p:spPr>
          <a:xfrm>
            <a:off x="1896600" y="2124550"/>
            <a:ext cx="79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rgbClr val="6AA84F"/>
                </a:solidFill>
                <a:latin typeface="Open Sans"/>
                <a:ea typeface="Open Sans"/>
                <a:cs typeface="Open Sans"/>
                <a:sym typeface="Open Sans"/>
              </a:rPr>
              <a:t>Inter-dimer bond</a:t>
            </a:r>
            <a:endParaRPr b="1" sz="600">
              <a:solidFill>
                <a:srgbClr val="6AA84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279" name="Google Shape;2279;p43"/>
          <p:cNvCxnSpPr/>
          <p:nvPr/>
        </p:nvCxnSpPr>
        <p:spPr>
          <a:xfrm flipH="1" rot="10800000">
            <a:off x="3559248" y="1048148"/>
            <a:ext cx="11400" cy="562500"/>
          </a:xfrm>
          <a:prstGeom prst="straightConnector1">
            <a:avLst/>
          </a:prstGeom>
          <a:noFill/>
          <a:ln cap="flat" cmpd="sng" w="9525">
            <a:solidFill>
              <a:srgbClr val="3F3F3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80" name="Google Shape;2280;p43"/>
          <p:cNvSpPr txBox="1"/>
          <p:nvPr/>
        </p:nvSpPr>
        <p:spPr>
          <a:xfrm>
            <a:off x="3427854" y="710250"/>
            <a:ext cx="1162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rgbClr val="6AA84F"/>
                </a:solidFill>
                <a:latin typeface="Open Sans"/>
                <a:ea typeface="Open Sans"/>
                <a:cs typeface="Open Sans"/>
                <a:sym typeface="Open Sans"/>
              </a:rPr>
              <a:t>Intra-dimer</a:t>
            </a:r>
            <a:endParaRPr b="1" sz="600">
              <a:solidFill>
                <a:srgbClr val="6AA84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rgbClr val="6AA84F"/>
                </a:solidFill>
                <a:latin typeface="Open Sans"/>
                <a:ea typeface="Open Sans"/>
                <a:cs typeface="Open Sans"/>
                <a:sym typeface="Open Sans"/>
              </a:rPr>
              <a:t> bond</a:t>
            </a:r>
            <a:endParaRPr b="1" sz="600">
              <a:solidFill>
                <a:srgbClr val="6AA84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81" name="Google Shape;2281;p43"/>
          <p:cNvSpPr txBox="1"/>
          <p:nvPr/>
        </p:nvSpPr>
        <p:spPr>
          <a:xfrm>
            <a:off x="387750" y="3752425"/>
            <a:ext cx="8245200" cy="9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Open Sans"/>
                <a:ea typeface="Open Sans"/>
                <a:cs typeface="Open Sans"/>
                <a:sym typeface="Open Sans"/>
              </a:rPr>
              <a:t>1- </a:t>
            </a:r>
            <a:r>
              <a:rPr b="1" lang="en" sz="1000">
                <a:solidFill>
                  <a:srgbClr val="CC0000"/>
                </a:solidFill>
                <a:latin typeface="Open Sans"/>
                <a:ea typeface="Open Sans"/>
                <a:cs typeface="Open Sans"/>
                <a:sym typeface="Open Sans"/>
              </a:rPr>
              <a:t>Strong interactions</a:t>
            </a:r>
            <a:r>
              <a:rPr b="1" lang="en" sz="1000">
                <a:latin typeface="Open Sans"/>
                <a:ea typeface="Open Sans"/>
                <a:cs typeface="Open Sans"/>
                <a:sym typeface="Open Sans"/>
              </a:rPr>
              <a:t> primarily </a:t>
            </a:r>
            <a:r>
              <a:rPr b="1" lang="en" sz="1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hydrophobic</a:t>
            </a:r>
            <a:r>
              <a:rPr b="1" lang="en" sz="1000">
                <a:latin typeface="Open Sans"/>
                <a:ea typeface="Open Sans"/>
                <a:cs typeface="Open Sans"/>
                <a:sym typeface="Open Sans"/>
              </a:rPr>
              <a:t> ( bond ) </a:t>
            </a:r>
            <a:r>
              <a:rPr b="1" lang="en" sz="1000">
                <a:solidFill>
                  <a:srgbClr val="CC0000"/>
                </a:solidFill>
                <a:latin typeface="Open Sans"/>
                <a:ea typeface="Open Sans"/>
                <a:cs typeface="Open Sans"/>
                <a:sym typeface="Open Sans"/>
              </a:rPr>
              <a:t>between ⍺ and β chain</a:t>
            </a:r>
            <a:r>
              <a:rPr b="1" lang="en" sz="1000">
                <a:latin typeface="Open Sans"/>
                <a:ea typeface="Open Sans"/>
                <a:cs typeface="Open Sans"/>
                <a:sym typeface="Open Sans"/>
              </a:rPr>
              <a:t> to form stable ⍺β dimers.</a:t>
            </a:r>
            <a:endParaRPr b="1" sz="1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Open Sans"/>
                <a:ea typeface="Open Sans"/>
                <a:cs typeface="Open Sans"/>
                <a:sym typeface="Open Sans"/>
              </a:rPr>
              <a:t>2-</a:t>
            </a:r>
            <a:r>
              <a:rPr b="1" lang="en" sz="80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000">
                <a:solidFill>
                  <a:srgbClr val="CC0000"/>
                </a:solidFill>
                <a:latin typeface="Open Sans"/>
                <a:ea typeface="Open Sans"/>
                <a:cs typeface="Open Sans"/>
                <a:sym typeface="Open Sans"/>
              </a:rPr>
              <a:t>Week ionic and hydrogen bonds</a:t>
            </a:r>
            <a:r>
              <a:rPr b="1" lang="en" sz="1000">
                <a:latin typeface="Open Sans"/>
                <a:ea typeface="Open Sans"/>
                <a:cs typeface="Open Sans"/>
                <a:sym typeface="Open Sans"/>
              </a:rPr>
              <a:t> occur </a:t>
            </a:r>
            <a:r>
              <a:rPr b="1" lang="en" sz="1000">
                <a:solidFill>
                  <a:srgbClr val="CC0000"/>
                </a:solidFill>
                <a:latin typeface="Open Sans"/>
                <a:ea typeface="Open Sans"/>
                <a:cs typeface="Open Sans"/>
                <a:sym typeface="Open Sans"/>
              </a:rPr>
              <a:t>between ⍺β dimer pairs </a:t>
            </a:r>
            <a:r>
              <a:rPr b="1" lang="en" sz="1000">
                <a:latin typeface="Open Sans"/>
                <a:ea typeface="Open Sans"/>
                <a:cs typeface="Open Sans"/>
                <a:sym typeface="Open Sans"/>
              </a:rPr>
              <a:t>in the deoxygenated state</a:t>
            </a:r>
            <a:r>
              <a:rPr b="1" lang="en" sz="10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-not binding to O2-</a:t>
            </a:r>
            <a:r>
              <a:rPr b="1" lang="en" sz="1000"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b="1" lang="en" sz="1000">
                <a:solidFill>
                  <a:srgbClr val="CC0000"/>
                </a:solidFill>
                <a:latin typeface="Open Sans"/>
                <a:ea typeface="Open Sans"/>
                <a:cs typeface="Open Sans"/>
                <a:sym typeface="Open Sans"/>
              </a:rPr>
              <a:t>“T” or taut</a:t>
            </a:r>
            <a:r>
              <a:rPr b="1" lang="en" sz="1000">
                <a:latin typeface="Open Sans"/>
                <a:ea typeface="Open Sans"/>
                <a:cs typeface="Open Sans"/>
                <a:sym typeface="Open Sans"/>
              </a:rPr>
              <a:t>, structure of deoxyhemoglobin)</a:t>
            </a:r>
            <a:endParaRPr b="1" sz="1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Open Sans"/>
                <a:ea typeface="Open Sans"/>
                <a:cs typeface="Open Sans"/>
                <a:sym typeface="Open Sans"/>
              </a:rPr>
              <a:t>3-</a:t>
            </a:r>
            <a:r>
              <a:rPr b="1" lang="en" sz="1000">
                <a:solidFill>
                  <a:srgbClr val="CC0000"/>
                </a:solidFill>
                <a:latin typeface="Open Sans"/>
                <a:ea typeface="Open Sans"/>
                <a:cs typeface="Open Sans"/>
                <a:sym typeface="Open Sans"/>
              </a:rPr>
              <a:t>Some ionic &amp; Hydrogen bonds</a:t>
            </a:r>
            <a:r>
              <a:rPr b="1" lang="en" sz="1000">
                <a:latin typeface="Open Sans"/>
                <a:ea typeface="Open Sans"/>
                <a:cs typeface="Open Sans"/>
                <a:sym typeface="Open Sans"/>
              </a:rPr>
              <a:t> between ⍺β dimers are </a:t>
            </a:r>
            <a:r>
              <a:rPr b="1" lang="en" sz="1000">
                <a:solidFill>
                  <a:srgbClr val="CC0000"/>
                </a:solidFill>
                <a:latin typeface="Open Sans"/>
                <a:ea typeface="Open Sans"/>
                <a:cs typeface="Open Sans"/>
                <a:sym typeface="Open Sans"/>
              </a:rPr>
              <a:t>broken</a:t>
            </a:r>
            <a:r>
              <a:rPr b="1" lang="en" sz="1000">
                <a:latin typeface="Open Sans"/>
                <a:ea typeface="Open Sans"/>
                <a:cs typeface="Open Sans"/>
                <a:sym typeface="Open Sans"/>
              </a:rPr>
              <a:t> in the oxygenated state </a:t>
            </a:r>
            <a:r>
              <a:rPr b="1" lang="en" sz="10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-binding to O2</a:t>
            </a:r>
            <a:r>
              <a:rPr b="1" lang="en" sz="1000">
                <a:latin typeface="Open Sans"/>
                <a:ea typeface="Open Sans"/>
                <a:cs typeface="Open Sans"/>
                <a:sym typeface="Open Sans"/>
              </a:rPr>
              <a:t>-(</a:t>
            </a:r>
            <a:r>
              <a:rPr b="1" lang="en" sz="1000">
                <a:solidFill>
                  <a:srgbClr val="CC0000"/>
                </a:solidFill>
                <a:latin typeface="Open Sans"/>
                <a:ea typeface="Open Sans"/>
                <a:cs typeface="Open Sans"/>
                <a:sym typeface="Open Sans"/>
              </a:rPr>
              <a:t>“R” or relaxed,</a:t>
            </a:r>
            <a:r>
              <a:rPr b="1" lang="en" sz="1000">
                <a:latin typeface="Open Sans"/>
                <a:ea typeface="Open Sans"/>
                <a:cs typeface="Open Sans"/>
                <a:sym typeface="Open Sans"/>
              </a:rPr>
              <a:t> structure of oxyhemoglobin</a:t>
            </a:r>
            <a:r>
              <a:rPr b="1" lang="en" sz="1000">
                <a:latin typeface="Open Sans"/>
                <a:ea typeface="Open Sans"/>
                <a:cs typeface="Open Sans"/>
                <a:sym typeface="Open Sans"/>
              </a:rPr>
              <a:t> ) </a:t>
            </a:r>
            <a:endParaRPr b="1" sz="1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	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				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			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		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82" name="Google Shape;2282;p43"/>
          <p:cNvSpPr txBox="1"/>
          <p:nvPr/>
        </p:nvSpPr>
        <p:spPr>
          <a:xfrm>
            <a:off x="4020325" y="746100"/>
            <a:ext cx="413100" cy="2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1-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83" name="Google Shape;2283;p43"/>
          <p:cNvSpPr txBox="1"/>
          <p:nvPr/>
        </p:nvSpPr>
        <p:spPr>
          <a:xfrm>
            <a:off x="1740800" y="710250"/>
            <a:ext cx="4131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2</a:t>
            </a: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-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84" name="Google Shape;2284;p43"/>
          <p:cNvSpPr txBox="1"/>
          <p:nvPr/>
        </p:nvSpPr>
        <p:spPr>
          <a:xfrm>
            <a:off x="7362425" y="733050"/>
            <a:ext cx="4131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3</a:t>
            </a: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-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8" name="Shape 2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9" name="Google Shape;2289;p44"/>
          <p:cNvSpPr txBox="1"/>
          <p:nvPr>
            <p:ph type="ctrTitle"/>
          </p:nvPr>
        </p:nvSpPr>
        <p:spPr>
          <a:xfrm>
            <a:off x="649350" y="723300"/>
            <a:ext cx="7764000" cy="62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latin typeface="Overpass"/>
                <a:ea typeface="Overpass"/>
                <a:cs typeface="Overpass"/>
                <a:sym typeface="Overpass"/>
              </a:rPr>
              <a:t>Abnormal Hbs</a:t>
            </a:r>
            <a:r>
              <a:rPr b="1" lang="en" sz="3300">
                <a:latin typeface="Overpass"/>
                <a:ea typeface="Overpass"/>
                <a:cs typeface="Overpass"/>
                <a:sym typeface="Overpass"/>
              </a:rPr>
              <a:t> </a:t>
            </a:r>
            <a:r>
              <a:rPr b="1" lang="en" sz="1600">
                <a:solidFill>
                  <a:srgbClr val="CC0000"/>
                </a:solidFill>
                <a:latin typeface="Overpass"/>
                <a:ea typeface="Overpass"/>
                <a:cs typeface="Overpass"/>
                <a:sym typeface="Overpass"/>
              </a:rPr>
              <a:t>(this</a:t>
            </a:r>
            <a:r>
              <a:rPr b="1" lang="en" sz="1600">
                <a:solidFill>
                  <a:srgbClr val="CC0000"/>
                </a:solidFill>
                <a:latin typeface="Overpass"/>
                <a:ea typeface="Overpass"/>
                <a:cs typeface="Overpass"/>
                <a:sym typeface="Overpass"/>
              </a:rPr>
              <a:t> slide is very </a:t>
            </a:r>
            <a:r>
              <a:rPr b="1" lang="en" sz="1600">
                <a:solidFill>
                  <a:srgbClr val="CC0000"/>
                </a:solidFill>
                <a:latin typeface="Overpass"/>
                <a:ea typeface="Overpass"/>
                <a:cs typeface="Overpass"/>
                <a:sym typeface="Overpass"/>
              </a:rPr>
              <a:t>important)</a:t>
            </a:r>
            <a:endParaRPr sz="1600">
              <a:solidFill>
                <a:srgbClr val="CC0000"/>
              </a:solidFill>
            </a:endParaRPr>
          </a:p>
        </p:txBody>
      </p:sp>
      <p:sp>
        <p:nvSpPr>
          <p:cNvPr id="2290" name="Google Shape;2290;p44"/>
          <p:cNvSpPr/>
          <p:nvPr/>
        </p:nvSpPr>
        <p:spPr>
          <a:xfrm>
            <a:off x="1100624" y="1901248"/>
            <a:ext cx="1832400" cy="23754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762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365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 	 	 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			</a:t>
            </a:r>
            <a:r>
              <a:rPr lang="en" sz="2300">
                <a:latin typeface="Overpass"/>
                <a:ea typeface="Overpass"/>
                <a:cs typeface="Overpass"/>
                <a:sym typeface="Overpass"/>
              </a:rPr>
              <a:t> 								</a:t>
            </a:r>
            <a:br>
              <a:rPr lang="en" sz="2300">
                <a:latin typeface="Overpass"/>
                <a:ea typeface="Overpass"/>
                <a:cs typeface="Overpass"/>
                <a:sym typeface="Overpass"/>
              </a:rPr>
            </a:br>
            <a:endParaRPr sz="23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  <a:t>CO binds 200X tighter than O2 (in smokers) and stabilize the oxyhemoglobin</a:t>
            </a:r>
            <a:endParaRPr b="1" sz="1200">
              <a:solidFill>
                <a:srgbClr val="3F3F3F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br>
              <a:rPr lang="en" sz="2700">
                <a:latin typeface="Overpass"/>
                <a:ea typeface="Overpass"/>
                <a:cs typeface="Overpass"/>
                <a:sym typeface="Overpass"/>
              </a:rPr>
            </a:br>
            <a:r>
              <a:rPr lang="en" sz="2300">
                <a:latin typeface="Overpass"/>
                <a:ea typeface="Overpass"/>
                <a:cs typeface="Overpass"/>
                <a:sym typeface="Overpass"/>
              </a:rPr>
              <a:t> 							</a:t>
            </a:r>
            <a:endParaRPr sz="23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		 	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291" name="Google Shape;2291;p44"/>
          <p:cNvSpPr/>
          <p:nvPr/>
        </p:nvSpPr>
        <p:spPr>
          <a:xfrm>
            <a:off x="842775" y="2154011"/>
            <a:ext cx="2348100" cy="488400"/>
          </a:xfrm>
          <a:prstGeom prst="roundRect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" sz="1900">
                <a:latin typeface="Overpass"/>
                <a:ea typeface="Overpass"/>
                <a:cs typeface="Overpass"/>
                <a:sym typeface="Overpass"/>
              </a:rPr>
              <a:t>carboxy-Hb</a:t>
            </a:r>
            <a:endParaRPr b="1" sz="1800">
              <a:solidFill>
                <a:srgbClr val="FFFFFF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292" name="Google Shape;2292;p44"/>
          <p:cNvSpPr/>
          <p:nvPr/>
        </p:nvSpPr>
        <p:spPr>
          <a:xfrm>
            <a:off x="3731999" y="1901248"/>
            <a:ext cx="1832400" cy="23754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762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365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 	 	 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			</a:t>
            </a:r>
            <a:r>
              <a:rPr lang="en" sz="2300">
                <a:latin typeface="Overpass"/>
                <a:ea typeface="Overpass"/>
                <a:cs typeface="Overpass"/>
                <a:sym typeface="Overpass"/>
              </a:rPr>
              <a:t> 								</a:t>
            </a:r>
            <a:br>
              <a:rPr lang="en" sz="2300">
                <a:latin typeface="Overpass"/>
                <a:ea typeface="Overpass"/>
                <a:cs typeface="Overpass"/>
                <a:sym typeface="Overpass"/>
              </a:rPr>
            </a:br>
            <a:r>
              <a:rPr b="1" lang="en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  <a:t>Contains oxidized ferric </a:t>
            </a:r>
            <a:r>
              <a:rPr b="1" lang="en" sz="1100">
                <a:solidFill>
                  <a:srgbClr val="9E9E9E"/>
                </a:solidFill>
                <a:latin typeface="Overpass"/>
                <a:ea typeface="Overpass"/>
                <a:cs typeface="Overpass"/>
                <a:sym typeface="Overpass"/>
              </a:rPr>
              <a:t>(ferrous is normal)</a:t>
            </a:r>
            <a:r>
              <a:rPr b="1" lang="en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  <a:t>state(</a:t>
            </a:r>
            <a:r>
              <a:rPr b="1" lang="en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  <a:t>Fe3+)</a:t>
            </a:r>
            <a:r>
              <a:rPr b="1" lang="en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  <a:t> (~2%) that cannot carry O2 </a:t>
            </a:r>
            <a:br>
              <a:rPr b="1" lang="en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</a:br>
            <a:r>
              <a:rPr b="1" lang="en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  <a:t> 	</a:t>
            </a:r>
            <a:r>
              <a:rPr lang="en" sz="2300">
                <a:latin typeface="Overpass"/>
                <a:ea typeface="Overpass"/>
                <a:cs typeface="Overpass"/>
                <a:sym typeface="Overpass"/>
              </a:rPr>
              <a:t>						</a:t>
            </a:r>
            <a:endParaRPr sz="23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		 	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293" name="Google Shape;2293;p44"/>
          <p:cNvSpPr/>
          <p:nvPr/>
        </p:nvSpPr>
        <p:spPr>
          <a:xfrm>
            <a:off x="3474150" y="2154011"/>
            <a:ext cx="2348100" cy="488400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" sz="2100">
                <a:latin typeface="Overpass"/>
                <a:ea typeface="Overpass"/>
                <a:cs typeface="Overpass"/>
                <a:sym typeface="Overpass"/>
              </a:rPr>
              <a:t>Met-Hb</a:t>
            </a:r>
            <a:endParaRPr b="1" sz="2000">
              <a:solidFill>
                <a:srgbClr val="FFFFFF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294" name="Google Shape;2294;p44"/>
          <p:cNvSpPr/>
          <p:nvPr/>
        </p:nvSpPr>
        <p:spPr>
          <a:xfrm>
            <a:off x="6363343" y="1901248"/>
            <a:ext cx="1832400" cy="23754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76200">
            <a:solidFill>
              <a:srgbClr val="CFD9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365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 	 	 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300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  <a:t>					</a:t>
            </a:r>
            <a:r>
              <a:rPr b="1" lang="en" sz="900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  <a:t> 								</a:t>
            </a:r>
            <a:br>
              <a:rPr b="1" lang="en" sz="900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</a:br>
            <a:endParaRPr b="1" sz="900">
              <a:solidFill>
                <a:srgbClr val="3F3F3F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3F3F3F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  <a:t>Forms due to high sulfur levels in blood </a:t>
            </a:r>
            <a:r>
              <a:rPr b="1" lang="en" sz="1300">
                <a:solidFill>
                  <a:srgbClr val="CC0000"/>
                </a:solidFill>
                <a:latin typeface="Overpass"/>
                <a:ea typeface="Overpass"/>
                <a:cs typeface="Overpass"/>
                <a:sym typeface="Overpass"/>
              </a:rPr>
              <a:t>(irreversible reaction)</a:t>
            </a:r>
            <a:br>
              <a:rPr lang="en" sz="2900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</a:br>
            <a:r>
              <a:rPr lang="en" sz="2500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  <a:t> 							</a:t>
            </a:r>
            <a:endParaRPr sz="2500">
              <a:solidFill>
                <a:srgbClr val="3F3F3F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		 	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295" name="Google Shape;2295;p44"/>
          <p:cNvSpPr/>
          <p:nvPr/>
        </p:nvSpPr>
        <p:spPr>
          <a:xfrm>
            <a:off x="6105525" y="2154011"/>
            <a:ext cx="2348100" cy="488400"/>
          </a:xfrm>
          <a:prstGeom prst="roundRect">
            <a:avLst>
              <a:gd fmla="val 50000" name="adj"/>
            </a:avLst>
          </a:prstGeom>
          <a:solidFill>
            <a:srgbClr val="D7DF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" sz="2300">
                <a:latin typeface="Overpass"/>
                <a:ea typeface="Overpass"/>
                <a:cs typeface="Overpass"/>
                <a:sym typeface="Overpass"/>
              </a:rPr>
              <a:t>Sulf-Hb</a:t>
            </a:r>
            <a:endParaRPr b="1" sz="2200">
              <a:solidFill>
                <a:srgbClr val="FFFFFF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296" name="Google Shape;2296;p44"/>
          <p:cNvSpPr txBox="1"/>
          <p:nvPr/>
        </p:nvSpPr>
        <p:spPr>
          <a:xfrm>
            <a:off x="625575" y="1351800"/>
            <a:ext cx="71334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verpass"/>
                <a:ea typeface="Overpass"/>
                <a:cs typeface="Overpass"/>
                <a:sym typeface="Overpass"/>
              </a:rPr>
              <a:t>Unable to transport O</a:t>
            </a:r>
            <a:r>
              <a:rPr b="1" lang="en" sz="700">
                <a:latin typeface="Overpass"/>
                <a:ea typeface="Overpass"/>
                <a:cs typeface="Overpass"/>
                <a:sym typeface="Overpass"/>
              </a:rPr>
              <a:t>2 </a:t>
            </a:r>
            <a:r>
              <a:rPr b="1" lang="en" sz="1600">
                <a:latin typeface="Overpass"/>
                <a:ea typeface="Overpass"/>
                <a:cs typeface="Overpass"/>
                <a:sym typeface="Overpass"/>
              </a:rPr>
              <a:t>due to abnormal structure: </a:t>
            </a:r>
            <a:endParaRPr b="1" sz="16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297" name="Google Shape;2297;p44"/>
          <p:cNvSpPr txBox="1"/>
          <p:nvPr/>
        </p:nvSpPr>
        <p:spPr>
          <a:xfrm>
            <a:off x="1071125" y="4421000"/>
            <a:ext cx="5347800" cy="6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9E9E9E"/>
                </a:solidFill>
                <a:latin typeface="Overpass"/>
                <a:ea typeface="Overpass"/>
                <a:cs typeface="Overpass"/>
                <a:sym typeface="Overpass"/>
              </a:rPr>
              <a:t> </a:t>
            </a:r>
            <a:r>
              <a:rPr b="1" lang="en" sz="700">
                <a:solidFill>
                  <a:srgbClr val="9E9E9E"/>
                </a:solidFill>
                <a:latin typeface="Overpass"/>
                <a:ea typeface="Overpass"/>
                <a:cs typeface="Overpass"/>
                <a:sym typeface="Overpass"/>
              </a:rPr>
              <a:t>Note 441: Hemoglobin has 4 sits where O2 can bind. if CO bind with one -or all- of these, even if the other 3 sits bind with O2, then :</a:t>
            </a:r>
            <a:endParaRPr b="1" sz="700">
              <a:solidFill>
                <a:srgbClr val="9E9E9E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E9E9E"/>
                </a:solidFill>
                <a:latin typeface="Overpass"/>
                <a:ea typeface="Overpass"/>
                <a:cs typeface="Overpass"/>
                <a:sym typeface="Overpass"/>
              </a:rPr>
              <a:t>-CO binding has very high affinity so it can’t be remove easily.</a:t>
            </a:r>
            <a:endParaRPr b="1" sz="700">
              <a:solidFill>
                <a:srgbClr val="9E9E9E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E9E9E"/>
                </a:solidFill>
                <a:latin typeface="Overpass"/>
                <a:ea typeface="Overpass"/>
                <a:cs typeface="Overpass"/>
                <a:sym typeface="Overpass"/>
              </a:rPr>
              <a:t>-Once it is bond, it stabilize carboxy Hb structure.So the other O2 molecules will not be giving off. even if there is a pressure difference with the tissues. (which cause </a:t>
            </a:r>
            <a:r>
              <a:rPr b="1" lang="en" sz="900" u="sng">
                <a:solidFill>
                  <a:srgbClr val="9E9E9E"/>
                </a:solidFill>
                <a:latin typeface="Overpass"/>
                <a:ea typeface="Overpass"/>
                <a:cs typeface="Overpass"/>
                <a:sym typeface="Overpass"/>
              </a:rPr>
              <a:t>hypoxia</a:t>
            </a:r>
            <a:r>
              <a:rPr b="1" lang="en" sz="700">
                <a:solidFill>
                  <a:srgbClr val="9E9E9E"/>
                </a:solidFill>
                <a:latin typeface="Overpass"/>
                <a:ea typeface="Overpass"/>
                <a:cs typeface="Overpass"/>
                <a:sym typeface="Overpass"/>
              </a:rPr>
              <a:t>) </a:t>
            </a:r>
            <a:endParaRPr b="1" sz="700">
              <a:solidFill>
                <a:srgbClr val="9E9E9E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latin typeface="Overpass"/>
                <a:ea typeface="Overpass"/>
                <a:cs typeface="Overpass"/>
                <a:sym typeface="Overpass"/>
              </a:rPr>
              <a:t>					</a:t>
            </a:r>
            <a:endParaRPr b="1" sz="7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latin typeface="Overpass"/>
                <a:ea typeface="Overpass"/>
                <a:cs typeface="Overpass"/>
                <a:sym typeface="Overpass"/>
              </a:rPr>
              <a:t>				</a:t>
            </a:r>
            <a:endParaRPr b="1" sz="7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		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298" name="Google Shape;2298;p44"/>
          <p:cNvSpPr/>
          <p:nvPr/>
        </p:nvSpPr>
        <p:spPr>
          <a:xfrm rot="5400000">
            <a:off x="931525" y="4362900"/>
            <a:ext cx="322200" cy="124500"/>
          </a:xfrm>
          <a:prstGeom prst="curvedUp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accent3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Aqua Marketing Plan by Slidego">
  <a:themeElements>
    <a:clrScheme name="Simple Light">
      <a:dk1>
        <a:srgbClr val="434343"/>
      </a:dk1>
      <a:lt1>
        <a:srgbClr val="FFFFFF"/>
      </a:lt1>
      <a:dk2>
        <a:srgbClr val="073763"/>
      </a:dk2>
      <a:lt2>
        <a:srgbClr val="3D85C6"/>
      </a:lt2>
      <a:accent1>
        <a:srgbClr val="3D85C6"/>
      </a:accent1>
      <a:accent2>
        <a:srgbClr val="B6D7A8"/>
      </a:accent2>
      <a:accent3>
        <a:srgbClr val="9FC5E8"/>
      </a:accent3>
      <a:accent4>
        <a:srgbClr val="9EDCD9"/>
      </a:accent4>
      <a:accent5>
        <a:srgbClr val="93C47D"/>
      </a:accent5>
      <a:accent6>
        <a:srgbClr val="6FA8DC"/>
      </a:accent6>
      <a:hlink>
        <a:srgbClr val="0737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