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10058400" cx="7315200"/>
  <p:notesSz cx="6858000" cy="9144000"/>
  <p:embeddedFontLst>
    <p:embeddedFont>
      <p:font typeface="Overlock"/>
      <p:regular r:id="rId22"/>
      <p:bold r:id="rId23"/>
      <p:italic r:id="rId24"/>
      <p:boldItalic r:id="rId25"/>
    </p:embeddedFont>
    <p:embeddedFont>
      <p:font typeface="Fira Sans Condensed"/>
      <p:regular r:id="rId26"/>
      <p:bold r:id="rId27"/>
      <p:italic r:id="rId28"/>
      <p:boldItalic r:id="rId29"/>
    </p:embeddedFont>
    <p:embeddedFont>
      <p:font typeface="Josefin Sans"/>
      <p:regular r:id="rId30"/>
      <p:bold r:id="rId31"/>
      <p:italic r:id="rId32"/>
      <p:boldItalic r:id="rId33"/>
    </p:embeddedFont>
    <p:embeddedFont>
      <p:font typeface="Exo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  <p:cmAuthor clrIdx="1" id="1" initials="" lastIdx="2" name="anatomy tea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C3FD12-A2D0-43FE-A8FE-91BF8478FF85}">
  <a:tblStyle styleId="{CBC3FD12-A2D0-43FE-A8FE-91BF8478FF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3.xml"/><Relationship Id="rId41" Type="http://schemas.openxmlformats.org/officeDocument/2006/relationships/font" Target="fonts/OpenSans-boldItalic.fntdata"/><Relationship Id="rId22" Type="http://schemas.openxmlformats.org/officeDocument/2006/relationships/font" Target="fonts/Overlock-regular.fntdata"/><Relationship Id="rId21" Type="http://schemas.openxmlformats.org/officeDocument/2006/relationships/slide" Target="slides/slide14.xml"/><Relationship Id="rId24" Type="http://schemas.openxmlformats.org/officeDocument/2006/relationships/font" Target="fonts/Overlock-italic.fntdata"/><Relationship Id="rId23" Type="http://schemas.openxmlformats.org/officeDocument/2006/relationships/font" Target="fonts/Overlo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FiraSansCondensed-regular.fntdata"/><Relationship Id="rId25" Type="http://schemas.openxmlformats.org/officeDocument/2006/relationships/font" Target="fonts/Overlock-boldItalic.fntdata"/><Relationship Id="rId28" Type="http://schemas.openxmlformats.org/officeDocument/2006/relationships/font" Target="fonts/FiraSansCondensed-italic.fntdata"/><Relationship Id="rId27" Type="http://schemas.openxmlformats.org/officeDocument/2006/relationships/font" Target="fonts/FiraSansCondensed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FiraSansCondense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JosefinSans-bold.fntdata"/><Relationship Id="rId30" Type="http://schemas.openxmlformats.org/officeDocument/2006/relationships/font" Target="fonts/JosefinSans-regular.fntdata"/><Relationship Id="rId11" Type="http://schemas.openxmlformats.org/officeDocument/2006/relationships/slide" Target="slides/slide4.xml"/><Relationship Id="rId33" Type="http://schemas.openxmlformats.org/officeDocument/2006/relationships/font" Target="fonts/JosefinSans-boldItalic.fntdata"/><Relationship Id="rId10" Type="http://schemas.openxmlformats.org/officeDocument/2006/relationships/slide" Target="slides/slide3.xml"/><Relationship Id="rId32" Type="http://schemas.openxmlformats.org/officeDocument/2006/relationships/font" Target="fonts/JosefinSans-italic.fntdata"/><Relationship Id="rId13" Type="http://schemas.openxmlformats.org/officeDocument/2006/relationships/slide" Target="slides/slide6.xml"/><Relationship Id="rId35" Type="http://schemas.openxmlformats.org/officeDocument/2006/relationships/font" Target="fonts/Exo-bold.fntdata"/><Relationship Id="rId12" Type="http://schemas.openxmlformats.org/officeDocument/2006/relationships/slide" Target="slides/slide5.xml"/><Relationship Id="rId34" Type="http://schemas.openxmlformats.org/officeDocument/2006/relationships/font" Target="fonts/Exo-regular.fntdata"/><Relationship Id="rId15" Type="http://schemas.openxmlformats.org/officeDocument/2006/relationships/slide" Target="slides/slide8.xml"/><Relationship Id="rId37" Type="http://schemas.openxmlformats.org/officeDocument/2006/relationships/font" Target="fonts/Exo-boldItalic.fntdata"/><Relationship Id="rId14" Type="http://schemas.openxmlformats.org/officeDocument/2006/relationships/slide" Target="slides/slide7.xml"/><Relationship Id="rId36" Type="http://schemas.openxmlformats.org/officeDocument/2006/relationships/font" Target="fonts/Exo-italic.fntdata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11T10:30:10.805">
    <p:pos x="1490" y="5045"/>
    <p:text>add this is important note</p:text>
  </p:cm>
  <p:cm authorId="1" idx="1" dt="2022-01-11T10:30:10.805">
    <p:pos x="1490" y="5045"/>
    <p:text>Done</p:text>
  </p:cm>
  <p:cm authorId="0" idx="2" dt="2022-01-11T10:28:38.289">
    <p:pos x="2411" y="556"/>
    <p:text>add "more details in the next slide"</p:text>
  </p:cm>
  <p:cm authorId="1" idx="2" dt="2022-01-11T10:28:38.289">
    <p:pos x="2411" y="556"/>
    <p:text>Done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already </a:t>
            </a:r>
            <a:r>
              <a:rPr lang="en">
                <a:solidFill>
                  <a:srgbClr val="FF0000"/>
                </a:solidFill>
              </a:rPr>
              <a:t>done</a:t>
            </a:r>
            <a:r>
              <a:rPr lang="en"/>
              <a:t>, please </a:t>
            </a:r>
            <a:r>
              <a:rPr lang="en">
                <a:solidFill>
                  <a:srgbClr val="FF0000"/>
                </a:solidFill>
              </a:rPr>
              <a:t>don’t</a:t>
            </a:r>
            <a:r>
              <a:rPr lang="en"/>
              <a:t> change anything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423b51168ea28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423b51168ea2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b55096c16_0_6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b55096c1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ab3916b1e_0_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ab3916b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b46dd5778_0_52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b46dd577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b46dd5778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0b46dd57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46dd5778_0_3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46dd57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your objectives are less than 6 delete the extra points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b46dd5778_0_4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b46dd577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55096c16_0_3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b55096c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a914e1447e175c_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8a914e1447e175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b55096c16_0_4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b55096c1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b55096c16_0_5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b55096c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b55096c16_0_5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b55096c1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423b51168ea28_0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423b51168ea2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9350" y="356702"/>
            <a:ext cx="5581800" cy="7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Fira Sans Condensed"/>
              <a:buNone/>
              <a:defRPr b="1" sz="3000">
                <a:solidFill>
                  <a:srgbClr val="99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310" y="1256039"/>
            <a:ext cx="6816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Open Sans"/>
              <a:buNone/>
              <a:defRPr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None/>
              <a:defRPr sz="3600">
                <a:solidFill>
                  <a:srgbClr val="990000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900"/>
              <a:buNone/>
              <a:defRPr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None/>
              <a:defRPr>
                <a:solidFill>
                  <a:srgbClr val="99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-8263397">
            <a:off x="5233425" y="40220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rot="-8263397">
            <a:off x="5375413" y="-64555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900"/>
              <a:buFont typeface="Fira Sans Condensed"/>
              <a:buNone/>
              <a:defRPr b="1" sz="2900">
                <a:solidFill>
                  <a:srgbClr val="99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0w4uhB2KIm74W3s5taftkhqCF9GSLcBvtNAkvmSzJh8/edit#slide=id.g6bb1375d29359caf_1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hyperlink" Target="https://docs.google.com/presentation/d/10w4uhB2KIm74W3s5taftkhqCF9GSLcBvtNAkvmSzJh8/edit#slide=id.g6bb1375d29359caf_1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quizlet.com/join/83MnjJVMS" TargetMode="External"/><Relationship Id="rId5" Type="http://schemas.openxmlformats.org/officeDocument/2006/relationships/hyperlink" Target="https://quizlet.com/join/83MnjJVMS" TargetMode="External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youtu.be/00jgSl0FHNE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youtu.be/00jgSl0FHN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3.jpg"/><Relationship Id="rId5" Type="http://schemas.openxmlformats.org/officeDocument/2006/relationships/image" Target="../media/image28.jp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Relationship Id="rId5" Type="http://schemas.openxmlformats.org/officeDocument/2006/relationships/image" Target="../media/image3.jp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971900" y="5914225"/>
            <a:ext cx="337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Development of the Respiratory System</a:t>
            </a:r>
            <a:endParaRPr b="1" sz="3000">
              <a:solidFill>
                <a:srgbClr val="990000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75700" y="71935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Respiratory Block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97400" y="9642900"/>
            <a:ext cx="141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sz="15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 rot="7960463">
            <a:off x="3341146" y="-3348386"/>
            <a:ext cx="3544971" cy="8432824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7859699">
            <a:off x="3646179" y="-3203795"/>
            <a:ext cx="3159371" cy="795313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987695">
            <a:off x="6002094" y="-492413"/>
            <a:ext cx="1812333" cy="1757376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 rot="5987841">
            <a:off x="6218268" y="-526434"/>
            <a:ext cx="1593008" cy="1579004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593850" y="0"/>
            <a:ext cx="62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990000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b="1" sz="4000">
              <a:solidFill>
                <a:srgbClr val="99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5350" y="-152026"/>
            <a:ext cx="2189350" cy="2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404" y="-8131"/>
            <a:ext cx="1752301" cy="175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-10285955">
            <a:off x="-1472812" y="7576695"/>
            <a:ext cx="5380656" cy="3153348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10285955">
            <a:off x="-1821788" y="7745038"/>
            <a:ext cx="5380656" cy="3907340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5488" y="8352950"/>
            <a:ext cx="1618500" cy="16008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Color Index: </a:t>
            </a:r>
            <a:endParaRPr b="1">
              <a:solidFill>
                <a:srgbClr val="990000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Male’s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Slides</a:t>
            </a:r>
            <a:endParaRPr sz="13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Slides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3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75700" y="67933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0525" y="9703387"/>
            <a:ext cx="294525" cy="2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10250" y="3448450"/>
            <a:ext cx="2294700" cy="2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0246" y="1532975"/>
            <a:ext cx="1277124" cy="95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249350" y="489275"/>
            <a:ext cx="55965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Pseudoglandular Period of Lung Development [5-16/</a:t>
            </a:r>
            <a:r>
              <a:rPr lang="en" sz="2100">
                <a:solidFill>
                  <a:srgbClr val="D5A6BD"/>
                </a:solidFill>
              </a:rPr>
              <a:t>17</a:t>
            </a:r>
            <a:r>
              <a:rPr lang="en" sz="2100"/>
              <a:t> weeks] :</a:t>
            </a:r>
            <a:endParaRPr sz="2100"/>
          </a:p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249350" y="1339325"/>
            <a:ext cx="6359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40"/>
              <a:buFont typeface="Arial"/>
              <a:buChar char="❖"/>
            </a:pPr>
            <a:r>
              <a:rPr lang="en" sz="1440"/>
              <a:t>Developing lungs somewhat </a:t>
            </a:r>
            <a:r>
              <a:rPr b="1" lang="en" sz="1440"/>
              <a:t>resembles </a:t>
            </a:r>
            <a:r>
              <a:rPr lang="en" sz="1440"/>
              <a:t>an </a:t>
            </a:r>
            <a:r>
              <a:rPr b="1" lang="en" sz="1440"/>
              <a:t>exocrine gland</a:t>
            </a:r>
            <a:r>
              <a:rPr lang="en" sz="1440"/>
              <a:t> during this period.</a:t>
            </a:r>
            <a:endParaRPr sz="144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40"/>
              <a:buChar char="❖"/>
            </a:pPr>
            <a:r>
              <a:rPr lang="en" sz="1440"/>
              <a:t>By </a:t>
            </a:r>
            <a:r>
              <a:rPr b="1" lang="en" sz="1440">
                <a:solidFill>
                  <a:srgbClr val="6FA8DC"/>
                </a:solidFill>
              </a:rPr>
              <a:t>16</a:t>
            </a:r>
            <a:r>
              <a:rPr b="1" lang="en" sz="1440">
                <a:solidFill>
                  <a:srgbClr val="000000"/>
                </a:solidFill>
              </a:rPr>
              <a:t>(</a:t>
            </a:r>
            <a:r>
              <a:rPr b="1" lang="en" sz="1440">
                <a:solidFill>
                  <a:srgbClr val="D5A6BD"/>
                </a:solidFill>
              </a:rPr>
              <a:t>17</a:t>
            </a:r>
            <a:r>
              <a:rPr b="1" lang="en" sz="1440"/>
              <a:t>)</a:t>
            </a:r>
            <a:r>
              <a:rPr b="1" lang="en" sz="1440">
                <a:solidFill>
                  <a:srgbClr val="6FA8DC"/>
                </a:solidFill>
              </a:rPr>
              <a:t> </a:t>
            </a:r>
            <a:r>
              <a:rPr b="1" lang="en" sz="1440"/>
              <a:t>weeks</a:t>
            </a:r>
            <a:r>
              <a:rPr lang="en" sz="1440"/>
              <a:t> all major elements of the lung have formed  </a:t>
            </a:r>
            <a:r>
              <a:rPr b="1" lang="en" sz="1440" u="sng"/>
              <a:t>EXCEPT</a:t>
            </a:r>
            <a:r>
              <a:rPr lang="en" sz="1440"/>
              <a:t>  those involved with </a:t>
            </a:r>
            <a:r>
              <a:rPr b="1" lang="en" sz="1440"/>
              <a:t>gas exchange</a:t>
            </a:r>
            <a:r>
              <a:rPr lang="en" sz="1440"/>
              <a:t> i.e. </a:t>
            </a:r>
            <a:r>
              <a:rPr b="1" lang="en" sz="1440">
                <a:solidFill>
                  <a:srgbClr val="FF0000"/>
                </a:solidFill>
              </a:rPr>
              <a:t>ALVEOLI</a:t>
            </a:r>
            <a:r>
              <a:rPr lang="en" sz="1440"/>
              <a:t>.</a:t>
            </a:r>
            <a:endParaRPr sz="144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40"/>
              <a:buFont typeface="Arial"/>
              <a:buChar char="❖"/>
            </a:pPr>
            <a:r>
              <a:rPr lang="en" sz="1440"/>
              <a:t>Respiration is </a:t>
            </a:r>
            <a:r>
              <a:rPr b="1" lang="en" sz="1440" u="sng"/>
              <a:t>NOT </a:t>
            </a:r>
            <a:r>
              <a:rPr lang="en" sz="1440"/>
              <a:t>possible.</a:t>
            </a:r>
            <a:endParaRPr sz="144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40"/>
          </a:p>
          <a:p>
            <a:pPr indent="-3200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40"/>
              <a:buFont typeface="Arial"/>
              <a:buChar char="❖"/>
            </a:pPr>
            <a:r>
              <a:rPr lang="en" sz="1440"/>
              <a:t>Fetuses born during this period are </a:t>
            </a:r>
            <a:r>
              <a:rPr b="1" lang="en" sz="1440" u="sng"/>
              <a:t>unable to survive</a:t>
            </a:r>
            <a:r>
              <a:rPr lang="en" sz="1440"/>
              <a:t>.</a:t>
            </a:r>
            <a:endParaRPr sz="1440"/>
          </a:p>
        </p:txBody>
      </p:sp>
      <p:pic>
        <p:nvPicPr>
          <p:cNvPr descr="C:\Users\user\Pictures\zz.png" id="241" name="Google Shape;241;p22"/>
          <p:cNvPicPr preferRelativeResize="0"/>
          <p:nvPr/>
        </p:nvPicPr>
        <p:blipFill rotWithShape="1">
          <a:blip r:embed="rId3">
            <a:alphaModFix/>
          </a:blip>
          <a:srcRect b="2219" l="1408" r="8273" t="5699"/>
          <a:stretch/>
        </p:blipFill>
        <p:spPr>
          <a:xfrm>
            <a:off x="5146200" y="3622150"/>
            <a:ext cx="1710177" cy="13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>
            <p:ph type="title"/>
          </p:nvPr>
        </p:nvSpPr>
        <p:spPr>
          <a:xfrm>
            <a:off x="229560" y="4427596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Canalicular Period of Lung Development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[16-26 weeks] :</a:t>
            </a:r>
            <a:endParaRPr sz="2100"/>
          </a:p>
        </p:txBody>
      </p:sp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229550" y="5292675"/>
            <a:ext cx="6933300" cy="3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Lung tissue becomes </a:t>
            </a:r>
            <a:r>
              <a:rPr b="1" lang="en" sz="1400" u="sng"/>
              <a:t>highly vascular</a:t>
            </a:r>
            <a:r>
              <a:rPr lang="en" sz="1400"/>
              <a:t>..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Lumina of bronchi and terminal bronchioles become </a:t>
            </a:r>
            <a:r>
              <a:rPr b="1" lang="en" sz="1400" u="sng"/>
              <a:t>larger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By </a:t>
            </a:r>
            <a:r>
              <a:rPr b="1" lang="en" sz="1400"/>
              <a:t>24 weeks</a:t>
            </a:r>
            <a:r>
              <a:rPr lang="en" sz="1400"/>
              <a:t> each terminal bronchiole has given rise to </a:t>
            </a:r>
            <a:r>
              <a:rPr b="1" lang="en" sz="1400"/>
              <a:t>two or more</a:t>
            </a:r>
            <a:r>
              <a:rPr lang="en" sz="1400"/>
              <a:t> respiratory bronchioles.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Font typeface="Arial"/>
              <a:buChar char="❖"/>
            </a:pPr>
            <a:r>
              <a:rPr lang="en" sz="1400"/>
              <a:t>The respiratory bronchioles </a:t>
            </a:r>
            <a:r>
              <a:rPr b="1" lang="en" sz="1400" u="sng"/>
              <a:t>divide</a:t>
            </a:r>
            <a:r>
              <a:rPr b="1" lang="en" sz="1400"/>
              <a:t> </a:t>
            </a:r>
            <a:r>
              <a:rPr lang="en" sz="1400"/>
              <a:t>into 3 to 6 tubular passages called </a:t>
            </a:r>
            <a:r>
              <a:rPr b="1" lang="en" sz="1400"/>
              <a:t>alveolar ducts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Some thin-walled </a:t>
            </a:r>
            <a:r>
              <a:rPr b="1" lang="en" sz="1400">
                <a:solidFill>
                  <a:srgbClr val="FF0000"/>
                </a:solidFill>
              </a:rPr>
              <a:t>terminal sacs (primordial alveoli)</a:t>
            </a:r>
            <a:r>
              <a:rPr lang="en" sz="1400"/>
              <a:t> develop at the </a:t>
            </a:r>
            <a:r>
              <a:rPr b="1" lang="en" sz="1400"/>
              <a:t>end of respiratory bronchioles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Respiration is </a:t>
            </a:r>
            <a:r>
              <a:rPr b="1" lang="en" sz="1400"/>
              <a:t>possible </a:t>
            </a:r>
            <a:r>
              <a:rPr lang="en" sz="1400"/>
              <a:t>at end of this period → premature fetus may survive with </a:t>
            </a:r>
            <a:r>
              <a:rPr b="1" lang="en" sz="1400"/>
              <a:t>intensive care</a:t>
            </a:r>
            <a:r>
              <a:rPr lang="en" sz="1400"/>
              <a:t> but </a:t>
            </a:r>
            <a:r>
              <a:rPr b="1" lang="en" sz="1400"/>
              <a:t>usually die. </a:t>
            </a:r>
            <a:r>
              <a:rPr lang="en" sz="1400">
                <a:solidFill>
                  <a:srgbClr val="FF0000"/>
                </a:solidFill>
              </a:rPr>
              <a:t>(because of the immaturity of respiratory as well as other systems)</a:t>
            </a:r>
            <a:endParaRPr sz="1400">
              <a:solidFill>
                <a:srgbClr val="FF0000"/>
              </a:solidFill>
            </a:endParaRPr>
          </a:p>
        </p:txBody>
      </p:sp>
      <p:pic>
        <p:nvPicPr>
          <p:cNvPr descr="C:\Users\user\Pictures\xzc.png" id="244" name="Google Shape;244;p22"/>
          <p:cNvPicPr preferRelativeResize="0"/>
          <p:nvPr/>
        </p:nvPicPr>
        <p:blipFill rotWithShape="1">
          <a:blip r:embed="rId4">
            <a:alphaModFix/>
          </a:blip>
          <a:srcRect b="2910" l="5719" r="1439" t="1660"/>
          <a:stretch/>
        </p:blipFill>
        <p:spPr>
          <a:xfrm>
            <a:off x="5192338" y="8540825"/>
            <a:ext cx="1617900" cy="1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/>
          <p:nvPr/>
        </p:nvSpPr>
        <p:spPr>
          <a:xfrm>
            <a:off x="6436138" y="8540825"/>
            <a:ext cx="345900" cy="10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5217983" y="9007304"/>
            <a:ext cx="319200" cy="209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5204569" y="9238624"/>
            <a:ext cx="345900" cy="209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Terminal Sac Period of Lung Development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[26 weeks - birth] :</a:t>
            </a:r>
            <a:endParaRPr sz="2300"/>
          </a:p>
        </p:txBody>
      </p:sp>
      <p:sp>
        <p:nvSpPr>
          <p:cNvPr id="253" name="Google Shape;253;p23"/>
          <p:cNvSpPr txBox="1"/>
          <p:nvPr>
            <p:ph idx="1" type="body"/>
          </p:nvPr>
        </p:nvSpPr>
        <p:spPr>
          <a:xfrm>
            <a:off x="249350" y="1796525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Many more </a:t>
            </a:r>
            <a:r>
              <a:rPr b="1" lang="en" sz="1400"/>
              <a:t>terminal </a:t>
            </a:r>
            <a:r>
              <a:rPr lang="en" sz="1400"/>
              <a:t>sacs develop.</a:t>
            </a:r>
            <a:endParaRPr sz="1400"/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Their </a:t>
            </a:r>
            <a:r>
              <a:rPr b="1" lang="en" sz="1400"/>
              <a:t>epithelium </a:t>
            </a:r>
            <a:r>
              <a:rPr lang="en" sz="1400"/>
              <a:t>becomes </a:t>
            </a:r>
            <a:r>
              <a:rPr b="1" lang="en" sz="1400"/>
              <a:t>very thin</a:t>
            </a:r>
            <a:r>
              <a:rPr lang="en" sz="1400"/>
              <a:t>.</a:t>
            </a:r>
            <a:r>
              <a:rPr lang="en" sz="1400">
                <a:solidFill>
                  <a:srgbClr val="999999"/>
                </a:solidFill>
              </a:rPr>
              <a:t> (type I &amp; type II pneumocytes)</a:t>
            </a:r>
            <a:endParaRPr sz="1400">
              <a:solidFill>
                <a:srgbClr val="999999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b="1" lang="en" sz="1400"/>
              <a:t>Capillaries </a:t>
            </a:r>
            <a:r>
              <a:rPr lang="en" sz="1400"/>
              <a:t>begin to </a:t>
            </a:r>
            <a:r>
              <a:rPr b="1" lang="en" sz="1400"/>
              <a:t>bulge </a:t>
            </a:r>
            <a:r>
              <a:rPr lang="en" sz="1400"/>
              <a:t>into developing alveoli.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Alveoli epithelial cells </a:t>
            </a:r>
            <a:r>
              <a:rPr b="1" lang="en" sz="1400"/>
              <a:t>+ </a:t>
            </a:r>
            <a:r>
              <a:rPr lang="en" sz="1400"/>
              <a:t>Capillary endothelial cells </a:t>
            </a:r>
            <a:r>
              <a:rPr b="1" lang="en" sz="1400"/>
              <a:t>=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0000"/>
                </a:solidFill>
              </a:rPr>
              <a:t>          Blood-air barrier is established.</a:t>
            </a:r>
            <a:endParaRPr b="1" sz="1400">
              <a:solidFill>
                <a:srgbClr val="FF0000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b="1" lang="en" sz="1400"/>
              <a:t>Adequate gas exchange</a:t>
            </a:r>
            <a:r>
              <a:rPr lang="en" sz="1400"/>
              <a:t> can occur which allows the prematurely born fetus to </a:t>
            </a:r>
            <a:r>
              <a:rPr b="1" lang="en" sz="1400"/>
              <a:t>survive.</a:t>
            </a:r>
            <a:endParaRPr b="1" sz="1400"/>
          </a:p>
          <a:p>
            <a:pPr indent="-171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lang="en" sz="1400"/>
              <a:t>By </a:t>
            </a:r>
            <a:r>
              <a:rPr b="1" lang="en" sz="1400"/>
              <a:t>24 weeks</a:t>
            </a:r>
            <a:r>
              <a:rPr lang="en" sz="1400"/>
              <a:t>, the terminal sacs are </a:t>
            </a:r>
            <a:r>
              <a:rPr b="1" lang="en" sz="1400" u="sng"/>
              <a:t>lined by</a:t>
            </a:r>
            <a:r>
              <a:rPr lang="en" sz="1400"/>
              <a:t>:-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1- Squamous </a:t>
            </a:r>
            <a:r>
              <a:rPr b="1" lang="en" sz="1400"/>
              <a:t>type I</a:t>
            </a:r>
            <a:r>
              <a:rPr lang="en" sz="1400"/>
              <a:t> alveolar cells or </a:t>
            </a:r>
            <a:r>
              <a:rPr b="1" lang="en" sz="1400"/>
              <a:t>pneumocytes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2- Rounded secretory, </a:t>
            </a:r>
            <a:r>
              <a:rPr b="1" lang="en" sz="1400"/>
              <a:t>type II pneumocytes</a:t>
            </a:r>
            <a:r>
              <a:rPr lang="en" sz="1400"/>
              <a:t>, that secrete a mixture of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phospholipids called </a:t>
            </a:r>
            <a:r>
              <a:rPr b="1" lang="en" sz="1400" u="sng"/>
              <a:t>surfactant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8AF"/>
              </a:buClr>
              <a:buSzPts val="1400"/>
              <a:buChar char="❖"/>
            </a:pPr>
            <a:r>
              <a:rPr b="1" lang="en" sz="1400"/>
              <a:t>Surfactant </a:t>
            </a:r>
            <a:r>
              <a:rPr lang="en" sz="1400"/>
              <a:t>production begins by</a:t>
            </a:r>
            <a:r>
              <a:rPr lang="en" sz="1400">
                <a:solidFill>
                  <a:srgbClr val="FF0000"/>
                </a:solidFill>
              </a:rPr>
              <a:t> </a:t>
            </a:r>
            <a:r>
              <a:rPr b="1" lang="en" sz="1400" u="sng"/>
              <a:t>24 weeks</a:t>
            </a:r>
            <a:r>
              <a:rPr lang="en" sz="1400"/>
              <a:t> and </a:t>
            </a:r>
            <a:r>
              <a:rPr b="1" lang="en" sz="1400">
                <a:solidFill>
                  <a:srgbClr val="FF0000"/>
                </a:solidFill>
              </a:rPr>
              <a:t>increases </a:t>
            </a:r>
            <a:r>
              <a:rPr lang="en" sz="1400"/>
              <a:t>during the terminal stages of pregnancy </a:t>
            </a:r>
            <a:r>
              <a:rPr lang="en" sz="1400">
                <a:solidFill>
                  <a:srgbClr val="6FA8DC"/>
                </a:solidFill>
              </a:rPr>
              <a:t>particularly</a:t>
            </a:r>
            <a:r>
              <a:rPr lang="en" sz="1400">
                <a:solidFill>
                  <a:srgbClr val="6FA8DC"/>
                </a:solidFill>
              </a:rPr>
              <a:t> in last 2 weeks </a:t>
            </a:r>
            <a:endParaRPr sz="1400">
              <a:solidFill>
                <a:srgbClr val="6FA8DC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6B8AF"/>
              </a:buClr>
              <a:buSzPts val="1400"/>
              <a:buFont typeface="Arial"/>
              <a:buChar char="❖"/>
            </a:pPr>
            <a:r>
              <a:rPr b="1" lang="en" sz="1400"/>
              <a:t>S</a:t>
            </a:r>
            <a:r>
              <a:rPr b="1" lang="en" sz="1400"/>
              <a:t>ufficient terminal sacs</a:t>
            </a:r>
            <a:r>
              <a:rPr lang="en" sz="1400"/>
              <a:t>, </a:t>
            </a:r>
            <a:r>
              <a:rPr b="1" lang="en" sz="1400"/>
              <a:t>pulmonary vasculature</a:t>
            </a:r>
            <a:r>
              <a:rPr lang="en" sz="1400"/>
              <a:t> &amp; </a:t>
            </a:r>
            <a:r>
              <a:rPr b="1" lang="en" sz="1400"/>
              <a:t>surfactant permit</a:t>
            </a:r>
            <a:r>
              <a:rPr lang="en" sz="1400"/>
              <a:t> survival of a prematurely born infants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6B8AF"/>
              </a:buClr>
              <a:buSzPts val="1400"/>
              <a:buFont typeface="Arial"/>
              <a:buChar char="❖"/>
            </a:pPr>
            <a:r>
              <a:rPr b="1" lang="en" sz="1400"/>
              <a:t>Fetuses </a:t>
            </a:r>
            <a:r>
              <a:rPr lang="en" sz="1400"/>
              <a:t>born prematurely at </a:t>
            </a:r>
            <a:r>
              <a:rPr b="1" lang="en" sz="1400"/>
              <a:t>24-26 weeks</a:t>
            </a:r>
            <a:r>
              <a:rPr lang="en" sz="1400"/>
              <a:t> may suffer from respiratory distress due to surfactant deficiency but may survive </a:t>
            </a:r>
            <a:r>
              <a:rPr b="1" lang="en" sz="1400" u="sng"/>
              <a:t>if given intensive care.</a:t>
            </a:r>
            <a:endParaRPr b="1" sz="1400" u="sng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Char char="❖"/>
            </a:pPr>
            <a:r>
              <a:rPr b="1" lang="en" sz="1400">
                <a:solidFill>
                  <a:srgbClr val="6FA8DC"/>
                </a:solidFill>
              </a:rPr>
              <a:t>RDS (</a:t>
            </a:r>
            <a:r>
              <a:rPr b="1" lang="en" sz="1400">
                <a:solidFill>
                  <a:srgbClr val="6FA8DC"/>
                </a:solidFill>
              </a:rPr>
              <a:t>Hyaline</a:t>
            </a:r>
            <a:r>
              <a:rPr b="1" lang="en" sz="1400">
                <a:solidFill>
                  <a:srgbClr val="6FA8DC"/>
                </a:solidFill>
              </a:rPr>
              <a:t> membrane disease)</a:t>
            </a:r>
            <a:endParaRPr b="1" sz="1000" u="sng">
              <a:solidFill>
                <a:srgbClr val="6FA8DC"/>
              </a:solidFill>
            </a:endParaRPr>
          </a:p>
        </p:txBody>
      </p:sp>
      <p:pic>
        <p:nvPicPr>
          <p:cNvPr descr="C:\Users\user\Pictures\asas.png" id="254" name="Google Shape;254;p23"/>
          <p:cNvPicPr preferRelativeResize="0"/>
          <p:nvPr/>
        </p:nvPicPr>
        <p:blipFill rotWithShape="1">
          <a:blip r:embed="rId3">
            <a:alphaModFix/>
          </a:blip>
          <a:srcRect b="2244" l="2378" r="3970" t="2235"/>
          <a:stretch/>
        </p:blipFill>
        <p:spPr>
          <a:xfrm>
            <a:off x="586625" y="7196450"/>
            <a:ext cx="2577251" cy="226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Free User\My Documents\My Pictures\alveoliParts.jpg"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6425" y="7404875"/>
            <a:ext cx="3700075" cy="21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>
            <p:ph type="title"/>
          </p:nvPr>
        </p:nvSpPr>
        <p:spPr>
          <a:xfrm>
            <a:off x="1179326" y="9473024"/>
            <a:ext cx="14964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Terminal Sac Period</a:t>
            </a:r>
            <a:endParaRPr sz="11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/>
          <p:nvPr/>
        </p:nvSpPr>
        <p:spPr>
          <a:xfrm rot="-8263349">
            <a:off x="5186273" y="9316"/>
            <a:ext cx="3532616" cy="1648010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765450" y="420675"/>
            <a:ext cx="5784300" cy="4947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99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Alveolar Period of Lung Development [32 weeks - 8 years]</a:t>
            </a:r>
            <a:endParaRPr b="1" sz="1700">
              <a:solidFill>
                <a:srgbClr val="FFFFFF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grpSp>
        <p:nvGrpSpPr>
          <p:cNvPr id="263" name="Google Shape;263;p24"/>
          <p:cNvGrpSpPr/>
          <p:nvPr/>
        </p:nvGrpSpPr>
        <p:grpSpPr>
          <a:xfrm>
            <a:off x="541296" y="1136987"/>
            <a:ext cx="520060" cy="682108"/>
            <a:chOff x="2391948" y="1635646"/>
            <a:chExt cx="805546" cy="1584088"/>
          </a:xfrm>
        </p:grpSpPr>
        <p:sp>
          <p:nvSpPr>
            <p:cNvPr id="264" name="Google Shape;264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4"/>
          <p:cNvSpPr txBox="1"/>
          <p:nvPr/>
        </p:nvSpPr>
        <p:spPr>
          <a:xfrm>
            <a:off x="587926" y="1161439"/>
            <a:ext cx="426900" cy="370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1061290" y="1136900"/>
            <a:ext cx="5712600" cy="682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 the beginning of the alveolar period, each respiratory bronchiole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terminates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a cluster of thin-walled terminal saccules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(future alveoli)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8" name="Google Shape;268;p24"/>
          <p:cNvGrpSpPr/>
          <p:nvPr/>
        </p:nvGrpSpPr>
        <p:grpSpPr>
          <a:xfrm>
            <a:off x="541287" y="1952197"/>
            <a:ext cx="520060" cy="682108"/>
            <a:chOff x="2391948" y="1635646"/>
            <a:chExt cx="805546" cy="1584088"/>
          </a:xfrm>
        </p:grpSpPr>
        <p:sp>
          <p:nvSpPr>
            <p:cNvPr id="269" name="Google Shape;269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24"/>
          <p:cNvSpPr txBox="1"/>
          <p:nvPr/>
        </p:nvSpPr>
        <p:spPr>
          <a:xfrm>
            <a:off x="587912" y="1976650"/>
            <a:ext cx="426900" cy="3078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1061307" y="1952124"/>
            <a:ext cx="5712600" cy="682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erminal saccules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are separated from one another by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loose connective tissue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3" name="Google Shape;273;p24"/>
          <p:cNvGrpSpPr/>
          <p:nvPr/>
        </p:nvGrpSpPr>
        <p:grpSpPr>
          <a:xfrm>
            <a:off x="541298" y="2767409"/>
            <a:ext cx="520060" cy="682108"/>
            <a:chOff x="2391948" y="1635646"/>
            <a:chExt cx="805546" cy="1584088"/>
          </a:xfrm>
        </p:grpSpPr>
        <p:sp>
          <p:nvSpPr>
            <p:cNvPr id="274" name="Google Shape;274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24"/>
          <p:cNvSpPr txBox="1"/>
          <p:nvPr/>
        </p:nvSpPr>
        <p:spPr>
          <a:xfrm>
            <a:off x="587858" y="2791861"/>
            <a:ext cx="426900" cy="370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1061290" y="2767329"/>
            <a:ext cx="5712600" cy="682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These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terminal saccules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alveoli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represent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future alveolar sac.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8" name="Google Shape;278;p24"/>
          <p:cNvGrpSpPr/>
          <p:nvPr/>
        </p:nvGrpSpPr>
        <p:grpSpPr>
          <a:xfrm>
            <a:off x="541309" y="3582687"/>
            <a:ext cx="520060" cy="682108"/>
            <a:chOff x="2391948" y="1635646"/>
            <a:chExt cx="805546" cy="1584088"/>
          </a:xfrm>
        </p:grpSpPr>
        <p:sp>
          <p:nvSpPr>
            <p:cNvPr id="279" name="Google Shape;279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4"/>
          <p:cNvSpPr txBox="1"/>
          <p:nvPr/>
        </p:nvSpPr>
        <p:spPr>
          <a:xfrm>
            <a:off x="587938" y="3607139"/>
            <a:ext cx="426900" cy="370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1061303" y="3582600"/>
            <a:ext cx="5712600" cy="682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Characteristic mature alveoli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 not form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until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after birth, 95%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alveoli develop postnatally.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3" name="Google Shape;283;p24"/>
          <p:cNvGrpSpPr/>
          <p:nvPr/>
        </p:nvGrpSpPr>
        <p:grpSpPr>
          <a:xfrm>
            <a:off x="541300" y="4397897"/>
            <a:ext cx="520060" cy="682108"/>
            <a:chOff x="2391948" y="1635646"/>
            <a:chExt cx="805546" cy="1584088"/>
          </a:xfrm>
        </p:grpSpPr>
        <p:sp>
          <p:nvSpPr>
            <p:cNvPr id="284" name="Google Shape;284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4"/>
          <p:cNvSpPr txBox="1"/>
          <p:nvPr/>
        </p:nvSpPr>
        <p:spPr>
          <a:xfrm>
            <a:off x="587924" y="4422350"/>
            <a:ext cx="426900" cy="3078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1061320" y="4397824"/>
            <a:ext cx="5712600" cy="682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About 50 million alveoli, one sixth of the adult number are present in the lungs of a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full-term newborn infant.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8" name="Google Shape;288;p24"/>
          <p:cNvGrpSpPr/>
          <p:nvPr/>
        </p:nvGrpSpPr>
        <p:grpSpPr>
          <a:xfrm>
            <a:off x="541310" y="5213109"/>
            <a:ext cx="520060" cy="682108"/>
            <a:chOff x="2391948" y="1635646"/>
            <a:chExt cx="805546" cy="1584088"/>
          </a:xfrm>
        </p:grpSpPr>
        <p:sp>
          <p:nvSpPr>
            <p:cNvPr id="289" name="Google Shape;289;p24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24"/>
          <p:cNvSpPr txBox="1"/>
          <p:nvPr/>
        </p:nvSpPr>
        <p:spPr>
          <a:xfrm>
            <a:off x="587870" y="5237561"/>
            <a:ext cx="426900" cy="370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06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1061300" y="5213022"/>
            <a:ext cx="5712600" cy="1185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E6B8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3-8 year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the number of alveoli continues to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increase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forming additional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primordial alveoli.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 by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about the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eighth year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the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adult complement  of 300 million alveoli is present.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3" name="Google Shape;293;p24"/>
          <p:cNvGrpSpPr/>
          <p:nvPr/>
        </p:nvGrpSpPr>
        <p:grpSpPr>
          <a:xfrm>
            <a:off x="87302" y="6813246"/>
            <a:ext cx="7198765" cy="3129624"/>
            <a:chOff x="348295" y="9767078"/>
            <a:chExt cx="6204762" cy="2927344"/>
          </a:xfrm>
        </p:grpSpPr>
        <p:sp>
          <p:nvSpPr>
            <p:cNvPr id="294" name="Google Shape;294;p24"/>
            <p:cNvSpPr/>
            <p:nvPr/>
          </p:nvSpPr>
          <p:spPr>
            <a:xfrm>
              <a:off x="2648075" y="10209775"/>
              <a:ext cx="1695600" cy="838200"/>
            </a:xfrm>
            <a:prstGeom prst="roundRect">
              <a:avLst>
                <a:gd fmla="val 16667" name="adj"/>
              </a:avLst>
            </a:prstGeom>
            <a:solidFill>
              <a:srgbClr val="E6B8AF"/>
            </a:solidFill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990000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Lung Development Anomalies: Tracheoesophageal </a:t>
              </a:r>
              <a:r>
                <a:rPr b="1" lang="en">
                  <a:solidFill>
                    <a:srgbClr val="990000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Fistula</a:t>
              </a:r>
              <a:endParaRPr b="1">
                <a:solidFill>
                  <a:srgbClr val="FFFFFF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4963657" y="9770190"/>
              <a:ext cx="1589400" cy="14025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 more than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90%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of cases, the fistula is associated with </a:t>
              </a:r>
              <a:r>
                <a:rPr lang="en" sz="11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esophageal atresia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b="1"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Esophagus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ends in a </a:t>
              </a:r>
              <a:r>
                <a:rPr b="1"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blind-ended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pouch rather than connecting normally to the </a:t>
              </a:r>
              <a:r>
                <a:rPr b="1"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stomach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)</a:t>
              </a:r>
              <a:endPara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Overlock"/>
                <a:buNone/>
              </a:pPr>
              <a:r>
                <a:rPr lang="en" sz="1100">
                  <a:solidFill>
                    <a:srgbClr val="6FA8DC"/>
                  </a:solidFill>
                  <a:latin typeface="Overlock"/>
                  <a:ea typeface="Overlock"/>
                  <a:cs typeface="Overlock"/>
                  <a:sym typeface="Overlock"/>
                </a:rPr>
                <a:t>VACTERAL association</a:t>
              </a:r>
              <a:endParaRPr sz="6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48295" y="9767078"/>
              <a:ext cx="1589400" cy="7725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​​</a:t>
              </a:r>
              <a:r>
                <a:rPr b="1" lang="en" sz="11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Fistula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: An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abnormal passage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between the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trachea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esophagus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348295" y="10913923"/>
              <a:ext cx="1589400" cy="17805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Results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from </a:t>
              </a:r>
              <a:r>
                <a:rPr lang="en" sz="11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incomplete division 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of the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cranial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part of the foregut into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respiratory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b="1"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esophageal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parts by the </a:t>
              </a:r>
              <a:r>
                <a:rPr lang="en" sz="110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tracheo-esophageal septum. </a:t>
              </a: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Occurs once in 3000 births.</a:t>
              </a:r>
              <a:endParaRPr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98" name="Google Shape;298;p24"/>
            <p:cNvCxnSpPr>
              <a:stCxn id="294" idx="3"/>
              <a:endCxn id="295" idx="1"/>
            </p:cNvCxnSpPr>
            <p:nvPr/>
          </p:nvCxnSpPr>
          <p:spPr>
            <a:xfrm flipH="1" rot="10800000">
              <a:off x="4343675" y="10471375"/>
              <a:ext cx="620100" cy="157500"/>
            </a:xfrm>
            <a:prstGeom prst="curvedConnector3">
              <a:avLst>
                <a:gd fmla="val 49990" name="adj1"/>
              </a:avLst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24"/>
            <p:cNvCxnSpPr>
              <a:stCxn id="294" idx="1"/>
              <a:endCxn id="296" idx="3"/>
            </p:cNvCxnSpPr>
            <p:nvPr/>
          </p:nvCxnSpPr>
          <p:spPr>
            <a:xfrm rot="10800000">
              <a:off x="1937675" y="10153375"/>
              <a:ext cx="710400" cy="4755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24"/>
            <p:cNvCxnSpPr>
              <a:stCxn id="294" idx="1"/>
              <a:endCxn id="297" idx="3"/>
            </p:cNvCxnSpPr>
            <p:nvPr/>
          </p:nvCxnSpPr>
          <p:spPr>
            <a:xfrm flipH="1">
              <a:off x="1937675" y="10628875"/>
              <a:ext cx="710400" cy="1175400"/>
            </a:xfrm>
            <a:prstGeom prst="curvedConnector3">
              <a:avLst>
                <a:gd fmla="val 49999" name="adj1"/>
              </a:avLst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01" name="Google Shape;301;p24"/>
          <p:cNvCxnSpPr>
            <a:stCxn id="294" idx="2"/>
          </p:cNvCxnSpPr>
          <p:nvPr/>
        </p:nvCxnSpPr>
        <p:spPr>
          <a:xfrm flipH="1" rot="-5400000">
            <a:off x="3328125" y="8593653"/>
            <a:ext cx="828600" cy="6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24"/>
          <p:cNvSpPr/>
          <p:nvPr/>
        </p:nvSpPr>
        <p:spPr>
          <a:xfrm>
            <a:off x="2850042" y="8542271"/>
            <a:ext cx="1787400" cy="825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Most affected infants are 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males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0" y="6694367"/>
            <a:ext cx="348300" cy="3039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43645" y="6731921"/>
            <a:ext cx="261000" cy="2289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43650" y="6669425"/>
            <a:ext cx="26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43650" y="8000190"/>
            <a:ext cx="348300" cy="3039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"/>
          <p:cNvSpPr/>
          <p:nvPr/>
        </p:nvSpPr>
        <p:spPr>
          <a:xfrm>
            <a:off x="87295" y="8037744"/>
            <a:ext cx="261000" cy="2289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87300" y="7975248"/>
            <a:ext cx="26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2730250" y="8444619"/>
            <a:ext cx="348300" cy="3039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4"/>
          <p:cNvSpPr/>
          <p:nvPr/>
        </p:nvSpPr>
        <p:spPr>
          <a:xfrm>
            <a:off x="2773895" y="8482173"/>
            <a:ext cx="261000" cy="2289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773900" y="8419677"/>
            <a:ext cx="26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265350" y="7048336"/>
            <a:ext cx="348300" cy="3039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5308995" y="7085890"/>
            <a:ext cx="261000" cy="2289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2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5309000" y="7023393"/>
            <a:ext cx="26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13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439" y="8542265"/>
            <a:ext cx="2648486" cy="138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1" name="Google Shape;321;p25"/>
          <p:cNvGraphicFramePr/>
          <p:nvPr/>
        </p:nvGraphicFramePr>
        <p:xfrm>
          <a:off x="952450" y="18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{CBC3FD12-A2D0-43FE-A8FE-91BF8478FF85}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689625">
                <a:tc grid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Fira Sans Condensed"/>
                        <a:buAutoNum type="arabicPeriod"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Which one of the following develops in the mesoderm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Cartilage 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Glands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Epithelium 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D.Spinal cord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2. For the lung to develop it acquire a layer of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visceral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pleura that get raised from: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A.Somatic mesoderm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B.Ectoderm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Splanchnic mesenchyme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Endoderm 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3. Which of the following is a part of the lower respiratory system 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A.Nose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B.Bronchi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C.Larynx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D.Kidney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4. Recanalization of larynx occur at the: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A.4th week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B.10th month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C.6th week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D.10th week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9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5. The Respiration is Not possible in: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  <a:tc hMerge="1"/>
                <a:tc hMerge="1"/>
                <a:tc hMerge="1"/>
              </a:tr>
              <a:tr h="6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Pseudoglandular period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Canalicular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Terminal sac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Alveolar</a:t>
                      </a:r>
                      <a:endParaRPr sz="11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22" name="Google Shape;322;p25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sp>
        <p:nvSpPr>
          <p:cNvPr id="323" name="Google Shape;323;p25"/>
          <p:cNvSpPr txBox="1"/>
          <p:nvPr/>
        </p:nvSpPr>
        <p:spPr>
          <a:xfrm>
            <a:off x="952450" y="8696350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1-A  2-C 3-B 4-D 5-A</a:t>
            </a:r>
            <a:endParaRPr sz="11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25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25" name="Google Shape;325;p25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26" name="Google Shape;326;p25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27" name="Google Shape;327;p25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328" name="Google Shape;3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24150"/>
            <a:ext cx="5775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/>
          <p:nvPr/>
        </p:nvSpPr>
        <p:spPr>
          <a:xfrm>
            <a:off x="1874875" y="9321900"/>
            <a:ext cx="33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Click on the </a:t>
            </a:r>
            <a:r>
              <a:rPr lang="en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icon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for more questions from Med442’s QBank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0" name="Google Shape;330;p2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7375" y="9340950"/>
            <a:ext cx="577500" cy="5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 txBox="1"/>
          <p:nvPr>
            <p:ph type="title"/>
          </p:nvPr>
        </p:nvSpPr>
        <p:spPr>
          <a:xfrm>
            <a:off x="2418606" y="700498"/>
            <a:ext cx="24780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Leaders</a:t>
            </a:r>
            <a:endParaRPr/>
          </a:p>
        </p:txBody>
      </p:sp>
      <p:sp>
        <p:nvSpPr>
          <p:cNvPr id="336" name="Google Shape;336;p26"/>
          <p:cNvSpPr txBox="1"/>
          <p:nvPr>
            <p:ph type="title"/>
          </p:nvPr>
        </p:nvSpPr>
        <p:spPr>
          <a:xfrm>
            <a:off x="2331756" y="2464636"/>
            <a:ext cx="26517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37" name="Google Shape;337;p26"/>
          <p:cNvSpPr txBox="1"/>
          <p:nvPr/>
        </p:nvSpPr>
        <p:spPr>
          <a:xfrm>
            <a:off x="462050" y="1687263"/>
            <a:ext cx="222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Mohammad Alrashed</a:t>
            </a:r>
            <a:endParaRPr b="1"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3928175" y="1687263"/>
            <a:ext cx="247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Najla </a:t>
            </a:r>
            <a:endParaRPr b="1"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Aldhbiban</a:t>
            </a:r>
            <a:endParaRPr b="1" sz="2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" name="Google Shape;3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138" y="7734888"/>
            <a:ext cx="427725" cy="4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00" y="4335025"/>
            <a:ext cx="427700" cy="4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 txBox="1"/>
          <p:nvPr/>
        </p:nvSpPr>
        <p:spPr>
          <a:xfrm>
            <a:off x="587900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Faisal Alomar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587900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Mishal Alsuwayegh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587900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Hazem Almalki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587900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Zyad Alodan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26"/>
          <p:cNvSpPr txBox="1"/>
          <p:nvPr/>
        </p:nvSpPr>
        <p:spPr>
          <a:xfrm>
            <a:off x="587900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Salman Albader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26"/>
          <p:cNvSpPr txBox="1"/>
          <p:nvPr/>
        </p:nvSpPr>
        <p:spPr>
          <a:xfrm>
            <a:off x="587900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Abdulaziz Alnasser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26"/>
          <p:cNvSpPr txBox="1"/>
          <p:nvPr/>
        </p:nvSpPr>
        <p:spPr>
          <a:xfrm>
            <a:off x="587900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Faris Alseraye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26"/>
          <p:cNvSpPr txBox="1"/>
          <p:nvPr/>
        </p:nvSpPr>
        <p:spPr>
          <a:xfrm>
            <a:off x="587900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Ahmad Alemam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26"/>
          <p:cNvSpPr txBox="1"/>
          <p:nvPr/>
        </p:nvSpPr>
        <p:spPr>
          <a:xfrm>
            <a:off x="587900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Alwaleed Faqihi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26"/>
          <p:cNvSpPr txBox="1"/>
          <p:nvPr/>
        </p:nvSpPr>
        <p:spPr>
          <a:xfrm>
            <a:off x="587900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Abdullah Alnajres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587900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Meshari Alshathri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587900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587900" y="91881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Nasser Alghaith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26"/>
          <p:cNvSpPr txBox="1"/>
          <p:nvPr/>
        </p:nvSpPr>
        <p:spPr>
          <a:xfrm>
            <a:off x="4487838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Nouf Aldalaqan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26"/>
          <p:cNvSpPr txBox="1"/>
          <p:nvPr/>
        </p:nvSpPr>
        <p:spPr>
          <a:xfrm>
            <a:off x="4487838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26"/>
          <p:cNvSpPr txBox="1"/>
          <p:nvPr/>
        </p:nvSpPr>
        <p:spPr>
          <a:xfrm>
            <a:off x="4487838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26"/>
          <p:cNvSpPr txBox="1"/>
          <p:nvPr/>
        </p:nvSpPr>
        <p:spPr>
          <a:xfrm>
            <a:off x="4487838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Shatha Alshabani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26"/>
          <p:cNvSpPr txBox="1"/>
          <p:nvPr/>
        </p:nvSpPr>
        <p:spPr>
          <a:xfrm>
            <a:off x="4487838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Aljazi AlBabtain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4487838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Reema Alshehri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4487838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Sarah Alzahrani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4487838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26"/>
          <p:cNvSpPr txBox="1"/>
          <p:nvPr/>
        </p:nvSpPr>
        <p:spPr>
          <a:xfrm>
            <a:off x="4487838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Nada Albedaiwi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26"/>
          <p:cNvSpPr txBox="1"/>
          <p:nvPr/>
        </p:nvSpPr>
        <p:spPr>
          <a:xfrm>
            <a:off x="4487838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26"/>
          <p:cNvSpPr txBox="1"/>
          <p:nvPr/>
        </p:nvSpPr>
        <p:spPr>
          <a:xfrm>
            <a:off x="4487838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Atheer AlKanhal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26"/>
          <p:cNvSpPr txBox="1"/>
          <p:nvPr/>
        </p:nvSpPr>
        <p:spPr>
          <a:xfrm>
            <a:off x="4487838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554150" y="717875"/>
            <a:ext cx="2069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>
                <a:solidFill>
                  <a:srgbClr val="990000"/>
                </a:solidFill>
              </a:rPr>
              <a:t>Objectives</a:t>
            </a:r>
            <a:endParaRPr sz="3010">
              <a:solidFill>
                <a:srgbClr val="990000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 flipH="1">
            <a:off x="4914932" y="63"/>
            <a:ext cx="2467148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flipH="1">
            <a:off x="5143528" y="62"/>
            <a:ext cx="2352856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364800" y="1806700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441000" y="1878100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364800" y="2627925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441000" y="2699325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64800" y="3449150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441000" y="3520550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64800" y="4341775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441000" y="4413175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364800" y="5234400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441000" y="5305800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5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364800" y="6127025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441000" y="6198425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6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50" y="821675"/>
            <a:ext cx="455700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972900" y="1791400"/>
            <a:ext cx="4538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 the development of the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laryngotracheal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(respiratory) diverticulum.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972896" y="2718524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 the development of the larynx.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72892" y="4432374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 the development of the trachea.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972892" y="3530149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 the development of the bronchi and lungs.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972899" y="5325000"/>
            <a:ext cx="4826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the periods of the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lung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maturation.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72893" y="6217626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Identify the most congenital anomaly.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6575" y="7410975"/>
            <a:ext cx="746025" cy="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256025" y="8002875"/>
            <a:ext cx="148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Video</a:t>
            </a:r>
            <a:endParaRPr b="1"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74650" y="8317025"/>
            <a:ext cx="4203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Before you start studying this lecture, we </a:t>
            </a:r>
            <a:r>
              <a:rPr b="1"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highly recommend</a:t>
            </a: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that you watch this video first!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249300" y="973923"/>
            <a:ext cx="68166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System:</a:t>
            </a:r>
            <a:endParaRPr/>
          </a:p>
        </p:txBody>
      </p:sp>
      <p:cxnSp>
        <p:nvCxnSpPr>
          <p:cNvPr id="107" name="Google Shape;107;p15"/>
          <p:cNvCxnSpPr>
            <a:stCxn id="106" idx="2"/>
            <a:endCxn id="108" idx="0"/>
          </p:cNvCxnSpPr>
          <p:nvPr/>
        </p:nvCxnSpPr>
        <p:spPr>
          <a:xfrm flipH="1">
            <a:off x="1990500" y="1622223"/>
            <a:ext cx="1667100" cy="6144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5"/>
          <p:cNvCxnSpPr>
            <a:stCxn id="106" idx="2"/>
            <a:endCxn id="110" idx="0"/>
          </p:cNvCxnSpPr>
          <p:nvPr/>
        </p:nvCxnSpPr>
        <p:spPr>
          <a:xfrm>
            <a:off x="3657600" y="1622223"/>
            <a:ext cx="1666800" cy="6144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5"/>
          <p:cNvCxnSpPr>
            <a:stCxn id="108" idx="2"/>
            <a:endCxn id="112" idx="2"/>
          </p:cNvCxnSpPr>
          <p:nvPr/>
        </p:nvCxnSpPr>
        <p:spPr>
          <a:xfrm>
            <a:off x="1990600" y="2997999"/>
            <a:ext cx="0" cy="38265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5"/>
          <p:cNvSpPr/>
          <p:nvPr/>
        </p:nvSpPr>
        <p:spPr>
          <a:xfrm>
            <a:off x="757595" y="6210068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Larynx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757595" y="5238468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Laryngo-pharynx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757595" y="4266868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Nasal Cavity &amp; Paranasal Sinuses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757595" y="3295268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Nose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15"/>
          <p:cNvCxnSpPr>
            <a:stCxn id="110" idx="2"/>
            <a:endCxn id="117" idx="2"/>
          </p:cNvCxnSpPr>
          <p:nvPr/>
        </p:nvCxnSpPr>
        <p:spPr>
          <a:xfrm>
            <a:off x="5324500" y="2997997"/>
            <a:ext cx="0" cy="2854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5"/>
          <p:cNvSpPr/>
          <p:nvPr/>
        </p:nvSpPr>
        <p:spPr>
          <a:xfrm>
            <a:off x="3923050" y="2236597"/>
            <a:ext cx="2802900" cy="7614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Lower R</a:t>
            </a:r>
            <a:r>
              <a:rPr b="1"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espiratory System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091500" y="3295127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Trachea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091500" y="4266727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Bronchi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091500" y="5238325"/>
            <a:ext cx="2466000" cy="61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Lungs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89150" y="2236599"/>
            <a:ext cx="2802900" cy="7614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Upper Respiratory System</a:t>
            </a:r>
            <a:endParaRPr b="1"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89155" y="6953886"/>
            <a:ext cx="306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In embryology the lower respiratory tract includes larynx </a:t>
            </a:r>
            <a:endParaRPr sz="12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49" y="6005125"/>
            <a:ext cx="2974870" cy="38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430725" y="3025176"/>
            <a:ext cx="6453900" cy="640500"/>
          </a:xfrm>
          <a:prstGeom prst="rect">
            <a:avLst/>
          </a:prstGeom>
          <a:solidFill>
            <a:srgbClr val="E6B8AF"/>
          </a:solidFill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Development of the respiratory tract:</a:t>
            </a:r>
            <a:endParaRPr sz="2800"/>
          </a:p>
        </p:txBody>
      </p:sp>
      <p:cxnSp>
        <p:nvCxnSpPr>
          <p:cNvPr id="127" name="Google Shape;127;p16"/>
          <p:cNvCxnSpPr>
            <a:stCxn id="126" idx="1"/>
            <a:endCxn id="128" idx="1"/>
          </p:cNvCxnSpPr>
          <p:nvPr/>
        </p:nvCxnSpPr>
        <p:spPr>
          <a:xfrm flipH="1" rot="10800000">
            <a:off x="430725" y="1969026"/>
            <a:ext cx="600" cy="1376400"/>
          </a:xfrm>
          <a:prstGeom prst="bentConnector3">
            <a:avLst>
              <a:gd fmla="val -39687500" name="adj1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6"/>
          <p:cNvSpPr/>
          <p:nvPr/>
        </p:nvSpPr>
        <p:spPr>
          <a:xfrm>
            <a:off x="430725" y="1626534"/>
            <a:ext cx="1627500" cy="6849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Respiratory Diverticulum: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9" name="Google Shape;129;p16"/>
          <p:cNvCxnSpPr>
            <a:stCxn id="126" idx="3"/>
            <a:endCxn id="130" idx="3"/>
          </p:cNvCxnSpPr>
          <p:nvPr/>
        </p:nvCxnSpPr>
        <p:spPr>
          <a:xfrm>
            <a:off x="6884625" y="3345426"/>
            <a:ext cx="600" cy="1339200"/>
          </a:xfrm>
          <a:prstGeom prst="bentConnector3">
            <a:avLst>
              <a:gd fmla="val 39720833" name="adj1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6"/>
          <p:cNvSpPr/>
          <p:nvPr/>
        </p:nvSpPr>
        <p:spPr>
          <a:xfrm>
            <a:off x="4588325" y="4342184"/>
            <a:ext cx="2296500" cy="6849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Tracheoesophageal septum:</a:t>
            </a:r>
            <a:endParaRPr sz="1600"/>
          </a:p>
        </p:txBody>
      </p:sp>
      <p:cxnSp>
        <p:nvCxnSpPr>
          <p:cNvPr id="131" name="Google Shape;131;p16"/>
          <p:cNvCxnSpPr>
            <a:stCxn id="128" idx="3"/>
          </p:cNvCxnSpPr>
          <p:nvPr/>
        </p:nvCxnSpPr>
        <p:spPr>
          <a:xfrm>
            <a:off x="2058225" y="1968984"/>
            <a:ext cx="709500" cy="434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6"/>
          <p:cNvCxnSpPr>
            <a:stCxn id="128" idx="3"/>
          </p:cNvCxnSpPr>
          <p:nvPr/>
        </p:nvCxnSpPr>
        <p:spPr>
          <a:xfrm flipH="1" rot="10800000">
            <a:off x="2058225" y="1582584"/>
            <a:ext cx="711300" cy="386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6"/>
          <p:cNvCxnSpPr/>
          <p:nvPr/>
        </p:nvCxnSpPr>
        <p:spPr>
          <a:xfrm flipH="1" rot="10800000">
            <a:off x="2412818" y="1896964"/>
            <a:ext cx="3540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6"/>
          <p:cNvCxnSpPr/>
          <p:nvPr/>
        </p:nvCxnSpPr>
        <p:spPr>
          <a:xfrm rot="10800000">
            <a:off x="2094618" y="4083274"/>
            <a:ext cx="636600" cy="592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6"/>
          <p:cNvCxnSpPr/>
          <p:nvPr/>
        </p:nvCxnSpPr>
        <p:spPr>
          <a:xfrm flipH="1">
            <a:off x="2093925" y="4675474"/>
            <a:ext cx="638100" cy="610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6"/>
          <p:cNvCxnSpPr>
            <a:endCxn id="130" idx="1"/>
          </p:cNvCxnSpPr>
          <p:nvPr/>
        </p:nvCxnSpPr>
        <p:spPr>
          <a:xfrm flipH="1" rot="10800000">
            <a:off x="4244825" y="4684634"/>
            <a:ext cx="3435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6"/>
          <p:cNvSpPr txBox="1"/>
          <p:nvPr/>
        </p:nvSpPr>
        <p:spPr>
          <a:xfrm>
            <a:off x="2601551" y="1390625"/>
            <a:ext cx="39828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900"/>
              <a:buFont typeface="Open Sans"/>
              <a:buChar char="❖"/>
            </a:pP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Begins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during the </a:t>
            </a:r>
            <a:r>
              <a:rPr lang="en" sz="9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middle of the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4th week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development 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601550" y="1722834"/>
            <a:ext cx="4345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900"/>
              <a:buFont typeface="Open Sans"/>
              <a:buChar char="❖"/>
            </a:pP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Begins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as a median outgrowth (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laryngotracheal groove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from: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caudal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part of the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ventral wall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primitive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pharynx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(foregut).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2601560" y="2217108"/>
            <a:ext cx="5852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900"/>
              <a:buFont typeface="Open Sans"/>
              <a:buChar char="❖"/>
            </a:pP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groove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envaginates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forms the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laryngotracheal</a:t>
            </a: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diverticulum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2766825" y="4152284"/>
            <a:ext cx="14781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longitudinal tracheo-esophageal septum develops and divides the </a:t>
            </a:r>
            <a:r>
              <a:rPr lang="en" sz="10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primitive foregut 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diverticulum 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into: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1558353" y="3854183"/>
            <a:ext cx="643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Dorsal portion: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554150" y="4959384"/>
            <a:ext cx="6522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Ventral portion: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 flipH="1" rot="10800000">
            <a:off x="1264524" y="4083284"/>
            <a:ext cx="3435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6"/>
          <p:cNvCxnSpPr/>
          <p:nvPr/>
        </p:nvCxnSpPr>
        <p:spPr>
          <a:xfrm flipH="1" rot="10800000">
            <a:off x="1264525" y="5269384"/>
            <a:ext cx="3435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6"/>
          <p:cNvSpPr txBox="1"/>
          <p:nvPr/>
        </p:nvSpPr>
        <p:spPr>
          <a:xfrm>
            <a:off x="0" y="3790134"/>
            <a:ext cx="12645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Primordium of the </a:t>
            </a:r>
            <a:r>
              <a:rPr lang="en" sz="8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oropharynx</a:t>
            </a: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esophagus 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(digestive)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0" y="4814785"/>
            <a:ext cx="12645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Primordium of larynx, trachea, bronchi and lungs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(respiratory)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573" y="6363241"/>
            <a:ext cx="1919376" cy="11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561" y="7914003"/>
            <a:ext cx="1811401" cy="1465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16"/>
          <p:cNvGraphicFramePr/>
          <p:nvPr/>
        </p:nvGraphicFramePr>
        <p:xfrm>
          <a:off x="201075" y="660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{CBC3FD12-A2D0-43FE-A8FE-91BF8478FF85}</a:tableStyleId>
              </a:tblPr>
              <a:tblGrid>
                <a:gridCol w="1943600"/>
                <a:gridCol w="2833900"/>
              </a:tblGrid>
              <a:tr h="66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proximal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part of the respiratory diverticulum</a:t>
                      </a:r>
                      <a:endParaRPr sz="12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remains tubular and forms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larynx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trachea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distal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end of the respiratory diverticulum</a:t>
                      </a:r>
                      <a:endParaRPr sz="12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dilates to form lung bud, which divides to give rise to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lung buds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(primary bronchial buds).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endoderm lining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the laryngotracheal diverticulum (respiratory) gives rise to the:</a:t>
                      </a:r>
                      <a:endParaRPr sz="12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Epithelium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Glands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respiratory tract. 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surrounding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splanchnic mesoderm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gives rise to the:</a:t>
                      </a:r>
                      <a:endParaRPr sz="12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Connective tissue, cartilage and smooth muscles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respiratory tract.</a:t>
                      </a:r>
                      <a:endParaRPr sz="10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5078050" y="0"/>
            <a:ext cx="2237100" cy="230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2125325" y="4787198"/>
            <a:ext cx="3204900" cy="8097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Larynx </a:t>
            </a:r>
            <a:r>
              <a:rPr lang="en" sz="3000"/>
              <a:t>:</a:t>
            </a:r>
            <a:endParaRPr sz="3000"/>
          </a:p>
        </p:txBody>
      </p:sp>
      <p:cxnSp>
        <p:nvCxnSpPr>
          <p:cNvPr id="156" name="Google Shape;156;p17"/>
          <p:cNvCxnSpPr>
            <a:stCxn id="155" idx="0"/>
            <a:endCxn id="157" idx="2"/>
          </p:cNvCxnSpPr>
          <p:nvPr/>
        </p:nvCxnSpPr>
        <p:spPr>
          <a:xfrm rot="10800000">
            <a:off x="3727775" y="4128698"/>
            <a:ext cx="0" cy="6585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7"/>
          <p:cNvCxnSpPr>
            <a:stCxn id="155" idx="2"/>
            <a:endCxn id="159" idx="0"/>
          </p:cNvCxnSpPr>
          <p:nvPr/>
        </p:nvCxnSpPr>
        <p:spPr>
          <a:xfrm>
            <a:off x="3727775" y="5596898"/>
            <a:ext cx="0" cy="7299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7"/>
          <p:cNvCxnSpPr/>
          <p:nvPr/>
        </p:nvCxnSpPr>
        <p:spPr>
          <a:xfrm>
            <a:off x="888715" y="2731554"/>
            <a:ext cx="5678100" cy="6000"/>
          </a:xfrm>
          <a:prstGeom prst="straightConnector1">
            <a:avLst/>
          </a:prstGeom>
          <a:noFill/>
          <a:ln cap="flat" cmpd="sng" w="57150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7"/>
          <p:cNvCxnSpPr/>
          <p:nvPr/>
        </p:nvCxnSpPr>
        <p:spPr>
          <a:xfrm>
            <a:off x="888733" y="7717923"/>
            <a:ext cx="5678100" cy="6000"/>
          </a:xfrm>
          <a:prstGeom prst="straightConnector1">
            <a:avLst/>
          </a:prstGeom>
          <a:noFill/>
          <a:ln cap="flat" cmpd="sng" w="57150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7"/>
          <p:cNvCxnSpPr>
            <a:stCxn id="163" idx="0"/>
            <a:endCxn id="159" idx="2"/>
          </p:cNvCxnSpPr>
          <p:nvPr/>
        </p:nvCxnSpPr>
        <p:spPr>
          <a:xfrm rot="10800000">
            <a:off x="3727765" y="6969874"/>
            <a:ext cx="0" cy="5337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7"/>
          <p:cNvCxnSpPr>
            <a:stCxn id="157" idx="0"/>
          </p:cNvCxnSpPr>
          <p:nvPr/>
        </p:nvCxnSpPr>
        <p:spPr>
          <a:xfrm flipH="1" rot="10800000">
            <a:off x="3727774" y="2747723"/>
            <a:ext cx="3300" cy="738000"/>
          </a:xfrm>
          <a:prstGeom prst="straightConnector1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7"/>
          <p:cNvSpPr txBox="1"/>
          <p:nvPr>
            <p:ph type="title"/>
          </p:nvPr>
        </p:nvSpPr>
        <p:spPr>
          <a:xfrm>
            <a:off x="2310874" y="3485723"/>
            <a:ext cx="2833800" cy="64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Development </a:t>
            </a:r>
            <a:endParaRPr sz="2300"/>
          </a:p>
        </p:txBody>
      </p:sp>
      <p:sp>
        <p:nvSpPr>
          <p:cNvPr id="165" name="Google Shape;165;p17"/>
          <p:cNvSpPr/>
          <p:nvPr/>
        </p:nvSpPr>
        <p:spPr>
          <a:xfrm>
            <a:off x="574454" y="2445815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650654" y="2517215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2401690" y="2445821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477890" y="2517221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4372850" y="2445800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4449050" y="2517200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888722" y="7432183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964922" y="7503583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5958735" y="7432165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6034935" y="7503565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3423715" y="7432174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3499915" y="7503574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-3351" y="1329521"/>
            <a:ext cx="19494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opening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laryngotracheal diverticulum into the primitive foregut becomes 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laryngeal oriﬁce.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2038100" y="1153150"/>
            <a:ext cx="13353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epithelium and glands 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are derived from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endoderm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respiratory diverticulum.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306876" y="8009686"/>
            <a:ext cx="17718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laryngeal epithelium proliferates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rapidly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resulting in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temporary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occlusion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laryngeal lumen.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2366071" y="8009655"/>
            <a:ext cx="272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normally occurs by the </a:t>
            </a:r>
            <a:r>
              <a:rPr b="1" lang="en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10th week. </a:t>
            </a:r>
            <a:endParaRPr b="1" sz="11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5260745" y="8009648"/>
            <a:ext cx="2004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Laryngeal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ventricles, vocal folds </a:t>
            </a:r>
            <a:r>
              <a:rPr lang="en" sz="11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(true vocal cord)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vestibular folds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(false vocal cord)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are formed during recanalization.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7"/>
          <p:cNvSpPr txBox="1"/>
          <p:nvPr>
            <p:ph type="title"/>
          </p:nvPr>
        </p:nvSpPr>
        <p:spPr>
          <a:xfrm>
            <a:off x="2558977" y="6326873"/>
            <a:ext cx="2337600" cy="64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"/>
              <a:t>Recanalization</a:t>
            </a:r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025" y="1"/>
            <a:ext cx="1809100" cy="195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3828950" y="883750"/>
            <a:ext cx="16959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Laryngeal muscles and cartilages 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 the larynx </a:t>
            </a:r>
            <a:r>
              <a:rPr lang="en" sz="11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except epiglottis</a:t>
            </a:r>
            <a:r>
              <a:rPr lang="en" sz="11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(more details in the next slide) 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develop from 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mesoderm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: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4th and 6th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pairs of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pharyngeal arches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3" name="Google Shape;1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7974" y="4520577"/>
            <a:ext cx="1335300" cy="141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976" y="4617125"/>
            <a:ext cx="1489600" cy="12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5958700" y="2445813"/>
            <a:ext cx="608100" cy="577500"/>
          </a:xfrm>
          <a:prstGeom prst="flowChartConnector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6034900" y="2517213"/>
            <a:ext cx="455700" cy="434700"/>
          </a:xfrm>
          <a:prstGeom prst="flowChartConnector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5486200" y="1113850"/>
            <a:ext cx="1553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All laryngeal muscles are innervated by 10th CN (vagus nerve)</a:t>
            </a:r>
            <a:endParaRPr sz="9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-the superior laryngeal innervates the 4th ph. arch derivatives</a:t>
            </a:r>
            <a:endParaRPr sz="9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-the recurrent laryngeal innervates the 6th ph. arch derivatives</a:t>
            </a:r>
            <a:endParaRPr sz="9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3061775" y="8237225"/>
            <a:ext cx="133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This is Important</a:t>
            </a:r>
            <a:endParaRPr sz="11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249350" y="1315325"/>
            <a:ext cx="68166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Epiglottis:</a:t>
            </a:r>
            <a:endParaRPr/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249350" y="1990175"/>
            <a:ext cx="6816600" cy="1734900"/>
          </a:xfrm>
          <a:prstGeom prst="rect">
            <a:avLst/>
          </a:prstGeom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</a:t>
            </a:r>
            <a:r>
              <a:rPr b="1" lang="en" sz="1400"/>
              <a:t>develops</a:t>
            </a:r>
            <a:r>
              <a:rPr lang="en" sz="1400"/>
              <a:t> from the </a:t>
            </a:r>
            <a:r>
              <a:rPr b="1" lang="en" sz="1400"/>
              <a:t>caudal</a:t>
            </a:r>
            <a:r>
              <a:rPr lang="en" sz="1400"/>
              <a:t> part </a:t>
            </a:r>
            <a:r>
              <a:rPr lang="en" sz="1400">
                <a:solidFill>
                  <a:srgbClr val="6AA84F"/>
                </a:solidFill>
              </a:rPr>
              <a:t>(lower)</a:t>
            </a:r>
            <a:r>
              <a:rPr lang="en" sz="1400"/>
              <a:t> of the </a:t>
            </a:r>
            <a:r>
              <a:rPr b="1" lang="en" sz="1400"/>
              <a:t>hypopharyngeal eminence</a:t>
            </a:r>
            <a:r>
              <a:rPr lang="en" sz="1400"/>
              <a:t>, a </a:t>
            </a:r>
            <a:r>
              <a:rPr b="1" lang="en" sz="1400"/>
              <a:t>swelling</a:t>
            </a:r>
            <a:r>
              <a:rPr lang="en" sz="1400"/>
              <a:t> formed by the proliferation of </a:t>
            </a:r>
            <a:r>
              <a:rPr b="1" lang="en" sz="1400"/>
              <a:t>mesoderm</a:t>
            </a:r>
            <a:r>
              <a:rPr lang="en" sz="1400"/>
              <a:t> in the </a:t>
            </a:r>
            <a:r>
              <a:rPr b="1" lang="en" sz="1400"/>
              <a:t>floor</a:t>
            </a:r>
            <a:r>
              <a:rPr lang="en" sz="1400"/>
              <a:t> of the </a:t>
            </a:r>
            <a:r>
              <a:rPr b="1" lang="en" sz="1400"/>
              <a:t>pharynx.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/>
              <a:t>Growth</a:t>
            </a:r>
            <a:r>
              <a:rPr lang="en" sz="1400"/>
              <a:t> of the larynx and epiglottis is </a:t>
            </a:r>
            <a:r>
              <a:rPr b="1" lang="en" sz="1400"/>
              <a:t>rapid</a:t>
            </a:r>
            <a:r>
              <a:rPr lang="en" sz="1400"/>
              <a:t> during the first three years </a:t>
            </a:r>
            <a:r>
              <a:rPr b="1" lang="en" sz="1400"/>
              <a:t>after</a:t>
            </a:r>
            <a:r>
              <a:rPr lang="en" sz="1400"/>
              <a:t> birth. By this time the epiglottis has reached its adult form.</a:t>
            </a:r>
            <a:endParaRPr sz="1400"/>
          </a:p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374197" y="5593650"/>
            <a:ext cx="2193600" cy="9987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Development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of The </a:t>
            </a:r>
            <a:r>
              <a:rPr lang="en" sz="2500"/>
              <a:t>trachea</a:t>
            </a:r>
            <a:r>
              <a:rPr lang="en" sz="2500"/>
              <a:t>:</a:t>
            </a:r>
            <a:endParaRPr sz="2500"/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3211197" y="6415751"/>
            <a:ext cx="39870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remember that: </a:t>
            </a:r>
            <a:r>
              <a:rPr b="1" lang="en" sz="1100">
                <a:solidFill>
                  <a:srgbClr val="999999"/>
                </a:solidFill>
              </a:rPr>
              <a:t>endoderm</a:t>
            </a:r>
            <a:r>
              <a:rPr lang="en" sz="1100">
                <a:solidFill>
                  <a:srgbClr val="999999"/>
                </a:solidFill>
              </a:rPr>
              <a:t> gives rise to epithelium and glands </a:t>
            </a:r>
            <a:r>
              <a:rPr b="1" lang="en" sz="1100">
                <a:solidFill>
                  <a:srgbClr val="999999"/>
                </a:solidFill>
              </a:rPr>
              <a:t>mesoderm</a:t>
            </a:r>
            <a:r>
              <a:rPr lang="en" sz="1100">
                <a:solidFill>
                  <a:srgbClr val="999999"/>
                </a:solidFill>
              </a:rPr>
              <a:t> gives rise to cartilage, C.T. and muscles. </a:t>
            </a:r>
            <a:r>
              <a:rPr i="1" lang="en" sz="1100">
                <a:solidFill>
                  <a:srgbClr val="999999"/>
                </a:solidFill>
              </a:rPr>
              <a:t>(Team 441)</a:t>
            </a:r>
            <a:endParaRPr i="1" sz="1100"/>
          </a:p>
        </p:txBody>
      </p:sp>
      <p:pic>
        <p:nvPicPr>
          <p:cNvPr id="197" name="Google Shape;1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918" y="7376772"/>
            <a:ext cx="2193647" cy="18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567" y="7468701"/>
            <a:ext cx="2070901" cy="1650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8"/>
          <p:cNvCxnSpPr>
            <a:stCxn id="195" idx="3"/>
            <a:endCxn id="196" idx="1"/>
          </p:cNvCxnSpPr>
          <p:nvPr/>
        </p:nvCxnSpPr>
        <p:spPr>
          <a:xfrm>
            <a:off x="2567797" y="6093000"/>
            <a:ext cx="643500" cy="693300"/>
          </a:xfrm>
          <a:prstGeom prst="bentConnector3">
            <a:avLst>
              <a:gd fmla="val 5152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18"/>
          <p:cNvCxnSpPr>
            <a:endCxn id="201" idx="1"/>
          </p:cNvCxnSpPr>
          <p:nvPr/>
        </p:nvCxnSpPr>
        <p:spPr>
          <a:xfrm rot="-5400000">
            <a:off x="2551047" y="5748151"/>
            <a:ext cx="1008600" cy="3117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18"/>
          <p:cNvCxnSpPr>
            <a:stCxn id="195" idx="3"/>
            <a:endCxn id="203" idx="1"/>
          </p:cNvCxnSpPr>
          <p:nvPr/>
        </p:nvCxnSpPr>
        <p:spPr>
          <a:xfrm>
            <a:off x="2567797" y="6093000"/>
            <a:ext cx="64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18"/>
          <p:cNvSpPr txBox="1"/>
          <p:nvPr/>
        </p:nvSpPr>
        <p:spPr>
          <a:xfrm>
            <a:off x="3211197" y="5029201"/>
            <a:ext cx="3987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Distal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endodermal lining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laryngotracheal tube differentiates into: 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epithelium and glands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trachea and pulmonary epithelium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3211197" y="5818476"/>
            <a:ext cx="3987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cartilages, connective tissue, muscles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trachea are derived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b="1" lang="en" sz="1100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splanchnic</a:t>
            </a:r>
            <a:r>
              <a:rPr lang="en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mesoderm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4" name="Google Shape;204;p18"/>
          <p:cNvCxnSpPr/>
          <p:nvPr/>
        </p:nvCxnSpPr>
        <p:spPr>
          <a:xfrm>
            <a:off x="249350" y="4498572"/>
            <a:ext cx="68166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249300" y="1141349"/>
            <a:ext cx="68166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999999"/>
                </a:solidFill>
              </a:rPr>
              <a:t>Special thanks for 441 team**</a:t>
            </a:r>
            <a:endParaRPr b="0" sz="1500">
              <a:solidFill>
                <a:srgbClr val="999999"/>
              </a:solidFill>
            </a:endParaRPr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124650" y="2028825"/>
            <a:ext cx="7065900" cy="4456500"/>
          </a:xfrm>
          <a:prstGeom prst="rect">
            <a:avLst/>
          </a:prstGeom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/>
              <a:t>Laryngotracheal </a:t>
            </a:r>
            <a:r>
              <a:rPr b="1" lang="en" sz="1250"/>
              <a:t>groove</a:t>
            </a:r>
            <a:r>
              <a:rPr lang="en" sz="1250"/>
              <a:t> —&gt; Laryngotracheal </a:t>
            </a:r>
            <a:r>
              <a:rPr b="1" lang="en" sz="1250"/>
              <a:t>Diverticulum</a:t>
            </a:r>
            <a:r>
              <a:rPr lang="en" sz="1250"/>
              <a:t>—&gt;</a:t>
            </a:r>
            <a:r>
              <a:rPr lang="en" sz="1250"/>
              <a:t>Tracheoesophageal </a:t>
            </a:r>
            <a:r>
              <a:rPr b="1" lang="en" sz="1250"/>
              <a:t>Septum</a:t>
            </a:r>
            <a:endParaRPr b="1" sz="1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50"/>
              <a:t>Tracheoesophageal </a:t>
            </a:r>
            <a:r>
              <a:rPr b="1" lang="en" sz="1550"/>
              <a:t>Septum:</a:t>
            </a:r>
            <a:endParaRPr b="1" sz="1550"/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Dorsal</a:t>
            </a:r>
            <a:r>
              <a:rPr lang="en" sz="1250"/>
              <a:t> portion —&gt; </a:t>
            </a:r>
            <a:r>
              <a:rPr b="1" lang="en" sz="1250"/>
              <a:t>1) </a:t>
            </a:r>
            <a:r>
              <a:rPr lang="en" sz="1250"/>
              <a:t>Oropharynx  </a:t>
            </a:r>
            <a:r>
              <a:rPr b="1" lang="en" sz="1250"/>
              <a:t>2) </a:t>
            </a:r>
            <a:r>
              <a:rPr lang="en" sz="1250"/>
              <a:t>Esophagus</a:t>
            </a:r>
            <a:endParaRPr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Ventral</a:t>
            </a:r>
            <a:r>
              <a:rPr lang="en" sz="1250"/>
              <a:t> portion —&gt; </a:t>
            </a:r>
            <a:r>
              <a:rPr b="1" lang="en" sz="1250"/>
              <a:t>1)</a:t>
            </a:r>
            <a:r>
              <a:rPr lang="en" sz="1250"/>
              <a:t> Lungs  </a:t>
            </a:r>
            <a:r>
              <a:rPr b="1" lang="en" sz="1250"/>
              <a:t>2)</a:t>
            </a:r>
            <a:r>
              <a:rPr lang="en" sz="1250"/>
              <a:t> Bronchi  </a:t>
            </a:r>
            <a:r>
              <a:rPr b="1" lang="en" sz="1250"/>
              <a:t>3) </a:t>
            </a:r>
            <a:r>
              <a:rPr lang="en" sz="1250"/>
              <a:t>Trachea  </a:t>
            </a:r>
            <a:r>
              <a:rPr b="1" lang="en" sz="1250"/>
              <a:t>4)</a:t>
            </a:r>
            <a:r>
              <a:rPr lang="en" sz="1250"/>
              <a:t>Larynx</a:t>
            </a:r>
            <a:endParaRPr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Proximally</a:t>
            </a:r>
            <a:r>
              <a:rPr lang="en" sz="1250"/>
              <a:t> </a:t>
            </a:r>
            <a:r>
              <a:rPr lang="en" sz="1250"/>
              <a:t>—&gt;</a:t>
            </a:r>
            <a:r>
              <a:rPr lang="en" sz="1250"/>
              <a:t>Forms the </a:t>
            </a:r>
            <a:r>
              <a:rPr b="1" lang="en" sz="1250"/>
              <a:t>Larynx</a:t>
            </a:r>
            <a:r>
              <a:rPr lang="en" sz="1250"/>
              <a:t> &amp; </a:t>
            </a:r>
            <a:r>
              <a:rPr b="1" lang="en" sz="1250"/>
              <a:t>Trachea</a:t>
            </a:r>
            <a:endParaRPr b="1"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Distally</a:t>
            </a:r>
            <a:r>
              <a:rPr lang="en" sz="1250"/>
              <a:t> </a:t>
            </a:r>
            <a:r>
              <a:rPr lang="en" sz="1250"/>
              <a:t>—&gt;</a:t>
            </a:r>
            <a:r>
              <a:rPr lang="en" sz="1250"/>
              <a:t>Forms the </a:t>
            </a:r>
            <a:r>
              <a:rPr b="1" lang="en" sz="1250"/>
              <a:t>2 Lung buds</a:t>
            </a:r>
            <a:endParaRPr b="1"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 sz="1250"/>
              <a:t> </a:t>
            </a:r>
            <a:r>
              <a:rPr b="1" lang="en" sz="1250"/>
              <a:t>Endoderm</a:t>
            </a:r>
            <a:r>
              <a:rPr lang="en" sz="1250"/>
              <a:t> lining of L.D. </a:t>
            </a:r>
            <a:r>
              <a:rPr lang="en" sz="1250"/>
              <a:t>—&gt; </a:t>
            </a:r>
            <a:r>
              <a:rPr b="1" lang="en" sz="1250"/>
              <a:t>Epithelium </a:t>
            </a:r>
            <a:r>
              <a:rPr lang="en" sz="1250"/>
              <a:t>&amp;</a:t>
            </a:r>
            <a:r>
              <a:rPr b="1" lang="en" sz="1250"/>
              <a:t> Glands</a:t>
            </a:r>
            <a:r>
              <a:rPr lang="en" sz="1250"/>
              <a:t> </a:t>
            </a:r>
            <a:endParaRPr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 sz="1250"/>
              <a:t>Splanchnic </a:t>
            </a:r>
            <a:r>
              <a:rPr b="1" lang="en" sz="1250"/>
              <a:t>Mesoderm</a:t>
            </a:r>
            <a:r>
              <a:rPr lang="en" sz="1250"/>
              <a:t> </a:t>
            </a:r>
            <a:r>
              <a:rPr lang="en" sz="1250"/>
              <a:t>—&gt;</a:t>
            </a:r>
            <a:r>
              <a:rPr b="1" lang="en" sz="1250"/>
              <a:t>C.T. </a:t>
            </a:r>
            <a:r>
              <a:rPr lang="en" sz="1250"/>
              <a:t>+</a:t>
            </a:r>
            <a:r>
              <a:rPr b="1" lang="en" sz="1250"/>
              <a:t> Cartilage </a:t>
            </a:r>
            <a:r>
              <a:rPr lang="en" sz="1250"/>
              <a:t>+</a:t>
            </a:r>
            <a:r>
              <a:rPr b="1" lang="en" sz="1250"/>
              <a:t> Smooth muscle</a:t>
            </a:r>
            <a:endParaRPr b="1" sz="1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50"/>
              <a:t>Larynx:</a:t>
            </a:r>
            <a:endParaRPr b="1" sz="1550"/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lang="en" sz="1250"/>
              <a:t>Laryngeal oriﬁce: develops from the opening of the </a:t>
            </a:r>
            <a:r>
              <a:rPr b="1" lang="en" sz="1250"/>
              <a:t>L.D.</a:t>
            </a:r>
            <a:r>
              <a:rPr lang="en" sz="1250"/>
              <a:t> into the </a:t>
            </a:r>
            <a:r>
              <a:rPr b="1" lang="en" sz="1250"/>
              <a:t>foregut</a:t>
            </a:r>
            <a:endParaRPr b="1"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Endoderm</a:t>
            </a:r>
            <a:r>
              <a:rPr lang="en" sz="1250"/>
              <a:t> </a:t>
            </a:r>
            <a:r>
              <a:rPr lang="en" sz="1250"/>
              <a:t>—&gt; </a:t>
            </a:r>
            <a:r>
              <a:rPr lang="en" sz="1250"/>
              <a:t>Laryngeal </a:t>
            </a:r>
            <a:r>
              <a:rPr b="1" lang="en" sz="1250"/>
              <a:t>Epithelium</a:t>
            </a:r>
            <a:r>
              <a:rPr lang="en" sz="1250"/>
              <a:t> &amp; </a:t>
            </a:r>
            <a:r>
              <a:rPr b="1" lang="en" sz="1250"/>
              <a:t>Glands</a:t>
            </a:r>
            <a:endParaRPr b="1"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Mesenchyme</a:t>
            </a:r>
            <a:r>
              <a:rPr lang="en" sz="1250"/>
              <a:t> (</a:t>
            </a:r>
            <a:r>
              <a:rPr b="1" lang="en" sz="1250"/>
              <a:t>4/6</a:t>
            </a:r>
            <a:r>
              <a:rPr lang="en" sz="1250"/>
              <a:t> pharyngeal arches) </a:t>
            </a:r>
            <a:r>
              <a:rPr lang="en" sz="1250"/>
              <a:t>—&gt;</a:t>
            </a:r>
            <a:r>
              <a:rPr lang="en" sz="1250"/>
              <a:t> Laryngeal </a:t>
            </a:r>
            <a:r>
              <a:rPr b="1" lang="en" sz="1250"/>
              <a:t>Muscles</a:t>
            </a:r>
            <a:r>
              <a:rPr lang="en" sz="1250"/>
              <a:t> &amp; </a:t>
            </a:r>
            <a:r>
              <a:rPr b="1" lang="en" sz="1250"/>
              <a:t>Cartilage</a:t>
            </a:r>
            <a:endParaRPr b="1"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Caudal</a:t>
            </a:r>
            <a:r>
              <a:rPr lang="en" sz="1250"/>
              <a:t> part of </a:t>
            </a:r>
            <a:r>
              <a:rPr b="1" lang="en" sz="1250"/>
              <a:t>Hypopharyngeal eminence</a:t>
            </a:r>
            <a:r>
              <a:rPr lang="en" sz="1250"/>
              <a:t> </a:t>
            </a:r>
            <a:r>
              <a:rPr lang="en" sz="1250"/>
              <a:t>—&gt;</a:t>
            </a:r>
            <a:r>
              <a:rPr lang="en" sz="1250"/>
              <a:t>The </a:t>
            </a:r>
            <a:r>
              <a:rPr b="1" lang="en" sz="1250"/>
              <a:t>Epiglottis</a:t>
            </a:r>
            <a:r>
              <a:rPr lang="en" sz="1250"/>
              <a:t> </a:t>
            </a:r>
            <a:endParaRPr sz="1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50"/>
              <a:t>Trachea:</a:t>
            </a:r>
            <a:endParaRPr b="1" sz="1550"/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b="1" lang="en" sz="1250"/>
              <a:t>Endodermal lining</a:t>
            </a:r>
            <a:r>
              <a:rPr lang="en" sz="1250"/>
              <a:t> of Laryngotracheal tube </a:t>
            </a:r>
            <a:r>
              <a:rPr lang="en" sz="1250"/>
              <a:t>—&gt; </a:t>
            </a:r>
            <a:r>
              <a:rPr b="1" lang="en" sz="1250"/>
              <a:t>Epithelium</a:t>
            </a:r>
            <a:r>
              <a:rPr lang="en" sz="1250"/>
              <a:t> &amp; </a:t>
            </a:r>
            <a:r>
              <a:rPr b="1" lang="en" sz="1250"/>
              <a:t>Glands</a:t>
            </a:r>
            <a:r>
              <a:rPr lang="en" sz="1250"/>
              <a:t> of trachea</a:t>
            </a:r>
            <a:endParaRPr sz="1250"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en" sz="1250"/>
              <a:t>Surrounding Splanchnic </a:t>
            </a:r>
            <a:r>
              <a:rPr b="1" lang="en" sz="1250"/>
              <a:t>mesoderm</a:t>
            </a:r>
            <a:r>
              <a:rPr lang="en" sz="1250"/>
              <a:t> </a:t>
            </a:r>
            <a:r>
              <a:rPr lang="en" sz="1250"/>
              <a:t>—&gt;</a:t>
            </a:r>
            <a:r>
              <a:rPr lang="en" sz="1250"/>
              <a:t> </a:t>
            </a:r>
            <a:r>
              <a:rPr b="1" lang="en" sz="1250"/>
              <a:t>Muscles</a:t>
            </a:r>
            <a:r>
              <a:rPr lang="en" sz="1250"/>
              <a:t>, </a:t>
            </a:r>
            <a:r>
              <a:rPr b="1" lang="en" sz="1250"/>
              <a:t>Cartilage</a:t>
            </a:r>
            <a:r>
              <a:rPr lang="en" sz="1250"/>
              <a:t>, &amp; </a:t>
            </a:r>
            <a:r>
              <a:rPr b="1" lang="en" sz="1250"/>
              <a:t>C.T.</a:t>
            </a:r>
            <a:r>
              <a:rPr lang="en" sz="1250"/>
              <a:t> of trachea</a:t>
            </a:r>
            <a:endParaRPr sz="1250"/>
          </a:p>
        </p:txBody>
      </p:sp>
      <p:pic>
        <p:nvPicPr>
          <p:cNvPr id="211" name="Google Shape;2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804" y="6823733"/>
            <a:ext cx="2839650" cy="28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>
            <p:ph type="title"/>
          </p:nvPr>
        </p:nvSpPr>
        <p:spPr>
          <a:xfrm>
            <a:off x="249350" y="1056874"/>
            <a:ext cx="68166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Development of the Bronchi &amp; Lungs:</a:t>
            </a:r>
            <a:endParaRPr sz="2800"/>
          </a:p>
        </p:txBody>
      </p:sp>
      <p:sp>
        <p:nvSpPr>
          <p:cNvPr id="217" name="Google Shape;217;p20"/>
          <p:cNvSpPr txBox="1"/>
          <p:nvPr>
            <p:ph idx="1" type="body"/>
          </p:nvPr>
        </p:nvSpPr>
        <p:spPr>
          <a:xfrm>
            <a:off x="302775" y="1820275"/>
            <a:ext cx="6816600" cy="3565800"/>
          </a:xfrm>
          <a:prstGeom prst="rect">
            <a:avLst/>
          </a:prstGeom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</a:t>
            </a:r>
            <a:r>
              <a:rPr b="1" lang="en" sz="1400"/>
              <a:t>2 primary bronchial</a:t>
            </a:r>
            <a:r>
              <a:rPr lang="en" sz="1400"/>
              <a:t> </a:t>
            </a:r>
            <a:r>
              <a:rPr b="1" lang="en" sz="1400"/>
              <a:t>buds</a:t>
            </a:r>
            <a:r>
              <a:rPr lang="en" sz="1400"/>
              <a:t> grow laterally into the                   pericardio-peritoneal canals which are the primordia of pleural cavities.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Bronchial buds divide and re-divide to give the </a:t>
            </a:r>
            <a:r>
              <a:rPr b="1" lang="en" sz="1400"/>
              <a:t>bronchial tree.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</a:t>
            </a:r>
            <a:r>
              <a:rPr b="1" lang="en" sz="1400"/>
              <a:t>right main </a:t>
            </a:r>
            <a:r>
              <a:rPr lang="en" sz="1400"/>
              <a:t>bronchus is </a:t>
            </a:r>
            <a:r>
              <a:rPr b="1" lang="en" sz="1400"/>
              <a:t>shorter</a:t>
            </a:r>
            <a:r>
              <a:rPr lang="en" sz="1400"/>
              <a:t> &amp; </a:t>
            </a:r>
            <a:r>
              <a:rPr b="1" lang="en" sz="1400"/>
              <a:t>wider</a:t>
            </a:r>
            <a:r>
              <a:rPr lang="en" sz="1400"/>
              <a:t> than the left one and is oriented </a:t>
            </a:r>
            <a:r>
              <a:rPr b="1" lang="en" sz="1400"/>
              <a:t>more vertically.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This embryonic relationship persists in the adult.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main bronchi subdivide into secondary and tertiary (segmental) bronchi which give rise to further branches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segmental bronchi </a:t>
            </a:r>
            <a:r>
              <a:rPr b="1" lang="en" sz="1400"/>
              <a:t>10 in right</a:t>
            </a:r>
            <a:r>
              <a:rPr lang="en" sz="1400"/>
              <a:t> lung and </a:t>
            </a:r>
            <a:r>
              <a:rPr b="1" lang="en" sz="1400"/>
              <a:t>8/9 in the left </a:t>
            </a:r>
            <a:r>
              <a:rPr lang="en" sz="1400"/>
              <a:t>lung begin to form by the </a:t>
            </a:r>
            <a:r>
              <a:rPr b="1" lang="en" sz="1400"/>
              <a:t>7th week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surrounding mesenchyme also divides.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segmental bronchus with its surrounding mass of mesenchyme is the primordium of a bronchopulmonary segment.</a:t>
            </a:r>
            <a:endParaRPr sz="1400"/>
          </a:p>
        </p:txBody>
      </p:sp>
      <p:sp>
        <p:nvSpPr>
          <p:cNvPr id="218" name="Google Shape;218;p20"/>
          <p:cNvSpPr/>
          <p:nvPr/>
        </p:nvSpPr>
        <p:spPr>
          <a:xfrm>
            <a:off x="5981298" y="1056873"/>
            <a:ext cx="627300" cy="568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358" y="8422433"/>
            <a:ext cx="2028862" cy="135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>
            <p:ph type="title"/>
          </p:nvPr>
        </p:nvSpPr>
        <p:spPr>
          <a:xfrm>
            <a:off x="249325" y="5643351"/>
            <a:ext cx="68166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the pleura</a:t>
            </a:r>
            <a:endParaRPr/>
          </a:p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249275" y="6353760"/>
            <a:ext cx="6816600" cy="1743600"/>
          </a:xfrm>
          <a:prstGeom prst="rect">
            <a:avLst/>
          </a:prstGeom>
          <a:ln cap="flat" cmpd="sng" w="19050">
            <a:solidFill>
              <a:srgbClr val="85200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As the lungs develop they acquire a layer of:</a:t>
            </a:r>
            <a:endParaRPr b="1"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visceral</a:t>
            </a:r>
            <a:r>
              <a:rPr lang="en" sz="1400"/>
              <a:t> pleura —&gt; from </a:t>
            </a:r>
            <a:r>
              <a:rPr b="1" lang="en" sz="1400"/>
              <a:t>splanchnic</a:t>
            </a:r>
            <a:r>
              <a:rPr lang="en" sz="1400"/>
              <a:t> </a:t>
            </a:r>
            <a:r>
              <a:rPr b="1" lang="en" sz="1400"/>
              <a:t>mesenchyme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The thoracic body wall becomes lined by a layer of:  </a:t>
            </a:r>
            <a:endParaRPr b="1"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parietal</a:t>
            </a:r>
            <a:r>
              <a:rPr lang="en" sz="1400"/>
              <a:t> pleura —&gt; from the</a:t>
            </a:r>
            <a:r>
              <a:rPr b="1" lang="en" sz="1400"/>
              <a:t> somatic mesoderm</a:t>
            </a:r>
            <a:r>
              <a:rPr lang="en" sz="1400"/>
              <a:t>.</a:t>
            </a:r>
            <a:endParaRPr sz="1400"/>
          </a:p>
        </p:txBody>
      </p:sp>
      <p:pic>
        <p:nvPicPr>
          <p:cNvPr id="222" name="Google Shape;2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077" y="8422422"/>
            <a:ext cx="1845101" cy="13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276" y="8354622"/>
            <a:ext cx="1220800" cy="14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074" y="8354622"/>
            <a:ext cx="1592005" cy="14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type="title"/>
          </p:nvPr>
        </p:nvSpPr>
        <p:spPr>
          <a:xfrm>
            <a:off x="249350" y="1056874"/>
            <a:ext cx="68166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Stages of Lung Development </a:t>
            </a:r>
            <a:r>
              <a:rPr lang="en" sz="1500">
                <a:solidFill>
                  <a:srgbClr val="999999"/>
                </a:solidFill>
              </a:rPr>
              <a:t>(Maturation)</a:t>
            </a:r>
            <a:r>
              <a:rPr lang="en" sz="2700">
                <a:solidFill>
                  <a:srgbClr val="999999"/>
                </a:solidFill>
              </a:rPr>
              <a:t> </a:t>
            </a:r>
            <a:r>
              <a:rPr lang="en" sz="2700"/>
              <a:t>:</a:t>
            </a:r>
            <a:endParaRPr sz="2700"/>
          </a:p>
        </p:txBody>
      </p:sp>
      <p:sp>
        <p:nvSpPr>
          <p:cNvPr id="230" name="Google Shape;230;p21"/>
          <p:cNvSpPr txBox="1"/>
          <p:nvPr>
            <p:ph type="title"/>
          </p:nvPr>
        </p:nvSpPr>
        <p:spPr>
          <a:xfrm>
            <a:off x="335200" y="1638525"/>
            <a:ext cx="6816600" cy="5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Its divided into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 Periods</a:t>
            </a: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lang="en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:-</a:t>
            </a:r>
            <a:endParaRPr b="0" sz="2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1" name="Google Shape;231;p21"/>
          <p:cNvGraphicFramePr/>
          <p:nvPr/>
        </p:nvGraphicFramePr>
        <p:xfrm>
          <a:off x="335200" y="230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{CBC3FD12-A2D0-43FE-A8FE-91BF8478FF85}</a:tableStyleId>
              </a:tblPr>
              <a:tblGrid>
                <a:gridCol w="3332100"/>
                <a:gridCol w="3332100"/>
              </a:tblGrid>
              <a:tr h="60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Stage (Period)</a:t>
                      </a:r>
                      <a:endParaRPr b="1" sz="19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990000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Duration</a:t>
                      </a:r>
                      <a:endParaRPr b="1" sz="1900">
                        <a:solidFill>
                          <a:srgbClr val="990000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  <a:tr h="58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Pseudoglandular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</a:t>
                      </a:r>
                      <a:r>
                        <a:rPr lang="en" sz="1700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en" sz="17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weeks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Canalicular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16-</a:t>
                      </a:r>
                      <a:r>
                        <a:rPr lang="en" sz="17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en" sz="1700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weeks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Terminal sac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</a:t>
                      </a:r>
                      <a:r>
                        <a:rPr lang="en" sz="1700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weeks - birth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Alveolar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 weeks - 8 years</a:t>
                      </a:r>
                      <a:endParaRPr sz="1700">
                        <a:solidFill>
                          <a:srgbClr val="6FA8D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(8 months to childhood)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7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 fetal period - childhood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1"/>
          <p:cNvSpPr txBox="1"/>
          <p:nvPr>
            <p:ph type="title"/>
          </p:nvPr>
        </p:nvSpPr>
        <p:spPr>
          <a:xfrm>
            <a:off x="259000" y="6364100"/>
            <a:ext cx="6816600" cy="5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ts val="990"/>
              <a:buFont typeface="Aharoni"/>
              <a:buNone/>
            </a:pPr>
            <a:r>
              <a:rPr b="0"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These periods </a:t>
            </a:r>
            <a:r>
              <a:rPr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overlap </a:t>
            </a:r>
            <a:r>
              <a:rPr b="0"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each other because the </a:t>
            </a:r>
            <a:r>
              <a:rPr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cranial segments</a:t>
            </a:r>
            <a:r>
              <a:rPr b="0"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the lungs mature </a:t>
            </a:r>
            <a:r>
              <a:rPr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faster </a:t>
            </a:r>
            <a:r>
              <a:rPr b="0"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than the </a:t>
            </a:r>
            <a:r>
              <a:rPr lang="en" sz="154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caudal ones</a:t>
            </a:r>
            <a:r>
              <a:rPr lang="en" sz="172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99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3">
            <a:alphaModFix/>
          </a:blip>
          <a:srcRect b="30284" l="0" r="0" t="13329"/>
          <a:stretch/>
        </p:blipFill>
        <p:spPr>
          <a:xfrm>
            <a:off x="215400" y="7417875"/>
            <a:ext cx="7056200" cy="24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/>
          <p:nvPr/>
        </p:nvSpPr>
        <p:spPr>
          <a:xfrm>
            <a:off x="139150" y="7173650"/>
            <a:ext cx="7056300" cy="31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