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Barlow Semi Condensed"/>
      <p:regular r:id="rId28"/>
      <p:bold r:id="rId29"/>
      <p:italic r:id="rId30"/>
      <p:boldItalic r:id="rId31"/>
    </p:embeddedFont>
    <p:embeddedFont>
      <p:font typeface="Fira Sans Extra Condensed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63">
          <p15:clr>
            <a:srgbClr val="9AA0A6"/>
          </p15:clr>
        </p15:guide>
        <p15:guide id="2" pos="503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351C42-5AE7-489A-9DB5-F2CF3B69C63A}">
  <a:tblStyle styleId="{22351C42-5AE7-489A-9DB5-F2CF3B69C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63" orient="horz"/>
        <p:guide pos="5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BarlowSemiCondensed-regular.fntdata"/><Relationship Id="rId27" Type="http://schemas.openxmlformats.org/officeDocument/2006/relationships/font" Target="fonts/Roboto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BarlowSemiCondense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arlowSemiCondensed-boldItalic.fntdata"/><Relationship Id="rId30" Type="http://schemas.openxmlformats.org/officeDocument/2006/relationships/font" Target="fonts/BarlowSemiCondensed-italic.fntdata"/><Relationship Id="rId11" Type="http://schemas.openxmlformats.org/officeDocument/2006/relationships/slide" Target="slides/slide4.xml"/><Relationship Id="rId33" Type="http://schemas.openxmlformats.org/officeDocument/2006/relationships/font" Target="fonts/FiraSansExtraCondensed-bold.fntdata"/><Relationship Id="rId10" Type="http://schemas.openxmlformats.org/officeDocument/2006/relationships/slide" Target="slides/slide3.xml"/><Relationship Id="rId32" Type="http://schemas.openxmlformats.org/officeDocument/2006/relationships/font" Target="fonts/FiraSansExtraCondensed-regular.fntdata"/><Relationship Id="rId13" Type="http://schemas.openxmlformats.org/officeDocument/2006/relationships/slide" Target="slides/slide6.xml"/><Relationship Id="rId35" Type="http://schemas.openxmlformats.org/officeDocument/2006/relationships/font" Target="fonts/FiraSansExtraCondensed-boldItalic.fntdata"/><Relationship Id="rId12" Type="http://schemas.openxmlformats.org/officeDocument/2006/relationships/slide" Target="slides/slide5.xml"/><Relationship Id="rId34" Type="http://schemas.openxmlformats.org/officeDocument/2006/relationships/font" Target="fonts/FiraSansExtraCondensed-italic.fntdata"/><Relationship Id="rId15" Type="http://schemas.openxmlformats.org/officeDocument/2006/relationships/slide" Target="slides/slide8.xml"/><Relationship Id="rId37" Type="http://schemas.openxmlformats.org/officeDocument/2006/relationships/font" Target="fonts/OpenSans-bold.fntdata"/><Relationship Id="rId14" Type="http://schemas.openxmlformats.org/officeDocument/2006/relationships/slide" Target="slides/slide7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9.xml"/><Relationship Id="rId38" Type="http://schemas.openxmlformats.org/officeDocument/2006/relationships/font" Target="fonts/OpenSa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17T20:46:15.164">
    <p:pos x="830" y="365"/>
    <p:text>It's impressive that you wrote the definition of asthma but the meaning of wheezing here ( المعنى المقصود بالكلمة في هذا السياق هو التصفير عند التنفس وليس اللهاث 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1-17T20:57:18.457">
    <p:pos x="6000" y="0"/>
    <p:text>Your work is amazing, but write the meaning of the abbreviation ( DSs ) to make it clear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1-17T21:17:12.192">
    <p:pos x="6000" y="0"/>
    <p:text>Magnificent work to be honest, but add at least five questions as MCQ ( please don't take it from the the previous teams you should write it by the team itself 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e98f22a8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e98f22a8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d154688f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d154688f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d154688f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d154688f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d154688f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d154688f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d154688f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d154688f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ea8e66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ea8e66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c960c3b102794f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c960c3b102794f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c960c3b102794f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c960c3b102794f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e4e5b8f1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e4e5b8f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4e5b8f1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4e5b8f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e4e5b8f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e4e5b8f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e4e5b8f1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e4e5b8f1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e4e5b8f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e4e5b8f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d154688f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d154688f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d154688f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d154688f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09425" y="1716800"/>
            <a:ext cx="3778500" cy="12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09550" y="3003700"/>
            <a:ext cx="37785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1_1_1_1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subTitle"/>
          </p:nvPr>
        </p:nvSpPr>
        <p:spPr>
          <a:xfrm>
            <a:off x="714300" y="1347975"/>
            <a:ext cx="7715400" cy="3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3"/>
          <p:cNvSpPr/>
          <p:nvPr/>
        </p:nvSpPr>
        <p:spPr>
          <a:xfrm flipH="1" rot="2575878">
            <a:off x="7023063" y="2529315"/>
            <a:ext cx="1152514" cy="442331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/>
          <p:nvPr/>
        </p:nvSpPr>
        <p:spPr>
          <a:xfrm rot="-5202050">
            <a:off x="7154661" y="2599743"/>
            <a:ext cx="1035090" cy="4121726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j251C6YIoQ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3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nyN1BFtl44-UicSlmKqlAdrcLO8taptp/view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hyperlink" Target="https://youtu.be/PzfLDi-sL3w" TargetMode="External"/><Relationship Id="rId5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9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0.jpg"/><Relationship Id="rId7" Type="http://schemas.openxmlformats.org/officeDocument/2006/relationships/image" Target="../media/image7.jpg"/><Relationship Id="rId8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s://www.youtube.com/watch?v=uQL7AYyBR-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ctrTitle"/>
          </p:nvPr>
        </p:nvSpPr>
        <p:spPr>
          <a:xfrm>
            <a:off x="349838" y="753329"/>
            <a:ext cx="3876300" cy="1291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Immunology of Bronchial Asthma</a:t>
            </a:r>
            <a:r>
              <a:rPr lang="pt-PT"/>
              <a:t> </a:t>
            </a:r>
            <a:endParaRPr/>
          </a:p>
        </p:txBody>
      </p:sp>
      <p:grpSp>
        <p:nvGrpSpPr>
          <p:cNvPr id="48" name="Google Shape;48;p14"/>
          <p:cNvGrpSpPr/>
          <p:nvPr/>
        </p:nvGrpSpPr>
        <p:grpSpPr>
          <a:xfrm>
            <a:off x="4719025" y="-68575"/>
            <a:ext cx="4072925" cy="5212075"/>
            <a:chOff x="4550550" y="-68575"/>
            <a:chExt cx="4072925" cy="5212075"/>
          </a:xfrm>
        </p:grpSpPr>
        <p:sp>
          <p:nvSpPr>
            <p:cNvPr id="49" name="Google Shape;49;p14"/>
            <p:cNvSpPr/>
            <p:nvPr/>
          </p:nvSpPr>
          <p:spPr>
            <a:xfrm>
              <a:off x="4550550" y="-68575"/>
              <a:ext cx="4072925" cy="5212075"/>
            </a:xfrm>
            <a:custGeom>
              <a:rect b="b" l="l" r="r" t="t"/>
              <a:pathLst>
                <a:path extrusionOk="0" h="208483" w="162917">
                  <a:moveTo>
                    <a:pt x="63512" y="0"/>
                  </a:moveTo>
                  <a:cubicBezTo>
                    <a:pt x="63512" y="0"/>
                    <a:pt x="71818" y="39395"/>
                    <a:pt x="43365" y="39395"/>
                  </a:cubicBezTo>
                  <a:cubicBezTo>
                    <a:pt x="14911" y="39395"/>
                    <a:pt x="0" y="61077"/>
                    <a:pt x="0" y="117084"/>
                  </a:cubicBezTo>
                  <a:lnTo>
                    <a:pt x="0" y="208483"/>
                  </a:lnTo>
                  <a:lnTo>
                    <a:pt x="162917" y="208483"/>
                  </a:lnTo>
                  <a:lnTo>
                    <a:pt x="162917" y="117084"/>
                  </a:lnTo>
                  <a:cubicBezTo>
                    <a:pt x="162883" y="61044"/>
                    <a:pt x="147939" y="39395"/>
                    <a:pt x="119486" y="39395"/>
                  </a:cubicBezTo>
                  <a:cubicBezTo>
                    <a:pt x="91032" y="39395"/>
                    <a:pt x="99371" y="0"/>
                    <a:pt x="99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8208575" y="2404425"/>
              <a:ext cx="41300" cy="2739075"/>
            </a:xfrm>
            <a:custGeom>
              <a:rect b="b" l="l" r="r" t="t"/>
              <a:pathLst>
                <a:path extrusionOk="0" h="109563" w="1652">
                  <a:moveTo>
                    <a:pt x="822" y="1"/>
                  </a:moveTo>
                  <a:cubicBezTo>
                    <a:pt x="409" y="1"/>
                    <a:pt x="0" y="284"/>
                    <a:pt x="50" y="851"/>
                  </a:cubicBezTo>
                  <a:lnTo>
                    <a:pt x="50" y="109563"/>
                  </a:lnTo>
                  <a:lnTo>
                    <a:pt x="1618" y="109563"/>
                  </a:lnTo>
                  <a:lnTo>
                    <a:pt x="1618" y="851"/>
                  </a:lnTo>
                  <a:cubicBezTo>
                    <a:pt x="1652" y="284"/>
                    <a:pt x="123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4"/>
            <p:cNvSpPr/>
            <p:nvPr/>
          </p:nvSpPr>
          <p:spPr>
            <a:xfrm>
              <a:off x="4922900" y="2404425"/>
              <a:ext cx="40875" cy="2739075"/>
            </a:xfrm>
            <a:custGeom>
              <a:rect b="b" l="l" r="r" t="t"/>
              <a:pathLst>
                <a:path extrusionOk="0" h="109563" w="1635">
                  <a:moveTo>
                    <a:pt x="818" y="1"/>
                  </a:moveTo>
                  <a:cubicBezTo>
                    <a:pt x="409" y="1"/>
                    <a:pt x="0" y="284"/>
                    <a:pt x="50" y="851"/>
                  </a:cubicBezTo>
                  <a:lnTo>
                    <a:pt x="50" y="109563"/>
                  </a:lnTo>
                  <a:lnTo>
                    <a:pt x="1585" y="109563"/>
                  </a:lnTo>
                  <a:lnTo>
                    <a:pt x="1585" y="851"/>
                  </a:lnTo>
                  <a:cubicBezTo>
                    <a:pt x="1635" y="284"/>
                    <a:pt x="1226" y="1"/>
                    <a:pt x="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4"/>
            <p:cNvSpPr/>
            <p:nvPr/>
          </p:nvSpPr>
          <p:spPr>
            <a:xfrm>
              <a:off x="6165875" y="445125"/>
              <a:ext cx="843950" cy="1325125"/>
            </a:xfrm>
            <a:custGeom>
              <a:rect b="b" l="l" r="r" t="t"/>
              <a:pathLst>
                <a:path extrusionOk="0" h="53005" w="33758">
                  <a:moveTo>
                    <a:pt x="14611" y="0"/>
                  </a:moveTo>
                  <a:lnTo>
                    <a:pt x="14611" y="32924"/>
                  </a:lnTo>
                  <a:cubicBezTo>
                    <a:pt x="14611" y="33824"/>
                    <a:pt x="13943" y="48501"/>
                    <a:pt x="0" y="48501"/>
                  </a:cubicBezTo>
                  <a:lnTo>
                    <a:pt x="0" y="53005"/>
                  </a:lnTo>
                  <a:cubicBezTo>
                    <a:pt x="9674" y="53005"/>
                    <a:pt x="14410" y="47467"/>
                    <a:pt x="16645" y="42831"/>
                  </a:cubicBezTo>
                  <a:cubicBezTo>
                    <a:pt x="16712" y="42664"/>
                    <a:pt x="16812" y="42497"/>
                    <a:pt x="16879" y="42364"/>
                  </a:cubicBezTo>
                  <a:lnTo>
                    <a:pt x="17112" y="42831"/>
                  </a:lnTo>
                  <a:cubicBezTo>
                    <a:pt x="19347" y="47467"/>
                    <a:pt x="24051" y="53005"/>
                    <a:pt x="33758" y="53005"/>
                  </a:cubicBezTo>
                  <a:lnTo>
                    <a:pt x="33758" y="48501"/>
                  </a:lnTo>
                  <a:cubicBezTo>
                    <a:pt x="19814" y="48501"/>
                    <a:pt x="19147" y="33791"/>
                    <a:pt x="19114" y="32924"/>
                  </a:cubicBezTo>
                  <a:lnTo>
                    <a:pt x="19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6527800" y="754500"/>
              <a:ext cx="125100" cy="16700"/>
            </a:xfrm>
            <a:custGeom>
              <a:rect b="b" l="l" r="r" t="t"/>
              <a:pathLst>
                <a:path extrusionOk="0" h="668" w="5004">
                  <a:moveTo>
                    <a:pt x="0" y="1"/>
                  </a:moveTo>
                  <a:lnTo>
                    <a:pt x="0" y="668"/>
                  </a:lnTo>
                  <a:lnTo>
                    <a:pt x="5004" y="668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6527800" y="966325"/>
              <a:ext cx="125100" cy="15875"/>
            </a:xfrm>
            <a:custGeom>
              <a:rect b="b" l="l" r="r" t="t"/>
              <a:pathLst>
                <a:path extrusionOk="0" h="635" w="5004">
                  <a:moveTo>
                    <a:pt x="0" y="0"/>
                  </a:moveTo>
                  <a:lnTo>
                    <a:pt x="0" y="634"/>
                  </a:lnTo>
                  <a:lnTo>
                    <a:pt x="5004" y="634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6527800" y="1145625"/>
              <a:ext cx="125100" cy="15850"/>
            </a:xfrm>
            <a:custGeom>
              <a:rect b="b" l="l" r="r" t="t"/>
              <a:pathLst>
                <a:path extrusionOk="0" h="634" w="5004">
                  <a:moveTo>
                    <a:pt x="0" y="0"/>
                  </a:moveTo>
                  <a:lnTo>
                    <a:pt x="0" y="634"/>
                  </a:lnTo>
                  <a:lnTo>
                    <a:pt x="5004" y="634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6527800" y="1321575"/>
              <a:ext cx="125100" cy="15875"/>
            </a:xfrm>
            <a:custGeom>
              <a:rect b="b" l="l" r="r" t="t"/>
              <a:pathLst>
                <a:path extrusionOk="0" h="635" w="5004">
                  <a:moveTo>
                    <a:pt x="0" y="0"/>
                  </a:moveTo>
                  <a:lnTo>
                    <a:pt x="0" y="634"/>
                  </a:lnTo>
                  <a:lnTo>
                    <a:pt x="5004" y="634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967500" y="1822150"/>
              <a:ext cx="491525" cy="483525"/>
            </a:xfrm>
            <a:custGeom>
              <a:rect b="b" l="l" r="r" t="t"/>
              <a:pathLst>
                <a:path extrusionOk="0" h="19341" w="19661">
                  <a:moveTo>
                    <a:pt x="831" y="0"/>
                  </a:moveTo>
                  <a:cubicBezTo>
                    <a:pt x="418" y="0"/>
                    <a:pt x="1" y="275"/>
                    <a:pt x="34" y="826"/>
                  </a:cubicBezTo>
                  <a:cubicBezTo>
                    <a:pt x="68" y="11066"/>
                    <a:pt x="8340" y="19339"/>
                    <a:pt x="18547" y="19339"/>
                  </a:cubicBezTo>
                  <a:cubicBezTo>
                    <a:pt x="18569" y="19340"/>
                    <a:pt x="18591" y="19341"/>
                    <a:pt x="18612" y="19341"/>
                  </a:cubicBezTo>
                  <a:cubicBezTo>
                    <a:pt x="19660" y="19341"/>
                    <a:pt x="19660" y="17769"/>
                    <a:pt x="18612" y="17769"/>
                  </a:cubicBezTo>
                  <a:cubicBezTo>
                    <a:pt x="18591" y="17769"/>
                    <a:pt x="18569" y="17770"/>
                    <a:pt x="18547" y="17771"/>
                  </a:cubicBezTo>
                  <a:cubicBezTo>
                    <a:pt x="9207" y="17771"/>
                    <a:pt x="1635" y="10199"/>
                    <a:pt x="1602" y="826"/>
                  </a:cubicBezTo>
                  <a:cubicBezTo>
                    <a:pt x="1652" y="275"/>
                    <a:pt x="1243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7713325" y="1820675"/>
              <a:ext cx="491525" cy="484175"/>
            </a:xfrm>
            <a:custGeom>
              <a:rect b="b" l="l" r="r" t="t"/>
              <a:pathLst>
                <a:path extrusionOk="0" h="19367" w="19661">
                  <a:moveTo>
                    <a:pt x="18831" y="1"/>
                  </a:moveTo>
                  <a:cubicBezTo>
                    <a:pt x="18418" y="1"/>
                    <a:pt x="18009" y="284"/>
                    <a:pt x="18059" y="851"/>
                  </a:cubicBezTo>
                  <a:cubicBezTo>
                    <a:pt x="18026" y="10191"/>
                    <a:pt x="10454" y="17763"/>
                    <a:pt x="1114" y="17797"/>
                  </a:cubicBezTo>
                  <a:cubicBezTo>
                    <a:pt x="1082" y="17794"/>
                    <a:pt x="1051" y="17793"/>
                    <a:pt x="1021" y="17793"/>
                  </a:cubicBezTo>
                  <a:cubicBezTo>
                    <a:pt x="1" y="17793"/>
                    <a:pt x="11" y="19367"/>
                    <a:pt x="1051" y="19367"/>
                  </a:cubicBezTo>
                  <a:cubicBezTo>
                    <a:pt x="1071" y="19367"/>
                    <a:pt x="1092" y="19366"/>
                    <a:pt x="1114" y="19365"/>
                  </a:cubicBezTo>
                  <a:cubicBezTo>
                    <a:pt x="11321" y="19331"/>
                    <a:pt x="19594" y="11059"/>
                    <a:pt x="19627" y="851"/>
                  </a:cubicBezTo>
                  <a:cubicBezTo>
                    <a:pt x="19660" y="284"/>
                    <a:pt x="19243" y="1"/>
                    <a:pt x="18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5370600" y="3129475"/>
              <a:ext cx="412150" cy="407050"/>
            </a:xfrm>
            <a:custGeom>
              <a:rect b="b" l="l" r="r" t="t"/>
              <a:pathLst>
                <a:path extrusionOk="0" h="16282" w="16486">
                  <a:moveTo>
                    <a:pt x="15423" y="0"/>
                  </a:moveTo>
                  <a:cubicBezTo>
                    <a:pt x="15213" y="0"/>
                    <a:pt x="14999" y="90"/>
                    <a:pt x="14832" y="303"/>
                  </a:cubicBezTo>
                  <a:lnTo>
                    <a:pt x="4925" y="14380"/>
                  </a:lnTo>
                  <a:lnTo>
                    <a:pt x="1590" y="11611"/>
                  </a:lnTo>
                  <a:cubicBezTo>
                    <a:pt x="1431" y="11492"/>
                    <a:pt x="1267" y="11441"/>
                    <a:pt x="1112" y="11441"/>
                  </a:cubicBezTo>
                  <a:cubicBezTo>
                    <a:pt x="485" y="11441"/>
                    <a:pt x="0" y="12277"/>
                    <a:pt x="589" y="12812"/>
                  </a:cubicBezTo>
                  <a:lnTo>
                    <a:pt x="4592" y="16114"/>
                  </a:lnTo>
                  <a:cubicBezTo>
                    <a:pt x="4725" y="16215"/>
                    <a:pt x="4892" y="16281"/>
                    <a:pt x="5092" y="16281"/>
                  </a:cubicBezTo>
                  <a:lnTo>
                    <a:pt x="5192" y="16281"/>
                  </a:lnTo>
                  <a:cubicBezTo>
                    <a:pt x="5392" y="16248"/>
                    <a:pt x="5592" y="16148"/>
                    <a:pt x="5726" y="15981"/>
                  </a:cubicBezTo>
                  <a:lnTo>
                    <a:pt x="16100" y="1204"/>
                  </a:lnTo>
                  <a:cubicBezTo>
                    <a:pt x="16485" y="602"/>
                    <a:pt x="15967" y="0"/>
                    <a:pt x="15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6173525" y="3129475"/>
              <a:ext cx="411525" cy="407050"/>
            </a:xfrm>
            <a:custGeom>
              <a:rect b="b" l="l" r="r" t="t"/>
              <a:pathLst>
                <a:path extrusionOk="0" h="16282" w="16461">
                  <a:moveTo>
                    <a:pt x="1056" y="0"/>
                  </a:moveTo>
                  <a:cubicBezTo>
                    <a:pt x="508" y="0"/>
                    <a:pt x="0" y="602"/>
                    <a:pt x="361" y="1204"/>
                  </a:cubicBezTo>
                  <a:lnTo>
                    <a:pt x="10735" y="15981"/>
                  </a:lnTo>
                  <a:cubicBezTo>
                    <a:pt x="10869" y="16148"/>
                    <a:pt x="11069" y="16248"/>
                    <a:pt x="11269" y="16281"/>
                  </a:cubicBezTo>
                  <a:lnTo>
                    <a:pt x="11402" y="16281"/>
                  </a:lnTo>
                  <a:cubicBezTo>
                    <a:pt x="11569" y="16281"/>
                    <a:pt x="11736" y="16248"/>
                    <a:pt x="11903" y="16114"/>
                  </a:cubicBezTo>
                  <a:lnTo>
                    <a:pt x="15872" y="12812"/>
                  </a:lnTo>
                  <a:cubicBezTo>
                    <a:pt x="16461" y="12277"/>
                    <a:pt x="15977" y="11441"/>
                    <a:pt x="15349" y="11441"/>
                  </a:cubicBezTo>
                  <a:cubicBezTo>
                    <a:pt x="15194" y="11441"/>
                    <a:pt x="15030" y="11492"/>
                    <a:pt x="14872" y="11611"/>
                  </a:cubicBezTo>
                  <a:lnTo>
                    <a:pt x="11536" y="14380"/>
                  </a:lnTo>
                  <a:lnTo>
                    <a:pt x="1662" y="303"/>
                  </a:lnTo>
                  <a:cubicBezTo>
                    <a:pt x="1486" y="90"/>
                    <a:pt x="1268" y="0"/>
                    <a:pt x="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6633150" y="3128225"/>
              <a:ext cx="412400" cy="408300"/>
            </a:xfrm>
            <a:custGeom>
              <a:rect b="b" l="l" r="r" t="t"/>
              <a:pathLst>
                <a:path extrusionOk="0" h="16332" w="16496">
                  <a:moveTo>
                    <a:pt x="15422" y="1"/>
                  </a:moveTo>
                  <a:cubicBezTo>
                    <a:pt x="15200" y="1"/>
                    <a:pt x="14972" y="104"/>
                    <a:pt x="14800" y="353"/>
                  </a:cubicBezTo>
                  <a:lnTo>
                    <a:pt x="4926" y="14430"/>
                  </a:lnTo>
                  <a:lnTo>
                    <a:pt x="1590" y="11661"/>
                  </a:lnTo>
                  <a:cubicBezTo>
                    <a:pt x="1432" y="11542"/>
                    <a:pt x="1268" y="11491"/>
                    <a:pt x="1113" y="11491"/>
                  </a:cubicBezTo>
                  <a:cubicBezTo>
                    <a:pt x="485" y="11491"/>
                    <a:pt x="1" y="12327"/>
                    <a:pt x="590" y="12862"/>
                  </a:cubicBezTo>
                  <a:lnTo>
                    <a:pt x="4592" y="16164"/>
                  </a:lnTo>
                  <a:cubicBezTo>
                    <a:pt x="4726" y="16265"/>
                    <a:pt x="4893" y="16331"/>
                    <a:pt x="5093" y="16331"/>
                  </a:cubicBezTo>
                  <a:lnTo>
                    <a:pt x="5159" y="16331"/>
                  </a:lnTo>
                  <a:cubicBezTo>
                    <a:pt x="5393" y="16298"/>
                    <a:pt x="5560" y="16198"/>
                    <a:pt x="5693" y="16031"/>
                  </a:cubicBezTo>
                  <a:lnTo>
                    <a:pt x="16067" y="1254"/>
                  </a:lnTo>
                  <a:cubicBezTo>
                    <a:pt x="16495" y="636"/>
                    <a:pt x="15974" y="1"/>
                    <a:pt x="15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7436075" y="3129475"/>
              <a:ext cx="410950" cy="407050"/>
            </a:xfrm>
            <a:custGeom>
              <a:rect b="b" l="l" r="r" t="t"/>
              <a:pathLst>
                <a:path extrusionOk="0" h="16282" w="16438">
                  <a:moveTo>
                    <a:pt x="1057" y="0"/>
                  </a:moveTo>
                  <a:cubicBezTo>
                    <a:pt x="508" y="0"/>
                    <a:pt x="1" y="602"/>
                    <a:pt x="362" y="1204"/>
                  </a:cubicBezTo>
                  <a:lnTo>
                    <a:pt x="10736" y="15981"/>
                  </a:lnTo>
                  <a:cubicBezTo>
                    <a:pt x="10869" y="16148"/>
                    <a:pt x="11070" y="16281"/>
                    <a:pt x="11270" y="16281"/>
                  </a:cubicBezTo>
                  <a:lnTo>
                    <a:pt x="11403" y="16281"/>
                  </a:lnTo>
                  <a:cubicBezTo>
                    <a:pt x="11570" y="16281"/>
                    <a:pt x="11737" y="16215"/>
                    <a:pt x="11870" y="16114"/>
                  </a:cubicBezTo>
                  <a:lnTo>
                    <a:pt x="15873" y="12812"/>
                  </a:lnTo>
                  <a:cubicBezTo>
                    <a:pt x="16438" y="12274"/>
                    <a:pt x="15962" y="11454"/>
                    <a:pt x="15336" y="11454"/>
                  </a:cubicBezTo>
                  <a:cubicBezTo>
                    <a:pt x="15186" y="11454"/>
                    <a:pt x="15027" y="11501"/>
                    <a:pt x="14872" y="11611"/>
                  </a:cubicBezTo>
                  <a:lnTo>
                    <a:pt x="11537" y="14380"/>
                  </a:lnTo>
                  <a:lnTo>
                    <a:pt x="1663" y="303"/>
                  </a:lnTo>
                  <a:cubicBezTo>
                    <a:pt x="1487" y="90"/>
                    <a:pt x="1269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080925" y="1267225"/>
              <a:ext cx="1451900" cy="1978825"/>
            </a:xfrm>
            <a:custGeom>
              <a:rect b="b" l="l" r="r" t="t"/>
              <a:pathLst>
                <a:path extrusionOk="0" h="79153" w="58076">
                  <a:moveTo>
                    <a:pt x="45757" y="0"/>
                  </a:moveTo>
                  <a:cubicBezTo>
                    <a:pt x="43863" y="0"/>
                    <a:pt x="41753" y="865"/>
                    <a:pt x="39429" y="2341"/>
                  </a:cubicBezTo>
                  <a:cubicBezTo>
                    <a:pt x="29822" y="8446"/>
                    <a:pt x="0" y="73025"/>
                    <a:pt x="29088" y="78396"/>
                  </a:cubicBezTo>
                  <a:cubicBezTo>
                    <a:pt x="29088" y="78396"/>
                    <a:pt x="33625" y="79153"/>
                    <a:pt x="39110" y="79153"/>
                  </a:cubicBezTo>
                  <a:cubicBezTo>
                    <a:pt x="47487" y="79153"/>
                    <a:pt x="58075" y="77386"/>
                    <a:pt x="58075" y="68455"/>
                  </a:cubicBezTo>
                  <a:cubicBezTo>
                    <a:pt x="58075" y="16064"/>
                    <a:pt x="53922" y="0"/>
                    <a:pt x="45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666225" y="1267225"/>
              <a:ext cx="1452725" cy="1978825"/>
            </a:xfrm>
            <a:custGeom>
              <a:rect b="b" l="l" r="r" t="t"/>
              <a:pathLst>
                <a:path extrusionOk="0" h="79153" w="58109">
                  <a:moveTo>
                    <a:pt x="12349" y="0"/>
                  </a:moveTo>
                  <a:cubicBezTo>
                    <a:pt x="4176" y="0"/>
                    <a:pt x="0" y="16064"/>
                    <a:pt x="0" y="68455"/>
                  </a:cubicBezTo>
                  <a:cubicBezTo>
                    <a:pt x="0" y="77386"/>
                    <a:pt x="10600" y="79153"/>
                    <a:pt x="18988" y="79153"/>
                  </a:cubicBezTo>
                  <a:cubicBezTo>
                    <a:pt x="24479" y="79153"/>
                    <a:pt x="29021" y="78396"/>
                    <a:pt x="29021" y="78396"/>
                  </a:cubicBezTo>
                  <a:cubicBezTo>
                    <a:pt x="58109" y="73025"/>
                    <a:pt x="28287" y="8446"/>
                    <a:pt x="18680" y="2341"/>
                  </a:cubicBezTo>
                  <a:cubicBezTo>
                    <a:pt x="16356" y="865"/>
                    <a:pt x="14245" y="0"/>
                    <a:pt x="12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299425" y="1183975"/>
              <a:ext cx="1258400" cy="2087350"/>
            </a:xfrm>
            <a:custGeom>
              <a:rect b="b" l="l" r="r" t="t"/>
              <a:pathLst>
                <a:path extrusionOk="0" h="83494" w="50336">
                  <a:moveTo>
                    <a:pt x="35225" y="2369"/>
                  </a:moveTo>
                  <a:cubicBezTo>
                    <a:pt x="43931" y="2369"/>
                    <a:pt x="47968" y="24351"/>
                    <a:pt x="47968" y="71552"/>
                  </a:cubicBezTo>
                  <a:cubicBezTo>
                    <a:pt x="47968" y="75088"/>
                    <a:pt x="46066" y="77589"/>
                    <a:pt x="42163" y="79191"/>
                  </a:cubicBezTo>
                  <a:cubicBezTo>
                    <a:pt x="39028" y="80491"/>
                    <a:pt x="34758" y="81125"/>
                    <a:pt x="29421" y="81125"/>
                  </a:cubicBezTo>
                  <a:cubicBezTo>
                    <a:pt x="25685" y="81125"/>
                    <a:pt x="21949" y="80825"/>
                    <a:pt x="18246" y="80258"/>
                  </a:cubicBezTo>
                  <a:cubicBezTo>
                    <a:pt x="11108" y="79057"/>
                    <a:pt x="6671" y="74821"/>
                    <a:pt x="5104" y="67682"/>
                  </a:cubicBezTo>
                  <a:cubicBezTo>
                    <a:pt x="3169" y="58943"/>
                    <a:pt x="5604" y="45633"/>
                    <a:pt x="11775" y="31223"/>
                  </a:cubicBezTo>
                  <a:cubicBezTo>
                    <a:pt x="17012" y="19048"/>
                    <a:pt x="24051" y="8240"/>
                    <a:pt x="28854" y="4937"/>
                  </a:cubicBezTo>
                  <a:cubicBezTo>
                    <a:pt x="31356" y="3203"/>
                    <a:pt x="33457" y="2369"/>
                    <a:pt x="35225" y="2369"/>
                  </a:cubicBezTo>
                  <a:close/>
                  <a:moveTo>
                    <a:pt x="35225" y="1"/>
                  </a:moveTo>
                  <a:cubicBezTo>
                    <a:pt x="32957" y="1"/>
                    <a:pt x="30455" y="968"/>
                    <a:pt x="27520" y="2969"/>
                  </a:cubicBezTo>
                  <a:cubicBezTo>
                    <a:pt x="22383" y="6505"/>
                    <a:pt x="15011" y="17747"/>
                    <a:pt x="9640" y="30289"/>
                  </a:cubicBezTo>
                  <a:cubicBezTo>
                    <a:pt x="5871" y="39028"/>
                    <a:pt x="0" y="55540"/>
                    <a:pt x="2802" y="68183"/>
                  </a:cubicBezTo>
                  <a:cubicBezTo>
                    <a:pt x="3636" y="72052"/>
                    <a:pt x="5270" y="75221"/>
                    <a:pt x="7639" y="77589"/>
                  </a:cubicBezTo>
                  <a:cubicBezTo>
                    <a:pt x="10207" y="80191"/>
                    <a:pt x="13643" y="81859"/>
                    <a:pt x="17846" y="82593"/>
                  </a:cubicBezTo>
                  <a:cubicBezTo>
                    <a:pt x="21682" y="83160"/>
                    <a:pt x="25552" y="83460"/>
                    <a:pt x="29421" y="83494"/>
                  </a:cubicBezTo>
                  <a:cubicBezTo>
                    <a:pt x="35058" y="83494"/>
                    <a:pt x="39662" y="82760"/>
                    <a:pt x="43064" y="81359"/>
                  </a:cubicBezTo>
                  <a:cubicBezTo>
                    <a:pt x="47834" y="79391"/>
                    <a:pt x="50336" y="75988"/>
                    <a:pt x="50336" y="71518"/>
                  </a:cubicBezTo>
                  <a:cubicBezTo>
                    <a:pt x="50336" y="45667"/>
                    <a:pt x="49135" y="27587"/>
                    <a:pt x="46667" y="16179"/>
                  </a:cubicBezTo>
                  <a:cubicBezTo>
                    <a:pt x="45432" y="10641"/>
                    <a:pt x="43965" y="6705"/>
                    <a:pt x="42097" y="4003"/>
                  </a:cubicBezTo>
                  <a:cubicBezTo>
                    <a:pt x="40229" y="1335"/>
                    <a:pt x="37927" y="1"/>
                    <a:pt x="35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637025" y="1183975"/>
              <a:ext cx="1258425" cy="2087350"/>
            </a:xfrm>
            <a:custGeom>
              <a:rect b="b" l="l" r="r" t="t"/>
              <a:pathLst>
                <a:path extrusionOk="0" h="83494" w="50337">
                  <a:moveTo>
                    <a:pt x="15112" y="2369"/>
                  </a:moveTo>
                  <a:cubicBezTo>
                    <a:pt x="16880" y="2369"/>
                    <a:pt x="18981" y="3203"/>
                    <a:pt x="21483" y="4937"/>
                  </a:cubicBezTo>
                  <a:cubicBezTo>
                    <a:pt x="26286" y="8240"/>
                    <a:pt x="33325" y="19081"/>
                    <a:pt x="38528" y="31256"/>
                  </a:cubicBezTo>
                  <a:cubicBezTo>
                    <a:pt x="44733" y="45667"/>
                    <a:pt x="47168" y="58943"/>
                    <a:pt x="45233" y="67716"/>
                  </a:cubicBezTo>
                  <a:cubicBezTo>
                    <a:pt x="43665" y="74854"/>
                    <a:pt x="39229" y="79057"/>
                    <a:pt x="32090" y="80291"/>
                  </a:cubicBezTo>
                  <a:cubicBezTo>
                    <a:pt x="28388" y="80825"/>
                    <a:pt x="24652" y="81125"/>
                    <a:pt x="20882" y="81125"/>
                  </a:cubicBezTo>
                  <a:cubicBezTo>
                    <a:pt x="12443" y="81125"/>
                    <a:pt x="2369" y="79457"/>
                    <a:pt x="2369" y="71552"/>
                  </a:cubicBezTo>
                  <a:cubicBezTo>
                    <a:pt x="2369" y="24351"/>
                    <a:pt x="6405" y="2369"/>
                    <a:pt x="15112" y="2369"/>
                  </a:cubicBezTo>
                  <a:close/>
                  <a:moveTo>
                    <a:pt x="15112" y="1"/>
                  </a:moveTo>
                  <a:cubicBezTo>
                    <a:pt x="12410" y="1"/>
                    <a:pt x="10108" y="1368"/>
                    <a:pt x="8240" y="4037"/>
                  </a:cubicBezTo>
                  <a:cubicBezTo>
                    <a:pt x="6372" y="6705"/>
                    <a:pt x="4871" y="10675"/>
                    <a:pt x="3670" y="16212"/>
                  </a:cubicBezTo>
                  <a:cubicBezTo>
                    <a:pt x="1202" y="27587"/>
                    <a:pt x="1" y="45700"/>
                    <a:pt x="1" y="71552"/>
                  </a:cubicBezTo>
                  <a:cubicBezTo>
                    <a:pt x="1" y="76989"/>
                    <a:pt x="3637" y="83494"/>
                    <a:pt x="20916" y="83494"/>
                  </a:cubicBezTo>
                  <a:cubicBezTo>
                    <a:pt x="24785" y="83494"/>
                    <a:pt x="28655" y="83193"/>
                    <a:pt x="32491" y="82593"/>
                  </a:cubicBezTo>
                  <a:cubicBezTo>
                    <a:pt x="36694" y="81859"/>
                    <a:pt x="40130" y="80191"/>
                    <a:pt x="42698" y="77589"/>
                  </a:cubicBezTo>
                  <a:cubicBezTo>
                    <a:pt x="45066" y="75221"/>
                    <a:pt x="46668" y="72052"/>
                    <a:pt x="47535" y="68183"/>
                  </a:cubicBezTo>
                  <a:cubicBezTo>
                    <a:pt x="50337" y="55574"/>
                    <a:pt x="44466" y="39028"/>
                    <a:pt x="40697" y="30322"/>
                  </a:cubicBezTo>
                  <a:cubicBezTo>
                    <a:pt x="35326" y="17747"/>
                    <a:pt x="27954" y="6539"/>
                    <a:pt x="22817" y="2969"/>
                  </a:cubicBezTo>
                  <a:cubicBezTo>
                    <a:pt x="19882" y="1001"/>
                    <a:pt x="17380" y="1"/>
                    <a:pt x="15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43900" y="2201375"/>
              <a:ext cx="135125" cy="116475"/>
            </a:xfrm>
            <a:custGeom>
              <a:rect b="b" l="l" r="r" t="t"/>
              <a:pathLst>
                <a:path extrusionOk="0" h="4659" w="5405">
                  <a:moveTo>
                    <a:pt x="3103" y="0"/>
                  </a:moveTo>
                  <a:cubicBezTo>
                    <a:pt x="1034" y="0"/>
                    <a:pt x="0" y="2502"/>
                    <a:pt x="1468" y="3970"/>
                  </a:cubicBezTo>
                  <a:cubicBezTo>
                    <a:pt x="1933" y="4446"/>
                    <a:pt x="2510" y="4658"/>
                    <a:pt x="3078" y="4658"/>
                  </a:cubicBezTo>
                  <a:cubicBezTo>
                    <a:pt x="4262" y="4658"/>
                    <a:pt x="5404" y="3733"/>
                    <a:pt x="5404" y="2335"/>
                  </a:cubicBezTo>
                  <a:cubicBezTo>
                    <a:pt x="5404" y="1034"/>
                    <a:pt x="4370" y="0"/>
                    <a:pt x="3103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125000" y="2201375"/>
              <a:ext cx="135125" cy="116475"/>
            </a:xfrm>
            <a:custGeom>
              <a:rect b="b" l="l" r="r" t="t"/>
              <a:pathLst>
                <a:path extrusionOk="0" h="4659" w="5405">
                  <a:moveTo>
                    <a:pt x="3103" y="0"/>
                  </a:moveTo>
                  <a:cubicBezTo>
                    <a:pt x="1035" y="0"/>
                    <a:pt x="1" y="2502"/>
                    <a:pt x="1468" y="3970"/>
                  </a:cubicBezTo>
                  <a:cubicBezTo>
                    <a:pt x="1933" y="4446"/>
                    <a:pt x="2510" y="4658"/>
                    <a:pt x="3078" y="4658"/>
                  </a:cubicBezTo>
                  <a:cubicBezTo>
                    <a:pt x="4262" y="4658"/>
                    <a:pt x="5404" y="3733"/>
                    <a:pt x="5404" y="2335"/>
                  </a:cubicBezTo>
                  <a:cubicBezTo>
                    <a:pt x="5404" y="1034"/>
                    <a:pt x="4370" y="0"/>
                    <a:pt x="3103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943625" y="2271850"/>
              <a:ext cx="140550" cy="90500"/>
            </a:xfrm>
            <a:custGeom>
              <a:rect b="b" l="l" r="r" t="t"/>
              <a:pathLst>
                <a:path extrusionOk="0" h="3620" w="5622">
                  <a:moveTo>
                    <a:pt x="822" y="0"/>
                  </a:moveTo>
                  <a:cubicBezTo>
                    <a:pt x="409" y="0"/>
                    <a:pt x="0" y="284"/>
                    <a:pt x="50" y="851"/>
                  </a:cubicBezTo>
                  <a:cubicBezTo>
                    <a:pt x="50" y="2385"/>
                    <a:pt x="1285" y="3619"/>
                    <a:pt x="2819" y="3619"/>
                  </a:cubicBezTo>
                  <a:cubicBezTo>
                    <a:pt x="4354" y="3619"/>
                    <a:pt x="5588" y="2385"/>
                    <a:pt x="5588" y="851"/>
                  </a:cubicBezTo>
                  <a:cubicBezTo>
                    <a:pt x="5621" y="284"/>
                    <a:pt x="5212" y="0"/>
                    <a:pt x="4804" y="0"/>
                  </a:cubicBezTo>
                  <a:cubicBezTo>
                    <a:pt x="4395" y="0"/>
                    <a:pt x="3987" y="284"/>
                    <a:pt x="4020" y="851"/>
                  </a:cubicBezTo>
                  <a:cubicBezTo>
                    <a:pt x="3970" y="1601"/>
                    <a:pt x="3386" y="1976"/>
                    <a:pt x="2807" y="1976"/>
                  </a:cubicBezTo>
                  <a:cubicBezTo>
                    <a:pt x="2227" y="1976"/>
                    <a:pt x="1652" y="1601"/>
                    <a:pt x="1618" y="851"/>
                  </a:cubicBezTo>
                  <a:cubicBezTo>
                    <a:pt x="1652" y="284"/>
                    <a:pt x="1235" y="0"/>
                    <a:pt x="822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881375" y="2201375"/>
              <a:ext cx="136800" cy="116475"/>
            </a:xfrm>
            <a:custGeom>
              <a:rect b="b" l="l" r="r" t="t"/>
              <a:pathLst>
                <a:path extrusionOk="0" h="4659" w="5472">
                  <a:moveTo>
                    <a:pt x="3136" y="0"/>
                  </a:moveTo>
                  <a:cubicBezTo>
                    <a:pt x="1068" y="0"/>
                    <a:pt x="1" y="2502"/>
                    <a:pt x="1468" y="3970"/>
                  </a:cubicBezTo>
                  <a:cubicBezTo>
                    <a:pt x="1944" y="4446"/>
                    <a:pt x="2532" y="4658"/>
                    <a:pt x="3108" y="4658"/>
                  </a:cubicBezTo>
                  <a:cubicBezTo>
                    <a:pt x="4310" y="4658"/>
                    <a:pt x="5460" y="3733"/>
                    <a:pt x="5438" y="2335"/>
                  </a:cubicBezTo>
                  <a:cubicBezTo>
                    <a:pt x="5471" y="1034"/>
                    <a:pt x="4404" y="0"/>
                    <a:pt x="3136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263325" y="2201375"/>
              <a:ext cx="135950" cy="116475"/>
            </a:xfrm>
            <a:custGeom>
              <a:rect b="b" l="l" r="r" t="t"/>
              <a:pathLst>
                <a:path extrusionOk="0" h="4659" w="5438">
                  <a:moveTo>
                    <a:pt x="3102" y="0"/>
                  </a:moveTo>
                  <a:cubicBezTo>
                    <a:pt x="1034" y="0"/>
                    <a:pt x="0" y="2502"/>
                    <a:pt x="1468" y="3970"/>
                  </a:cubicBezTo>
                  <a:cubicBezTo>
                    <a:pt x="1944" y="4446"/>
                    <a:pt x="2528" y="4658"/>
                    <a:pt x="3101" y="4658"/>
                  </a:cubicBezTo>
                  <a:cubicBezTo>
                    <a:pt x="4295" y="4658"/>
                    <a:pt x="5437" y="3733"/>
                    <a:pt x="5437" y="2335"/>
                  </a:cubicBezTo>
                  <a:cubicBezTo>
                    <a:pt x="5437" y="1034"/>
                    <a:pt x="4403" y="0"/>
                    <a:pt x="3102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081925" y="2271850"/>
              <a:ext cx="140550" cy="90500"/>
            </a:xfrm>
            <a:custGeom>
              <a:rect b="b" l="l" r="r" t="t"/>
              <a:pathLst>
                <a:path extrusionOk="0" h="3620" w="5622">
                  <a:moveTo>
                    <a:pt x="822" y="0"/>
                  </a:moveTo>
                  <a:cubicBezTo>
                    <a:pt x="410" y="0"/>
                    <a:pt x="1" y="284"/>
                    <a:pt x="51" y="851"/>
                  </a:cubicBezTo>
                  <a:cubicBezTo>
                    <a:pt x="51" y="2385"/>
                    <a:pt x="1285" y="3619"/>
                    <a:pt x="2820" y="3619"/>
                  </a:cubicBezTo>
                  <a:cubicBezTo>
                    <a:pt x="4354" y="3619"/>
                    <a:pt x="5588" y="2385"/>
                    <a:pt x="5588" y="851"/>
                  </a:cubicBezTo>
                  <a:cubicBezTo>
                    <a:pt x="5622" y="284"/>
                    <a:pt x="5213" y="0"/>
                    <a:pt x="4804" y="0"/>
                  </a:cubicBezTo>
                  <a:cubicBezTo>
                    <a:pt x="4396" y="0"/>
                    <a:pt x="3987" y="284"/>
                    <a:pt x="4020" y="851"/>
                  </a:cubicBezTo>
                  <a:cubicBezTo>
                    <a:pt x="4020" y="1651"/>
                    <a:pt x="3420" y="2051"/>
                    <a:pt x="2820" y="2051"/>
                  </a:cubicBezTo>
                  <a:cubicBezTo>
                    <a:pt x="2219" y="2051"/>
                    <a:pt x="1619" y="1651"/>
                    <a:pt x="1619" y="851"/>
                  </a:cubicBezTo>
                  <a:cubicBezTo>
                    <a:pt x="1652" y="284"/>
                    <a:pt x="1235" y="0"/>
                    <a:pt x="822" y="0"/>
                  </a:cubicBezTo>
                  <a:close/>
                </a:path>
              </a:pathLst>
            </a:custGeom>
            <a:solidFill>
              <a:srgbClr val="7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092475" y="1432475"/>
              <a:ext cx="81750" cy="69475"/>
            </a:xfrm>
            <a:custGeom>
              <a:rect b="b" l="l" r="r" t="t"/>
              <a:pathLst>
                <a:path extrusionOk="0" h="2779" w="3270">
                  <a:moveTo>
                    <a:pt x="1869" y="1"/>
                  </a:moveTo>
                  <a:cubicBezTo>
                    <a:pt x="634" y="1"/>
                    <a:pt x="1" y="1502"/>
                    <a:pt x="901" y="2369"/>
                  </a:cubicBezTo>
                  <a:cubicBezTo>
                    <a:pt x="1184" y="2652"/>
                    <a:pt x="1533" y="2778"/>
                    <a:pt x="1876" y="2778"/>
                  </a:cubicBezTo>
                  <a:cubicBezTo>
                    <a:pt x="2587" y="2778"/>
                    <a:pt x="3270" y="2234"/>
                    <a:pt x="3270" y="1402"/>
                  </a:cubicBezTo>
                  <a:cubicBezTo>
                    <a:pt x="3270" y="635"/>
                    <a:pt x="2636" y="1"/>
                    <a:pt x="1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969050" y="1540900"/>
              <a:ext cx="80925" cy="69825"/>
            </a:xfrm>
            <a:custGeom>
              <a:rect b="b" l="l" r="r" t="t"/>
              <a:pathLst>
                <a:path extrusionOk="0" h="2793" w="3237">
                  <a:moveTo>
                    <a:pt x="1835" y="0"/>
                  </a:moveTo>
                  <a:cubicBezTo>
                    <a:pt x="601" y="0"/>
                    <a:pt x="1" y="1501"/>
                    <a:pt x="868" y="2369"/>
                  </a:cubicBezTo>
                  <a:cubicBezTo>
                    <a:pt x="1151" y="2662"/>
                    <a:pt x="1500" y="2793"/>
                    <a:pt x="1844" y="2793"/>
                  </a:cubicBezTo>
                  <a:cubicBezTo>
                    <a:pt x="2554" y="2793"/>
                    <a:pt x="3236" y="2234"/>
                    <a:pt x="3236" y="1401"/>
                  </a:cubicBezTo>
                  <a:cubicBezTo>
                    <a:pt x="3236" y="634"/>
                    <a:pt x="2603" y="0"/>
                    <a:pt x="1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80875" y="1505875"/>
              <a:ext cx="80925" cy="70100"/>
            </a:xfrm>
            <a:custGeom>
              <a:rect b="b" l="l" r="r" t="t"/>
              <a:pathLst>
                <a:path extrusionOk="0" h="2804" w="3237">
                  <a:moveTo>
                    <a:pt x="1869" y="0"/>
                  </a:moveTo>
                  <a:cubicBezTo>
                    <a:pt x="634" y="0"/>
                    <a:pt x="1" y="1501"/>
                    <a:pt x="868" y="2402"/>
                  </a:cubicBezTo>
                  <a:cubicBezTo>
                    <a:pt x="1156" y="2679"/>
                    <a:pt x="1501" y="2803"/>
                    <a:pt x="1838" y="2803"/>
                  </a:cubicBezTo>
                  <a:cubicBezTo>
                    <a:pt x="2557" y="2803"/>
                    <a:pt x="3236" y="2241"/>
                    <a:pt x="3236" y="1401"/>
                  </a:cubicBezTo>
                  <a:cubicBezTo>
                    <a:pt x="3236" y="634"/>
                    <a:pt x="2636" y="34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215900" y="2921875"/>
              <a:ext cx="80925" cy="70100"/>
            </a:xfrm>
            <a:custGeom>
              <a:rect b="b" l="l" r="r" t="t"/>
              <a:pathLst>
                <a:path extrusionOk="0" h="2804" w="3237">
                  <a:moveTo>
                    <a:pt x="1835" y="1"/>
                  </a:moveTo>
                  <a:cubicBezTo>
                    <a:pt x="601" y="1"/>
                    <a:pt x="1" y="1502"/>
                    <a:pt x="868" y="2403"/>
                  </a:cubicBezTo>
                  <a:cubicBezTo>
                    <a:pt x="1145" y="2680"/>
                    <a:pt x="1487" y="2804"/>
                    <a:pt x="1824" y="2804"/>
                  </a:cubicBezTo>
                  <a:cubicBezTo>
                    <a:pt x="2541" y="2804"/>
                    <a:pt x="3236" y="2242"/>
                    <a:pt x="3236" y="1402"/>
                  </a:cubicBezTo>
                  <a:cubicBezTo>
                    <a:pt x="3236" y="635"/>
                    <a:pt x="2602" y="1"/>
                    <a:pt x="1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595450" y="2761775"/>
              <a:ext cx="81750" cy="69425"/>
            </a:xfrm>
            <a:custGeom>
              <a:rect b="b" l="l" r="r" t="t"/>
              <a:pathLst>
                <a:path extrusionOk="0" h="2777" w="3270">
                  <a:moveTo>
                    <a:pt x="1869" y="0"/>
                  </a:moveTo>
                  <a:cubicBezTo>
                    <a:pt x="635" y="0"/>
                    <a:pt x="1" y="1501"/>
                    <a:pt x="868" y="2369"/>
                  </a:cubicBezTo>
                  <a:cubicBezTo>
                    <a:pt x="1160" y="2650"/>
                    <a:pt x="1515" y="2777"/>
                    <a:pt x="1861" y="2777"/>
                  </a:cubicBezTo>
                  <a:cubicBezTo>
                    <a:pt x="2584" y="2777"/>
                    <a:pt x="3270" y="2225"/>
                    <a:pt x="3270" y="1368"/>
                  </a:cubicBezTo>
                  <a:cubicBezTo>
                    <a:pt x="3236" y="601"/>
                    <a:pt x="2636" y="0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323475" y="2831000"/>
              <a:ext cx="81750" cy="69825"/>
            </a:xfrm>
            <a:custGeom>
              <a:rect b="b" l="l" r="r" t="t"/>
              <a:pathLst>
                <a:path extrusionOk="0" h="2793" w="3270">
                  <a:moveTo>
                    <a:pt x="1869" y="0"/>
                  </a:moveTo>
                  <a:cubicBezTo>
                    <a:pt x="634" y="0"/>
                    <a:pt x="1" y="1501"/>
                    <a:pt x="868" y="2368"/>
                  </a:cubicBezTo>
                  <a:cubicBezTo>
                    <a:pt x="1161" y="2662"/>
                    <a:pt x="1518" y="2792"/>
                    <a:pt x="1867" y="2792"/>
                  </a:cubicBezTo>
                  <a:cubicBezTo>
                    <a:pt x="2587" y="2792"/>
                    <a:pt x="3270" y="2233"/>
                    <a:pt x="3270" y="1401"/>
                  </a:cubicBezTo>
                  <a:cubicBezTo>
                    <a:pt x="3270" y="634"/>
                    <a:pt x="2636" y="0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331825" y="2956900"/>
              <a:ext cx="80900" cy="69850"/>
            </a:xfrm>
            <a:custGeom>
              <a:rect b="b" l="l" r="r" t="t"/>
              <a:pathLst>
                <a:path extrusionOk="0" h="2794" w="3236">
                  <a:moveTo>
                    <a:pt x="1868" y="1"/>
                  </a:moveTo>
                  <a:cubicBezTo>
                    <a:pt x="601" y="1"/>
                    <a:pt x="0" y="1502"/>
                    <a:pt x="867" y="2369"/>
                  </a:cubicBezTo>
                  <a:cubicBezTo>
                    <a:pt x="1150" y="2663"/>
                    <a:pt x="1500" y="2793"/>
                    <a:pt x="1843" y="2793"/>
                  </a:cubicBezTo>
                  <a:cubicBezTo>
                    <a:pt x="2553" y="2793"/>
                    <a:pt x="3236" y="2234"/>
                    <a:pt x="3236" y="1402"/>
                  </a:cubicBezTo>
                  <a:cubicBezTo>
                    <a:pt x="3236" y="635"/>
                    <a:pt x="2635" y="1"/>
                    <a:pt x="1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99900" y="2866000"/>
              <a:ext cx="81500" cy="69450"/>
            </a:xfrm>
            <a:custGeom>
              <a:rect b="b" l="l" r="r" t="t"/>
              <a:pathLst>
                <a:path extrusionOk="0" h="2778" w="3260">
                  <a:moveTo>
                    <a:pt x="1850" y="0"/>
                  </a:moveTo>
                  <a:cubicBezTo>
                    <a:pt x="611" y="0"/>
                    <a:pt x="0" y="1479"/>
                    <a:pt x="858" y="2369"/>
                  </a:cubicBezTo>
                  <a:cubicBezTo>
                    <a:pt x="1139" y="2650"/>
                    <a:pt x="1487" y="2777"/>
                    <a:pt x="1828" y="2777"/>
                  </a:cubicBezTo>
                  <a:cubicBezTo>
                    <a:pt x="2540" y="2777"/>
                    <a:pt x="3226" y="2225"/>
                    <a:pt x="3226" y="1369"/>
                  </a:cubicBezTo>
                  <a:cubicBezTo>
                    <a:pt x="3260" y="635"/>
                    <a:pt x="2626" y="1"/>
                    <a:pt x="1892" y="1"/>
                  </a:cubicBezTo>
                  <a:cubicBezTo>
                    <a:pt x="1878" y="1"/>
                    <a:pt x="1864" y="0"/>
                    <a:pt x="1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476800" y="2549125"/>
              <a:ext cx="70075" cy="69225"/>
            </a:xfrm>
            <a:custGeom>
              <a:rect b="b" l="l" r="r" t="t"/>
              <a:pathLst>
                <a:path extrusionOk="0" h="2769" w="2803">
                  <a:moveTo>
                    <a:pt x="1402" y="0"/>
                  </a:moveTo>
                  <a:cubicBezTo>
                    <a:pt x="634" y="0"/>
                    <a:pt x="1" y="601"/>
                    <a:pt x="1" y="1368"/>
                  </a:cubicBezTo>
                  <a:cubicBezTo>
                    <a:pt x="1" y="2135"/>
                    <a:pt x="634" y="2769"/>
                    <a:pt x="1402" y="2769"/>
                  </a:cubicBezTo>
                  <a:cubicBezTo>
                    <a:pt x="2169" y="2769"/>
                    <a:pt x="2803" y="2135"/>
                    <a:pt x="2803" y="1368"/>
                  </a:cubicBezTo>
                  <a:cubicBezTo>
                    <a:pt x="2803" y="601"/>
                    <a:pt x="2169" y="0"/>
                    <a:pt x="1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813825" y="2991925"/>
              <a:ext cx="80925" cy="69450"/>
            </a:xfrm>
            <a:custGeom>
              <a:rect b="b" l="l" r="r" t="t"/>
              <a:pathLst>
                <a:path extrusionOk="0" h="2778" w="3237">
                  <a:moveTo>
                    <a:pt x="1869" y="1"/>
                  </a:moveTo>
                  <a:cubicBezTo>
                    <a:pt x="601" y="1"/>
                    <a:pt x="1" y="1502"/>
                    <a:pt x="868" y="2369"/>
                  </a:cubicBezTo>
                  <a:cubicBezTo>
                    <a:pt x="1149" y="2650"/>
                    <a:pt x="1497" y="2777"/>
                    <a:pt x="1838" y="2777"/>
                  </a:cubicBezTo>
                  <a:cubicBezTo>
                    <a:pt x="2551" y="2777"/>
                    <a:pt x="3236" y="2225"/>
                    <a:pt x="3236" y="1369"/>
                  </a:cubicBezTo>
                  <a:cubicBezTo>
                    <a:pt x="3236" y="601"/>
                    <a:pt x="2636" y="1"/>
                    <a:pt x="1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7043150" y="1397450"/>
              <a:ext cx="81750" cy="70100"/>
            </a:xfrm>
            <a:custGeom>
              <a:rect b="b" l="l" r="r" t="t"/>
              <a:pathLst>
                <a:path extrusionOk="0" h="2804" w="3270">
                  <a:moveTo>
                    <a:pt x="1869" y="1"/>
                  </a:moveTo>
                  <a:cubicBezTo>
                    <a:pt x="635" y="1"/>
                    <a:pt x="1" y="1502"/>
                    <a:pt x="868" y="2403"/>
                  </a:cubicBezTo>
                  <a:cubicBezTo>
                    <a:pt x="1156" y="2680"/>
                    <a:pt x="1505" y="2804"/>
                    <a:pt x="1847" y="2804"/>
                  </a:cubicBezTo>
                  <a:cubicBezTo>
                    <a:pt x="2575" y="2804"/>
                    <a:pt x="3270" y="2242"/>
                    <a:pt x="3270" y="1402"/>
                  </a:cubicBezTo>
                  <a:cubicBezTo>
                    <a:pt x="3270" y="635"/>
                    <a:pt x="2636" y="1"/>
                    <a:pt x="1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7103200" y="1471675"/>
              <a:ext cx="81750" cy="69475"/>
            </a:xfrm>
            <a:custGeom>
              <a:rect b="b" l="l" r="r" t="t"/>
              <a:pathLst>
                <a:path extrusionOk="0" h="2779" w="3270">
                  <a:moveTo>
                    <a:pt x="1869" y="1"/>
                  </a:moveTo>
                  <a:cubicBezTo>
                    <a:pt x="634" y="1"/>
                    <a:pt x="1" y="1502"/>
                    <a:pt x="901" y="2369"/>
                  </a:cubicBezTo>
                  <a:cubicBezTo>
                    <a:pt x="1184" y="2651"/>
                    <a:pt x="1533" y="2778"/>
                    <a:pt x="1876" y="2778"/>
                  </a:cubicBezTo>
                  <a:cubicBezTo>
                    <a:pt x="2587" y="2778"/>
                    <a:pt x="3270" y="2234"/>
                    <a:pt x="3270" y="1402"/>
                  </a:cubicBezTo>
                  <a:cubicBezTo>
                    <a:pt x="3270" y="635"/>
                    <a:pt x="2636" y="1"/>
                    <a:pt x="1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7586875" y="2866025"/>
              <a:ext cx="80925" cy="69425"/>
            </a:xfrm>
            <a:custGeom>
              <a:rect b="b" l="l" r="r" t="t"/>
              <a:pathLst>
                <a:path extrusionOk="0" h="2777" w="3237">
                  <a:moveTo>
                    <a:pt x="1869" y="0"/>
                  </a:moveTo>
                  <a:cubicBezTo>
                    <a:pt x="601" y="0"/>
                    <a:pt x="1" y="1501"/>
                    <a:pt x="868" y="2368"/>
                  </a:cubicBezTo>
                  <a:cubicBezTo>
                    <a:pt x="1160" y="2649"/>
                    <a:pt x="1511" y="2776"/>
                    <a:pt x="1853" y="2776"/>
                  </a:cubicBezTo>
                  <a:cubicBezTo>
                    <a:pt x="2566" y="2776"/>
                    <a:pt x="3236" y="2224"/>
                    <a:pt x="3236" y="1368"/>
                  </a:cubicBezTo>
                  <a:cubicBezTo>
                    <a:pt x="3236" y="600"/>
                    <a:pt x="2636" y="0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500150" y="2956900"/>
              <a:ext cx="80925" cy="69475"/>
            </a:xfrm>
            <a:custGeom>
              <a:rect b="b" l="l" r="r" t="t"/>
              <a:pathLst>
                <a:path extrusionOk="0" h="2779" w="3237">
                  <a:moveTo>
                    <a:pt x="1869" y="1"/>
                  </a:moveTo>
                  <a:cubicBezTo>
                    <a:pt x="601" y="1"/>
                    <a:pt x="1" y="1502"/>
                    <a:pt x="868" y="2369"/>
                  </a:cubicBezTo>
                  <a:cubicBezTo>
                    <a:pt x="1150" y="2652"/>
                    <a:pt x="1500" y="2778"/>
                    <a:pt x="1843" y="2778"/>
                  </a:cubicBezTo>
                  <a:cubicBezTo>
                    <a:pt x="2553" y="2778"/>
                    <a:pt x="3236" y="2234"/>
                    <a:pt x="3236" y="1402"/>
                  </a:cubicBezTo>
                  <a:cubicBezTo>
                    <a:pt x="3236" y="635"/>
                    <a:pt x="2602" y="1"/>
                    <a:pt x="1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416050" y="2565175"/>
              <a:ext cx="231100" cy="700425"/>
            </a:xfrm>
            <a:custGeom>
              <a:rect b="b" l="l" r="r" t="t"/>
              <a:pathLst>
                <a:path extrusionOk="0" h="28017" w="9244">
                  <a:moveTo>
                    <a:pt x="784" y="0"/>
                  </a:moveTo>
                  <a:cubicBezTo>
                    <a:pt x="409" y="0"/>
                    <a:pt x="34" y="242"/>
                    <a:pt x="0" y="726"/>
                  </a:cubicBezTo>
                  <a:cubicBezTo>
                    <a:pt x="0" y="13969"/>
                    <a:pt x="2869" y="28012"/>
                    <a:pt x="8173" y="28012"/>
                  </a:cubicBezTo>
                  <a:cubicBezTo>
                    <a:pt x="8204" y="28015"/>
                    <a:pt x="8234" y="28016"/>
                    <a:pt x="8263" y="28016"/>
                  </a:cubicBezTo>
                  <a:cubicBezTo>
                    <a:pt x="9244" y="28016"/>
                    <a:pt x="9244" y="26474"/>
                    <a:pt x="8263" y="26474"/>
                  </a:cubicBezTo>
                  <a:cubicBezTo>
                    <a:pt x="8234" y="26474"/>
                    <a:pt x="8204" y="26475"/>
                    <a:pt x="8173" y="26478"/>
                  </a:cubicBezTo>
                  <a:cubicBezTo>
                    <a:pt x="5037" y="26478"/>
                    <a:pt x="1568" y="15903"/>
                    <a:pt x="1568" y="726"/>
                  </a:cubicBezTo>
                  <a:cubicBezTo>
                    <a:pt x="1535" y="242"/>
                    <a:pt x="1159" y="0"/>
                    <a:pt x="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574425" y="2565175"/>
              <a:ext cx="231925" cy="700425"/>
            </a:xfrm>
            <a:custGeom>
              <a:rect b="b" l="l" r="r" t="t"/>
              <a:pathLst>
                <a:path extrusionOk="0" h="28017" w="9277">
                  <a:moveTo>
                    <a:pt x="8493" y="0"/>
                  </a:moveTo>
                  <a:cubicBezTo>
                    <a:pt x="8117" y="0"/>
                    <a:pt x="7742" y="242"/>
                    <a:pt x="7709" y="726"/>
                  </a:cubicBezTo>
                  <a:cubicBezTo>
                    <a:pt x="7709" y="15903"/>
                    <a:pt x="4239" y="26478"/>
                    <a:pt x="1104" y="26478"/>
                  </a:cubicBezTo>
                  <a:cubicBezTo>
                    <a:pt x="1072" y="26475"/>
                    <a:pt x="1041" y="26474"/>
                    <a:pt x="1011" y="26474"/>
                  </a:cubicBezTo>
                  <a:cubicBezTo>
                    <a:pt x="1" y="26474"/>
                    <a:pt x="1" y="28016"/>
                    <a:pt x="1011" y="28016"/>
                  </a:cubicBezTo>
                  <a:cubicBezTo>
                    <a:pt x="1041" y="28016"/>
                    <a:pt x="1072" y="28015"/>
                    <a:pt x="1104" y="28012"/>
                  </a:cubicBezTo>
                  <a:cubicBezTo>
                    <a:pt x="6408" y="28012"/>
                    <a:pt x="9276" y="13969"/>
                    <a:pt x="9276" y="726"/>
                  </a:cubicBezTo>
                  <a:cubicBezTo>
                    <a:pt x="9243" y="242"/>
                    <a:pt x="8868" y="0"/>
                    <a:pt x="8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610350" y="3224600"/>
              <a:ext cx="35050" cy="90100"/>
            </a:xfrm>
            <a:custGeom>
              <a:rect b="b" l="l" r="r" t="t"/>
              <a:pathLst>
                <a:path extrusionOk="0" h="3604" w="1402">
                  <a:moveTo>
                    <a:pt x="701" y="1"/>
                  </a:moveTo>
                  <a:cubicBezTo>
                    <a:pt x="301" y="1"/>
                    <a:pt x="0" y="301"/>
                    <a:pt x="0" y="701"/>
                  </a:cubicBezTo>
                  <a:lnTo>
                    <a:pt x="0" y="2903"/>
                  </a:lnTo>
                  <a:cubicBezTo>
                    <a:pt x="0" y="3303"/>
                    <a:pt x="301" y="3603"/>
                    <a:pt x="701" y="3603"/>
                  </a:cubicBezTo>
                  <a:cubicBezTo>
                    <a:pt x="1101" y="3603"/>
                    <a:pt x="1401" y="3303"/>
                    <a:pt x="1401" y="2903"/>
                  </a:cubicBezTo>
                  <a:lnTo>
                    <a:pt x="1401" y="701"/>
                  </a:lnTo>
                  <a:cubicBezTo>
                    <a:pt x="1401" y="301"/>
                    <a:pt x="1101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575325" y="3224600"/>
              <a:ext cx="35050" cy="90100"/>
            </a:xfrm>
            <a:custGeom>
              <a:rect b="b" l="l" r="r" t="t"/>
              <a:pathLst>
                <a:path extrusionOk="0" h="3604" w="1402">
                  <a:moveTo>
                    <a:pt x="701" y="1"/>
                  </a:moveTo>
                  <a:cubicBezTo>
                    <a:pt x="334" y="1"/>
                    <a:pt x="0" y="301"/>
                    <a:pt x="34" y="701"/>
                  </a:cubicBezTo>
                  <a:lnTo>
                    <a:pt x="34" y="2903"/>
                  </a:lnTo>
                  <a:cubicBezTo>
                    <a:pt x="0" y="3303"/>
                    <a:pt x="334" y="3603"/>
                    <a:pt x="701" y="3603"/>
                  </a:cubicBezTo>
                  <a:cubicBezTo>
                    <a:pt x="1101" y="3603"/>
                    <a:pt x="1401" y="3303"/>
                    <a:pt x="1401" y="2903"/>
                  </a:cubicBezTo>
                  <a:lnTo>
                    <a:pt x="1401" y="701"/>
                  </a:lnTo>
                  <a:cubicBezTo>
                    <a:pt x="1401" y="301"/>
                    <a:pt x="1101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527800" y="557700"/>
              <a:ext cx="125100" cy="15875"/>
            </a:xfrm>
            <a:custGeom>
              <a:rect b="b" l="l" r="r" t="t"/>
              <a:pathLst>
                <a:path extrusionOk="0" h="635" w="5004">
                  <a:moveTo>
                    <a:pt x="0" y="0"/>
                  </a:moveTo>
                  <a:lnTo>
                    <a:pt x="0" y="634"/>
                  </a:lnTo>
                  <a:lnTo>
                    <a:pt x="5004" y="634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4"/>
          <p:cNvSpPr txBox="1"/>
          <p:nvPr/>
        </p:nvSpPr>
        <p:spPr>
          <a:xfrm>
            <a:off x="349856" y="3184747"/>
            <a:ext cx="1563600" cy="16416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highlight>
                  <a:srgbClr val="C9DAF8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Color index :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Main text             </a:t>
            </a:r>
            <a:r>
              <a:rPr lang="pt-PT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Important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</a:t>
            </a:r>
            <a:r>
              <a:rPr lang="pt-PT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Dr’s notes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</a:t>
            </a:r>
            <a:r>
              <a:rPr lang="pt-PT">
                <a:solidFill>
                  <a:srgbClr val="E0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Females slides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pt-PT">
                <a:solidFill>
                  <a:srgbClr val="E0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only</a:t>
            </a:r>
            <a:r>
              <a:rPr lang="pt-PT">
                <a:solidFill>
                  <a:srgbClr val="0B539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Males slides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pt-PT">
                <a:solidFill>
                  <a:srgbClr val="0B539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only</a:t>
            </a:r>
            <a:r>
              <a:rPr lang="pt-PT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pt-PT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Extra info</a:t>
            </a:r>
            <a:endParaRPr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51919" l="25331" r="26482" t="16165"/>
          <a:stretch/>
        </p:blipFill>
        <p:spPr>
          <a:xfrm>
            <a:off x="2008758" y="3184750"/>
            <a:ext cx="1145266" cy="16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017" y="3422260"/>
            <a:ext cx="1563602" cy="116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4924" y="-1"/>
            <a:ext cx="1009076" cy="10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0" y="914975"/>
            <a:ext cx="1394700" cy="42285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 txBox="1"/>
          <p:nvPr>
            <p:ph type="title"/>
          </p:nvPr>
        </p:nvSpPr>
        <p:spPr>
          <a:xfrm>
            <a:off x="64750" y="113550"/>
            <a:ext cx="47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>
                <a:solidFill>
                  <a:srgbClr val="073763"/>
                </a:solidFill>
              </a:rPr>
              <a:t>Allergens drive T-cells towards Th2 type:</a:t>
            </a:r>
            <a:endParaRPr sz="2300">
              <a:solidFill>
                <a:srgbClr val="073763"/>
              </a:solidFill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3091350" y="914975"/>
            <a:ext cx="2961300" cy="1137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Th2 secrete the cytokines </a:t>
            </a:r>
            <a:r>
              <a:rPr b="1" lang="pt-PT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(IL-4, IL-5, IL-9 &amp; IL-13) </a:t>
            </a:r>
            <a:r>
              <a:rPr b="1" lang="pt-PT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which promote : </a:t>
            </a:r>
            <a:endParaRPr b="1"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4" name="Google Shape;224;p23"/>
          <p:cNvCxnSpPr>
            <a:stCxn id="223" idx="2"/>
          </p:cNvCxnSpPr>
          <p:nvPr/>
        </p:nvCxnSpPr>
        <p:spPr>
          <a:xfrm rot="5400000">
            <a:off x="2814600" y="800975"/>
            <a:ext cx="506400" cy="300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3"/>
          <p:cNvCxnSpPr>
            <a:stCxn id="223" idx="2"/>
          </p:cNvCxnSpPr>
          <p:nvPr/>
        </p:nvCxnSpPr>
        <p:spPr>
          <a:xfrm flipH="1" rot="-5400000">
            <a:off x="5599500" y="1024475"/>
            <a:ext cx="506400" cy="256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3"/>
          <p:cNvCxnSpPr/>
          <p:nvPr/>
        </p:nvCxnSpPr>
        <p:spPr>
          <a:xfrm flipH="1">
            <a:off x="1563600" y="2558375"/>
            <a:ext cx="9000" cy="5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3"/>
          <p:cNvCxnSpPr/>
          <p:nvPr/>
        </p:nvCxnSpPr>
        <p:spPr>
          <a:xfrm flipH="1">
            <a:off x="5187213" y="2558375"/>
            <a:ext cx="9000" cy="5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3"/>
          <p:cNvCxnSpPr>
            <a:endCxn id="229" idx="0"/>
          </p:cNvCxnSpPr>
          <p:nvPr/>
        </p:nvCxnSpPr>
        <p:spPr>
          <a:xfrm>
            <a:off x="7142250" y="2558425"/>
            <a:ext cx="9000" cy="97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3"/>
          <p:cNvCxnSpPr/>
          <p:nvPr/>
        </p:nvCxnSpPr>
        <p:spPr>
          <a:xfrm>
            <a:off x="3286613" y="2576200"/>
            <a:ext cx="8700" cy="97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" name="Google Shape;231;p23"/>
          <p:cNvSpPr/>
          <p:nvPr/>
        </p:nvSpPr>
        <p:spPr>
          <a:xfrm>
            <a:off x="968275" y="3064775"/>
            <a:ext cx="1341300" cy="5727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None/>
            </a:pPr>
            <a:r>
              <a:rPr lang="pt-PT" sz="15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Production of IgE by B cells</a:t>
            </a:r>
            <a:endParaRPr sz="150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2593625" y="3571125"/>
            <a:ext cx="1394700" cy="8973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Eosinophil attraction and infiltration</a:t>
            </a:r>
            <a:endParaRPr sz="150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4494363" y="3097925"/>
            <a:ext cx="1394700" cy="5064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inflammation</a:t>
            </a:r>
            <a:endParaRPr sz="150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6453900" y="3535525"/>
            <a:ext cx="1394700" cy="8973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bronchial reactivity</a:t>
            </a:r>
            <a:endParaRPr sz="1500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315875" y="-88825"/>
            <a:ext cx="7708200" cy="2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073763"/>
                </a:solidFill>
              </a:rPr>
              <a:t>T helper 2 (TH2) cells &amp; Role of cytokines in allergic asthma </a:t>
            </a:r>
            <a:r>
              <a:rPr lang="pt-PT" sz="1700">
                <a:solidFill>
                  <a:srgbClr val="A61C00"/>
                </a:solidFill>
              </a:rPr>
              <a:t>(IMPORTANT)</a:t>
            </a:r>
            <a:endParaRPr sz="1700">
              <a:solidFill>
                <a:srgbClr val="A61C00"/>
              </a:solidFill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>
            <a:off x="7687525" y="0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0" name="Google Shape;240;p24"/>
          <p:cNvGraphicFramePr/>
          <p:nvPr/>
        </p:nvGraphicFramePr>
        <p:xfrm>
          <a:off x="80000" y="26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{22351C42-5AE7-489A-9DB5-F2CF3B69C63A}</a:tableStyleId>
              </a:tblPr>
              <a:tblGrid>
                <a:gridCol w="2061675"/>
                <a:gridCol w="6922300"/>
              </a:tblGrid>
              <a:tr h="38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Role in allergic asthma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11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Interleukin-4 (IL4)</a:t>
                      </a: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(during the initial priming of TH2)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Regulates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isotype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switching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in B cells from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IgM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to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IgE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.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Induces MHC II on Antigen-Presenting Cells </a:t>
                      </a:r>
                      <a:r>
                        <a:rPr lang="pt-PT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(e.g. dendritic cells, mast cells) </a:t>
                      </a:r>
                      <a:endParaRPr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Induces adhesion molecules expression. 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1C00"/>
                        </a:buClr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Activate mast cells &amp; eosinophils.</a:t>
                      </a:r>
                      <a:endParaRPr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3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Interleukin-5 (IL5)</a:t>
                      </a:r>
                      <a:endParaRPr b="1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Induces an increase in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eosinophil production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in the bone marrow. </a:t>
                      </a: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(IL5 for production while IL4 for activation of eosinophils)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Release of eosinophils from the bone marrow into circulation.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Interleukin-13 (IL13)</a:t>
                      </a:r>
                      <a:endParaRPr b="1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1C00"/>
                        </a:buClr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Induces inflammation. </a:t>
                      </a:r>
                      <a:endParaRPr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Stimulates mucus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hypersecretion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. 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Induces subepithelial fibrosis. </a:t>
                      </a:r>
                      <a:r>
                        <a:rPr lang="pt-PT" sz="1200">
                          <a:solidFill>
                            <a:srgbClr val="6AA84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(Which if not controlled, may lead to scarring and damage)</a:t>
                      </a:r>
                      <a:endParaRPr sz="1200">
                        <a:solidFill>
                          <a:srgbClr val="6AA84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Eosinophils</a:t>
                      </a:r>
                      <a:endParaRPr b="1" sz="1600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Initiate asthmatic symptoms by causing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tissue damage in the airways of the lungs.</a:t>
                      </a:r>
                      <a:endParaRPr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Production of eosinophils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inhibited by IL-10 </a:t>
                      </a:r>
                      <a:r>
                        <a:rPr lang="pt-PT" sz="9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(anti-inflammatory cytokine)</a:t>
                      </a:r>
                      <a:endParaRPr sz="9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solidFill>
                            <a:srgbClr val="6AA84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pt-PT" sz="1000">
                          <a:solidFill>
                            <a:srgbClr val="6AA84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(If IL-10 levels decrease, eosinophils accumulate and cause more damage)</a:t>
                      </a:r>
                      <a:endParaRPr sz="1000">
                        <a:solidFill>
                          <a:srgbClr val="6AA84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0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Regulatory T-cells (T-reg)</a:t>
                      </a:r>
                      <a:endParaRPr b="1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Suppress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the effector mechanisms that induce asthmatic symptoms. 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Fira Sans Extra Condensed"/>
                        <a:buAutoNum type="arabicPeriod"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Asthmatics may 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lack functional regulatory T cells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that can inhibit an asthmatic response.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3406800" y="118825"/>
            <a:ext cx="2330400" cy="675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9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inflammation</a:t>
            </a:r>
            <a:endParaRPr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47" name="Google Shape;247;p25"/>
          <p:cNvCxnSpPr>
            <a:stCxn id="246" idx="2"/>
          </p:cNvCxnSpPr>
          <p:nvPr/>
        </p:nvCxnSpPr>
        <p:spPr>
          <a:xfrm flipH="1">
            <a:off x="2389800" y="793825"/>
            <a:ext cx="2182200" cy="5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25"/>
          <p:cNvSpPr/>
          <p:nvPr/>
        </p:nvSpPr>
        <p:spPr>
          <a:xfrm>
            <a:off x="1137100" y="1377050"/>
            <a:ext cx="1847700" cy="7464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remodeling</a:t>
            </a:r>
            <a:endParaRPr b="1" sz="15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(structural changes of the airways)</a:t>
            </a:r>
            <a:endParaRPr sz="12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49" name="Google Shape;249;p25"/>
          <p:cNvCxnSpPr>
            <a:stCxn id="248" idx="2"/>
          </p:cNvCxnSpPr>
          <p:nvPr/>
        </p:nvCxnSpPr>
        <p:spPr>
          <a:xfrm>
            <a:off x="2060950" y="2123450"/>
            <a:ext cx="0" cy="1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25"/>
          <p:cNvSpPr/>
          <p:nvPr/>
        </p:nvSpPr>
        <p:spPr>
          <a:xfrm>
            <a:off x="293200" y="2354100"/>
            <a:ext cx="4859100" cy="25941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AutoNum type="arabicPeriod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smooth muscle cells </a:t>
            </a:r>
            <a:r>
              <a:rPr b="1"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hyperplasia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(Make more of them)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hypertrophy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(Become bigger) 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due to repeated exposure of constriction that increases demand on cells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AutoNum type="arabicPeriod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fibroblast activation hyperplasia </a:t>
            </a: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(leads to fibrosis)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(Lung fibroblasts play a role in airway inflammation and airway remodeling)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AutoNum type="arabicPeriod"/>
            </a:pPr>
            <a:r>
              <a:rPr b="1"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Mucous gland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hyperplasia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AutoNum type="arabicPeriod"/>
            </a:pPr>
            <a:r>
              <a:rPr b="1"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Collagen deposition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AutoNum type="arabicPeriod"/>
            </a:pPr>
            <a:r>
              <a:rPr b="1"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Chronic Inflammation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remodeling can ultimately lead to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fibrosis</a:t>
            </a: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irreversible</a:t>
            </a: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</a:t>
            </a: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obstruction</a:t>
            </a: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some patients </a:t>
            </a:r>
            <a:r>
              <a:rPr lang="pt-PT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(if not effectively treated)</a:t>
            </a:r>
            <a:endParaRPr b="1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51" name="Google Shape;251;p25"/>
          <p:cNvCxnSpPr/>
          <p:nvPr/>
        </p:nvCxnSpPr>
        <p:spPr>
          <a:xfrm>
            <a:off x="4572000" y="793825"/>
            <a:ext cx="1735200" cy="4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25"/>
          <p:cNvSpPr/>
          <p:nvPr/>
        </p:nvSpPr>
        <p:spPr>
          <a:xfrm>
            <a:off x="5583225" y="1297075"/>
            <a:ext cx="2330400" cy="13569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bronchial reactivity</a:t>
            </a:r>
            <a:endParaRPr b="1" sz="15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reactivity is a term used to describe a set of symptoms that indicate a person is having a bronchial spasm, which happens when the bronchial tubes (airway) are irritated by something. So it’s used when asthma is suspected, but not yet confirmed</a:t>
            </a:r>
            <a:endParaRPr sz="8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5360475" y="2870325"/>
            <a:ext cx="3471900" cy="2077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They’re more likely to develop an asthma attack on exposure to 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non-specific irritants: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Font typeface="Fira Sans Extra Condensed"/>
              <a:buAutoNum type="arabicPeriod"/>
            </a:pP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Chemical irritants 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Font typeface="Fira Sans Extra Condensed"/>
              <a:buAutoNum type="arabicPeriod"/>
            </a:pP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Smoke and strong perfumes 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Font typeface="Fira Sans Extra Condensed"/>
              <a:buAutoNum type="arabicPeriod"/>
            </a:pP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Sulphur dioxide and air pollutants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Font typeface="Fira Sans Extra Condensed"/>
              <a:buAutoNum type="arabicPeriod"/>
            </a:pP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Viral and bacterial respiratory infections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7790775" y="44400"/>
            <a:ext cx="127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What is fibrosis?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000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this video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5" name="Google Shape;255;p25"/>
          <p:cNvCxnSpPr>
            <a:stCxn id="252" idx="2"/>
          </p:cNvCxnSpPr>
          <p:nvPr/>
        </p:nvCxnSpPr>
        <p:spPr>
          <a:xfrm flipH="1">
            <a:off x="6742425" y="2653975"/>
            <a:ext cx="6000" cy="2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2966400" y="118825"/>
            <a:ext cx="3211200" cy="675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9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inflammation Cont..</a:t>
            </a:r>
            <a:endParaRPr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62" name="Google Shape;262;p26"/>
          <p:cNvCxnSpPr>
            <a:stCxn id="261" idx="2"/>
          </p:cNvCxnSpPr>
          <p:nvPr/>
        </p:nvCxnSpPr>
        <p:spPr>
          <a:xfrm flipH="1">
            <a:off x="2389800" y="793825"/>
            <a:ext cx="2182200" cy="5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26"/>
          <p:cNvSpPr/>
          <p:nvPr/>
        </p:nvSpPr>
        <p:spPr>
          <a:xfrm>
            <a:off x="1137100" y="1377050"/>
            <a:ext cx="1847700" cy="7464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remodeling</a:t>
            </a:r>
            <a:endParaRPr b="1" sz="15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(structural changes of the airways)</a:t>
            </a:r>
            <a:endParaRPr sz="12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64" name="Google Shape;264;p26"/>
          <p:cNvCxnSpPr>
            <a:stCxn id="263" idx="2"/>
          </p:cNvCxnSpPr>
          <p:nvPr/>
        </p:nvCxnSpPr>
        <p:spPr>
          <a:xfrm>
            <a:off x="2060950" y="2123450"/>
            <a:ext cx="0" cy="1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6"/>
          <p:cNvCxnSpPr/>
          <p:nvPr/>
        </p:nvCxnSpPr>
        <p:spPr>
          <a:xfrm>
            <a:off x="4572000" y="793825"/>
            <a:ext cx="1735200" cy="4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26"/>
          <p:cNvSpPr/>
          <p:nvPr/>
        </p:nvSpPr>
        <p:spPr>
          <a:xfrm>
            <a:off x="5589075" y="1332625"/>
            <a:ext cx="2330400" cy="11904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reactivity</a:t>
            </a:r>
            <a:endParaRPr b="1" sz="15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reactivity is a term used to describe a set of symptoms that indicate a person is having a bronchial spasm, which happens when the bronchial tubes (airway) are irritated by something. So it’s used when asthma is suspected, but not yet confirmed</a:t>
            </a:r>
            <a:endParaRPr sz="8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67" name="Google Shape;267;p26"/>
          <p:cNvCxnSpPr/>
          <p:nvPr/>
        </p:nvCxnSpPr>
        <p:spPr>
          <a:xfrm>
            <a:off x="6754275" y="2523025"/>
            <a:ext cx="0" cy="1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p26"/>
          <p:cNvSpPr txBox="1"/>
          <p:nvPr/>
        </p:nvSpPr>
        <p:spPr>
          <a:xfrm>
            <a:off x="102450" y="4448075"/>
            <a:ext cx="896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Fira Sans Extra Condensed"/>
              <a:buChar char="●"/>
            </a:pP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Activation of inflammatory cells (mast cells and eosinophils) is a major inducer of airway inflammation, which is a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hallmark</a:t>
            </a:r>
            <a:r>
              <a:rPr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 asthmatic lung that leads to increased </a:t>
            </a:r>
            <a:r>
              <a:rPr b="1" lang="pt-PT">
                <a:solidFill>
                  <a:srgbClr val="98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 reactivity .</a:t>
            </a:r>
            <a:endParaRPr b="1">
              <a:solidFill>
                <a:srgbClr val="98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69" name="Google Shape;2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89" y="2318450"/>
            <a:ext cx="3303736" cy="18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/>
          <p:nvPr/>
        </p:nvSpPr>
        <p:spPr>
          <a:xfrm>
            <a:off x="4050850" y="2717925"/>
            <a:ext cx="5019000" cy="17301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Fira Sans Extra Condensed"/>
              <a:buChar char="●"/>
            </a:pP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 patient with bronchial hyperreactivity should avoid exposure to </a:t>
            </a:r>
            <a:r>
              <a:rPr b="1"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nonspecific</a:t>
            </a: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irritants to prevent developing asthma attacks.</a:t>
            </a:r>
            <a:endParaRPr sz="1300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Fira Sans Extra Condensed"/>
              <a:buChar char="●"/>
            </a:pP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Allergens are </a:t>
            </a:r>
            <a:r>
              <a:rPr b="1"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specific</a:t>
            </a: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because they will be recognized by the APCs which then will be presented to the naive T cell.</a:t>
            </a:r>
            <a:endParaRPr sz="1300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Fira Sans Extra Condensed"/>
              <a:buChar char="●"/>
            </a:pP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Whereas </a:t>
            </a:r>
            <a:r>
              <a:rPr b="1"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non-specific</a:t>
            </a:r>
            <a:r>
              <a:rPr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irritants only cause asthma attacks to patients who have bronchial hyperreactivity such as asthmatics. </a:t>
            </a:r>
            <a:r>
              <a:rPr b="1" lang="pt-PT" sz="1300">
                <a:solidFill>
                  <a:srgbClr val="6AA8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#Team39</a:t>
            </a:r>
            <a:endParaRPr b="1" sz="1300">
              <a:solidFill>
                <a:srgbClr val="6AA84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Take home messages 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0" y="686250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 txBox="1"/>
          <p:nvPr/>
        </p:nvSpPr>
        <p:spPr>
          <a:xfrm>
            <a:off x="1314750" y="1305875"/>
            <a:ext cx="6876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 Asthma is characterized by episodic </a:t>
            </a:r>
            <a:r>
              <a:rPr b="1"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reversible</a:t>
            </a: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airway obstruction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 There are 2 types of asthma: </a:t>
            </a:r>
            <a:r>
              <a:rPr b="1"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extrinsic</a:t>
            </a: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intrinsic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 In the extrinsic type allergens drive T-cells into </a:t>
            </a:r>
            <a:r>
              <a:rPr b="1"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TH2 pattern</a:t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4- </a:t>
            </a:r>
            <a:r>
              <a:rPr b="1"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inflammation</a:t>
            </a: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is a hallmark finding in the asthmatic lung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5- Inflammatory cells lead to increased bronchial reaction &amp; airway remodelling which is </a:t>
            </a:r>
            <a:r>
              <a:rPr b="1" lang="pt-PT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 reversible</a:t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185250" y="0"/>
            <a:ext cx="13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MCQs: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0" y="686250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6417100" y="29250"/>
            <a:ext cx="1598400" cy="42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/>
              <a:t>For more MCQs click here </a:t>
            </a:r>
            <a:endParaRPr b="1"/>
          </a:p>
        </p:txBody>
      </p:sp>
      <p:cxnSp>
        <p:nvCxnSpPr>
          <p:cNvPr id="285" name="Google Shape;285;p28"/>
          <p:cNvCxnSpPr/>
          <p:nvPr/>
        </p:nvCxnSpPr>
        <p:spPr>
          <a:xfrm>
            <a:off x="8015500" y="241200"/>
            <a:ext cx="327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6" name="Google Shape;286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3400" y="-12150"/>
            <a:ext cx="597000" cy="597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7" name="Google Shape;287;p28"/>
          <p:cNvGraphicFramePr/>
          <p:nvPr/>
        </p:nvGraphicFramePr>
        <p:xfrm>
          <a:off x="840888" y="572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{22351C42-5AE7-489A-9DB5-F2CF3B69C63A}</a:tableStyleId>
              </a:tblPr>
              <a:tblGrid>
                <a:gridCol w="1810950"/>
                <a:gridCol w="1810950"/>
                <a:gridCol w="1810950"/>
                <a:gridCol w="2029375"/>
              </a:tblGrid>
              <a:tr h="3856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Q1: Which of the following is a characteristic of asthma ?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</a:tr>
              <a:tr h="5340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rebuchet MS"/>
                        <a:buAutoNum type="alphaUcParenR"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Malaise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Reversible obstruction 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Lung collapse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No dyspnae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5389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Q2: Which of the following is 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Factor contributing to airflow obstruction leading to difficulty in brerathing?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D7EAF2"/>
                    </a:solidFill>
                  </a:tcPr>
                </a:tc>
                <a:tc hMerge="1"/>
                <a:tc hMerge="1"/>
                <a:tc hMerge="1"/>
              </a:tr>
              <a:tr h="48505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rebuchet MS"/>
                        <a:buAutoNum type="alphaUcParenR"/>
                      </a:pPr>
                      <a:r>
                        <a:rPr lang="pt-PT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Infections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Wheezing 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Persistent cough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/>
                        <a:t>D) </a:t>
                      </a:r>
                      <a:r>
                        <a:rPr lang="pt-PT" sz="1200">
                          <a:solidFill>
                            <a:schemeClr val="dk1"/>
                          </a:solidFill>
                        </a:rPr>
                        <a:t>Inflamed epithelial wall 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3856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Q3: </a:t>
                      </a: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Which</a:t>
                      </a:r>
                      <a:r>
                        <a:rPr b="1" lang="pt-PT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Regulates </a:t>
                      </a: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isotype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switching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in B cells from </a:t>
                      </a: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IgM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to </a:t>
                      </a: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IgE?</a:t>
                      </a:r>
                      <a:endParaRPr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</a:tr>
              <a:tr h="3856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rebuchet MS"/>
                        <a:buAutoNum type="alphaUcParenR"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IL3</a:t>
                      </a:r>
                      <a:r>
                        <a:rPr lang="pt-PT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IL4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IL13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IL5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3856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Q4: 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What stage 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reversible and respond to </a:t>
                      </a:r>
                      <a:r>
                        <a:rPr b="1"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bronchodilators?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D7EAF2"/>
                    </a:solidFill>
                  </a:tcPr>
                </a:tc>
                <a:tc hMerge="1"/>
                <a:tc hMerge="1"/>
                <a:tc hMerge="1"/>
              </a:tr>
              <a:tr h="5340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lphaUcParenR"/>
                      </a:pPr>
                      <a:r>
                        <a:rPr lang="pt-PT" sz="1200">
                          <a:solidFill>
                            <a:schemeClr val="dk1"/>
                          </a:solidFill>
                        </a:rPr>
                        <a:t>Sensitization Phase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Late reaction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early reaction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both a and b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3856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Q5:What does I</a:t>
                      </a:r>
                      <a:r>
                        <a:rPr b="1" lang="pt-PT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nduce inflammation?</a:t>
                      </a:r>
                      <a:endParaRPr b="1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</a:tr>
              <a:tr h="3560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rebuchet MS"/>
                        <a:buAutoNum type="alphaUcParenR"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IL13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IL3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IL2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IL1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88" name="Google Shape;288;p28"/>
          <p:cNvSpPr txBox="1"/>
          <p:nvPr/>
        </p:nvSpPr>
        <p:spPr>
          <a:xfrm rot="5400000">
            <a:off x="7904500" y="4104625"/>
            <a:ext cx="1474800" cy="323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1-B 2-D 3-B  4-C 5-A</a:t>
            </a:r>
            <a:endParaRPr b="1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/>
          <p:nvPr/>
        </p:nvSpPr>
        <p:spPr>
          <a:xfrm rot="5400000">
            <a:off x="1016075" y="-995100"/>
            <a:ext cx="1372500" cy="33627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 txBox="1"/>
          <p:nvPr>
            <p:ph idx="4294967295" type="title"/>
          </p:nvPr>
        </p:nvSpPr>
        <p:spPr>
          <a:xfrm>
            <a:off x="2190292" y="489265"/>
            <a:ext cx="43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Team </a:t>
            </a:r>
            <a:r>
              <a:rPr lang="pt-PT">
                <a:solidFill>
                  <a:srgbClr val="073763"/>
                </a:solidFill>
              </a:rPr>
              <a:t>leaders :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95" name="Google Shape;295;p29"/>
          <p:cNvSpPr txBox="1"/>
          <p:nvPr>
            <p:ph idx="4294967295" type="title"/>
          </p:nvPr>
        </p:nvSpPr>
        <p:spPr>
          <a:xfrm>
            <a:off x="456605" y="1349504"/>
            <a:ext cx="45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</a:rPr>
              <a:t>Fay aldossari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6" name="Google Shape;296;p29"/>
          <p:cNvSpPr txBox="1"/>
          <p:nvPr>
            <p:ph idx="4294967295" type="title"/>
          </p:nvPr>
        </p:nvSpPr>
        <p:spPr>
          <a:xfrm>
            <a:off x="4017559" y="1333115"/>
            <a:ext cx="45816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6"/>
                </a:solidFill>
              </a:rPr>
              <a:t>Qusai alsultan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7" name="Google Shape;297;p29"/>
          <p:cNvSpPr txBox="1"/>
          <p:nvPr>
            <p:ph idx="4294967295" type="title"/>
          </p:nvPr>
        </p:nvSpPr>
        <p:spPr>
          <a:xfrm>
            <a:off x="2190296" y="2209752"/>
            <a:ext cx="43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Team members :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98" name="Google Shape;298;p29"/>
          <p:cNvSpPr txBox="1"/>
          <p:nvPr>
            <p:ph idx="4294967295" type="title"/>
          </p:nvPr>
        </p:nvSpPr>
        <p:spPr>
          <a:xfrm>
            <a:off x="261182" y="2882341"/>
            <a:ext cx="45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Shatha Alshabani</a:t>
            </a:r>
            <a:endParaRPr b="0" sz="20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Razan Alnufaie</a:t>
            </a:r>
            <a:endParaRPr b="0" sz="20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Layan Alburikan</a:t>
            </a:r>
            <a:endParaRPr b="0" sz="20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Shahad almarshad</a:t>
            </a:r>
            <a:endParaRPr b="0" sz="2000">
              <a:solidFill>
                <a:schemeClr val="accent1"/>
              </a:solidFill>
            </a:endParaRPr>
          </a:p>
        </p:txBody>
      </p:sp>
      <p:sp>
        <p:nvSpPr>
          <p:cNvPr id="299" name="Google Shape;299;p29"/>
          <p:cNvSpPr txBox="1"/>
          <p:nvPr>
            <p:ph idx="4294967295" type="title"/>
          </p:nvPr>
        </p:nvSpPr>
        <p:spPr>
          <a:xfrm>
            <a:off x="4090286" y="3007161"/>
            <a:ext cx="458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Abdullah Alqarni</a:t>
            </a:r>
            <a:endParaRPr b="0" sz="20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Rayan khaled</a:t>
            </a:r>
            <a:endParaRPr b="0" sz="20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2000">
                <a:solidFill>
                  <a:schemeClr val="accent1"/>
                </a:solidFill>
              </a:rPr>
              <a:t>Turki Saleh</a:t>
            </a:r>
            <a:endParaRPr b="0" sz="2000">
              <a:solidFill>
                <a:schemeClr val="accent1"/>
              </a:solidFill>
            </a:endParaRPr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 b="51919" l="25331" r="26482" t="16165"/>
          <a:stretch/>
        </p:blipFill>
        <p:spPr>
          <a:xfrm>
            <a:off x="8066879" y="98130"/>
            <a:ext cx="945299" cy="1354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/>
          <p:nvPr/>
        </p:nvSpPr>
        <p:spPr>
          <a:xfrm rot="-5400000">
            <a:off x="6892025" y="2892675"/>
            <a:ext cx="1422600" cy="30813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>
            <p:ph idx="4294967295" type="title"/>
          </p:nvPr>
        </p:nvSpPr>
        <p:spPr>
          <a:xfrm>
            <a:off x="-6" y="4698708"/>
            <a:ext cx="36090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700">
                <a:solidFill>
                  <a:srgbClr val="666666"/>
                </a:solidFill>
              </a:rPr>
              <a:t>Immunologymed442@gmail.com</a:t>
            </a:r>
            <a:endParaRPr b="0" sz="1700">
              <a:solidFill>
                <a:srgbClr val="666666"/>
              </a:solidFill>
            </a:endParaRPr>
          </a:p>
        </p:txBody>
      </p:sp>
      <p:grpSp>
        <p:nvGrpSpPr>
          <p:cNvPr id="303" name="Google Shape;303;p29"/>
          <p:cNvGrpSpPr/>
          <p:nvPr/>
        </p:nvGrpSpPr>
        <p:grpSpPr>
          <a:xfrm>
            <a:off x="75424" y="4829720"/>
            <a:ext cx="381172" cy="219111"/>
            <a:chOff x="1492675" y="1520750"/>
            <a:chExt cx="481825" cy="310575"/>
          </a:xfrm>
        </p:grpSpPr>
        <p:sp>
          <p:nvSpPr>
            <p:cNvPr id="304" name="Google Shape;304;p29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6" name="Google Shape;306;p29"/>
          <p:cNvPicPr preferRelativeResize="0"/>
          <p:nvPr/>
        </p:nvPicPr>
        <p:blipFill rotWithShape="1">
          <a:blip r:embed="rId4">
            <a:alphaModFix/>
          </a:blip>
          <a:srcRect b="23570" l="22906" r="62960" t="37198"/>
          <a:stretch/>
        </p:blipFill>
        <p:spPr>
          <a:xfrm>
            <a:off x="261166" y="1526467"/>
            <a:ext cx="1235677" cy="239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4">
            <a:alphaModFix/>
          </a:blip>
          <a:srcRect b="15702" l="63021" r="25436" t="40385"/>
          <a:stretch/>
        </p:blipFill>
        <p:spPr>
          <a:xfrm>
            <a:off x="7451352" y="1526475"/>
            <a:ext cx="945302" cy="251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664075" y="168800"/>
            <a:ext cx="8321100" cy="3126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 		 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		</a:t>
            </a:r>
            <a:endParaRPr b="0" sz="11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100"/>
              <a:t>					</a:t>
            </a:r>
            <a:endParaRPr b="0" sz="11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pt-PT" sz="1800"/>
              <a:t> T</a:t>
            </a:r>
            <a:r>
              <a:rPr b="0" lang="pt-PT" sz="1800"/>
              <a:t>o know the difference between extrinsic and intrinsic asthma</a:t>
            </a:r>
            <a:endParaRPr b="0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pt-PT" sz="1800"/>
              <a:t> To be familiar with types of allergens and their rules in the allergic sensitisation</a:t>
            </a:r>
            <a:endParaRPr b="0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pt-PT" sz="1800"/>
              <a:t> To understand the inflammatory processes operating in allergic asthma</a:t>
            </a:r>
            <a:endParaRPr b="0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pt-PT" sz="1800"/>
              <a:t> To know about airway remodelling</a:t>
            </a:r>
            <a:endParaRPr b="0" sz="18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100"/>
              <a:t>			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PT" sz="1100"/>
              <a:t>		</a:t>
            </a:r>
            <a:endParaRPr b="0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01" name="Google Shape;101;p15"/>
          <p:cNvSpPr/>
          <p:nvPr/>
        </p:nvSpPr>
        <p:spPr>
          <a:xfrm rot="10800000">
            <a:off x="7598700" y="0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206875" y="408650"/>
            <a:ext cx="3251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9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Objectives: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1110425"/>
            <a:ext cx="1448100" cy="4032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686250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7924000" y="78950"/>
            <a:ext cx="1108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300" u="sng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endParaRPr b="1" sz="1300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993825" y="463850"/>
            <a:ext cx="6841500" cy="844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318575" y="579525"/>
            <a:ext cx="6576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u="sng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Asthma</a:t>
            </a: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 Are chronic inflammatory disorder of the airways that causes recurrent episodes of wheezing (صفير) , breathlessness, chest tightness and cough.</a:t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13;p16"/>
          <p:cNvCxnSpPr>
            <a:stCxn id="112" idx="2"/>
          </p:cNvCxnSpPr>
          <p:nvPr/>
        </p:nvCxnSpPr>
        <p:spPr>
          <a:xfrm rot="5400000">
            <a:off x="2790225" y="126225"/>
            <a:ext cx="543600" cy="3089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6"/>
          <p:cNvCxnSpPr>
            <a:stCxn id="112" idx="2"/>
            <a:endCxn id="115" idx="0"/>
          </p:cNvCxnSpPr>
          <p:nvPr/>
        </p:nvCxnSpPr>
        <p:spPr>
          <a:xfrm rot="5400000">
            <a:off x="4197975" y="1545975"/>
            <a:ext cx="555600" cy="2619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6"/>
          <p:cNvSpPr/>
          <p:nvPr/>
        </p:nvSpPr>
        <p:spPr>
          <a:xfrm>
            <a:off x="314750" y="1954675"/>
            <a:ext cx="2534400" cy="238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46275" y="2006450"/>
            <a:ext cx="28200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Special characteristics.</a:t>
            </a:r>
            <a:endParaRPr b="1" u="sng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Episodes of Reversible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airway obstruction.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666666"/>
                </a:solidFill>
              </a:rPr>
              <a:t>Airway obstruction= يعني انسداد مجرى الهواء </a:t>
            </a:r>
            <a:endParaRPr sz="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666666"/>
                </a:solidFill>
              </a:rPr>
              <a:t>Reversible: يعني أن العلاج يخفف من أعراض الربو </a:t>
            </a:r>
            <a:endParaRPr sz="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666666"/>
                </a:solidFill>
              </a:rPr>
              <a:t>                                            </a:t>
            </a:r>
            <a:endParaRPr sz="15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bronchial reactivity. </a:t>
            </a:r>
            <a:r>
              <a:rPr lang="pt-PT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يعني ان الرئة تكون حساسة بزيادة، اي شيء يجيها على طول انفلاميشن</a:t>
            </a:r>
            <a:r>
              <a:rPr lang="pt-PT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PT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يتبعه Bronchoconstriction due to histamine release</a:t>
            </a:r>
            <a:endParaRPr sz="13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</a:pPr>
            <a:r>
              <a:rPr lang="pt-PT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inflammation</a:t>
            </a:r>
            <a:endParaRPr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077750" y="1954675"/>
            <a:ext cx="2534400" cy="238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949051" y="2168813"/>
            <a:ext cx="26394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Symptoms.</a:t>
            </a:r>
            <a:endParaRPr b="1" u="sng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breathlessness (difficulty in breathing)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wheezing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persistent cough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chest tightness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31000" y="4380650"/>
            <a:ext cx="86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هو انفلاميشن يصيب مجرى الهواء ويخليهم ضيقة وسبب الانفلاميشن هذا هو مواد تحسس منها الجسم بشكل خاطئ وسبب رد فعل مناعية بحيث الخلايا تهاجم الرئة وتسبب التهاب</a:t>
            </a:r>
            <a:endParaRPr sz="11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16925" y="4635775"/>
            <a:ext cx="897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9999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Asthma is a chronic disorder of the conducting airways, usually caused by an immunological reaction which is marked by episodic bronchoconstriction due to increased airway sensitivity to a variety of stimuli </a:t>
            </a:r>
            <a:endParaRPr sz="1100">
              <a:solidFill>
                <a:srgbClr val="999999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6230" y="2081775"/>
            <a:ext cx="2989161" cy="187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713250" y="-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Classification of asthma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0" y="1234800"/>
            <a:ext cx="1128300" cy="39084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9" name="Google Shape;129;p17"/>
          <p:cNvGraphicFramePr/>
          <p:nvPr/>
        </p:nvGraphicFramePr>
        <p:xfrm>
          <a:off x="952500" y="6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{22351C42-5AE7-489A-9DB5-F2CF3B69C63A}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5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Classification</a:t>
                      </a:r>
                      <a:endParaRPr b="1" sz="15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u="sng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Non-atopic (Intrinsic)</a:t>
                      </a:r>
                      <a:r>
                        <a:rPr lang="pt-PT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</a:t>
                      </a: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solidFill>
                            <a:srgbClr val="38761D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Not allergic asthma which doesn't affect the immune system</a:t>
                      </a:r>
                      <a:endParaRPr sz="1100">
                        <a:solidFill>
                          <a:srgbClr val="38761D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</a:rPr>
                        <a:t>Symptoms are triggered by respiratory infections due to viruses, exposure to cold and even exercise مو من البيئة</a:t>
                      </a:r>
                      <a:endParaRPr b="1" sz="4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u="sng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Atopic (extrinsic):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solidFill>
                            <a:srgbClr val="38761D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Allergic asthma which affect the immune system </a:t>
                      </a:r>
                      <a:endParaRPr sz="1100">
                        <a:solidFill>
                          <a:srgbClr val="38761D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symptoms are triggered by an allergen (such as dust). The immune system </a:t>
                      </a: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over reacts</a:t>
                      </a: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, producing too much of IgEتجي</a:t>
                      </a:r>
                      <a:endParaRPr b="1" sz="7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المرضى نوبة ربو بسبب غبار او زرع وغيره من البيئة</a:t>
                      </a:r>
                      <a:endParaRPr b="1" sz="7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severity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More severe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Less severe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Prevalence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Older patient, (10-33% of asthmatics), </a:t>
                      </a:r>
                      <a:r>
                        <a:rPr lang="pt-PT">
                          <a:solidFill>
                            <a:srgbClr val="38761D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less common</a:t>
                      </a:r>
                      <a:endParaRPr>
                        <a:solidFill>
                          <a:srgbClr val="38761D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60-90% children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50% adults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History of allergy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Not needed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Needed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serum IgE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Normal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High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skin test (skin prick test)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Negative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Positive (in 75%-85%)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Family </a:t>
                      </a: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history</a:t>
                      </a:r>
                      <a:r>
                        <a:rPr b="1"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endParaRPr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Non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may have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0525"/>
            <a:ext cx="327224" cy="32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952500" y="4328400"/>
            <a:ext cx="723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1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Atopy: </a:t>
            </a:r>
            <a:r>
              <a:rPr b="1" lang="pt-PT" sz="11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genetic tendency to develop allergy</a:t>
            </a:r>
            <a:endParaRPr b="1" sz="11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Atopy is a problem with your immune system that makes you more likely to develop allergic diseases. Your genes cause this problem.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53875" y="24025"/>
            <a:ext cx="16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Important slide </a:t>
            </a:r>
            <a:endParaRPr b="1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Rule of allergens in asthma </a:t>
            </a:r>
            <a:r>
              <a:rPr lang="pt-PT">
                <a:solidFill>
                  <a:srgbClr val="999999"/>
                </a:solidFill>
              </a:rPr>
              <a:t> (extrinsic asthma)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1017725"/>
            <a:ext cx="1346400" cy="4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382200" y="1089175"/>
            <a:ext cx="332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★"/>
            </a:pPr>
            <a:r>
              <a:rPr b="1"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Allergens 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sensitization is linked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the risk of developing asthma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141" name="Google Shape;141;p18"/>
          <p:cNvGraphicFramePr/>
          <p:nvPr/>
        </p:nvGraphicFramePr>
        <p:xfrm>
          <a:off x="3816525" y="108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{22351C42-5AE7-489A-9DB5-F2CF3B69C63A}</a:tableStyleId>
              </a:tblPr>
              <a:tblGrid>
                <a:gridCol w="1325250"/>
                <a:gridCol w="1308675"/>
                <a:gridCol w="1308675"/>
                <a:gridCol w="1308675"/>
              </a:tblGrid>
              <a:tr h="443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2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Types of Allergens</a:t>
                      </a:r>
                      <a:endParaRPr b="1" sz="2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 hMerge="1"/>
                <a:tc hMerge="1"/>
                <a:tc hMerge="1"/>
              </a:tr>
              <a:tr h="3408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Indoor Allergens</a:t>
                      </a:r>
                      <a:endParaRPr b="1" sz="16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A4C2F4"/>
                    </a:solidFill>
                  </a:tcPr>
                </a:tc>
                <a:tc hMerge="1"/>
                <a:tc hMerge="1"/>
                <a:tc hMerge="1"/>
              </a:tr>
              <a:tr h="53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3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house dust mites</a:t>
                      </a:r>
                      <a:endParaRPr sz="13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غث الغبار</a:t>
                      </a:r>
                      <a:endParaRPr b="1" sz="7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domestics pets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(cat fur &amp; dander)</a:t>
                      </a:r>
                      <a:endParaRPr sz="10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وبر/فراء</a:t>
                      </a:r>
                      <a:endParaRPr b="1" sz="7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cockroaches </a:t>
                      </a: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(insects)</a:t>
                      </a:r>
                      <a:endParaRPr sz="10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molds 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(F</a:t>
                      </a: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ungal </a:t>
                      </a: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spores</a:t>
                      </a:r>
                      <a:r>
                        <a:rPr lang="pt-PT" sz="10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)</a:t>
                      </a:r>
                      <a:endParaRPr sz="10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63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</a:tr>
              <a:tr h="4181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Outdoor Allergens</a:t>
                      </a:r>
                      <a:endParaRPr b="1" sz="16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 hMerge="1"/>
                <a:tc hMerge="1"/>
                <a:tc hMerge="1"/>
              </a:tr>
              <a:tr h="53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grass, tree &amp; weed pollens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tree pollens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7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لقاح الشجر</a:t>
                      </a:r>
                      <a:endParaRPr b="1" sz="7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weed pollens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fungal spores (e.g. Alternaria)</a:t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53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025" y="2699000"/>
            <a:ext cx="12589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838" y="2698988"/>
            <a:ext cx="12589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450" y="2680975"/>
            <a:ext cx="1308651" cy="60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3801" y="2680970"/>
            <a:ext cx="1258900" cy="60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3275" y="4343125"/>
            <a:ext cx="1346400" cy="5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1050" y="4343125"/>
            <a:ext cx="1308649" cy="5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0438" y="4343125"/>
            <a:ext cx="1308675" cy="5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3788" y="4343125"/>
            <a:ext cx="1308650" cy="5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799125" y="1645200"/>
            <a:ext cx="2980800" cy="169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Allergen: an antigen that triggers  an allergic reaction that are </a:t>
            </a:r>
            <a:r>
              <a:rPr b="1"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mostly proteins.</a:t>
            </a: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t’s the main cause of </a:t>
            </a:r>
            <a:r>
              <a:rPr b="1"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hypersensitivity type 1.</a:t>
            </a:r>
            <a:endParaRPr b="1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Fungal spores can be considered as</a:t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indoor and outdoor allergens Grass</a:t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77225" y="3390400"/>
            <a:ext cx="3602700" cy="1708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Allergens sensitization 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هذي اخذناها بالفاونديشن كانوا مرحلتين الاولى هي 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sensitization  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وهي اللي ما تظهر الاعراض زي مثلا شخص اكل تفاحه، اول مره ياكلها بحياته ما تظهر اعراض الحساسية ولكن الجسم يسوي اجسام مضادة ضدها والمرحلة اللي بعدها هي 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challenging phase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وهي اللي تظهر اعراض الحساسية وهنا قصدهم ان المصابين بالربو، المرة الاولى بحياتهم لما شمو الغبار ما جتهم نوبة ربو ولكن المرة اللي بعدها جتهم</a:t>
            </a:r>
            <a:endParaRPr sz="11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>
                <a:solidFill>
                  <a:srgbClr val="073763"/>
                </a:solidFill>
              </a:rPr>
              <a:t>Antigen presenting cells (APCs) and allergic response</a:t>
            </a:r>
            <a:endParaRPr sz="2300">
              <a:solidFill>
                <a:srgbClr val="073763"/>
              </a:solidFill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0" y="686250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19"/>
          <p:cNvCxnSpPr>
            <a:stCxn id="156" idx="2"/>
          </p:cNvCxnSpPr>
          <p:nvPr/>
        </p:nvCxnSpPr>
        <p:spPr>
          <a:xfrm flipH="1">
            <a:off x="4538975" y="1017725"/>
            <a:ext cx="33000" cy="314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19"/>
          <p:cNvSpPr/>
          <p:nvPr/>
        </p:nvSpPr>
        <p:spPr>
          <a:xfrm>
            <a:off x="104725" y="1739350"/>
            <a:ext cx="1361700" cy="1458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154700" y="1838800"/>
            <a:ext cx="1361700" cy="12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Subsets of dendritic cells (DCs)  in the lung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9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Dendritic cell is a type of APCs it will take the allergen (antigen) inside it (dendritic cell)  And it has two types</a:t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544950" y="1258950"/>
            <a:ext cx="6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" name="Google Shape;163;p19"/>
          <p:cNvCxnSpPr>
            <a:stCxn id="160" idx="3"/>
            <a:endCxn id="164" idx="1"/>
          </p:cNvCxnSpPr>
          <p:nvPr/>
        </p:nvCxnSpPr>
        <p:spPr>
          <a:xfrm flipH="1" rot="10800000">
            <a:off x="1466425" y="1778950"/>
            <a:ext cx="372600" cy="689400"/>
          </a:xfrm>
          <a:prstGeom prst="curvedConnector3">
            <a:avLst>
              <a:gd fmla="val 4998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9"/>
          <p:cNvCxnSpPr>
            <a:stCxn id="160" idx="3"/>
            <a:endCxn id="166" idx="1"/>
          </p:cNvCxnSpPr>
          <p:nvPr/>
        </p:nvCxnSpPr>
        <p:spPr>
          <a:xfrm>
            <a:off x="1466425" y="2468350"/>
            <a:ext cx="339300" cy="816300"/>
          </a:xfrm>
          <a:prstGeom prst="curvedConnector3">
            <a:avLst>
              <a:gd fmla="val 4998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19"/>
          <p:cNvSpPr/>
          <p:nvPr/>
        </p:nvSpPr>
        <p:spPr>
          <a:xfrm>
            <a:off x="1805600" y="2772425"/>
            <a:ext cx="2650500" cy="10242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838900" y="1255650"/>
            <a:ext cx="2617200" cy="1046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946550" y="1228400"/>
            <a:ext cx="24597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</a:t>
            </a:r>
            <a:r>
              <a:rPr b="1" lang="pt-PT" sz="16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yeloid</a:t>
            </a:r>
            <a:r>
              <a:rPr b="1" lang="pt-PT" sz="16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DCs (mDCs)</a:t>
            </a:r>
            <a:endParaRPr b="1" sz="160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Help in the </a:t>
            </a:r>
            <a:r>
              <a:rPr lang="pt-PT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development of asthma symptoms</a:t>
            </a:r>
            <a:endParaRPr u="sng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1946550" y="2885650"/>
            <a:ext cx="244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Plasmacytoid DCs (pDCs)</a:t>
            </a:r>
            <a:endParaRPr b="1" sz="1500"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Aid in the </a:t>
            </a:r>
            <a:r>
              <a:rPr lang="pt-PT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respiratory tolerance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to allergens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 flipH="1" rot="10800000">
            <a:off x="4903300" y="1339150"/>
            <a:ext cx="28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4654850" y="1170125"/>
            <a:ext cx="438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Asthma results from Complex interactions among the inflammatory cells that involve: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b="0" l="0" r="1671" t="0"/>
          <a:stretch/>
        </p:blipFill>
        <p:spPr>
          <a:xfrm>
            <a:off x="4745300" y="1831038"/>
            <a:ext cx="2353273" cy="2425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9"/>
          <p:cNvCxnSpPr/>
          <p:nvPr/>
        </p:nvCxnSpPr>
        <p:spPr>
          <a:xfrm flipH="1" rot="10800000">
            <a:off x="7098573" y="3173713"/>
            <a:ext cx="391200" cy="60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19"/>
          <p:cNvCxnSpPr/>
          <p:nvPr/>
        </p:nvCxnSpPr>
        <p:spPr>
          <a:xfrm flipH="1" rot="10800000">
            <a:off x="7071200" y="3278100"/>
            <a:ext cx="598800" cy="1509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9"/>
          <p:cNvCxnSpPr/>
          <p:nvPr/>
        </p:nvCxnSpPr>
        <p:spPr>
          <a:xfrm>
            <a:off x="7079225" y="3739925"/>
            <a:ext cx="429900" cy="1218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9"/>
          <p:cNvCxnSpPr/>
          <p:nvPr/>
        </p:nvCxnSpPr>
        <p:spPr>
          <a:xfrm flipH="1" rot="10800000">
            <a:off x="7495825" y="2611225"/>
            <a:ext cx="17700" cy="5685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9"/>
          <p:cNvSpPr txBox="1"/>
          <p:nvPr/>
        </p:nvSpPr>
        <p:spPr>
          <a:xfrm>
            <a:off x="7271900" y="2339375"/>
            <a:ext cx="1211700" cy="338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Airway epithelium</a:t>
            </a:r>
            <a:endParaRPr sz="1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7669925" y="3097900"/>
            <a:ext cx="996000" cy="338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Nervous system</a:t>
            </a:r>
            <a:endParaRPr sz="1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7509125" y="3609975"/>
            <a:ext cx="996000" cy="646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Bronchial smooth muscles </a:t>
            </a:r>
            <a:endParaRPr sz="1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38761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(constriction)</a:t>
            </a:r>
            <a:endParaRPr sz="1000">
              <a:solidFill>
                <a:srgbClr val="38761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04725" y="4301800"/>
            <a:ext cx="7391100" cy="800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is immunological tolerance?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unresponsiveness to specific antigens in an effort to prevent destructive over-reactivity of the immune system. It is important for normal physiology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يعني قدرة الجهاز المناعي على معرفة اذا الانتجن حقه (ما يهاجمه) واذا مو حقه يهاجمه 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مهم عشان الجسم ما يهاجم نفسه </a:t>
            </a: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فإذا</a:t>
            </a: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صار فيه مشكلة يسبب مرض مناعي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73763"/>
                </a:solidFill>
              </a:rPr>
              <a:t>Allergic response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0" y="769075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 rot="10800000">
            <a:off x="7790650" y="200"/>
            <a:ext cx="1348800" cy="39174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563225" y="1490875"/>
            <a:ext cx="38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Char char="●"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Factor contributing to airflow obstruction leading to difficulty in breathing include: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563225" y="2219750"/>
            <a:ext cx="3909300" cy="5727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546625" y="3064575"/>
            <a:ext cx="3909300" cy="5727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530125" y="3909400"/>
            <a:ext cx="3942300" cy="572700"/>
          </a:xfrm>
          <a:prstGeom prst="roundRect">
            <a:avLst>
              <a:gd fmla="val 16667" name="adj"/>
            </a:avLst>
          </a:prstGeom>
          <a:solidFill>
            <a:srgbClr val="D7EAF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695750" y="2286000"/>
            <a:ext cx="36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Constricted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smooth muscles of bronchioles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679175" y="3163950"/>
            <a:ext cx="37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Inflamed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epithelial wall (thickened/narrowed)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79175" y="4025350"/>
            <a:ext cx="37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Hypersecretion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mucus from mucus glad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575" y="1378250"/>
            <a:ext cx="3476852" cy="3047299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0" y="1181500"/>
            <a:ext cx="1545300" cy="3962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728025" y="2214750"/>
            <a:ext cx="2007600" cy="714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9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Allergic Response</a:t>
            </a:r>
            <a:endParaRPr sz="8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02" name="Google Shape;202;p21"/>
          <p:cNvCxnSpPr>
            <a:stCxn id="201" idx="3"/>
            <a:endCxn id="203" idx="1"/>
          </p:cNvCxnSpPr>
          <p:nvPr/>
        </p:nvCxnSpPr>
        <p:spPr>
          <a:xfrm flipH="1" rot="10800000">
            <a:off x="2735625" y="1255350"/>
            <a:ext cx="586800" cy="13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1"/>
          <p:cNvSpPr/>
          <p:nvPr/>
        </p:nvSpPr>
        <p:spPr>
          <a:xfrm>
            <a:off x="3322425" y="295950"/>
            <a:ext cx="2824800" cy="1918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 In susceptible individuals (</a:t>
            </a: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vulnerable to allergen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 first encounter with allergens 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activate B-cells to produce IgE. </a:t>
            </a:r>
            <a:r>
              <a:rPr lang="pt-PT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(Sensitization Phase)</a:t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 careful, the main cytokines responsible for the constriction are IL-4 and 13. IL-5 has an indirect effect. It’s main function is explained later. 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#Team39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3322425" y="2928750"/>
            <a:ext cx="2824800" cy="1918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 Subsequently, Inhaled allergens 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activate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submucosal mast cells in the lower airways, resulting in release of mediators within seconds causing: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1. </a:t>
            </a:r>
            <a:r>
              <a:rPr lang="pt-PT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Bronchoconstriction</a:t>
            </a: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2. Influx of eosinophils &amp; other inflammatory cells </a:t>
            </a:r>
            <a:endParaRPr sz="10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350" y="1263250"/>
            <a:ext cx="2824801" cy="26170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6" name="Google Shape;206;p21"/>
          <p:cNvCxnSpPr>
            <a:stCxn id="201" idx="3"/>
            <a:endCxn id="204" idx="1"/>
          </p:cNvCxnSpPr>
          <p:nvPr/>
        </p:nvCxnSpPr>
        <p:spPr>
          <a:xfrm>
            <a:off x="2735625" y="2571750"/>
            <a:ext cx="586800" cy="13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1"/>
          <p:cNvSpPr txBox="1"/>
          <p:nvPr/>
        </p:nvSpPr>
        <p:spPr>
          <a:xfrm>
            <a:off x="6962950" y="225"/>
            <a:ext cx="217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u="sng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this video </a:t>
            </a:r>
            <a:endParaRPr b="1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min 9:20</a:t>
            </a:r>
            <a:endParaRPr b="1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0" y="686250"/>
            <a:ext cx="1727100" cy="4457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 rot="10800000">
            <a:off x="7594150" y="225"/>
            <a:ext cx="1545300" cy="41991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4" name="Google Shape;214;p22"/>
          <p:cNvGraphicFramePr/>
          <p:nvPr/>
        </p:nvGraphicFramePr>
        <p:xfrm>
          <a:off x="0" y="16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{22351C42-5AE7-489A-9DB5-F2CF3B69C63A}</a:tableStyleId>
              </a:tblPr>
              <a:tblGrid>
                <a:gridCol w="2189175"/>
                <a:gridCol w="4334700"/>
              </a:tblGrid>
              <a:tr h="160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Sensitization Phase</a:t>
                      </a:r>
                      <a:endParaRPr b="1" sz="16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1) When the allergen enters the body, it’s then recognized by the dendritic cells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2) This process activates a naive T cell to become Th2 lymphocyte 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3) Th2 cells release multiple cytokines (IL-4-5-9-13). 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4) One of these cytokines (IL-4) activates B cells, causing a class switch (a process of converting IgM to IgE) 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5) None of the symptoms will manifest in this phase because the mast cell will not release any mediators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2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Immediate/Early Reaction </a:t>
                      </a:r>
                      <a:r>
                        <a:rPr b="1" lang="pt-PT" sz="16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(within minutes)</a:t>
                      </a:r>
                      <a:endParaRPr b="1" sz="1600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1) IgE will then bind to the Antigen and set on the mast cell via the Fc receptor 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2) This stimulates the mast cells to release certain cytokines and mediators 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3) This shows some clinical features such as: </a:t>
                      </a:r>
                      <a:r>
                        <a:rPr lang="pt-PT" sz="12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bronchial construction, airway edema, mucus plugging </a:t>
                      </a:r>
                      <a:endParaRPr sz="1200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4) This stage is </a:t>
                      </a:r>
                      <a:r>
                        <a:rPr b="1"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reversible</a:t>
                      </a: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and responds to </a:t>
                      </a:r>
                      <a:r>
                        <a:rPr lang="pt-PT" sz="12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bronchodilators</a:t>
                      </a:r>
                      <a:endParaRPr sz="1200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2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Late Reaction </a:t>
                      </a:r>
                      <a:endParaRPr b="1" sz="16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6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(4-10 hours later)</a:t>
                      </a:r>
                      <a:endParaRPr b="1" sz="1600">
                        <a:solidFill>
                          <a:srgbClr val="A61C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1) Results from infiltration by inflammatory cells.</a:t>
                      </a:r>
                      <a:endParaRPr sz="12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2) Activation of lymphocytes &amp; eosinophils </a:t>
                      </a:r>
                      <a:r>
                        <a:rPr lang="pt-PT" sz="9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(Activated Th2 release IL-5 that stimulate the production and release of eosinophils)</a:t>
                      </a:r>
                      <a:endParaRPr sz="9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66666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2) Which will release granules and mediators that are toxic to epithelial cells (causing mucosal damage, edema, spasm of the small muscles fibers)</a:t>
                      </a:r>
                      <a:endParaRPr sz="1200">
                        <a:solidFill>
                          <a:srgbClr val="66666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3) This stage responds to </a:t>
                      </a:r>
                      <a:r>
                        <a:rPr lang="pt-PT" sz="1200">
                          <a:solidFill>
                            <a:srgbClr val="A61C00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steroids</a:t>
                      </a:r>
                      <a:r>
                        <a:rPr lang="pt-PT" sz="12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(Anti-inflammatory drugs)</a:t>
                      </a:r>
                      <a:endParaRPr sz="12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5" name="Google Shape;2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350" y="1430225"/>
            <a:ext cx="2532099" cy="23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fográficos de Gatilhos de Asma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09DC4"/>
      </a:accent1>
      <a:accent2>
        <a:srgbClr val="FF4945"/>
      </a:accent2>
      <a:accent3>
        <a:srgbClr val="72C8F1"/>
      </a:accent3>
      <a:accent4>
        <a:srgbClr val="ABDEFA"/>
      </a:accent4>
      <a:accent5>
        <a:srgbClr val="E4F4FD"/>
      </a:accent5>
      <a:accent6>
        <a:srgbClr val="FD9D2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