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9907200" cx="6858000"/>
  <p:notesSz cx="6858000" cy="9144000"/>
  <p:embeddedFontLst>
    <p:embeddedFont>
      <p:font typeface="Titillium Web"/>
      <p:regular r:id="rId23"/>
      <p:bold r:id="rId24"/>
      <p:italic r:id="rId25"/>
      <p:boldItalic r:id="rId26"/>
    </p:embeddedFont>
    <p:embeddedFont>
      <p:font typeface="Tajawal"/>
      <p:regular r:id="rId27"/>
      <p:bold r:id="rId28"/>
    </p:embeddedFont>
    <p:embeddedFont>
      <p:font typeface="Asap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A88545-D727-4298-86F6-A7B33BE5A5AC}">
  <a:tblStyle styleId="{BFA88545-D727-4298-86F6-A7B33BE5A5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B46A7EC-8091-4143-B1DB-EE9B853DBDE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TitilliumWeb-bold.fntdata"/><Relationship Id="rId23" Type="http://schemas.openxmlformats.org/officeDocument/2006/relationships/font" Target="fonts/TitilliumWeb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TitilliumWeb-boldItalic.fntdata"/><Relationship Id="rId25" Type="http://schemas.openxmlformats.org/officeDocument/2006/relationships/font" Target="fonts/TitilliumWeb-italic.fntdata"/><Relationship Id="rId28" Type="http://schemas.openxmlformats.org/officeDocument/2006/relationships/font" Target="fonts/Tajawal-bold.fntdata"/><Relationship Id="rId27" Type="http://schemas.openxmlformats.org/officeDocument/2006/relationships/font" Target="fonts/Tajawal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sap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sap-italic.fntdata"/><Relationship Id="rId30" Type="http://schemas.openxmlformats.org/officeDocument/2006/relationships/font" Target="fonts/Asap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Asap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0bb8c5d50e_1_76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10bb8c5d50e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0bb8c5d50e_1_83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10bb8c5d50e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10bb8c5d50e_1_96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10bb8c5d50e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10833eef09_0_1939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10833eef09_0_1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110833eef09_0_72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110833eef0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10bb8c5d50e_1_102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10bb8c5d50e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10bb8c5d50e_7_2413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10bb8c5d50e_7_2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64e4bb43451681a8_0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64e4bb43451681a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0bb8c5d50e_0_34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0bb8c5d50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d1c536d646_0_20:notes"/>
          <p:cNvSpPr/>
          <p:nvPr>
            <p:ph idx="2" type="sldImg"/>
          </p:nvPr>
        </p:nvSpPr>
        <p:spPr>
          <a:xfrm>
            <a:off x="2242505" y="685800"/>
            <a:ext cx="2373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d1c536d64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0bb8c5d50e_1_20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10bb8c5d50e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10bb8c5d50e_1_35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10bb8c5d50e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0bb8c5d50e_1_41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0bb8c5d50e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0bb8c5d50e_1_48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10bb8c5d50e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10bb8c5d50e_1_54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10bb8c5d50e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10bb8c5d50e_1_67:notes"/>
          <p:cNvSpPr/>
          <p:nvPr>
            <p:ph idx="2" type="sldImg"/>
          </p:nvPr>
        </p:nvSpPr>
        <p:spPr>
          <a:xfrm>
            <a:off x="114350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10bb8c5d50e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75" y="2740073"/>
            <a:ext cx="6390300" cy="26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sap"/>
              <a:buNone/>
              <a:defRPr b="1" sz="48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omic Sans MS"/>
              <a:buNone/>
              <a:defRPr b="1" sz="48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1" name="Google Shape;11;p2"/>
          <p:cNvSpPr txBox="1"/>
          <p:nvPr/>
        </p:nvSpPr>
        <p:spPr>
          <a:xfrm>
            <a:off x="4735425" y="7854274"/>
            <a:ext cx="1974300" cy="19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262626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1" sz="2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1" sz="16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1" sz="1600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Females slides</a:t>
            </a:r>
            <a:endParaRPr b="1" sz="1600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Males slides</a:t>
            </a:r>
            <a:endParaRPr b="1" sz="1600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Doctor’s notes</a:t>
            </a:r>
            <a:endParaRPr b="1" sz="16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GB" sz="16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 notes</a:t>
            </a:r>
            <a:endParaRPr b="1" sz="16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263200" y="5692675"/>
            <a:ext cx="5565000" cy="54462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33692" y="6263691"/>
            <a:ext cx="3239344" cy="3428054"/>
            <a:chOff x="2082513" y="3335627"/>
            <a:chExt cx="2662401" cy="2671280"/>
          </a:xfrm>
        </p:grpSpPr>
        <p:sp>
          <p:nvSpPr>
            <p:cNvPr id="14" name="Google Shape;14;p2"/>
            <p:cNvSpPr/>
            <p:nvPr/>
          </p:nvSpPr>
          <p:spPr>
            <a:xfrm>
              <a:off x="2116337" y="3861531"/>
              <a:ext cx="1229537" cy="2057888"/>
            </a:xfrm>
            <a:custGeom>
              <a:rect b="b" l="l" r="r" t="t"/>
              <a:pathLst>
                <a:path extrusionOk="0" h="157874" w="93235">
                  <a:moveTo>
                    <a:pt x="68279" y="0"/>
                  </a:moveTo>
                  <a:cubicBezTo>
                    <a:pt x="56357" y="278"/>
                    <a:pt x="44261" y="9636"/>
                    <a:pt x="33274" y="27035"/>
                  </a:cubicBezTo>
                  <a:cubicBezTo>
                    <a:pt x="23916" y="41903"/>
                    <a:pt x="17608" y="58921"/>
                    <a:pt x="15077" y="68972"/>
                  </a:cubicBezTo>
                  <a:cubicBezTo>
                    <a:pt x="14731" y="70324"/>
                    <a:pt x="14384" y="71814"/>
                    <a:pt x="13934" y="73443"/>
                  </a:cubicBezTo>
                  <a:cubicBezTo>
                    <a:pt x="6759" y="101136"/>
                    <a:pt x="1" y="131948"/>
                    <a:pt x="10294" y="147164"/>
                  </a:cubicBezTo>
                  <a:cubicBezTo>
                    <a:pt x="13552" y="151947"/>
                    <a:pt x="18197" y="154754"/>
                    <a:pt x="24123" y="155517"/>
                  </a:cubicBezTo>
                  <a:cubicBezTo>
                    <a:pt x="32650" y="156626"/>
                    <a:pt x="43671" y="157873"/>
                    <a:pt x="53307" y="157873"/>
                  </a:cubicBezTo>
                  <a:lnTo>
                    <a:pt x="53341" y="157873"/>
                  </a:lnTo>
                  <a:cubicBezTo>
                    <a:pt x="65056" y="157873"/>
                    <a:pt x="81242" y="156383"/>
                    <a:pt x="86510" y="143386"/>
                  </a:cubicBezTo>
                  <a:cubicBezTo>
                    <a:pt x="90219" y="134201"/>
                    <a:pt x="89179" y="121273"/>
                    <a:pt x="88208" y="108761"/>
                  </a:cubicBezTo>
                  <a:cubicBezTo>
                    <a:pt x="87515" y="100374"/>
                    <a:pt x="86891" y="92471"/>
                    <a:pt x="87897" y="87307"/>
                  </a:cubicBezTo>
                  <a:cubicBezTo>
                    <a:pt x="88243" y="85921"/>
                    <a:pt x="88694" y="84569"/>
                    <a:pt x="89283" y="83252"/>
                  </a:cubicBezTo>
                  <a:cubicBezTo>
                    <a:pt x="90947" y="79128"/>
                    <a:pt x="93234" y="73478"/>
                    <a:pt x="91986" y="64605"/>
                  </a:cubicBezTo>
                  <a:cubicBezTo>
                    <a:pt x="91362" y="60030"/>
                    <a:pt x="90323" y="55490"/>
                    <a:pt x="88867" y="51088"/>
                  </a:cubicBezTo>
                  <a:cubicBezTo>
                    <a:pt x="88174" y="48905"/>
                    <a:pt x="87689" y="47310"/>
                    <a:pt x="87585" y="45612"/>
                  </a:cubicBezTo>
                  <a:cubicBezTo>
                    <a:pt x="87446" y="43602"/>
                    <a:pt x="87758" y="40344"/>
                    <a:pt x="88104" y="36913"/>
                  </a:cubicBezTo>
                  <a:cubicBezTo>
                    <a:pt x="89144" y="26445"/>
                    <a:pt x="90427" y="13379"/>
                    <a:pt x="83425" y="5650"/>
                  </a:cubicBezTo>
                  <a:cubicBezTo>
                    <a:pt x="80029" y="1907"/>
                    <a:pt x="75177" y="0"/>
                    <a:pt x="69007" y="0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82513" y="3917897"/>
              <a:ext cx="1246825" cy="1945004"/>
            </a:xfrm>
            <a:custGeom>
              <a:rect b="b" l="l" r="r" t="t"/>
              <a:pathLst>
                <a:path extrusionOk="0" h="149214" w="94546">
                  <a:moveTo>
                    <a:pt x="71607" y="1"/>
                  </a:moveTo>
                  <a:cubicBezTo>
                    <a:pt x="71391" y="1"/>
                    <a:pt x="71171" y="3"/>
                    <a:pt x="70948" y="9"/>
                  </a:cubicBezTo>
                  <a:cubicBezTo>
                    <a:pt x="47172" y="563"/>
                    <a:pt x="27243" y="44269"/>
                    <a:pt x="21836" y="65723"/>
                  </a:cubicBezTo>
                  <a:cubicBezTo>
                    <a:pt x="16429" y="87177"/>
                    <a:pt x="1" y="143429"/>
                    <a:pt x="27243" y="146895"/>
                  </a:cubicBezTo>
                  <a:cubicBezTo>
                    <a:pt x="37436" y="148205"/>
                    <a:pt x="47280" y="149214"/>
                    <a:pt x="55914" y="149214"/>
                  </a:cubicBezTo>
                  <a:cubicBezTo>
                    <a:pt x="70355" y="149214"/>
                    <a:pt x="81411" y="146391"/>
                    <a:pt x="85055" y="137433"/>
                  </a:cubicBezTo>
                  <a:cubicBezTo>
                    <a:pt x="90843" y="123119"/>
                    <a:pt x="83530" y="95703"/>
                    <a:pt x="86198" y="82151"/>
                  </a:cubicBezTo>
                  <a:cubicBezTo>
                    <a:pt x="87238" y="76848"/>
                    <a:pt x="91813" y="71892"/>
                    <a:pt x="90254" y="60871"/>
                  </a:cubicBezTo>
                  <a:cubicBezTo>
                    <a:pt x="88729" y="49884"/>
                    <a:pt x="86129" y="46522"/>
                    <a:pt x="85817" y="41565"/>
                  </a:cubicBezTo>
                  <a:cubicBezTo>
                    <a:pt x="85130" y="30647"/>
                    <a:pt x="94546" y="1"/>
                    <a:pt x="7160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28322" y="3974486"/>
              <a:ext cx="1000074" cy="1831991"/>
            </a:xfrm>
            <a:custGeom>
              <a:rect b="b" l="l" r="r" t="t"/>
              <a:pathLst>
                <a:path extrusionOk="0" h="140544" w="75835">
                  <a:moveTo>
                    <a:pt x="59961" y="0"/>
                  </a:moveTo>
                  <a:cubicBezTo>
                    <a:pt x="39442" y="485"/>
                    <a:pt x="20241" y="41591"/>
                    <a:pt x="14973" y="62422"/>
                  </a:cubicBezTo>
                  <a:cubicBezTo>
                    <a:pt x="14626" y="63808"/>
                    <a:pt x="14245" y="65298"/>
                    <a:pt x="13829" y="66927"/>
                  </a:cubicBezTo>
                  <a:cubicBezTo>
                    <a:pt x="9358" y="84292"/>
                    <a:pt x="0" y="120407"/>
                    <a:pt x="8977" y="133646"/>
                  </a:cubicBezTo>
                  <a:cubicBezTo>
                    <a:pt x="10814" y="136350"/>
                    <a:pt x="13275" y="137840"/>
                    <a:pt x="16741" y="138256"/>
                  </a:cubicBezTo>
                  <a:cubicBezTo>
                    <a:pt x="25024" y="139331"/>
                    <a:pt x="35665" y="140544"/>
                    <a:pt x="44815" y="140544"/>
                  </a:cubicBezTo>
                  <a:lnTo>
                    <a:pt x="44815" y="140509"/>
                  </a:lnTo>
                  <a:cubicBezTo>
                    <a:pt x="59267" y="140509"/>
                    <a:pt x="67482" y="137563"/>
                    <a:pt x="69943" y="131463"/>
                  </a:cubicBezTo>
                  <a:cubicBezTo>
                    <a:pt x="72923" y="124150"/>
                    <a:pt x="71883" y="111742"/>
                    <a:pt x="71017" y="100789"/>
                  </a:cubicBezTo>
                  <a:cubicBezTo>
                    <a:pt x="70324" y="91778"/>
                    <a:pt x="69631" y="83286"/>
                    <a:pt x="70878" y="76944"/>
                  </a:cubicBezTo>
                  <a:cubicBezTo>
                    <a:pt x="71329" y="75038"/>
                    <a:pt x="71953" y="73131"/>
                    <a:pt x="72750" y="71329"/>
                  </a:cubicBezTo>
                  <a:cubicBezTo>
                    <a:pt x="74275" y="67586"/>
                    <a:pt x="75835" y="63704"/>
                    <a:pt x="74899" y="57153"/>
                  </a:cubicBezTo>
                  <a:cubicBezTo>
                    <a:pt x="74344" y="53029"/>
                    <a:pt x="73408" y="48939"/>
                    <a:pt x="72091" y="45023"/>
                  </a:cubicBezTo>
                  <a:cubicBezTo>
                    <a:pt x="71294" y="42423"/>
                    <a:pt x="70601" y="40205"/>
                    <a:pt x="70428" y="37502"/>
                  </a:cubicBezTo>
                  <a:cubicBezTo>
                    <a:pt x="70254" y="34763"/>
                    <a:pt x="70601" y="31332"/>
                    <a:pt x="70982" y="27381"/>
                  </a:cubicBezTo>
                  <a:cubicBezTo>
                    <a:pt x="71814" y="19063"/>
                    <a:pt x="72923" y="7695"/>
                    <a:pt x="68522" y="2773"/>
                  </a:cubicBezTo>
                  <a:cubicBezTo>
                    <a:pt x="66789" y="901"/>
                    <a:pt x="64189" y="0"/>
                    <a:pt x="60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68273" y="3335627"/>
              <a:ext cx="1107948" cy="2362907"/>
            </a:xfrm>
            <a:custGeom>
              <a:rect b="b" l="l" r="r" t="t"/>
              <a:pathLst>
                <a:path extrusionOk="0" h="181274" w="84015">
                  <a:moveTo>
                    <a:pt x="66754" y="0"/>
                  </a:moveTo>
                  <a:cubicBezTo>
                    <a:pt x="66650" y="8110"/>
                    <a:pt x="67932" y="78503"/>
                    <a:pt x="63531" y="84950"/>
                  </a:cubicBezTo>
                  <a:cubicBezTo>
                    <a:pt x="58783" y="91977"/>
                    <a:pt x="49931" y="96084"/>
                    <a:pt x="41356" y="96084"/>
                  </a:cubicBezTo>
                  <a:cubicBezTo>
                    <a:pt x="40541" y="96084"/>
                    <a:pt x="39729" y="96047"/>
                    <a:pt x="38923" y="95972"/>
                  </a:cubicBezTo>
                  <a:cubicBezTo>
                    <a:pt x="29634" y="95105"/>
                    <a:pt x="29495" y="90322"/>
                    <a:pt x="31090" y="88589"/>
                  </a:cubicBezTo>
                  <a:cubicBezTo>
                    <a:pt x="32684" y="86856"/>
                    <a:pt x="34001" y="83668"/>
                    <a:pt x="33689" y="81761"/>
                  </a:cubicBezTo>
                  <a:cubicBezTo>
                    <a:pt x="33377" y="79890"/>
                    <a:pt x="35283" y="77013"/>
                    <a:pt x="39928" y="74968"/>
                  </a:cubicBezTo>
                  <a:cubicBezTo>
                    <a:pt x="44572" y="72923"/>
                    <a:pt x="46374" y="70913"/>
                    <a:pt x="45854" y="70185"/>
                  </a:cubicBezTo>
                  <a:cubicBezTo>
                    <a:pt x="45778" y="70073"/>
                    <a:pt x="45674" y="70022"/>
                    <a:pt x="45547" y="70022"/>
                  </a:cubicBezTo>
                  <a:cubicBezTo>
                    <a:pt x="44387" y="70022"/>
                    <a:pt x="41215" y="74188"/>
                    <a:pt x="37509" y="74188"/>
                  </a:cubicBezTo>
                  <a:cubicBezTo>
                    <a:pt x="37209" y="74188"/>
                    <a:pt x="36906" y="74160"/>
                    <a:pt x="36600" y="74102"/>
                  </a:cubicBezTo>
                  <a:cubicBezTo>
                    <a:pt x="33377" y="73478"/>
                    <a:pt x="37606" y="67135"/>
                    <a:pt x="39789" y="65541"/>
                  </a:cubicBezTo>
                  <a:cubicBezTo>
                    <a:pt x="41938" y="63946"/>
                    <a:pt x="44260" y="62075"/>
                    <a:pt x="43983" y="61347"/>
                  </a:cubicBezTo>
                  <a:cubicBezTo>
                    <a:pt x="43924" y="61202"/>
                    <a:pt x="43803" y="61138"/>
                    <a:pt x="43639" y="61138"/>
                  </a:cubicBezTo>
                  <a:cubicBezTo>
                    <a:pt x="42938" y="61138"/>
                    <a:pt x="41443" y="62292"/>
                    <a:pt x="40517" y="63219"/>
                  </a:cubicBezTo>
                  <a:cubicBezTo>
                    <a:pt x="40257" y="63486"/>
                    <a:pt x="40033" y="63588"/>
                    <a:pt x="39833" y="63588"/>
                  </a:cubicBezTo>
                  <a:cubicBezTo>
                    <a:pt x="39211" y="63588"/>
                    <a:pt x="38826" y="62603"/>
                    <a:pt x="38333" y="62603"/>
                  </a:cubicBezTo>
                  <a:cubicBezTo>
                    <a:pt x="38288" y="62603"/>
                    <a:pt x="38242" y="62611"/>
                    <a:pt x="38195" y="62629"/>
                  </a:cubicBezTo>
                  <a:cubicBezTo>
                    <a:pt x="37467" y="62941"/>
                    <a:pt x="38195" y="64362"/>
                    <a:pt x="38195" y="64362"/>
                  </a:cubicBezTo>
                  <a:cubicBezTo>
                    <a:pt x="38195" y="64362"/>
                    <a:pt x="34001" y="69457"/>
                    <a:pt x="33689" y="73200"/>
                  </a:cubicBezTo>
                  <a:cubicBezTo>
                    <a:pt x="33468" y="76214"/>
                    <a:pt x="31769" y="81256"/>
                    <a:pt x="29912" y="81256"/>
                  </a:cubicBezTo>
                  <a:cubicBezTo>
                    <a:pt x="29441" y="81256"/>
                    <a:pt x="28960" y="80931"/>
                    <a:pt x="28490" y="80167"/>
                  </a:cubicBezTo>
                  <a:cubicBezTo>
                    <a:pt x="26619" y="77117"/>
                    <a:pt x="25475" y="74829"/>
                    <a:pt x="24990" y="73304"/>
                  </a:cubicBezTo>
                  <a:cubicBezTo>
                    <a:pt x="24955" y="73183"/>
                    <a:pt x="24851" y="73122"/>
                    <a:pt x="24747" y="73122"/>
                  </a:cubicBezTo>
                  <a:cubicBezTo>
                    <a:pt x="24643" y="73122"/>
                    <a:pt x="24539" y="73183"/>
                    <a:pt x="24504" y="73304"/>
                  </a:cubicBezTo>
                  <a:cubicBezTo>
                    <a:pt x="24227" y="74587"/>
                    <a:pt x="24123" y="77013"/>
                    <a:pt x="25891" y="79890"/>
                  </a:cubicBezTo>
                  <a:cubicBezTo>
                    <a:pt x="28218" y="83645"/>
                    <a:pt x="27878" y="86817"/>
                    <a:pt x="26239" y="86817"/>
                  </a:cubicBezTo>
                  <a:cubicBezTo>
                    <a:pt x="26047" y="86817"/>
                    <a:pt x="25838" y="86773"/>
                    <a:pt x="25613" y="86683"/>
                  </a:cubicBezTo>
                  <a:cubicBezTo>
                    <a:pt x="23903" y="86004"/>
                    <a:pt x="18894" y="84006"/>
                    <a:pt x="16189" y="84006"/>
                  </a:cubicBezTo>
                  <a:cubicBezTo>
                    <a:pt x="15441" y="84006"/>
                    <a:pt x="14869" y="84159"/>
                    <a:pt x="14592" y="84534"/>
                  </a:cubicBezTo>
                  <a:cubicBezTo>
                    <a:pt x="13275" y="86267"/>
                    <a:pt x="19513" y="86128"/>
                    <a:pt x="22425" y="90773"/>
                  </a:cubicBezTo>
                  <a:cubicBezTo>
                    <a:pt x="25302" y="95382"/>
                    <a:pt x="27901" y="95764"/>
                    <a:pt x="24782" y="96076"/>
                  </a:cubicBezTo>
                  <a:cubicBezTo>
                    <a:pt x="24243" y="96136"/>
                    <a:pt x="23813" y="96171"/>
                    <a:pt x="23409" y="96171"/>
                  </a:cubicBezTo>
                  <a:cubicBezTo>
                    <a:pt x="21501" y="96171"/>
                    <a:pt x="20172" y="95386"/>
                    <a:pt x="10675" y="92783"/>
                  </a:cubicBezTo>
                  <a:cubicBezTo>
                    <a:pt x="10589" y="92759"/>
                    <a:pt x="10453" y="92739"/>
                    <a:pt x="10306" y="92739"/>
                  </a:cubicBezTo>
                  <a:cubicBezTo>
                    <a:pt x="9803" y="92739"/>
                    <a:pt x="9170" y="92973"/>
                    <a:pt x="9947" y="94100"/>
                  </a:cubicBezTo>
                  <a:cubicBezTo>
                    <a:pt x="10917" y="95471"/>
                    <a:pt x="16630" y="99036"/>
                    <a:pt x="20922" y="99036"/>
                  </a:cubicBezTo>
                  <a:cubicBezTo>
                    <a:pt x="21078" y="99036"/>
                    <a:pt x="21233" y="99031"/>
                    <a:pt x="21385" y="99022"/>
                  </a:cubicBezTo>
                  <a:lnTo>
                    <a:pt x="21385" y="99022"/>
                  </a:lnTo>
                  <a:cubicBezTo>
                    <a:pt x="21385" y="99022"/>
                    <a:pt x="19513" y="103354"/>
                    <a:pt x="16637" y="104220"/>
                  </a:cubicBezTo>
                  <a:cubicBezTo>
                    <a:pt x="13760" y="105122"/>
                    <a:pt x="9774" y="105711"/>
                    <a:pt x="10779" y="106577"/>
                  </a:cubicBezTo>
                  <a:cubicBezTo>
                    <a:pt x="11014" y="106773"/>
                    <a:pt x="11357" y="106843"/>
                    <a:pt x="11764" y="106843"/>
                  </a:cubicBezTo>
                  <a:cubicBezTo>
                    <a:pt x="12806" y="106843"/>
                    <a:pt x="14260" y="106381"/>
                    <a:pt x="15344" y="106381"/>
                  </a:cubicBezTo>
                  <a:cubicBezTo>
                    <a:pt x="15713" y="106381"/>
                    <a:pt x="16038" y="106434"/>
                    <a:pt x="16290" y="106577"/>
                  </a:cubicBezTo>
                  <a:cubicBezTo>
                    <a:pt x="17288" y="107129"/>
                    <a:pt x="19520" y="108098"/>
                    <a:pt x="20724" y="108098"/>
                  </a:cubicBezTo>
                  <a:cubicBezTo>
                    <a:pt x="21109" y="108098"/>
                    <a:pt x="21388" y="107999"/>
                    <a:pt x="21489" y="107756"/>
                  </a:cubicBezTo>
                  <a:cubicBezTo>
                    <a:pt x="21940" y="106751"/>
                    <a:pt x="18612" y="106023"/>
                    <a:pt x="19617" y="104844"/>
                  </a:cubicBezTo>
                  <a:cubicBezTo>
                    <a:pt x="20521" y="103785"/>
                    <a:pt x="24001" y="99001"/>
                    <a:pt x="28496" y="99001"/>
                  </a:cubicBezTo>
                  <a:cubicBezTo>
                    <a:pt x="29002" y="99001"/>
                    <a:pt x="29521" y="99062"/>
                    <a:pt x="30050" y="99195"/>
                  </a:cubicBezTo>
                  <a:cubicBezTo>
                    <a:pt x="35283" y="100477"/>
                    <a:pt x="42389" y="99923"/>
                    <a:pt x="41071" y="103527"/>
                  </a:cubicBezTo>
                  <a:cubicBezTo>
                    <a:pt x="39754" y="107132"/>
                    <a:pt x="27277" y="134097"/>
                    <a:pt x="24747" y="135691"/>
                  </a:cubicBezTo>
                  <a:cubicBezTo>
                    <a:pt x="22217" y="137285"/>
                    <a:pt x="21350" y="139157"/>
                    <a:pt x="18612" y="140023"/>
                  </a:cubicBezTo>
                  <a:cubicBezTo>
                    <a:pt x="15840" y="140890"/>
                    <a:pt x="13656" y="142935"/>
                    <a:pt x="12062" y="143489"/>
                  </a:cubicBezTo>
                  <a:cubicBezTo>
                    <a:pt x="10467" y="144079"/>
                    <a:pt x="763" y="144668"/>
                    <a:pt x="1941" y="145812"/>
                  </a:cubicBezTo>
                  <a:cubicBezTo>
                    <a:pt x="2419" y="146304"/>
                    <a:pt x="3658" y="146566"/>
                    <a:pt x="5277" y="146566"/>
                  </a:cubicBezTo>
                  <a:cubicBezTo>
                    <a:pt x="7536" y="146566"/>
                    <a:pt x="10535" y="146055"/>
                    <a:pt x="13240" y="144945"/>
                  </a:cubicBezTo>
                  <a:cubicBezTo>
                    <a:pt x="16937" y="143455"/>
                    <a:pt x="20260" y="141505"/>
                    <a:pt x="21760" y="141505"/>
                  </a:cubicBezTo>
                  <a:cubicBezTo>
                    <a:pt x="22144" y="141505"/>
                    <a:pt x="22409" y="141633"/>
                    <a:pt x="22529" y="141930"/>
                  </a:cubicBezTo>
                  <a:cubicBezTo>
                    <a:pt x="23083" y="143385"/>
                    <a:pt x="19756" y="147579"/>
                    <a:pt x="15562" y="150040"/>
                  </a:cubicBezTo>
                  <a:cubicBezTo>
                    <a:pt x="11334" y="152501"/>
                    <a:pt x="0" y="159467"/>
                    <a:pt x="1837" y="162517"/>
                  </a:cubicBezTo>
                  <a:cubicBezTo>
                    <a:pt x="2126" y="162998"/>
                    <a:pt x="2428" y="163205"/>
                    <a:pt x="2755" y="163205"/>
                  </a:cubicBezTo>
                  <a:cubicBezTo>
                    <a:pt x="4506" y="163205"/>
                    <a:pt x="7001" y="157279"/>
                    <a:pt x="12374" y="155586"/>
                  </a:cubicBezTo>
                  <a:cubicBezTo>
                    <a:pt x="12374" y="155586"/>
                    <a:pt x="15336" y="153312"/>
                    <a:pt x="17214" y="153312"/>
                  </a:cubicBezTo>
                  <a:cubicBezTo>
                    <a:pt x="17757" y="153312"/>
                    <a:pt x="18209" y="153502"/>
                    <a:pt x="18474" y="153991"/>
                  </a:cubicBezTo>
                  <a:cubicBezTo>
                    <a:pt x="19386" y="155705"/>
                    <a:pt x="19769" y="157352"/>
                    <a:pt x="20396" y="157352"/>
                  </a:cubicBezTo>
                  <a:cubicBezTo>
                    <a:pt x="20556" y="157352"/>
                    <a:pt x="20731" y="157245"/>
                    <a:pt x="20934" y="157007"/>
                  </a:cubicBezTo>
                  <a:cubicBezTo>
                    <a:pt x="21940" y="155828"/>
                    <a:pt x="21073" y="150907"/>
                    <a:pt x="23673" y="147163"/>
                  </a:cubicBezTo>
                  <a:cubicBezTo>
                    <a:pt x="26202" y="143536"/>
                    <a:pt x="29498" y="135371"/>
                    <a:pt x="30922" y="135371"/>
                  </a:cubicBezTo>
                  <a:cubicBezTo>
                    <a:pt x="30981" y="135371"/>
                    <a:pt x="31037" y="135385"/>
                    <a:pt x="31090" y="135414"/>
                  </a:cubicBezTo>
                  <a:cubicBezTo>
                    <a:pt x="32372" y="136142"/>
                    <a:pt x="32823" y="145708"/>
                    <a:pt x="31956" y="150629"/>
                  </a:cubicBezTo>
                  <a:cubicBezTo>
                    <a:pt x="31090" y="155551"/>
                    <a:pt x="30362" y="165255"/>
                    <a:pt x="30362" y="166573"/>
                  </a:cubicBezTo>
                  <a:cubicBezTo>
                    <a:pt x="30362" y="167890"/>
                    <a:pt x="26133" y="176728"/>
                    <a:pt x="27312" y="176728"/>
                  </a:cubicBezTo>
                  <a:cubicBezTo>
                    <a:pt x="28338" y="176728"/>
                    <a:pt x="29444" y="174860"/>
                    <a:pt x="30766" y="174860"/>
                  </a:cubicBezTo>
                  <a:cubicBezTo>
                    <a:pt x="30961" y="174860"/>
                    <a:pt x="31161" y="174901"/>
                    <a:pt x="31367" y="174995"/>
                  </a:cubicBezTo>
                  <a:cubicBezTo>
                    <a:pt x="32888" y="175689"/>
                    <a:pt x="35324" y="181273"/>
                    <a:pt x="36327" y="181273"/>
                  </a:cubicBezTo>
                  <a:cubicBezTo>
                    <a:pt x="36375" y="181273"/>
                    <a:pt x="36420" y="181260"/>
                    <a:pt x="36462" y="181233"/>
                  </a:cubicBezTo>
                  <a:cubicBezTo>
                    <a:pt x="37328" y="180644"/>
                    <a:pt x="33412" y="170801"/>
                    <a:pt x="33481" y="169484"/>
                  </a:cubicBezTo>
                  <a:cubicBezTo>
                    <a:pt x="33550" y="168167"/>
                    <a:pt x="31817" y="160923"/>
                    <a:pt x="32823" y="160784"/>
                  </a:cubicBezTo>
                  <a:cubicBezTo>
                    <a:pt x="32831" y="160783"/>
                    <a:pt x="32839" y="160783"/>
                    <a:pt x="32848" y="160783"/>
                  </a:cubicBezTo>
                  <a:cubicBezTo>
                    <a:pt x="33880" y="160783"/>
                    <a:pt x="38875" y="168643"/>
                    <a:pt x="39971" y="168643"/>
                  </a:cubicBezTo>
                  <a:cubicBezTo>
                    <a:pt x="40007" y="168643"/>
                    <a:pt x="40039" y="168635"/>
                    <a:pt x="40066" y="168617"/>
                  </a:cubicBezTo>
                  <a:cubicBezTo>
                    <a:pt x="40933" y="168028"/>
                    <a:pt x="38680" y="163592"/>
                    <a:pt x="35006" y="159329"/>
                  </a:cubicBezTo>
                  <a:cubicBezTo>
                    <a:pt x="31332" y="155066"/>
                    <a:pt x="35873" y="151357"/>
                    <a:pt x="36011" y="148758"/>
                  </a:cubicBezTo>
                  <a:cubicBezTo>
                    <a:pt x="36150" y="146124"/>
                    <a:pt x="37155" y="136280"/>
                    <a:pt x="36739" y="131220"/>
                  </a:cubicBezTo>
                  <a:cubicBezTo>
                    <a:pt x="36289" y="126125"/>
                    <a:pt x="40517" y="110459"/>
                    <a:pt x="47761" y="106716"/>
                  </a:cubicBezTo>
                  <a:cubicBezTo>
                    <a:pt x="54519" y="103181"/>
                    <a:pt x="64778" y="100027"/>
                    <a:pt x="69042" y="96110"/>
                  </a:cubicBezTo>
                  <a:cubicBezTo>
                    <a:pt x="69943" y="95261"/>
                    <a:pt x="71095" y="94836"/>
                    <a:pt x="72243" y="94836"/>
                  </a:cubicBezTo>
                  <a:cubicBezTo>
                    <a:pt x="73391" y="94836"/>
                    <a:pt x="74535" y="95261"/>
                    <a:pt x="75419" y="96110"/>
                  </a:cubicBezTo>
                  <a:cubicBezTo>
                    <a:pt x="77429" y="97947"/>
                    <a:pt x="79231" y="99611"/>
                    <a:pt x="81276" y="101240"/>
                  </a:cubicBezTo>
                  <a:cubicBezTo>
                    <a:pt x="81900" y="97912"/>
                    <a:pt x="82732" y="94620"/>
                    <a:pt x="83772" y="91431"/>
                  </a:cubicBezTo>
                  <a:cubicBezTo>
                    <a:pt x="83876" y="91154"/>
                    <a:pt x="83945" y="90877"/>
                    <a:pt x="84014" y="90634"/>
                  </a:cubicBezTo>
                  <a:cubicBezTo>
                    <a:pt x="83425" y="89594"/>
                    <a:pt x="82801" y="88589"/>
                    <a:pt x="82108" y="87549"/>
                  </a:cubicBezTo>
                  <a:cubicBezTo>
                    <a:pt x="77706" y="81137"/>
                    <a:pt x="77082" y="8769"/>
                    <a:pt x="77637" y="0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8273" y="4132610"/>
              <a:ext cx="794850" cy="1565973"/>
            </a:xfrm>
            <a:custGeom>
              <a:rect b="b" l="l" r="r" t="t"/>
              <a:pathLst>
                <a:path extrusionOk="0" h="120136" w="60273">
                  <a:moveTo>
                    <a:pt x="43639" y="0"/>
                  </a:moveTo>
                  <a:cubicBezTo>
                    <a:pt x="42938" y="0"/>
                    <a:pt x="41443" y="1154"/>
                    <a:pt x="40517" y="2081"/>
                  </a:cubicBezTo>
                  <a:cubicBezTo>
                    <a:pt x="40257" y="2348"/>
                    <a:pt x="40033" y="2450"/>
                    <a:pt x="39833" y="2450"/>
                  </a:cubicBezTo>
                  <a:cubicBezTo>
                    <a:pt x="39211" y="2450"/>
                    <a:pt x="38826" y="1465"/>
                    <a:pt x="38333" y="1465"/>
                  </a:cubicBezTo>
                  <a:cubicBezTo>
                    <a:pt x="38288" y="1465"/>
                    <a:pt x="38242" y="1473"/>
                    <a:pt x="38195" y="1491"/>
                  </a:cubicBezTo>
                  <a:cubicBezTo>
                    <a:pt x="37467" y="1803"/>
                    <a:pt x="38195" y="3224"/>
                    <a:pt x="38195" y="3224"/>
                  </a:cubicBezTo>
                  <a:cubicBezTo>
                    <a:pt x="38195" y="3224"/>
                    <a:pt x="34001" y="8319"/>
                    <a:pt x="33689" y="12062"/>
                  </a:cubicBezTo>
                  <a:cubicBezTo>
                    <a:pt x="33468" y="15076"/>
                    <a:pt x="31769" y="20118"/>
                    <a:pt x="29912" y="20118"/>
                  </a:cubicBezTo>
                  <a:cubicBezTo>
                    <a:pt x="29441" y="20118"/>
                    <a:pt x="28960" y="19793"/>
                    <a:pt x="28490" y="19029"/>
                  </a:cubicBezTo>
                  <a:cubicBezTo>
                    <a:pt x="26619" y="15979"/>
                    <a:pt x="25475" y="13691"/>
                    <a:pt x="24990" y="12166"/>
                  </a:cubicBezTo>
                  <a:cubicBezTo>
                    <a:pt x="24955" y="12045"/>
                    <a:pt x="24851" y="11984"/>
                    <a:pt x="24747" y="11984"/>
                  </a:cubicBezTo>
                  <a:cubicBezTo>
                    <a:pt x="24643" y="11984"/>
                    <a:pt x="24539" y="12045"/>
                    <a:pt x="24504" y="12166"/>
                  </a:cubicBezTo>
                  <a:cubicBezTo>
                    <a:pt x="24227" y="13449"/>
                    <a:pt x="24123" y="15875"/>
                    <a:pt x="25891" y="18752"/>
                  </a:cubicBezTo>
                  <a:cubicBezTo>
                    <a:pt x="28218" y="22507"/>
                    <a:pt x="27878" y="25679"/>
                    <a:pt x="26239" y="25679"/>
                  </a:cubicBezTo>
                  <a:cubicBezTo>
                    <a:pt x="26047" y="25679"/>
                    <a:pt x="25838" y="25635"/>
                    <a:pt x="25613" y="25545"/>
                  </a:cubicBezTo>
                  <a:cubicBezTo>
                    <a:pt x="23903" y="24866"/>
                    <a:pt x="18894" y="22868"/>
                    <a:pt x="16189" y="22868"/>
                  </a:cubicBezTo>
                  <a:cubicBezTo>
                    <a:pt x="15441" y="22868"/>
                    <a:pt x="14869" y="23021"/>
                    <a:pt x="14592" y="23396"/>
                  </a:cubicBezTo>
                  <a:cubicBezTo>
                    <a:pt x="13275" y="25129"/>
                    <a:pt x="19513" y="24990"/>
                    <a:pt x="22425" y="29635"/>
                  </a:cubicBezTo>
                  <a:cubicBezTo>
                    <a:pt x="25302" y="34244"/>
                    <a:pt x="27901" y="34626"/>
                    <a:pt x="24782" y="34938"/>
                  </a:cubicBezTo>
                  <a:cubicBezTo>
                    <a:pt x="24243" y="34998"/>
                    <a:pt x="23813" y="35033"/>
                    <a:pt x="23409" y="35033"/>
                  </a:cubicBezTo>
                  <a:cubicBezTo>
                    <a:pt x="21501" y="35033"/>
                    <a:pt x="20172" y="34248"/>
                    <a:pt x="10675" y="31645"/>
                  </a:cubicBezTo>
                  <a:cubicBezTo>
                    <a:pt x="10589" y="31621"/>
                    <a:pt x="10453" y="31601"/>
                    <a:pt x="10306" y="31601"/>
                  </a:cubicBezTo>
                  <a:cubicBezTo>
                    <a:pt x="9803" y="31601"/>
                    <a:pt x="9170" y="31835"/>
                    <a:pt x="9947" y="32962"/>
                  </a:cubicBezTo>
                  <a:cubicBezTo>
                    <a:pt x="10917" y="34333"/>
                    <a:pt x="16630" y="37898"/>
                    <a:pt x="20922" y="37898"/>
                  </a:cubicBezTo>
                  <a:cubicBezTo>
                    <a:pt x="21078" y="37898"/>
                    <a:pt x="21233" y="37893"/>
                    <a:pt x="21385" y="37884"/>
                  </a:cubicBezTo>
                  <a:lnTo>
                    <a:pt x="21385" y="37884"/>
                  </a:lnTo>
                  <a:cubicBezTo>
                    <a:pt x="21385" y="37884"/>
                    <a:pt x="19513" y="42216"/>
                    <a:pt x="16637" y="43082"/>
                  </a:cubicBezTo>
                  <a:cubicBezTo>
                    <a:pt x="13760" y="43984"/>
                    <a:pt x="9774" y="44573"/>
                    <a:pt x="10779" y="45439"/>
                  </a:cubicBezTo>
                  <a:cubicBezTo>
                    <a:pt x="11014" y="45635"/>
                    <a:pt x="11357" y="45705"/>
                    <a:pt x="11764" y="45705"/>
                  </a:cubicBezTo>
                  <a:cubicBezTo>
                    <a:pt x="12806" y="45705"/>
                    <a:pt x="14260" y="45243"/>
                    <a:pt x="15344" y="45243"/>
                  </a:cubicBezTo>
                  <a:cubicBezTo>
                    <a:pt x="15713" y="45243"/>
                    <a:pt x="16038" y="45296"/>
                    <a:pt x="16290" y="45439"/>
                  </a:cubicBezTo>
                  <a:cubicBezTo>
                    <a:pt x="17288" y="45991"/>
                    <a:pt x="19520" y="46960"/>
                    <a:pt x="20724" y="46960"/>
                  </a:cubicBezTo>
                  <a:cubicBezTo>
                    <a:pt x="21109" y="46960"/>
                    <a:pt x="21388" y="46861"/>
                    <a:pt x="21489" y="46618"/>
                  </a:cubicBezTo>
                  <a:cubicBezTo>
                    <a:pt x="21940" y="45613"/>
                    <a:pt x="18612" y="44885"/>
                    <a:pt x="19617" y="43706"/>
                  </a:cubicBezTo>
                  <a:cubicBezTo>
                    <a:pt x="20521" y="42647"/>
                    <a:pt x="24001" y="37863"/>
                    <a:pt x="28496" y="37863"/>
                  </a:cubicBezTo>
                  <a:cubicBezTo>
                    <a:pt x="29002" y="37863"/>
                    <a:pt x="29521" y="37924"/>
                    <a:pt x="30050" y="38057"/>
                  </a:cubicBezTo>
                  <a:cubicBezTo>
                    <a:pt x="35283" y="39339"/>
                    <a:pt x="42389" y="38785"/>
                    <a:pt x="41071" y="42389"/>
                  </a:cubicBezTo>
                  <a:cubicBezTo>
                    <a:pt x="39754" y="45994"/>
                    <a:pt x="27277" y="72959"/>
                    <a:pt x="24747" y="74553"/>
                  </a:cubicBezTo>
                  <a:cubicBezTo>
                    <a:pt x="22217" y="76147"/>
                    <a:pt x="21350" y="78019"/>
                    <a:pt x="18612" y="78885"/>
                  </a:cubicBezTo>
                  <a:cubicBezTo>
                    <a:pt x="15840" y="79752"/>
                    <a:pt x="13656" y="81797"/>
                    <a:pt x="12062" y="82351"/>
                  </a:cubicBezTo>
                  <a:cubicBezTo>
                    <a:pt x="10467" y="82941"/>
                    <a:pt x="763" y="83530"/>
                    <a:pt x="1941" y="84674"/>
                  </a:cubicBezTo>
                  <a:cubicBezTo>
                    <a:pt x="2419" y="85166"/>
                    <a:pt x="3658" y="85428"/>
                    <a:pt x="5277" y="85428"/>
                  </a:cubicBezTo>
                  <a:cubicBezTo>
                    <a:pt x="7536" y="85428"/>
                    <a:pt x="10535" y="84917"/>
                    <a:pt x="13240" y="83807"/>
                  </a:cubicBezTo>
                  <a:cubicBezTo>
                    <a:pt x="16937" y="82317"/>
                    <a:pt x="20260" y="80367"/>
                    <a:pt x="21760" y="80367"/>
                  </a:cubicBezTo>
                  <a:cubicBezTo>
                    <a:pt x="22144" y="80367"/>
                    <a:pt x="22409" y="80495"/>
                    <a:pt x="22529" y="80792"/>
                  </a:cubicBezTo>
                  <a:cubicBezTo>
                    <a:pt x="23083" y="82247"/>
                    <a:pt x="19756" y="86441"/>
                    <a:pt x="15562" y="88902"/>
                  </a:cubicBezTo>
                  <a:cubicBezTo>
                    <a:pt x="11334" y="91363"/>
                    <a:pt x="0" y="98329"/>
                    <a:pt x="1837" y="101379"/>
                  </a:cubicBezTo>
                  <a:cubicBezTo>
                    <a:pt x="2126" y="101860"/>
                    <a:pt x="2428" y="102067"/>
                    <a:pt x="2755" y="102067"/>
                  </a:cubicBezTo>
                  <a:cubicBezTo>
                    <a:pt x="4506" y="102067"/>
                    <a:pt x="7001" y="96141"/>
                    <a:pt x="12374" y="94448"/>
                  </a:cubicBezTo>
                  <a:cubicBezTo>
                    <a:pt x="12374" y="94448"/>
                    <a:pt x="15336" y="92174"/>
                    <a:pt x="17214" y="92174"/>
                  </a:cubicBezTo>
                  <a:cubicBezTo>
                    <a:pt x="17757" y="92174"/>
                    <a:pt x="18209" y="92364"/>
                    <a:pt x="18474" y="92853"/>
                  </a:cubicBezTo>
                  <a:cubicBezTo>
                    <a:pt x="19386" y="94567"/>
                    <a:pt x="19769" y="96214"/>
                    <a:pt x="20396" y="96214"/>
                  </a:cubicBezTo>
                  <a:cubicBezTo>
                    <a:pt x="20556" y="96214"/>
                    <a:pt x="20731" y="96107"/>
                    <a:pt x="20934" y="95869"/>
                  </a:cubicBezTo>
                  <a:cubicBezTo>
                    <a:pt x="21940" y="94690"/>
                    <a:pt x="21073" y="89769"/>
                    <a:pt x="23673" y="86025"/>
                  </a:cubicBezTo>
                  <a:cubicBezTo>
                    <a:pt x="26202" y="82398"/>
                    <a:pt x="29498" y="74233"/>
                    <a:pt x="30922" y="74233"/>
                  </a:cubicBezTo>
                  <a:cubicBezTo>
                    <a:pt x="30981" y="74233"/>
                    <a:pt x="31037" y="74247"/>
                    <a:pt x="31090" y="74276"/>
                  </a:cubicBezTo>
                  <a:cubicBezTo>
                    <a:pt x="32372" y="75004"/>
                    <a:pt x="32823" y="84570"/>
                    <a:pt x="31956" y="89491"/>
                  </a:cubicBezTo>
                  <a:cubicBezTo>
                    <a:pt x="31090" y="94413"/>
                    <a:pt x="30362" y="104117"/>
                    <a:pt x="30362" y="105435"/>
                  </a:cubicBezTo>
                  <a:cubicBezTo>
                    <a:pt x="30362" y="106752"/>
                    <a:pt x="26133" y="115590"/>
                    <a:pt x="27312" y="115590"/>
                  </a:cubicBezTo>
                  <a:cubicBezTo>
                    <a:pt x="28338" y="115590"/>
                    <a:pt x="29444" y="113722"/>
                    <a:pt x="30766" y="113722"/>
                  </a:cubicBezTo>
                  <a:cubicBezTo>
                    <a:pt x="30961" y="113722"/>
                    <a:pt x="31161" y="113763"/>
                    <a:pt x="31367" y="113857"/>
                  </a:cubicBezTo>
                  <a:cubicBezTo>
                    <a:pt x="32888" y="114551"/>
                    <a:pt x="35324" y="120135"/>
                    <a:pt x="36327" y="120135"/>
                  </a:cubicBezTo>
                  <a:cubicBezTo>
                    <a:pt x="36375" y="120135"/>
                    <a:pt x="36420" y="120122"/>
                    <a:pt x="36462" y="120095"/>
                  </a:cubicBezTo>
                  <a:cubicBezTo>
                    <a:pt x="37328" y="119506"/>
                    <a:pt x="33412" y="109663"/>
                    <a:pt x="33481" y="108346"/>
                  </a:cubicBezTo>
                  <a:cubicBezTo>
                    <a:pt x="33550" y="107029"/>
                    <a:pt x="31817" y="99785"/>
                    <a:pt x="32823" y="99646"/>
                  </a:cubicBezTo>
                  <a:cubicBezTo>
                    <a:pt x="32831" y="99645"/>
                    <a:pt x="32839" y="99645"/>
                    <a:pt x="32848" y="99645"/>
                  </a:cubicBezTo>
                  <a:cubicBezTo>
                    <a:pt x="33880" y="99645"/>
                    <a:pt x="38875" y="107505"/>
                    <a:pt x="39971" y="107505"/>
                  </a:cubicBezTo>
                  <a:cubicBezTo>
                    <a:pt x="40007" y="107505"/>
                    <a:pt x="40039" y="107497"/>
                    <a:pt x="40066" y="107479"/>
                  </a:cubicBezTo>
                  <a:cubicBezTo>
                    <a:pt x="40933" y="106890"/>
                    <a:pt x="38680" y="102454"/>
                    <a:pt x="35006" y="98191"/>
                  </a:cubicBezTo>
                  <a:cubicBezTo>
                    <a:pt x="31332" y="93928"/>
                    <a:pt x="35873" y="90219"/>
                    <a:pt x="36011" y="87620"/>
                  </a:cubicBezTo>
                  <a:cubicBezTo>
                    <a:pt x="36150" y="84986"/>
                    <a:pt x="37155" y="75142"/>
                    <a:pt x="36739" y="70082"/>
                  </a:cubicBezTo>
                  <a:cubicBezTo>
                    <a:pt x="36289" y="64987"/>
                    <a:pt x="40517" y="49321"/>
                    <a:pt x="47761" y="45578"/>
                  </a:cubicBezTo>
                  <a:cubicBezTo>
                    <a:pt x="51400" y="43672"/>
                    <a:pt x="56079" y="41869"/>
                    <a:pt x="60273" y="39998"/>
                  </a:cubicBezTo>
                  <a:cubicBezTo>
                    <a:pt x="59337" y="35353"/>
                    <a:pt x="58262" y="32407"/>
                    <a:pt x="57500" y="29877"/>
                  </a:cubicBezTo>
                  <a:cubicBezTo>
                    <a:pt x="52753" y="33194"/>
                    <a:pt x="47097" y="34935"/>
                    <a:pt x="41331" y="34935"/>
                  </a:cubicBezTo>
                  <a:cubicBezTo>
                    <a:pt x="40529" y="34935"/>
                    <a:pt x="39726" y="34901"/>
                    <a:pt x="38923" y="34834"/>
                  </a:cubicBezTo>
                  <a:cubicBezTo>
                    <a:pt x="29634" y="33967"/>
                    <a:pt x="29495" y="29184"/>
                    <a:pt x="31090" y="27451"/>
                  </a:cubicBezTo>
                  <a:cubicBezTo>
                    <a:pt x="32684" y="25718"/>
                    <a:pt x="34001" y="22530"/>
                    <a:pt x="33689" y="20623"/>
                  </a:cubicBezTo>
                  <a:cubicBezTo>
                    <a:pt x="33377" y="18752"/>
                    <a:pt x="35283" y="15875"/>
                    <a:pt x="39928" y="13830"/>
                  </a:cubicBezTo>
                  <a:cubicBezTo>
                    <a:pt x="44572" y="11785"/>
                    <a:pt x="46374" y="9775"/>
                    <a:pt x="45854" y="9047"/>
                  </a:cubicBezTo>
                  <a:cubicBezTo>
                    <a:pt x="45778" y="8935"/>
                    <a:pt x="45674" y="8884"/>
                    <a:pt x="45547" y="8884"/>
                  </a:cubicBezTo>
                  <a:cubicBezTo>
                    <a:pt x="44387" y="8884"/>
                    <a:pt x="41215" y="13050"/>
                    <a:pt x="37509" y="13050"/>
                  </a:cubicBezTo>
                  <a:cubicBezTo>
                    <a:pt x="37209" y="13050"/>
                    <a:pt x="36906" y="13022"/>
                    <a:pt x="36600" y="12964"/>
                  </a:cubicBezTo>
                  <a:cubicBezTo>
                    <a:pt x="33377" y="12340"/>
                    <a:pt x="37606" y="5997"/>
                    <a:pt x="39789" y="4403"/>
                  </a:cubicBezTo>
                  <a:cubicBezTo>
                    <a:pt x="41938" y="2808"/>
                    <a:pt x="44260" y="937"/>
                    <a:pt x="43983" y="209"/>
                  </a:cubicBezTo>
                  <a:cubicBezTo>
                    <a:pt x="43924" y="64"/>
                    <a:pt x="43803" y="0"/>
                    <a:pt x="43639" y="0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15377" y="3861531"/>
              <a:ext cx="1229537" cy="2057888"/>
            </a:xfrm>
            <a:custGeom>
              <a:rect b="b" l="l" r="r" t="t"/>
              <a:pathLst>
                <a:path extrusionOk="0" h="157874" w="93235">
                  <a:moveTo>
                    <a:pt x="24227" y="0"/>
                  </a:moveTo>
                  <a:cubicBezTo>
                    <a:pt x="18058" y="0"/>
                    <a:pt x="13206" y="1872"/>
                    <a:pt x="9809" y="5650"/>
                  </a:cubicBezTo>
                  <a:cubicBezTo>
                    <a:pt x="2808" y="13379"/>
                    <a:pt x="4090" y="26411"/>
                    <a:pt x="5130" y="36913"/>
                  </a:cubicBezTo>
                  <a:cubicBezTo>
                    <a:pt x="5477" y="40344"/>
                    <a:pt x="5789" y="43602"/>
                    <a:pt x="5685" y="45612"/>
                  </a:cubicBezTo>
                  <a:cubicBezTo>
                    <a:pt x="5546" y="47310"/>
                    <a:pt x="5061" y="48870"/>
                    <a:pt x="4368" y="51088"/>
                  </a:cubicBezTo>
                  <a:cubicBezTo>
                    <a:pt x="2912" y="55490"/>
                    <a:pt x="1872" y="60030"/>
                    <a:pt x="1248" y="64605"/>
                  </a:cubicBezTo>
                  <a:cubicBezTo>
                    <a:pt x="1" y="73478"/>
                    <a:pt x="2288" y="79128"/>
                    <a:pt x="3952" y="83252"/>
                  </a:cubicBezTo>
                  <a:cubicBezTo>
                    <a:pt x="4541" y="84534"/>
                    <a:pt x="4992" y="85921"/>
                    <a:pt x="5338" y="87307"/>
                  </a:cubicBezTo>
                  <a:cubicBezTo>
                    <a:pt x="6343" y="92471"/>
                    <a:pt x="5719" y="100374"/>
                    <a:pt x="5061" y="108761"/>
                  </a:cubicBezTo>
                  <a:cubicBezTo>
                    <a:pt x="4056" y="121273"/>
                    <a:pt x="3016" y="134201"/>
                    <a:pt x="6759" y="143386"/>
                  </a:cubicBezTo>
                  <a:cubicBezTo>
                    <a:pt x="11993" y="156348"/>
                    <a:pt x="28213" y="157873"/>
                    <a:pt x="39928" y="157873"/>
                  </a:cubicBezTo>
                  <a:cubicBezTo>
                    <a:pt x="49563" y="157873"/>
                    <a:pt x="60585" y="156626"/>
                    <a:pt x="69111" y="155517"/>
                  </a:cubicBezTo>
                  <a:cubicBezTo>
                    <a:pt x="75038" y="154754"/>
                    <a:pt x="79682" y="151947"/>
                    <a:pt x="82940" y="147164"/>
                  </a:cubicBezTo>
                  <a:cubicBezTo>
                    <a:pt x="93234" y="131948"/>
                    <a:pt x="86476" y="101136"/>
                    <a:pt x="79336" y="73409"/>
                  </a:cubicBezTo>
                  <a:cubicBezTo>
                    <a:pt x="78920" y="71814"/>
                    <a:pt x="78539" y="70324"/>
                    <a:pt x="78192" y="68972"/>
                  </a:cubicBezTo>
                  <a:cubicBezTo>
                    <a:pt x="75627" y="58921"/>
                    <a:pt x="69354" y="41903"/>
                    <a:pt x="59996" y="27035"/>
                  </a:cubicBezTo>
                  <a:cubicBezTo>
                    <a:pt x="49009" y="9636"/>
                    <a:pt x="36913" y="278"/>
                    <a:pt x="24990" y="0"/>
                  </a:cubicBezTo>
                  <a:close/>
                </a:path>
              </a:pathLst>
            </a:custGeom>
            <a:solidFill>
              <a:srgbClr val="C9DAF8"/>
            </a:solidFill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737513" y="3898291"/>
              <a:ext cx="387053" cy="335951"/>
            </a:xfrm>
            <a:custGeom>
              <a:rect b="b" l="l" r="r" t="t"/>
              <a:pathLst>
                <a:path extrusionOk="0" h="25773" w="29350">
                  <a:moveTo>
                    <a:pt x="9055" y="0"/>
                  </a:moveTo>
                  <a:cubicBezTo>
                    <a:pt x="5398" y="0"/>
                    <a:pt x="2092" y="1469"/>
                    <a:pt x="936" y="5741"/>
                  </a:cubicBezTo>
                  <a:cubicBezTo>
                    <a:pt x="0" y="9276"/>
                    <a:pt x="2288" y="12846"/>
                    <a:pt x="4783" y="15515"/>
                  </a:cubicBezTo>
                  <a:cubicBezTo>
                    <a:pt x="8214" y="19154"/>
                    <a:pt x="12235" y="22170"/>
                    <a:pt x="16706" y="24423"/>
                  </a:cubicBezTo>
                  <a:cubicBezTo>
                    <a:pt x="18513" y="25331"/>
                    <a:pt x="20312" y="25772"/>
                    <a:pt x="21944" y="25772"/>
                  </a:cubicBezTo>
                  <a:cubicBezTo>
                    <a:pt x="26225" y="25772"/>
                    <a:pt x="29349" y="22731"/>
                    <a:pt x="28421" y="17109"/>
                  </a:cubicBezTo>
                  <a:cubicBezTo>
                    <a:pt x="27381" y="10767"/>
                    <a:pt x="23152" y="4771"/>
                    <a:pt x="17295" y="1998"/>
                  </a:cubicBezTo>
                  <a:cubicBezTo>
                    <a:pt x="14885" y="868"/>
                    <a:pt x="11866" y="0"/>
                    <a:pt x="9055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00974" y="4235580"/>
              <a:ext cx="147542" cy="120861"/>
            </a:xfrm>
            <a:custGeom>
              <a:rect b="b" l="l" r="r" t="t"/>
              <a:pathLst>
                <a:path extrusionOk="0" h="9272" w="11188">
                  <a:moveTo>
                    <a:pt x="6445" y="1"/>
                  </a:moveTo>
                  <a:cubicBezTo>
                    <a:pt x="1696" y="1"/>
                    <a:pt x="0" y="9272"/>
                    <a:pt x="4510" y="9272"/>
                  </a:cubicBezTo>
                  <a:cubicBezTo>
                    <a:pt x="5480" y="9272"/>
                    <a:pt x="6736" y="8843"/>
                    <a:pt x="8310" y="7803"/>
                  </a:cubicBezTo>
                  <a:cubicBezTo>
                    <a:pt x="9523" y="7005"/>
                    <a:pt x="10702" y="5931"/>
                    <a:pt x="10979" y="4475"/>
                  </a:cubicBezTo>
                  <a:cubicBezTo>
                    <a:pt x="11187" y="3332"/>
                    <a:pt x="10737" y="2119"/>
                    <a:pt x="9801" y="1391"/>
                  </a:cubicBezTo>
                  <a:cubicBezTo>
                    <a:pt x="8568" y="407"/>
                    <a:pt x="7439" y="1"/>
                    <a:pt x="6445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901138" y="4903925"/>
              <a:ext cx="686067" cy="530042"/>
            </a:xfrm>
            <a:custGeom>
              <a:rect b="b" l="l" r="r" t="t"/>
              <a:pathLst>
                <a:path extrusionOk="0" h="40663" w="52024">
                  <a:moveTo>
                    <a:pt x="30597" y="1"/>
                  </a:moveTo>
                  <a:cubicBezTo>
                    <a:pt x="26049" y="1"/>
                    <a:pt x="21213" y="1144"/>
                    <a:pt x="16533" y="2110"/>
                  </a:cubicBezTo>
                  <a:cubicBezTo>
                    <a:pt x="15216" y="2387"/>
                    <a:pt x="13933" y="2803"/>
                    <a:pt x="12720" y="3357"/>
                  </a:cubicBezTo>
                  <a:cubicBezTo>
                    <a:pt x="7972" y="5576"/>
                    <a:pt x="3778" y="9839"/>
                    <a:pt x="1941" y="14483"/>
                  </a:cubicBezTo>
                  <a:cubicBezTo>
                    <a:pt x="0" y="19405"/>
                    <a:pt x="624" y="25435"/>
                    <a:pt x="4229" y="29317"/>
                  </a:cubicBezTo>
                  <a:cubicBezTo>
                    <a:pt x="8804" y="34204"/>
                    <a:pt x="16290" y="34412"/>
                    <a:pt x="22702" y="36353"/>
                  </a:cubicBezTo>
                  <a:cubicBezTo>
                    <a:pt x="26306" y="37427"/>
                    <a:pt x="29668" y="39126"/>
                    <a:pt x="33308" y="40061"/>
                  </a:cubicBezTo>
                  <a:cubicBezTo>
                    <a:pt x="34769" y="40437"/>
                    <a:pt x="36303" y="40662"/>
                    <a:pt x="37817" y="40662"/>
                  </a:cubicBezTo>
                  <a:cubicBezTo>
                    <a:pt x="40074" y="40662"/>
                    <a:pt x="42289" y="40162"/>
                    <a:pt x="44156" y="38918"/>
                  </a:cubicBezTo>
                  <a:cubicBezTo>
                    <a:pt x="46547" y="37289"/>
                    <a:pt x="48038" y="34620"/>
                    <a:pt x="49008" y="31847"/>
                  </a:cubicBezTo>
                  <a:cubicBezTo>
                    <a:pt x="52024" y="23182"/>
                    <a:pt x="49840" y="13201"/>
                    <a:pt x="44156" y="6130"/>
                  </a:cubicBezTo>
                  <a:cubicBezTo>
                    <a:pt x="40406" y="1429"/>
                    <a:pt x="35681" y="1"/>
                    <a:pt x="30597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54150" y="5775408"/>
              <a:ext cx="57141" cy="39770"/>
            </a:xfrm>
            <a:custGeom>
              <a:rect b="b" l="l" r="r" t="t"/>
              <a:pathLst>
                <a:path extrusionOk="0" h="3051" w="4333">
                  <a:moveTo>
                    <a:pt x="2045" y="0"/>
                  </a:moveTo>
                  <a:cubicBezTo>
                    <a:pt x="1" y="0"/>
                    <a:pt x="1" y="3050"/>
                    <a:pt x="2045" y="3050"/>
                  </a:cubicBezTo>
                  <a:lnTo>
                    <a:pt x="2323" y="3050"/>
                  </a:lnTo>
                  <a:cubicBezTo>
                    <a:pt x="4333" y="3050"/>
                    <a:pt x="4333" y="0"/>
                    <a:pt x="2323" y="0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33488" y="5613659"/>
              <a:ext cx="51207" cy="39314"/>
            </a:xfrm>
            <a:custGeom>
              <a:rect b="b" l="l" r="r" t="t"/>
              <a:pathLst>
                <a:path extrusionOk="0" h="3016" w="3883">
                  <a:moveTo>
                    <a:pt x="1941" y="0"/>
                  </a:moveTo>
                  <a:cubicBezTo>
                    <a:pt x="1" y="0"/>
                    <a:pt x="1" y="3015"/>
                    <a:pt x="1941" y="3015"/>
                  </a:cubicBezTo>
                  <a:cubicBezTo>
                    <a:pt x="3882" y="3015"/>
                    <a:pt x="3882" y="0"/>
                    <a:pt x="1941" y="0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56342" y="5368769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1" y="1"/>
                  </a:moveTo>
                  <a:cubicBezTo>
                    <a:pt x="0" y="1"/>
                    <a:pt x="0" y="3051"/>
                    <a:pt x="1941" y="3051"/>
                  </a:cubicBezTo>
                  <a:cubicBezTo>
                    <a:pt x="3882" y="3051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34232" y="5613659"/>
              <a:ext cx="51655" cy="39314"/>
            </a:xfrm>
            <a:custGeom>
              <a:rect b="b" l="l" r="r" t="t"/>
              <a:pathLst>
                <a:path extrusionOk="0" h="3016" w="3917">
                  <a:moveTo>
                    <a:pt x="1941" y="0"/>
                  </a:moveTo>
                  <a:cubicBezTo>
                    <a:pt x="0" y="0"/>
                    <a:pt x="0" y="3015"/>
                    <a:pt x="1941" y="3015"/>
                  </a:cubicBezTo>
                  <a:cubicBezTo>
                    <a:pt x="3917" y="3015"/>
                    <a:pt x="3917" y="0"/>
                    <a:pt x="1941" y="0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2743" y="5538195"/>
              <a:ext cx="51655" cy="39770"/>
            </a:xfrm>
            <a:custGeom>
              <a:rect b="b" l="l" r="r" t="t"/>
              <a:pathLst>
                <a:path extrusionOk="0" h="3051" w="3917">
                  <a:moveTo>
                    <a:pt x="1941" y="1"/>
                  </a:moveTo>
                  <a:cubicBezTo>
                    <a:pt x="0" y="1"/>
                    <a:pt x="0" y="3051"/>
                    <a:pt x="1941" y="3051"/>
                  </a:cubicBezTo>
                  <a:cubicBezTo>
                    <a:pt x="3917" y="3051"/>
                    <a:pt x="3917" y="1"/>
                    <a:pt x="1941" y="1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80015" y="5154161"/>
              <a:ext cx="51655" cy="39770"/>
            </a:xfrm>
            <a:custGeom>
              <a:rect b="b" l="l" r="r" t="t"/>
              <a:pathLst>
                <a:path extrusionOk="0" h="3051" w="3917">
                  <a:moveTo>
                    <a:pt x="1941" y="1"/>
                  </a:moveTo>
                  <a:cubicBezTo>
                    <a:pt x="0" y="1"/>
                    <a:pt x="0" y="3051"/>
                    <a:pt x="1941" y="3051"/>
                  </a:cubicBezTo>
                  <a:cubicBezTo>
                    <a:pt x="3917" y="3051"/>
                    <a:pt x="3917" y="1"/>
                    <a:pt x="1941" y="1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35129" y="5214256"/>
              <a:ext cx="51655" cy="39770"/>
            </a:xfrm>
            <a:custGeom>
              <a:rect b="b" l="l" r="r" t="t"/>
              <a:pathLst>
                <a:path extrusionOk="0" h="3051" w="3917">
                  <a:moveTo>
                    <a:pt x="1976" y="0"/>
                  </a:moveTo>
                  <a:cubicBezTo>
                    <a:pt x="0" y="0"/>
                    <a:pt x="0" y="3050"/>
                    <a:pt x="1976" y="3050"/>
                  </a:cubicBezTo>
                  <a:cubicBezTo>
                    <a:pt x="3917" y="3050"/>
                    <a:pt x="3917" y="0"/>
                    <a:pt x="1976" y="0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97113" y="4653560"/>
              <a:ext cx="51669" cy="39314"/>
            </a:xfrm>
            <a:custGeom>
              <a:rect b="b" l="l" r="r" t="t"/>
              <a:pathLst>
                <a:path extrusionOk="0" h="3016" w="3918">
                  <a:moveTo>
                    <a:pt x="1941" y="0"/>
                  </a:moveTo>
                  <a:cubicBezTo>
                    <a:pt x="1" y="0"/>
                    <a:pt x="1" y="3015"/>
                    <a:pt x="1941" y="3015"/>
                  </a:cubicBezTo>
                  <a:cubicBezTo>
                    <a:pt x="3917" y="3015"/>
                    <a:pt x="3917" y="0"/>
                    <a:pt x="1941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36244" y="4679762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2" y="0"/>
                  </a:moveTo>
                  <a:cubicBezTo>
                    <a:pt x="1" y="0"/>
                    <a:pt x="1" y="3050"/>
                    <a:pt x="1942" y="3050"/>
                  </a:cubicBezTo>
                  <a:cubicBezTo>
                    <a:pt x="3883" y="3050"/>
                    <a:pt x="3883" y="0"/>
                    <a:pt x="1942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80015" y="4743911"/>
              <a:ext cx="51655" cy="39327"/>
            </a:xfrm>
            <a:custGeom>
              <a:rect b="b" l="l" r="r" t="t"/>
              <a:pathLst>
                <a:path extrusionOk="0" h="3017" w="3917">
                  <a:moveTo>
                    <a:pt x="1941" y="1"/>
                  </a:moveTo>
                  <a:cubicBezTo>
                    <a:pt x="0" y="1"/>
                    <a:pt x="0" y="3016"/>
                    <a:pt x="1941" y="3016"/>
                  </a:cubicBezTo>
                  <a:cubicBezTo>
                    <a:pt x="3917" y="3016"/>
                    <a:pt x="3917" y="1"/>
                    <a:pt x="1941" y="1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50663" y="5557175"/>
              <a:ext cx="51207" cy="39327"/>
            </a:xfrm>
            <a:custGeom>
              <a:rect b="b" l="l" r="r" t="t"/>
              <a:pathLst>
                <a:path extrusionOk="0" h="3017" w="3883">
                  <a:moveTo>
                    <a:pt x="1942" y="1"/>
                  </a:moveTo>
                  <a:cubicBezTo>
                    <a:pt x="1" y="1"/>
                    <a:pt x="1" y="3016"/>
                    <a:pt x="1942" y="3016"/>
                  </a:cubicBezTo>
                  <a:cubicBezTo>
                    <a:pt x="3883" y="3016"/>
                    <a:pt x="3883" y="1"/>
                    <a:pt x="1942" y="1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332130" y="5733837"/>
              <a:ext cx="51669" cy="39770"/>
            </a:xfrm>
            <a:custGeom>
              <a:rect b="b" l="l" r="r" t="t"/>
              <a:pathLst>
                <a:path extrusionOk="0" h="3051" w="3918">
                  <a:moveTo>
                    <a:pt x="1976" y="0"/>
                  </a:moveTo>
                  <a:cubicBezTo>
                    <a:pt x="1" y="0"/>
                    <a:pt x="1" y="3050"/>
                    <a:pt x="1976" y="3050"/>
                  </a:cubicBezTo>
                  <a:cubicBezTo>
                    <a:pt x="3917" y="3050"/>
                    <a:pt x="3917" y="0"/>
                    <a:pt x="1976" y="0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30579" y="4868168"/>
              <a:ext cx="51194" cy="39314"/>
            </a:xfrm>
            <a:custGeom>
              <a:rect b="b" l="l" r="r" t="t"/>
              <a:pathLst>
                <a:path extrusionOk="0" h="3016" w="3882">
                  <a:moveTo>
                    <a:pt x="1941" y="0"/>
                  </a:moveTo>
                  <a:cubicBezTo>
                    <a:pt x="0" y="0"/>
                    <a:pt x="0" y="3016"/>
                    <a:pt x="1941" y="3016"/>
                  </a:cubicBezTo>
                  <a:cubicBezTo>
                    <a:pt x="3882" y="3016"/>
                    <a:pt x="3882" y="0"/>
                    <a:pt x="1941" y="0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17954" y="5029916"/>
              <a:ext cx="51655" cy="39770"/>
            </a:xfrm>
            <a:custGeom>
              <a:rect b="b" l="l" r="r" t="t"/>
              <a:pathLst>
                <a:path extrusionOk="0" h="3051" w="3917">
                  <a:moveTo>
                    <a:pt x="1976" y="0"/>
                  </a:moveTo>
                  <a:cubicBezTo>
                    <a:pt x="0" y="0"/>
                    <a:pt x="0" y="3050"/>
                    <a:pt x="1976" y="3050"/>
                  </a:cubicBezTo>
                  <a:cubicBezTo>
                    <a:pt x="3917" y="3050"/>
                    <a:pt x="3917" y="0"/>
                    <a:pt x="1976" y="0"/>
                  </a:cubicBezTo>
                  <a:close/>
                </a:path>
              </a:pathLst>
            </a:custGeom>
            <a:solidFill>
              <a:srgbClr val="8515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30885" y="4988345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1" y="1"/>
                  </a:moveTo>
                  <a:cubicBezTo>
                    <a:pt x="1" y="1"/>
                    <a:pt x="1" y="3051"/>
                    <a:pt x="1941" y="3051"/>
                  </a:cubicBezTo>
                  <a:cubicBezTo>
                    <a:pt x="3882" y="3051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481065" y="4834275"/>
              <a:ext cx="51669" cy="39327"/>
            </a:xfrm>
            <a:custGeom>
              <a:rect b="b" l="l" r="r" t="t"/>
              <a:pathLst>
                <a:path extrusionOk="0" h="3017" w="3918">
                  <a:moveTo>
                    <a:pt x="1976" y="1"/>
                  </a:moveTo>
                  <a:cubicBezTo>
                    <a:pt x="1" y="1"/>
                    <a:pt x="1" y="3016"/>
                    <a:pt x="1976" y="3016"/>
                  </a:cubicBezTo>
                  <a:cubicBezTo>
                    <a:pt x="3917" y="3016"/>
                    <a:pt x="3917" y="1"/>
                    <a:pt x="1976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656571" y="4894370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2" y="1"/>
                  </a:moveTo>
                  <a:cubicBezTo>
                    <a:pt x="1" y="1"/>
                    <a:pt x="1" y="3051"/>
                    <a:pt x="1942" y="3051"/>
                  </a:cubicBezTo>
                  <a:cubicBezTo>
                    <a:pt x="3883" y="3051"/>
                    <a:pt x="3883" y="1"/>
                    <a:pt x="1942" y="1"/>
                  </a:cubicBezTo>
                  <a:close/>
                </a:path>
              </a:pathLst>
            </a:custGeom>
            <a:solidFill>
              <a:srgbClr val="7D80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9652" y="5082776"/>
              <a:ext cx="51669" cy="39314"/>
            </a:xfrm>
            <a:custGeom>
              <a:rect b="b" l="l" r="r" t="t"/>
              <a:pathLst>
                <a:path extrusionOk="0" h="3016" w="3918">
                  <a:moveTo>
                    <a:pt x="1976" y="0"/>
                  </a:moveTo>
                  <a:cubicBezTo>
                    <a:pt x="1" y="0"/>
                    <a:pt x="1" y="3016"/>
                    <a:pt x="1976" y="3016"/>
                  </a:cubicBezTo>
                  <a:cubicBezTo>
                    <a:pt x="3917" y="3016"/>
                    <a:pt x="3917" y="0"/>
                    <a:pt x="1976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067928" y="5135180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1" y="1"/>
                  </a:moveTo>
                  <a:cubicBezTo>
                    <a:pt x="0" y="1"/>
                    <a:pt x="0" y="3051"/>
                    <a:pt x="1941" y="3051"/>
                  </a:cubicBezTo>
                  <a:cubicBezTo>
                    <a:pt x="3882" y="3051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067928" y="4947230"/>
              <a:ext cx="51207" cy="39314"/>
            </a:xfrm>
            <a:custGeom>
              <a:rect b="b" l="l" r="r" t="t"/>
              <a:pathLst>
                <a:path extrusionOk="0" h="3016" w="3883">
                  <a:moveTo>
                    <a:pt x="1941" y="1"/>
                  </a:moveTo>
                  <a:cubicBezTo>
                    <a:pt x="0" y="1"/>
                    <a:pt x="0" y="3016"/>
                    <a:pt x="1941" y="3016"/>
                  </a:cubicBezTo>
                  <a:cubicBezTo>
                    <a:pt x="3882" y="3016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68004" y="5489402"/>
              <a:ext cx="51207" cy="39327"/>
            </a:xfrm>
            <a:custGeom>
              <a:rect b="b" l="l" r="r" t="t"/>
              <a:pathLst>
                <a:path extrusionOk="0" h="3017" w="3883">
                  <a:moveTo>
                    <a:pt x="1941" y="1"/>
                  </a:moveTo>
                  <a:cubicBezTo>
                    <a:pt x="0" y="1"/>
                    <a:pt x="0" y="3016"/>
                    <a:pt x="1941" y="3016"/>
                  </a:cubicBezTo>
                  <a:cubicBezTo>
                    <a:pt x="3882" y="3016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526771" y="5639861"/>
              <a:ext cx="51669" cy="39770"/>
            </a:xfrm>
            <a:custGeom>
              <a:rect b="b" l="l" r="r" t="t"/>
              <a:pathLst>
                <a:path extrusionOk="0" h="3051" w="3918">
                  <a:moveTo>
                    <a:pt x="1976" y="0"/>
                  </a:moveTo>
                  <a:cubicBezTo>
                    <a:pt x="1" y="0"/>
                    <a:pt x="1" y="3050"/>
                    <a:pt x="1976" y="3050"/>
                  </a:cubicBezTo>
                  <a:cubicBezTo>
                    <a:pt x="3917" y="3050"/>
                    <a:pt x="3917" y="0"/>
                    <a:pt x="1976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439473" y="5526906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2" y="1"/>
                  </a:moveTo>
                  <a:cubicBezTo>
                    <a:pt x="1" y="1"/>
                    <a:pt x="1" y="3051"/>
                    <a:pt x="1942" y="3051"/>
                  </a:cubicBezTo>
                  <a:cubicBezTo>
                    <a:pt x="3883" y="3051"/>
                    <a:pt x="3883" y="1"/>
                    <a:pt x="1942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693600" y="5685044"/>
              <a:ext cx="57141" cy="39770"/>
            </a:xfrm>
            <a:custGeom>
              <a:rect b="b" l="l" r="r" t="t"/>
              <a:pathLst>
                <a:path extrusionOk="0" h="3051" w="4333">
                  <a:moveTo>
                    <a:pt x="2011" y="0"/>
                  </a:moveTo>
                  <a:cubicBezTo>
                    <a:pt x="0" y="0"/>
                    <a:pt x="0" y="3050"/>
                    <a:pt x="2011" y="3050"/>
                  </a:cubicBezTo>
                  <a:lnTo>
                    <a:pt x="2322" y="3050"/>
                  </a:lnTo>
                  <a:cubicBezTo>
                    <a:pt x="4333" y="3050"/>
                    <a:pt x="4333" y="0"/>
                    <a:pt x="2322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99764" y="5334446"/>
              <a:ext cx="61032" cy="44280"/>
            </a:xfrm>
            <a:custGeom>
              <a:rect b="b" l="l" r="r" t="t"/>
              <a:pathLst>
                <a:path extrusionOk="0" h="3397" w="4628">
                  <a:moveTo>
                    <a:pt x="2179" y="0"/>
                  </a:moveTo>
                  <a:cubicBezTo>
                    <a:pt x="997" y="0"/>
                    <a:pt x="0" y="1520"/>
                    <a:pt x="1114" y="2634"/>
                  </a:cubicBezTo>
                  <a:lnTo>
                    <a:pt x="1391" y="2911"/>
                  </a:lnTo>
                  <a:cubicBezTo>
                    <a:pt x="1726" y="3253"/>
                    <a:pt x="2100" y="3396"/>
                    <a:pt x="2459" y="3396"/>
                  </a:cubicBezTo>
                  <a:cubicBezTo>
                    <a:pt x="3626" y="3396"/>
                    <a:pt x="4627" y="1884"/>
                    <a:pt x="3540" y="797"/>
                  </a:cubicBezTo>
                  <a:lnTo>
                    <a:pt x="3575" y="762"/>
                  </a:lnTo>
                  <a:lnTo>
                    <a:pt x="3263" y="485"/>
                  </a:lnTo>
                  <a:cubicBezTo>
                    <a:pt x="2921" y="143"/>
                    <a:pt x="2541" y="0"/>
                    <a:pt x="2179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0568" y="3971774"/>
              <a:ext cx="40235" cy="43498"/>
            </a:xfrm>
            <a:custGeom>
              <a:rect b="b" l="l" r="r" t="t"/>
              <a:pathLst>
                <a:path extrusionOk="0" h="3337" w="3051">
                  <a:moveTo>
                    <a:pt x="1526" y="0"/>
                  </a:moveTo>
                  <a:cubicBezTo>
                    <a:pt x="694" y="35"/>
                    <a:pt x="35" y="693"/>
                    <a:pt x="1" y="1525"/>
                  </a:cubicBezTo>
                  <a:lnTo>
                    <a:pt x="1" y="1803"/>
                  </a:lnTo>
                  <a:cubicBezTo>
                    <a:pt x="1" y="2825"/>
                    <a:pt x="763" y="3336"/>
                    <a:pt x="1526" y="3336"/>
                  </a:cubicBezTo>
                  <a:cubicBezTo>
                    <a:pt x="2288" y="3336"/>
                    <a:pt x="3051" y="2825"/>
                    <a:pt x="3051" y="1803"/>
                  </a:cubicBezTo>
                  <a:lnTo>
                    <a:pt x="3051" y="1525"/>
                  </a:lnTo>
                  <a:cubicBezTo>
                    <a:pt x="3016" y="693"/>
                    <a:pt x="2358" y="35"/>
                    <a:pt x="1526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850829" y="4058514"/>
              <a:ext cx="51194" cy="39770"/>
            </a:xfrm>
            <a:custGeom>
              <a:rect b="b" l="l" r="r" t="t"/>
              <a:pathLst>
                <a:path extrusionOk="0" h="3051" w="3882">
                  <a:moveTo>
                    <a:pt x="1941" y="1"/>
                  </a:moveTo>
                  <a:cubicBezTo>
                    <a:pt x="0" y="1"/>
                    <a:pt x="0" y="3051"/>
                    <a:pt x="1941" y="3051"/>
                  </a:cubicBezTo>
                  <a:cubicBezTo>
                    <a:pt x="3882" y="3051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102201" y="4039547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2" y="0"/>
                  </a:moveTo>
                  <a:cubicBezTo>
                    <a:pt x="1" y="0"/>
                    <a:pt x="1" y="3050"/>
                    <a:pt x="1942" y="3050"/>
                  </a:cubicBezTo>
                  <a:cubicBezTo>
                    <a:pt x="3883" y="3050"/>
                    <a:pt x="3883" y="0"/>
                    <a:pt x="1942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093524" y="4352198"/>
              <a:ext cx="57141" cy="39770"/>
            </a:xfrm>
            <a:custGeom>
              <a:rect b="b" l="l" r="r" t="t"/>
              <a:pathLst>
                <a:path extrusionOk="0" h="3051" w="4333">
                  <a:moveTo>
                    <a:pt x="2010" y="0"/>
                  </a:moveTo>
                  <a:cubicBezTo>
                    <a:pt x="0" y="0"/>
                    <a:pt x="0" y="3050"/>
                    <a:pt x="2010" y="3050"/>
                  </a:cubicBezTo>
                  <a:lnTo>
                    <a:pt x="2322" y="3050"/>
                  </a:lnTo>
                  <a:cubicBezTo>
                    <a:pt x="4333" y="3050"/>
                    <a:pt x="4333" y="0"/>
                    <a:pt x="2322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790327" y="4175198"/>
              <a:ext cx="54570" cy="43719"/>
            </a:xfrm>
            <a:custGeom>
              <a:rect b="b" l="l" r="r" t="t"/>
              <a:pathLst>
                <a:path extrusionOk="0" h="3354" w="4138">
                  <a:moveTo>
                    <a:pt x="2474" y="1"/>
                  </a:moveTo>
                  <a:cubicBezTo>
                    <a:pt x="2084" y="1"/>
                    <a:pt x="1694" y="148"/>
                    <a:pt x="1399" y="443"/>
                  </a:cubicBezTo>
                  <a:lnTo>
                    <a:pt x="1087" y="720"/>
                  </a:lnTo>
                  <a:cubicBezTo>
                    <a:pt x="0" y="1834"/>
                    <a:pt x="1003" y="3354"/>
                    <a:pt x="2171" y="3354"/>
                  </a:cubicBezTo>
                  <a:cubicBezTo>
                    <a:pt x="2529" y="3354"/>
                    <a:pt x="2903" y="3210"/>
                    <a:pt x="3236" y="2869"/>
                  </a:cubicBezTo>
                  <a:lnTo>
                    <a:pt x="3514" y="2591"/>
                  </a:lnTo>
                  <a:cubicBezTo>
                    <a:pt x="4103" y="2002"/>
                    <a:pt x="4137" y="1032"/>
                    <a:pt x="3548" y="443"/>
                  </a:cubicBezTo>
                  <a:cubicBezTo>
                    <a:pt x="3254" y="148"/>
                    <a:pt x="2864" y="1"/>
                    <a:pt x="2474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02098" y="4626901"/>
              <a:ext cx="40235" cy="43498"/>
            </a:xfrm>
            <a:custGeom>
              <a:rect b="b" l="l" r="r" t="t"/>
              <a:pathLst>
                <a:path extrusionOk="0" h="3337" w="3051">
                  <a:moveTo>
                    <a:pt x="1525" y="0"/>
                  </a:moveTo>
                  <a:cubicBezTo>
                    <a:pt x="693" y="35"/>
                    <a:pt x="35" y="693"/>
                    <a:pt x="0" y="1525"/>
                  </a:cubicBezTo>
                  <a:lnTo>
                    <a:pt x="0" y="1803"/>
                  </a:lnTo>
                  <a:cubicBezTo>
                    <a:pt x="0" y="2825"/>
                    <a:pt x="763" y="3336"/>
                    <a:pt x="1525" y="3336"/>
                  </a:cubicBezTo>
                  <a:cubicBezTo>
                    <a:pt x="2288" y="3336"/>
                    <a:pt x="3050" y="2825"/>
                    <a:pt x="3050" y="1803"/>
                  </a:cubicBezTo>
                  <a:lnTo>
                    <a:pt x="3050" y="1525"/>
                  </a:lnTo>
                  <a:cubicBezTo>
                    <a:pt x="3015" y="693"/>
                    <a:pt x="2357" y="35"/>
                    <a:pt x="1525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39204" y="4303405"/>
              <a:ext cx="40235" cy="43159"/>
            </a:xfrm>
            <a:custGeom>
              <a:rect b="b" l="l" r="r" t="t"/>
              <a:pathLst>
                <a:path extrusionOk="0" h="3311" w="3051">
                  <a:moveTo>
                    <a:pt x="1526" y="0"/>
                  </a:moveTo>
                  <a:cubicBezTo>
                    <a:pt x="694" y="0"/>
                    <a:pt x="35" y="659"/>
                    <a:pt x="1" y="1491"/>
                  </a:cubicBezTo>
                  <a:lnTo>
                    <a:pt x="1" y="1802"/>
                  </a:lnTo>
                  <a:cubicBezTo>
                    <a:pt x="1" y="2808"/>
                    <a:pt x="763" y="3310"/>
                    <a:pt x="1526" y="3310"/>
                  </a:cubicBezTo>
                  <a:cubicBezTo>
                    <a:pt x="2288" y="3310"/>
                    <a:pt x="3051" y="2808"/>
                    <a:pt x="3051" y="1802"/>
                  </a:cubicBezTo>
                  <a:lnTo>
                    <a:pt x="3051" y="1491"/>
                  </a:lnTo>
                  <a:cubicBezTo>
                    <a:pt x="3016" y="659"/>
                    <a:pt x="2358" y="0"/>
                    <a:pt x="1526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95254" y="4465153"/>
              <a:ext cx="51655" cy="39770"/>
            </a:xfrm>
            <a:custGeom>
              <a:rect b="b" l="l" r="r" t="t"/>
              <a:pathLst>
                <a:path extrusionOk="0" h="3051" w="3917">
                  <a:moveTo>
                    <a:pt x="1976" y="0"/>
                  </a:moveTo>
                  <a:cubicBezTo>
                    <a:pt x="0" y="0"/>
                    <a:pt x="0" y="3050"/>
                    <a:pt x="1976" y="3050"/>
                  </a:cubicBezTo>
                  <a:cubicBezTo>
                    <a:pt x="3917" y="3050"/>
                    <a:pt x="3917" y="0"/>
                    <a:pt x="1976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73683" y="4743911"/>
              <a:ext cx="51194" cy="39327"/>
            </a:xfrm>
            <a:custGeom>
              <a:rect b="b" l="l" r="r" t="t"/>
              <a:pathLst>
                <a:path extrusionOk="0" h="3017" w="3882">
                  <a:moveTo>
                    <a:pt x="1941" y="1"/>
                  </a:moveTo>
                  <a:cubicBezTo>
                    <a:pt x="0" y="1"/>
                    <a:pt x="0" y="3016"/>
                    <a:pt x="1941" y="3016"/>
                  </a:cubicBezTo>
                  <a:cubicBezTo>
                    <a:pt x="3882" y="3016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36640" y="5323587"/>
              <a:ext cx="51207" cy="39770"/>
            </a:xfrm>
            <a:custGeom>
              <a:rect b="b" l="l" r="r" t="t"/>
              <a:pathLst>
                <a:path extrusionOk="0" h="3051" w="3883">
                  <a:moveTo>
                    <a:pt x="1941" y="1"/>
                  </a:moveTo>
                  <a:cubicBezTo>
                    <a:pt x="0" y="1"/>
                    <a:pt x="0" y="3051"/>
                    <a:pt x="1941" y="3051"/>
                  </a:cubicBezTo>
                  <a:cubicBezTo>
                    <a:pt x="3882" y="3051"/>
                    <a:pt x="3882" y="1"/>
                    <a:pt x="1941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67094" y="5044829"/>
              <a:ext cx="57141" cy="39770"/>
            </a:xfrm>
            <a:custGeom>
              <a:rect b="b" l="l" r="r" t="t"/>
              <a:pathLst>
                <a:path extrusionOk="0" h="3051" w="4333">
                  <a:moveTo>
                    <a:pt x="2010" y="0"/>
                  </a:moveTo>
                  <a:cubicBezTo>
                    <a:pt x="0" y="0"/>
                    <a:pt x="0" y="3050"/>
                    <a:pt x="2010" y="3050"/>
                  </a:cubicBezTo>
                  <a:lnTo>
                    <a:pt x="2288" y="3050"/>
                  </a:lnTo>
                  <a:cubicBezTo>
                    <a:pt x="4332" y="3050"/>
                    <a:pt x="4332" y="0"/>
                    <a:pt x="2288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075233" y="4160181"/>
              <a:ext cx="51669" cy="39770"/>
            </a:xfrm>
            <a:custGeom>
              <a:rect b="b" l="l" r="r" t="t"/>
              <a:pathLst>
                <a:path extrusionOk="0" h="3051" w="3918">
                  <a:moveTo>
                    <a:pt x="1976" y="0"/>
                  </a:moveTo>
                  <a:cubicBezTo>
                    <a:pt x="1" y="0"/>
                    <a:pt x="1" y="3050"/>
                    <a:pt x="1976" y="3050"/>
                  </a:cubicBezTo>
                  <a:cubicBezTo>
                    <a:pt x="3917" y="3050"/>
                    <a:pt x="3917" y="0"/>
                    <a:pt x="1976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51560" y="4789093"/>
              <a:ext cx="51669" cy="39327"/>
            </a:xfrm>
            <a:custGeom>
              <a:rect b="b" l="l" r="r" t="t"/>
              <a:pathLst>
                <a:path extrusionOk="0" h="3017" w="3918">
                  <a:moveTo>
                    <a:pt x="1942" y="1"/>
                  </a:moveTo>
                  <a:cubicBezTo>
                    <a:pt x="1" y="1"/>
                    <a:pt x="1" y="3016"/>
                    <a:pt x="1942" y="3016"/>
                  </a:cubicBezTo>
                  <a:cubicBezTo>
                    <a:pt x="3917" y="3016"/>
                    <a:pt x="3917" y="1"/>
                    <a:pt x="1942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845792" y="5718924"/>
              <a:ext cx="57155" cy="39770"/>
            </a:xfrm>
            <a:custGeom>
              <a:rect b="b" l="l" r="r" t="t"/>
              <a:pathLst>
                <a:path extrusionOk="0" h="3051" w="4334">
                  <a:moveTo>
                    <a:pt x="2046" y="1"/>
                  </a:moveTo>
                  <a:cubicBezTo>
                    <a:pt x="1" y="1"/>
                    <a:pt x="1" y="3051"/>
                    <a:pt x="2046" y="3051"/>
                  </a:cubicBezTo>
                  <a:lnTo>
                    <a:pt x="2323" y="3051"/>
                  </a:lnTo>
                  <a:cubicBezTo>
                    <a:pt x="4333" y="3051"/>
                    <a:pt x="4333" y="1"/>
                    <a:pt x="2323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918466" y="4679762"/>
              <a:ext cx="1678373" cy="1327145"/>
            </a:xfrm>
            <a:custGeom>
              <a:rect b="b" l="l" r="r" t="t"/>
              <a:pathLst>
                <a:path extrusionOk="0" h="101814" w="127270">
                  <a:moveTo>
                    <a:pt x="73409" y="0"/>
                  </a:moveTo>
                  <a:cubicBezTo>
                    <a:pt x="40067" y="35"/>
                    <a:pt x="15736" y="31540"/>
                    <a:pt x="24158" y="63808"/>
                  </a:cubicBezTo>
                  <a:lnTo>
                    <a:pt x="1" y="72716"/>
                  </a:lnTo>
                  <a:lnTo>
                    <a:pt x="1" y="72716"/>
                  </a:lnTo>
                  <a:lnTo>
                    <a:pt x="25995" y="69423"/>
                  </a:lnTo>
                  <a:cubicBezTo>
                    <a:pt x="32858" y="86995"/>
                    <a:pt x="48905" y="99334"/>
                    <a:pt x="67656" y="101483"/>
                  </a:cubicBezTo>
                  <a:cubicBezTo>
                    <a:pt x="69594" y="101705"/>
                    <a:pt x="71528" y="101814"/>
                    <a:pt x="73450" y="101814"/>
                  </a:cubicBezTo>
                  <a:cubicBezTo>
                    <a:pt x="90128" y="101814"/>
                    <a:pt x="105910" y="93597"/>
                    <a:pt x="115451" y="79613"/>
                  </a:cubicBezTo>
                  <a:cubicBezTo>
                    <a:pt x="126126" y="64016"/>
                    <a:pt x="127269" y="43810"/>
                    <a:pt x="118431" y="27139"/>
                  </a:cubicBezTo>
                  <a:cubicBezTo>
                    <a:pt x="109628" y="10433"/>
                    <a:pt x="92298" y="0"/>
                    <a:pt x="7340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19050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22042" y="4863619"/>
              <a:ext cx="623914" cy="302516"/>
            </a:xfrm>
            <a:custGeom>
              <a:rect b="b" l="l" r="r" t="t"/>
              <a:pathLst>
                <a:path extrusionOk="0" h="23208" w="47311">
                  <a:moveTo>
                    <a:pt x="20450" y="1"/>
                  </a:moveTo>
                  <a:cubicBezTo>
                    <a:pt x="18444" y="1"/>
                    <a:pt x="16340" y="258"/>
                    <a:pt x="14142" y="835"/>
                  </a:cubicBezTo>
                  <a:cubicBezTo>
                    <a:pt x="11473" y="1528"/>
                    <a:pt x="7764" y="2775"/>
                    <a:pt x="3779" y="4127"/>
                  </a:cubicBezTo>
                  <a:cubicBezTo>
                    <a:pt x="2427" y="5756"/>
                    <a:pt x="1145" y="7489"/>
                    <a:pt x="1" y="9257"/>
                  </a:cubicBezTo>
                  <a:cubicBezTo>
                    <a:pt x="4296" y="7614"/>
                    <a:pt x="8780" y="6410"/>
                    <a:pt x="13218" y="6410"/>
                  </a:cubicBezTo>
                  <a:cubicBezTo>
                    <a:pt x="19738" y="6410"/>
                    <a:pt x="26160" y="9009"/>
                    <a:pt x="31749" y="16639"/>
                  </a:cubicBezTo>
                  <a:cubicBezTo>
                    <a:pt x="35420" y="21623"/>
                    <a:pt x="38481" y="23208"/>
                    <a:pt x="40889" y="23208"/>
                  </a:cubicBezTo>
                  <a:cubicBezTo>
                    <a:pt x="45096" y="23208"/>
                    <a:pt x="47311" y="18372"/>
                    <a:pt x="47311" y="18372"/>
                  </a:cubicBezTo>
                  <a:cubicBezTo>
                    <a:pt x="47311" y="18372"/>
                    <a:pt x="37391" y="1"/>
                    <a:pt x="2045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515839" y="4958897"/>
              <a:ext cx="823190" cy="824399"/>
            </a:xfrm>
            <a:custGeom>
              <a:rect b="b" l="l" r="r" t="t"/>
              <a:pathLst>
                <a:path extrusionOk="0" h="63245" w="62422">
                  <a:moveTo>
                    <a:pt x="25950" y="1"/>
                  </a:moveTo>
                  <a:cubicBezTo>
                    <a:pt x="25230" y="1"/>
                    <a:pt x="24502" y="71"/>
                    <a:pt x="23777" y="215"/>
                  </a:cubicBezTo>
                  <a:cubicBezTo>
                    <a:pt x="18855" y="1151"/>
                    <a:pt x="15181" y="5240"/>
                    <a:pt x="14731" y="10231"/>
                  </a:cubicBezTo>
                  <a:lnTo>
                    <a:pt x="14661" y="10231"/>
                  </a:lnTo>
                  <a:cubicBezTo>
                    <a:pt x="14645" y="10231"/>
                    <a:pt x="14630" y="10231"/>
                    <a:pt x="14614" y="10231"/>
                  </a:cubicBezTo>
                  <a:cubicBezTo>
                    <a:pt x="5873" y="10231"/>
                    <a:pt x="494" y="19845"/>
                    <a:pt x="5095" y="27318"/>
                  </a:cubicBezTo>
                  <a:cubicBezTo>
                    <a:pt x="0" y="32898"/>
                    <a:pt x="1803" y="41841"/>
                    <a:pt x="8665" y="45029"/>
                  </a:cubicBezTo>
                  <a:cubicBezTo>
                    <a:pt x="5476" y="49985"/>
                    <a:pt x="6690" y="56571"/>
                    <a:pt x="11438" y="60071"/>
                  </a:cubicBezTo>
                  <a:cubicBezTo>
                    <a:pt x="13449" y="61569"/>
                    <a:pt x="15796" y="62295"/>
                    <a:pt x="18126" y="62295"/>
                  </a:cubicBezTo>
                  <a:cubicBezTo>
                    <a:pt x="21297" y="62295"/>
                    <a:pt x="24436" y="60950"/>
                    <a:pt x="26653" y="58373"/>
                  </a:cubicBezTo>
                  <a:cubicBezTo>
                    <a:pt x="28805" y="61480"/>
                    <a:pt x="32299" y="63244"/>
                    <a:pt x="35936" y="63244"/>
                  </a:cubicBezTo>
                  <a:cubicBezTo>
                    <a:pt x="37045" y="63244"/>
                    <a:pt x="38168" y="63080"/>
                    <a:pt x="39269" y="62740"/>
                  </a:cubicBezTo>
                  <a:cubicBezTo>
                    <a:pt x="43948" y="61250"/>
                    <a:pt x="47172" y="56917"/>
                    <a:pt x="47172" y="51996"/>
                  </a:cubicBezTo>
                  <a:cubicBezTo>
                    <a:pt x="47172" y="51580"/>
                    <a:pt x="47137" y="51199"/>
                    <a:pt x="47102" y="50783"/>
                  </a:cubicBezTo>
                  <a:lnTo>
                    <a:pt x="47102" y="50783"/>
                  </a:lnTo>
                  <a:cubicBezTo>
                    <a:pt x="47932" y="50966"/>
                    <a:pt x="48752" y="51052"/>
                    <a:pt x="49553" y="51052"/>
                  </a:cubicBezTo>
                  <a:cubicBezTo>
                    <a:pt x="56642" y="51052"/>
                    <a:pt x="62238" y="44244"/>
                    <a:pt x="60307" y="36988"/>
                  </a:cubicBezTo>
                  <a:cubicBezTo>
                    <a:pt x="61694" y="35082"/>
                    <a:pt x="62422" y="32794"/>
                    <a:pt x="62422" y="30472"/>
                  </a:cubicBezTo>
                  <a:cubicBezTo>
                    <a:pt x="62422" y="24234"/>
                    <a:pt x="57396" y="19208"/>
                    <a:pt x="51157" y="19208"/>
                  </a:cubicBezTo>
                  <a:lnTo>
                    <a:pt x="50845" y="19208"/>
                  </a:lnTo>
                  <a:cubicBezTo>
                    <a:pt x="52617" y="11833"/>
                    <a:pt x="46872" y="5334"/>
                    <a:pt x="39989" y="5334"/>
                  </a:cubicBezTo>
                  <a:cubicBezTo>
                    <a:pt x="38656" y="5334"/>
                    <a:pt x="37280" y="5578"/>
                    <a:pt x="35907" y="6107"/>
                  </a:cubicBezTo>
                  <a:cubicBezTo>
                    <a:pt x="33960" y="2300"/>
                    <a:pt x="30077" y="1"/>
                    <a:pt x="25950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555598" y="4992165"/>
              <a:ext cx="782968" cy="758806"/>
            </a:xfrm>
            <a:custGeom>
              <a:rect b="b" l="l" r="r" t="t"/>
              <a:pathLst>
                <a:path extrusionOk="0" h="58213" w="59372">
                  <a:moveTo>
                    <a:pt x="22908" y="1"/>
                  </a:moveTo>
                  <a:cubicBezTo>
                    <a:pt x="22358" y="1"/>
                    <a:pt x="21803" y="52"/>
                    <a:pt x="21247" y="158"/>
                  </a:cubicBezTo>
                  <a:cubicBezTo>
                    <a:pt x="17434" y="886"/>
                    <a:pt x="14558" y="4075"/>
                    <a:pt x="14211" y="7922"/>
                  </a:cubicBezTo>
                  <a:lnTo>
                    <a:pt x="14003" y="10244"/>
                  </a:lnTo>
                  <a:lnTo>
                    <a:pt x="11577" y="10209"/>
                  </a:lnTo>
                  <a:cubicBezTo>
                    <a:pt x="4818" y="10279"/>
                    <a:pt x="694" y="17696"/>
                    <a:pt x="4229" y="23484"/>
                  </a:cubicBezTo>
                  <a:lnTo>
                    <a:pt x="5200" y="25078"/>
                  </a:lnTo>
                  <a:lnTo>
                    <a:pt x="3952" y="26465"/>
                  </a:lnTo>
                  <a:cubicBezTo>
                    <a:pt x="1" y="30832"/>
                    <a:pt x="1387" y="37764"/>
                    <a:pt x="6725" y="40224"/>
                  </a:cubicBezTo>
                  <a:lnTo>
                    <a:pt x="9324" y="41437"/>
                  </a:lnTo>
                  <a:lnTo>
                    <a:pt x="7764" y="43864"/>
                  </a:lnTo>
                  <a:cubicBezTo>
                    <a:pt x="5304" y="47711"/>
                    <a:pt x="6239" y="52806"/>
                    <a:pt x="9948" y="55544"/>
                  </a:cubicBezTo>
                  <a:cubicBezTo>
                    <a:pt x="11501" y="56701"/>
                    <a:pt x="13319" y="57264"/>
                    <a:pt x="15127" y="57264"/>
                  </a:cubicBezTo>
                  <a:cubicBezTo>
                    <a:pt x="17597" y="57264"/>
                    <a:pt x="20046" y="56213"/>
                    <a:pt x="21767" y="54192"/>
                  </a:cubicBezTo>
                  <a:lnTo>
                    <a:pt x="23881" y="51731"/>
                  </a:lnTo>
                  <a:lnTo>
                    <a:pt x="25718" y="54435"/>
                  </a:lnTo>
                  <a:cubicBezTo>
                    <a:pt x="27347" y="56791"/>
                    <a:pt x="30050" y="58213"/>
                    <a:pt x="32927" y="58213"/>
                  </a:cubicBezTo>
                  <a:lnTo>
                    <a:pt x="32892" y="58213"/>
                  </a:lnTo>
                  <a:cubicBezTo>
                    <a:pt x="32912" y="58213"/>
                    <a:pt x="32932" y="58213"/>
                    <a:pt x="32952" y="58213"/>
                  </a:cubicBezTo>
                  <a:cubicBezTo>
                    <a:pt x="38122" y="58213"/>
                    <a:pt x="42144" y="53722"/>
                    <a:pt x="41557" y="48577"/>
                  </a:cubicBezTo>
                  <a:lnTo>
                    <a:pt x="41211" y="45111"/>
                  </a:lnTo>
                  <a:lnTo>
                    <a:pt x="44607" y="45804"/>
                  </a:lnTo>
                  <a:cubicBezTo>
                    <a:pt x="45247" y="45944"/>
                    <a:pt x="45879" y="46011"/>
                    <a:pt x="46497" y="46011"/>
                  </a:cubicBezTo>
                  <a:cubicBezTo>
                    <a:pt x="51996" y="46011"/>
                    <a:pt x="56331" y="40735"/>
                    <a:pt x="54866" y="35095"/>
                  </a:cubicBezTo>
                  <a:lnTo>
                    <a:pt x="54554" y="33951"/>
                  </a:lnTo>
                  <a:lnTo>
                    <a:pt x="55248" y="32981"/>
                  </a:lnTo>
                  <a:cubicBezTo>
                    <a:pt x="59372" y="27227"/>
                    <a:pt x="55248" y="19186"/>
                    <a:pt x="48142" y="19186"/>
                  </a:cubicBezTo>
                  <a:lnTo>
                    <a:pt x="47900" y="19186"/>
                  </a:lnTo>
                  <a:lnTo>
                    <a:pt x="44642" y="19290"/>
                  </a:lnTo>
                  <a:lnTo>
                    <a:pt x="44642" y="19290"/>
                  </a:lnTo>
                  <a:lnTo>
                    <a:pt x="45404" y="16101"/>
                  </a:lnTo>
                  <a:cubicBezTo>
                    <a:pt x="46770" y="10379"/>
                    <a:pt x="42291" y="5313"/>
                    <a:pt x="36949" y="5313"/>
                  </a:cubicBezTo>
                  <a:cubicBezTo>
                    <a:pt x="35917" y="5313"/>
                    <a:pt x="34854" y="5502"/>
                    <a:pt x="33793" y="5912"/>
                  </a:cubicBezTo>
                  <a:lnTo>
                    <a:pt x="31679" y="6743"/>
                  </a:lnTo>
                  <a:lnTo>
                    <a:pt x="30674" y="4733"/>
                  </a:lnTo>
                  <a:cubicBezTo>
                    <a:pt x="29135" y="1773"/>
                    <a:pt x="26128" y="1"/>
                    <a:pt x="22908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774068" y="5234135"/>
              <a:ext cx="239525" cy="248877"/>
            </a:xfrm>
            <a:custGeom>
              <a:rect b="b" l="l" r="r" t="t"/>
              <a:pathLst>
                <a:path extrusionOk="0" h="19093" w="18163">
                  <a:moveTo>
                    <a:pt x="3813" y="0"/>
                  </a:moveTo>
                  <a:lnTo>
                    <a:pt x="3813" y="0"/>
                  </a:lnTo>
                  <a:cubicBezTo>
                    <a:pt x="3813" y="0"/>
                    <a:pt x="5130" y="4159"/>
                    <a:pt x="1" y="7383"/>
                  </a:cubicBezTo>
                  <a:cubicBezTo>
                    <a:pt x="1" y="7383"/>
                    <a:pt x="3952" y="12928"/>
                    <a:pt x="937" y="18786"/>
                  </a:cubicBezTo>
                  <a:cubicBezTo>
                    <a:pt x="937" y="18786"/>
                    <a:pt x="2296" y="19093"/>
                    <a:pt x="4195" y="19093"/>
                  </a:cubicBezTo>
                  <a:cubicBezTo>
                    <a:pt x="7745" y="19093"/>
                    <a:pt x="13182" y="18019"/>
                    <a:pt x="15147" y="11854"/>
                  </a:cubicBezTo>
                  <a:cubicBezTo>
                    <a:pt x="18162" y="2392"/>
                    <a:pt x="3814" y="0"/>
                    <a:pt x="3813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23530" y="5061841"/>
              <a:ext cx="249204" cy="220448"/>
            </a:xfrm>
            <a:custGeom>
              <a:rect b="b" l="l" r="r" t="t"/>
              <a:pathLst>
                <a:path extrusionOk="0" h="16912" w="18897">
                  <a:moveTo>
                    <a:pt x="9095" y="1"/>
                  </a:moveTo>
                  <a:cubicBezTo>
                    <a:pt x="8060" y="1"/>
                    <a:pt x="6992" y="190"/>
                    <a:pt x="5927" y="601"/>
                  </a:cubicBezTo>
                  <a:lnTo>
                    <a:pt x="4853" y="983"/>
                  </a:lnTo>
                  <a:cubicBezTo>
                    <a:pt x="3605" y="4345"/>
                    <a:pt x="0" y="15158"/>
                    <a:pt x="5373" y="16614"/>
                  </a:cubicBezTo>
                  <a:cubicBezTo>
                    <a:pt x="6125" y="16821"/>
                    <a:pt x="6893" y="16912"/>
                    <a:pt x="7662" y="16912"/>
                  </a:cubicBezTo>
                  <a:cubicBezTo>
                    <a:pt x="11147" y="16912"/>
                    <a:pt x="14659" y="15040"/>
                    <a:pt x="16845" y="13564"/>
                  </a:cubicBezTo>
                  <a:lnTo>
                    <a:pt x="17503" y="10756"/>
                  </a:lnTo>
                  <a:cubicBezTo>
                    <a:pt x="18897" y="5038"/>
                    <a:pt x="14431" y="1"/>
                    <a:pt x="9095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743447" y="4992165"/>
              <a:ext cx="230834" cy="224202"/>
            </a:xfrm>
            <a:custGeom>
              <a:rect b="b" l="l" r="r" t="t"/>
              <a:pathLst>
                <a:path extrusionOk="0" h="17200" w="17504">
                  <a:moveTo>
                    <a:pt x="8697" y="1"/>
                  </a:moveTo>
                  <a:cubicBezTo>
                    <a:pt x="8148" y="1"/>
                    <a:pt x="7592" y="52"/>
                    <a:pt x="7036" y="158"/>
                  </a:cubicBezTo>
                  <a:cubicBezTo>
                    <a:pt x="3224" y="886"/>
                    <a:pt x="347" y="4075"/>
                    <a:pt x="1" y="7922"/>
                  </a:cubicBezTo>
                  <a:cubicBezTo>
                    <a:pt x="1" y="7922"/>
                    <a:pt x="5585" y="17199"/>
                    <a:pt x="9991" y="17199"/>
                  </a:cubicBezTo>
                  <a:cubicBezTo>
                    <a:pt x="10319" y="17199"/>
                    <a:pt x="10641" y="17148"/>
                    <a:pt x="10953" y="17037"/>
                  </a:cubicBezTo>
                  <a:cubicBezTo>
                    <a:pt x="15424" y="15478"/>
                    <a:pt x="17504" y="6743"/>
                    <a:pt x="17504" y="6743"/>
                  </a:cubicBezTo>
                  <a:lnTo>
                    <a:pt x="16464" y="4733"/>
                  </a:lnTo>
                  <a:cubicBezTo>
                    <a:pt x="14924" y="1773"/>
                    <a:pt x="11918" y="1"/>
                    <a:pt x="869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594447" y="5125247"/>
              <a:ext cx="219414" cy="205223"/>
            </a:xfrm>
            <a:custGeom>
              <a:rect b="b" l="l" r="r" t="t"/>
              <a:pathLst>
                <a:path extrusionOk="0" h="15744" w="16638">
                  <a:moveTo>
                    <a:pt x="8666" y="0"/>
                  </a:moveTo>
                  <a:cubicBezTo>
                    <a:pt x="3883" y="35"/>
                    <a:pt x="1" y="3952"/>
                    <a:pt x="1" y="8735"/>
                  </a:cubicBezTo>
                  <a:cubicBezTo>
                    <a:pt x="1" y="10329"/>
                    <a:pt x="451" y="11923"/>
                    <a:pt x="1318" y="13275"/>
                  </a:cubicBezTo>
                  <a:lnTo>
                    <a:pt x="2288" y="14869"/>
                  </a:lnTo>
                  <a:cubicBezTo>
                    <a:pt x="2288" y="14869"/>
                    <a:pt x="4490" y="15744"/>
                    <a:pt x="7055" y="15744"/>
                  </a:cubicBezTo>
                  <a:cubicBezTo>
                    <a:pt x="9198" y="15744"/>
                    <a:pt x="11594" y="15134"/>
                    <a:pt x="13171" y="12894"/>
                  </a:cubicBezTo>
                  <a:cubicBezTo>
                    <a:pt x="16637" y="8007"/>
                    <a:pt x="11092" y="70"/>
                    <a:pt x="11092" y="70"/>
                  </a:cubicBezTo>
                  <a:lnTo>
                    <a:pt x="866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586993" y="5237820"/>
              <a:ext cx="718073" cy="501978"/>
            </a:xfrm>
            <a:custGeom>
              <a:rect b="b" l="l" r="r" t="t"/>
              <a:pathLst>
                <a:path extrusionOk="0" h="38510" w="54451">
                  <a:moveTo>
                    <a:pt x="41349" y="1"/>
                  </a:moveTo>
                  <a:lnTo>
                    <a:pt x="41349" y="1"/>
                  </a:lnTo>
                  <a:cubicBezTo>
                    <a:pt x="40067" y="174"/>
                    <a:pt x="38854" y="555"/>
                    <a:pt x="37710" y="1110"/>
                  </a:cubicBezTo>
                  <a:cubicBezTo>
                    <a:pt x="35145" y="2392"/>
                    <a:pt x="32753" y="3986"/>
                    <a:pt x="30085" y="5130"/>
                  </a:cubicBezTo>
                  <a:cubicBezTo>
                    <a:pt x="26453" y="6725"/>
                    <a:pt x="22490" y="7523"/>
                    <a:pt x="18519" y="7523"/>
                  </a:cubicBezTo>
                  <a:cubicBezTo>
                    <a:pt x="18435" y="7523"/>
                    <a:pt x="18350" y="7522"/>
                    <a:pt x="18266" y="7522"/>
                  </a:cubicBezTo>
                  <a:cubicBezTo>
                    <a:pt x="15251" y="7452"/>
                    <a:pt x="12270" y="6932"/>
                    <a:pt x="9254" y="6794"/>
                  </a:cubicBezTo>
                  <a:cubicBezTo>
                    <a:pt x="9010" y="6786"/>
                    <a:pt x="8764" y="6782"/>
                    <a:pt x="8519" y="6782"/>
                  </a:cubicBezTo>
                  <a:cubicBezTo>
                    <a:pt x="6540" y="6782"/>
                    <a:pt x="4546" y="7032"/>
                    <a:pt x="2635" y="7556"/>
                  </a:cubicBezTo>
                  <a:lnTo>
                    <a:pt x="2045" y="8249"/>
                  </a:lnTo>
                  <a:cubicBezTo>
                    <a:pt x="728" y="9671"/>
                    <a:pt x="0" y="11542"/>
                    <a:pt x="0" y="13483"/>
                  </a:cubicBezTo>
                  <a:lnTo>
                    <a:pt x="0" y="13795"/>
                  </a:lnTo>
                  <a:cubicBezTo>
                    <a:pt x="139" y="16706"/>
                    <a:pt x="1872" y="19340"/>
                    <a:pt x="4541" y="20623"/>
                  </a:cubicBezTo>
                  <a:lnTo>
                    <a:pt x="8007" y="22252"/>
                  </a:lnTo>
                  <a:lnTo>
                    <a:pt x="5927" y="25475"/>
                  </a:lnTo>
                  <a:cubicBezTo>
                    <a:pt x="3709" y="28976"/>
                    <a:pt x="4575" y="33585"/>
                    <a:pt x="7868" y="36012"/>
                  </a:cubicBezTo>
                  <a:cubicBezTo>
                    <a:pt x="9280" y="37056"/>
                    <a:pt x="10929" y="37563"/>
                    <a:pt x="12566" y="37563"/>
                  </a:cubicBezTo>
                  <a:cubicBezTo>
                    <a:pt x="14787" y="37563"/>
                    <a:pt x="16987" y="36629"/>
                    <a:pt x="18543" y="34833"/>
                  </a:cubicBezTo>
                  <a:lnTo>
                    <a:pt x="21385" y="31506"/>
                  </a:lnTo>
                  <a:lnTo>
                    <a:pt x="23881" y="35110"/>
                  </a:lnTo>
                  <a:cubicBezTo>
                    <a:pt x="25368" y="37288"/>
                    <a:pt x="27811" y="38509"/>
                    <a:pt x="30353" y="38509"/>
                  </a:cubicBezTo>
                  <a:cubicBezTo>
                    <a:pt x="31129" y="38509"/>
                    <a:pt x="31914" y="38395"/>
                    <a:pt x="32684" y="38160"/>
                  </a:cubicBezTo>
                  <a:cubicBezTo>
                    <a:pt x="35977" y="37121"/>
                    <a:pt x="38230" y="34071"/>
                    <a:pt x="38230" y="30639"/>
                  </a:cubicBezTo>
                  <a:cubicBezTo>
                    <a:pt x="38195" y="30362"/>
                    <a:pt x="38195" y="30085"/>
                    <a:pt x="38160" y="29808"/>
                  </a:cubicBezTo>
                  <a:lnTo>
                    <a:pt x="37675" y="25163"/>
                  </a:lnTo>
                  <a:lnTo>
                    <a:pt x="37675" y="25163"/>
                  </a:lnTo>
                  <a:lnTo>
                    <a:pt x="42250" y="26134"/>
                  </a:lnTo>
                  <a:cubicBezTo>
                    <a:pt x="42819" y="26259"/>
                    <a:pt x="43385" y="26319"/>
                    <a:pt x="43940" y="26319"/>
                  </a:cubicBezTo>
                  <a:cubicBezTo>
                    <a:pt x="48148" y="26319"/>
                    <a:pt x="51747" y="22879"/>
                    <a:pt x="51747" y="18439"/>
                  </a:cubicBezTo>
                  <a:cubicBezTo>
                    <a:pt x="51747" y="17781"/>
                    <a:pt x="51643" y="17122"/>
                    <a:pt x="51469" y="16464"/>
                  </a:cubicBezTo>
                  <a:lnTo>
                    <a:pt x="51088" y="14939"/>
                  </a:lnTo>
                  <a:lnTo>
                    <a:pt x="51989" y="13656"/>
                  </a:lnTo>
                  <a:lnTo>
                    <a:pt x="52024" y="13656"/>
                  </a:lnTo>
                  <a:cubicBezTo>
                    <a:pt x="54450" y="10260"/>
                    <a:pt x="53792" y="5546"/>
                    <a:pt x="50534" y="2947"/>
                  </a:cubicBezTo>
                  <a:cubicBezTo>
                    <a:pt x="50395" y="2808"/>
                    <a:pt x="50222" y="2704"/>
                    <a:pt x="50014" y="2565"/>
                  </a:cubicBezTo>
                  <a:cubicBezTo>
                    <a:pt x="49840" y="2461"/>
                    <a:pt x="49667" y="2323"/>
                    <a:pt x="49494" y="2253"/>
                  </a:cubicBezTo>
                  <a:lnTo>
                    <a:pt x="49182" y="2080"/>
                  </a:lnTo>
                  <a:lnTo>
                    <a:pt x="48905" y="1941"/>
                  </a:lnTo>
                  <a:lnTo>
                    <a:pt x="48593" y="1803"/>
                  </a:lnTo>
                  <a:lnTo>
                    <a:pt x="48281" y="1699"/>
                  </a:lnTo>
                  <a:cubicBezTo>
                    <a:pt x="48177" y="1664"/>
                    <a:pt x="48073" y="1630"/>
                    <a:pt x="47969" y="1595"/>
                  </a:cubicBezTo>
                  <a:cubicBezTo>
                    <a:pt x="47657" y="1491"/>
                    <a:pt x="47310" y="1387"/>
                    <a:pt x="46998" y="1352"/>
                  </a:cubicBezTo>
                  <a:lnTo>
                    <a:pt x="46721" y="1283"/>
                  </a:lnTo>
                  <a:lnTo>
                    <a:pt x="46444" y="1283"/>
                  </a:lnTo>
                  <a:cubicBezTo>
                    <a:pt x="46305" y="1248"/>
                    <a:pt x="46201" y="1248"/>
                    <a:pt x="46063" y="1248"/>
                  </a:cubicBezTo>
                  <a:lnTo>
                    <a:pt x="45404" y="1248"/>
                  </a:lnTo>
                  <a:lnTo>
                    <a:pt x="41002" y="1387"/>
                  </a:lnTo>
                  <a:lnTo>
                    <a:pt x="41349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589423" y="5237290"/>
              <a:ext cx="666417" cy="194756"/>
            </a:xfrm>
            <a:custGeom>
              <a:rect b="b" l="l" r="r" t="t"/>
              <a:pathLst>
                <a:path extrusionOk="0" h="14941" w="50534">
                  <a:moveTo>
                    <a:pt x="41314" y="1"/>
                  </a:moveTo>
                  <a:lnTo>
                    <a:pt x="41314" y="1"/>
                  </a:lnTo>
                  <a:cubicBezTo>
                    <a:pt x="40067" y="209"/>
                    <a:pt x="38854" y="590"/>
                    <a:pt x="37710" y="1145"/>
                  </a:cubicBezTo>
                  <a:cubicBezTo>
                    <a:pt x="35110" y="2392"/>
                    <a:pt x="32753" y="3987"/>
                    <a:pt x="30085" y="5165"/>
                  </a:cubicBezTo>
                  <a:cubicBezTo>
                    <a:pt x="26525" y="6729"/>
                    <a:pt x="22645" y="7526"/>
                    <a:pt x="18753" y="7526"/>
                  </a:cubicBezTo>
                  <a:cubicBezTo>
                    <a:pt x="18591" y="7526"/>
                    <a:pt x="18428" y="7525"/>
                    <a:pt x="18266" y="7522"/>
                  </a:cubicBezTo>
                  <a:cubicBezTo>
                    <a:pt x="15251" y="7487"/>
                    <a:pt x="12270" y="6933"/>
                    <a:pt x="9254" y="6794"/>
                  </a:cubicBezTo>
                  <a:cubicBezTo>
                    <a:pt x="9032" y="6787"/>
                    <a:pt x="8808" y="6784"/>
                    <a:pt x="8585" y="6784"/>
                  </a:cubicBezTo>
                  <a:cubicBezTo>
                    <a:pt x="6584" y="6784"/>
                    <a:pt x="4567" y="7061"/>
                    <a:pt x="2635" y="7591"/>
                  </a:cubicBezTo>
                  <a:lnTo>
                    <a:pt x="2045" y="8250"/>
                  </a:lnTo>
                  <a:cubicBezTo>
                    <a:pt x="728" y="9706"/>
                    <a:pt x="0" y="11577"/>
                    <a:pt x="0" y="13518"/>
                  </a:cubicBezTo>
                  <a:lnTo>
                    <a:pt x="0" y="13795"/>
                  </a:lnTo>
                  <a:lnTo>
                    <a:pt x="0" y="14038"/>
                  </a:lnTo>
                  <a:cubicBezTo>
                    <a:pt x="1283" y="13691"/>
                    <a:pt x="2565" y="13449"/>
                    <a:pt x="3882" y="13241"/>
                  </a:cubicBezTo>
                  <a:cubicBezTo>
                    <a:pt x="4130" y="13221"/>
                    <a:pt x="4377" y="13212"/>
                    <a:pt x="4624" y="13212"/>
                  </a:cubicBezTo>
                  <a:cubicBezTo>
                    <a:pt x="7477" y="13212"/>
                    <a:pt x="10230" y="14418"/>
                    <a:pt x="13102" y="14800"/>
                  </a:cubicBezTo>
                  <a:cubicBezTo>
                    <a:pt x="13805" y="14897"/>
                    <a:pt x="14513" y="14941"/>
                    <a:pt x="15222" y="14941"/>
                  </a:cubicBezTo>
                  <a:cubicBezTo>
                    <a:pt x="17836" y="14941"/>
                    <a:pt x="20472" y="14343"/>
                    <a:pt x="22980" y="13553"/>
                  </a:cubicBezTo>
                  <a:cubicBezTo>
                    <a:pt x="26168" y="12548"/>
                    <a:pt x="29253" y="11231"/>
                    <a:pt x="32511" y="10433"/>
                  </a:cubicBezTo>
                  <a:cubicBezTo>
                    <a:pt x="37814" y="9082"/>
                    <a:pt x="43671" y="8978"/>
                    <a:pt x="48246" y="5928"/>
                  </a:cubicBezTo>
                  <a:cubicBezTo>
                    <a:pt x="49321" y="5234"/>
                    <a:pt x="50326" y="4160"/>
                    <a:pt x="50534" y="2982"/>
                  </a:cubicBezTo>
                  <a:cubicBezTo>
                    <a:pt x="50360" y="2843"/>
                    <a:pt x="50187" y="2704"/>
                    <a:pt x="50014" y="2600"/>
                  </a:cubicBezTo>
                  <a:cubicBezTo>
                    <a:pt x="49840" y="2462"/>
                    <a:pt x="49667" y="2358"/>
                    <a:pt x="49494" y="2254"/>
                  </a:cubicBezTo>
                  <a:lnTo>
                    <a:pt x="49182" y="2115"/>
                  </a:lnTo>
                  <a:lnTo>
                    <a:pt x="48905" y="1942"/>
                  </a:lnTo>
                  <a:lnTo>
                    <a:pt x="48593" y="1838"/>
                  </a:lnTo>
                  <a:lnTo>
                    <a:pt x="48281" y="1699"/>
                  </a:lnTo>
                  <a:cubicBezTo>
                    <a:pt x="48177" y="1665"/>
                    <a:pt x="48073" y="1630"/>
                    <a:pt x="47969" y="1595"/>
                  </a:cubicBezTo>
                  <a:cubicBezTo>
                    <a:pt x="47657" y="1491"/>
                    <a:pt x="47310" y="1422"/>
                    <a:pt x="46964" y="1353"/>
                  </a:cubicBezTo>
                  <a:lnTo>
                    <a:pt x="46721" y="1318"/>
                  </a:lnTo>
                  <a:lnTo>
                    <a:pt x="46444" y="1283"/>
                  </a:lnTo>
                  <a:cubicBezTo>
                    <a:pt x="46305" y="1283"/>
                    <a:pt x="46201" y="1249"/>
                    <a:pt x="46063" y="1249"/>
                  </a:cubicBezTo>
                  <a:lnTo>
                    <a:pt x="45404" y="1249"/>
                  </a:lnTo>
                  <a:lnTo>
                    <a:pt x="41002" y="1387"/>
                  </a:lnTo>
                  <a:lnTo>
                    <a:pt x="41314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" name="Google Shape;72;p2"/>
            <p:cNvGrpSpPr/>
            <p:nvPr/>
          </p:nvGrpSpPr>
          <p:grpSpPr>
            <a:xfrm>
              <a:off x="3740022" y="5345048"/>
              <a:ext cx="191008" cy="205931"/>
              <a:chOff x="-628391" y="4613391"/>
              <a:chExt cx="300659" cy="297030"/>
            </a:xfrm>
          </p:grpSpPr>
          <p:sp>
            <p:nvSpPr>
              <p:cNvPr id="73" name="Google Shape;73;p2"/>
              <p:cNvSpPr/>
              <p:nvPr/>
            </p:nvSpPr>
            <p:spPr>
              <a:xfrm>
                <a:off x="-443308" y="4841827"/>
                <a:ext cx="41839" cy="45562"/>
              </a:xfrm>
              <a:custGeom>
                <a:rect b="b" l="l" r="r" t="t"/>
                <a:pathLst>
                  <a:path extrusionOk="0" h="1444" w="1326">
                    <a:moveTo>
                      <a:pt x="274" y="1"/>
                    </a:moveTo>
                    <a:lnTo>
                      <a:pt x="0" y="153"/>
                    </a:lnTo>
                    <a:cubicBezTo>
                      <a:pt x="92" y="396"/>
                      <a:pt x="365" y="882"/>
                      <a:pt x="365" y="882"/>
                    </a:cubicBezTo>
                    <a:cubicBezTo>
                      <a:pt x="92" y="973"/>
                      <a:pt x="0" y="1217"/>
                      <a:pt x="213" y="1399"/>
                    </a:cubicBezTo>
                    <a:cubicBezTo>
                      <a:pt x="245" y="1431"/>
                      <a:pt x="290" y="1444"/>
                      <a:pt x="344" y="1444"/>
                    </a:cubicBezTo>
                    <a:cubicBezTo>
                      <a:pt x="543" y="1444"/>
                      <a:pt x="853" y="1258"/>
                      <a:pt x="973" y="1186"/>
                    </a:cubicBezTo>
                    <a:cubicBezTo>
                      <a:pt x="1325" y="1010"/>
                      <a:pt x="1157" y="647"/>
                      <a:pt x="865" y="647"/>
                    </a:cubicBezTo>
                    <a:cubicBezTo>
                      <a:pt x="804" y="647"/>
                      <a:pt x="737" y="663"/>
                      <a:pt x="669" y="700"/>
                    </a:cubicBezTo>
                    <a:cubicBezTo>
                      <a:pt x="517" y="457"/>
                      <a:pt x="396" y="244"/>
                      <a:pt x="274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544652" y="4844698"/>
                <a:ext cx="41902" cy="45688"/>
              </a:xfrm>
              <a:custGeom>
                <a:rect b="b" l="l" r="r" t="t"/>
                <a:pathLst>
                  <a:path extrusionOk="0" h="1448" w="1328">
                    <a:moveTo>
                      <a:pt x="1024" y="1"/>
                    </a:moveTo>
                    <a:cubicBezTo>
                      <a:pt x="811" y="457"/>
                      <a:pt x="659" y="730"/>
                      <a:pt x="659" y="730"/>
                    </a:cubicBezTo>
                    <a:cubicBezTo>
                      <a:pt x="589" y="695"/>
                      <a:pt x="521" y="680"/>
                      <a:pt x="460" y="680"/>
                    </a:cubicBezTo>
                    <a:cubicBezTo>
                      <a:pt x="153" y="680"/>
                      <a:pt x="0" y="1065"/>
                      <a:pt x="355" y="1217"/>
                    </a:cubicBezTo>
                    <a:cubicBezTo>
                      <a:pt x="472" y="1287"/>
                      <a:pt x="789" y="1448"/>
                      <a:pt x="983" y="1448"/>
                    </a:cubicBezTo>
                    <a:cubicBezTo>
                      <a:pt x="1041" y="1448"/>
                      <a:pt x="1087" y="1434"/>
                      <a:pt x="1115" y="1399"/>
                    </a:cubicBezTo>
                    <a:cubicBezTo>
                      <a:pt x="1328" y="1186"/>
                      <a:pt x="1237" y="974"/>
                      <a:pt x="963" y="882"/>
                    </a:cubicBezTo>
                    <a:cubicBezTo>
                      <a:pt x="963" y="882"/>
                      <a:pt x="1206" y="396"/>
                      <a:pt x="1328" y="122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607503" y="4709151"/>
                <a:ext cx="48181" cy="34771"/>
              </a:xfrm>
              <a:custGeom>
                <a:rect b="b" l="l" r="r" t="t"/>
                <a:pathLst>
                  <a:path extrusionOk="0" h="1102" w="1527">
                    <a:moveTo>
                      <a:pt x="520" y="1"/>
                    </a:moveTo>
                    <a:cubicBezTo>
                      <a:pt x="493" y="1"/>
                      <a:pt x="464" y="4"/>
                      <a:pt x="432" y="11"/>
                    </a:cubicBezTo>
                    <a:cubicBezTo>
                      <a:pt x="220" y="11"/>
                      <a:pt x="98" y="558"/>
                      <a:pt x="68" y="710"/>
                    </a:cubicBezTo>
                    <a:cubicBezTo>
                      <a:pt x="1" y="961"/>
                      <a:pt x="154" y="1101"/>
                      <a:pt x="321" y="1101"/>
                    </a:cubicBezTo>
                    <a:cubicBezTo>
                      <a:pt x="458" y="1101"/>
                      <a:pt x="604" y="1007"/>
                      <a:pt x="645" y="801"/>
                    </a:cubicBezTo>
                    <a:cubicBezTo>
                      <a:pt x="919" y="832"/>
                      <a:pt x="1162" y="893"/>
                      <a:pt x="1435" y="984"/>
                    </a:cubicBezTo>
                    <a:lnTo>
                      <a:pt x="1527" y="619"/>
                    </a:lnTo>
                    <a:lnTo>
                      <a:pt x="706" y="437"/>
                    </a:lnTo>
                    <a:cubicBezTo>
                      <a:pt x="786" y="195"/>
                      <a:pt x="725" y="1"/>
                      <a:pt x="520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544968" y="4636109"/>
                <a:ext cx="37327" cy="46571"/>
              </a:xfrm>
              <a:custGeom>
                <a:rect b="b" l="l" r="r" t="t"/>
                <a:pathLst>
                  <a:path extrusionOk="0" h="1476" w="1183">
                    <a:moveTo>
                      <a:pt x="815" y="0"/>
                    </a:moveTo>
                    <a:cubicBezTo>
                      <a:pt x="762" y="0"/>
                      <a:pt x="703" y="14"/>
                      <a:pt x="639" y="46"/>
                    </a:cubicBezTo>
                    <a:cubicBezTo>
                      <a:pt x="487" y="107"/>
                      <a:pt x="0" y="320"/>
                      <a:pt x="31" y="502"/>
                    </a:cubicBezTo>
                    <a:cubicBezTo>
                      <a:pt x="31" y="700"/>
                      <a:pt x="134" y="795"/>
                      <a:pt x="265" y="795"/>
                    </a:cubicBezTo>
                    <a:cubicBezTo>
                      <a:pt x="335" y="795"/>
                      <a:pt x="413" y="768"/>
                      <a:pt x="487" y="715"/>
                    </a:cubicBezTo>
                    <a:cubicBezTo>
                      <a:pt x="487" y="715"/>
                      <a:pt x="730" y="1232"/>
                      <a:pt x="821" y="1475"/>
                    </a:cubicBezTo>
                    <a:lnTo>
                      <a:pt x="1156" y="1323"/>
                    </a:lnTo>
                    <a:cubicBezTo>
                      <a:pt x="1034" y="1080"/>
                      <a:pt x="912" y="837"/>
                      <a:pt x="821" y="594"/>
                    </a:cubicBezTo>
                    <a:cubicBezTo>
                      <a:pt x="1182" y="439"/>
                      <a:pt x="1106" y="0"/>
                      <a:pt x="81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399198" y="4685550"/>
                <a:ext cx="47991" cy="40261"/>
              </a:xfrm>
              <a:custGeom>
                <a:rect b="b" l="l" r="r" t="t"/>
                <a:pathLst>
                  <a:path extrusionOk="0" h="1276" w="1521">
                    <a:moveTo>
                      <a:pt x="882" y="1"/>
                    </a:moveTo>
                    <a:cubicBezTo>
                      <a:pt x="676" y="1"/>
                      <a:pt x="497" y="266"/>
                      <a:pt x="669" y="546"/>
                    </a:cubicBezTo>
                    <a:cubicBezTo>
                      <a:pt x="457" y="698"/>
                      <a:pt x="213" y="850"/>
                      <a:pt x="1" y="972"/>
                    </a:cubicBezTo>
                    <a:lnTo>
                      <a:pt x="183" y="1276"/>
                    </a:lnTo>
                    <a:cubicBezTo>
                      <a:pt x="396" y="1124"/>
                      <a:pt x="882" y="820"/>
                      <a:pt x="882" y="820"/>
                    </a:cubicBezTo>
                    <a:cubicBezTo>
                      <a:pt x="954" y="964"/>
                      <a:pt x="1058" y="1054"/>
                      <a:pt x="1168" y="1054"/>
                    </a:cubicBezTo>
                    <a:cubicBezTo>
                      <a:pt x="1244" y="1054"/>
                      <a:pt x="1324" y="1011"/>
                      <a:pt x="1399" y="911"/>
                    </a:cubicBezTo>
                    <a:cubicBezTo>
                      <a:pt x="1520" y="729"/>
                      <a:pt x="1216" y="303"/>
                      <a:pt x="1125" y="151"/>
                    </a:cubicBezTo>
                    <a:cubicBezTo>
                      <a:pt x="1055" y="45"/>
                      <a:pt x="966" y="1"/>
                      <a:pt x="88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392478" y="4783487"/>
                <a:ext cx="48938" cy="35118"/>
              </a:xfrm>
              <a:custGeom>
                <a:rect b="b" l="l" r="r" t="t"/>
                <a:pathLst>
                  <a:path extrusionOk="0" h="1113" w="1551">
                    <a:moveTo>
                      <a:pt x="1195" y="0"/>
                    </a:moveTo>
                    <a:cubicBezTo>
                      <a:pt x="1063" y="0"/>
                      <a:pt x="953" y="115"/>
                      <a:pt x="912" y="300"/>
                    </a:cubicBezTo>
                    <a:cubicBezTo>
                      <a:pt x="912" y="300"/>
                      <a:pt x="365" y="117"/>
                      <a:pt x="122" y="26"/>
                    </a:cubicBezTo>
                    <a:lnTo>
                      <a:pt x="0" y="360"/>
                    </a:lnTo>
                    <a:cubicBezTo>
                      <a:pt x="274" y="421"/>
                      <a:pt x="517" y="512"/>
                      <a:pt x="760" y="634"/>
                    </a:cubicBezTo>
                    <a:cubicBezTo>
                      <a:pt x="664" y="904"/>
                      <a:pt x="849" y="1113"/>
                      <a:pt x="1036" y="1113"/>
                    </a:cubicBezTo>
                    <a:cubicBezTo>
                      <a:pt x="1144" y="1113"/>
                      <a:pt x="1252" y="1044"/>
                      <a:pt x="1307" y="877"/>
                    </a:cubicBezTo>
                    <a:cubicBezTo>
                      <a:pt x="1368" y="725"/>
                      <a:pt x="1551" y="208"/>
                      <a:pt x="1399" y="87"/>
                    </a:cubicBezTo>
                    <a:cubicBezTo>
                      <a:pt x="1329" y="27"/>
                      <a:pt x="1260" y="0"/>
                      <a:pt x="119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454950" y="4637402"/>
                <a:ext cx="37579" cy="46224"/>
              </a:xfrm>
              <a:custGeom>
                <a:rect b="b" l="l" r="r" t="t"/>
                <a:pathLst>
                  <a:path extrusionOk="0" h="1465" w="1191">
                    <a:moveTo>
                      <a:pt x="366" y="1"/>
                    </a:moveTo>
                    <a:cubicBezTo>
                      <a:pt x="66" y="1"/>
                      <a:pt x="1" y="455"/>
                      <a:pt x="369" y="613"/>
                    </a:cubicBezTo>
                    <a:cubicBezTo>
                      <a:pt x="278" y="857"/>
                      <a:pt x="157" y="1100"/>
                      <a:pt x="65" y="1373"/>
                    </a:cubicBezTo>
                    <a:lnTo>
                      <a:pt x="400" y="1464"/>
                    </a:lnTo>
                    <a:cubicBezTo>
                      <a:pt x="491" y="1252"/>
                      <a:pt x="704" y="705"/>
                      <a:pt x="704" y="705"/>
                    </a:cubicBezTo>
                    <a:cubicBezTo>
                      <a:pt x="783" y="754"/>
                      <a:pt x="859" y="778"/>
                      <a:pt x="925" y="778"/>
                    </a:cubicBezTo>
                    <a:cubicBezTo>
                      <a:pt x="1063" y="778"/>
                      <a:pt x="1160" y="676"/>
                      <a:pt x="1160" y="492"/>
                    </a:cubicBezTo>
                    <a:cubicBezTo>
                      <a:pt x="1190" y="279"/>
                      <a:pt x="673" y="97"/>
                      <a:pt x="521" y="36"/>
                    </a:cubicBezTo>
                    <a:cubicBezTo>
                      <a:pt x="465" y="12"/>
                      <a:pt x="413" y="1"/>
                      <a:pt x="366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603591" y="4793868"/>
                <a:ext cx="49064" cy="39409"/>
              </a:xfrm>
              <a:custGeom>
                <a:rect b="b" l="l" r="r" t="t"/>
                <a:pathLst>
                  <a:path extrusionOk="0" h="1249" w="1555">
                    <a:moveTo>
                      <a:pt x="1372" y="1"/>
                    </a:moveTo>
                    <a:cubicBezTo>
                      <a:pt x="977" y="275"/>
                      <a:pt x="703" y="426"/>
                      <a:pt x="703" y="426"/>
                    </a:cubicBezTo>
                    <a:cubicBezTo>
                      <a:pt x="616" y="285"/>
                      <a:pt x="490" y="225"/>
                      <a:pt x="375" y="225"/>
                    </a:cubicBezTo>
                    <a:cubicBezTo>
                      <a:pt x="170" y="225"/>
                      <a:pt x="0" y="416"/>
                      <a:pt x="156" y="670"/>
                    </a:cubicBezTo>
                    <a:cubicBezTo>
                      <a:pt x="245" y="817"/>
                      <a:pt x="504" y="1249"/>
                      <a:pt x="686" y="1249"/>
                    </a:cubicBezTo>
                    <a:cubicBezTo>
                      <a:pt x="692" y="1249"/>
                      <a:pt x="698" y="1248"/>
                      <a:pt x="703" y="1247"/>
                    </a:cubicBezTo>
                    <a:cubicBezTo>
                      <a:pt x="1007" y="1186"/>
                      <a:pt x="1038" y="943"/>
                      <a:pt x="855" y="730"/>
                    </a:cubicBezTo>
                    <a:cubicBezTo>
                      <a:pt x="855" y="730"/>
                      <a:pt x="1342" y="457"/>
                      <a:pt x="1555" y="305"/>
                    </a:cubicBezTo>
                    <a:lnTo>
                      <a:pt x="1372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587152" y="4665263"/>
                <a:ext cx="227304" cy="196761"/>
              </a:xfrm>
              <a:custGeom>
                <a:rect b="b" l="l" r="r" t="t"/>
                <a:pathLst>
                  <a:path extrusionOk="0" h="6236" w="7204">
                    <a:moveTo>
                      <a:pt x="3607" y="1"/>
                    </a:moveTo>
                    <a:cubicBezTo>
                      <a:pt x="3559" y="1"/>
                      <a:pt x="3512" y="2"/>
                      <a:pt x="3465" y="4"/>
                    </a:cubicBezTo>
                    <a:cubicBezTo>
                      <a:pt x="1915" y="4"/>
                      <a:pt x="578" y="764"/>
                      <a:pt x="365" y="2557"/>
                    </a:cubicBezTo>
                    <a:cubicBezTo>
                      <a:pt x="0" y="4837"/>
                      <a:pt x="1337" y="6235"/>
                      <a:pt x="3556" y="6235"/>
                    </a:cubicBezTo>
                    <a:cubicBezTo>
                      <a:pt x="5775" y="6235"/>
                      <a:pt x="7204" y="4563"/>
                      <a:pt x="6596" y="2101"/>
                    </a:cubicBezTo>
                    <a:cubicBezTo>
                      <a:pt x="6274" y="783"/>
                      <a:pt x="4878" y="1"/>
                      <a:pt x="360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-507579" y="4613391"/>
                <a:ext cx="55122" cy="56794"/>
              </a:xfrm>
              <a:custGeom>
                <a:rect b="b" l="l" r="r" t="t"/>
                <a:pathLst>
                  <a:path extrusionOk="0" h="1800" w="1747">
                    <a:moveTo>
                      <a:pt x="917" y="1"/>
                    </a:moveTo>
                    <a:cubicBezTo>
                      <a:pt x="789" y="1"/>
                      <a:pt x="674" y="7"/>
                      <a:pt x="609" y="7"/>
                    </a:cubicBezTo>
                    <a:cubicBezTo>
                      <a:pt x="1" y="7"/>
                      <a:pt x="92" y="766"/>
                      <a:pt x="700" y="766"/>
                    </a:cubicBezTo>
                    <a:cubicBezTo>
                      <a:pt x="730" y="1101"/>
                      <a:pt x="730" y="1435"/>
                      <a:pt x="730" y="1800"/>
                    </a:cubicBezTo>
                    <a:lnTo>
                      <a:pt x="1156" y="1800"/>
                    </a:lnTo>
                    <a:lnTo>
                      <a:pt x="1156" y="706"/>
                    </a:lnTo>
                    <a:cubicBezTo>
                      <a:pt x="1198" y="713"/>
                      <a:pt x="1238" y="716"/>
                      <a:pt x="1276" y="716"/>
                    </a:cubicBezTo>
                    <a:cubicBezTo>
                      <a:pt x="1571" y="716"/>
                      <a:pt x="1746" y="515"/>
                      <a:pt x="1612" y="219"/>
                    </a:cubicBezTo>
                    <a:cubicBezTo>
                      <a:pt x="1570" y="30"/>
                      <a:pt x="1207" y="1"/>
                      <a:pt x="91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499596" y="4853343"/>
                <a:ext cx="55375" cy="57078"/>
              </a:xfrm>
              <a:custGeom>
                <a:rect b="b" l="l" r="r" t="t"/>
                <a:pathLst>
                  <a:path extrusionOk="0" h="1809" w="1755">
                    <a:moveTo>
                      <a:pt x="994" y="0"/>
                    </a:moveTo>
                    <a:lnTo>
                      <a:pt x="538" y="31"/>
                    </a:lnTo>
                    <a:cubicBezTo>
                      <a:pt x="538" y="365"/>
                      <a:pt x="599" y="1095"/>
                      <a:pt x="599" y="1095"/>
                    </a:cubicBezTo>
                    <a:cubicBezTo>
                      <a:pt x="576" y="1093"/>
                      <a:pt x="553" y="1092"/>
                      <a:pt x="531" y="1092"/>
                    </a:cubicBezTo>
                    <a:cubicBezTo>
                      <a:pt x="205" y="1092"/>
                      <a:pt x="1" y="1298"/>
                      <a:pt x="143" y="1611"/>
                    </a:cubicBezTo>
                    <a:cubicBezTo>
                      <a:pt x="198" y="1776"/>
                      <a:pt x="471" y="1808"/>
                      <a:pt x="727" y="1808"/>
                    </a:cubicBezTo>
                    <a:cubicBezTo>
                      <a:pt x="898" y="1808"/>
                      <a:pt x="1061" y="1794"/>
                      <a:pt x="1146" y="1794"/>
                    </a:cubicBezTo>
                    <a:cubicBezTo>
                      <a:pt x="1754" y="1794"/>
                      <a:pt x="1632" y="1034"/>
                      <a:pt x="1055" y="1034"/>
                    </a:cubicBezTo>
                    <a:cubicBezTo>
                      <a:pt x="1055" y="1034"/>
                      <a:pt x="994" y="639"/>
                      <a:pt x="99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386735" y="4726725"/>
                <a:ext cx="59003" cy="46098"/>
              </a:xfrm>
              <a:custGeom>
                <a:rect b="b" l="l" r="r" t="t"/>
                <a:pathLst>
                  <a:path extrusionOk="0" h="1461" w="1870">
                    <a:moveTo>
                      <a:pt x="1386" y="0"/>
                    </a:moveTo>
                    <a:cubicBezTo>
                      <a:pt x="1151" y="0"/>
                      <a:pt x="1020" y="218"/>
                      <a:pt x="1095" y="518"/>
                    </a:cubicBezTo>
                    <a:cubicBezTo>
                      <a:pt x="1095" y="518"/>
                      <a:pt x="335" y="548"/>
                      <a:pt x="1" y="579"/>
                    </a:cubicBezTo>
                    <a:lnTo>
                      <a:pt x="62" y="1035"/>
                    </a:lnTo>
                    <a:cubicBezTo>
                      <a:pt x="298" y="1013"/>
                      <a:pt x="534" y="992"/>
                      <a:pt x="782" y="992"/>
                    </a:cubicBezTo>
                    <a:cubicBezTo>
                      <a:pt x="884" y="992"/>
                      <a:pt x="988" y="995"/>
                      <a:pt x="1095" y="1004"/>
                    </a:cubicBezTo>
                    <a:cubicBezTo>
                      <a:pt x="1111" y="1300"/>
                      <a:pt x="1318" y="1461"/>
                      <a:pt x="1512" y="1461"/>
                    </a:cubicBezTo>
                    <a:cubicBezTo>
                      <a:pt x="1697" y="1461"/>
                      <a:pt x="1870" y="1315"/>
                      <a:pt x="1855" y="1004"/>
                    </a:cubicBezTo>
                    <a:cubicBezTo>
                      <a:pt x="1855" y="792"/>
                      <a:pt x="1825" y="92"/>
                      <a:pt x="1551" y="32"/>
                    </a:cubicBezTo>
                    <a:cubicBezTo>
                      <a:pt x="1492" y="10"/>
                      <a:pt x="1436" y="0"/>
                      <a:pt x="1386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410715" y="4820750"/>
                <a:ext cx="64493" cy="51935"/>
              </a:xfrm>
              <a:custGeom>
                <a:rect b="b" l="l" r="r" t="t"/>
                <a:pathLst>
                  <a:path extrusionOk="0" h="1646" w="2044">
                    <a:moveTo>
                      <a:pt x="274" y="0"/>
                    </a:moveTo>
                    <a:lnTo>
                      <a:pt x="1" y="395"/>
                    </a:lnTo>
                    <a:cubicBezTo>
                      <a:pt x="274" y="578"/>
                      <a:pt x="913" y="973"/>
                      <a:pt x="913" y="973"/>
                    </a:cubicBezTo>
                    <a:cubicBezTo>
                      <a:pt x="670" y="1246"/>
                      <a:pt x="700" y="1550"/>
                      <a:pt x="1065" y="1641"/>
                    </a:cubicBezTo>
                    <a:cubicBezTo>
                      <a:pt x="1078" y="1644"/>
                      <a:pt x="1091" y="1646"/>
                      <a:pt x="1104" y="1646"/>
                    </a:cubicBezTo>
                    <a:cubicBezTo>
                      <a:pt x="1372" y="1646"/>
                      <a:pt x="1709" y="1086"/>
                      <a:pt x="1825" y="912"/>
                    </a:cubicBezTo>
                    <a:cubicBezTo>
                      <a:pt x="2044" y="593"/>
                      <a:pt x="1819" y="326"/>
                      <a:pt x="1552" y="326"/>
                    </a:cubicBezTo>
                    <a:cubicBezTo>
                      <a:pt x="1412" y="326"/>
                      <a:pt x="1261" y="400"/>
                      <a:pt x="1156" y="578"/>
                    </a:cubicBezTo>
                    <a:cubicBezTo>
                      <a:pt x="1156" y="578"/>
                      <a:pt x="791" y="365"/>
                      <a:pt x="27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606336" y="4648351"/>
                <a:ext cx="59476" cy="57331"/>
              </a:xfrm>
              <a:custGeom>
                <a:rect b="b" l="l" r="r" t="t"/>
                <a:pathLst>
                  <a:path extrusionOk="0" h="1817" w="1885">
                    <a:moveTo>
                      <a:pt x="972" y="0"/>
                    </a:moveTo>
                    <a:cubicBezTo>
                      <a:pt x="876" y="0"/>
                      <a:pt x="771" y="43"/>
                      <a:pt x="669" y="145"/>
                    </a:cubicBezTo>
                    <a:cubicBezTo>
                      <a:pt x="517" y="327"/>
                      <a:pt x="0" y="783"/>
                      <a:pt x="122" y="1026"/>
                    </a:cubicBezTo>
                    <a:cubicBezTo>
                      <a:pt x="200" y="1197"/>
                      <a:pt x="317" y="1281"/>
                      <a:pt x="446" y="1281"/>
                    </a:cubicBezTo>
                    <a:cubicBezTo>
                      <a:pt x="569" y="1281"/>
                      <a:pt x="702" y="1205"/>
                      <a:pt x="821" y="1057"/>
                    </a:cubicBezTo>
                    <a:cubicBezTo>
                      <a:pt x="821" y="1057"/>
                      <a:pt x="1338" y="1573"/>
                      <a:pt x="1581" y="1817"/>
                    </a:cubicBezTo>
                    <a:lnTo>
                      <a:pt x="1885" y="1513"/>
                    </a:lnTo>
                    <a:cubicBezTo>
                      <a:pt x="1642" y="1269"/>
                      <a:pt x="1398" y="1026"/>
                      <a:pt x="1155" y="753"/>
                    </a:cubicBezTo>
                    <a:cubicBezTo>
                      <a:pt x="1479" y="429"/>
                      <a:pt x="1275" y="0"/>
                      <a:pt x="972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628391" y="4753955"/>
                <a:ext cx="60423" cy="46414"/>
              </a:xfrm>
              <a:custGeom>
                <a:rect b="b" l="l" r="r" t="t"/>
                <a:pathLst>
                  <a:path extrusionOk="0" h="1471" w="1915">
                    <a:moveTo>
                      <a:pt x="451" y="1"/>
                    </a:moveTo>
                    <a:cubicBezTo>
                      <a:pt x="388" y="1"/>
                      <a:pt x="318" y="16"/>
                      <a:pt x="243" y="50"/>
                    </a:cubicBezTo>
                    <a:cubicBezTo>
                      <a:pt x="0" y="172"/>
                      <a:pt x="122" y="840"/>
                      <a:pt x="122" y="1084"/>
                    </a:cubicBezTo>
                    <a:cubicBezTo>
                      <a:pt x="148" y="1350"/>
                      <a:pt x="309" y="1471"/>
                      <a:pt x="477" y="1471"/>
                    </a:cubicBezTo>
                    <a:cubicBezTo>
                      <a:pt x="691" y="1471"/>
                      <a:pt x="916" y="1273"/>
                      <a:pt x="882" y="932"/>
                    </a:cubicBezTo>
                    <a:cubicBezTo>
                      <a:pt x="1216" y="871"/>
                      <a:pt x="1550" y="840"/>
                      <a:pt x="1915" y="840"/>
                    </a:cubicBezTo>
                    <a:lnTo>
                      <a:pt x="1854" y="354"/>
                    </a:lnTo>
                    <a:cubicBezTo>
                      <a:pt x="1520" y="384"/>
                      <a:pt x="790" y="476"/>
                      <a:pt x="790" y="476"/>
                    </a:cubicBezTo>
                    <a:cubicBezTo>
                      <a:pt x="814" y="192"/>
                      <a:pt x="672" y="1"/>
                      <a:pt x="451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596744" y="4830310"/>
                <a:ext cx="60455" cy="57362"/>
              </a:xfrm>
              <a:custGeom>
                <a:rect b="b" l="l" r="r" t="t"/>
                <a:pathLst>
                  <a:path extrusionOk="0" h="1818" w="1916">
                    <a:moveTo>
                      <a:pt x="1581" y="1"/>
                    </a:moveTo>
                    <a:cubicBezTo>
                      <a:pt x="1338" y="244"/>
                      <a:pt x="821" y="761"/>
                      <a:pt x="821" y="761"/>
                    </a:cubicBezTo>
                    <a:cubicBezTo>
                      <a:pt x="714" y="624"/>
                      <a:pt x="578" y="548"/>
                      <a:pt x="452" y="548"/>
                    </a:cubicBezTo>
                    <a:cubicBezTo>
                      <a:pt x="327" y="548"/>
                      <a:pt x="213" y="624"/>
                      <a:pt x="152" y="791"/>
                    </a:cubicBezTo>
                    <a:cubicBezTo>
                      <a:pt x="0" y="1034"/>
                      <a:pt x="547" y="1521"/>
                      <a:pt x="699" y="1673"/>
                    </a:cubicBezTo>
                    <a:cubicBezTo>
                      <a:pt x="801" y="1775"/>
                      <a:pt x="907" y="1817"/>
                      <a:pt x="1002" y="1817"/>
                    </a:cubicBezTo>
                    <a:cubicBezTo>
                      <a:pt x="1305" y="1817"/>
                      <a:pt x="1509" y="1388"/>
                      <a:pt x="1186" y="1065"/>
                    </a:cubicBezTo>
                    <a:cubicBezTo>
                      <a:pt x="1186" y="1065"/>
                      <a:pt x="1429" y="761"/>
                      <a:pt x="1915" y="305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-419328" y="4637497"/>
                <a:ext cx="60423" cy="58593"/>
              </a:xfrm>
              <a:custGeom>
                <a:rect b="b" l="l" r="r" t="t"/>
                <a:pathLst>
                  <a:path extrusionOk="0" h="1857" w="1915">
                    <a:moveTo>
                      <a:pt x="722" y="1"/>
                    </a:moveTo>
                    <a:cubicBezTo>
                      <a:pt x="678" y="1"/>
                      <a:pt x="640" y="10"/>
                      <a:pt x="608" y="33"/>
                    </a:cubicBezTo>
                    <a:cubicBezTo>
                      <a:pt x="274" y="215"/>
                      <a:pt x="335" y="550"/>
                      <a:pt x="669" y="702"/>
                    </a:cubicBezTo>
                    <a:cubicBezTo>
                      <a:pt x="669" y="702"/>
                      <a:pt x="213" y="1309"/>
                      <a:pt x="0" y="1583"/>
                    </a:cubicBezTo>
                    <a:lnTo>
                      <a:pt x="395" y="1857"/>
                    </a:lnTo>
                    <a:cubicBezTo>
                      <a:pt x="578" y="1553"/>
                      <a:pt x="791" y="1279"/>
                      <a:pt x="1003" y="1006"/>
                    </a:cubicBezTo>
                    <a:cubicBezTo>
                      <a:pt x="1119" y="1099"/>
                      <a:pt x="1238" y="1138"/>
                      <a:pt x="1345" y="1138"/>
                    </a:cubicBezTo>
                    <a:cubicBezTo>
                      <a:pt x="1690" y="1138"/>
                      <a:pt x="1914" y="737"/>
                      <a:pt x="1520" y="458"/>
                    </a:cubicBezTo>
                    <a:cubicBezTo>
                      <a:pt x="1391" y="329"/>
                      <a:pt x="974" y="1"/>
                      <a:pt x="72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2330463" y="5203609"/>
              <a:ext cx="247983" cy="242198"/>
              <a:chOff x="-1138843" y="4300472"/>
              <a:chExt cx="300659" cy="297030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-953759" y="4528908"/>
                <a:ext cx="41839" cy="45562"/>
              </a:xfrm>
              <a:custGeom>
                <a:rect b="b" l="l" r="r" t="t"/>
                <a:pathLst>
                  <a:path extrusionOk="0" h="1444" w="1326">
                    <a:moveTo>
                      <a:pt x="274" y="1"/>
                    </a:moveTo>
                    <a:lnTo>
                      <a:pt x="0" y="153"/>
                    </a:lnTo>
                    <a:cubicBezTo>
                      <a:pt x="92" y="396"/>
                      <a:pt x="365" y="882"/>
                      <a:pt x="365" y="882"/>
                    </a:cubicBezTo>
                    <a:cubicBezTo>
                      <a:pt x="92" y="973"/>
                      <a:pt x="0" y="1217"/>
                      <a:pt x="213" y="1399"/>
                    </a:cubicBezTo>
                    <a:cubicBezTo>
                      <a:pt x="245" y="1431"/>
                      <a:pt x="290" y="1444"/>
                      <a:pt x="344" y="1444"/>
                    </a:cubicBezTo>
                    <a:cubicBezTo>
                      <a:pt x="543" y="1444"/>
                      <a:pt x="853" y="1258"/>
                      <a:pt x="973" y="1186"/>
                    </a:cubicBezTo>
                    <a:cubicBezTo>
                      <a:pt x="1325" y="1010"/>
                      <a:pt x="1157" y="647"/>
                      <a:pt x="865" y="647"/>
                    </a:cubicBezTo>
                    <a:cubicBezTo>
                      <a:pt x="804" y="647"/>
                      <a:pt x="737" y="663"/>
                      <a:pt x="669" y="700"/>
                    </a:cubicBezTo>
                    <a:cubicBezTo>
                      <a:pt x="517" y="457"/>
                      <a:pt x="396" y="244"/>
                      <a:pt x="274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-1055104" y="4531779"/>
                <a:ext cx="41902" cy="45688"/>
              </a:xfrm>
              <a:custGeom>
                <a:rect b="b" l="l" r="r" t="t"/>
                <a:pathLst>
                  <a:path extrusionOk="0" h="1448" w="1328">
                    <a:moveTo>
                      <a:pt x="1024" y="1"/>
                    </a:moveTo>
                    <a:cubicBezTo>
                      <a:pt x="811" y="457"/>
                      <a:pt x="659" y="730"/>
                      <a:pt x="659" y="730"/>
                    </a:cubicBezTo>
                    <a:cubicBezTo>
                      <a:pt x="589" y="695"/>
                      <a:pt x="521" y="680"/>
                      <a:pt x="460" y="680"/>
                    </a:cubicBezTo>
                    <a:cubicBezTo>
                      <a:pt x="153" y="680"/>
                      <a:pt x="0" y="1065"/>
                      <a:pt x="355" y="1217"/>
                    </a:cubicBezTo>
                    <a:cubicBezTo>
                      <a:pt x="472" y="1287"/>
                      <a:pt x="789" y="1448"/>
                      <a:pt x="983" y="1448"/>
                    </a:cubicBezTo>
                    <a:cubicBezTo>
                      <a:pt x="1041" y="1448"/>
                      <a:pt x="1087" y="1434"/>
                      <a:pt x="1115" y="1399"/>
                    </a:cubicBezTo>
                    <a:cubicBezTo>
                      <a:pt x="1328" y="1186"/>
                      <a:pt x="1237" y="974"/>
                      <a:pt x="963" y="882"/>
                    </a:cubicBezTo>
                    <a:cubicBezTo>
                      <a:pt x="963" y="882"/>
                      <a:pt x="1206" y="396"/>
                      <a:pt x="1328" y="122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-1117955" y="4396232"/>
                <a:ext cx="48181" cy="34771"/>
              </a:xfrm>
              <a:custGeom>
                <a:rect b="b" l="l" r="r" t="t"/>
                <a:pathLst>
                  <a:path extrusionOk="0" h="1102" w="1527">
                    <a:moveTo>
                      <a:pt x="520" y="1"/>
                    </a:moveTo>
                    <a:cubicBezTo>
                      <a:pt x="493" y="1"/>
                      <a:pt x="464" y="4"/>
                      <a:pt x="432" y="11"/>
                    </a:cubicBezTo>
                    <a:cubicBezTo>
                      <a:pt x="220" y="11"/>
                      <a:pt x="98" y="558"/>
                      <a:pt x="68" y="710"/>
                    </a:cubicBezTo>
                    <a:cubicBezTo>
                      <a:pt x="1" y="961"/>
                      <a:pt x="154" y="1101"/>
                      <a:pt x="321" y="1101"/>
                    </a:cubicBezTo>
                    <a:cubicBezTo>
                      <a:pt x="458" y="1101"/>
                      <a:pt x="604" y="1007"/>
                      <a:pt x="645" y="801"/>
                    </a:cubicBezTo>
                    <a:cubicBezTo>
                      <a:pt x="919" y="832"/>
                      <a:pt x="1162" y="893"/>
                      <a:pt x="1435" y="984"/>
                    </a:cubicBezTo>
                    <a:lnTo>
                      <a:pt x="1527" y="619"/>
                    </a:lnTo>
                    <a:lnTo>
                      <a:pt x="706" y="437"/>
                    </a:lnTo>
                    <a:cubicBezTo>
                      <a:pt x="786" y="195"/>
                      <a:pt x="725" y="1"/>
                      <a:pt x="520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-1055419" y="4323190"/>
                <a:ext cx="37327" cy="46571"/>
              </a:xfrm>
              <a:custGeom>
                <a:rect b="b" l="l" r="r" t="t"/>
                <a:pathLst>
                  <a:path extrusionOk="0" h="1476" w="1183">
                    <a:moveTo>
                      <a:pt x="815" y="0"/>
                    </a:moveTo>
                    <a:cubicBezTo>
                      <a:pt x="762" y="0"/>
                      <a:pt x="703" y="14"/>
                      <a:pt x="639" y="46"/>
                    </a:cubicBezTo>
                    <a:cubicBezTo>
                      <a:pt x="487" y="107"/>
                      <a:pt x="0" y="320"/>
                      <a:pt x="31" y="502"/>
                    </a:cubicBezTo>
                    <a:cubicBezTo>
                      <a:pt x="31" y="700"/>
                      <a:pt x="134" y="795"/>
                      <a:pt x="265" y="795"/>
                    </a:cubicBezTo>
                    <a:cubicBezTo>
                      <a:pt x="335" y="795"/>
                      <a:pt x="413" y="768"/>
                      <a:pt x="487" y="715"/>
                    </a:cubicBezTo>
                    <a:cubicBezTo>
                      <a:pt x="487" y="715"/>
                      <a:pt x="730" y="1232"/>
                      <a:pt x="821" y="1475"/>
                    </a:cubicBezTo>
                    <a:lnTo>
                      <a:pt x="1156" y="1323"/>
                    </a:lnTo>
                    <a:cubicBezTo>
                      <a:pt x="1034" y="1080"/>
                      <a:pt x="912" y="837"/>
                      <a:pt x="821" y="594"/>
                    </a:cubicBezTo>
                    <a:cubicBezTo>
                      <a:pt x="1182" y="439"/>
                      <a:pt x="1106" y="0"/>
                      <a:pt x="81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-909650" y="4372631"/>
                <a:ext cx="47991" cy="40261"/>
              </a:xfrm>
              <a:custGeom>
                <a:rect b="b" l="l" r="r" t="t"/>
                <a:pathLst>
                  <a:path extrusionOk="0" h="1276" w="1521">
                    <a:moveTo>
                      <a:pt x="882" y="1"/>
                    </a:moveTo>
                    <a:cubicBezTo>
                      <a:pt x="676" y="1"/>
                      <a:pt x="497" y="266"/>
                      <a:pt x="669" y="546"/>
                    </a:cubicBezTo>
                    <a:cubicBezTo>
                      <a:pt x="457" y="698"/>
                      <a:pt x="213" y="850"/>
                      <a:pt x="1" y="972"/>
                    </a:cubicBezTo>
                    <a:lnTo>
                      <a:pt x="183" y="1276"/>
                    </a:lnTo>
                    <a:cubicBezTo>
                      <a:pt x="396" y="1124"/>
                      <a:pt x="882" y="820"/>
                      <a:pt x="882" y="820"/>
                    </a:cubicBezTo>
                    <a:cubicBezTo>
                      <a:pt x="954" y="964"/>
                      <a:pt x="1058" y="1054"/>
                      <a:pt x="1168" y="1054"/>
                    </a:cubicBezTo>
                    <a:cubicBezTo>
                      <a:pt x="1244" y="1054"/>
                      <a:pt x="1324" y="1011"/>
                      <a:pt x="1399" y="911"/>
                    </a:cubicBezTo>
                    <a:cubicBezTo>
                      <a:pt x="1520" y="729"/>
                      <a:pt x="1216" y="303"/>
                      <a:pt x="1125" y="151"/>
                    </a:cubicBezTo>
                    <a:cubicBezTo>
                      <a:pt x="1055" y="45"/>
                      <a:pt x="966" y="1"/>
                      <a:pt x="88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-902929" y="4470568"/>
                <a:ext cx="48938" cy="35118"/>
              </a:xfrm>
              <a:custGeom>
                <a:rect b="b" l="l" r="r" t="t"/>
                <a:pathLst>
                  <a:path extrusionOk="0" h="1113" w="1551">
                    <a:moveTo>
                      <a:pt x="1195" y="0"/>
                    </a:moveTo>
                    <a:cubicBezTo>
                      <a:pt x="1063" y="0"/>
                      <a:pt x="953" y="115"/>
                      <a:pt x="912" y="300"/>
                    </a:cubicBezTo>
                    <a:cubicBezTo>
                      <a:pt x="912" y="300"/>
                      <a:pt x="365" y="117"/>
                      <a:pt x="122" y="26"/>
                    </a:cubicBezTo>
                    <a:lnTo>
                      <a:pt x="0" y="360"/>
                    </a:lnTo>
                    <a:cubicBezTo>
                      <a:pt x="274" y="421"/>
                      <a:pt x="517" y="512"/>
                      <a:pt x="760" y="634"/>
                    </a:cubicBezTo>
                    <a:cubicBezTo>
                      <a:pt x="664" y="904"/>
                      <a:pt x="849" y="1113"/>
                      <a:pt x="1036" y="1113"/>
                    </a:cubicBezTo>
                    <a:cubicBezTo>
                      <a:pt x="1144" y="1113"/>
                      <a:pt x="1252" y="1044"/>
                      <a:pt x="1307" y="877"/>
                    </a:cubicBezTo>
                    <a:cubicBezTo>
                      <a:pt x="1368" y="725"/>
                      <a:pt x="1551" y="208"/>
                      <a:pt x="1399" y="87"/>
                    </a:cubicBezTo>
                    <a:cubicBezTo>
                      <a:pt x="1329" y="27"/>
                      <a:pt x="1260" y="0"/>
                      <a:pt x="119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-965402" y="4324483"/>
                <a:ext cx="37579" cy="46224"/>
              </a:xfrm>
              <a:custGeom>
                <a:rect b="b" l="l" r="r" t="t"/>
                <a:pathLst>
                  <a:path extrusionOk="0" h="1465" w="1191">
                    <a:moveTo>
                      <a:pt x="366" y="1"/>
                    </a:moveTo>
                    <a:cubicBezTo>
                      <a:pt x="66" y="1"/>
                      <a:pt x="1" y="455"/>
                      <a:pt x="369" y="613"/>
                    </a:cubicBezTo>
                    <a:cubicBezTo>
                      <a:pt x="278" y="857"/>
                      <a:pt x="157" y="1100"/>
                      <a:pt x="65" y="1373"/>
                    </a:cubicBezTo>
                    <a:lnTo>
                      <a:pt x="400" y="1464"/>
                    </a:lnTo>
                    <a:cubicBezTo>
                      <a:pt x="491" y="1252"/>
                      <a:pt x="704" y="705"/>
                      <a:pt x="704" y="705"/>
                    </a:cubicBezTo>
                    <a:cubicBezTo>
                      <a:pt x="783" y="754"/>
                      <a:pt x="859" y="778"/>
                      <a:pt x="925" y="778"/>
                    </a:cubicBezTo>
                    <a:cubicBezTo>
                      <a:pt x="1063" y="778"/>
                      <a:pt x="1160" y="676"/>
                      <a:pt x="1160" y="492"/>
                    </a:cubicBezTo>
                    <a:cubicBezTo>
                      <a:pt x="1190" y="279"/>
                      <a:pt x="673" y="97"/>
                      <a:pt x="521" y="36"/>
                    </a:cubicBezTo>
                    <a:cubicBezTo>
                      <a:pt x="465" y="12"/>
                      <a:pt x="413" y="1"/>
                      <a:pt x="366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1114043" y="4480949"/>
                <a:ext cx="49064" cy="39409"/>
              </a:xfrm>
              <a:custGeom>
                <a:rect b="b" l="l" r="r" t="t"/>
                <a:pathLst>
                  <a:path extrusionOk="0" h="1249" w="1555">
                    <a:moveTo>
                      <a:pt x="1372" y="1"/>
                    </a:moveTo>
                    <a:cubicBezTo>
                      <a:pt x="977" y="275"/>
                      <a:pt x="703" y="426"/>
                      <a:pt x="703" y="426"/>
                    </a:cubicBezTo>
                    <a:cubicBezTo>
                      <a:pt x="616" y="285"/>
                      <a:pt x="490" y="225"/>
                      <a:pt x="375" y="225"/>
                    </a:cubicBezTo>
                    <a:cubicBezTo>
                      <a:pt x="170" y="225"/>
                      <a:pt x="0" y="416"/>
                      <a:pt x="156" y="670"/>
                    </a:cubicBezTo>
                    <a:cubicBezTo>
                      <a:pt x="245" y="817"/>
                      <a:pt x="504" y="1249"/>
                      <a:pt x="686" y="1249"/>
                    </a:cubicBezTo>
                    <a:cubicBezTo>
                      <a:pt x="692" y="1249"/>
                      <a:pt x="698" y="1248"/>
                      <a:pt x="703" y="1247"/>
                    </a:cubicBezTo>
                    <a:cubicBezTo>
                      <a:pt x="1007" y="1186"/>
                      <a:pt x="1038" y="943"/>
                      <a:pt x="855" y="730"/>
                    </a:cubicBezTo>
                    <a:cubicBezTo>
                      <a:pt x="855" y="730"/>
                      <a:pt x="1342" y="457"/>
                      <a:pt x="1555" y="305"/>
                    </a:cubicBezTo>
                    <a:lnTo>
                      <a:pt x="1372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1097604" y="4352344"/>
                <a:ext cx="227304" cy="196761"/>
              </a:xfrm>
              <a:custGeom>
                <a:rect b="b" l="l" r="r" t="t"/>
                <a:pathLst>
                  <a:path extrusionOk="0" h="6236" w="7204">
                    <a:moveTo>
                      <a:pt x="3607" y="1"/>
                    </a:moveTo>
                    <a:cubicBezTo>
                      <a:pt x="3559" y="1"/>
                      <a:pt x="3512" y="2"/>
                      <a:pt x="3465" y="4"/>
                    </a:cubicBezTo>
                    <a:cubicBezTo>
                      <a:pt x="1915" y="4"/>
                      <a:pt x="578" y="764"/>
                      <a:pt x="365" y="2557"/>
                    </a:cubicBezTo>
                    <a:cubicBezTo>
                      <a:pt x="0" y="4837"/>
                      <a:pt x="1337" y="6235"/>
                      <a:pt x="3556" y="6235"/>
                    </a:cubicBezTo>
                    <a:cubicBezTo>
                      <a:pt x="5775" y="6235"/>
                      <a:pt x="7204" y="4563"/>
                      <a:pt x="6596" y="2101"/>
                    </a:cubicBezTo>
                    <a:cubicBezTo>
                      <a:pt x="6274" y="783"/>
                      <a:pt x="4878" y="1"/>
                      <a:pt x="360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1018031" y="4300472"/>
                <a:ext cx="55122" cy="56794"/>
              </a:xfrm>
              <a:custGeom>
                <a:rect b="b" l="l" r="r" t="t"/>
                <a:pathLst>
                  <a:path extrusionOk="0" h="1800" w="1747">
                    <a:moveTo>
                      <a:pt x="917" y="1"/>
                    </a:moveTo>
                    <a:cubicBezTo>
                      <a:pt x="789" y="1"/>
                      <a:pt x="674" y="7"/>
                      <a:pt x="609" y="7"/>
                    </a:cubicBezTo>
                    <a:cubicBezTo>
                      <a:pt x="1" y="7"/>
                      <a:pt x="92" y="766"/>
                      <a:pt x="700" y="766"/>
                    </a:cubicBezTo>
                    <a:cubicBezTo>
                      <a:pt x="730" y="1101"/>
                      <a:pt x="730" y="1435"/>
                      <a:pt x="730" y="1800"/>
                    </a:cubicBezTo>
                    <a:lnTo>
                      <a:pt x="1156" y="1800"/>
                    </a:lnTo>
                    <a:lnTo>
                      <a:pt x="1156" y="706"/>
                    </a:lnTo>
                    <a:cubicBezTo>
                      <a:pt x="1198" y="713"/>
                      <a:pt x="1238" y="716"/>
                      <a:pt x="1276" y="716"/>
                    </a:cubicBezTo>
                    <a:cubicBezTo>
                      <a:pt x="1571" y="716"/>
                      <a:pt x="1746" y="515"/>
                      <a:pt x="1612" y="219"/>
                    </a:cubicBezTo>
                    <a:cubicBezTo>
                      <a:pt x="1570" y="30"/>
                      <a:pt x="1207" y="1"/>
                      <a:pt x="91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1010048" y="4540424"/>
                <a:ext cx="55375" cy="57078"/>
              </a:xfrm>
              <a:custGeom>
                <a:rect b="b" l="l" r="r" t="t"/>
                <a:pathLst>
                  <a:path extrusionOk="0" h="1809" w="1755">
                    <a:moveTo>
                      <a:pt x="994" y="0"/>
                    </a:moveTo>
                    <a:lnTo>
                      <a:pt x="538" y="31"/>
                    </a:lnTo>
                    <a:cubicBezTo>
                      <a:pt x="538" y="365"/>
                      <a:pt x="599" y="1095"/>
                      <a:pt x="599" y="1095"/>
                    </a:cubicBezTo>
                    <a:cubicBezTo>
                      <a:pt x="576" y="1093"/>
                      <a:pt x="553" y="1092"/>
                      <a:pt x="531" y="1092"/>
                    </a:cubicBezTo>
                    <a:cubicBezTo>
                      <a:pt x="205" y="1092"/>
                      <a:pt x="1" y="1298"/>
                      <a:pt x="143" y="1611"/>
                    </a:cubicBezTo>
                    <a:cubicBezTo>
                      <a:pt x="198" y="1776"/>
                      <a:pt x="471" y="1808"/>
                      <a:pt x="727" y="1808"/>
                    </a:cubicBezTo>
                    <a:cubicBezTo>
                      <a:pt x="898" y="1808"/>
                      <a:pt x="1061" y="1794"/>
                      <a:pt x="1146" y="1794"/>
                    </a:cubicBezTo>
                    <a:cubicBezTo>
                      <a:pt x="1754" y="1794"/>
                      <a:pt x="1632" y="1034"/>
                      <a:pt x="1055" y="1034"/>
                    </a:cubicBezTo>
                    <a:cubicBezTo>
                      <a:pt x="1055" y="1034"/>
                      <a:pt x="994" y="639"/>
                      <a:pt x="99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897187" y="4413807"/>
                <a:ext cx="59003" cy="46098"/>
              </a:xfrm>
              <a:custGeom>
                <a:rect b="b" l="l" r="r" t="t"/>
                <a:pathLst>
                  <a:path extrusionOk="0" h="1461" w="1870">
                    <a:moveTo>
                      <a:pt x="1386" y="0"/>
                    </a:moveTo>
                    <a:cubicBezTo>
                      <a:pt x="1151" y="0"/>
                      <a:pt x="1020" y="218"/>
                      <a:pt x="1095" y="518"/>
                    </a:cubicBezTo>
                    <a:cubicBezTo>
                      <a:pt x="1095" y="518"/>
                      <a:pt x="335" y="548"/>
                      <a:pt x="1" y="579"/>
                    </a:cubicBezTo>
                    <a:lnTo>
                      <a:pt x="62" y="1035"/>
                    </a:lnTo>
                    <a:cubicBezTo>
                      <a:pt x="298" y="1013"/>
                      <a:pt x="534" y="992"/>
                      <a:pt x="782" y="992"/>
                    </a:cubicBezTo>
                    <a:cubicBezTo>
                      <a:pt x="884" y="992"/>
                      <a:pt x="988" y="995"/>
                      <a:pt x="1095" y="1004"/>
                    </a:cubicBezTo>
                    <a:cubicBezTo>
                      <a:pt x="1111" y="1300"/>
                      <a:pt x="1318" y="1461"/>
                      <a:pt x="1512" y="1461"/>
                    </a:cubicBezTo>
                    <a:cubicBezTo>
                      <a:pt x="1697" y="1461"/>
                      <a:pt x="1870" y="1315"/>
                      <a:pt x="1855" y="1004"/>
                    </a:cubicBezTo>
                    <a:cubicBezTo>
                      <a:pt x="1855" y="792"/>
                      <a:pt x="1825" y="92"/>
                      <a:pt x="1551" y="32"/>
                    </a:cubicBezTo>
                    <a:cubicBezTo>
                      <a:pt x="1492" y="10"/>
                      <a:pt x="1436" y="0"/>
                      <a:pt x="1386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921166" y="4507831"/>
                <a:ext cx="64493" cy="51935"/>
              </a:xfrm>
              <a:custGeom>
                <a:rect b="b" l="l" r="r" t="t"/>
                <a:pathLst>
                  <a:path extrusionOk="0" h="1646" w="2044">
                    <a:moveTo>
                      <a:pt x="274" y="0"/>
                    </a:moveTo>
                    <a:lnTo>
                      <a:pt x="1" y="395"/>
                    </a:lnTo>
                    <a:cubicBezTo>
                      <a:pt x="274" y="578"/>
                      <a:pt x="913" y="973"/>
                      <a:pt x="913" y="973"/>
                    </a:cubicBezTo>
                    <a:cubicBezTo>
                      <a:pt x="670" y="1246"/>
                      <a:pt x="700" y="1550"/>
                      <a:pt x="1065" y="1641"/>
                    </a:cubicBezTo>
                    <a:cubicBezTo>
                      <a:pt x="1078" y="1644"/>
                      <a:pt x="1091" y="1646"/>
                      <a:pt x="1104" y="1646"/>
                    </a:cubicBezTo>
                    <a:cubicBezTo>
                      <a:pt x="1372" y="1646"/>
                      <a:pt x="1709" y="1086"/>
                      <a:pt x="1825" y="912"/>
                    </a:cubicBezTo>
                    <a:cubicBezTo>
                      <a:pt x="2044" y="593"/>
                      <a:pt x="1819" y="326"/>
                      <a:pt x="1552" y="326"/>
                    </a:cubicBezTo>
                    <a:cubicBezTo>
                      <a:pt x="1412" y="326"/>
                      <a:pt x="1261" y="400"/>
                      <a:pt x="1156" y="578"/>
                    </a:cubicBezTo>
                    <a:cubicBezTo>
                      <a:pt x="1156" y="578"/>
                      <a:pt x="791" y="365"/>
                      <a:pt x="27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-1116788" y="4335432"/>
                <a:ext cx="59476" cy="57331"/>
              </a:xfrm>
              <a:custGeom>
                <a:rect b="b" l="l" r="r" t="t"/>
                <a:pathLst>
                  <a:path extrusionOk="0" h="1817" w="1885">
                    <a:moveTo>
                      <a:pt x="972" y="0"/>
                    </a:moveTo>
                    <a:cubicBezTo>
                      <a:pt x="876" y="0"/>
                      <a:pt x="771" y="43"/>
                      <a:pt x="669" y="145"/>
                    </a:cubicBezTo>
                    <a:cubicBezTo>
                      <a:pt x="517" y="327"/>
                      <a:pt x="0" y="783"/>
                      <a:pt x="122" y="1026"/>
                    </a:cubicBezTo>
                    <a:cubicBezTo>
                      <a:pt x="200" y="1197"/>
                      <a:pt x="317" y="1281"/>
                      <a:pt x="446" y="1281"/>
                    </a:cubicBezTo>
                    <a:cubicBezTo>
                      <a:pt x="569" y="1281"/>
                      <a:pt x="702" y="1205"/>
                      <a:pt x="821" y="1057"/>
                    </a:cubicBezTo>
                    <a:cubicBezTo>
                      <a:pt x="821" y="1057"/>
                      <a:pt x="1338" y="1573"/>
                      <a:pt x="1581" y="1817"/>
                    </a:cubicBezTo>
                    <a:lnTo>
                      <a:pt x="1885" y="1513"/>
                    </a:lnTo>
                    <a:cubicBezTo>
                      <a:pt x="1642" y="1269"/>
                      <a:pt x="1398" y="1026"/>
                      <a:pt x="1155" y="753"/>
                    </a:cubicBezTo>
                    <a:cubicBezTo>
                      <a:pt x="1479" y="429"/>
                      <a:pt x="1275" y="0"/>
                      <a:pt x="972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-1138843" y="4441036"/>
                <a:ext cx="60423" cy="46414"/>
              </a:xfrm>
              <a:custGeom>
                <a:rect b="b" l="l" r="r" t="t"/>
                <a:pathLst>
                  <a:path extrusionOk="0" h="1471" w="1915">
                    <a:moveTo>
                      <a:pt x="451" y="1"/>
                    </a:moveTo>
                    <a:cubicBezTo>
                      <a:pt x="388" y="1"/>
                      <a:pt x="318" y="16"/>
                      <a:pt x="243" y="50"/>
                    </a:cubicBezTo>
                    <a:cubicBezTo>
                      <a:pt x="0" y="172"/>
                      <a:pt x="122" y="840"/>
                      <a:pt x="122" y="1084"/>
                    </a:cubicBezTo>
                    <a:cubicBezTo>
                      <a:pt x="148" y="1350"/>
                      <a:pt x="309" y="1471"/>
                      <a:pt x="477" y="1471"/>
                    </a:cubicBezTo>
                    <a:cubicBezTo>
                      <a:pt x="691" y="1471"/>
                      <a:pt x="916" y="1273"/>
                      <a:pt x="882" y="932"/>
                    </a:cubicBezTo>
                    <a:cubicBezTo>
                      <a:pt x="1216" y="871"/>
                      <a:pt x="1550" y="840"/>
                      <a:pt x="1915" y="840"/>
                    </a:cubicBezTo>
                    <a:lnTo>
                      <a:pt x="1854" y="354"/>
                    </a:lnTo>
                    <a:cubicBezTo>
                      <a:pt x="1520" y="384"/>
                      <a:pt x="790" y="476"/>
                      <a:pt x="790" y="476"/>
                    </a:cubicBezTo>
                    <a:cubicBezTo>
                      <a:pt x="814" y="192"/>
                      <a:pt x="672" y="1"/>
                      <a:pt x="451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-1107196" y="4517391"/>
                <a:ext cx="60455" cy="57362"/>
              </a:xfrm>
              <a:custGeom>
                <a:rect b="b" l="l" r="r" t="t"/>
                <a:pathLst>
                  <a:path extrusionOk="0" h="1818" w="1916">
                    <a:moveTo>
                      <a:pt x="1581" y="1"/>
                    </a:moveTo>
                    <a:cubicBezTo>
                      <a:pt x="1338" y="244"/>
                      <a:pt x="821" y="761"/>
                      <a:pt x="821" y="761"/>
                    </a:cubicBezTo>
                    <a:cubicBezTo>
                      <a:pt x="714" y="624"/>
                      <a:pt x="578" y="548"/>
                      <a:pt x="452" y="548"/>
                    </a:cubicBezTo>
                    <a:cubicBezTo>
                      <a:pt x="327" y="548"/>
                      <a:pt x="213" y="624"/>
                      <a:pt x="152" y="791"/>
                    </a:cubicBezTo>
                    <a:cubicBezTo>
                      <a:pt x="0" y="1034"/>
                      <a:pt x="547" y="1521"/>
                      <a:pt x="699" y="1673"/>
                    </a:cubicBezTo>
                    <a:cubicBezTo>
                      <a:pt x="801" y="1775"/>
                      <a:pt x="907" y="1817"/>
                      <a:pt x="1002" y="1817"/>
                    </a:cubicBezTo>
                    <a:cubicBezTo>
                      <a:pt x="1305" y="1817"/>
                      <a:pt x="1509" y="1388"/>
                      <a:pt x="1186" y="1065"/>
                    </a:cubicBezTo>
                    <a:cubicBezTo>
                      <a:pt x="1186" y="1065"/>
                      <a:pt x="1429" y="761"/>
                      <a:pt x="1915" y="305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-929780" y="4324578"/>
                <a:ext cx="60423" cy="58593"/>
              </a:xfrm>
              <a:custGeom>
                <a:rect b="b" l="l" r="r" t="t"/>
                <a:pathLst>
                  <a:path extrusionOk="0" h="1857" w="1915">
                    <a:moveTo>
                      <a:pt x="722" y="1"/>
                    </a:moveTo>
                    <a:cubicBezTo>
                      <a:pt x="678" y="1"/>
                      <a:pt x="640" y="10"/>
                      <a:pt x="608" y="33"/>
                    </a:cubicBezTo>
                    <a:cubicBezTo>
                      <a:pt x="274" y="215"/>
                      <a:pt x="335" y="550"/>
                      <a:pt x="669" y="702"/>
                    </a:cubicBezTo>
                    <a:cubicBezTo>
                      <a:pt x="669" y="702"/>
                      <a:pt x="213" y="1309"/>
                      <a:pt x="0" y="1583"/>
                    </a:cubicBezTo>
                    <a:lnTo>
                      <a:pt x="395" y="1857"/>
                    </a:lnTo>
                    <a:cubicBezTo>
                      <a:pt x="578" y="1553"/>
                      <a:pt x="791" y="1279"/>
                      <a:pt x="1003" y="1006"/>
                    </a:cubicBezTo>
                    <a:cubicBezTo>
                      <a:pt x="1119" y="1099"/>
                      <a:pt x="1238" y="1138"/>
                      <a:pt x="1345" y="1138"/>
                    </a:cubicBezTo>
                    <a:cubicBezTo>
                      <a:pt x="1690" y="1138"/>
                      <a:pt x="1914" y="737"/>
                      <a:pt x="1520" y="458"/>
                    </a:cubicBezTo>
                    <a:cubicBezTo>
                      <a:pt x="1391" y="329"/>
                      <a:pt x="974" y="1"/>
                      <a:pt x="72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" name="Google Shape;108;p2"/>
            <p:cNvGrpSpPr/>
            <p:nvPr/>
          </p:nvGrpSpPr>
          <p:grpSpPr>
            <a:xfrm>
              <a:off x="2490703" y="4816011"/>
              <a:ext cx="247983" cy="242198"/>
              <a:chOff x="-1138843" y="4300472"/>
              <a:chExt cx="300659" cy="297030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-953759" y="4528908"/>
                <a:ext cx="41839" cy="45562"/>
              </a:xfrm>
              <a:custGeom>
                <a:rect b="b" l="l" r="r" t="t"/>
                <a:pathLst>
                  <a:path extrusionOk="0" h="1444" w="1326">
                    <a:moveTo>
                      <a:pt x="274" y="1"/>
                    </a:moveTo>
                    <a:lnTo>
                      <a:pt x="0" y="153"/>
                    </a:lnTo>
                    <a:cubicBezTo>
                      <a:pt x="92" y="396"/>
                      <a:pt x="365" y="882"/>
                      <a:pt x="365" y="882"/>
                    </a:cubicBezTo>
                    <a:cubicBezTo>
                      <a:pt x="92" y="973"/>
                      <a:pt x="0" y="1217"/>
                      <a:pt x="213" y="1399"/>
                    </a:cubicBezTo>
                    <a:cubicBezTo>
                      <a:pt x="245" y="1431"/>
                      <a:pt x="290" y="1444"/>
                      <a:pt x="344" y="1444"/>
                    </a:cubicBezTo>
                    <a:cubicBezTo>
                      <a:pt x="543" y="1444"/>
                      <a:pt x="853" y="1258"/>
                      <a:pt x="973" y="1186"/>
                    </a:cubicBezTo>
                    <a:cubicBezTo>
                      <a:pt x="1325" y="1010"/>
                      <a:pt x="1157" y="647"/>
                      <a:pt x="865" y="647"/>
                    </a:cubicBezTo>
                    <a:cubicBezTo>
                      <a:pt x="804" y="647"/>
                      <a:pt x="737" y="663"/>
                      <a:pt x="669" y="700"/>
                    </a:cubicBezTo>
                    <a:cubicBezTo>
                      <a:pt x="517" y="457"/>
                      <a:pt x="396" y="244"/>
                      <a:pt x="274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1055104" y="4531779"/>
                <a:ext cx="41902" cy="45688"/>
              </a:xfrm>
              <a:custGeom>
                <a:rect b="b" l="l" r="r" t="t"/>
                <a:pathLst>
                  <a:path extrusionOk="0" h="1448" w="1328">
                    <a:moveTo>
                      <a:pt x="1024" y="1"/>
                    </a:moveTo>
                    <a:cubicBezTo>
                      <a:pt x="811" y="457"/>
                      <a:pt x="659" y="730"/>
                      <a:pt x="659" y="730"/>
                    </a:cubicBezTo>
                    <a:cubicBezTo>
                      <a:pt x="589" y="695"/>
                      <a:pt x="521" y="680"/>
                      <a:pt x="460" y="680"/>
                    </a:cubicBezTo>
                    <a:cubicBezTo>
                      <a:pt x="153" y="680"/>
                      <a:pt x="0" y="1065"/>
                      <a:pt x="355" y="1217"/>
                    </a:cubicBezTo>
                    <a:cubicBezTo>
                      <a:pt x="472" y="1287"/>
                      <a:pt x="789" y="1448"/>
                      <a:pt x="983" y="1448"/>
                    </a:cubicBezTo>
                    <a:cubicBezTo>
                      <a:pt x="1041" y="1448"/>
                      <a:pt x="1087" y="1434"/>
                      <a:pt x="1115" y="1399"/>
                    </a:cubicBezTo>
                    <a:cubicBezTo>
                      <a:pt x="1328" y="1186"/>
                      <a:pt x="1237" y="974"/>
                      <a:pt x="963" y="882"/>
                    </a:cubicBezTo>
                    <a:cubicBezTo>
                      <a:pt x="963" y="882"/>
                      <a:pt x="1206" y="396"/>
                      <a:pt x="1328" y="122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1117955" y="4396232"/>
                <a:ext cx="48181" cy="34771"/>
              </a:xfrm>
              <a:custGeom>
                <a:rect b="b" l="l" r="r" t="t"/>
                <a:pathLst>
                  <a:path extrusionOk="0" h="1102" w="1527">
                    <a:moveTo>
                      <a:pt x="520" y="1"/>
                    </a:moveTo>
                    <a:cubicBezTo>
                      <a:pt x="493" y="1"/>
                      <a:pt x="464" y="4"/>
                      <a:pt x="432" y="11"/>
                    </a:cubicBezTo>
                    <a:cubicBezTo>
                      <a:pt x="220" y="11"/>
                      <a:pt x="98" y="558"/>
                      <a:pt x="68" y="710"/>
                    </a:cubicBezTo>
                    <a:cubicBezTo>
                      <a:pt x="1" y="961"/>
                      <a:pt x="154" y="1101"/>
                      <a:pt x="321" y="1101"/>
                    </a:cubicBezTo>
                    <a:cubicBezTo>
                      <a:pt x="458" y="1101"/>
                      <a:pt x="604" y="1007"/>
                      <a:pt x="645" y="801"/>
                    </a:cubicBezTo>
                    <a:cubicBezTo>
                      <a:pt x="919" y="832"/>
                      <a:pt x="1162" y="893"/>
                      <a:pt x="1435" y="984"/>
                    </a:cubicBezTo>
                    <a:lnTo>
                      <a:pt x="1527" y="619"/>
                    </a:lnTo>
                    <a:lnTo>
                      <a:pt x="706" y="437"/>
                    </a:lnTo>
                    <a:cubicBezTo>
                      <a:pt x="786" y="195"/>
                      <a:pt x="725" y="1"/>
                      <a:pt x="520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1055419" y="4323190"/>
                <a:ext cx="37327" cy="46571"/>
              </a:xfrm>
              <a:custGeom>
                <a:rect b="b" l="l" r="r" t="t"/>
                <a:pathLst>
                  <a:path extrusionOk="0" h="1476" w="1183">
                    <a:moveTo>
                      <a:pt x="815" y="0"/>
                    </a:moveTo>
                    <a:cubicBezTo>
                      <a:pt x="762" y="0"/>
                      <a:pt x="703" y="14"/>
                      <a:pt x="639" y="46"/>
                    </a:cubicBezTo>
                    <a:cubicBezTo>
                      <a:pt x="487" y="107"/>
                      <a:pt x="0" y="320"/>
                      <a:pt x="31" y="502"/>
                    </a:cubicBezTo>
                    <a:cubicBezTo>
                      <a:pt x="31" y="700"/>
                      <a:pt x="134" y="795"/>
                      <a:pt x="265" y="795"/>
                    </a:cubicBezTo>
                    <a:cubicBezTo>
                      <a:pt x="335" y="795"/>
                      <a:pt x="413" y="768"/>
                      <a:pt x="487" y="715"/>
                    </a:cubicBezTo>
                    <a:cubicBezTo>
                      <a:pt x="487" y="715"/>
                      <a:pt x="730" y="1232"/>
                      <a:pt x="821" y="1475"/>
                    </a:cubicBezTo>
                    <a:lnTo>
                      <a:pt x="1156" y="1323"/>
                    </a:lnTo>
                    <a:cubicBezTo>
                      <a:pt x="1034" y="1080"/>
                      <a:pt x="912" y="837"/>
                      <a:pt x="821" y="594"/>
                    </a:cubicBezTo>
                    <a:cubicBezTo>
                      <a:pt x="1182" y="439"/>
                      <a:pt x="1106" y="0"/>
                      <a:pt x="81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909650" y="4372631"/>
                <a:ext cx="47991" cy="40261"/>
              </a:xfrm>
              <a:custGeom>
                <a:rect b="b" l="l" r="r" t="t"/>
                <a:pathLst>
                  <a:path extrusionOk="0" h="1276" w="1521">
                    <a:moveTo>
                      <a:pt x="882" y="1"/>
                    </a:moveTo>
                    <a:cubicBezTo>
                      <a:pt x="676" y="1"/>
                      <a:pt x="497" y="266"/>
                      <a:pt x="669" y="546"/>
                    </a:cubicBezTo>
                    <a:cubicBezTo>
                      <a:pt x="457" y="698"/>
                      <a:pt x="213" y="850"/>
                      <a:pt x="1" y="972"/>
                    </a:cubicBezTo>
                    <a:lnTo>
                      <a:pt x="183" y="1276"/>
                    </a:lnTo>
                    <a:cubicBezTo>
                      <a:pt x="396" y="1124"/>
                      <a:pt x="882" y="820"/>
                      <a:pt x="882" y="820"/>
                    </a:cubicBezTo>
                    <a:cubicBezTo>
                      <a:pt x="954" y="964"/>
                      <a:pt x="1058" y="1054"/>
                      <a:pt x="1168" y="1054"/>
                    </a:cubicBezTo>
                    <a:cubicBezTo>
                      <a:pt x="1244" y="1054"/>
                      <a:pt x="1324" y="1011"/>
                      <a:pt x="1399" y="911"/>
                    </a:cubicBezTo>
                    <a:cubicBezTo>
                      <a:pt x="1520" y="729"/>
                      <a:pt x="1216" y="303"/>
                      <a:pt x="1125" y="151"/>
                    </a:cubicBezTo>
                    <a:cubicBezTo>
                      <a:pt x="1055" y="45"/>
                      <a:pt x="966" y="1"/>
                      <a:pt x="88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-902929" y="4470568"/>
                <a:ext cx="48938" cy="35118"/>
              </a:xfrm>
              <a:custGeom>
                <a:rect b="b" l="l" r="r" t="t"/>
                <a:pathLst>
                  <a:path extrusionOk="0" h="1113" w="1551">
                    <a:moveTo>
                      <a:pt x="1195" y="0"/>
                    </a:moveTo>
                    <a:cubicBezTo>
                      <a:pt x="1063" y="0"/>
                      <a:pt x="953" y="115"/>
                      <a:pt x="912" y="300"/>
                    </a:cubicBezTo>
                    <a:cubicBezTo>
                      <a:pt x="912" y="300"/>
                      <a:pt x="365" y="117"/>
                      <a:pt x="122" y="26"/>
                    </a:cubicBezTo>
                    <a:lnTo>
                      <a:pt x="0" y="360"/>
                    </a:lnTo>
                    <a:cubicBezTo>
                      <a:pt x="274" y="421"/>
                      <a:pt x="517" y="512"/>
                      <a:pt x="760" y="634"/>
                    </a:cubicBezTo>
                    <a:cubicBezTo>
                      <a:pt x="664" y="904"/>
                      <a:pt x="849" y="1113"/>
                      <a:pt x="1036" y="1113"/>
                    </a:cubicBezTo>
                    <a:cubicBezTo>
                      <a:pt x="1144" y="1113"/>
                      <a:pt x="1252" y="1044"/>
                      <a:pt x="1307" y="877"/>
                    </a:cubicBezTo>
                    <a:cubicBezTo>
                      <a:pt x="1368" y="725"/>
                      <a:pt x="1551" y="208"/>
                      <a:pt x="1399" y="87"/>
                    </a:cubicBezTo>
                    <a:cubicBezTo>
                      <a:pt x="1329" y="27"/>
                      <a:pt x="1260" y="0"/>
                      <a:pt x="119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-965402" y="4324483"/>
                <a:ext cx="37579" cy="46224"/>
              </a:xfrm>
              <a:custGeom>
                <a:rect b="b" l="l" r="r" t="t"/>
                <a:pathLst>
                  <a:path extrusionOk="0" h="1465" w="1191">
                    <a:moveTo>
                      <a:pt x="366" y="1"/>
                    </a:moveTo>
                    <a:cubicBezTo>
                      <a:pt x="66" y="1"/>
                      <a:pt x="1" y="455"/>
                      <a:pt x="369" y="613"/>
                    </a:cubicBezTo>
                    <a:cubicBezTo>
                      <a:pt x="278" y="857"/>
                      <a:pt x="157" y="1100"/>
                      <a:pt x="65" y="1373"/>
                    </a:cubicBezTo>
                    <a:lnTo>
                      <a:pt x="400" y="1464"/>
                    </a:lnTo>
                    <a:cubicBezTo>
                      <a:pt x="491" y="1252"/>
                      <a:pt x="704" y="705"/>
                      <a:pt x="704" y="705"/>
                    </a:cubicBezTo>
                    <a:cubicBezTo>
                      <a:pt x="783" y="754"/>
                      <a:pt x="859" y="778"/>
                      <a:pt x="925" y="778"/>
                    </a:cubicBezTo>
                    <a:cubicBezTo>
                      <a:pt x="1063" y="778"/>
                      <a:pt x="1160" y="676"/>
                      <a:pt x="1160" y="492"/>
                    </a:cubicBezTo>
                    <a:cubicBezTo>
                      <a:pt x="1190" y="279"/>
                      <a:pt x="673" y="97"/>
                      <a:pt x="521" y="36"/>
                    </a:cubicBezTo>
                    <a:cubicBezTo>
                      <a:pt x="465" y="12"/>
                      <a:pt x="413" y="1"/>
                      <a:pt x="366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-1114043" y="4480949"/>
                <a:ext cx="49064" cy="39409"/>
              </a:xfrm>
              <a:custGeom>
                <a:rect b="b" l="l" r="r" t="t"/>
                <a:pathLst>
                  <a:path extrusionOk="0" h="1249" w="1555">
                    <a:moveTo>
                      <a:pt x="1372" y="1"/>
                    </a:moveTo>
                    <a:cubicBezTo>
                      <a:pt x="977" y="275"/>
                      <a:pt x="703" y="426"/>
                      <a:pt x="703" y="426"/>
                    </a:cubicBezTo>
                    <a:cubicBezTo>
                      <a:pt x="616" y="285"/>
                      <a:pt x="490" y="225"/>
                      <a:pt x="375" y="225"/>
                    </a:cubicBezTo>
                    <a:cubicBezTo>
                      <a:pt x="170" y="225"/>
                      <a:pt x="0" y="416"/>
                      <a:pt x="156" y="670"/>
                    </a:cubicBezTo>
                    <a:cubicBezTo>
                      <a:pt x="245" y="817"/>
                      <a:pt x="504" y="1249"/>
                      <a:pt x="686" y="1249"/>
                    </a:cubicBezTo>
                    <a:cubicBezTo>
                      <a:pt x="692" y="1249"/>
                      <a:pt x="698" y="1248"/>
                      <a:pt x="703" y="1247"/>
                    </a:cubicBezTo>
                    <a:cubicBezTo>
                      <a:pt x="1007" y="1186"/>
                      <a:pt x="1038" y="943"/>
                      <a:pt x="855" y="730"/>
                    </a:cubicBezTo>
                    <a:cubicBezTo>
                      <a:pt x="855" y="730"/>
                      <a:pt x="1342" y="457"/>
                      <a:pt x="1555" y="305"/>
                    </a:cubicBezTo>
                    <a:lnTo>
                      <a:pt x="1372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-1097604" y="4352344"/>
                <a:ext cx="227304" cy="196761"/>
              </a:xfrm>
              <a:custGeom>
                <a:rect b="b" l="l" r="r" t="t"/>
                <a:pathLst>
                  <a:path extrusionOk="0" h="6236" w="7204">
                    <a:moveTo>
                      <a:pt x="3607" y="1"/>
                    </a:moveTo>
                    <a:cubicBezTo>
                      <a:pt x="3559" y="1"/>
                      <a:pt x="3512" y="2"/>
                      <a:pt x="3465" y="4"/>
                    </a:cubicBezTo>
                    <a:cubicBezTo>
                      <a:pt x="1915" y="4"/>
                      <a:pt x="578" y="764"/>
                      <a:pt x="365" y="2557"/>
                    </a:cubicBezTo>
                    <a:cubicBezTo>
                      <a:pt x="0" y="4837"/>
                      <a:pt x="1337" y="6235"/>
                      <a:pt x="3556" y="6235"/>
                    </a:cubicBezTo>
                    <a:cubicBezTo>
                      <a:pt x="5775" y="6235"/>
                      <a:pt x="7204" y="4563"/>
                      <a:pt x="6596" y="2101"/>
                    </a:cubicBezTo>
                    <a:cubicBezTo>
                      <a:pt x="6274" y="783"/>
                      <a:pt x="4878" y="1"/>
                      <a:pt x="360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-1018031" y="4300472"/>
                <a:ext cx="55122" cy="56794"/>
              </a:xfrm>
              <a:custGeom>
                <a:rect b="b" l="l" r="r" t="t"/>
                <a:pathLst>
                  <a:path extrusionOk="0" h="1800" w="1747">
                    <a:moveTo>
                      <a:pt x="917" y="1"/>
                    </a:moveTo>
                    <a:cubicBezTo>
                      <a:pt x="789" y="1"/>
                      <a:pt x="674" y="7"/>
                      <a:pt x="609" y="7"/>
                    </a:cubicBezTo>
                    <a:cubicBezTo>
                      <a:pt x="1" y="7"/>
                      <a:pt x="92" y="766"/>
                      <a:pt x="700" y="766"/>
                    </a:cubicBezTo>
                    <a:cubicBezTo>
                      <a:pt x="730" y="1101"/>
                      <a:pt x="730" y="1435"/>
                      <a:pt x="730" y="1800"/>
                    </a:cubicBezTo>
                    <a:lnTo>
                      <a:pt x="1156" y="1800"/>
                    </a:lnTo>
                    <a:lnTo>
                      <a:pt x="1156" y="706"/>
                    </a:lnTo>
                    <a:cubicBezTo>
                      <a:pt x="1198" y="713"/>
                      <a:pt x="1238" y="716"/>
                      <a:pt x="1276" y="716"/>
                    </a:cubicBezTo>
                    <a:cubicBezTo>
                      <a:pt x="1571" y="716"/>
                      <a:pt x="1746" y="515"/>
                      <a:pt x="1612" y="219"/>
                    </a:cubicBezTo>
                    <a:cubicBezTo>
                      <a:pt x="1570" y="30"/>
                      <a:pt x="1207" y="1"/>
                      <a:pt x="91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-1010048" y="4540424"/>
                <a:ext cx="55375" cy="57078"/>
              </a:xfrm>
              <a:custGeom>
                <a:rect b="b" l="l" r="r" t="t"/>
                <a:pathLst>
                  <a:path extrusionOk="0" h="1809" w="1755">
                    <a:moveTo>
                      <a:pt x="994" y="0"/>
                    </a:moveTo>
                    <a:lnTo>
                      <a:pt x="538" y="31"/>
                    </a:lnTo>
                    <a:cubicBezTo>
                      <a:pt x="538" y="365"/>
                      <a:pt x="599" y="1095"/>
                      <a:pt x="599" y="1095"/>
                    </a:cubicBezTo>
                    <a:cubicBezTo>
                      <a:pt x="576" y="1093"/>
                      <a:pt x="553" y="1092"/>
                      <a:pt x="531" y="1092"/>
                    </a:cubicBezTo>
                    <a:cubicBezTo>
                      <a:pt x="205" y="1092"/>
                      <a:pt x="1" y="1298"/>
                      <a:pt x="143" y="1611"/>
                    </a:cubicBezTo>
                    <a:cubicBezTo>
                      <a:pt x="198" y="1776"/>
                      <a:pt x="471" y="1808"/>
                      <a:pt x="727" y="1808"/>
                    </a:cubicBezTo>
                    <a:cubicBezTo>
                      <a:pt x="898" y="1808"/>
                      <a:pt x="1061" y="1794"/>
                      <a:pt x="1146" y="1794"/>
                    </a:cubicBezTo>
                    <a:cubicBezTo>
                      <a:pt x="1754" y="1794"/>
                      <a:pt x="1632" y="1034"/>
                      <a:pt x="1055" y="1034"/>
                    </a:cubicBezTo>
                    <a:cubicBezTo>
                      <a:pt x="1055" y="1034"/>
                      <a:pt x="994" y="639"/>
                      <a:pt x="99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-897187" y="4413807"/>
                <a:ext cx="59003" cy="46098"/>
              </a:xfrm>
              <a:custGeom>
                <a:rect b="b" l="l" r="r" t="t"/>
                <a:pathLst>
                  <a:path extrusionOk="0" h="1461" w="1870">
                    <a:moveTo>
                      <a:pt x="1386" y="0"/>
                    </a:moveTo>
                    <a:cubicBezTo>
                      <a:pt x="1151" y="0"/>
                      <a:pt x="1020" y="218"/>
                      <a:pt x="1095" y="518"/>
                    </a:cubicBezTo>
                    <a:cubicBezTo>
                      <a:pt x="1095" y="518"/>
                      <a:pt x="335" y="548"/>
                      <a:pt x="1" y="579"/>
                    </a:cubicBezTo>
                    <a:lnTo>
                      <a:pt x="62" y="1035"/>
                    </a:lnTo>
                    <a:cubicBezTo>
                      <a:pt x="298" y="1013"/>
                      <a:pt x="534" y="992"/>
                      <a:pt x="782" y="992"/>
                    </a:cubicBezTo>
                    <a:cubicBezTo>
                      <a:pt x="884" y="992"/>
                      <a:pt x="988" y="995"/>
                      <a:pt x="1095" y="1004"/>
                    </a:cubicBezTo>
                    <a:cubicBezTo>
                      <a:pt x="1111" y="1300"/>
                      <a:pt x="1318" y="1461"/>
                      <a:pt x="1512" y="1461"/>
                    </a:cubicBezTo>
                    <a:cubicBezTo>
                      <a:pt x="1697" y="1461"/>
                      <a:pt x="1870" y="1315"/>
                      <a:pt x="1855" y="1004"/>
                    </a:cubicBezTo>
                    <a:cubicBezTo>
                      <a:pt x="1855" y="792"/>
                      <a:pt x="1825" y="92"/>
                      <a:pt x="1551" y="32"/>
                    </a:cubicBezTo>
                    <a:cubicBezTo>
                      <a:pt x="1492" y="10"/>
                      <a:pt x="1436" y="0"/>
                      <a:pt x="1386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-921166" y="4507831"/>
                <a:ext cx="64493" cy="51935"/>
              </a:xfrm>
              <a:custGeom>
                <a:rect b="b" l="l" r="r" t="t"/>
                <a:pathLst>
                  <a:path extrusionOk="0" h="1646" w="2044">
                    <a:moveTo>
                      <a:pt x="274" y="0"/>
                    </a:moveTo>
                    <a:lnTo>
                      <a:pt x="1" y="395"/>
                    </a:lnTo>
                    <a:cubicBezTo>
                      <a:pt x="274" y="578"/>
                      <a:pt x="913" y="973"/>
                      <a:pt x="913" y="973"/>
                    </a:cubicBezTo>
                    <a:cubicBezTo>
                      <a:pt x="670" y="1246"/>
                      <a:pt x="700" y="1550"/>
                      <a:pt x="1065" y="1641"/>
                    </a:cubicBezTo>
                    <a:cubicBezTo>
                      <a:pt x="1078" y="1644"/>
                      <a:pt x="1091" y="1646"/>
                      <a:pt x="1104" y="1646"/>
                    </a:cubicBezTo>
                    <a:cubicBezTo>
                      <a:pt x="1372" y="1646"/>
                      <a:pt x="1709" y="1086"/>
                      <a:pt x="1825" y="912"/>
                    </a:cubicBezTo>
                    <a:cubicBezTo>
                      <a:pt x="2044" y="593"/>
                      <a:pt x="1819" y="326"/>
                      <a:pt x="1552" y="326"/>
                    </a:cubicBezTo>
                    <a:cubicBezTo>
                      <a:pt x="1412" y="326"/>
                      <a:pt x="1261" y="400"/>
                      <a:pt x="1156" y="578"/>
                    </a:cubicBezTo>
                    <a:cubicBezTo>
                      <a:pt x="1156" y="578"/>
                      <a:pt x="791" y="365"/>
                      <a:pt x="27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-1116788" y="4335432"/>
                <a:ext cx="59476" cy="57331"/>
              </a:xfrm>
              <a:custGeom>
                <a:rect b="b" l="l" r="r" t="t"/>
                <a:pathLst>
                  <a:path extrusionOk="0" h="1817" w="1885">
                    <a:moveTo>
                      <a:pt x="972" y="0"/>
                    </a:moveTo>
                    <a:cubicBezTo>
                      <a:pt x="876" y="0"/>
                      <a:pt x="771" y="43"/>
                      <a:pt x="669" y="145"/>
                    </a:cubicBezTo>
                    <a:cubicBezTo>
                      <a:pt x="517" y="327"/>
                      <a:pt x="0" y="783"/>
                      <a:pt x="122" y="1026"/>
                    </a:cubicBezTo>
                    <a:cubicBezTo>
                      <a:pt x="200" y="1197"/>
                      <a:pt x="317" y="1281"/>
                      <a:pt x="446" y="1281"/>
                    </a:cubicBezTo>
                    <a:cubicBezTo>
                      <a:pt x="569" y="1281"/>
                      <a:pt x="702" y="1205"/>
                      <a:pt x="821" y="1057"/>
                    </a:cubicBezTo>
                    <a:cubicBezTo>
                      <a:pt x="821" y="1057"/>
                      <a:pt x="1338" y="1573"/>
                      <a:pt x="1581" y="1817"/>
                    </a:cubicBezTo>
                    <a:lnTo>
                      <a:pt x="1885" y="1513"/>
                    </a:lnTo>
                    <a:cubicBezTo>
                      <a:pt x="1642" y="1269"/>
                      <a:pt x="1398" y="1026"/>
                      <a:pt x="1155" y="753"/>
                    </a:cubicBezTo>
                    <a:cubicBezTo>
                      <a:pt x="1479" y="429"/>
                      <a:pt x="1275" y="0"/>
                      <a:pt x="972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-1138843" y="4441036"/>
                <a:ext cx="60423" cy="46414"/>
              </a:xfrm>
              <a:custGeom>
                <a:rect b="b" l="l" r="r" t="t"/>
                <a:pathLst>
                  <a:path extrusionOk="0" h="1471" w="1915">
                    <a:moveTo>
                      <a:pt x="451" y="1"/>
                    </a:moveTo>
                    <a:cubicBezTo>
                      <a:pt x="388" y="1"/>
                      <a:pt x="318" y="16"/>
                      <a:pt x="243" y="50"/>
                    </a:cubicBezTo>
                    <a:cubicBezTo>
                      <a:pt x="0" y="172"/>
                      <a:pt x="122" y="840"/>
                      <a:pt x="122" y="1084"/>
                    </a:cubicBezTo>
                    <a:cubicBezTo>
                      <a:pt x="148" y="1350"/>
                      <a:pt x="309" y="1471"/>
                      <a:pt x="477" y="1471"/>
                    </a:cubicBezTo>
                    <a:cubicBezTo>
                      <a:pt x="691" y="1471"/>
                      <a:pt x="916" y="1273"/>
                      <a:pt x="882" y="932"/>
                    </a:cubicBezTo>
                    <a:cubicBezTo>
                      <a:pt x="1216" y="871"/>
                      <a:pt x="1550" y="840"/>
                      <a:pt x="1915" y="840"/>
                    </a:cubicBezTo>
                    <a:lnTo>
                      <a:pt x="1854" y="354"/>
                    </a:lnTo>
                    <a:cubicBezTo>
                      <a:pt x="1520" y="384"/>
                      <a:pt x="790" y="476"/>
                      <a:pt x="790" y="476"/>
                    </a:cubicBezTo>
                    <a:cubicBezTo>
                      <a:pt x="814" y="192"/>
                      <a:pt x="672" y="1"/>
                      <a:pt x="451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-1107196" y="4517391"/>
                <a:ext cx="60455" cy="57362"/>
              </a:xfrm>
              <a:custGeom>
                <a:rect b="b" l="l" r="r" t="t"/>
                <a:pathLst>
                  <a:path extrusionOk="0" h="1818" w="1916">
                    <a:moveTo>
                      <a:pt x="1581" y="1"/>
                    </a:moveTo>
                    <a:cubicBezTo>
                      <a:pt x="1338" y="244"/>
                      <a:pt x="821" y="761"/>
                      <a:pt x="821" y="761"/>
                    </a:cubicBezTo>
                    <a:cubicBezTo>
                      <a:pt x="714" y="624"/>
                      <a:pt x="578" y="548"/>
                      <a:pt x="452" y="548"/>
                    </a:cubicBezTo>
                    <a:cubicBezTo>
                      <a:pt x="327" y="548"/>
                      <a:pt x="213" y="624"/>
                      <a:pt x="152" y="791"/>
                    </a:cubicBezTo>
                    <a:cubicBezTo>
                      <a:pt x="0" y="1034"/>
                      <a:pt x="547" y="1521"/>
                      <a:pt x="699" y="1673"/>
                    </a:cubicBezTo>
                    <a:cubicBezTo>
                      <a:pt x="801" y="1775"/>
                      <a:pt x="907" y="1817"/>
                      <a:pt x="1002" y="1817"/>
                    </a:cubicBezTo>
                    <a:cubicBezTo>
                      <a:pt x="1305" y="1817"/>
                      <a:pt x="1509" y="1388"/>
                      <a:pt x="1186" y="1065"/>
                    </a:cubicBezTo>
                    <a:cubicBezTo>
                      <a:pt x="1186" y="1065"/>
                      <a:pt x="1429" y="761"/>
                      <a:pt x="1915" y="305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-929780" y="4324578"/>
                <a:ext cx="60423" cy="58593"/>
              </a:xfrm>
              <a:custGeom>
                <a:rect b="b" l="l" r="r" t="t"/>
                <a:pathLst>
                  <a:path extrusionOk="0" h="1857" w="1915">
                    <a:moveTo>
                      <a:pt x="722" y="1"/>
                    </a:moveTo>
                    <a:cubicBezTo>
                      <a:pt x="678" y="1"/>
                      <a:pt x="640" y="10"/>
                      <a:pt x="608" y="33"/>
                    </a:cubicBezTo>
                    <a:cubicBezTo>
                      <a:pt x="274" y="215"/>
                      <a:pt x="335" y="550"/>
                      <a:pt x="669" y="702"/>
                    </a:cubicBezTo>
                    <a:cubicBezTo>
                      <a:pt x="669" y="702"/>
                      <a:pt x="213" y="1309"/>
                      <a:pt x="0" y="1583"/>
                    </a:cubicBezTo>
                    <a:lnTo>
                      <a:pt x="395" y="1857"/>
                    </a:lnTo>
                    <a:cubicBezTo>
                      <a:pt x="578" y="1553"/>
                      <a:pt x="791" y="1279"/>
                      <a:pt x="1003" y="1006"/>
                    </a:cubicBezTo>
                    <a:cubicBezTo>
                      <a:pt x="1119" y="1099"/>
                      <a:pt x="1238" y="1138"/>
                      <a:pt x="1345" y="1138"/>
                    </a:cubicBezTo>
                    <a:cubicBezTo>
                      <a:pt x="1690" y="1138"/>
                      <a:pt x="1914" y="737"/>
                      <a:pt x="1520" y="458"/>
                    </a:cubicBezTo>
                    <a:cubicBezTo>
                      <a:pt x="1391" y="329"/>
                      <a:pt x="974" y="1"/>
                      <a:pt x="72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" name="Google Shape;126;p2"/>
            <p:cNvGrpSpPr/>
            <p:nvPr/>
          </p:nvGrpSpPr>
          <p:grpSpPr>
            <a:xfrm>
              <a:off x="3769843" y="4323019"/>
              <a:ext cx="247983" cy="242198"/>
              <a:chOff x="-1138843" y="4300472"/>
              <a:chExt cx="300659" cy="297030"/>
            </a:xfrm>
          </p:grpSpPr>
          <p:sp>
            <p:nvSpPr>
              <p:cNvPr id="127" name="Google Shape;127;p2"/>
              <p:cNvSpPr/>
              <p:nvPr/>
            </p:nvSpPr>
            <p:spPr>
              <a:xfrm>
                <a:off x="-953759" y="4528908"/>
                <a:ext cx="41839" cy="45562"/>
              </a:xfrm>
              <a:custGeom>
                <a:rect b="b" l="l" r="r" t="t"/>
                <a:pathLst>
                  <a:path extrusionOk="0" h="1444" w="1326">
                    <a:moveTo>
                      <a:pt x="274" y="1"/>
                    </a:moveTo>
                    <a:lnTo>
                      <a:pt x="0" y="153"/>
                    </a:lnTo>
                    <a:cubicBezTo>
                      <a:pt x="92" y="396"/>
                      <a:pt x="365" y="882"/>
                      <a:pt x="365" y="882"/>
                    </a:cubicBezTo>
                    <a:cubicBezTo>
                      <a:pt x="92" y="973"/>
                      <a:pt x="0" y="1217"/>
                      <a:pt x="213" y="1399"/>
                    </a:cubicBezTo>
                    <a:cubicBezTo>
                      <a:pt x="245" y="1431"/>
                      <a:pt x="290" y="1444"/>
                      <a:pt x="344" y="1444"/>
                    </a:cubicBezTo>
                    <a:cubicBezTo>
                      <a:pt x="543" y="1444"/>
                      <a:pt x="853" y="1258"/>
                      <a:pt x="973" y="1186"/>
                    </a:cubicBezTo>
                    <a:cubicBezTo>
                      <a:pt x="1325" y="1010"/>
                      <a:pt x="1157" y="647"/>
                      <a:pt x="865" y="647"/>
                    </a:cubicBezTo>
                    <a:cubicBezTo>
                      <a:pt x="804" y="647"/>
                      <a:pt x="737" y="663"/>
                      <a:pt x="669" y="700"/>
                    </a:cubicBezTo>
                    <a:cubicBezTo>
                      <a:pt x="517" y="457"/>
                      <a:pt x="396" y="244"/>
                      <a:pt x="274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-1055104" y="4531779"/>
                <a:ext cx="41902" cy="45688"/>
              </a:xfrm>
              <a:custGeom>
                <a:rect b="b" l="l" r="r" t="t"/>
                <a:pathLst>
                  <a:path extrusionOk="0" h="1448" w="1328">
                    <a:moveTo>
                      <a:pt x="1024" y="1"/>
                    </a:moveTo>
                    <a:cubicBezTo>
                      <a:pt x="811" y="457"/>
                      <a:pt x="659" y="730"/>
                      <a:pt x="659" y="730"/>
                    </a:cubicBezTo>
                    <a:cubicBezTo>
                      <a:pt x="589" y="695"/>
                      <a:pt x="521" y="680"/>
                      <a:pt x="460" y="680"/>
                    </a:cubicBezTo>
                    <a:cubicBezTo>
                      <a:pt x="153" y="680"/>
                      <a:pt x="0" y="1065"/>
                      <a:pt x="355" y="1217"/>
                    </a:cubicBezTo>
                    <a:cubicBezTo>
                      <a:pt x="472" y="1287"/>
                      <a:pt x="789" y="1448"/>
                      <a:pt x="983" y="1448"/>
                    </a:cubicBezTo>
                    <a:cubicBezTo>
                      <a:pt x="1041" y="1448"/>
                      <a:pt x="1087" y="1434"/>
                      <a:pt x="1115" y="1399"/>
                    </a:cubicBezTo>
                    <a:cubicBezTo>
                      <a:pt x="1328" y="1186"/>
                      <a:pt x="1237" y="974"/>
                      <a:pt x="963" y="882"/>
                    </a:cubicBezTo>
                    <a:cubicBezTo>
                      <a:pt x="963" y="882"/>
                      <a:pt x="1206" y="396"/>
                      <a:pt x="1328" y="122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-1117955" y="4396232"/>
                <a:ext cx="48181" cy="34771"/>
              </a:xfrm>
              <a:custGeom>
                <a:rect b="b" l="l" r="r" t="t"/>
                <a:pathLst>
                  <a:path extrusionOk="0" h="1102" w="1527">
                    <a:moveTo>
                      <a:pt x="520" y="1"/>
                    </a:moveTo>
                    <a:cubicBezTo>
                      <a:pt x="493" y="1"/>
                      <a:pt x="464" y="4"/>
                      <a:pt x="432" y="11"/>
                    </a:cubicBezTo>
                    <a:cubicBezTo>
                      <a:pt x="220" y="11"/>
                      <a:pt x="98" y="558"/>
                      <a:pt x="68" y="710"/>
                    </a:cubicBezTo>
                    <a:cubicBezTo>
                      <a:pt x="1" y="961"/>
                      <a:pt x="154" y="1101"/>
                      <a:pt x="321" y="1101"/>
                    </a:cubicBezTo>
                    <a:cubicBezTo>
                      <a:pt x="458" y="1101"/>
                      <a:pt x="604" y="1007"/>
                      <a:pt x="645" y="801"/>
                    </a:cubicBezTo>
                    <a:cubicBezTo>
                      <a:pt x="919" y="832"/>
                      <a:pt x="1162" y="893"/>
                      <a:pt x="1435" y="984"/>
                    </a:cubicBezTo>
                    <a:lnTo>
                      <a:pt x="1527" y="619"/>
                    </a:lnTo>
                    <a:lnTo>
                      <a:pt x="706" y="437"/>
                    </a:lnTo>
                    <a:cubicBezTo>
                      <a:pt x="786" y="195"/>
                      <a:pt x="725" y="1"/>
                      <a:pt x="520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-1055419" y="4323190"/>
                <a:ext cx="37327" cy="46571"/>
              </a:xfrm>
              <a:custGeom>
                <a:rect b="b" l="l" r="r" t="t"/>
                <a:pathLst>
                  <a:path extrusionOk="0" h="1476" w="1183">
                    <a:moveTo>
                      <a:pt x="815" y="0"/>
                    </a:moveTo>
                    <a:cubicBezTo>
                      <a:pt x="762" y="0"/>
                      <a:pt x="703" y="14"/>
                      <a:pt x="639" y="46"/>
                    </a:cubicBezTo>
                    <a:cubicBezTo>
                      <a:pt x="487" y="107"/>
                      <a:pt x="0" y="320"/>
                      <a:pt x="31" y="502"/>
                    </a:cubicBezTo>
                    <a:cubicBezTo>
                      <a:pt x="31" y="700"/>
                      <a:pt x="134" y="795"/>
                      <a:pt x="265" y="795"/>
                    </a:cubicBezTo>
                    <a:cubicBezTo>
                      <a:pt x="335" y="795"/>
                      <a:pt x="413" y="768"/>
                      <a:pt x="487" y="715"/>
                    </a:cubicBezTo>
                    <a:cubicBezTo>
                      <a:pt x="487" y="715"/>
                      <a:pt x="730" y="1232"/>
                      <a:pt x="821" y="1475"/>
                    </a:cubicBezTo>
                    <a:lnTo>
                      <a:pt x="1156" y="1323"/>
                    </a:lnTo>
                    <a:cubicBezTo>
                      <a:pt x="1034" y="1080"/>
                      <a:pt x="912" y="837"/>
                      <a:pt x="821" y="594"/>
                    </a:cubicBezTo>
                    <a:cubicBezTo>
                      <a:pt x="1182" y="439"/>
                      <a:pt x="1106" y="0"/>
                      <a:pt x="81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-909650" y="4372631"/>
                <a:ext cx="47991" cy="40261"/>
              </a:xfrm>
              <a:custGeom>
                <a:rect b="b" l="l" r="r" t="t"/>
                <a:pathLst>
                  <a:path extrusionOk="0" h="1276" w="1521">
                    <a:moveTo>
                      <a:pt x="882" y="1"/>
                    </a:moveTo>
                    <a:cubicBezTo>
                      <a:pt x="676" y="1"/>
                      <a:pt x="497" y="266"/>
                      <a:pt x="669" y="546"/>
                    </a:cubicBezTo>
                    <a:cubicBezTo>
                      <a:pt x="457" y="698"/>
                      <a:pt x="213" y="850"/>
                      <a:pt x="1" y="972"/>
                    </a:cubicBezTo>
                    <a:lnTo>
                      <a:pt x="183" y="1276"/>
                    </a:lnTo>
                    <a:cubicBezTo>
                      <a:pt x="396" y="1124"/>
                      <a:pt x="882" y="820"/>
                      <a:pt x="882" y="820"/>
                    </a:cubicBezTo>
                    <a:cubicBezTo>
                      <a:pt x="954" y="964"/>
                      <a:pt x="1058" y="1054"/>
                      <a:pt x="1168" y="1054"/>
                    </a:cubicBezTo>
                    <a:cubicBezTo>
                      <a:pt x="1244" y="1054"/>
                      <a:pt x="1324" y="1011"/>
                      <a:pt x="1399" y="911"/>
                    </a:cubicBezTo>
                    <a:cubicBezTo>
                      <a:pt x="1520" y="729"/>
                      <a:pt x="1216" y="303"/>
                      <a:pt x="1125" y="151"/>
                    </a:cubicBezTo>
                    <a:cubicBezTo>
                      <a:pt x="1055" y="45"/>
                      <a:pt x="966" y="1"/>
                      <a:pt x="88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-902929" y="4470568"/>
                <a:ext cx="48938" cy="35118"/>
              </a:xfrm>
              <a:custGeom>
                <a:rect b="b" l="l" r="r" t="t"/>
                <a:pathLst>
                  <a:path extrusionOk="0" h="1113" w="1551">
                    <a:moveTo>
                      <a:pt x="1195" y="0"/>
                    </a:moveTo>
                    <a:cubicBezTo>
                      <a:pt x="1063" y="0"/>
                      <a:pt x="953" y="115"/>
                      <a:pt x="912" y="300"/>
                    </a:cubicBezTo>
                    <a:cubicBezTo>
                      <a:pt x="912" y="300"/>
                      <a:pt x="365" y="117"/>
                      <a:pt x="122" y="26"/>
                    </a:cubicBezTo>
                    <a:lnTo>
                      <a:pt x="0" y="360"/>
                    </a:lnTo>
                    <a:cubicBezTo>
                      <a:pt x="274" y="421"/>
                      <a:pt x="517" y="512"/>
                      <a:pt x="760" y="634"/>
                    </a:cubicBezTo>
                    <a:cubicBezTo>
                      <a:pt x="664" y="904"/>
                      <a:pt x="849" y="1113"/>
                      <a:pt x="1036" y="1113"/>
                    </a:cubicBezTo>
                    <a:cubicBezTo>
                      <a:pt x="1144" y="1113"/>
                      <a:pt x="1252" y="1044"/>
                      <a:pt x="1307" y="877"/>
                    </a:cubicBezTo>
                    <a:cubicBezTo>
                      <a:pt x="1368" y="725"/>
                      <a:pt x="1551" y="208"/>
                      <a:pt x="1399" y="87"/>
                    </a:cubicBezTo>
                    <a:cubicBezTo>
                      <a:pt x="1329" y="27"/>
                      <a:pt x="1260" y="0"/>
                      <a:pt x="1195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-965402" y="4324483"/>
                <a:ext cx="37579" cy="46224"/>
              </a:xfrm>
              <a:custGeom>
                <a:rect b="b" l="l" r="r" t="t"/>
                <a:pathLst>
                  <a:path extrusionOk="0" h="1465" w="1191">
                    <a:moveTo>
                      <a:pt x="366" y="1"/>
                    </a:moveTo>
                    <a:cubicBezTo>
                      <a:pt x="66" y="1"/>
                      <a:pt x="1" y="455"/>
                      <a:pt x="369" y="613"/>
                    </a:cubicBezTo>
                    <a:cubicBezTo>
                      <a:pt x="278" y="857"/>
                      <a:pt x="157" y="1100"/>
                      <a:pt x="65" y="1373"/>
                    </a:cubicBezTo>
                    <a:lnTo>
                      <a:pt x="400" y="1464"/>
                    </a:lnTo>
                    <a:cubicBezTo>
                      <a:pt x="491" y="1252"/>
                      <a:pt x="704" y="705"/>
                      <a:pt x="704" y="705"/>
                    </a:cubicBezTo>
                    <a:cubicBezTo>
                      <a:pt x="783" y="754"/>
                      <a:pt x="859" y="778"/>
                      <a:pt x="925" y="778"/>
                    </a:cubicBezTo>
                    <a:cubicBezTo>
                      <a:pt x="1063" y="778"/>
                      <a:pt x="1160" y="676"/>
                      <a:pt x="1160" y="492"/>
                    </a:cubicBezTo>
                    <a:cubicBezTo>
                      <a:pt x="1190" y="279"/>
                      <a:pt x="673" y="97"/>
                      <a:pt x="521" y="36"/>
                    </a:cubicBezTo>
                    <a:cubicBezTo>
                      <a:pt x="465" y="12"/>
                      <a:pt x="413" y="1"/>
                      <a:pt x="366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-1114043" y="4480949"/>
                <a:ext cx="49064" cy="39409"/>
              </a:xfrm>
              <a:custGeom>
                <a:rect b="b" l="l" r="r" t="t"/>
                <a:pathLst>
                  <a:path extrusionOk="0" h="1249" w="1555">
                    <a:moveTo>
                      <a:pt x="1372" y="1"/>
                    </a:moveTo>
                    <a:cubicBezTo>
                      <a:pt x="977" y="275"/>
                      <a:pt x="703" y="426"/>
                      <a:pt x="703" y="426"/>
                    </a:cubicBezTo>
                    <a:cubicBezTo>
                      <a:pt x="616" y="285"/>
                      <a:pt x="490" y="225"/>
                      <a:pt x="375" y="225"/>
                    </a:cubicBezTo>
                    <a:cubicBezTo>
                      <a:pt x="170" y="225"/>
                      <a:pt x="0" y="416"/>
                      <a:pt x="156" y="670"/>
                    </a:cubicBezTo>
                    <a:cubicBezTo>
                      <a:pt x="245" y="817"/>
                      <a:pt x="504" y="1249"/>
                      <a:pt x="686" y="1249"/>
                    </a:cubicBezTo>
                    <a:cubicBezTo>
                      <a:pt x="692" y="1249"/>
                      <a:pt x="698" y="1248"/>
                      <a:pt x="703" y="1247"/>
                    </a:cubicBezTo>
                    <a:cubicBezTo>
                      <a:pt x="1007" y="1186"/>
                      <a:pt x="1038" y="943"/>
                      <a:pt x="855" y="730"/>
                    </a:cubicBezTo>
                    <a:cubicBezTo>
                      <a:pt x="855" y="730"/>
                      <a:pt x="1342" y="457"/>
                      <a:pt x="1555" y="305"/>
                    </a:cubicBezTo>
                    <a:lnTo>
                      <a:pt x="1372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-1097604" y="4352344"/>
                <a:ext cx="227304" cy="196761"/>
              </a:xfrm>
              <a:custGeom>
                <a:rect b="b" l="l" r="r" t="t"/>
                <a:pathLst>
                  <a:path extrusionOk="0" h="6236" w="7204">
                    <a:moveTo>
                      <a:pt x="3607" y="1"/>
                    </a:moveTo>
                    <a:cubicBezTo>
                      <a:pt x="3559" y="1"/>
                      <a:pt x="3512" y="2"/>
                      <a:pt x="3465" y="4"/>
                    </a:cubicBezTo>
                    <a:cubicBezTo>
                      <a:pt x="1915" y="4"/>
                      <a:pt x="578" y="764"/>
                      <a:pt x="365" y="2557"/>
                    </a:cubicBezTo>
                    <a:cubicBezTo>
                      <a:pt x="0" y="4837"/>
                      <a:pt x="1337" y="6235"/>
                      <a:pt x="3556" y="6235"/>
                    </a:cubicBezTo>
                    <a:cubicBezTo>
                      <a:pt x="5775" y="6235"/>
                      <a:pt x="7204" y="4563"/>
                      <a:pt x="6596" y="2101"/>
                    </a:cubicBezTo>
                    <a:cubicBezTo>
                      <a:pt x="6274" y="783"/>
                      <a:pt x="4878" y="1"/>
                      <a:pt x="360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-1018031" y="4300472"/>
                <a:ext cx="55122" cy="56794"/>
              </a:xfrm>
              <a:custGeom>
                <a:rect b="b" l="l" r="r" t="t"/>
                <a:pathLst>
                  <a:path extrusionOk="0" h="1800" w="1747">
                    <a:moveTo>
                      <a:pt x="917" y="1"/>
                    </a:moveTo>
                    <a:cubicBezTo>
                      <a:pt x="789" y="1"/>
                      <a:pt x="674" y="7"/>
                      <a:pt x="609" y="7"/>
                    </a:cubicBezTo>
                    <a:cubicBezTo>
                      <a:pt x="1" y="7"/>
                      <a:pt x="92" y="766"/>
                      <a:pt x="700" y="766"/>
                    </a:cubicBezTo>
                    <a:cubicBezTo>
                      <a:pt x="730" y="1101"/>
                      <a:pt x="730" y="1435"/>
                      <a:pt x="730" y="1800"/>
                    </a:cubicBezTo>
                    <a:lnTo>
                      <a:pt x="1156" y="1800"/>
                    </a:lnTo>
                    <a:lnTo>
                      <a:pt x="1156" y="706"/>
                    </a:lnTo>
                    <a:cubicBezTo>
                      <a:pt x="1198" y="713"/>
                      <a:pt x="1238" y="716"/>
                      <a:pt x="1276" y="716"/>
                    </a:cubicBezTo>
                    <a:cubicBezTo>
                      <a:pt x="1571" y="716"/>
                      <a:pt x="1746" y="515"/>
                      <a:pt x="1612" y="219"/>
                    </a:cubicBezTo>
                    <a:cubicBezTo>
                      <a:pt x="1570" y="30"/>
                      <a:pt x="1207" y="1"/>
                      <a:pt x="917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-1010048" y="4540424"/>
                <a:ext cx="55375" cy="57078"/>
              </a:xfrm>
              <a:custGeom>
                <a:rect b="b" l="l" r="r" t="t"/>
                <a:pathLst>
                  <a:path extrusionOk="0" h="1809" w="1755">
                    <a:moveTo>
                      <a:pt x="994" y="0"/>
                    </a:moveTo>
                    <a:lnTo>
                      <a:pt x="538" y="31"/>
                    </a:lnTo>
                    <a:cubicBezTo>
                      <a:pt x="538" y="365"/>
                      <a:pt x="599" y="1095"/>
                      <a:pt x="599" y="1095"/>
                    </a:cubicBezTo>
                    <a:cubicBezTo>
                      <a:pt x="576" y="1093"/>
                      <a:pt x="553" y="1092"/>
                      <a:pt x="531" y="1092"/>
                    </a:cubicBezTo>
                    <a:cubicBezTo>
                      <a:pt x="205" y="1092"/>
                      <a:pt x="1" y="1298"/>
                      <a:pt x="143" y="1611"/>
                    </a:cubicBezTo>
                    <a:cubicBezTo>
                      <a:pt x="198" y="1776"/>
                      <a:pt x="471" y="1808"/>
                      <a:pt x="727" y="1808"/>
                    </a:cubicBezTo>
                    <a:cubicBezTo>
                      <a:pt x="898" y="1808"/>
                      <a:pt x="1061" y="1794"/>
                      <a:pt x="1146" y="1794"/>
                    </a:cubicBezTo>
                    <a:cubicBezTo>
                      <a:pt x="1754" y="1794"/>
                      <a:pt x="1632" y="1034"/>
                      <a:pt x="1055" y="1034"/>
                    </a:cubicBezTo>
                    <a:cubicBezTo>
                      <a:pt x="1055" y="1034"/>
                      <a:pt x="994" y="639"/>
                      <a:pt x="99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-897187" y="4413807"/>
                <a:ext cx="59003" cy="46098"/>
              </a:xfrm>
              <a:custGeom>
                <a:rect b="b" l="l" r="r" t="t"/>
                <a:pathLst>
                  <a:path extrusionOk="0" h="1461" w="1870">
                    <a:moveTo>
                      <a:pt x="1386" y="0"/>
                    </a:moveTo>
                    <a:cubicBezTo>
                      <a:pt x="1151" y="0"/>
                      <a:pt x="1020" y="218"/>
                      <a:pt x="1095" y="518"/>
                    </a:cubicBezTo>
                    <a:cubicBezTo>
                      <a:pt x="1095" y="518"/>
                      <a:pt x="335" y="548"/>
                      <a:pt x="1" y="579"/>
                    </a:cubicBezTo>
                    <a:lnTo>
                      <a:pt x="62" y="1035"/>
                    </a:lnTo>
                    <a:cubicBezTo>
                      <a:pt x="298" y="1013"/>
                      <a:pt x="534" y="992"/>
                      <a:pt x="782" y="992"/>
                    </a:cubicBezTo>
                    <a:cubicBezTo>
                      <a:pt x="884" y="992"/>
                      <a:pt x="988" y="995"/>
                      <a:pt x="1095" y="1004"/>
                    </a:cubicBezTo>
                    <a:cubicBezTo>
                      <a:pt x="1111" y="1300"/>
                      <a:pt x="1318" y="1461"/>
                      <a:pt x="1512" y="1461"/>
                    </a:cubicBezTo>
                    <a:cubicBezTo>
                      <a:pt x="1697" y="1461"/>
                      <a:pt x="1870" y="1315"/>
                      <a:pt x="1855" y="1004"/>
                    </a:cubicBezTo>
                    <a:cubicBezTo>
                      <a:pt x="1855" y="792"/>
                      <a:pt x="1825" y="92"/>
                      <a:pt x="1551" y="32"/>
                    </a:cubicBezTo>
                    <a:cubicBezTo>
                      <a:pt x="1492" y="10"/>
                      <a:pt x="1436" y="0"/>
                      <a:pt x="1386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-921166" y="4507831"/>
                <a:ext cx="64493" cy="51935"/>
              </a:xfrm>
              <a:custGeom>
                <a:rect b="b" l="l" r="r" t="t"/>
                <a:pathLst>
                  <a:path extrusionOk="0" h="1646" w="2044">
                    <a:moveTo>
                      <a:pt x="274" y="0"/>
                    </a:moveTo>
                    <a:lnTo>
                      <a:pt x="1" y="395"/>
                    </a:lnTo>
                    <a:cubicBezTo>
                      <a:pt x="274" y="578"/>
                      <a:pt x="913" y="973"/>
                      <a:pt x="913" y="973"/>
                    </a:cubicBezTo>
                    <a:cubicBezTo>
                      <a:pt x="670" y="1246"/>
                      <a:pt x="700" y="1550"/>
                      <a:pt x="1065" y="1641"/>
                    </a:cubicBezTo>
                    <a:cubicBezTo>
                      <a:pt x="1078" y="1644"/>
                      <a:pt x="1091" y="1646"/>
                      <a:pt x="1104" y="1646"/>
                    </a:cubicBezTo>
                    <a:cubicBezTo>
                      <a:pt x="1372" y="1646"/>
                      <a:pt x="1709" y="1086"/>
                      <a:pt x="1825" y="912"/>
                    </a:cubicBezTo>
                    <a:cubicBezTo>
                      <a:pt x="2044" y="593"/>
                      <a:pt x="1819" y="326"/>
                      <a:pt x="1552" y="326"/>
                    </a:cubicBezTo>
                    <a:cubicBezTo>
                      <a:pt x="1412" y="326"/>
                      <a:pt x="1261" y="400"/>
                      <a:pt x="1156" y="578"/>
                    </a:cubicBezTo>
                    <a:cubicBezTo>
                      <a:pt x="1156" y="578"/>
                      <a:pt x="791" y="365"/>
                      <a:pt x="274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-1116788" y="4335432"/>
                <a:ext cx="59476" cy="57331"/>
              </a:xfrm>
              <a:custGeom>
                <a:rect b="b" l="l" r="r" t="t"/>
                <a:pathLst>
                  <a:path extrusionOk="0" h="1817" w="1885">
                    <a:moveTo>
                      <a:pt x="972" y="0"/>
                    </a:moveTo>
                    <a:cubicBezTo>
                      <a:pt x="876" y="0"/>
                      <a:pt x="771" y="43"/>
                      <a:pt x="669" y="145"/>
                    </a:cubicBezTo>
                    <a:cubicBezTo>
                      <a:pt x="517" y="327"/>
                      <a:pt x="0" y="783"/>
                      <a:pt x="122" y="1026"/>
                    </a:cubicBezTo>
                    <a:cubicBezTo>
                      <a:pt x="200" y="1197"/>
                      <a:pt x="317" y="1281"/>
                      <a:pt x="446" y="1281"/>
                    </a:cubicBezTo>
                    <a:cubicBezTo>
                      <a:pt x="569" y="1281"/>
                      <a:pt x="702" y="1205"/>
                      <a:pt x="821" y="1057"/>
                    </a:cubicBezTo>
                    <a:cubicBezTo>
                      <a:pt x="821" y="1057"/>
                      <a:pt x="1338" y="1573"/>
                      <a:pt x="1581" y="1817"/>
                    </a:cubicBezTo>
                    <a:lnTo>
                      <a:pt x="1885" y="1513"/>
                    </a:lnTo>
                    <a:cubicBezTo>
                      <a:pt x="1642" y="1269"/>
                      <a:pt x="1398" y="1026"/>
                      <a:pt x="1155" y="753"/>
                    </a:cubicBezTo>
                    <a:cubicBezTo>
                      <a:pt x="1479" y="429"/>
                      <a:pt x="1275" y="0"/>
                      <a:pt x="972" y="0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-1138843" y="4441036"/>
                <a:ext cx="60423" cy="46414"/>
              </a:xfrm>
              <a:custGeom>
                <a:rect b="b" l="l" r="r" t="t"/>
                <a:pathLst>
                  <a:path extrusionOk="0" h="1471" w="1915">
                    <a:moveTo>
                      <a:pt x="451" y="1"/>
                    </a:moveTo>
                    <a:cubicBezTo>
                      <a:pt x="388" y="1"/>
                      <a:pt x="318" y="16"/>
                      <a:pt x="243" y="50"/>
                    </a:cubicBezTo>
                    <a:cubicBezTo>
                      <a:pt x="0" y="172"/>
                      <a:pt x="122" y="840"/>
                      <a:pt x="122" y="1084"/>
                    </a:cubicBezTo>
                    <a:cubicBezTo>
                      <a:pt x="148" y="1350"/>
                      <a:pt x="309" y="1471"/>
                      <a:pt x="477" y="1471"/>
                    </a:cubicBezTo>
                    <a:cubicBezTo>
                      <a:pt x="691" y="1471"/>
                      <a:pt x="916" y="1273"/>
                      <a:pt x="882" y="932"/>
                    </a:cubicBezTo>
                    <a:cubicBezTo>
                      <a:pt x="1216" y="871"/>
                      <a:pt x="1550" y="840"/>
                      <a:pt x="1915" y="840"/>
                    </a:cubicBezTo>
                    <a:lnTo>
                      <a:pt x="1854" y="354"/>
                    </a:lnTo>
                    <a:cubicBezTo>
                      <a:pt x="1520" y="384"/>
                      <a:pt x="790" y="476"/>
                      <a:pt x="790" y="476"/>
                    </a:cubicBezTo>
                    <a:cubicBezTo>
                      <a:pt x="814" y="192"/>
                      <a:pt x="672" y="1"/>
                      <a:pt x="451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-1107196" y="4517391"/>
                <a:ext cx="60455" cy="57362"/>
              </a:xfrm>
              <a:custGeom>
                <a:rect b="b" l="l" r="r" t="t"/>
                <a:pathLst>
                  <a:path extrusionOk="0" h="1818" w="1916">
                    <a:moveTo>
                      <a:pt x="1581" y="1"/>
                    </a:moveTo>
                    <a:cubicBezTo>
                      <a:pt x="1338" y="244"/>
                      <a:pt x="821" y="761"/>
                      <a:pt x="821" y="761"/>
                    </a:cubicBezTo>
                    <a:cubicBezTo>
                      <a:pt x="714" y="624"/>
                      <a:pt x="578" y="548"/>
                      <a:pt x="452" y="548"/>
                    </a:cubicBezTo>
                    <a:cubicBezTo>
                      <a:pt x="327" y="548"/>
                      <a:pt x="213" y="624"/>
                      <a:pt x="152" y="791"/>
                    </a:cubicBezTo>
                    <a:cubicBezTo>
                      <a:pt x="0" y="1034"/>
                      <a:pt x="547" y="1521"/>
                      <a:pt x="699" y="1673"/>
                    </a:cubicBezTo>
                    <a:cubicBezTo>
                      <a:pt x="801" y="1775"/>
                      <a:pt x="907" y="1817"/>
                      <a:pt x="1002" y="1817"/>
                    </a:cubicBezTo>
                    <a:cubicBezTo>
                      <a:pt x="1305" y="1817"/>
                      <a:pt x="1509" y="1388"/>
                      <a:pt x="1186" y="1065"/>
                    </a:cubicBezTo>
                    <a:cubicBezTo>
                      <a:pt x="1186" y="1065"/>
                      <a:pt x="1429" y="761"/>
                      <a:pt x="1915" y="305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-929780" y="4324578"/>
                <a:ext cx="60423" cy="58593"/>
              </a:xfrm>
              <a:custGeom>
                <a:rect b="b" l="l" r="r" t="t"/>
                <a:pathLst>
                  <a:path extrusionOk="0" h="1857" w="1915">
                    <a:moveTo>
                      <a:pt x="722" y="1"/>
                    </a:moveTo>
                    <a:cubicBezTo>
                      <a:pt x="678" y="1"/>
                      <a:pt x="640" y="10"/>
                      <a:pt x="608" y="33"/>
                    </a:cubicBezTo>
                    <a:cubicBezTo>
                      <a:pt x="274" y="215"/>
                      <a:pt x="335" y="550"/>
                      <a:pt x="669" y="702"/>
                    </a:cubicBezTo>
                    <a:cubicBezTo>
                      <a:pt x="669" y="702"/>
                      <a:pt x="213" y="1309"/>
                      <a:pt x="0" y="1583"/>
                    </a:cubicBezTo>
                    <a:lnTo>
                      <a:pt x="395" y="1857"/>
                    </a:lnTo>
                    <a:cubicBezTo>
                      <a:pt x="578" y="1553"/>
                      <a:pt x="791" y="1279"/>
                      <a:pt x="1003" y="1006"/>
                    </a:cubicBezTo>
                    <a:cubicBezTo>
                      <a:pt x="1119" y="1099"/>
                      <a:pt x="1238" y="1138"/>
                      <a:pt x="1345" y="1138"/>
                    </a:cubicBezTo>
                    <a:cubicBezTo>
                      <a:pt x="1690" y="1138"/>
                      <a:pt x="1914" y="737"/>
                      <a:pt x="1520" y="458"/>
                    </a:cubicBezTo>
                    <a:cubicBezTo>
                      <a:pt x="1391" y="329"/>
                      <a:pt x="974" y="1"/>
                      <a:pt x="722" y="1"/>
                    </a:cubicBezTo>
                    <a:close/>
                  </a:path>
                </a:pathLst>
              </a:custGeom>
              <a:solidFill>
                <a:srgbClr val="1155C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44" name="Google Shape;14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97875" y="158825"/>
            <a:ext cx="1437300" cy="141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77" y="84340"/>
            <a:ext cx="1527800" cy="15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/>
          <p:nvPr/>
        </p:nvSpPr>
        <p:spPr>
          <a:xfrm flipH="1">
            <a:off x="-2284338" y="-2341505"/>
            <a:ext cx="3622329" cy="4125707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>
            <a:off x="6434495" y="9836657"/>
            <a:ext cx="361009" cy="32015"/>
          </a:xfrm>
          <a:custGeom>
            <a:rect b="b" l="l" r="r" t="t"/>
            <a:pathLst>
              <a:path extrusionOk="0" h="4123" w="47083">
                <a:moveTo>
                  <a:pt x="0" y="0"/>
                </a:moveTo>
                <a:lnTo>
                  <a:pt x="0" y="1693"/>
                </a:lnTo>
                <a:cubicBezTo>
                  <a:pt x="0" y="3037"/>
                  <a:pt x="1104" y="4123"/>
                  <a:pt x="2448" y="4123"/>
                </a:cubicBezTo>
                <a:lnTo>
                  <a:pt x="44634" y="4123"/>
                </a:lnTo>
                <a:cubicBezTo>
                  <a:pt x="45978" y="4123"/>
                  <a:pt x="47082" y="3037"/>
                  <a:pt x="47082" y="1693"/>
                </a:cubicBezTo>
                <a:lnTo>
                  <a:pt x="47082" y="0"/>
                </a:lnTo>
                <a:cubicBezTo>
                  <a:pt x="47082" y="1362"/>
                  <a:pt x="45978" y="2448"/>
                  <a:pt x="44634" y="2448"/>
                </a:cubicBezTo>
                <a:lnTo>
                  <a:pt x="2448" y="2448"/>
                </a:lnTo>
                <a:cubicBezTo>
                  <a:pt x="1104" y="2448"/>
                  <a:pt x="0" y="1362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6433644" y="9835795"/>
            <a:ext cx="362703" cy="33739"/>
          </a:xfrm>
          <a:custGeom>
            <a:rect b="b" l="l" r="r" t="t"/>
            <a:pathLst>
              <a:path extrusionOk="0" h="4345" w="47304">
                <a:moveTo>
                  <a:pt x="47193" y="1"/>
                </a:moveTo>
                <a:cubicBezTo>
                  <a:pt x="47138" y="1"/>
                  <a:pt x="47083" y="37"/>
                  <a:pt x="47083" y="111"/>
                </a:cubicBezTo>
                <a:lnTo>
                  <a:pt x="47083" y="1804"/>
                </a:lnTo>
                <a:cubicBezTo>
                  <a:pt x="47064" y="3074"/>
                  <a:pt x="46034" y="4124"/>
                  <a:pt x="44745" y="4124"/>
                </a:cubicBezTo>
                <a:lnTo>
                  <a:pt x="2559" y="4124"/>
                </a:lnTo>
                <a:cubicBezTo>
                  <a:pt x="1271" y="4124"/>
                  <a:pt x="240" y="3074"/>
                  <a:pt x="222" y="1804"/>
                </a:cubicBezTo>
                <a:lnTo>
                  <a:pt x="222" y="111"/>
                </a:lnTo>
                <a:cubicBezTo>
                  <a:pt x="222" y="56"/>
                  <a:pt x="185" y="1"/>
                  <a:pt x="111" y="1"/>
                </a:cubicBezTo>
                <a:cubicBezTo>
                  <a:pt x="56" y="1"/>
                  <a:pt x="1" y="56"/>
                  <a:pt x="1" y="111"/>
                </a:cubicBezTo>
                <a:lnTo>
                  <a:pt x="1" y="1804"/>
                </a:lnTo>
                <a:cubicBezTo>
                  <a:pt x="1" y="3203"/>
                  <a:pt x="1142" y="4344"/>
                  <a:pt x="2559" y="4344"/>
                </a:cubicBezTo>
                <a:lnTo>
                  <a:pt x="44745" y="4344"/>
                </a:lnTo>
                <a:cubicBezTo>
                  <a:pt x="46162" y="4344"/>
                  <a:pt x="47304" y="3203"/>
                  <a:pt x="47304" y="1804"/>
                </a:cubicBezTo>
                <a:lnTo>
                  <a:pt x="47304" y="111"/>
                </a:lnTo>
                <a:cubicBezTo>
                  <a:pt x="47304" y="37"/>
                  <a:pt x="47248" y="1"/>
                  <a:pt x="47193" y="1"/>
                </a:cubicBezTo>
                <a:close/>
              </a:path>
            </a:pathLst>
          </a:custGeom>
          <a:solidFill>
            <a:srgbClr val="0031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6287876" y="9851805"/>
            <a:ext cx="87080" cy="19871"/>
          </a:xfrm>
          <a:custGeom>
            <a:rect b="b" l="l" r="r" t="t"/>
            <a:pathLst>
              <a:path extrusionOk="0" h="2559" w="11357">
                <a:moveTo>
                  <a:pt x="0" y="0"/>
                </a:moveTo>
                <a:lnTo>
                  <a:pt x="0" y="2559"/>
                </a:lnTo>
                <a:lnTo>
                  <a:pt x="10289" y="2559"/>
                </a:lnTo>
                <a:cubicBezTo>
                  <a:pt x="10878" y="2559"/>
                  <a:pt x="11357" y="2227"/>
                  <a:pt x="11357" y="1804"/>
                </a:cubicBezTo>
                <a:lnTo>
                  <a:pt x="113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" name="Google Shape;151;p3"/>
          <p:cNvGrpSpPr/>
          <p:nvPr/>
        </p:nvGrpSpPr>
        <p:grpSpPr>
          <a:xfrm>
            <a:off x="6324052" y="9488609"/>
            <a:ext cx="495788" cy="384034"/>
            <a:chOff x="1843738" y="1801138"/>
            <a:chExt cx="1616525" cy="1236425"/>
          </a:xfrm>
        </p:grpSpPr>
        <p:sp>
          <p:nvSpPr>
            <p:cNvPr id="152" name="Google Shape;152;p3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3" name="Google Shape;223;p3"/>
          <p:cNvSpPr/>
          <p:nvPr/>
        </p:nvSpPr>
        <p:spPr>
          <a:xfrm>
            <a:off x="6329837" y="9719638"/>
            <a:ext cx="110504" cy="6297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0031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" name="Google Shape;224;p3"/>
          <p:cNvGrpSpPr/>
          <p:nvPr/>
        </p:nvGrpSpPr>
        <p:grpSpPr>
          <a:xfrm>
            <a:off x="6507909" y="9119388"/>
            <a:ext cx="311934" cy="322344"/>
            <a:chOff x="7097375" y="2473588"/>
            <a:chExt cx="407864" cy="403636"/>
          </a:xfrm>
        </p:grpSpPr>
        <p:sp>
          <p:nvSpPr>
            <p:cNvPr id="225" name="Google Shape;225;p3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" name="Google Shape;228;p3"/>
          <p:cNvGrpSpPr/>
          <p:nvPr/>
        </p:nvGrpSpPr>
        <p:grpSpPr>
          <a:xfrm>
            <a:off x="5975934" y="9546338"/>
            <a:ext cx="311934" cy="322344"/>
            <a:chOff x="7097375" y="2473588"/>
            <a:chExt cx="407864" cy="403636"/>
          </a:xfrm>
        </p:grpSpPr>
        <p:sp>
          <p:nvSpPr>
            <p:cNvPr id="229" name="Google Shape;229;p3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" name="Google Shape;232;p3"/>
          <p:cNvSpPr/>
          <p:nvPr/>
        </p:nvSpPr>
        <p:spPr>
          <a:xfrm>
            <a:off x="5595250" y="9586455"/>
            <a:ext cx="311946" cy="272622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"/>
          <p:cNvSpPr/>
          <p:nvPr/>
        </p:nvSpPr>
        <p:spPr>
          <a:xfrm>
            <a:off x="5610289" y="9583839"/>
            <a:ext cx="288409" cy="277897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5617486" y="9605517"/>
            <a:ext cx="268131" cy="234542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"/>
          <p:cNvSpPr/>
          <p:nvPr/>
        </p:nvSpPr>
        <p:spPr>
          <a:xfrm>
            <a:off x="5630234" y="9602858"/>
            <a:ext cx="248197" cy="239957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5653126" y="9626759"/>
            <a:ext cx="155328" cy="99817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"/>
          <p:cNvSpPr/>
          <p:nvPr/>
        </p:nvSpPr>
        <p:spPr>
          <a:xfrm>
            <a:off x="5735324" y="9718037"/>
            <a:ext cx="67568" cy="5703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"/>
          <p:cNvSpPr/>
          <p:nvPr/>
        </p:nvSpPr>
        <p:spPr>
          <a:xfrm>
            <a:off x="5742069" y="9715448"/>
            <a:ext cx="63770" cy="6246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C9DAF8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5677061" y="9755676"/>
            <a:ext cx="60522" cy="4082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5680590" y="9753098"/>
            <a:ext cx="48409" cy="4587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5812004" y="9688801"/>
            <a:ext cx="40502" cy="27681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5727998" y="9790781"/>
            <a:ext cx="45666" cy="28004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5789800" y="9744705"/>
            <a:ext cx="63448" cy="65502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"/>
          <p:cNvSpPr/>
          <p:nvPr/>
        </p:nvSpPr>
        <p:spPr>
          <a:xfrm>
            <a:off x="6507900" y="8776330"/>
            <a:ext cx="311946" cy="272622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6522939" y="8773714"/>
            <a:ext cx="288409" cy="277897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"/>
          <p:cNvSpPr/>
          <p:nvPr/>
        </p:nvSpPr>
        <p:spPr>
          <a:xfrm>
            <a:off x="6530136" y="8795392"/>
            <a:ext cx="268131" cy="234542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"/>
          <p:cNvSpPr/>
          <p:nvPr/>
        </p:nvSpPr>
        <p:spPr>
          <a:xfrm>
            <a:off x="6542884" y="8792733"/>
            <a:ext cx="248197" cy="239957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6565776" y="8816634"/>
            <a:ext cx="155328" cy="99817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"/>
          <p:cNvSpPr/>
          <p:nvPr/>
        </p:nvSpPr>
        <p:spPr>
          <a:xfrm>
            <a:off x="6647974" y="8907912"/>
            <a:ext cx="67568" cy="5703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6654719" y="8905323"/>
            <a:ext cx="63770" cy="6246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C9DAF8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6589711" y="8945551"/>
            <a:ext cx="60522" cy="4082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"/>
          <p:cNvSpPr/>
          <p:nvPr/>
        </p:nvSpPr>
        <p:spPr>
          <a:xfrm>
            <a:off x="6593240" y="8942973"/>
            <a:ext cx="48409" cy="4587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"/>
          <p:cNvSpPr/>
          <p:nvPr/>
        </p:nvSpPr>
        <p:spPr>
          <a:xfrm>
            <a:off x="6724654" y="8878676"/>
            <a:ext cx="40502" cy="27681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"/>
          <p:cNvSpPr/>
          <p:nvPr/>
        </p:nvSpPr>
        <p:spPr>
          <a:xfrm>
            <a:off x="6640648" y="8980656"/>
            <a:ext cx="45666" cy="28004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"/>
          <p:cNvSpPr/>
          <p:nvPr/>
        </p:nvSpPr>
        <p:spPr>
          <a:xfrm>
            <a:off x="6702450" y="8934580"/>
            <a:ext cx="63448" cy="65502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6" name="Google Shape;256;p3"/>
          <p:cNvGrpSpPr/>
          <p:nvPr/>
        </p:nvGrpSpPr>
        <p:grpSpPr>
          <a:xfrm>
            <a:off x="4841770" y="9568577"/>
            <a:ext cx="288394" cy="277883"/>
            <a:chOff x="8008751" y="37351"/>
            <a:chExt cx="598452" cy="591240"/>
          </a:xfrm>
        </p:grpSpPr>
        <p:sp>
          <p:nvSpPr>
            <p:cNvPr id="257" name="Google Shape;257;p3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4" name="Google Shape;274;p3"/>
          <p:cNvGrpSpPr/>
          <p:nvPr/>
        </p:nvGrpSpPr>
        <p:grpSpPr>
          <a:xfrm>
            <a:off x="6512005" y="8321793"/>
            <a:ext cx="302947" cy="384134"/>
            <a:chOff x="6295459" y="2059568"/>
            <a:chExt cx="2176346" cy="2549000"/>
          </a:xfrm>
        </p:grpSpPr>
        <p:sp>
          <p:nvSpPr>
            <p:cNvPr id="275" name="Google Shape;275;p3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0" name="Google Shape;320;p3"/>
          <p:cNvGrpSpPr/>
          <p:nvPr/>
        </p:nvGrpSpPr>
        <p:grpSpPr>
          <a:xfrm rot="5400000">
            <a:off x="5218767" y="9510568"/>
            <a:ext cx="302947" cy="384134"/>
            <a:chOff x="6295459" y="2059568"/>
            <a:chExt cx="2176346" cy="2549000"/>
          </a:xfrm>
        </p:grpSpPr>
        <p:sp>
          <p:nvSpPr>
            <p:cNvPr id="321" name="Google Shape;321;p3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6" name="Google Shape;366;p3"/>
          <p:cNvGrpSpPr/>
          <p:nvPr/>
        </p:nvGrpSpPr>
        <p:grpSpPr>
          <a:xfrm>
            <a:off x="6519270" y="8018552"/>
            <a:ext cx="288394" cy="277883"/>
            <a:chOff x="8008751" y="37351"/>
            <a:chExt cx="598452" cy="591240"/>
          </a:xfrm>
        </p:grpSpPr>
        <p:sp>
          <p:nvSpPr>
            <p:cNvPr id="367" name="Google Shape;367;p3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4" name="Google Shape;384;p3"/>
          <p:cNvGrpSpPr/>
          <p:nvPr/>
        </p:nvGrpSpPr>
        <p:grpSpPr>
          <a:xfrm>
            <a:off x="6522777" y="7715300"/>
            <a:ext cx="288384" cy="277877"/>
            <a:chOff x="1577421" y="1609174"/>
            <a:chExt cx="818111" cy="754282"/>
          </a:xfrm>
        </p:grpSpPr>
        <p:sp>
          <p:nvSpPr>
            <p:cNvPr id="385" name="Google Shape;385;p3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3" name="Google Shape;433;p3"/>
          <p:cNvGrpSpPr/>
          <p:nvPr/>
        </p:nvGrpSpPr>
        <p:grpSpPr>
          <a:xfrm>
            <a:off x="4505390" y="9563675"/>
            <a:ext cx="288384" cy="277877"/>
            <a:chOff x="1577421" y="1609174"/>
            <a:chExt cx="818111" cy="754282"/>
          </a:xfrm>
        </p:grpSpPr>
        <p:sp>
          <p:nvSpPr>
            <p:cNvPr id="434" name="Google Shape;434;p3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2" name="Google Shape;482;p3"/>
          <p:cNvGrpSpPr/>
          <p:nvPr/>
        </p:nvGrpSpPr>
        <p:grpSpPr>
          <a:xfrm>
            <a:off x="729682" y="2190236"/>
            <a:ext cx="300659" cy="297030"/>
            <a:chOff x="-1138843" y="4300472"/>
            <a:chExt cx="300659" cy="297030"/>
          </a:xfrm>
        </p:grpSpPr>
        <p:sp>
          <p:nvSpPr>
            <p:cNvPr id="483" name="Google Shape;483;p3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0" name="Google Shape;500;p3"/>
          <p:cNvGrpSpPr/>
          <p:nvPr/>
        </p:nvGrpSpPr>
        <p:grpSpPr>
          <a:xfrm>
            <a:off x="729682" y="2607047"/>
            <a:ext cx="300659" cy="297030"/>
            <a:chOff x="-1017593" y="4240422"/>
            <a:chExt cx="300659" cy="297030"/>
          </a:xfrm>
        </p:grpSpPr>
        <p:sp>
          <p:nvSpPr>
            <p:cNvPr id="501" name="Google Shape;501;p3"/>
            <p:cNvSpPr/>
            <p:nvPr/>
          </p:nvSpPr>
          <p:spPr>
            <a:xfrm>
              <a:off x="-832509" y="446885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-933854" y="447172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-996705" y="433618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-934169" y="426314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-788400" y="431258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-781679" y="441051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-844152" y="426443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-992793" y="442089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-976354" y="429229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-896781" y="424042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-888798" y="448037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-775937" y="435375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-799916" y="444778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-995538" y="427538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-1017593" y="438098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-985946" y="445734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-808530" y="426452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8" name="Google Shape;518;p3"/>
          <p:cNvGrpSpPr/>
          <p:nvPr/>
        </p:nvGrpSpPr>
        <p:grpSpPr>
          <a:xfrm>
            <a:off x="729682" y="3440672"/>
            <a:ext cx="300659" cy="297030"/>
            <a:chOff x="-1017593" y="4240422"/>
            <a:chExt cx="300659" cy="297030"/>
          </a:xfrm>
        </p:grpSpPr>
        <p:sp>
          <p:nvSpPr>
            <p:cNvPr id="519" name="Google Shape;519;p3"/>
            <p:cNvSpPr/>
            <p:nvPr/>
          </p:nvSpPr>
          <p:spPr>
            <a:xfrm>
              <a:off x="-832509" y="446885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-933854" y="447172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-996705" y="433618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-934169" y="426314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-788400" y="431258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-781679" y="441051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-844152" y="426443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-992793" y="442089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-976354" y="429229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-896781" y="424042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-888798" y="448037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-775937" y="435375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-799916" y="444778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-995538" y="427538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-1017593" y="438098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-985946" y="445734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-808530" y="426452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6" name="Google Shape;536;p3"/>
          <p:cNvGrpSpPr/>
          <p:nvPr/>
        </p:nvGrpSpPr>
        <p:grpSpPr>
          <a:xfrm>
            <a:off x="729682" y="3857486"/>
            <a:ext cx="300659" cy="297030"/>
            <a:chOff x="-1138843" y="4300472"/>
            <a:chExt cx="300659" cy="297030"/>
          </a:xfrm>
        </p:grpSpPr>
        <p:sp>
          <p:nvSpPr>
            <p:cNvPr id="537" name="Google Shape;537;p3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4" name="Google Shape;554;p3"/>
          <p:cNvSpPr txBox="1"/>
          <p:nvPr/>
        </p:nvSpPr>
        <p:spPr>
          <a:xfrm>
            <a:off x="290700" y="859150"/>
            <a:ext cx="627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Objectives</a:t>
            </a:r>
            <a:endParaRPr b="1" sz="3600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555" name="Google Shape;555;p3"/>
          <p:cNvSpPr txBox="1"/>
          <p:nvPr>
            <p:ph idx="1" type="subTitle"/>
          </p:nvPr>
        </p:nvSpPr>
        <p:spPr>
          <a:xfrm>
            <a:off x="1043550" y="2177650"/>
            <a:ext cx="4770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556" name="Google Shape;556;p3"/>
          <p:cNvSpPr txBox="1"/>
          <p:nvPr>
            <p:ph idx="2" type="subTitle"/>
          </p:nvPr>
        </p:nvSpPr>
        <p:spPr>
          <a:xfrm>
            <a:off x="1043550" y="2594463"/>
            <a:ext cx="4770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557" name="Google Shape;557;p3"/>
          <p:cNvSpPr txBox="1"/>
          <p:nvPr>
            <p:ph idx="3" type="subTitle"/>
          </p:nvPr>
        </p:nvSpPr>
        <p:spPr>
          <a:xfrm>
            <a:off x="1030350" y="3011275"/>
            <a:ext cx="4770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558" name="Google Shape;558;p3"/>
          <p:cNvSpPr txBox="1"/>
          <p:nvPr>
            <p:ph idx="4" type="subTitle"/>
          </p:nvPr>
        </p:nvSpPr>
        <p:spPr>
          <a:xfrm>
            <a:off x="1043550" y="3428075"/>
            <a:ext cx="4770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559" name="Google Shape;559;p3"/>
          <p:cNvSpPr txBox="1"/>
          <p:nvPr>
            <p:ph idx="5" type="subTitle"/>
          </p:nvPr>
        </p:nvSpPr>
        <p:spPr>
          <a:xfrm>
            <a:off x="1043550" y="3844875"/>
            <a:ext cx="4770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sap"/>
              <a:buNone/>
              <a:defRPr b="1" sz="36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  <p:sp>
        <p:nvSpPr>
          <p:cNvPr id="562" name="Google Shape;562;p4"/>
          <p:cNvSpPr/>
          <p:nvPr/>
        </p:nvSpPr>
        <p:spPr>
          <a:xfrm flipH="1">
            <a:off x="-2284338" y="-2341505"/>
            <a:ext cx="3622329" cy="4125707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563" name="Google Shape;563;p4"/>
          <p:cNvSpPr/>
          <p:nvPr/>
        </p:nvSpPr>
        <p:spPr>
          <a:xfrm>
            <a:off x="6434495" y="9836657"/>
            <a:ext cx="361009" cy="32015"/>
          </a:xfrm>
          <a:custGeom>
            <a:rect b="b" l="l" r="r" t="t"/>
            <a:pathLst>
              <a:path extrusionOk="0" h="4123" w="47083">
                <a:moveTo>
                  <a:pt x="0" y="0"/>
                </a:moveTo>
                <a:lnTo>
                  <a:pt x="0" y="1693"/>
                </a:lnTo>
                <a:cubicBezTo>
                  <a:pt x="0" y="3037"/>
                  <a:pt x="1104" y="4123"/>
                  <a:pt x="2448" y="4123"/>
                </a:cubicBezTo>
                <a:lnTo>
                  <a:pt x="44634" y="4123"/>
                </a:lnTo>
                <a:cubicBezTo>
                  <a:pt x="45978" y="4123"/>
                  <a:pt x="47082" y="3037"/>
                  <a:pt x="47082" y="1693"/>
                </a:cubicBezTo>
                <a:lnTo>
                  <a:pt x="47082" y="0"/>
                </a:lnTo>
                <a:cubicBezTo>
                  <a:pt x="47082" y="1362"/>
                  <a:pt x="45978" y="2448"/>
                  <a:pt x="44634" y="2448"/>
                </a:cubicBezTo>
                <a:lnTo>
                  <a:pt x="2448" y="2448"/>
                </a:lnTo>
                <a:cubicBezTo>
                  <a:pt x="1104" y="2448"/>
                  <a:pt x="0" y="1362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"/>
          <p:cNvSpPr/>
          <p:nvPr/>
        </p:nvSpPr>
        <p:spPr>
          <a:xfrm>
            <a:off x="6433644" y="9835795"/>
            <a:ext cx="362703" cy="33739"/>
          </a:xfrm>
          <a:custGeom>
            <a:rect b="b" l="l" r="r" t="t"/>
            <a:pathLst>
              <a:path extrusionOk="0" h="4345" w="47304">
                <a:moveTo>
                  <a:pt x="47193" y="1"/>
                </a:moveTo>
                <a:cubicBezTo>
                  <a:pt x="47138" y="1"/>
                  <a:pt x="47083" y="37"/>
                  <a:pt x="47083" y="111"/>
                </a:cubicBezTo>
                <a:lnTo>
                  <a:pt x="47083" y="1804"/>
                </a:lnTo>
                <a:cubicBezTo>
                  <a:pt x="47064" y="3074"/>
                  <a:pt x="46034" y="4124"/>
                  <a:pt x="44745" y="4124"/>
                </a:cubicBezTo>
                <a:lnTo>
                  <a:pt x="2559" y="4124"/>
                </a:lnTo>
                <a:cubicBezTo>
                  <a:pt x="1271" y="4124"/>
                  <a:pt x="240" y="3074"/>
                  <a:pt x="222" y="1804"/>
                </a:cubicBezTo>
                <a:lnTo>
                  <a:pt x="222" y="111"/>
                </a:lnTo>
                <a:cubicBezTo>
                  <a:pt x="222" y="56"/>
                  <a:pt x="185" y="1"/>
                  <a:pt x="111" y="1"/>
                </a:cubicBezTo>
                <a:cubicBezTo>
                  <a:pt x="56" y="1"/>
                  <a:pt x="1" y="56"/>
                  <a:pt x="1" y="111"/>
                </a:cubicBezTo>
                <a:lnTo>
                  <a:pt x="1" y="1804"/>
                </a:lnTo>
                <a:cubicBezTo>
                  <a:pt x="1" y="3203"/>
                  <a:pt x="1142" y="4344"/>
                  <a:pt x="2559" y="4344"/>
                </a:cubicBezTo>
                <a:lnTo>
                  <a:pt x="44745" y="4344"/>
                </a:lnTo>
                <a:cubicBezTo>
                  <a:pt x="46162" y="4344"/>
                  <a:pt x="47304" y="3203"/>
                  <a:pt x="47304" y="1804"/>
                </a:cubicBezTo>
                <a:lnTo>
                  <a:pt x="47304" y="111"/>
                </a:lnTo>
                <a:cubicBezTo>
                  <a:pt x="47304" y="37"/>
                  <a:pt x="47248" y="1"/>
                  <a:pt x="47193" y="1"/>
                </a:cubicBezTo>
                <a:close/>
              </a:path>
            </a:pathLst>
          </a:custGeom>
          <a:solidFill>
            <a:srgbClr val="0031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"/>
          <p:cNvSpPr/>
          <p:nvPr/>
        </p:nvSpPr>
        <p:spPr>
          <a:xfrm>
            <a:off x="6287876" y="9851805"/>
            <a:ext cx="87080" cy="19871"/>
          </a:xfrm>
          <a:custGeom>
            <a:rect b="b" l="l" r="r" t="t"/>
            <a:pathLst>
              <a:path extrusionOk="0" h="2559" w="11357">
                <a:moveTo>
                  <a:pt x="0" y="0"/>
                </a:moveTo>
                <a:lnTo>
                  <a:pt x="0" y="2559"/>
                </a:lnTo>
                <a:lnTo>
                  <a:pt x="10289" y="2559"/>
                </a:lnTo>
                <a:cubicBezTo>
                  <a:pt x="10878" y="2559"/>
                  <a:pt x="11357" y="2227"/>
                  <a:pt x="11357" y="1804"/>
                </a:cubicBezTo>
                <a:lnTo>
                  <a:pt x="1135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6" name="Google Shape;566;p4"/>
          <p:cNvGrpSpPr/>
          <p:nvPr/>
        </p:nvGrpSpPr>
        <p:grpSpPr>
          <a:xfrm>
            <a:off x="6324052" y="9488609"/>
            <a:ext cx="495788" cy="384034"/>
            <a:chOff x="1843738" y="1801138"/>
            <a:chExt cx="1616525" cy="1236425"/>
          </a:xfrm>
        </p:grpSpPr>
        <p:sp>
          <p:nvSpPr>
            <p:cNvPr id="567" name="Google Shape;567;p4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8" name="Google Shape;638;p4"/>
          <p:cNvSpPr/>
          <p:nvPr/>
        </p:nvSpPr>
        <p:spPr>
          <a:xfrm>
            <a:off x="6329837" y="9719638"/>
            <a:ext cx="110504" cy="6297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0031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9" name="Google Shape;639;p4"/>
          <p:cNvGrpSpPr/>
          <p:nvPr/>
        </p:nvGrpSpPr>
        <p:grpSpPr>
          <a:xfrm>
            <a:off x="6507909" y="9119388"/>
            <a:ext cx="311934" cy="322344"/>
            <a:chOff x="7097375" y="2473588"/>
            <a:chExt cx="407864" cy="403636"/>
          </a:xfrm>
        </p:grpSpPr>
        <p:sp>
          <p:nvSpPr>
            <p:cNvPr id="640" name="Google Shape;640;p4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3" name="Google Shape;643;p4"/>
          <p:cNvGrpSpPr/>
          <p:nvPr/>
        </p:nvGrpSpPr>
        <p:grpSpPr>
          <a:xfrm>
            <a:off x="5975934" y="9546338"/>
            <a:ext cx="311934" cy="322344"/>
            <a:chOff x="7097375" y="2473588"/>
            <a:chExt cx="407864" cy="403636"/>
          </a:xfrm>
        </p:grpSpPr>
        <p:sp>
          <p:nvSpPr>
            <p:cNvPr id="644" name="Google Shape;644;p4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7" name="Google Shape;647;p4"/>
          <p:cNvSpPr/>
          <p:nvPr/>
        </p:nvSpPr>
        <p:spPr>
          <a:xfrm>
            <a:off x="5595250" y="9586455"/>
            <a:ext cx="311946" cy="272622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"/>
          <p:cNvSpPr/>
          <p:nvPr/>
        </p:nvSpPr>
        <p:spPr>
          <a:xfrm>
            <a:off x="5610289" y="9583839"/>
            <a:ext cx="288409" cy="277897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"/>
          <p:cNvSpPr/>
          <p:nvPr/>
        </p:nvSpPr>
        <p:spPr>
          <a:xfrm>
            <a:off x="5617486" y="9605517"/>
            <a:ext cx="268131" cy="234542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"/>
          <p:cNvSpPr/>
          <p:nvPr/>
        </p:nvSpPr>
        <p:spPr>
          <a:xfrm>
            <a:off x="5630234" y="9602858"/>
            <a:ext cx="248197" cy="239957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"/>
          <p:cNvSpPr/>
          <p:nvPr/>
        </p:nvSpPr>
        <p:spPr>
          <a:xfrm>
            <a:off x="5653126" y="9626759"/>
            <a:ext cx="155328" cy="99817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"/>
          <p:cNvSpPr/>
          <p:nvPr/>
        </p:nvSpPr>
        <p:spPr>
          <a:xfrm>
            <a:off x="5735324" y="9718037"/>
            <a:ext cx="67568" cy="5703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"/>
          <p:cNvSpPr/>
          <p:nvPr/>
        </p:nvSpPr>
        <p:spPr>
          <a:xfrm>
            <a:off x="5742069" y="9715448"/>
            <a:ext cx="63770" cy="6246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C9DAF8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4"/>
          <p:cNvSpPr/>
          <p:nvPr/>
        </p:nvSpPr>
        <p:spPr>
          <a:xfrm>
            <a:off x="5677061" y="9755676"/>
            <a:ext cx="60522" cy="4082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"/>
          <p:cNvSpPr/>
          <p:nvPr/>
        </p:nvSpPr>
        <p:spPr>
          <a:xfrm>
            <a:off x="5680590" y="9753098"/>
            <a:ext cx="48409" cy="4587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"/>
          <p:cNvSpPr/>
          <p:nvPr/>
        </p:nvSpPr>
        <p:spPr>
          <a:xfrm>
            <a:off x="5812004" y="9688801"/>
            <a:ext cx="40502" cy="27681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4"/>
          <p:cNvSpPr/>
          <p:nvPr/>
        </p:nvSpPr>
        <p:spPr>
          <a:xfrm>
            <a:off x="5789800" y="9744705"/>
            <a:ext cx="63448" cy="65502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4"/>
          <p:cNvSpPr/>
          <p:nvPr/>
        </p:nvSpPr>
        <p:spPr>
          <a:xfrm>
            <a:off x="6507900" y="8776330"/>
            <a:ext cx="311946" cy="272622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"/>
          <p:cNvSpPr/>
          <p:nvPr/>
        </p:nvSpPr>
        <p:spPr>
          <a:xfrm>
            <a:off x="6522939" y="8773714"/>
            <a:ext cx="288409" cy="277897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4"/>
          <p:cNvSpPr/>
          <p:nvPr/>
        </p:nvSpPr>
        <p:spPr>
          <a:xfrm>
            <a:off x="6530136" y="8795392"/>
            <a:ext cx="268131" cy="234542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4"/>
          <p:cNvSpPr/>
          <p:nvPr/>
        </p:nvSpPr>
        <p:spPr>
          <a:xfrm>
            <a:off x="6542884" y="8792733"/>
            <a:ext cx="248197" cy="239957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4"/>
          <p:cNvSpPr/>
          <p:nvPr/>
        </p:nvSpPr>
        <p:spPr>
          <a:xfrm>
            <a:off x="6565776" y="8816634"/>
            <a:ext cx="155328" cy="99817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"/>
          <p:cNvSpPr/>
          <p:nvPr/>
        </p:nvSpPr>
        <p:spPr>
          <a:xfrm>
            <a:off x="6647974" y="8907912"/>
            <a:ext cx="67568" cy="57034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4"/>
          <p:cNvSpPr/>
          <p:nvPr/>
        </p:nvSpPr>
        <p:spPr>
          <a:xfrm>
            <a:off x="6654719" y="8905323"/>
            <a:ext cx="63770" cy="62460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C9DAF8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4"/>
          <p:cNvSpPr/>
          <p:nvPr/>
        </p:nvSpPr>
        <p:spPr>
          <a:xfrm>
            <a:off x="6589711" y="8945551"/>
            <a:ext cx="60522" cy="4082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"/>
          <p:cNvSpPr/>
          <p:nvPr/>
        </p:nvSpPr>
        <p:spPr>
          <a:xfrm>
            <a:off x="6593240" y="8942973"/>
            <a:ext cx="48409" cy="4587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4"/>
          <p:cNvSpPr/>
          <p:nvPr/>
        </p:nvSpPr>
        <p:spPr>
          <a:xfrm>
            <a:off x="6724654" y="8878676"/>
            <a:ext cx="40502" cy="27681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4"/>
          <p:cNvSpPr/>
          <p:nvPr/>
        </p:nvSpPr>
        <p:spPr>
          <a:xfrm>
            <a:off x="6640648" y="8980656"/>
            <a:ext cx="45666" cy="28004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4"/>
          <p:cNvSpPr/>
          <p:nvPr/>
        </p:nvSpPr>
        <p:spPr>
          <a:xfrm>
            <a:off x="6702450" y="8934580"/>
            <a:ext cx="63448" cy="65502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0" name="Google Shape;670;p4"/>
          <p:cNvGrpSpPr/>
          <p:nvPr/>
        </p:nvGrpSpPr>
        <p:grpSpPr>
          <a:xfrm>
            <a:off x="4841770" y="9568577"/>
            <a:ext cx="288394" cy="277883"/>
            <a:chOff x="8008751" y="37351"/>
            <a:chExt cx="598452" cy="591240"/>
          </a:xfrm>
        </p:grpSpPr>
        <p:sp>
          <p:nvSpPr>
            <p:cNvPr id="671" name="Google Shape;671;p4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8" name="Google Shape;688;p4"/>
          <p:cNvGrpSpPr/>
          <p:nvPr/>
        </p:nvGrpSpPr>
        <p:grpSpPr>
          <a:xfrm>
            <a:off x="6512005" y="8321793"/>
            <a:ext cx="302947" cy="384134"/>
            <a:chOff x="6295459" y="2059568"/>
            <a:chExt cx="2176346" cy="2549000"/>
          </a:xfrm>
        </p:grpSpPr>
        <p:sp>
          <p:nvSpPr>
            <p:cNvPr id="689" name="Google Shape;689;p4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4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4" name="Google Shape;734;p4"/>
          <p:cNvGrpSpPr/>
          <p:nvPr/>
        </p:nvGrpSpPr>
        <p:grpSpPr>
          <a:xfrm rot="5400000">
            <a:off x="5218767" y="9510568"/>
            <a:ext cx="302947" cy="384134"/>
            <a:chOff x="6295459" y="2059568"/>
            <a:chExt cx="2176346" cy="2549000"/>
          </a:xfrm>
        </p:grpSpPr>
        <p:sp>
          <p:nvSpPr>
            <p:cNvPr id="735" name="Google Shape;735;p4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4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0" name="Google Shape;780;p4"/>
          <p:cNvGrpSpPr/>
          <p:nvPr/>
        </p:nvGrpSpPr>
        <p:grpSpPr>
          <a:xfrm>
            <a:off x="6519270" y="8018552"/>
            <a:ext cx="288394" cy="277883"/>
            <a:chOff x="8008751" y="37351"/>
            <a:chExt cx="598452" cy="591240"/>
          </a:xfrm>
        </p:grpSpPr>
        <p:sp>
          <p:nvSpPr>
            <p:cNvPr id="781" name="Google Shape;781;p4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8" name="Google Shape;798;p4"/>
          <p:cNvGrpSpPr/>
          <p:nvPr/>
        </p:nvGrpSpPr>
        <p:grpSpPr>
          <a:xfrm>
            <a:off x="6522777" y="7715300"/>
            <a:ext cx="288384" cy="277877"/>
            <a:chOff x="1577421" y="1609174"/>
            <a:chExt cx="818111" cy="754282"/>
          </a:xfrm>
        </p:grpSpPr>
        <p:sp>
          <p:nvSpPr>
            <p:cNvPr id="799" name="Google Shape;799;p4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7" name="Google Shape;847;p4"/>
          <p:cNvGrpSpPr/>
          <p:nvPr/>
        </p:nvGrpSpPr>
        <p:grpSpPr>
          <a:xfrm>
            <a:off x="4505390" y="9563675"/>
            <a:ext cx="288384" cy="277877"/>
            <a:chOff x="1577421" y="1609174"/>
            <a:chExt cx="818111" cy="754282"/>
          </a:xfrm>
        </p:grpSpPr>
        <p:sp>
          <p:nvSpPr>
            <p:cNvPr id="848" name="Google Shape;848;p4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0031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857189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219850"/>
            <a:ext cx="6390300" cy="6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982098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google.com/presentation/d/1LGV5TVFZAtKVN22KKs5O1rVHGFnbUankNOnQAbom4Gg/edit?usp=sharin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hyperlink" Target="https://quizlet.com/join/83MnjJVMS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hyperlink" Target="https://www.youtube.com/watch?v=v6-Ijv3wOAM&amp;t=10s" TargetMode="External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hyperlink" Target="https://www.youtube.com/watch?v=IGZ1DWC898w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5" Type="http://schemas.openxmlformats.org/officeDocument/2006/relationships/image" Target="../media/image5.png"/><Relationship Id="rId6" Type="http://schemas.openxmlformats.org/officeDocument/2006/relationships/hyperlink" Target="https://www.youtube.com/watch?v=RgEQiTpfq4g&amp;t=7s" TargetMode="External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t3DLxpD3neg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3.jpg"/><Relationship Id="rId5" Type="http://schemas.openxmlformats.org/officeDocument/2006/relationships/image" Target="../media/image13.jpg"/><Relationship Id="rId6" Type="http://schemas.openxmlformats.org/officeDocument/2006/relationships/hyperlink" Target="https://www.youtube.com/watch?v=JJugQXauswQ&amp;pbjreload=101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hyperlink" Target="https://www.youtube.com/watch?v=5tXV-8-6tw0" TargetMode="External"/><Relationship Id="rId5" Type="http://schemas.openxmlformats.org/officeDocument/2006/relationships/hyperlink" Target="https://m.youtube.com/watch?v=5tXV-8-6tw0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5"/>
          <p:cNvSpPr txBox="1"/>
          <p:nvPr>
            <p:ph type="ctrTitle"/>
          </p:nvPr>
        </p:nvSpPr>
        <p:spPr>
          <a:xfrm>
            <a:off x="233775" y="2740073"/>
            <a:ext cx="6390300" cy="26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1"/>
                </a:solidFill>
              </a:rPr>
              <a:t>Bacterial Upper Respiratory Tract Infections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901" name="Google Shape;901;p5"/>
          <p:cNvSpPr txBox="1"/>
          <p:nvPr/>
        </p:nvSpPr>
        <p:spPr>
          <a:xfrm>
            <a:off x="4809971" y="7276374"/>
            <a:ext cx="182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u="sng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Editing File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02" name="Google Shape;90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987" y="175971"/>
            <a:ext cx="1467872" cy="109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0" name="Google Shape;1080;p14"/>
          <p:cNvGraphicFramePr/>
          <p:nvPr/>
        </p:nvGraphicFramePr>
        <p:xfrm>
          <a:off x="403588" y="18293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57675"/>
                <a:gridCol w="2794875"/>
                <a:gridCol w="1944300"/>
              </a:tblGrid>
              <a:tr h="14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Overview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Fluid + inflammation of the mucosal lining of the middle ear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More common in </a:t>
                      </a:r>
                      <a:r>
                        <a:rPr b="1"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children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46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</a:t>
                      </a:r>
                      <a:r>
                        <a:rPr b="1" lang="en-GB" sz="15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 </a:t>
                      </a:r>
                      <a:endParaRPr b="1" sz="15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Pneumoniae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(n)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(gram + diplococci) 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H. Influenzae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 typable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(gram - coccobacilli) 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Aureus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Moraxella catarrhalis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(gram - diplococci) 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(alone or with bacteria)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96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Mainly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clinical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diagnosis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Tympanocentesis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sometimes needed (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 procedure that involves a small gauge needle to aspirate fluid from the middle ear cleft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Sample: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iddle ear fluid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1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○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ent for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culture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75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r>
                        <a:rPr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or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Amoxicillin-Clavulanic acid</a:t>
                      </a:r>
                      <a:endParaRPr b="1"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1081" name="Google Shape;1081;p14"/>
          <p:cNvPicPr preferRelativeResize="0"/>
          <p:nvPr/>
        </p:nvPicPr>
        <p:blipFill rotWithShape="1">
          <a:blip r:embed="rId3">
            <a:alphaModFix/>
          </a:blip>
          <a:srcRect b="35307" l="52497" r="10698" t="21587"/>
          <a:stretch/>
        </p:blipFill>
        <p:spPr>
          <a:xfrm>
            <a:off x="403600" y="5372125"/>
            <a:ext cx="2990051" cy="2026974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2" name="Google Shape;1082;p14"/>
          <p:cNvPicPr preferRelativeResize="0"/>
          <p:nvPr/>
        </p:nvPicPr>
        <p:blipFill rotWithShape="1">
          <a:blip r:embed="rId3">
            <a:alphaModFix/>
          </a:blip>
          <a:srcRect b="2837" l="51889" r="8323" t="66290"/>
          <a:stretch/>
        </p:blipFill>
        <p:spPr>
          <a:xfrm>
            <a:off x="3402025" y="5372125"/>
            <a:ext cx="2990051" cy="2026974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3" name="Google Shape;1083;p14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Acute Otitis Media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500">
                <a:solidFill>
                  <a:schemeClr val="hlink"/>
                </a:solidFill>
              </a:rPr>
              <a:t>(the most common cause are viruses)</a:t>
            </a:r>
            <a:endParaRPr sz="3800"/>
          </a:p>
        </p:txBody>
      </p:sp>
      <p:sp>
        <p:nvSpPr>
          <p:cNvPr id="1084" name="Google Shape;1084;p14"/>
          <p:cNvSpPr txBox="1"/>
          <p:nvPr/>
        </p:nvSpPr>
        <p:spPr>
          <a:xfrm>
            <a:off x="18100" y="0"/>
            <a:ext cx="110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O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titis Media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9" name="Google Shape;1089;p15"/>
          <p:cNvGraphicFramePr/>
          <p:nvPr/>
        </p:nvGraphicFramePr>
        <p:xfrm>
          <a:off x="403611" y="489766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57675"/>
                <a:gridCol w="2086350"/>
                <a:gridCol w="2652825"/>
              </a:tblGrid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Overview</a:t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More common in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children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Occurs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with viral URTI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atient mostly presented with headache and fever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 </a:t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Pneumoniae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H. Influenzae (non typable)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Moraxella .catarrhalis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Anaerobes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(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most common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Mainly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clinical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diagnosis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Imaging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(CT/MRI)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when there is suspension of complications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r>
                        <a:rPr lang="en-GB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Amoxicillin-Clavulanic acid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for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1-2 weeks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1090" name="Google Shape;1090;p15"/>
          <p:cNvSpPr txBox="1"/>
          <p:nvPr/>
        </p:nvSpPr>
        <p:spPr>
          <a:xfrm>
            <a:off x="51750" y="3861225"/>
            <a:ext cx="68580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Acute Bacterial Sinusitis</a:t>
            </a:r>
            <a:endParaRPr b="1" sz="3600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1091" name="Google Shape;1091;p15"/>
          <p:cNvPicPr preferRelativeResize="0"/>
          <p:nvPr/>
        </p:nvPicPr>
        <p:blipFill rotWithShape="1">
          <a:blip r:embed="rId3">
            <a:alphaModFix/>
          </a:blip>
          <a:srcRect b="47549" l="62663" r="3994" t="22980"/>
          <a:stretch/>
        </p:blipFill>
        <p:spPr>
          <a:xfrm>
            <a:off x="2594341" y="7733474"/>
            <a:ext cx="1772821" cy="1170873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2" name="Google Shape;1092;p15"/>
          <p:cNvPicPr preferRelativeResize="0"/>
          <p:nvPr/>
        </p:nvPicPr>
        <p:blipFill rotWithShape="1">
          <a:blip r:embed="rId4">
            <a:alphaModFix/>
          </a:blip>
          <a:srcRect b="12351" l="42972" r="33058" t="56194"/>
          <a:stretch/>
        </p:blipFill>
        <p:spPr>
          <a:xfrm>
            <a:off x="4914263" y="7733474"/>
            <a:ext cx="1486190" cy="1170873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3" name="Google Shape;1093;p15"/>
          <p:cNvPicPr preferRelativeResize="0"/>
          <p:nvPr/>
        </p:nvPicPr>
        <p:blipFill rotWithShape="1">
          <a:blip r:embed="rId4">
            <a:alphaModFix/>
          </a:blip>
          <a:srcRect b="12826" l="77158" r="4102" t="47189"/>
          <a:stretch/>
        </p:blipFill>
        <p:spPr>
          <a:xfrm>
            <a:off x="403600" y="7733475"/>
            <a:ext cx="1369202" cy="1170873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4" name="Google Shape;1094;p15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Moraxella Catarrhalis</a:t>
            </a:r>
            <a:endParaRPr/>
          </a:p>
        </p:txBody>
      </p:sp>
      <p:graphicFrame>
        <p:nvGraphicFramePr>
          <p:cNvPr id="1095" name="Google Shape;1095;p15"/>
          <p:cNvGraphicFramePr/>
          <p:nvPr/>
        </p:nvGraphicFramePr>
        <p:xfrm>
          <a:off x="403599" y="18293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57675"/>
                <a:gridCol w="2086350"/>
                <a:gridCol w="2652825"/>
              </a:tblGrid>
              <a:tr h="419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Morphology 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highlight>
                            <a:srgbClr val="F4CCCC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Gram negative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diplococci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Catalase and oxidase positive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23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Causes 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Otitis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Sinusitis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Pneumonia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34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r>
                        <a:rPr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Amoxicillin-Clavulanic acid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1096" name="Google Shape;1096;p15"/>
          <p:cNvPicPr preferRelativeResize="0"/>
          <p:nvPr/>
        </p:nvPicPr>
        <p:blipFill rotWithShape="1">
          <a:blip r:embed="rId5">
            <a:alphaModFix/>
          </a:blip>
          <a:srcRect b="15327" l="45713" r="3556" t="44219"/>
          <a:stretch/>
        </p:blipFill>
        <p:spPr>
          <a:xfrm>
            <a:off x="5252625" y="1829300"/>
            <a:ext cx="1147822" cy="457949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7" name="Google Shape;1097;p15"/>
          <p:cNvSpPr txBox="1"/>
          <p:nvPr/>
        </p:nvSpPr>
        <p:spPr>
          <a:xfrm>
            <a:off x="18100" y="0"/>
            <a:ext cx="110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5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Sinusitis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Google Shape;1102;p16"/>
          <p:cNvPicPr preferRelativeResize="0"/>
          <p:nvPr/>
        </p:nvPicPr>
        <p:blipFill rotWithShape="1">
          <a:blip r:embed="rId3">
            <a:alphaModFix/>
          </a:blip>
          <a:srcRect b="15453" l="18713" r="11876" t="14874"/>
          <a:stretch/>
        </p:blipFill>
        <p:spPr>
          <a:xfrm>
            <a:off x="1493950" y="6012175"/>
            <a:ext cx="4108602" cy="3443523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3" name="Google Shape;1103;p16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Deep Neck Space Infections</a:t>
            </a:r>
            <a:endParaRPr/>
          </a:p>
        </p:txBody>
      </p:sp>
      <p:graphicFrame>
        <p:nvGraphicFramePr>
          <p:cNvPr id="1104" name="Google Shape;1104;p16"/>
          <p:cNvGraphicFramePr/>
          <p:nvPr/>
        </p:nvGraphicFramePr>
        <p:xfrm>
          <a:off x="403599" y="18293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57675"/>
                <a:gridCol w="2034600"/>
                <a:gridCol w="2704575"/>
              </a:tblGrid>
              <a:tr h="214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Overview</a:t>
                      </a:r>
                      <a:r>
                        <a:rPr b="1" lang="en-GB" sz="15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5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Rare but serious.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Could be a complication of GAS.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Lateral pharyngeal, retropharyngeal or prevertebral space.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32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Signs and symptoms</a:t>
                      </a:r>
                      <a:endParaRPr b="1" sz="15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 is very sick and toxic.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Neck stiffness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can occur with retropharyngeal space infection/abscess.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23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</a:t>
                      </a:r>
                      <a:endParaRPr b="1" sz="15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Usually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polymicrobial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1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○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Mainly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streptococci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+ oral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anaerobes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23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Complications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Retropharyngeal (danger space) infection may extend to mediastinum and present as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mediastinitis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15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Management</a:t>
                      </a:r>
                      <a:r>
                        <a:rPr lang="en-GB" sz="15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          </a:t>
                      </a:r>
                      <a:endParaRPr sz="15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urgery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Antibiotics: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meropenem - piperacillin - clindamycin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1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○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Duration: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2-3 weeks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1105" name="Google Shape;1105;p16"/>
          <p:cNvSpPr txBox="1"/>
          <p:nvPr/>
        </p:nvSpPr>
        <p:spPr>
          <a:xfrm>
            <a:off x="18100" y="0"/>
            <a:ext cx="164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5. Deep Neck Space Infections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7"/>
          <p:cNvSpPr/>
          <p:nvPr/>
        </p:nvSpPr>
        <p:spPr>
          <a:xfrm>
            <a:off x="1382400" y="4002750"/>
            <a:ext cx="4093200" cy="1901700"/>
          </a:xfrm>
          <a:prstGeom prst="roundRect">
            <a:avLst>
              <a:gd fmla="val 16667" name="adj"/>
            </a:avLst>
          </a:prstGeom>
          <a:solidFill>
            <a:srgbClr val="EFF4F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200" u="sng">
                <a:solidFill>
                  <a:schemeClr val="hlink"/>
                </a:solidFill>
                <a:latin typeface="Asap"/>
                <a:ea typeface="Asap"/>
                <a:cs typeface="Asap"/>
                <a:sym typeface="Asap"/>
                <a:hlinkClick r:id="rId3"/>
              </a:rPr>
              <a:t>Summary</a:t>
            </a:r>
            <a:endParaRPr i="1" sz="2200" u="sng">
              <a:solidFill>
                <a:srgbClr val="434343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5" name="Google Shape;1115;p18"/>
          <p:cNvGraphicFramePr/>
          <p:nvPr/>
        </p:nvGraphicFramePr>
        <p:xfrm>
          <a:off x="26" y="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33525"/>
                <a:gridCol w="871975"/>
                <a:gridCol w="894500"/>
                <a:gridCol w="1203225"/>
                <a:gridCol w="1372650"/>
                <a:gridCol w="1282075"/>
              </a:tblGrid>
              <a:tr h="748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Infection</a:t>
                      </a:r>
                      <a:endParaRPr b="1" sz="25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Symptoms</a:t>
                      </a:r>
                      <a:endParaRPr b="1" sz="15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Diagnosis</a:t>
                      </a:r>
                      <a:endParaRPr b="1" sz="15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Treatment</a:t>
                      </a:r>
                      <a:endParaRPr b="1" sz="15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Complications</a:t>
                      </a:r>
                      <a:endParaRPr b="1" sz="15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513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Viral </a:t>
                      </a: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Pharyngitis</a:t>
                      </a:r>
                      <a:endParaRPr b="1" sz="13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Sore throat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Pharyngeal erythema and edema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Fever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Coryza (</a:t>
                      </a:r>
                      <a:r>
                        <a:rPr i="1" lang="en-GB" sz="8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running nose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Cough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Conjunctivitis (</a:t>
                      </a:r>
                      <a:r>
                        <a:rPr i="1" lang="en-GB" sz="800">
                          <a:solidFill>
                            <a:schemeClr val="accent6"/>
                          </a:solidFill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احمرار العين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endParaRPr b="1"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endParaRPr b="1" sz="12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9725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Bacterial</a:t>
                      </a:r>
                      <a:endParaRPr b="1" sz="13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Pharyngitis</a:t>
                      </a:r>
                      <a:endParaRPr b="1" sz="13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vMerge="1"/>
                <a:tc rowSpan="2"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Tonsillar exudates </a:t>
                      </a:r>
                      <a:endParaRPr b="1" sz="10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Tender &amp; enlarged (&gt;1 cm) lymph nodes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179999" marR="126118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Mentioned above</a:t>
                      </a:r>
                      <a:endParaRPr i="1"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8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(according to pathogen)</a:t>
                      </a:r>
                      <a:endParaRPr i="1"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179999" marR="126118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-GB" sz="10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Mentioned above</a:t>
                      </a:r>
                      <a:endParaRPr i="1" sz="10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-GB" sz="8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(according to pathogen)</a:t>
                      </a:r>
                      <a:endParaRPr b="1" sz="12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60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GAS:</a:t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216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Rheumatic fever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216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</a:t>
                      </a:r>
                      <a:r>
                        <a:rPr lang="en-GB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Glomerulonephritis</a:t>
                      </a:r>
                      <a:endParaRPr sz="9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34250">
                <a:tc vMerge="1"/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-360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Diphtheriae:</a:t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216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Myocarditis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216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Neuritis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97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Epiglottitis</a:t>
                      </a:r>
                      <a:endParaRPr b="1" sz="13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Dysphagia</a:t>
                      </a:r>
                      <a:endParaRPr b="1" sz="10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Drooling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of saliva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Respiratory distress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Difficulty in breathing</a:t>
                      </a:r>
                      <a:endParaRPr b="1"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Hypoxia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Cyanosis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Blood culture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Culture of epiglottic surface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Lateral X-ray</a:t>
                      </a:r>
                      <a:endParaRPr i="1" sz="10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Maintenance of airway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Empiric: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Ceftriaxone + Vancomycin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97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Pertussis</a:t>
                      </a:r>
                      <a:endParaRPr b="1" sz="13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179999" marR="126118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-GB" sz="10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Mentioned above</a:t>
                      </a:r>
                      <a:endParaRPr i="1" sz="10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8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(according to pathogen)</a:t>
                      </a:r>
                      <a:endParaRPr i="1" sz="10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Macrolide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erythromycin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27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Acute Otitis Media</a:t>
                      </a:r>
                      <a:endParaRPr b="1" sz="15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linical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diagnosis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Tympanocentesis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Middle ear fluid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for culture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Amoxicillin-Clavulanic acid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61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Acute Bacterial Sinusitis</a:t>
                      </a:r>
                      <a:endParaRPr b="1" sz="13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Clinical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diagnosis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Imaging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(CT/MRI)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Amoxicillin-Clavulanic acid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for 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1-2 weeks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79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Deep Neck Space Infections</a:t>
                      </a:r>
                      <a:endParaRPr b="1" sz="13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Sick and toxic.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Neck stiffness 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360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Surgery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Antibiotic for 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2-3 weeks</a:t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1" marL="306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Meropenem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1" marL="306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Piperacillin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99500" lvl="1" marL="306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Clindamycin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6000" lvl="0" marL="72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Mediastinitis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9"/>
          <p:cNvSpPr txBox="1"/>
          <p:nvPr/>
        </p:nvSpPr>
        <p:spPr>
          <a:xfrm>
            <a:off x="563450" y="1479400"/>
            <a:ext cx="5781900" cy="78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Q</a:t>
            </a: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1: A mother brings her 5 year old unvaccinated son to the emergency department, where he presents with acute dysphagia, respiratory distress &amp; fever. A blood culture was grown on a chocolate agar and showed gram negative coccobacilli.</a:t>
            </a:r>
            <a:endParaRPr b="1"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a) What is the most likely diagnosis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b) organism 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c)  is it preventable?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Q2: A 5 year old unvaccinated patient that has recently arrived from India has pharyngitis, and formation </a:t>
            </a: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pharyngeal</a:t>
            </a: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pseudomembranes. .</a:t>
            </a:r>
            <a:endParaRPr b="1"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a) What is the most likely diagnos</a:t>
            </a: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b) organism 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c) is it preventable? 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D) What are 2 potential complications</a:t>
            </a: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?</a:t>
            </a:r>
            <a:endParaRPr sz="9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Q3: A 3-year-old boy is brought to the hospital because he has been coughing for the past 2 week start with runny nose then. His mother states that cough seems to come in bouts(phases). The coughing is sometimes severe enough to cause him to vomit</a:t>
            </a:r>
            <a:r>
              <a:rPr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a) What is the most likely diagnosis </a:t>
            </a:r>
            <a:endParaRPr sz="9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b) organism </a:t>
            </a:r>
            <a:endParaRPr sz="9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c) what is the virulence factor  </a:t>
            </a:r>
            <a:endParaRPr sz="9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D) is it preventable?</a:t>
            </a:r>
            <a:endParaRPr sz="9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Q4: A 10 year old patient comes to the office complaining from acute pain in his ear. Upon examination a bulging tympanic membrane was found. Gram stain from the middle ear fluid if showed: </a:t>
            </a:r>
            <a:endParaRPr b="1"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A- gram -  diplococci</a:t>
            </a:r>
            <a:endParaRPr b="1"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B- gram + diplococci </a:t>
            </a:r>
            <a:endParaRPr b="1"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C- gram - coccobacilli(fastidious) </a:t>
            </a:r>
            <a:endParaRPr b="1"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is the organism of each one? 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Q5: A teenager comes to the hospital with a fever and sore throat. A throat swab showed a Beta hemolytic colony</a:t>
            </a:r>
            <a:r>
              <a:rPr b="1" lang="en-GB" sz="1000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1" sz="10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a) What is the most likely diagnosis 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b) organism 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C) name 4 potential complications?</a:t>
            </a:r>
            <a:endParaRPr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21" name="Google Shape;1121;p19"/>
          <p:cNvSpPr txBox="1"/>
          <p:nvPr>
            <p:ph type="title"/>
          </p:nvPr>
        </p:nvSpPr>
        <p:spPr>
          <a:xfrm>
            <a:off x="2592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Cases/SAQ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Questions from the doctor </a:t>
            </a:r>
            <a:endParaRPr/>
          </a:p>
        </p:txBody>
      </p:sp>
      <p:sp>
        <p:nvSpPr>
          <p:cNvPr id="1122" name="Google Shape;1122;p19"/>
          <p:cNvSpPr txBox="1"/>
          <p:nvPr/>
        </p:nvSpPr>
        <p:spPr>
          <a:xfrm>
            <a:off x="2228900" y="7199700"/>
            <a:ext cx="2451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Answers Key</a:t>
            </a:r>
            <a:endParaRPr b="1" sz="2100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123" name="Google Shape;1123;p19"/>
          <p:cNvSpPr/>
          <p:nvPr/>
        </p:nvSpPr>
        <p:spPr>
          <a:xfrm>
            <a:off x="259250" y="8707375"/>
            <a:ext cx="1371300" cy="788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Q2:</a:t>
            </a:r>
            <a:endParaRPr b="1" sz="6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"/>
              <a:buFont typeface="Titillium Web"/>
              <a:buAutoNum type="alphaUcParenR"/>
            </a:pPr>
            <a:r>
              <a:rPr b="1" lang="en-GB" sz="6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Diphtheriae     </a:t>
            </a:r>
            <a:endParaRPr b="1" sz="6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"/>
              <a:buFont typeface="Titillium Web"/>
              <a:buAutoNum type="alphaUcParenR"/>
            </a:pPr>
            <a:r>
              <a:rPr b="1" lang="en-GB" sz="6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corynebacterium diphtheria    </a:t>
            </a:r>
            <a:endParaRPr b="1" sz="6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"/>
              <a:buFont typeface="Titillium Web"/>
              <a:buAutoNum type="alphaUcParenR"/>
            </a:pPr>
            <a:r>
              <a:rPr b="1" lang="en-GB" sz="6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 yes by vaccination. </a:t>
            </a:r>
            <a:endParaRPr b="1" sz="6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600"/>
              <a:buFont typeface="Titillium Web"/>
              <a:buAutoNum type="alphaUcParenR"/>
            </a:pPr>
            <a:r>
              <a:rPr b="1" lang="en-GB" sz="6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Myocarditis, Neuritis.</a:t>
            </a:r>
            <a:endParaRPr b="1" sz="1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24" name="Google Shape;1124;p19"/>
          <p:cNvSpPr/>
          <p:nvPr/>
        </p:nvSpPr>
        <p:spPr>
          <a:xfrm>
            <a:off x="1816750" y="7804725"/>
            <a:ext cx="1371300" cy="169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Q3);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Titillium Web"/>
              <a:buAutoNum type="alphaUcParenR"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Pertussis (whooping cough)  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Titillium Web"/>
              <a:buAutoNum type="alphaUcParenR"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Bordetella pertussis 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Titillium Web"/>
              <a:buAutoNum type="alphaUcParenR"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pertussis toxin (mainly) and maybe filamentous hemagglutinin  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Titillium Web"/>
              <a:buAutoNum type="alphaUcParenR"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 yes by vaccination.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25" name="Google Shape;1125;p19"/>
          <p:cNvSpPr/>
          <p:nvPr/>
        </p:nvSpPr>
        <p:spPr>
          <a:xfrm>
            <a:off x="3374250" y="7804675"/>
            <a:ext cx="1371300" cy="169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Q4: 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00"/>
              <a:buFont typeface="Titillium Web"/>
              <a:buAutoNum type="alphaUcParenR"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Moraxella catarrhalis 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00"/>
              <a:buFont typeface="Titillium Web"/>
              <a:buAutoNum type="alphaUcParenR"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strept.pneumoniae  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900"/>
              <a:buFont typeface="Titillium Web"/>
              <a:buAutoNum type="alphaUcParenR"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Haemophilus influenzae 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26" name="Google Shape;1126;p19"/>
          <p:cNvSpPr/>
          <p:nvPr/>
        </p:nvSpPr>
        <p:spPr>
          <a:xfrm>
            <a:off x="4974050" y="7804675"/>
            <a:ext cx="1371300" cy="169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Q5):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 A) Pharyngitis   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 B) S.pyogenes    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 C) Rheumatic fever, Glomerulonephritis, Peritonsillar abscess, Parapharyngeal abscess. </a:t>
            </a:r>
            <a:endParaRPr b="1" sz="9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27" name="Google Shape;1127;p19"/>
          <p:cNvSpPr/>
          <p:nvPr/>
        </p:nvSpPr>
        <p:spPr>
          <a:xfrm>
            <a:off x="259250" y="7804725"/>
            <a:ext cx="1371300" cy="788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Q1: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Titillium Web"/>
              <a:buAutoNum type="alphaUcParenR"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epiglottitis  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Titillium Web"/>
              <a:buAutoNum type="alphaUcParenR"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 H.influenzae Type B  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00"/>
              <a:buFont typeface="Titillium Web"/>
              <a:buAutoNum type="alphaUcParenR"/>
            </a:pPr>
            <a:r>
              <a:rPr b="1" lang="en-GB" sz="700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</a:rPr>
              <a:t>  yes, by vaccination. </a:t>
            </a:r>
            <a:endParaRPr b="1" sz="700">
              <a:solidFill>
                <a:schemeClr val="hlink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00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20"/>
          <p:cNvSpPr txBox="1"/>
          <p:nvPr>
            <p:ph type="title"/>
          </p:nvPr>
        </p:nvSpPr>
        <p:spPr>
          <a:xfrm>
            <a:off x="553759" y="364235"/>
            <a:ext cx="5400300" cy="9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MCQs</a:t>
            </a:r>
            <a:endParaRPr/>
          </a:p>
        </p:txBody>
      </p:sp>
      <p:graphicFrame>
        <p:nvGraphicFramePr>
          <p:cNvPr id="1133" name="Google Shape;1133;p20"/>
          <p:cNvGraphicFramePr/>
          <p:nvPr/>
        </p:nvGraphicFramePr>
        <p:xfrm>
          <a:off x="244403" y="12252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534950"/>
                <a:gridCol w="1534950"/>
                <a:gridCol w="1534950"/>
                <a:gridCol w="1534950"/>
              </a:tblGrid>
              <a:tr h="5065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  The most common cause of pharyngitis is</a:t>
                      </a:r>
                      <a:endParaRPr b="1" sz="15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-Bacterial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-Fungal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Viral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6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I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mmunological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16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 Non supportive complication of GAS </a:t>
                      </a:r>
                      <a:r>
                        <a:rPr b="1" lang="en-GB" sz="15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occurs after infection of respiratory tract only</a:t>
                      </a:r>
                      <a:endParaRPr b="1" sz="15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Peritonsillar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abscess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-Parapharyngeal space abscess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 sz="12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 sz="12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glomerulonephritis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-R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heumatic fever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16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3- </a:t>
                      </a:r>
                      <a:r>
                        <a:rPr b="1" lang="en-GB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What is the bacterial infection that characterized by formation of pharynx/throat pseudomembranes </a:t>
                      </a:r>
                      <a:endParaRPr b="1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Diphtheria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TB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ertussis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piglottitis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28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4- Bacterial infection, the unimmunized child </a:t>
                      </a:r>
                      <a:r>
                        <a:rPr b="1" lang="en-GB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presented with dysphagia, drooling, respiratory distress</a:t>
                      </a:r>
                      <a:endParaRPr b="1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90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A-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Pharyngitis 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Epiglottitis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6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Pertussis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titis media</a:t>
                      </a:r>
                      <a:endParaRPr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16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5- </a:t>
                      </a:r>
                      <a:r>
                        <a:rPr b="1" lang="en-GB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</a:t>
                      </a:r>
                      <a:r>
                        <a:rPr b="1" lang="en-GB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ype of bacteria that cannot grow in regular aggars, it needs specific growth factors ( it is fastidious) </a:t>
                      </a:r>
                      <a:endParaRPr b="1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90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GAS</a:t>
                      </a:r>
                      <a:endParaRPr b="1"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Strept. Pneumonia 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Haemophilus influenzae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Staph aureus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516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6-</a:t>
                      </a:r>
                      <a:r>
                        <a:rPr b="1" lang="en-GB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 way </a:t>
                      </a:r>
                      <a:r>
                        <a:rPr b="1" lang="en-GB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 help determine whether a patient had a recent strep infection with GAS</a:t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  <a:tc hMerge="1"/>
              </a:tr>
              <a:tr h="641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Blood agar </a:t>
                      </a:r>
                      <a:endParaRPr b="1" sz="1300">
                        <a:solidFill>
                          <a:srgbClr val="00206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 Antigen Detection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C- </a:t>
                      </a:r>
                      <a:r>
                        <a:rPr lang="en-GB" sz="13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Throat swab</a:t>
                      </a:r>
                      <a:endParaRPr sz="13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D-</a:t>
                      </a:r>
                      <a:r>
                        <a:rPr lang="en-GB" sz="11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Antistreptolysin O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34" name="Google Shape;1134;p20"/>
          <p:cNvSpPr txBox="1"/>
          <p:nvPr/>
        </p:nvSpPr>
        <p:spPr>
          <a:xfrm rot="10800000">
            <a:off x="5954050" y="-233950"/>
            <a:ext cx="8907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</a:rPr>
              <a:t>1- C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</a:rPr>
              <a:t>2- D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</a:rPr>
              <a:t>3- A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</a:rPr>
              <a:t>4- B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</a:rPr>
              <a:t>5- C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</a:rPr>
              <a:t>6- D</a:t>
            </a:r>
            <a:endParaRPr sz="9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1135" name="Google Shape;1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98" y="8796009"/>
            <a:ext cx="1254055" cy="11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20"/>
          <p:cNvSpPr/>
          <p:nvPr/>
        </p:nvSpPr>
        <p:spPr>
          <a:xfrm>
            <a:off x="244429" y="9059183"/>
            <a:ext cx="34158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9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 more questions </a:t>
            </a:r>
            <a:r>
              <a:rPr b="1" lang="en-GB" sz="900" u="sng">
                <a:latin typeface="Titillium Web"/>
                <a:ea typeface="Titillium Web"/>
                <a:cs typeface="Titillium Web"/>
                <a:sym typeface="Titillium Web"/>
                <a:hlinkClick r:id="rId4"/>
              </a:rPr>
              <a:t>click here!</a:t>
            </a:r>
            <a:endParaRPr b="1" i="0" sz="900" u="none" cap="none" strike="noStrike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21"/>
          <p:cNvSpPr txBox="1"/>
          <p:nvPr>
            <p:ph type="title"/>
          </p:nvPr>
        </p:nvSpPr>
        <p:spPr>
          <a:xfrm>
            <a:off x="233850" y="-166682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Microbiology Team</a:t>
            </a:r>
            <a:r>
              <a:rPr baseline="30000" lang="en-GB"/>
              <a:t>442</a:t>
            </a:r>
            <a:endParaRPr baseline="30000"/>
          </a:p>
        </p:txBody>
      </p:sp>
      <p:graphicFrame>
        <p:nvGraphicFramePr>
          <p:cNvPr id="1142" name="Google Shape;1142;p21"/>
          <p:cNvGraphicFramePr/>
          <p:nvPr/>
        </p:nvGraphicFramePr>
        <p:xfrm>
          <a:off x="-6" y="764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{CB46A7EC-8091-4143-B1DB-EE9B853DBDEF}</a:tableStyleId>
              </a:tblPr>
              <a:tblGrid>
                <a:gridCol w="3429000"/>
                <a:gridCol w="3429000"/>
              </a:tblGrid>
              <a:tr h="180275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0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Leaders</a:t>
                      </a:r>
                      <a:endParaRPr b="1" sz="30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</a:tr>
              <a:tr h="416675">
                <a:tc gridSpan="2" vMerge="1"/>
                <a:tc hMerge="1" vMerge="1"/>
              </a:tr>
              <a:tr h="602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Shaden Albassam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Mohammed Alghamdi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361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0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Co-</a:t>
                      </a:r>
                      <a:r>
                        <a:rPr b="1" lang="en-GB" sz="30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Leader</a:t>
                      </a:r>
                      <a:endParaRPr b="1" sz="30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Ahmad Bahmaid</a:t>
                      </a:r>
                      <a:endParaRPr b="1" sz="20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000">
                          <a:solidFill>
                            <a:schemeClr val="accent1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Members</a:t>
                      </a:r>
                      <a:endParaRPr b="1" sz="3000">
                        <a:solidFill>
                          <a:schemeClr val="accent1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highlight>
                            <a:srgbClr val="EFF4FC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Raghad Alnadeef</a:t>
                      </a:r>
                      <a:endParaRPr sz="2000">
                        <a:solidFill>
                          <a:srgbClr val="434343"/>
                        </a:solidFill>
                        <a:highlight>
                          <a:srgbClr val="EFF4FC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highlight>
                            <a:srgbClr val="EFF4FC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Yazeed Hussein</a:t>
                      </a:r>
                      <a:endParaRPr sz="2000" u="none" cap="none" strike="noStrike">
                        <a:solidFill>
                          <a:srgbClr val="434343"/>
                        </a:solidFill>
                        <a:highlight>
                          <a:srgbClr val="EFF4FC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Ghada Binslmah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Talal Alharbi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Tharaa Alhowaish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Meshari Alshathri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Amani Alotaibi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Emad Almutairi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Nouf Alsaigh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Abdulrahman Al</a:t>
                      </a: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-Douir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Razan Almanjomi</a:t>
                      </a:r>
                      <a:endParaRPr sz="2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Abdulrahman Binbakhit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Shahed Bukhari</a:t>
                      </a:r>
                      <a:endParaRPr sz="2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Abdullah Alshahri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Abdulaziz Alnasser</a:t>
                      </a:r>
                      <a:endParaRPr sz="2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Luay Almutair</a:t>
                      </a:r>
                      <a:endParaRPr sz="2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Ali Dhafer Jabaan</a:t>
                      </a:r>
                      <a:endParaRPr sz="2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2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Abdulaziz </a:t>
                      </a:r>
                      <a:r>
                        <a:rPr lang="en-GB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Alotaibi</a:t>
                      </a:r>
                      <a:endParaRPr sz="2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43" name="Google Shape;1143;p21"/>
          <p:cNvSpPr txBox="1"/>
          <p:nvPr/>
        </p:nvSpPr>
        <p:spPr>
          <a:xfrm>
            <a:off x="324299" y="8368387"/>
            <a:ext cx="6209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Microbiology Team</a:t>
            </a:r>
            <a:r>
              <a:rPr b="1" baseline="30000" i="1" lang="en-GB" sz="26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441</a:t>
            </a:r>
            <a:endParaRPr b="1" baseline="30000" i="1" sz="26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44" name="Google Shape;1144;p21"/>
          <p:cNvSpPr txBox="1"/>
          <p:nvPr/>
        </p:nvSpPr>
        <p:spPr>
          <a:xfrm>
            <a:off x="-1248000" y="8912467"/>
            <a:ext cx="907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8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Thanks to the amazing S</a:t>
            </a:r>
            <a:r>
              <a:rPr b="1" i="1" lang="en-GB" sz="18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ara Alhamlan</a:t>
            </a:r>
            <a:r>
              <a:rPr b="1" i="1" lang="en-GB" sz="1800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for the great theme!</a:t>
            </a:r>
            <a:endParaRPr b="1" i="1" sz="1800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45" name="Google Shape;1145;p21"/>
          <p:cNvSpPr txBox="1"/>
          <p:nvPr/>
        </p:nvSpPr>
        <p:spPr>
          <a:xfrm>
            <a:off x="0" y="9507000"/>
            <a:ext cx="315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Microbiology442@gmail.com</a:t>
            </a:r>
            <a:endParaRPr b="1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"/>
          <p:cNvSpPr txBox="1"/>
          <p:nvPr>
            <p:ph idx="1" type="subTitle"/>
          </p:nvPr>
        </p:nvSpPr>
        <p:spPr>
          <a:xfrm>
            <a:off x="1044090" y="2177650"/>
            <a:ext cx="4965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Discuss epidemiology &amp; various clinical presentations of URTIs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08" name="Google Shape;908;p6"/>
          <p:cNvSpPr txBox="1"/>
          <p:nvPr>
            <p:ph idx="2" type="subTitle"/>
          </p:nvPr>
        </p:nvSpPr>
        <p:spPr>
          <a:xfrm>
            <a:off x="1050965" y="2829213"/>
            <a:ext cx="4965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Identify the most important etiological agents causing different URTIs, and discuss their virulence factors, laboratory diagnosis and potential preventative strategies.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09" name="Google Shape;909;p6"/>
          <p:cNvSpPr txBox="1"/>
          <p:nvPr>
            <p:ph idx="3" type="subTitle"/>
          </p:nvPr>
        </p:nvSpPr>
        <p:spPr>
          <a:xfrm>
            <a:off x="1037225" y="3433825"/>
            <a:ext cx="4965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Determine the antibiotic of choice for the different URTIs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10" name="Google Shape;910;p6"/>
          <p:cNvSpPr txBox="1"/>
          <p:nvPr>
            <p:ph idx="4" type="subTitle"/>
          </p:nvPr>
        </p:nvSpPr>
        <p:spPr>
          <a:xfrm>
            <a:off x="1037215" y="3827200"/>
            <a:ext cx="4965900" cy="3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Discuss complications of GAS and C.diphtheriae infections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911" name="Google Shape;911;p6"/>
          <p:cNvCxnSpPr/>
          <p:nvPr/>
        </p:nvCxnSpPr>
        <p:spPr>
          <a:xfrm flipH="1" rot="10800000">
            <a:off x="22575" y="4560825"/>
            <a:ext cx="6835500" cy="2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2" name="Google Shape;912;p6"/>
          <p:cNvSpPr txBox="1"/>
          <p:nvPr/>
        </p:nvSpPr>
        <p:spPr>
          <a:xfrm>
            <a:off x="22575" y="4558363"/>
            <a:ext cx="414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From 439 microbiology teamwork, big thanks for them </a:t>
            </a:r>
            <a:endParaRPr sz="12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13" name="Google Shape;913;p6"/>
          <p:cNvSpPr/>
          <p:nvPr/>
        </p:nvSpPr>
        <p:spPr>
          <a:xfrm>
            <a:off x="1112850" y="7518521"/>
            <a:ext cx="1259100" cy="4542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Corynebacterium diphtheria</a:t>
            </a:r>
            <a:r>
              <a:rPr lang="en-GB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i="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14" name="Google Shape;914;p6"/>
          <p:cNvSpPr/>
          <p:nvPr/>
        </p:nvSpPr>
        <p:spPr>
          <a:xfrm>
            <a:off x="4347357" y="7518508"/>
            <a:ext cx="1259100" cy="4542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Moraxella Catarrhalis </a:t>
            </a:r>
            <a:endParaRPr i="0" sz="10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15" name="Google Shape;915;p6"/>
          <p:cNvSpPr/>
          <p:nvPr/>
        </p:nvSpPr>
        <p:spPr>
          <a:xfrm>
            <a:off x="1943276" y="4992650"/>
            <a:ext cx="2773500" cy="454200"/>
          </a:xfrm>
          <a:prstGeom prst="roundRect">
            <a:avLst>
              <a:gd fmla="val 50000" name="adj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None/>
            </a:pPr>
            <a:r>
              <a:rPr b="1" lang="en-GB" sz="15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Bacteria (in this lecture) </a:t>
            </a:r>
            <a:endParaRPr b="1" i="0" sz="1500" u="none" cap="none" strike="noStrike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916" name="Google Shape;916;p6"/>
          <p:cNvSpPr/>
          <p:nvPr/>
        </p:nvSpPr>
        <p:spPr>
          <a:xfrm>
            <a:off x="4245051" y="5726050"/>
            <a:ext cx="1463700" cy="454200"/>
          </a:xfrm>
          <a:prstGeom prst="roundRect">
            <a:avLst>
              <a:gd fmla="val 50000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b="1" lang="en-GB" sz="13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Gram Negative </a:t>
            </a:r>
            <a:endParaRPr b="1" i="0" sz="13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17" name="Google Shape;917;p6"/>
          <p:cNvSpPr/>
          <p:nvPr/>
        </p:nvSpPr>
        <p:spPr>
          <a:xfrm>
            <a:off x="1010548" y="5723150"/>
            <a:ext cx="1463700" cy="454200"/>
          </a:xfrm>
          <a:prstGeom prst="roundRect">
            <a:avLst>
              <a:gd fmla="val 50000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b="1" lang="en-GB" sz="13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Gram Positive </a:t>
            </a:r>
            <a:endParaRPr b="1" sz="13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918" name="Google Shape;918;p6"/>
          <p:cNvCxnSpPr>
            <a:stCxn id="915" idx="2"/>
            <a:endCxn id="916" idx="0"/>
          </p:cNvCxnSpPr>
          <p:nvPr/>
        </p:nvCxnSpPr>
        <p:spPr>
          <a:xfrm flipH="1" rot="-5400000">
            <a:off x="4013876" y="4763000"/>
            <a:ext cx="279300" cy="1647000"/>
          </a:xfrm>
          <a:prstGeom prst="bentConnector3">
            <a:avLst>
              <a:gd fmla="val 49982" name="adj1"/>
            </a:avLst>
          </a:prstGeom>
          <a:noFill/>
          <a:ln cap="flat" cmpd="sng" w="19050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9" name="Google Shape;919;p6"/>
          <p:cNvCxnSpPr>
            <a:stCxn id="917" idx="0"/>
            <a:endCxn id="915" idx="2"/>
          </p:cNvCxnSpPr>
          <p:nvPr/>
        </p:nvCxnSpPr>
        <p:spPr>
          <a:xfrm rot="-5400000">
            <a:off x="2398048" y="4791200"/>
            <a:ext cx="276300" cy="1587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0" name="Google Shape;920;p6"/>
          <p:cNvSpPr/>
          <p:nvPr/>
        </p:nvSpPr>
        <p:spPr>
          <a:xfrm>
            <a:off x="230783" y="6839833"/>
            <a:ext cx="1259100" cy="4542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(GAS) Strept. Pyogenes </a:t>
            </a:r>
            <a:endParaRPr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21" name="Google Shape;921;p6"/>
          <p:cNvSpPr/>
          <p:nvPr/>
        </p:nvSpPr>
        <p:spPr>
          <a:xfrm>
            <a:off x="1995013" y="6839833"/>
            <a:ext cx="1259100" cy="4542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Streptococcus pneumoniae </a:t>
            </a:r>
            <a:endParaRPr i="0" sz="10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22" name="Google Shape;922;p6"/>
          <p:cNvSpPr/>
          <p:nvPr/>
        </p:nvSpPr>
        <p:spPr>
          <a:xfrm>
            <a:off x="3506607" y="6839783"/>
            <a:ext cx="1259100" cy="4542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Haemophilus influenzae</a:t>
            </a:r>
            <a:endParaRPr i="0" sz="10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23" name="Google Shape;923;p6"/>
          <p:cNvSpPr/>
          <p:nvPr/>
        </p:nvSpPr>
        <p:spPr>
          <a:xfrm>
            <a:off x="5188189" y="6839783"/>
            <a:ext cx="1259100" cy="454200"/>
          </a:xfrm>
          <a:prstGeom prst="roundRect">
            <a:avLst>
              <a:gd fmla="val 50000" name="adj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Comic Sans MS"/>
              <a:buNone/>
            </a:pPr>
            <a:r>
              <a:rPr lang="en-GB" sz="10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Bordetella pertussis </a:t>
            </a:r>
            <a:endParaRPr sz="10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24" name="Google Shape;924;p6"/>
          <p:cNvSpPr txBox="1"/>
          <p:nvPr/>
        </p:nvSpPr>
        <p:spPr>
          <a:xfrm>
            <a:off x="292725" y="8144500"/>
            <a:ext cx="629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Take it as a rule</a:t>
            </a:r>
            <a:endParaRPr sz="12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There is no chance to staphylococcus bacteria to be one of the cause of the respiratory infections, </a:t>
            </a:r>
            <a:endParaRPr sz="12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the other hand, Streptococcus bacteria might be especially the group A of it (pyogenes). </a:t>
            </a:r>
            <a:endParaRPr sz="12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925" name="Google Shape;925;p6"/>
          <p:cNvCxnSpPr>
            <a:stCxn id="917" idx="2"/>
            <a:endCxn id="913" idx="0"/>
          </p:cNvCxnSpPr>
          <p:nvPr/>
        </p:nvCxnSpPr>
        <p:spPr>
          <a:xfrm>
            <a:off x="1742398" y="6177350"/>
            <a:ext cx="0" cy="13413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6" name="Google Shape;926;p6"/>
          <p:cNvCxnSpPr>
            <a:stCxn id="916" idx="2"/>
            <a:endCxn id="914" idx="0"/>
          </p:cNvCxnSpPr>
          <p:nvPr/>
        </p:nvCxnSpPr>
        <p:spPr>
          <a:xfrm>
            <a:off x="4976901" y="6180250"/>
            <a:ext cx="0" cy="1338300"/>
          </a:xfrm>
          <a:prstGeom prst="straightConnector1">
            <a:avLst/>
          </a:prstGeom>
          <a:noFill/>
          <a:ln cap="flat" cmpd="sng" w="19050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7" name="Google Shape;927;p6"/>
          <p:cNvCxnSpPr>
            <a:stCxn id="916" idx="2"/>
            <a:endCxn id="923" idx="0"/>
          </p:cNvCxnSpPr>
          <p:nvPr/>
        </p:nvCxnSpPr>
        <p:spPr>
          <a:xfrm flipH="1" rot="-5400000">
            <a:off x="5067651" y="6089500"/>
            <a:ext cx="659400" cy="840900"/>
          </a:xfrm>
          <a:prstGeom prst="bentConnector3">
            <a:avLst>
              <a:gd fmla="val 50010" name="adj1"/>
            </a:avLst>
          </a:prstGeom>
          <a:noFill/>
          <a:ln cap="flat" cmpd="sng" w="19050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8" name="Google Shape;928;p6"/>
          <p:cNvCxnSpPr>
            <a:stCxn id="916" idx="2"/>
            <a:endCxn id="922" idx="0"/>
          </p:cNvCxnSpPr>
          <p:nvPr/>
        </p:nvCxnSpPr>
        <p:spPr>
          <a:xfrm rot="5400000">
            <a:off x="4226901" y="6089650"/>
            <a:ext cx="659400" cy="840600"/>
          </a:xfrm>
          <a:prstGeom prst="bentConnector3">
            <a:avLst>
              <a:gd fmla="val 50010" name="adj1"/>
            </a:avLst>
          </a:prstGeom>
          <a:noFill/>
          <a:ln cap="flat" cmpd="sng" w="19050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9" name="Google Shape;929;p6"/>
          <p:cNvCxnSpPr>
            <a:stCxn id="917" idx="2"/>
            <a:endCxn id="921" idx="0"/>
          </p:cNvCxnSpPr>
          <p:nvPr/>
        </p:nvCxnSpPr>
        <p:spPr>
          <a:xfrm flipH="1" rot="-5400000">
            <a:off x="1852348" y="6067400"/>
            <a:ext cx="662400" cy="882300"/>
          </a:xfrm>
          <a:prstGeom prst="bentConnector3">
            <a:avLst>
              <a:gd fmla="val 50006" name="adj1"/>
            </a:avLst>
          </a:prstGeom>
          <a:noFill/>
          <a:ln cap="flat" cmpd="sng" w="19050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0" name="Google Shape;930;p6"/>
          <p:cNvCxnSpPr>
            <a:stCxn id="917" idx="2"/>
            <a:endCxn id="920" idx="0"/>
          </p:cNvCxnSpPr>
          <p:nvPr/>
        </p:nvCxnSpPr>
        <p:spPr>
          <a:xfrm rot="5400000">
            <a:off x="970198" y="6067550"/>
            <a:ext cx="662400" cy="882000"/>
          </a:xfrm>
          <a:prstGeom prst="bentConnector3">
            <a:avLst>
              <a:gd fmla="val 50006" name="adj1"/>
            </a:avLst>
          </a:prstGeom>
          <a:noFill/>
          <a:ln cap="flat" cmpd="sng" w="19050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1" name="Google Shape;931;p6"/>
          <p:cNvSpPr txBox="1"/>
          <p:nvPr/>
        </p:nvSpPr>
        <p:spPr>
          <a:xfrm>
            <a:off x="5270400" y="4540938"/>
            <a:ext cx="158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9E9E9E"/>
                </a:solidFill>
                <a:latin typeface="Asap"/>
                <a:ea typeface="Asap"/>
                <a:cs typeface="Asap"/>
                <a:sym typeface="Asap"/>
              </a:rPr>
              <a:t>Extra Information</a:t>
            </a:r>
            <a:endParaRPr b="1">
              <a:solidFill>
                <a:srgbClr val="9E9E9E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7"/>
          <p:cNvSpPr txBox="1"/>
          <p:nvPr/>
        </p:nvSpPr>
        <p:spPr>
          <a:xfrm>
            <a:off x="666750" y="8101800"/>
            <a:ext cx="552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7"/>
          <p:cNvSpPr txBox="1"/>
          <p:nvPr/>
        </p:nvSpPr>
        <p:spPr>
          <a:xfrm>
            <a:off x="997800" y="1336875"/>
            <a:ext cx="486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Dr note: most upper respiratory tract infections are caused by viral infections, it will be followed by bacterial infection </a:t>
            </a:r>
            <a:endParaRPr i="1" sz="11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38" name="Google Shape;938;p7"/>
          <p:cNvSpPr txBox="1"/>
          <p:nvPr/>
        </p:nvSpPr>
        <p:spPr>
          <a:xfrm>
            <a:off x="522850" y="8746525"/>
            <a:ext cx="414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From 439 microbiology teamwork, big thanks for them </a:t>
            </a:r>
            <a:endParaRPr sz="12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939" name="Google Shape;939;p7"/>
          <p:cNvGrpSpPr/>
          <p:nvPr/>
        </p:nvGrpSpPr>
        <p:grpSpPr>
          <a:xfrm>
            <a:off x="303450" y="1962092"/>
            <a:ext cx="6251101" cy="6454132"/>
            <a:chOff x="610650" y="1717511"/>
            <a:chExt cx="5636701" cy="5086800"/>
          </a:xfrm>
        </p:grpSpPr>
        <p:sp>
          <p:nvSpPr>
            <p:cNvPr id="940" name="Google Shape;940;p7"/>
            <p:cNvSpPr/>
            <p:nvPr/>
          </p:nvSpPr>
          <p:spPr>
            <a:xfrm rot="-5399453">
              <a:off x="2485951" y="3385811"/>
              <a:ext cx="1886100" cy="17502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C9DAF8"/>
            </a:solidFill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1" name="Google Shape;941;p7"/>
            <p:cNvSpPr/>
            <p:nvPr/>
          </p:nvSpPr>
          <p:spPr>
            <a:xfrm rot="-5399453">
              <a:off x="1476301" y="1785611"/>
              <a:ext cx="1886100" cy="17502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BFBFB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2" name="Google Shape;942;p7"/>
            <p:cNvSpPr/>
            <p:nvPr/>
          </p:nvSpPr>
          <p:spPr>
            <a:xfrm rot="-5399453">
              <a:off x="3455401" y="1785611"/>
              <a:ext cx="1886100" cy="17502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BFBFB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3" name="Google Shape;943;p7"/>
            <p:cNvSpPr/>
            <p:nvPr/>
          </p:nvSpPr>
          <p:spPr>
            <a:xfrm rot="-5399453">
              <a:off x="542851" y="3366761"/>
              <a:ext cx="1886100" cy="17502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BFBFB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4" name="Google Shape;944;p7"/>
            <p:cNvSpPr/>
            <p:nvPr/>
          </p:nvSpPr>
          <p:spPr>
            <a:xfrm rot="-5399453">
              <a:off x="4429051" y="3366761"/>
              <a:ext cx="1886100" cy="17502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BFBFB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5" name="Google Shape;945;p7"/>
            <p:cNvSpPr/>
            <p:nvPr/>
          </p:nvSpPr>
          <p:spPr>
            <a:xfrm rot="-5399453">
              <a:off x="1476301" y="4986011"/>
              <a:ext cx="1886100" cy="17502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BFBFB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6" name="Google Shape;946;p7"/>
            <p:cNvSpPr/>
            <p:nvPr/>
          </p:nvSpPr>
          <p:spPr>
            <a:xfrm rot="-5399453">
              <a:off x="3455401" y="4986011"/>
              <a:ext cx="1886100" cy="1750200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FBFBFB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i="0" sz="14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7" name="Google Shape;947;p7"/>
            <p:cNvSpPr txBox="1"/>
            <p:nvPr/>
          </p:nvSpPr>
          <p:spPr>
            <a:xfrm>
              <a:off x="1544100" y="2162976"/>
              <a:ext cx="1750500" cy="9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-GB" sz="1500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Epiglottitis </a:t>
              </a:r>
              <a:endParaRPr b="1" sz="1500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166199" lvl="0" marL="647999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Titillium Web"/>
                <a:buChar char="-"/>
              </a:pPr>
              <a:r>
                <a:rPr lang="en-GB" sz="12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Haemophilus type B </a:t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8" name="Google Shape;948;p7"/>
            <p:cNvSpPr txBox="1"/>
            <p:nvPr/>
          </p:nvSpPr>
          <p:spPr>
            <a:xfrm>
              <a:off x="3523200" y="2171401"/>
              <a:ext cx="1750500" cy="9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-GB" sz="1500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Pharyngitis </a:t>
              </a:r>
              <a:endParaRPr b="1" sz="1500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166199" lvl="0" marL="647999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Titillium Web"/>
                <a:buChar char="-"/>
              </a:pPr>
              <a:r>
                <a:rPr lang="en-GB" sz="12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GAS</a:t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166199" lvl="0" marL="647999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Titillium Web"/>
                <a:buChar char="-"/>
              </a:pPr>
              <a:r>
                <a:rPr lang="en-GB" sz="12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Diphtheria </a:t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49" name="Google Shape;949;p7"/>
            <p:cNvSpPr txBox="1"/>
            <p:nvPr/>
          </p:nvSpPr>
          <p:spPr>
            <a:xfrm>
              <a:off x="1544100" y="5380226"/>
              <a:ext cx="1750500" cy="9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-GB" sz="15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Sinusitis </a:t>
              </a:r>
              <a:endParaRPr b="1" sz="15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50" name="Google Shape;950;p7"/>
            <p:cNvSpPr txBox="1"/>
            <p:nvPr/>
          </p:nvSpPr>
          <p:spPr>
            <a:xfrm>
              <a:off x="3523200" y="5371801"/>
              <a:ext cx="1750500" cy="9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GB" sz="15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Deep neck space infections </a:t>
              </a:r>
              <a:endParaRPr sz="15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51" name="Google Shape;951;p7"/>
            <p:cNvSpPr txBox="1"/>
            <p:nvPr/>
          </p:nvSpPr>
          <p:spPr>
            <a:xfrm>
              <a:off x="610650" y="3771601"/>
              <a:ext cx="1750500" cy="9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-GB" sz="1500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Otitis Media </a:t>
              </a:r>
              <a:endParaRPr b="1" sz="15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52" name="Google Shape;952;p7"/>
            <p:cNvSpPr txBox="1"/>
            <p:nvPr/>
          </p:nvSpPr>
          <p:spPr>
            <a:xfrm>
              <a:off x="4496850" y="3752551"/>
              <a:ext cx="1750500" cy="9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n-GB" sz="1500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Pertussis</a:t>
              </a:r>
              <a:r>
                <a:rPr lang="en-GB" sz="1500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sz="1500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-166199" lvl="0" marL="647999" rtl="0" algn="l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Titillium Web"/>
                <a:buChar char="-"/>
              </a:pPr>
              <a:r>
                <a:rPr lang="en-GB" sz="12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Bordetella Pertussis </a:t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53" name="Google Shape;953;p7"/>
            <p:cNvSpPr txBox="1"/>
            <p:nvPr/>
          </p:nvSpPr>
          <p:spPr>
            <a:xfrm>
              <a:off x="2553752" y="3603906"/>
              <a:ext cx="1750500" cy="131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r>
                <a:rPr b="1" lang="en-GB" sz="18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Bacterial Upper Respiratory Tract Infections </a:t>
              </a:r>
              <a:endParaRPr b="1" sz="18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954" name="Google Shape;954;p7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Lecture Outline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798" y="8675327"/>
            <a:ext cx="891975" cy="657056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0" name="Google Shape;9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1774" y="8694982"/>
            <a:ext cx="891977" cy="657141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1" name="Google Shape;96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9798" y="7684374"/>
            <a:ext cx="1777089" cy="1033954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2" name="Google Shape;962;p8"/>
          <p:cNvSpPr txBox="1"/>
          <p:nvPr/>
        </p:nvSpPr>
        <p:spPr>
          <a:xfrm>
            <a:off x="2238225" y="7451876"/>
            <a:ext cx="20940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6"/>
                </a:solidFill>
                <a:highlight>
                  <a:srgbClr val="FFFFFF"/>
                </a:highlight>
                <a:latin typeface="Titillium Web"/>
                <a:ea typeface="Titillium Web"/>
                <a:cs typeface="Titillium Web"/>
                <a:sym typeface="Titillium Web"/>
              </a:rPr>
              <a:t>Rash is more common in GAS due to production of toxins</a:t>
            </a:r>
            <a:endParaRPr sz="1200">
              <a:solidFill>
                <a:schemeClr val="accent6"/>
              </a:solidFill>
              <a:highlight>
                <a:srgbClr val="FFFFFF"/>
              </a:highlight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963" name="Google Shape;963;p8"/>
          <p:cNvPicPr preferRelativeResize="0"/>
          <p:nvPr/>
        </p:nvPicPr>
        <p:blipFill rotWithShape="1">
          <a:blip r:embed="rId6">
            <a:alphaModFix/>
          </a:blip>
          <a:srcRect b="26681" l="22959" r="51473" t="36110"/>
          <a:stretch/>
        </p:blipFill>
        <p:spPr>
          <a:xfrm>
            <a:off x="430575" y="7684384"/>
            <a:ext cx="1669940" cy="1919568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4" name="Google Shape;964;p8"/>
          <p:cNvSpPr txBox="1"/>
          <p:nvPr/>
        </p:nvSpPr>
        <p:spPr>
          <a:xfrm>
            <a:off x="2256459" y="8262547"/>
            <a:ext cx="13773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There is normal flora</a:t>
            </a:r>
            <a:endParaRPr sz="10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65" name="Google Shape;965;p8"/>
          <p:cNvSpPr txBox="1"/>
          <p:nvPr/>
        </p:nvSpPr>
        <p:spPr>
          <a:xfrm>
            <a:off x="2256460" y="9089149"/>
            <a:ext cx="15738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There is no normal flora</a:t>
            </a:r>
            <a:endParaRPr sz="9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966" name="Google Shape;966;p8"/>
          <p:cNvCxnSpPr>
            <a:stCxn id="964" idx="1"/>
          </p:cNvCxnSpPr>
          <p:nvPr/>
        </p:nvCxnSpPr>
        <p:spPr>
          <a:xfrm rot="10800000">
            <a:off x="1120659" y="8070097"/>
            <a:ext cx="1135800" cy="3282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7" name="Google Shape;967;p8"/>
          <p:cNvCxnSpPr>
            <a:stCxn id="965" idx="1"/>
          </p:cNvCxnSpPr>
          <p:nvPr/>
        </p:nvCxnSpPr>
        <p:spPr>
          <a:xfrm rot="10800000">
            <a:off x="1221160" y="8819899"/>
            <a:ext cx="1035300" cy="4050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8" name="Google Shape;968;p8"/>
          <p:cNvCxnSpPr/>
          <p:nvPr/>
        </p:nvCxnSpPr>
        <p:spPr>
          <a:xfrm>
            <a:off x="3830445" y="8101330"/>
            <a:ext cx="824100" cy="144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9" name="Google Shape;969;p8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Pharyngitis</a:t>
            </a:r>
            <a:endParaRPr/>
          </a:p>
        </p:txBody>
      </p:sp>
      <p:sp>
        <p:nvSpPr>
          <p:cNvPr id="970" name="Google Shape;970;p8"/>
          <p:cNvSpPr txBox="1"/>
          <p:nvPr/>
        </p:nvSpPr>
        <p:spPr>
          <a:xfrm>
            <a:off x="3280930" y="2249175"/>
            <a:ext cx="63903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</p:txBody>
      </p:sp>
      <p:graphicFrame>
        <p:nvGraphicFramePr>
          <p:cNvPr id="971" name="Google Shape;971;p8"/>
          <p:cNvGraphicFramePr/>
          <p:nvPr/>
        </p:nvGraphicFramePr>
        <p:xfrm>
          <a:off x="430574" y="14600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67225"/>
                <a:gridCol w="1998075"/>
                <a:gridCol w="2731550"/>
              </a:tblGrid>
              <a:tr h="4190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Pharyngitis: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related to pharynx, where the infection occurs</a:t>
                      </a:r>
                      <a:endParaRPr b="1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hMerge="1"/>
                <a:tc hMerge="1"/>
              </a:tr>
              <a:tr h="419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Epidemiology</a:t>
                      </a:r>
                      <a:endParaRPr b="1" sz="13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256200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Late fall, winter, early spring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56200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5 - 15 years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Respiratory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Viruses: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(70-80% in children, 80-90%  in adults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56200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ost common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cause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 causes: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(20-30% in children, 10-20% in adults)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201" lvl="0" marL="360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Streptococcus pyogenes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Group A streptococcus/</a:t>
                      </a:r>
                      <a:r>
                        <a:rPr b="1"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GAS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):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most important.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201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Corynebacterium diphtheriae 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3499" lvl="1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○"/>
                      </a:pP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mportant but </a:t>
                      </a: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 common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anymore, because of the </a:t>
                      </a: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vaccinations</a:t>
                      </a:r>
                      <a:endParaRPr b="1"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201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AutoNum type="arabicPeriod" startAt="3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Fusobacterium Necrophorum: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anaerobic -causes Lemierre's syndrome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201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34343"/>
                        </a:buClr>
                        <a:buSzPts val="1200"/>
                        <a:buFont typeface="Titillium Web"/>
                        <a:buAutoNum type="arabicPeriod" startAt="3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Neisseria gonorrhoeae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3499" lvl="1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○"/>
                      </a:pP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Homosexual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people are the most likely to be infected by this bacteria.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6950">
                <a:tc row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Sign and Symptoms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Common symptoms: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Sore throat 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Pharyngeal erythema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edema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Fever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000">
                <a:tc vMerge="1"/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More consistent with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viral: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All of them begin with C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Coryza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(running nose)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Cough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Conjunctivitis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احمرار العين) </a:t>
                      </a:r>
                      <a:endParaRPr sz="1200">
                        <a:solidFill>
                          <a:srgbClr val="999999"/>
                        </a:solidFill>
                        <a:latin typeface="Tajawal"/>
                        <a:ea typeface="Tajawal"/>
                        <a:cs typeface="Tajawal"/>
                        <a:sym typeface="Tajawal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000">
                <a:tc vMerge="1"/>
                <a:tc gridSpan="2"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More consistent with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highlight>
                            <a:srgbClr val="EFF4FC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 (GAS)</a:t>
                      </a:r>
                      <a:r>
                        <a:rPr b="1"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 </a:t>
                      </a:r>
                      <a:endParaRPr b="1"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Tonsillar exudates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(pus production on tonsils)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Tender and enlarged (&gt;1 cm) lymph nodes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Fever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38.4 to 39.4  C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rgbClr val="9E9E9E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GAS pharyngitis may present with scarlatiniform rash, described as sandpaper-like</a:t>
                      </a:r>
                      <a:endParaRPr sz="1200">
                        <a:solidFill>
                          <a:srgbClr val="9E9E9E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</a:tr>
              <a:tr h="100000">
                <a:tc vMerge="1"/>
                <a:tc gridSpan="2" vMerge="1"/>
                <a:tc hMerge="1" vMerge="1"/>
              </a:tr>
            </a:tbl>
          </a:graphicData>
        </a:graphic>
      </p:graphicFrame>
      <p:grpSp>
        <p:nvGrpSpPr>
          <p:cNvPr id="972" name="Google Shape;972;p8"/>
          <p:cNvGrpSpPr/>
          <p:nvPr/>
        </p:nvGrpSpPr>
        <p:grpSpPr>
          <a:xfrm>
            <a:off x="5535825" y="524803"/>
            <a:ext cx="891600" cy="797987"/>
            <a:chOff x="5421900" y="1250090"/>
            <a:chExt cx="891600" cy="797987"/>
          </a:xfrm>
        </p:grpSpPr>
        <p:sp>
          <p:nvSpPr>
            <p:cNvPr id="973" name="Google Shape;973;p8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4" name="Google Shape;974;p8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975" name="Google Shape;975;p8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8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5421900" y="1682078"/>
              <a:ext cx="8916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800" u="sng" cap="none" strike="noStrike">
                  <a:latin typeface="Titillium Web"/>
                  <a:ea typeface="Titillium Web"/>
                  <a:cs typeface="Titillium Web"/>
                  <a:sym typeface="Titillium Web"/>
                  <a:hlinkClick r:id="rId7"/>
                </a:rPr>
                <a:t>Video</a:t>
              </a:r>
              <a:endParaRPr b="1" i="0" sz="1800" u="none" cap="none" strike="noStrike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979" name="Google Shape;979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2709" y="5426908"/>
            <a:ext cx="1008899" cy="5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4" name="Google Shape;984;p9"/>
          <p:cNvGraphicFramePr/>
          <p:nvPr/>
        </p:nvGraphicFramePr>
        <p:xfrm>
          <a:off x="430574" y="14794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67225"/>
                <a:gridCol w="1472825"/>
                <a:gridCol w="3256800"/>
              </a:tblGrid>
              <a:tr h="361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Morphology</a:t>
                      </a:r>
                      <a:endParaRPr b="1" sz="13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highlight>
                            <a:srgbClr val="D9D2E9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Gram positive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cocci in chains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Cocci in chains →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streptococci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→ catalase negative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Facultative anaerobe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Beta haemolytic 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13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Virulence Factors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Capsule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(protection from phagocytosis)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 protein in cell wall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(help in attachment) 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5400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Help GAS to adhere to epithelial cells of nasopharynx + resist phagocytosis.</a:t>
                      </a:r>
                      <a:endParaRPr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809999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How?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i="1"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domains of the molecule bind to serum factor H → diminished availability of alternative pathway-generated complement system.</a:t>
                      </a:r>
                      <a:endParaRPr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Streptolysin O &amp; S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(toxic to cells)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Streptococcal Pyrogenic Exotoxins (SPE) 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0987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Respiratory infections</a:t>
                      </a:r>
                      <a:endParaRPr sz="12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Pharyngitis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- Otitis - Sinusitis 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8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</a:t>
                      </a:r>
                      <a:endParaRPr b="1" sz="1200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Skin and soft tissue infections.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Throat swab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5363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Rapid Bacterial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antigen detection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3499" lvl="1" marL="89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○"/>
                      </a:pP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but not always sensitive - 3 mins.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5363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Culture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on blood agar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3499" lvl="1" marL="89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○"/>
                      </a:pP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</a:t>
                      </a: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old standard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but takes time - 18 hrs.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Antistreptolysin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</a:t>
                      </a:r>
                      <a:endParaRPr b="1"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Determines whether a patient had a recent </a:t>
                      </a: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infection with GAS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(patient is having an infection prior to 5 days &amp; not expecting to find it anymore).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5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Penicillin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for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10 days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(drug of choice)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If the patient is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allergic </a:t>
                      </a:r>
                      <a:r>
                        <a:rPr b="1"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 penicillin:</a:t>
                      </a:r>
                      <a:endParaRPr b="1"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71450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Clindamycin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macrolide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(e.g.clarithromycin).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190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Complications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good treatment prevents further complications</a:t>
                      </a:r>
                      <a:r>
                        <a:rPr lang="en-GB" sz="13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b="1" sz="13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Suppurative: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(pus forming, related to infection itself) 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Peritonsillar abscess.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Parapharyngeal space abscess.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915575">
                <a:tc vMerge="1"/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 u="sng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 suppurative: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(more serious, related to the immune system) 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Occurs </a:t>
                      </a:r>
                      <a:r>
                        <a:rPr b="1" i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1-6 weeks </a:t>
                      </a:r>
                      <a:r>
                        <a:rPr i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after acute S.pyogenes infection</a:t>
                      </a:r>
                      <a:endParaRPr i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Rheumatic fever 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8750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Inflammation of </a:t>
                      </a:r>
                      <a:r>
                        <a:rPr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(pancarditis), </a:t>
                      </a:r>
                      <a:r>
                        <a:rPr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joints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blood vessels, &amp; SC tissue.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8750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fter the infection of 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respiratory tract </a:t>
                      </a:r>
                      <a:r>
                        <a:rPr b="1"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only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8750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Cause: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cross reactivity of anti-M protein Ab and the human heart tissue.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200"/>
                        <a:buFont typeface="Titillium Web"/>
                        <a:buAutoNum type="arabicPeriod" startAt="2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Glomerulonephritis 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8750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itillium Web"/>
                        <a:buChar char="-"/>
                      </a:pP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After infection of the </a:t>
                      </a: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skin or respiratory tract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8750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Symptoms: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edema - hypertension - hematuria - proteinuria.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8750" lvl="0" marL="54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Titillium Web"/>
                        <a:buChar char="-"/>
                      </a:pPr>
                      <a:r>
                        <a:rPr b="1"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Cause: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Ag-Ab complexes on the glomerular basement membrane.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985" name="Google Shape;98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261" y="1750194"/>
            <a:ext cx="841928" cy="506100"/>
          </a:xfrm>
          <a:prstGeom prst="rect">
            <a:avLst/>
          </a:prstGeom>
          <a:noFill/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6" name="Google Shape;986;p9"/>
          <p:cNvSpPr txBox="1"/>
          <p:nvPr>
            <p:ph type="title"/>
          </p:nvPr>
        </p:nvSpPr>
        <p:spPr>
          <a:xfrm>
            <a:off x="233850" y="3387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44"/>
              <a:t> </a:t>
            </a:r>
            <a:r>
              <a:rPr lang="en-GB" sz="4044">
                <a:highlight>
                  <a:schemeClr val="lt2"/>
                </a:highlight>
              </a:rPr>
              <a:t>A-</a:t>
            </a:r>
            <a:r>
              <a:rPr lang="en-GB" sz="4044"/>
              <a:t> </a:t>
            </a:r>
            <a:r>
              <a:rPr lang="en-GB" sz="4044"/>
              <a:t>GAS Pharyngitis</a:t>
            </a:r>
            <a:endParaRPr sz="40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50">
                <a:highlight>
                  <a:srgbClr val="EFF4FC"/>
                </a:highlight>
              </a:rPr>
              <a:t>(</a:t>
            </a:r>
            <a:r>
              <a:rPr b="0" i="1" lang="en-GB" sz="2650">
                <a:highlight>
                  <a:srgbClr val="EFF4FC"/>
                </a:highlight>
              </a:rPr>
              <a:t>Group A Streptococcus, </a:t>
            </a:r>
            <a:r>
              <a:rPr b="0" i="1" lang="en-GB" sz="2650">
                <a:highlight>
                  <a:srgbClr val="EFF4FC"/>
                </a:highlight>
              </a:rPr>
              <a:t>pyogenes</a:t>
            </a:r>
            <a:r>
              <a:rPr lang="en-GB" sz="2650">
                <a:highlight>
                  <a:srgbClr val="EFF4FC"/>
                </a:highlight>
              </a:rPr>
              <a:t>) </a:t>
            </a:r>
            <a:endParaRPr sz="2650">
              <a:highlight>
                <a:srgbClr val="EFF4FC"/>
              </a:highlight>
            </a:endParaRPr>
          </a:p>
        </p:txBody>
      </p:sp>
      <p:grpSp>
        <p:nvGrpSpPr>
          <p:cNvPr id="987" name="Google Shape;987;p9"/>
          <p:cNvGrpSpPr/>
          <p:nvPr/>
        </p:nvGrpSpPr>
        <p:grpSpPr>
          <a:xfrm>
            <a:off x="5884950" y="139603"/>
            <a:ext cx="891600" cy="797987"/>
            <a:chOff x="5421900" y="1250090"/>
            <a:chExt cx="891600" cy="797987"/>
          </a:xfrm>
        </p:grpSpPr>
        <p:sp>
          <p:nvSpPr>
            <p:cNvPr id="988" name="Google Shape;988;p9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9" name="Google Shape;989;p9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990" name="Google Shape;990;p9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2" name="Google Shape;992;p9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9"/>
            <p:cNvSpPr/>
            <p:nvPr/>
          </p:nvSpPr>
          <p:spPr>
            <a:xfrm>
              <a:off x="5421900" y="1682078"/>
              <a:ext cx="8916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800" u="sng" cap="none" strike="noStrike">
                  <a:latin typeface="Titillium Web"/>
                  <a:ea typeface="Titillium Web"/>
                  <a:cs typeface="Titillium Web"/>
                  <a:sym typeface="Titillium Web"/>
                  <a:hlinkClick r:id="rId4"/>
                </a:rPr>
                <a:t>Video</a:t>
              </a:r>
              <a:endParaRPr b="1" i="0" sz="1800" u="none" cap="none" strike="noStrike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994" name="Google Shape;994;p9"/>
          <p:cNvSpPr txBox="1"/>
          <p:nvPr/>
        </p:nvSpPr>
        <p:spPr>
          <a:xfrm>
            <a:off x="18100" y="0"/>
            <a:ext cx="96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1. P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haryngitis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9" name="Google Shape;999;p10"/>
          <p:cNvGraphicFramePr/>
          <p:nvPr/>
        </p:nvGraphicFramePr>
        <p:xfrm>
          <a:off x="403599" y="18301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67225"/>
                <a:gridCol w="1998075"/>
                <a:gridCol w="2731550"/>
              </a:tblGrid>
              <a:tr h="254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Morphology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highlight>
                            <a:srgbClr val="D9D2E9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highlight>
                            <a:srgbClr val="D9D2E9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ram positive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bacilli</a:t>
                      </a:r>
                      <a:endParaRPr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915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Overview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Rare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in developed countries, because it is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prevented by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vaccine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Mainly Presented as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Upper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respiratory tract infection.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Characterized by: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formation of</a:t>
                      </a:r>
                      <a:r>
                        <a:rPr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bleeding</a:t>
                      </a:r>
                      <a:r>
                        <a:rPr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pseudo</a:t>
                      </a:r>
                      <a:r>
                        <a:rPr b="1"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membranes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 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pharynx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/throat.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</a:t>
                      </a:r>
                      <a:r>
                        <a:rPr lang="en-GB" sz="10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grey thick membranes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Diphtheria usually manifests as pharyngitis (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can be severe 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→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breath difficulties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).</a:t>
                      </a:r>
                      <a:endParaRPr sz="10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Virulence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Diphtheria toxin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Throat swab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Culture on special media (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e.g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Tinsdale media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ElEK's test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 confirm the toxin production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Antitoxin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more important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 and antibiotics (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Penicillin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or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erythromycin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).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Complications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If the patient is not vaccinated:</a:t>
                      </a:r>
                      <a:endParaRPr b="1"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Myocarditis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Neuritis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might cause mortality because of </a:t>
                      </a:r>
                      <a:r>
                        <a:rPr b="1"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failure </a:t>
                      </a:r>
                      <a:endParaRPr b="1"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Prevention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Vaccination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with diphtheria toxoid </a:t>
                      </a:r>
                      <a:r>
                        <a:rPr lang="en-GB" sz="1200">
                          <a:solidFill>
                            <a:srgbClr val="9E9E9E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i="1" lang="en-GB" sz="1200">
                          <a:solidFill>
                            <a:srgbClr val="9E9E9E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inactivated toxin</a:t>
                      </a:r>
                      <a:r>
                        <a:rPr lang="en-GB" sz="1200">
                          <a:solidFill>
                            <a:srgbClr val="9E9E9E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containing vaccine. 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1000" name="Google Shape;1000;p10"/>
          <p:cNvPicPr preferRelativeResize="0"/>
          <p:nvPr/>
        </p:nvPicPr>
        <p:blipFill rotWithShape="1">
          <a:blip r:embed="rId3">
            <a:alphaModFix/>
          </a:blip>
          <a:srcRect b="7868" l="0" r="0" t="0"/>
          <a:stretch/>
        </p:blipFill>
        <p:spPr>
          <a:xfrm>
            <a:off x="2090175" y="4530731"/>
            <a:ext cx="1412800" cy="1020625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1" name="Google Shape;100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099" y="4530726"/>
            <a:ext cx="1301683" cy="1020625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2" name="Google Shape;1002;p10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highlight>
                  <a:srgbClr val="EFF4FC"/>
                </a:highlight>
              </a:rPr>
              <a:t>B-</a:t>
            </a:r>
            <a:r>
              <a:rPr lang="en-GB" sz="4000"/>
              <a:t> </a:t>
            </a:r>
            <a:r>
              <a:rPr lang="en-GB" sz="4000"/>
              <a:t>Diphtheria </a:t>
            </a:r>
            <a:r>
              <a:rPr lang="en-GB" sz="3777">
                <a:solidFill>
                  <a:srgbClr val="999999"/>
                </a:solidFill>
              </a:rPr>
              <a:t>P</a:t>
            </a:r>
            <a:r>
              <a:rPr lang="en-GB" sz="3777">
                <a:solidFill>
                  <a:srgbClr val="999999"/>
                </a:solidFill>
              </a:rPr>
              <a:t>haryngitis</a:t>
            </a:r>
            <a:r>
              <a:rPr lang="en-GB" sz="4000"/>
              <a:t> </a:t>
            </a:r>
            <a:endParaRPr sz="4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50">
                <a:highlight>
                  <a:srgbClr val="EFF4FC"/>
                </a:highlight>
              </a:rPr>
              <a:t>(</a:t>
            </a:r>
            <a:r>
              <a:rPr b="0" i="1" lang="en-GB" sz="2650">
                <a:highlight>
                  <a:srgbClr val="EFF4FC"/>
                </a:highlight>
              </a:rPr>
              <a:t>Corynebacterium diphtheriae</a:t>
            </a:r>
            <a:r>
              <a:rPr lang="en-GB" sz="2650">
                <a:highlight>
                  <a:srgbClr val="EFF4FC"/>
                </a:highlight>
              </a:rPr>
              <a:t>) </a:t>
            </a:r>
            <a:endParaRPr sz="2650"/>
          </a:p>
        </p:txBody>
      </p:sp>
      <p:pic>
        <p:nvPicPr>
          <p:cNvPr id="1003" name="Google Shape;1003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6250" y="7956988"/>
            <a:ext cx="1888700" cy="1358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4" name="Google Shape;1004;p10"/>
          <p:cNvGrpSpPr/>
          <p:nvPr/>
        </p:nvGrpSpPr>
        <p:grpSpPr>
          <a:xfrm>
            <a:off x="5884950" y="139603"/>
            <a:ext cx="891600" cy="797987"/>
            <a:chOff x="5421900" y="1250090"/>
            <a:chExt cx="891600" cy="797987"/>
          </a:xfrm>
        </p:grpSpPr>
        <p:sp>
          <p:nvSpPr>
            <p:cNvPr id="1005" name="Google Shape;1005;p10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06" name="Google Shape;1006;p10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1007" name="Google Shape;1007;p10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0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9" name="Google Shape;1009;p10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0"/>
            <p:cNvSpPr/>
            <p:nvPr/>
          </p:nvSpPr>
          <p:spPr>
            <a:xfrm>
              <a:off x="5421900" y="1682078"/>
              <a:ext cx="8916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800" u="sng" cap="none" strike="noStrike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Video</a:t>
              </a:r>
              <a:endParaRPr b="1" i="0" sz="18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011" name="Google Shape;1011;p10"/>
          <p:cNvSpPr txBox="1"/>
          <p:nvPr/>
        </p:nvSpPr>
        <p:spPr>
          <a:xfrm>
            <a:off x="1929000" y="13584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(</a:t>
            </a:r>
            <a:r>
              <a:rPr b="1" lang="en-GB" sz="1200">
                <a:solidFill>
                  <a:schemeClr val="accent6"/>
                </a:solidFill>
                <a:latin typeface="Asap"/>
                <a:ea typeface="Asap"/>
                <a:cs typeface="Asap"/>
                <a:sym typeface="Asap"/>
              </a:rPr>
              <a:t>childhood disease</a:t>
            </a:r>
            <a:r>
              <a:rPr b="1" lang="en-GB" sz="12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)</a:t>
            </a:r>
            <a:endParaRPr b="1" sz="1200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012" name="Google Shape;1012;p10"/>
          <p:cNvSpPr txBox="1"/>
          <p:nvPr/>
        </p:nvSpPr>
        <p:spPr>
          <a:xfrm>
            <a:off x="18100" y="0"/>
            <a:ext cx="96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1. Pharyngitis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13" name="Google Shape;1013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200" y="7750450"/>
            <a:ext cx="2734763" cy="20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8" name="Google Shape;1018;p11"/>
          <p:cNvGraphicFramePr/>
          <p:nvPr/>
        </p:nvGraphicFramePr>
        <p:xfrm>
          <a:off x="403599" y="18301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67225"/>
                <a:gridCol w="1998075"/>
                <a:gridCol w="2731550"/>
              </a:tblGrid>
              <a:tr h="361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Overview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Usually affect young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unimmunized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children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Affecting breathing, sometimes a medical emergency.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808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Haemophilus Influenzae Type B 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(most common)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pneumoniae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aureus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Beta hemolytic streptococci.</a:t>
                      </a:r>
                      <a:endParaRPr sz="1200" u="sng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Signs and symptoms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Dysphagia </a:t>
                      </a: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(Swallowing difficulties,pain).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Drooling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drop saliva uncontrollably from the mouth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Respiratory distress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+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difficulty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breathing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 - hypoxia - cyanosis.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Blood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culture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Culture of 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epiglottic surface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(under controlled setting)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Swab is usually not taken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unless there is airway support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Lateral X-ray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Maintenance of airway,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1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throat examination is contraindicated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Empiric treatment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➔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Ceftriaxone + Vancomycin</a:t>
                      </a:r>
                      <a:endParaRPr b="1"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accen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Prevention</a:t>
                      </a:r>
                      <a:endParaRPr b="1">
                        <a:solidFill>
                          <a:schemeClr val="accen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HiB vaccination 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1019" name="Google Shape;1019;p11"/>
          <p:cNvSpPr txBox="1"/>
          <p:nvPr>
            <p:ph type="title"/>
          </p:nvPr>
        </p:nvSpPr>
        <p:spPr>
          <a:xfrm>
            <a:off x="233850" y="3682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Epiglottitis</a:t>
            </a:r>
            <a:endParaRPr/>
          </a:p>
        </p:txBody>
      </p:sp>
      <p:grpSp>
        <p:nvGrpSpPr>
          <p:cNvPr id="1020" name="Google Shape;1020;p11"/>
          <p:cNvGrpSpPr/>
          <p:nvPr/>
        </p:nvGrpSpPr>
        <p:grpSpPr>
          <a:xfrm>
            <a:off x="5828100" y="368190"/>
            <a:ext cx="891600" cy="797987"/>
            <a:chOff x="5421900" y="1250090"/>
            <a:chExt cx="891600" cy="797987"/>
          </a:xfrm>
        </p:grpSpPr>
        <p:sp>
          <p:nvSpPr>
            <p:cNvPr id="1021" name="Google Shape;1021;p11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2" name="Google Shape;1022;p11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1023" name="Google Shape;1023;p11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11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5" name="Google Shape;1025;p11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5421900" y="1682078"/>
              <a:ext cx="8916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800" u="sng" cap="none" strike="noStrike">
                  <a:latin typeface="Titillium Web"/>
                  <a:ea typeface="Titillium Web"/>
                  <a:cs typeface="Titillium Web"/>
                  <a:sym typeface="Titillium Web"/>
                  <a:hlinkClick r:id="rId3"/>
                </a:rPr>
                <a:t>Video</a:t>
              </a:r>
              <a:endParaRPr b="1" i="0" sz="1800" u="none" cap="none" strike="noStrike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1027" name="Google Shape;1027;p11"/>
          <p:cNvGrpSpPr/>
          <p:nvPr/>
        </p:nvGrpSpPr>
        <p:grpSpPr>
          <a:xfrm>
            <a:off x="5966801" y="368208"/>
            <a:ext cx="614193" cy="431920"/>
            <a:chOff x="5548756" y="1250090"/>
            <a:chExt cx="614193" cy="431920"/>
          </a:xfrm>
        </p:grpSpPr>
        <p:sp>
          <p:nvSpPr>
            <p:cNvPr id="1028" name="Google Shape;1028;p11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9" name="Google Shape;1029;p11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1030" name="Google Shape;1030;p11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11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2" name="Google Shape;1032;p11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3" name="Google Shape;1033;p11"/>
          <p:cNvSpPr txBox="1"/>
          <p:nvPr/>
        </p:nvSpPr>
        <p:spPr>
          <a:xfrm>
            <a:off x="18100" y="0"/>
            <a:ext cx="96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Epiglottitis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34" name="Google Shape;103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238" y="7419725"/>
            <a:ext cx="2145562" cy="1904700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5" name="Google Shape;103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325" y="7419725"/>
            <a:ext cx="2479938" cy="1904701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205" y="8018398"/>
            <a:ext cx="1100170" cy="1073843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1" name="Google Shape;104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7500" y="8005158"/>
            <a:ext cx="1159303" cy="1100324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2" name="Google Shape;104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262" y="7725799"/>
            <a:ext cx="2638198" cy="1727351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3" name="Google Shape;1043;p12"/>
          <p:cNvSpPr txBox="1"/>
          <p:nvPr/>
        </p:nvSpPr>
        <p:spPr>
          <a:xfrm>
            <a:off x="11694025" y="1458400"/>
            <a:ext cx="104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sz="1300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44" name="Google Shape;1044;p12"/>
          <p:cNvGrpSpPr/>
          <p:nvPr/>
        </p:nvGrpSpPr>
        <p:grpSpPr>
          <a:xfrm>
            <a:off x="5966412" y="159407"/>
            <a:ext cx="891600" cy="797987"/>
            <a:chOff x="5421900" y="1250090"/>
            <a:chExt cx="891600" cy="797987"/>
          </a:xfrm>
        </p:grpSpPr>
        <p:sp>
          <p:nvSpPr>
            <p:cNvPr id="1045" name="Google Shape;1045;p12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6" name="Google Shape;1046;p12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1047" name="Google Shape;1047;p12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12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9" name="Google Shape;1049;p12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2"/>
            <p:cNvSpPr/>
            <p:nvPr/>
          </p:nvSpPr>
          <p:spPr>
            <a:xfrm>
              <a:off x="5421900" y="1682078"/>
              <a:ext cx="8916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lang="en-GB" sz="1800" u="sng">
                  <a:latin typeface="Titillium Web"/>
                  <a:ea typeface="Titillium Web"/>
                  <a:cs typeface="Titillium Web"/>
                  <a:sym typeface="Titillium Web"/>
                  <a:hlinkClick r:id="rId6"/>
                </a:rPr>
                <a:t>Video</a:t>
              </a:r>
              <a:endParaRPr b="1" i="0" sz="1800" u="none" cap="none" strike="noStrike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051" name="Google Shape;1051;p12"/>
          <p:cNvSpPr/>
          <p:nvPr/>
        </p:nvSpPr>
        <p:spPr>
          <a:xfrm>
            <a:off x="688250" y="8279612"/>
            <a:ext cx="530100" cy="4200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52" name="Google Shape;1052;p12"/>
          <p:cNvCxnSpPr>
            <a:stCxn id="1053" idx="2"/>
            <a:endCxn id="1051" idx="0"/>
          </p:cNvCxnSpPr>
          <p:nvPr/>
        </p:nvCxnSpPr>
        <p:spPr>
          <a:xfrm flipH="1">
            <a:off x="953311" y="7583450"/>
            <a:ext cx="416700" cy="69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3" name="Google Shape;1053;p12"/>
          <p:cNvSpPr txBox="1"/>
          <p:nvPr/>
        </p:nvSpPr>
        <p:spPr>
          <a:xfrm>
            <a:off x="688261" y="7244750"/>
            <a:ext cx="136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Asap"/>
                <a:ea typeface="Asap"/>
                <a:cs typeface="Asap"/>
                <a:sym typeface="Asap"/>
              </a:rPr>
              <a:t>This is the Bacteria </a:t>
            </a:r>
            <a:endParaRPr sz="1000"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1054" name="Google Shape;1054;p12"/>
          <p:cNvCxnSpPr>
            <a:stCxn id="1053" idx="1"/>
            <a:endCxn id="1053" idx="1"/>
          </p:cNvCxnSpPr>
          <p:nvPr/>
        </p:nvCxnSpPr>
        <p:spPr>
          <a:xfrm>
            <a:off x="688261" y="74141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5" name="Google Shape;1055;p12"/>
          <p:cNvSpPr txBox="1"/>
          <p:nvPr/>
        </p:nvSpPr>
        <p:spPr>
          <a:xfrm>
            <a:off x="18100" y="0"/>
            <a:ext cx="96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2. Epiglottitis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56" name="Google Shape;1056;p12"/>
          <p:cNvSpPr txBox="1"/>
          <p:nvPr>
            <p:ph type="title"/>
          </p:nvPr>
        </p:nvSpPr>
        <p:spPr>
          <a:xfrm>
            <a:off x="233850" y="453725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Haemophilus Influenzae</a:t>
            </a:r>
            <a:endParaRPr/>
          </a:p>
        </p:txBody>
      </p:sp>
      <p:graphicFrame>
        <p:nvGraphicFramePr>
          <p:cNvPr id="1057" name="Google Shape;1057;p12"/>
          <p:cNvGraphicFramePr/>
          <p:nvPr/>
        </p:nvGraphicFramePr>
        <p:xfrm>
          <a:off x="430578" y="14150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57675"/>
                <a:gridCol w="2276600"/>
                <a:gridCol w="2462575"/>
              </a:tblGrid>
              <a:tr h="143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Morphology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Asap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highlight>
                            <a:srgbClr val="F4CCCC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Gram negative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pleomorphic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coccoid to rod-shaped cells (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coccobacilli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), </a:t>
                      </a:r>
                      <a:r>
                        <a:rPr b="1"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fastidious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Oxidase and catalase positive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Requires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X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GB" sz="1200">
                          <a:solidFill>
                            <a:srgbClr val="66666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heme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V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(NAD)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factors for growth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3499" lvl="0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●"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Used to confirm ID</a:t>
                      </a:r>
                      <a:r>
                        <a:rPr lang="en-GB" sz="10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(grows in X and V together. presence of X alone or V alone will not be enough for the growth of the pathogen.)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53499" lvl="0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Titillium Web"/>
                        <a:buChar char="●"/>
                      </a:pP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Grows on </a:t>
                      </a:r>
                      <a:r>
                        <a:rPr b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chocolate agar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not in regular agars.</a:t>
                      </a:r>
                      <a:endParaRPr sz="10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H. Influenza affects children </a:t>
                      </a:r>
                      <a:r>
                        <a:rPr b="1"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&lt; 5 years old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76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Types ✭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Encapsulated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(typable)</a:t>
                      </a:r>
                      <a:r>
                        <a:rPr lang="en-GB" sz="12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strains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Most important is </a:t>
                      </a:r>
                      <a:r>
                        <a:rPr b="1" i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 B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Nonencapsulated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(nontypable) strains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(causes simple infections)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9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Causes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Causes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invasive diseases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 B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GB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epiglottis </a:t>
                      </a:r>
                      <a:r>
                        <a:rPr lang="en-GB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 meningitis)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000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Causes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local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infections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(sinusitis - otitis -  pneumonia 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i="1"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Rarely</a:t>
                      </a:r>
                      <a:r>
                        <a:rPr lang="en-GB" sz="10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r>
                        <a:rPr lang="en-GB" sz="10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0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elderly)</a:t>
                      </a:r>
                      <a:endParaRPr sz="10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0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Virulence</a:t>
                      </a:r>
                      <a:r>
                        <a:rPr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166199" lvl="0" marL="269999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Capsule (</a:t>
                      </a:r>
                      <a:r>
                        <a:rPr i="1"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main virulence factor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 typeable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strains (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A-F) 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rgbClr val="9E9E9E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 B is more virulent that types A, C,...F , because of the composition of its capsule. </a:t>
                      </a:r>
                      <a:endParaRPr sz="1200">
                        <a:solidFill>
                          <a:srgbClr val="9E9E9E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(Capsule: anti-phagocytosis and specific attachments to specific tissues)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Prevention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Prevention of </a:t>
                      </a:r>
                      <a:r>
                        <a:rPr b="1"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 B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through 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vaccination </a:t>
                      </a:r>
                      <a:endParaRPr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–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Amoxicillin-Clavulanate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2nd or 3rd generation Cephalosporin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2" name="Google Shape;1062;p13"/>
          <p:cNvGraphicFramePr/>
          <p:nvPr/>
        </p:nvGraphicFramePr>
        <p:xfrm>
          <a:off x="403593" y="18293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{BFA88545-D727-4298-86F6-A7B33BE5A5AC}</a:tableStyleId>
              </a:tblPr>
              <a:tblGrid>
                <a:gridCol w="1267350"/>
                <a:gridCol w="2793225"/>
                <a:gridCol w="1936275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Morphology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Bordetella pertussis: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highlight>
                            <a:srgbClr val="F4CCCC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gram negative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bacilli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92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Virulence Factors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ertussis toxin 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Filamentous hemagglutinin 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Pertactin </a:t>
                      </a:r>
                      <a:endParaRPr b="1" sz="12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46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Stages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Incubation period 1 to 3 weeks</a:t>
                      </a:r>
                      <a:endParaRPr i="1"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Catarrhal stage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1-2 weeks</a:t>
                      </a:r>
                      <a:r>
                        <a:rPr lang="en-GB" sz="12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(sneezing, runny nose)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Paroxysmal stage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2-4 weeks 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(continuous cough) (very serious stage it leads to respiratory failure, and if the child was 6 months or younger they might die)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AutoNum type="arabicPeriod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Convalescent stage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1-2 weeks 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(least serious stage)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78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Sample:</a:t>
                      </a:r>
                      <a:r>
                        <a:rPr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nasopharyngeal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(NP) swabs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Special media needed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</a:t>
                      </a:r>
                      <a:r>
                        <a:rPr lang="en-GB" sz="12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(selective media to culture the organism)</a:t>
                      </a:r>
                      <a:endParaRPr sz="12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1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harcoal blood (Regan-Lowe)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166199" lvl="1" marL="71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tillium Web"/>
                        <a:buChar char="○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Bordet-Gengou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428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r>
                        <a:rPr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Macrolide (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erythromycin</a:t>
                      </a:r>
                      <a:r>
                        <a:rPr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1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>
                          <a:solidFill>
                            <a:srgbClr val="07376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Prevention</a:t>
                      </a:r>
                      <a:endParaRPr b="1" sz="1500">
                        <a:solidFill>
                          <a:srgbClr val="07376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166199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tillium Web"/>
                        <a:buChar char="●"/>
                      </a:pP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Prevention by </a:t>
                      </a:r>
                      <a:r>
                        <a:rPr b="1" lang="en-GB" sz="12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vaccination</a:t>
                      </a:r>
                      <a:r>
                        <a:rPr b="1" lang="en-GB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i="1"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acellular pertussis-containing vaccine</a:t>
                      </a:r>
                      <a:r>
                        <a:rPr lang="en-GB" sz="12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endParaRPr sz="1200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1063" name="Google Shape;1063;p13"/>
          <p:cNvPicPr preferRelativeResize="0"/>
          <p:nvPr/>
        </p:nvPicPr>
        <p:blipFill rotWithShape="1">
          <a:blip r:embed="rId3">
            <a:alphaModFix/>
          </a:blip>
          <a:srcRect b="8976" l="58810" r="9747" t="62074"/>
          <a:stretch/>
        </p:blipFill>
        <p:spPr>
          <a:xfrm>
            <a:off x="403592" y="6083725"/>
            <a:ext cx="1975276" cy="1832248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4" name="Google Shape;1064;p13"/>
          <p:cNvPicPr preferRelativeResize="0"/>
          <p:nvPr/>
        </p:nvPicPr>
        <p:blipFill rotWithShape="1">
          <a:blip r:embed="rId3">
            <a:alphaModFix/>
          </a:blip>
          <a:srcRect b="38155" l="60766" r="12951" t="16148"/>
          <a:stretch/>
        </p:blipFill>
        <p:spPr>
          <a:xfrm>
            <a:off x="4692145" y="6083725"/>
            <a:ext cx="1708304" cy="1832248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5" name="Google Shape;1065;p13">
            <a:hlinkClick r:id="rId4"/>
          </p:cNvPr>
          <p:cNvSpPr txBox="1"/>
          <p:nvPr/>
        </p:nvSpPr>
        <p:spPr>
          <a:xfrm>
            <a:off x="5880600" y="338695"/>
            <a:ext cx="10632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66" name="Google Shape;1066;p13"/>
          <p:cNvGrpSpPr/>
          <p:nvPr/>
        </p:nvGrpSpPr>
        <p:grpSpPr>
          <a:xfrm>
            <a:off x="5966412" y="154269"/>
            <a:ext cx="891600" cy="797987"/>
            <a:chOff x="5421900" y="1250090"/>
            <a:chExt cx="891600" cy="797987"/>
          </a:xfrm>
        </p:grpSpPr>
        <p:sp>
          <p:nvSpPr>
            <p:cNvPr id="1067" name="Google Shape;1067;p13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8" name="Google Shape;1068;p13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1069" name="Google Shape;1069;p13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13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1" name="Google Shape;1071;p13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421900" y="1682078"/>
              <a:ext cx="8916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lang="en-GB" sz="1800" u="sng">
                  <a:solidFill>
                    <a:schemeClr val="dk1"/>
                  </a:solidFill>
                  <a:latin typeface="Titillium Web"/>
                  <a:ea typeface="Titillium Web"/>
                  <a:cs typeface="Titillium Web"/>
                  <a:sym typeface="Titillium Web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Video</a:t>
              </a:r>
              <a:endParaRPr b="1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073" name="Google Shape;1073;p13"/>
          <p:cNvSpPr txBox="1"/>
          <p:nvPr/>
        </p:nvSpPr>
        <p:spPr>
          <a:xfrm>
            <a:off x="18100" y="0"/>
            <a:ext cx="96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b="1" lang="en-GB" sz="10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Pertussis</a:t>
            </a:r>
            <a:endParaRPr b="1" sz="10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74" name="Google Shape;1074;p13"/>
          <p:cNvSpPr txBox="1"/>
          <p:nvPr>
            <p:ph type="title"/>
          </p:nvPr>
        </p:nvSpPr>
        <p:spPr>
          <a:xfrm>
            <a:off x="206875" y="338700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Pertussis (whooping cough)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50">
                <a:highlight>
                  <a:srgbClr val="EFF4FC"/>
                </a:highlight>
              </a:rPr>
              <a:t>(</a:t>
            </a:r>
            <a:r>
              <a:rPr b="0" i="1" lang="en-GB" sz="2650">
                <a:highlight>
                  <a:srgbClr val="EFF4FC"/>
                </a:highlight>
              </a:rPr>
              <a:t>Bordetella pertussis</a:t>
            </a:r>
            <a:r>
              <a:rPr lang="en-GB" sz="2650">
                <a:highlight>
                  <a:srgbClr val="EFF4FC"/>
                </a:highlight>
              </a:rPr>
              <a:t>) </a:t>
            </a:r>
            <a:endParaRPr/>
          </a:p>
        </p:txBody>
      </p:sp>
      <p:sp>
        <p:nvSpPr>
          <p:cNvPr id="1075" name="Google Shape;1075;p13"/>
          <p:cNvSpPr txBox="1"/>
          <p:nvPr/>
        </p:nvSpPr>
        <p:spPr>
          <a:xfrm>
            <a:off x="1929000" y="13584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(</a:t>
            </a:r>
            <a:r>
              <a:rPr b="1" lang="en-GB" sz="1200">
                <a:solidFill>
                  <a:schemeClr val="accent6"/>
                </a:solidFill>
                <a:latin typeface="Tajawal"/>
                <a:ea typeface="Tajawal"/>
                <a:cs typeface="Tajawal"/>
                <a:sym typeface="Tajawal"/>
              </a:rPr>
              <a:t>السعال الديكي</a:t>
            </a:r>
            <a:r>
              <a:rPr b="1" lang="en-GB" sz="1200">
                <a:solidFill>
                  <a:schemeClr val="accent1"/>
                </a:solidFill>
                <a:latin typeface="Asap"/>
                <a:ea typeface="Asap"/>
                <a:cs typeface="Asap"/>
                <a:sym typeface="Asap"/>
              </a:rPr>
              <a:t>)</a:t>
            </a:r>
            <a:endParaRPr b="1" sz="1200">
              <a:solidFill>
                <a:schemeClr val="accen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1155CC"/>
      </a:lt1>
      <a:dk2>
        <a:srgbClr val="4A86E8"/>
      </a:dk2>
      <a:lt2>
        <a:srgbClr val="C9DAF8"/>
      </a:lt2>
      <a:accent1>
        <a:srgbClr val="00318B"/>
      </a:accent1>
      <a:accent2>
        <a:srgbClr val="434343"/>
      </a:accent2>
      <a:accent3>
        <a:srgbClr val="CC0000"/>
      </a:accent3>
      <a:accent4>
        <a:srgbClr val="A64D79"/>
      </a:accent4>
      <a:accent5>
        <a:srgbClr val="3C78D8"/>
      </a:accent5>
      <a:accent6>
        <a:srgbClr val="6AA84F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