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9906000" cx="6858000"/>
  <p:notesSz cx="6858000" cy="9144000"/>
  <p:embeddedFontLst>
    <p:embeddedFont>
      <p:font typeface="Titillium Web SemiBold"/>
      <p:regular r:id="rId23"/>
      <p:bold r:id="rId24"/>
      <p:italic r:id="rId25"/>
      <p:boldItalic r:id="rId26"/>
    </p:embeddedFont>
    <p:embeddedFont>
      <p:font typeface="Roboto"/>
      <p:regular r:id="rId27"/>
      <p:bold r:id="rId28"/>
      <p:italic r:id="rId29"/>
      <p:boldItalic r:id="rId30"/>
    </p:embeddedFont>
    <p:embeddedFont>
      <p:font typeface="Lato"/>
      <p:regular r:id="rId31"/>
      <p:bold r:id="rId32"/>
      <p:italic r:id="rId33"/>
      <p:boldItalic r:id="rId34"/>
    </p:embeddedFont>
    <p:embeddedFont>
      <p:font typeface="Titillium Web"/>
      <p:regular r:id="rId35"/>
      <p:bold r:id="rId36"/>
      <p:italic r:id="rId37"/>
      <p:boldItalic r:id="rId38"/>
    </p:embeddedFont>
    <p:embeddedFont>
      <p:font typeface="Cairo"/>
      <p:regular r:id="rId39"/>
      <p:bold r:id="rId40"/>
    </p:embeddedFont>
    <p:embeddedFont>
      <p:font typeface="Exo"/>
      <p:regular r:id="rId41"/>
      <p:bold r:id="rId42"/>
      <p:italic r:id="rId43"/>
      <p:boldItalic r:id="rId44"/>
    </p:embeddedFont>
    <p:embeddedFont>
      <p:font typeface="Asap"/>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7" name="Med 442"/>
  <p:cmAuthor clrIdx="1" id="1" initials="" lastIdx="5" name="Micro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2DC16E-6F7F-4B61-B7CF-BE960125E06F}">
  <a:tblStyle styleId="{9C2DC16E-6F7F-4B61-B7CF-BE960125E0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C36DE45-BAB2-444F-B726-8396F0B01885}"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airo-bold.fntdata"/><Relationship Id="rId20" Type="http://schemas.openxmlformats.org/officeDocument/2006/relationships/slide" Target="slides/slide13.xml"/><Relationship Id="rId42" Type="http://schemas.openxmlformats.org/officeDocument/2006/relationships/font" Target="fonts/Exo-bold.fntdata"/><Relationship Id="rId41" Type="http://schemas.openxmlformats.org/officeDocument/2006/relationships/font" Target="fonts/Exo-regular.fntdata"/><Relationship Id="rId22" Type="http://schemas.openxmlformats.org/officeDocument/2006/relationships/slide" Target="slides/slide15.xml"/><Relationship Id="rId44" Type="http://schemas.openxmlformats.org/officeDocument/2006/relationships/font" Target="fonts/Exo-boldItalic.fntdata"/><Relationship Id="rId21" Type="http://schemas.openxmlformats.org/officeDocument/2006/relationships/slide" Target="slides/slide14.xml"/><Relationship Id="rId43" Type="http://schemas.openxmlformats.org/officeDocument/2006/relationships/font" Target="fonts/Exo-italic.fntdata"/><Relationship Id="rId24" Type="http://schemas.openxmlformats.org/officeDocument/2006/relationships/font" Target="fonts/TitilliumWebSemiBold-bold.fntdata"/><Relationship Id="rId46" Type="http://schemas.openxmlformats.org/officeDocument/2006/relationships/font" Target="fonts/Asap-bold.fntdata"/><Relationship Id="rId23" Type="http://schemas.openxmlformats.org/officeDocument/2006/relationships/font" Target="fonts/TitilliumWebSemiBold-regular.fntdata"/><Relationship Id="rId45" Type="http://schemas.openxmlformats.org/officeDocument/2006/relationships/font" Target="fonts/Asap-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TitilliumWebSemiBold-boldItalic.fntdata"/><Relationship Id="rId48" Type="http://schemas.openxmlformats.org/officeDocument/2006/relationships/font" Target="fonts/Asap-boldItalic.fntdata"/><Relationship Id="rId25" Type="http://schemas.openxmlformats.org/officeDocument/2006/relationships/font" Target="fonts/TitilliumWebSemiBold-italic.fntdata"/><Relationship Id="rId47" Type="http://schemas.openxmlformats.org/officeDocument/2006/relationships/font" Target="fonts/Asap-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Lato-italic.fntdata"/><Relationship Id="rId10" Type="http://schemas.openxmlformats.org/officeDocument/2006/relationships/slide" Target="slides/slide3.xml"/><Relationship Id="rId32" Type="http://schemas.openxmlformats.org/officeDocument/2006/relationships/font" Target="fonts/Lato-bold.fntdata"/><Relationship Id="rId13" Type="http://schemas.openxmlformats.org/officeDocument/2006/relationships/slide" Target="slides/slide6.xml"/><Relationship Id="rId35" Type="http://schemas.openxmlformats.org/officeDocument/2006/relationships/font" Target="fonts/TitilliumWeb-regular.fntdata"/><Relationship Id="rId12" Type="http://schemas.openxmlformats.org/officeDocument/2006/relationships/slide" Target="slides/slide5.xml"/><Relationship Id="rId34" Type="http://schemas.openxmlformats.org/officeDocument/2006/relationships/font" Target="fonts/Lato-boldItalic.fntdata"/><Relationship Id="rId15" Type="http://schemas.openxmlformats.org/officeDocument/2006/relationships/slide" Target="slides/slide8.xml"/><Relationship Id="rId37" Type="http://schemas.openxmlformats.org/officeDocument/2006/relationships/font" Target="fonts/TitilliumWeb-italic.fntdata"/><Relationship Id="rId14" Type="http://schemas.openxmlformats.org/officeDocument/2006/relationships/slide" Target="slides/slide7.xml"/><Relationship Id="rId36" Type="http://schemas.openxmlformats.org/officeDocument/2006/relationships/font" Target="fonts/TitilliumWeb-bold.fntdata"/><Relationship Id="rId17" Type="http://schemas.openxmlformats.org/officeDocument/2006/relationships/slide" Target="slides/slide10.xml"/><Relationship Id="rId39" Type="http://schemas.openxmlformats.org/officeDocument/2006/relationships/font" Target="fonts/Cairo-regular.fntdata"/><Relationship Id="rId16" Type="http://schemas.openxmlformats.org/officeDocument/2006/relationships/slide" Target="slides/slide9.xml"/><Relationship Id="rId38" Type="http://schemas.openxmlformats.org/officeDocument/2006/relationships/font" Target="fonts/TitilliumWeb-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27T16:30:25.508">
    <p:pos x="6000" y="0"/>
    <p:text>Your work is indescribable thanks to all of you for this magnificent work</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1-27T16:04:35.089">
    <p:pos x="6000" y="0"/>
    <p:text>Check the slide number 7</p:text>
  </p:cm>
  <p:cm authorId="1" idx="1" dt="2022-01-27T16:04:35.089">
    <p:pos x="6000" y="0"/>
    <p:text>Every Information is there but we present it in another way</p:text>
  </p:cm>
  <p:cm authorId="0" idx="3" dt="2022-01-27T16:02:16.339">
    <p:pos x="188" y="3403"/>
    <p:text>Amazing work, but why you wrote this information in this color ? although it wasn't mentioned in both slides</p:text>
  </p:cm>
  <p:cm authorId="1" idx="2" dt="2022-01-27T16:02:16.339">
    <p:pos x="188" y="3403"/>
    <p:text>Done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1-27T16:11:22.439">
    <p:pos x="6000" y="0"/>
    <p:text>Write the meaning of the abbreviations ( MSSA &amp; MRSA) some students asked the doctor about the meaning. ( write it outside the table )</p:text>
  </p:cm>
  <p:cm authorId="1" idx="3" dt="2022-01-27T16:11:22.439">
    <p:pos x="6000" y="0"/>
    <p:text>Done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01-27T16:19:56.257">
    <p:pos x="44" y="1127"/>
    <p:text>Fascinating work but put this one in the upper part</p:text>
  </p:cm>
  <p:cm authorId="1" idx="4" dt="2022-01-27T16:19:56.257">
    <p:pos x="44" y="1127"/>
    <p:text>Done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2-01-27T16:21:41.396">
    <p:pos x="6000" y="0"/>
    <p:text>Why you wrote the source of the microorganism in blue ? although it wasn't mentioned in both slides ?</p:text>
  </p:cm>
  <p:cm authorId="1" idx="5" dt="2022-01-27T16:21:41.396">
    <p:pos x="6000" y="0"/>
    <p:text>The Female slide and male slide are the same and the blue color i will make it more darker</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2-01-27T16:28:39.590">
    <p:pos x="6000" y="0"/>
    <p:text>Write the title of this slide and change the font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9" name="Shape 2539"/>
        <p:cNvGrpSpPr/>
        <p:nvPr/>
      </p:nvGrpSpPr>
      <p:grpSpPr>
        <a:xfrm>
          <a:off x="0" y="0"/>
          <a:ext cx="0" cy="0"/>
          <a:chOff x="0" y="0"/>
          <a:chExt cx="0" cy="0"/>
        </a:xfrm>
      </p:grpSpPr>
      <p:sp>
        <p:nvSpPr>
          <p:cNvPr id="2540" name="Google Shape;2540;g10bbdb7664e_0_897: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541" name="Google Shape;2541;g10bbdb7664e_0_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7" name="Shape 2717"/>
        <p:cNvGrpSpPr/>
        <p:nvPr/>
      </p:nvGrpSpPr>
      <p:grpSpPr>
        <a:xfrm>
          <a:off x="0" y="0"/>
          <a:ext cx="0" cy="0"/>
          <a:chOff x="0" y="0"/>
          <a:chExt cx="0" cy="0"/>
        </a:xfrm>
      </p:grpSpPr>
      <p:sp>
        <p:nvSpPr>
          <p:cNvPr id="2718" name="Google Shape;2718;g23ca6e5a696060c2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9" name="Google Shape;2719;g23ca6e5a696060c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3" name="Shape 2843"/>
        <p:cNvGrpSpPr/>
        <p:nvPr/>
      </p:nvGrpSpPr>
      <p:grpSpPr>
        <a:xfrm>
          <a:off x="0" y="0"/>
          <a:ext cx="0" cy="0"/>
          <a:chOff x="0" y="0"/>
          <a:chExt cx="0" cy="0"/>
        </a:xfrm>
      </p:grpSpPr>
      <p:sp>
        <p:nvSpPr>
          <p:cNvPr id="2844" name="Google Shape;2844;g23ca6e5a696060c2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5" name="Google Shape;2845;g23ca6e5a696060c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1" name="Shape 2871"/>
        <p:cNvGrpSpPr/>
        <p:nvPr/>
      </p:nvGrpSpPr>
      <p:grpSpPr>
        <a:xfrm>
          <a:off x="0" y="0"/>
          <a:ext cx="0" cy="0"/>
          <a:chOff x="0" y="0"/>
          <a:chExt cx="0" cy="0"/>
        </a:xfrm>
      </p:grpSpPr>
      <p:sp>
        <p:nvSpPr>
          <p:cNvPr id="2872" name="Google Shape;2872;g10c945d624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3" name="Google Shape;2873;g10c945d62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2" name="Shape 2892"/>
        <p:cNvGrpSpPr/>
        <p:nvPr/>
      </p:nvGrpSpPr>
      <p:grpSpPr>
        <a:xfrm>
          <a:off x="0" y="0"/>
          <a:ext cx="0" cy="0"/>
          <a:chOff x="0" y="0"/>
          <a:chExt cx="0" cy="0"/>
        </a:xfrm>
      </p:grpSpPr>
      <p:sp>
        <p:nvSpPr>
          <p:cNvPr id="2893" name="Google Shape;2893;g1fc403aa72104d9b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94" name="Google Shape;2894;g1fc403aa72104d9b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3" name="Shape 2903"/>
        <p:cNvGrpSpPr/>
        <p:nvPr/>
      </p:nvGrpSpPr>
      <p:grpSpPr>
        <a:xfrm>
          <a:off x="0" y="0"/>
          <a:ext cx="0" cy="0"/>
          <a:chOff x="0" y="0"/>
          <a:chExt cx="0" cy="0"/>
        </a:xfrm>
      </p:grpSpPr>
      <p:sp>
        <p:nvSpPr>
          <p:cNvPr id="2904" name="Google Shape;2904;g598a12ef5659bccc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5" name="Google Shape;2905;g598a12ef5659bcc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3" name="Shape 2913"/>
        <p:cNvGrpSpPr/>
        <p:nvPr/>
      </p:nvGrpSpPr>
      <p:grpSpPr>
        <a:xfrm>
          <a:off x="0" y="0"/>
          <a:ext cx="0" cy="0"/>
          <a:chOff x="0" y="0"/>
          <a:chExt cx="0" cy="0"/>
        </a:xfrm>
      </p:grpSpPr>
      <p:sp>
        <p:nvSpPr>
          <p:cNvPr id="2914" name="Google Shape;2914;g10cbafcb670_0_1234: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915" name="Google Shape;2915;g10cbafcb670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6" name="Shape 2546"/>
        <p:cNvGrpSpPr/>
        <p:nvPr/>
      </p:nvGrpSpPr>
      <p:grpSpPr>
        <a:xfrm>
          <a:off x="0" y="0"/>
          <a:ext cx="0" cy="0"/>
          <a:chOff x="0" y="0"/>
          <a:chExt cx="0" cy="0"/>
        </a:xfrm>
      </p:grpSpPr>
      <p:sp>
        <p:nvSpPr>
          <p:cNvPr id="2547" name="Google Shape;2547;g10bbdb7664e_0_2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8" name="Google Shape;2548;g10bbdb7664e_0_2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0" name="Shape 2560"/>
        <p:cNvGrpSpPr/>
        <p:nvPr/>
      </p:nvGrpSpPr>
      <p:grpSpPr>
        <a:xfrm>
          <a:off x="0" y="0"/>
          <a:ext cx="0" cy="0"/>
          <a:chOff x="0" y="0"/>
          <a:chExt cx="0" cy="0"/>
        </a:xfrm>
      </p:grpSpPr>
      <p:sp>
        <p:nvSpPr>
          <p:cNvPr id="2561" name="Google Shape;2561;gadfe7b76a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2" name="Google Shape;2562;gadfe7b76a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8" name="Shape 2578"/>
        <p:cNvGrpSpPr/>
        <p:nvPr/>
      </p:nvGrpSpPr>
      <p:grpSpPr>
        <a:xfrm>
          <a:off x="0" y="0"/>
          <a:ext cx="0" cy="0"/>
          <a:chOff x="0" y="0"/>
          <a:chExt cx="0" cy="0"/>
        </a:xfrm>
      </p:grpSpPr>
      <p:sp>
        <p:nvSpPr>
          <p:cNvPr id="2579" name="Google Shape;2579;g78b999bd60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80" name="Google Shape;2580;g78b999bd6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1" name="Shape 2611"/>
        <p:cNvGrpSpPr/>
        <p:nvPr/>
      </p:nvGrpSpPr>
      <p:grpSpPr>
        <a:xfrm>
          <a:off x="0" y="0"/>
          <a:ext cx="0" cy="0"/>
          <a:chOff x="0" y="0"/>
          <a:chExt cx="0" cy="0"/>
        </a:xfrm>
      </p:grpSpPr>
      <p:sp>
        <p:nvSpPr>
          <p:cNvPr id="2612" name="Google Shape;2612;g13f85fa32e2f550_17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3" name="Google Shape;2613;g13f85fa32e2f550_1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1" name="Shape 2641"/>
        <p:cNvGrpSpPr/>
        <p:nvPr/>
      </p:nvGrpSpPr>
      <p:grpSpPr>
        <a:xfrm>
          <a:off x="0" y="0"/>
          <a:ext cx="0" cy="0"/>
          <a:chOff x="0" y="0"/>
          <a:chExt cx="0" cy="0"/>
        </a:xfrm>
      </p:grpSpPr>
      <p:sp>
        <p:nvSpPr>
          <p:cNvPr id="2642" name="Google Shape;2642;g78b999bd60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3" name="Google Shape;2643;g78b999bd6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2" name="Shape 2652"/>
        <p:cNvGrpSpPr/>
        <p:nvPr/>
      </p:nvGrpSpPr>
      <p:grpSpPr>
        <a:xfrm>
          <a:off x="0" y="0"/>
          <a:ext cx="0" cy="0"/>
          <a:chOff x="0" y="0"/>
          <a:chExt cx="0" cy="0"/>
        </a:xfrm>
      </p:grpSpPr>
      <p:sp>
        <p:nvSpPr>
          <p:cNvPr id="2653" name="Google Shape;2653;g78b999bd60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4" name="Google Shape;2654;g78b999bd6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1" name="Shape 2681"/>
        <p:cNvGrpSpPr/>
        <p:nvPr/>
      </p:nvGrpSpPr>
      <p:grpSpPr>
        <a:xfrm>
          <a:off x="0" y="0"/>
          <a:ext cx="0" cy="0"/>
          <a:chOff x="0" y="0"/>
          <a:chExt cx="0" cy="0"/>
        </a:xfrm>
      </p:grpSpPr>
      <p:sp>
        <p:nvSpPr>
          <p:cNvPr id="2682" name="Google Shape;2682;g23ca6e5a696060c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3" name="Google Shape;2683;g23ca6e5a696060c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5" name="Shape 2705"/>
        <p:cNvGrpSpPr/>
        <p:nvPr/>
      </p:nvGrpSpPr>
      <p:grpSpPr>
        <a:xfrm>
          <a:off x="0" y="0"/>
          <a:ext cx="0" cy="0"/>
          <a:chOff x="0" y="0"/>
          <a:chExt cx="0" cy="0"/>
        </a:xfrm>
      </p:grpSpPr>
      <p:sp>
        <p:nvSpPr>
          <p:cNvPr id="2706" name="Google Shape;2706;g3dae53bb6170771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7" name="Google Shape;2707;g3dae53bb617077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4800"/>
              <a:buFont typeface="Asap"/>
              <a:buNone/>
              <a:defRPr b="1" sz="4800">
                <a:solidFill>
                  <a:schemeClr val="accent1"/>
                </a:solidFill>
                <a:latin typeface="Asap"/>
                <a:ea typeface="Asap"/>
                <a:cs typeface="Asap"/>
                <a:sym typeface="Asap"/>
              </a:defRPr>
            </a:lvl1pPr>
            <a:lvl2pPr lvl="1"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2pPr>
            <a:lvl3pPr lvl="2"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3pPr>
            <a:lvl4pPr lvl="3"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4pPr>
            <a:lvl5pPr lvl="4"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5pPr>
            <a:lvl6pPr lvl="5"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6pPr>
            <a:lvl7pPr lvl="6"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7pPr>
            <a:lvl8pPr lvl="7"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8pPr>
            <a:lvl9pPr lvl="8"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9pPr>
          </a:lstStyle>
          <a:p/>
        </p:txBody>
      </p:sp>
      <p:sp>
        <p:nvSpPr>
          <p:cNvPr id="11" name="Google Shape;11;p2"/>
          <p:cNvSpPr txBox="1"/>
          <p:nvPr/>
        </p:nvSpPr>
        <p:spPr>
          <a:xfrm>
            <a:off x="4735425" y="7854274"/>
            <a:ext cx="1974300" cy="19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2" name="Google Shape;12;p2"/>
          <p:cNvSpPr/>
          <p:nvPr/>
        </p:nvSpPr>
        <p:spPr>
          <a:xfrm>
            <a:off x="-1263200" y="5692675"/>
            <a:ext cx="5565000" cy="54462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233692" y="6263691"/>
            <a:ext cx="3239344" cy="3428054"/>
            <a:chOff x="2082513" y="3335627"/>
            <a:chExt cx="2662401" cy="2671280"/>
          </a:xfrm>
        </p:grpSpPr>
        <p:sp>
          <p:nvSpPr>
            <p:cNvPr id="14" name="Google Shape;14;p2"/>
            <p:cNvSpPr/>
            <p:nvPr/>
          </p:nvSpPr>
          <p:spPr>
            <a:xfrm>
              <a:off x="2116337" y="3861531"/>
              <a:ext cx="1229537" cy="2057888"/>
            </a:xfrm>
            <a:custGeom>
              <a:rect b="b" l="l" r="r" t="t"/>
              <a:pathLst>
                <a:path extrusionOk="0" h="157874" w="93235">
                  <a:moveTo>
                    <a:pt x="68279" y="0"/>
                  </a:moveTo>
                  <a:cubicBezTo>
                    <a:pt x="56357" y="278"/>
                    <a:pt x="44261" y="9636"/>
                    <a:pt x="33274" y="27035"/>
                  </a:cubicBezTo>
                  <a:cubicBezTo>
                    <a:pt x="23916" y="41903"/>
                    <a:pt x="17608" y="58921"/>
                    <a:pt x="15077" y="68972"/>
                  </a:cubicBezTo>
                  <a:cubicBezTo>
                    <a:pt x="14731" y="70324"/>
                    <a:pt x="14384" y="71814"/>
                    <a:pt x="13934" y="73443"/>
                  </a:cubicBezTo>
                  <a:cubicBezTo>
                    <a:pt x="6759" y="101136"/>
                    <a:pt x="1" y="131948"/>
                    <a:pt x="10294" y="147164"/>
                  </a:cubicBezTo>
                  <a:cubicBezTo>
                    <a:pt x="13552" y="151947"/>
                    <a:pt x="18197" y="154754"/>
                    <a:pt x="24123" y="155517"/>
                  </a:cubicBezTo>
                  <a:cubicBezTo>
                    <a:pt x="32650" y="156626"/>
                    <a:pt x="43671" y="157873"/>
                    <a:pt x="53307" y="157873"/>
                  </a:cubicBezTo>
                  <a:lnTo>
                    <a:pt x="53341" y="157873"/>
                  </a:lnTo>
                  <a:cubicBezTo>
                    <a:pt x="65056" y="157873"/>
                    <a:pt x="81242" y="156383"/>
                    <a:pt x="86510" y="143386"/>
                  </a:cubicBezTo>
                  <a:cubicBezTo>
                    <a:pt x="90219" y="134201"/>
                    <a:pt x="89179" y="121273"/>
                    <a:pt x="88208" y="108761"/>
                  </a:cubicBezTo>
                  <a:cubicBezTo>
                    <a:pt x="87515" y="100374"/>
                    <a:pt x="86891" y="92471"/>
                    <a:pt x="87897" y="87307"/>
                  </a:cubicBezTo>
                  <a:cubicBezTo>
                    <a:pt x="88243" y="85921"/>
                    <a:pt x="88694" y="84569"/>
                    <a:pt x="89283" y="83252"/>
                  </a:cubicBezTo>
                  <a:cubicBezTo>
                    <a:pt x="90947" y="79128"/>
                    <a:pt x="93234" y="73478"/>
                    <a:pt x="91986" y="64605"/>
                  </a:cubicBezTo>
                  <a:cubicBezTo>
                    <a:pt x="91362" y="60030"/>
                    <a:pt x="90323" y="55490"/>
                    <a:pt x="88867" y="51088"/>
                  </a:cubicBezTo>
                  <a:cubicBezTo>
                    <a:pt x="88174" y="48905"/>
                    <a:pt x="87689" y="47310"/>
                    <a:pt x="87585" y="45612"/>
                  </a:cubicBezTo>
                  <a:cubicBezTo>
                    <a:pt x="87446" y="43602"/>
                    <a:pt x="87758" y="40344"/>
                    <a:pt x="88104" y="36913"/>
                  </a:cubicBezTo>
                  <a:cubicBezTo>
                    <a:pt x="89144" y="26445"/>
                    <a:pt x="90427" y="13379"/>
                    <a:pt x="83425" y="5650"/>
                  </a:cubicBezTo>
                  <a:cubicBezTo>
                    <a:pt x="80029" y="1907"/>
                    <a:pt x="75177" y="0"/>
                    <a:pt x="6900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82513" y="3917897"/>
              <a:ext cx="1246825" cy="1945004"/>
            </a:xfrm>
            <a:custGeom>
              <a:rect b="b" l="l" r="r" t="t"/>
              <a:pathLst>
                <a:path extrusionOk="0" h="149214" w="94546">
                  <a:moveTo>
                    <a:pt x="71607" y="1"/>
                  </a:moveTo>
                  <a:cubicBezTo>
                    <a:pt x="71391" y="1"/>
                    <a:pt x="71171" y="3"/>
                    <a:pt x="70948" y="9"/>
                  </a:cubicBezTo>
                  <a:cubicBezTo>
                    <a:pt x="47172" y="563"/>
                    <a:pt x="27243" y="44269"/>
                    <a:pt x="21836" y="65723"/>
                  </a:cubicBezTo>
                  <a:cubicBezTo>
                    <a:pt x="16429" y="87177"/>
                    <a:pt x="1" y="143429"/>
                    <a:pt x="27243" y="146895"/>
                  </a:cubicBezTo>
                  <a:cubicBezTo>
                    <a:pt x="37436" y="148205"/>
                    <a:pt x="47280" y="149214"/>
                    <a:pt x="55914" y="149214"/>
                  </a:cubicBezTo>
                  <a:cubicBezTo>
                    <a:pt x="70355" y="149214"/>
                    <a:pt x="81411" y="146391"/>
                    <a:pt x="85055" y="137433"/>
                  </a:cubicBezTo>
                  <a:cubicBezTo>
                    <a:pt x="90843" y="123119"/>
                    <a:pt x="83530" y="95703"/>
                    <a:pt x="86198" y="82151"/>
                  </a:cubicBezTo>
                  <a:cubicBezTo>
                    <a:pt x="87238" y="76848"/>
                    <a:pt x="91813" y="71892"/>
                    <a:pt x="90254" y="60871"/>
                  </a:cubicBezTo>
                  <a:cubicBezTo>
                    <a:pt x="88729" y="49884"/>
                    <a:pt x="86129" y="46522"/>
                    <a:pt x="85817" y="41565"/>
                  </a:cubicBezTo>
                  <a:cubicBezTo>
                    <a:pt x="85130" y="30647"/>
                    <a:pt x="94546" y="1"/>
                    <a:pt x="71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228322" y="3974486"/>
              <a:ext cx="1000074" cy="1831991"/>
            </a:xfrm>
            <a:custGeom>
              <a:rect b="b" l="l" r="r" t="t"/>
              <a:pathLst>
                <a:path extrusionOk="0" h="140544" w="75835">
                  <a:moveTo>
                    <a:pt x="59961" y="0"/>
                  </a:moveTo>
                  <a:cubicBezTo>
                    <a:pt x="39442" y="485"/>
                    <a:pt x="20241" y="41591"/>
                    <a:pt x="14973" y="62422"/>
                  </a:cubicBezTo>
                  <a:cubicBezTo>
                    <a:pt x="14626" y="63808"/>
                    <a:pt x="14245" y="65298"/>
                    <a:pt x="13829" y="66927"/>
                  </a:cubicBezTo>
                  <a:cubicBezTo>
                    <a:pt x="9358" y="84292"/>
                    <a:pt x="0" y="120407"/>
                    <a:pt x="8977" y="133646"/>
                  </a:cubicBezTo>
                  <a:cubicBezTo>
                    <a:pt x="10814" y="136350"/>
                    <a:pt x="13275" y="137840"/>
                    <a:pt x="16741" y="138256"/>
                  </a:cubicBezTo>
                  <a:cubicBezTo>
                    <a:pt x="25024" y="139331"/>
                    <a:pt x="35665" y="140544"/>
                    <a:pt x="44815" y="140544"/>
                  </a:cubicBezTo>
                  <a:lnTo>
                    <a:pt x="44815" y="140509"/>
                  </a:lnTo>
                  <a:cubicBezTo>
                    <a:pt x="59267" y="140509"/>
                    <a:pt x="67482" y="137563"/>
                    <a:pt x="69943" y="131463"/>
                  </a:cubicBezTo>
                  <a:cubicBezTo>
                    <a:pt x="72923" y="124150"/>
                    <a:pt x="71883" y="111742"/>
                    <a:pt x="71017" y="100789"/>
                  </a:cubicBezTo>
                  <a:cubicBezTo>
                    <a:pt x="70324" y="91778"/>
                    <a:pt x="69631" y="83286"/>
                    <a:pt x="70878" y="76944"/>
                  </a:cubicBezTo>
                  <a:cubicBezTo>
                    <a:pt x="71329" y="75038"/>
                    <a:pt x="71953" y="73131"/>
                    <a:pt x="72750" y="71329"/>
                  </a:cubicBezTo>
                  <a:cubicBezTo>
                    <a:pt x="74275" y="67586"/>
                    <a:pt x="75835" y="63704"/>
                    <a:pt x="74899" y="57153"/>
                  </a:cubicBezTo>
                  <a:cubicBezTo>
                    <a:pt x="74344" y="53029"/>
                    <a:pt x="73408" y="48939"/>
                    <a:pt x="72091" y="45023"/>
                  </a:cubicBezTo>
                  <a:cubicBezTo>
                    <a:pt x="71294" y="42423"/>
                    <a:pt x="70601" y="40205"/>
                    <a:pt x="70428" y="37502"/>
                  </a:cubicBezTo>
                  <a:cubicBezTo>
                    <a:pt x="70254" y="34763"/>
                    <a:pt x="70601" y="31332"/>
                    <a:pt x="70982" y="27381"/>
                  </a:cubicBezTo>
                  <a:cubicBezTo>
                    <a:pt x="71814" y="19063"/>
                    <a:pt x="72923" y="7695"/>
                    <a:pt x="68522" y="2773"/>
                  </a:cubicBezTo>
                  <a:cubicBezTo>
                    <a:pt x="66789" y="901"/>
                    <a:pt x="64189" y="0"/>
                    <a:pt x="605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68273" y="3335627"/>
              <a:ext cx="1107948" cy="2362907"/>
            </a:xfrm>
            <a:custGeom>
              <a:rect b="b" l="l" r="r" t="t"/>
              <a:pathLst>
                <a:path extrusionOk="0" h="181274" w="84015">
                  <a:moveTo>
                    <a:pt x="66754" y="0"/>
                  </a:moveTo>
                  <a:cubicBezTo>
                    <a:pt x="66650" y="8110"/>
                    <a:pt x="67932" y="78503"/>
                    <a:pt x="63531" y="84950"/>
                  </a:cubicBezTo>
                  <a:cubicBezTo>
                    <a:pt x="58783" y="91977"/>
                    <a:pt x="49931" y="96084"/>
                    <a:pt x="41356" y="96084"/>
                  </a:cubicBezTo>
                  <a:cubicBezTo>
                    <a:pt x="40541" y="96084"/>
                    <a:pt x="39729" y="96047"/>
                    <a:pt x="38923" y="95972"/>
                  </a:cubicBezTo>
                  <a:cubicBezTo>
                    <a:pt x="29634" y="95105"/>
                    <a:pt x="29495" y="90322"/>
                    <a:pt x="31090" y="88589"/>
                  </a:cubicBezTo>
                  <a:cubicBezTo>
                    <a:pt x="32684" y="86856"/>
                    <a:pt x="34001" y="83668"/>
                    <a:pt x="33689" y="81761"/>
                  </a:cubicBezTo>
                  <a:cubicBezTo>
                    <a:pt x="33377" y="79890"/>
                    <a:pt x="35283" y="77013"/>
                    <a:pt x="39928" y="74968"/>
                  </a:cubicBezTo>
                  <a:cubicBezTo>
                    <a:pt x="44572" y="72923"/>
                    <a:pt x="46374" y="70913"/>
                    <a:pt x="45854" y="70185"/>
                  </a:cubicBezTo>
                  <a:cubicBezTo>
                    <a:pt x="45778" y="70073"/>
                    <a:pt x="45674" y="70022"/>
                    <a:pt x="45547" y="70022"/>
                  </a:cubicBezTo>
                  <a:cubicBezTo>
                    <a:pt x="44387" y="70022"/>
                    <a:pt x="41215" y="74188"/>
                    <a:pt x="37509" y="74188"/>
                  </a:cubicBezTo>
                  <a:cubicBezTo>
                    <a:pt x="37209" y="74188"/>
                    <a:pt x="36906" y="74160"/>
                    <a:pt x="36600" y="74102"/>
                  </a:cubicBezTo>
                  <a:cubicBezTo>
                    <a:pt x="33377" y="73478"/>
                    <a:pt x="37606" y="67135"/>
                    <a:pt x="39789" y="65541"/>
                  </a:cubicBezTo>
                  <a:cubicBezTo>
                    <a:pt x="41938" y="63946"/>
                    <a:pt x="44260" y="62075"/>
                    <a:pt x="43983" y="61347"/>
                  </a:cubicBezTo>
                  <a:cubicBezTo>
                    <a:pt x="43924" y="61202"/>
                    <a:pt x="43803" y="61138"/>
                    <a:pt x="43639" y="61138"/>
                  </a:cubicBezTo>
                  <a:cubicBezTo>
                    <a:pt x="42938" y="61138"/>
                    <a:pt x="41443" y="62292"/>
                    <a:pt x="40517" y="63219"/>
                  </a:cubicBezTo>
                  <a:cubicBezTo>
                    <a:pt x="40257" y="63486"/>
                    <a:pt x="40033" y="63588"/>
                    <a:pt x="39833" y="63588"/>
                  </a:cubicBezTo>
                  <a:cubicBezTo>
                    <a:pt x="39211" y="63588"/>
                    <a:pt x="38826" y="62603"/>
                    <a:pt x="38333" y="62603"/>
                  </a:cubicBezTo>
                  <a:cubicBezTo>
                    <a:pt x="38288" y="62603"/>
                    <a:pt x="38242" y="62611"/>
                    <a:pt x="38195" y="62629"/>
                  </a:cubicBezTo>
                  <a:cubicBezTo>
                    <a:pt x="37467" y="62941"/>
                    <a:pt x="38195" y="64362"/>
                    <a:pt x="38195" y="64362"/>
                  </a:cubicBezTo>
                  <a:cubicBezTo>
                    <a:pt x="38195" y="64362"/>
                    <a:pt x="34001" y="69457"/>
                    <a:pt x="33689" y="73200"/>
                  </a:cubicBezTo>
                  <a:cubicBezTo>
                    <a:pt x="33468" y="76214"/>
                    <a:pt x="31769" y="81256"/>
                    <a:pt x="29912" y="81256"/>
                  </a:cubicBezTo>
                  <a:cubicBezTo>
                    <a:pt x="29441" y="81256"/>
                    <a:pt x="28960" y="80931"/>
                    <a:pt x="28490" y="80167"/>
                  </a:cubicBezTo>
                  <a:cubicBezTo>
                    <a:pt x="26619" y="77117"/>
                    <a:pt x="25475" y="74829"/>
                    <a:pt x="24990" y="73304"/>
                  </a:cubicBezTo>
                  <a:cubicBezTo>
                    <a:pt x="24955" y="73183"/>
                    <a:pt x="24851" y="73122"/>
                    <a:pt x="24747" y="73122"/>
                  </a:cubicBezTo>
                  <a:cubicBezTo>
                    <a:pt x="24643" y="73122"/>
                    <a:pt x="24539" y="73183"/>
                    <a:pt x="24504" y="73304"/>
                  </a:cubicBezTo>
                  <a:cubicBezTo>
                    <a:pt x="24227" y="74587"/>
                    <a:pt x="24123" y="77013"/>
                    <a:pt x="25891" y="79890"/>
                  </a:cubicBezTo>
                  <a:cubicBezTo>
                    <a:pt x="28218" y="83645"/>
                    <a:pt x="27878" y="86817"/>
                    <a:pt x="26239" y="86817"/>
                  </a:cubicBezTo>
                  <a:cubicBezTo>
                    <a:pt x="26047" y="86817"/>
                    <a:pt x="25838" y="86773"/>
                    <a:pt x="25613" y="86683"/>
                  </a:cubicBezTo>
                  <a:cubicBezTo>
                    <a:pt x="23903" y="86004"/>
                    <a:pt x="18894" y="84006"/>
                    <a:pt x="16189" y="84006"/>
                  </a:cubicBezTo>
                  <a:cubicBezTo>
                    <a:pt x="15441" y="84006"/>
                    <a:pt x="14869" y="84159"/>
                    <a:pt x="14592" y="84534"/>
                  </a:cubicBezTo>
                  <a:cubicBezTo>
                    <a:pt x="13275" y="86267"/>
                    <a:pt x="19513" y="86128"/>
                    <a:pt x="22425" y="90773"/>
                  </a:cubicBezTo>
                  <a:cubicBezTo>
                    <a:pt x="25302" y="95382"/>
                    <a:pt x="27901" y="95764"/>
                    <a:pt x="24782" y="96076"/>
                  </a:cubicBezTo>
                  <a:cubicBezTo>
                    <a:pt x="24243" y="96136"/>
                    <a:pt x="23813" y="96171"/>
                    <a:pt x="23409" y="96171"/>
                  </a:cubicBezTo>
                  <a:cubicBezTo>
                    <a:pt x="21501" y="96171"/>
                    <a:pt x="20172" y="95386"/>
                    <a:pt x="10675" y="92783"/>
                  </a:cubicBezTo>
                  <a:cubicBezTo>
                    <a:pt x="10589" y="92759"/>
                    <a:pt x="10453" y="92739"/>
                    <a:pt x="10306" y="92739"/>
                  </a:cubicBezTo>
                  <a:cubicBezTo>
                    <a:pt x="9803" y="92739"/>
                    <a:pt x="9170" y="92973"/>
                    <a:pt x="9947" y="94100"/>
                  </a:cubicBezTo>
                  <a:cubicBezTo>
                    <a:pt x="10917" y="95471"/>
                    <a:pt x="16630" y="99036"/>
                    <a:pt x="20922" y="99036"/>
                  </a:cubicBezTo>
                  <a:cubicBezTo>
                    <a:pt x="21078" y="99036"/>
                    <a:pt x="21233" y="99031"/>
                    <a:pt x="21385" y="99022"/>
                  </a:cubicBezTo>
                  <a:lnTo>
                    <a:pt x="21385" y="99022"/>
                  </a:lnTo>
                  <a:cubicBezTo>
                    <a:pt x="21385" y="99022"/>
                    <a:pt x="19513" y="103354"/>
                    <a:pt x="16637" y="104220"/>
                  </a:cubicBezTo>
                  <a:cubicBezTo>
                    <a:pt x="13760" y="105122"/>
                    <a:pt x="9774" y="105711"/>
                    <a:pt x="10779" y="106577"/>
                  </a:cubicBezTo>
                  <a:cubicBezTo>
                    <a:pt x="11014" y="106773"/>
                    <a:pt x="11357" y="106843"/>
                    <a:pt x="11764" y="106843"/>
                  </a:cubicBezTo>
                  <a:cubicBezTo>
                    <a:pt x="12806" y="106843"/>
                    <a:pt x="14260" y="106381"/>
                    <a:pt x="15344" y="106381"/>
                  </a:cubicBezTo>
                  <a:cubicBezTo>
                    <a:pt x="15713" y="106381"/>
                    <a:pt x="16038" y="106434"/>
                    <a:pt x="16290" y="106577"/>
                  </a:cubicBezTo>
                  <a:cubicBezTo>
                    <a:pt x="17288" y="107129"/>
                    <a:pt x="19520" y="108098"/>
                    <a:pt x="20724" y="108098"/>
                  </a:cubicBezTo>
                  <a:cubicBezTo>
                    <a:pt x="21109" y="108098"/>
                    <a:pt x="21388" y="107999"/>
                    <a:pt x="21489" y="107756"/>
                  </a:cubicBezTo>
                  <a:cubicBezTo>
                    <a:pt x="21940" y="106751"/>
                    <a:pt x="18612" y="106023"/>
                    <a:pt x="19617" y="104844"/>
                  </a:cubicBezTo>
                  <a:cubicBezTo>
                    <a:pt x="20521" y="103785"/>
                    <a:pt x="24001" y="99001"/>
                    <a:pt x="28496" y="99001"/>
                  </a:cubicBezTo>
                  <a:cubicBezTo>
                    <a:pt x="29002" y="99001"/>
                    <a:pt x="29521" y="99062"/>
                    <a:pt x="30050" y="99195"/>
                  </a:cubicBezTo>
                  <a:cubicBezTo>
                    <a:pt x="35283" y="100477"/>
                    <a:pt x="42389" y="99923"/>
                    <a:pt x="41071" y="103527"/>
                  </a:cubicBezTo>
                  <a:cubicBezTo>
                    <a:pt x="39754" y="107132"/>
                    <a:pt x="27277" y="134097"/>
                    <a:pt x="24747" y="135691"/>
                  </a:cubicBezTo>
                  <a:cubicBezTo>
                    <a:pt x="22217" y="137285"/>
                    <a:pt x="21350" y="139157"/>
                    <a:pt x="18612" y="140023"/>
                  </a:cubicBezTo>
                  <a:cubicBezTo>
                    <a:pt x="15840" y="140890"/>
                    <a:pt x="13656" y="142935"/>
                    <a:pt x="12062" y="143489"/>
                  </a:cubicBezTo>
                  <a:cubicBezTo>
                    <a:pt x="10467" y="144079"/>
                    <a:pt x="763" y="144668"/>
                    <a:pt x="1941" y="145812"/>
                  </a:cubicBezTo>
                  <a:cubicBezTo>
                    <a:pt x="2419" y="146304"/>
                    <a:pt x="3658" y="146566"/>
                    <a:pt x="5277" y="146566"/>
                  </a:cubicBezTo>
                  <a:cubicBezTo>
                    <a:pt x="7536" y="146566"/>
                    <a:pt x="10535" y="146055"/>
                    <a:pt x="13240" y="144945"/>
                  </a:cubicBezTo>
                  <a:cubicBezTo>
                    <a:pt x="16937" y="143455"/>
                    <a:pt x="20260" y="141505"/>
                    <a:pt x="21760" y="141505"/>
                  </a:cubicBezTo>
                  <a:cubicBezTo>
                    <a:pt x="22144" y="141505"/>
                    <a:pt x="22409" y="141633"/>
                    <a:pt x="22529" y="141930"/>
                  </a:cubicBezTo>
                  <a:cubicBezTo>
                    <a:pt x="23083" y="143385"/>
                    <a:pt x="19756" y="147579"/>
                    <a:pt x="15562" y="150040"/>
                  </a:cubicBezTo>
                  <a:cubicBezTo>
                    <a:pt x="11334" y="152501"/>
                    <a:pt x="0" y="159467"/>
                    <a:pt x="1837" y="162517"/>
                  </a:cubicBezTo>
                  <a:cubicBezTo>
                    <a:pt x="2126" y="162998"/>
                    <a:pt x="2428" y="163205"/>
                    <a:pt x="2755" y="163205"/>
                  </a:cubicBezTo>
                  <a:cubicBezTo>
                    <a:pt x="4506" y="163205"/>
                    <a:pt x="7001" y="157279"/>
                    <a:pt x="12374" y="155586"/>
                  </a:cubicBezTo>
                  <a:cubicBezTo>
                    <a:pt x="12374" y="155586"/>
                    <a:pt x="15336" y="153312"/>
                    <a:pt x="17214" y="153312"/>
                  </a:cubicBezTo>
                  <a:cubicBezTo>
                    <a:pt x="17757" y="153312"/>
                    <a:pt x="18209" y="153502"/>
                    <a:pt x="18474" y="153991"/>
                  </a:cubicBezTo>
                  <a:cubicBezTo>
                    <a:pt x="19386" y="155705"/>
                    <a:pt x="19769" y="157352"/>
                    <a:pt x="20396" y="157352"/>
                  </a:cubicBezTo>
                  <a:cubicBezTo>
                    <a:pt x="20556" y="157352"/>
                    <a:pt x="20731" y="157245"/>
                    <a:pt x="20934" y="157007"/>
                  </a:cubicBezTo>
                  <a:cubicBezTo>
                    <a:pt x="21940" y="155828"/>
                    <a:pt x="21073" y="150907"/>
                    <a:pt x="23673" y="147163"/>
                  </a:cubicBezTo>
                  <a:cubicBezTo>
                    <a:pt x="26202" y="143536"/>
                    <a:pt x="29498" y="135371"/>
                    <a:pt x="30922" y="135371"/>
                  </a:cubicBezTo>
                  <a:cubicBezTo>
                    <a:pt x="30981" y="135371"/>
                    <a:pt x="31037" y="135385"/>
                    <a:pt x="31090" y="135414"/>
                  </a:cubicBezTo>
                  <a:cubicBezTo>
                    <a:pt x="32372" y="136142"/>
                    <a:pt x="32823" y="145708"/>
                    <a:pt x="31956" y="150629"/>
                  </a:cubicBezTo>
                  <a:cubicBezTo>
                    <a:pt x="31090" y="155551"/>
                    <a:pt x="30362" y="165255"/>
                    <a:pt x="30362" y="166573"/>
                  </a:cubicBezTo>
                  <a:cubicBezTo>
                    <a:pt x="30362" y="167890"/>
                    <a:pt x="26133" y="176728"/>
                    <a:pt x="27312" y="176728"/>
                  </a:cubicBezTo>
                  <a:cubicBezTo>
                    <a:pt x="28338" y="176728"/>
                    <a:pt x="29444" y="174860"/>
                    <a:pt x="30766" y="174860"/>
                  </a:cubicBezTo>
                  <a:cubicBezTo>
                    <a:pt x="30961" y="174860"/>
                    <a:pt x="31161" y="174901"/>
                    <a:pt x="31367" y="174995"/>
                  </a:cubicBezTo>
                  <a:cubicBezTo>
                    <a:pt x="32888" y="175689"/>
                    <a:pt x="35324" y="181273"/>
                    <a:pt x="36327" y="181273"/>
                  </a:cubicBezTo>
                  <a:cubicBezTo>
                    <a:pt x="36375" y="181273"/>
                    <a:pt x="36420" y="181260"/>
                    <a:pt x="36462" y="181233"/>
                  </a:cubicBezTo>
                  <a:cubicBezTo>
                    <a:pt x="37328" y="180644"/>
                    <a:pt x="33412" y="170801"/>
                    <a:pt x="33481" y="169484"/>
                  </a:cubicBezTo>
                  <a:cubicBezTo>
                    <a:pt x="33550" y="168167"/>
                    <a:pt x="31817" y="160923"/>
                    <a:pt x="32823" y="160784"/>
                  </a:cubicBezTo>
                  <a:cubicBezTo>
                    <a:pt x="32831" y="160783"/>
                    <a:pt x="32839" y="160783"/>
                    <a:pt x="32848" y="160783"/>
                  </a:cubicBezTo>
                  <a:cubicBezTo>
                    <a:pt x="33880" y="160783"/>
                    <a:pt x="38875" y="168643"/>
                    <a:pt x="39971" y="168643"/>
                  </a:cubicBezTo>
                  <a:cubicBezTo>
                    <a:pt x="40007" y="168643"/>
                    <a:pt x="40039" y="168635"/>
                    <a:pt x="40066" y="168617"/>
                  </a:cubicBezTo>
                  <a:cubicBezTo>
                    <a:pt x="40933" y="168028"/>
                    <a:pt x="38680" y="163592"/>
                    <a:pt x="35006" y="159329"/>
                  </a:cubicBezTo>
                  <a:cubicBezTo>
                    <a:pt x="31332" y="155066"/>
                    <a:pt x="35873" y="151357"/>
                    <a:pt x="36011" y="148758"/>
                  </a:cubicBezTo>
                  <a:cubicBezTo>
                    <a:pt x="36150" y="146124"/>
                    <a:pt x="37155" y="136280"/>
                    <a:pt x="36739" y="131220"/>
                  </a:cubicBezTo>
                  <a:cubicBezTo>
                    <a:pt x="36289" y="126125"/>
                    <a:pt x="40517" y="110459"/>
                    <a:pt x="47761" y="106716"/>
                  </a:cubicBezTo>
                  <a:cubicBezTo>
                    <a:pt x="54519" y="103181"/>
                    <a:pt x="64778" y="100027"/>
                    <a:pt x="69042" y="96110"/>
                  </a:cubicBezTo>
                  <a:cubicBezTo>
                    <a:pt x="69943" y="95261"/>
                    <a:pt x="71095" y="94836"/>
                    <a:pt x="72243" y="94836"/>
                  </a:cubicBezTo>
                  <a:cubicBezTo>
                    <a:pt x="73391" y="94836"/>
                    <a:pt x="74535" y="95261"/>
                    <a:pt x="75419" y="96110"/>
                  </a:cubicBezTo>
                  <a:cubicBezTo>
                    <a:pt x="77429" y="97947"/>
                    <a:pt x="79231" y="99611"/>
                    <a:pt x="81276" y="101240"/>
                  </a:cubicBezTo>
                  <a:cubicBezTo>
                    <a:pt x="81900" y="97912"/>
                    <a:pt x="82732" y="94620"/>
                    <a:pt x="83772" y="91431"/>
                  </a:cubicBezTo>
                  <a:cubicBezTo>
                    <a:pt x="83876" y="91154"/>
                    <a:pt x="83945" y="90877"/>
                    <a:pt x="84014" y="90634"/>
                  </a:cubicBezTo>
                  <a:cubicBezTo>
                    <a:pt x="83425" y="89594"/>
                    <a:pt x="82801" y="88589"/>
                    <a:pt x="82108" y="87549"/>
                  </a:cubicBezTo>
                  <a:cubicBezTo>
                    <a:pt x="77706" y="81137"/>
                    <a:pt x="77082" y="8769"/>
                    <a:pt x="7763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468273" y="4132610"/>
              <a:ext cx="794850" cy="1565973"/>
            </a:xfrm>
            <a:custGeom>
              <a:rect b="b" l="l" r="r" t="t"/>
              <a:pathLst>
                <a:path extrusionOk="0" h="120136" w="60273">
                  <a:moveTo>
                    <a:pt x="43639" y="0"/>
                  </a:moveTo>
                  <a:cubicBezTo>
                    <a:pt x="42938" y="0"/>
                    <a:pt x="41443" y="1154"/>
                    <a:pt x="40517" y="2081"/>
                  </a:cubicBezTo>
                  <a:cubicBezTo>
                    <a:pt x="40257" y="2348"/>
                    <a:pt x="40033" y="2450"/>
                    <a:pt x="39833" y="2450"/>
                  </a:cubicBezTo>
                  <a:cubicBezTo>
                    <a:pt x="39211" y="2450"/>
                    <a:pt x="38826" y="1465"/>
                    <a:pt x="38333" y="1465"/>
                  </a:cubicBezTo>
                  <a:cubicBezTo>
                    <a:pt x="38288" y="1465"/>
                    <a:pt x="38242" y="1473"/>
                    <a:pt x="38195" y="1491"/>
                  </a:cubicBezTo>
                  <a:cubicBezTo>
                    <a:pt x="37467" y="1803"/>
                    <a:pt x="38195" y="3224"/>
                    <a:pt x="38195" y="3224"/>
                  </a:cubicBezTo>
                  <a:cubicBezTo>
                    <a:pt x="38195" y="3224"/>
                    <a:pt x="34001" y="8319"/>
                    <a:pt x="33689" y="12062"/>
                  </a:cubicBezTo>
                  <a:cubicBezTo>
                    <a:pt x="33468" y="15076"/>
                    <a:pt x="31769" y="20118"/>
                    <a:pt x="29912" y="20118"/>
                  </a:cubicBezTo>
                  <a:cubicBezTo>
                    <a:pt x="29441" y="20118"/>
                    <a:pt x="28960" y="19793"/>
                    <a:pt x="28490" y="19029"/>
                  </a:cubicBezTo>
                  <a:cubicBezTo>
                    <a:pt x="26619" y="15979"/>
                    <a:pt x="25475" y="13691"/>
                    <a:pt x="24990" y="12166"/>
                  </a:cubicBezTo>
                  <a:cubicBezTo>
                    <a:pt x="24955" y="12045"/>
                    <a:pt x="24851" y="11984"/>
                    <a:pt x="24747" y="11984"/>
                  </a:cubicBezTo>
                  <a:cubicBezTo>
                    <a:pt x="24643" y="11984"/>
                    <a:pt x="24539" y="12045"/>
                    <a:pt x="24504" y="12166"/>
                  </a:cubicBezTo>
                  <a:cubicBezTo>
                    <a:pt x="24227" y="13449"/>
                    <a:pt x="24123" y="15875"/>
                    <a:pt x="25891" y="18752"/>
                  </a:cubicBezTo>
                  <a:cubicBezTo>
                    <a:pt x="28218" y="22507"/>
                    <a:pt x="27878" y="25679"/>
                    <a:pt x="26239" y="25679"/>
                  </a:cubicBezTo>
                  <a:cubicBezTo>
                    <a:pt x="26047" y="25679"/>
                    <a:pt x="25838" y="25635"/>
                    <a:pt x="25613" y="25545"/>
                  </a:cubicBezTo>
                  <a:cubicBezTo>
                    <a:pt x="23903" y="24866"/>
                    <a:pt x="18894" y="22868"/>
                    <a:pt x="16189" y="22868"/>
                  </a:cubicBezTo>
                  <a:cubicBezTo>
                    <a:pt x="15441" y="22868"/>
                    <a:pt x="14869" y="23021"/>
                    <a:pt x="14592" y="23396"/>
                  </a:cubicBezTo>
                  <a:cubicBezTo>
                    <a:pt x="13275" y="25129"/>
                    <a:pt x="19513" y="24990"/>
                    <a:pt x="22425" y="29635"/>
                  </a:cubicBezTo>
                  <a:cubicBezTo>
                    <a:pt x="25302" y="34244"/>
                    <a:pt x="27901" y="34626"/>
                    <a:pt x="24782" y="34938"/>
                  </a:cubicBezTo>
                  <a:cubicBezTo>
                    <a:pt x="24243" y="34998"/>
                    <a:pt x="23813" y="35033"/>
                    <a:pt x="23409" y="35033"/>
                  </a:cubicBezTo>
                  <a:cubicBezTo>
                    <a:pt x="21501" y="35033"/>
                    <a:pt x="20172" y="34248"/>
                    <a:pt x="10675" y="31645"/>
                  </a:cubicBezTo>
                  <a:cubicBezTo>
                    <a:pt x="10589" y="31621"/>
                    <a:pt x="10453" y="31601"/>
                    <a:pt x="10306" y="31601"/>
                  </a:cubicBezTo>
                  <a:cubicBezTo>
                    <a:pt x="9803" y="31601"/>
                    <a:pt x="9170" y="31835"/>
                    <a:pt x="9947" y="32962"/>
                  </a:cubicBezTo>
                  <a:cubicBezTo>
                    <a:pt x="10917" y="34333"/>
                    <a:pt x="16630" y="37898"/>
                    <a:pt x="20922" y="37898"/>
                  </a:cubicBezTo>
                  <a:cubicBezTo>
                    <a:pt x="21078" y="37898"/>
                    <a:pt x="21233" y="37893"/>
                    <a:pt x="21385" y="37884"/>
                  </a:cubicBezTo>
                  <a:lnTo>
                    <a:pt x="21385" y="37884"/>
                  </a:lnTo>
                  <a:cubicBezTo>
                    <a:pt x="21385" y="37884"/>
                    <a:pt x="19513" y="42216"/>
                    <a:pt x="16637" y="43082"/>
                  </a:cubicBezTo>
                  <a:cubicBezTo>
                    <a:pt x="13760" y="43984"/>
                    <a:pt x="9774" y="44573"/>
                    <a:pt x="10779" y="45439"/>
                  </a:cubicBezTo>
                  <a:cubicBezTo>
                    <a:pt x="11014" y="45635"/>
                    <a:pt x="11357" y="45705"/>
                    <a:pt x="11764" y="45705"/>
                  </a:cubicBezTo>
                  <a:cubicBezTo>
                    <a:pt x="12806" y="45705"/>
                    <a:pt x="14260" y="45243"/>
                    <a:pt x="15344" y="45243"/>
                  </a:cubicBezTo>
                  <a:cubicBezTo>
                    <a:pt x="15713" y="45243"/>
                    <a:pt x="16038" y="45296"/>
                    <a:pt x="16290" y="45439"/>
                  </a:cubicBezTo>
                  <a:cubicBezTo>
                    <a:pt x="17288" y="45991"/>
                    <a:pt x="19520" y="46960"/>
                    <a:pt x="20724" y="46960"/>
                  </a:cubicBezTo>
                  <a:cubicBezTo>
                    <a:pt x="21109" y="46960"/>
                    <a:pt x="21388" y="46861"/>
                    <a:pt x="21489" y="46618"/>
                  </a:cubicBezTo>
                  <a:cubicBezTo>
                    <a:pt x="21940" y="45613"/>
                    <a:pt x="18612" y="44885"/>
                    <a:pt x="19617" y="43706"/>
                  </a:cubicBezTo>
                  <a:cubicBezTo>
                    <a:pt x="20521" y="42647"/>
                    <a:pt x="24001" y="37863"/>
                    <a:pt x="28496" y="37863"/>
                  </a:cubicBezTo>
                  <a:cubicBezTo>
                    <a:pt x="29002" y="37863"/>
                    <a:pt x="29521" y="37924"/>
                    <a:pt x="30050" y="38057"/>
                  </a:cubicBezTo>
                  <a:cubicBezTo>
                    <a:pt x="35283" y="39339"/>
                    <a:pt x="42389" y="38785"/>
                    <a:pt x="41071" y="42389"/>
                  </a:cubicBezTo>
                  <a:cubicBezTo>
                    <a:pt x="39754" y="45994"/>
                    <a:pt x="27277" y="72959"/>
                    <a:pt x="24747" y="74553"/>
                  </a:cubicBezTo>
                  <a:cubicBezTo>
                    <a:pt x="22217" y="76147"/>
                    <a:pt x="21350" y="78019"/>
                    <a:pt x="18612" y="78885"/>
                  </a:cubicBezTo>
                  <a:cubicBezTo>
                    <a:pt x="15840" y="79752"/>
                    <a:pt x="13656" y="81797"/>
                    <a:pt x="12062" y="82351"/>
                  </a:cubicBezTo>
                  <a:cubicBezTo>
                    <a:pt x="10467" y="82941"/>
                    <a:pt x="763" y="83530"/>
                    <a:pt x="1941" y="84674"/>
                  </a:cubicBezTo>
                  <a:cubicBezTo>
                    <a:pt x="2419" y="85166"/>
                    <a:pt x="3658" y="85428"/>
                    <a:pt x="5277" y="85428"/>
                  </a:cubicBezTo>
                  <a:cubicBezTo>
                    <a:pt x="7536" y="85428"/>
                    <a:pt x="10535" y="84917"/>
                    <a:pt x="13240" y="83807"/>
                  </a:cubicBezTo>
                  <a:cubicBezTo>
                    <a:pt x="16937" y="82317"/>
                    <a:pt x="20260" y="80367"/>
                    <a:pt x="21760" y="80367"/>
                  </a:cubicBezTo>
                  <a:cubicBezTo>
                    <a:pt x="22144" y="80367"/>
                    <a:pt x="22409" y="80495"/>
                    <a:pt x="22529" y="80792"/>
                  </a:cubicBezTo>
                  <a:cubicBezTo>
                    <a:pt x="23083" y="82247"/>
                    <a:pt x="19756" y="86441"/>
                    <a:pt x="15562" y="88902"/>
                  </a:cubicBezTo>
                  <a:cubicBezTo>
                    <a:pt x="11334" y="91363"/>
                    <a:pt x="0" y="98329"/>
                    <a:pt x="1837" y="101379"/>
                  </a:cubicBezTo>
                  <a:cubicBezTo>
                    <a:pt x="2126" y="101860"/>
                    <a:pt x="2428" y="102067"/>
                    <a:pt x="2755" y="102067"/>
                  </a:cubicBezTo>
                  <a:cubicBezTo>
                    <a:pt x="4506" y="102067"/>
                    <a:pt x="7001" y="96141"/>
                    <a:pt x="12374" y="94448"/>
                  </a:cubicBezTo>
                  <a:cubicBezTo>
                    <a:pt x="12374" y="94448"/>
                    <a:pt x="15336" y="92174"/>
                    <a:pt x="17214" y="92174"/>
                  </a:cubicBezTo>
                  <a:cubicBezTo>
                    <a:pt x="17757" y="92174"/>
                    <a:pt x="18209" y="92364"/>
                    <a:pt x="18474" y="92853"/>
                  </a:cubicBezTo>
                  <a:cubicBezTo>
                    <a:pt x="19386" y="94567"/>
                    <a:pt x="19769" y="96214"/>
                    <a:pt x="20396" y="96214"/>
                  </a:cubicBezTo>
                  <a:cubicBezTo>
                    <a:pt x="20556" y="96214"/>
                    <a:pt x="20731" y="96107"/>
                    <a:pt x="20934" y="95869"/>
                  </a:cubicBezTo>
                  <a:cubicBezTo>
                    <a:pt x="21940" y="94690"/>
                    <a:pt x="21073" y="89769"/>
                    <a:pt x="23673" y="86025"/>
                  </a:cubicBezTo>
                  <a:cubicBezTo>
                    <a:pt x="26202" y="82398"/>
                    <a:pt x="29498" y="74233"/>
                    <a:pt x="30922" y="74233"/>
                  </a:cubicBezTo>
                  <a:cubicBezTo>
                    <a:pt x="30981" y="74233"/>
                    <a:pt x="31037" y="74247"/>
                    <a:pt x="31090" y="74276"/>
                  </a:cubicBezTo>
                  <a:cubicBezTo>
                    <a:pt x="32372" y="75004"/>
                    <a:pt x="32823" y="84570"/>
                    <a:pt x="31956" y="89491"/>
                  </a:cubicBezTo>
                  <a:cubicBezTo>
                    <a:pt x="31090" y="94413"/>
                    <a:pt x="30362" y="104117"/>
                    <a:pt x="30362" y="105435"/>
                  </a:cubicBezTo>
                  <a:cubicBezTo>
                    <a:pt x="30362" y="106752"/>
                    <a:pt x="26133" y="115590"/>
                    <a:pt x="27312" y="115590"/>
                  </a:cubicBezTo>
                  <a:cubicBezTo>
                    <a:pt x="28338" y="115590"/>
                    <a:pt x="29444" y="113722"/>
                    <a:pt x="30766" y="113722"/>
                  </a:cubicBezTo>
                  <a:cubicBezTo>
                    <a:pt x="30961" y="113722"/>
                    <a:pt x="31161" y="113763"/>
                    <a:pt x="31367" y="113857"/>
                  </a:cubicBezTo>
                  <a:cubicBezTo>
                    <a:pt x="32888" y="114551"/>
                    <a:pt x="35324" y="120135"/>
                    <a:pt x="36327" y="120135"/>
                  </a:cubicBezTo>
                  <a:cubicBezTo>
                    <a:pt x="36375" y="120135"/>
                    <a:pt x="36420" y="120122"/>
                    <a:pt x="36462" y="120095"/>
                  </a:cubicBezTo>
                  <a:cubicBezTo>
                    <a:pt x="37328" y="119506"/>
                    <a:pt x="33412" y="109663"/>
                    <a:pt x="33481" y="108346"/>
                  </a:cubicBezTo>
                  <a:cubicBezTo>
                    <a:pt x="33550" y="107029"/>
                    <a:pt x="31817" y="99785"/>
                    <a:pt x="32823" y="99646"/>
                  </a:cubicBezTo>
                  <a:cubicBezTo>
                    <a:pt x="32831" y="99645"/>
                    <a:pt x="32839" y="99645"/>
                    <a:pt x="32848" y="99645"/>
                  </a:cubicBezTo>
                  <a:cubicBezTo>
                    <a:pt x="33880" y="99645"/>
                    <a:pt x="38875" y="107505"/>
                    <a:pt x="39971" y="107505"/>
                  </a:cubicBezTo>
                  <a:cubicBezTo>
                    <a:pt x="40007" y="107505"/>
                    <a:pt x="40039" y="107497"/>
                    <a:pt x="40066" y="107479"/>
                  </a:cubicBezTo>
                  <a:cubicBezTo>
                    <a:pt x="40933" y="106890"/>
                    <a:pt x="38680" y="102454"/>
                    <a:pt x="35006" y="98191"/>
                  </a:cubicBezTo>
                  <a:cubicBezTo>
                    <a:pt x="31332" y="93928"/>
                    <a:pt x="35873" y="90219"/>
                    <a:pt x="36011" y="87620"/>
                  </a:cubicBezTo>
                  <a:cubicBezTo>
                    <a:pt x="36150" y="84986"/>
                    <a:pt x="37155" y="75142"/>
                    <a:pt x="36739" y="70082"/>
                  </a:cubicBezTo>
                  <a:cubicBezTo>
                    <a:pt x="36289" y="64987"/>
                    <a:pt x="40517" y="49321"/>
                    <a:pt x="47761" y="45578"/>
                  </a:cubicBezTo>
                  <a:cubicBezTo>
                    <a:pt x="51400" y="43672"/>
                    <a:pt x="56079" y="41869"/>
                    <a:pt x="60273" y="39998"/>
                  </a:cubicBezTo>
                  <a:cubicBezTo>
                    <a:pt x="59337" y="35353"/>
                    <a:pt x="58262" y="32407"/>
                    <a:pt x="57500" y="29877"/>
                  </a:cubicBezTo>
                  <a:cubicBezTo>
                    <a:pt x="52753" y="33194"/>
                    <a:pt x="47097" y="34935"/>
                    <a:pt x="41331" y="34935"/>
                  </a:cubicBezTo>
                  <a:cubicBezTo>
                    <a:pt x="40529" y="34935"/>
                    <a:pt x="39726" y="34901"/>
                    <a:pt x="38923" y="34834"/>
                  </a:cubicBezTo>
                  <a:cubicBezTo>
                    <a:pt x="29634" y="33967"/>
                    <a:pt x="29495" y="29184"/>
                    <a:pt x="31090" y="27451"/>
                  </a:cubicBezTo>
                  <a:cubicBezTo>
                    <a:pt x="32684" y="25718"/>
                    <a:pt x="34001" y="22530"/>
                    <a:pt x="33689" y="20623"/>
                  </a:cubicBezTo>
                  <a:cubicBezTo>
                    <a:pt x="33377" y="18752"/>
                    <a:pt x="35283" y="15875"/>
                    <a:pt x="39928" y="13830"/>
                  </a:cubicBezTo>
                  <a:cubicBezTo>
                    <a:pt x="44572" y="11785"/>
                    <a:pt x="46374" y="9775"/>
                    <a:pt x="45854" y="9047"/>
                  </a:cubicBezTo>
                  <a:cubicBezTo>
                    <a:pt x="45778" y="8935"/>
                    <a:pt x="45674" y="8884"/>
                    <a:pt x="45547" y="8884"/>
                  </a:cubicBezTo>
                  <a:cubicBezTo>
                    <a:pt x="44387" y="8884"/>
                    <a:pt x="41215" y="13050"/>
                    <a:pt x="37509" y="13050"/>
                  </a:cubicBezTo>
                  <a:cubicBezTo>
                    <a:pt x="37209" y="13050"/>
                    <a:pt x="36906" y="13022"/>
                    <a:pt x="36600" y="12964"/>
                  </a:cubicBezTo>
                  <a:cubicBezTo>
                    <a:pt x="33377" y="12340"/>
                    <a:pt x="37606" y="5997"/>
                    <a:pt x="39789" y="4403"/>
                  </a:cubicBezTo>
                  <a:cubicBezTo>
                    <a:pt x="41938" y="2808"/>
                    <a:pt x="44260" y="937"/>
                    <a:pt x="43983" y="209"/>
                  </a:cubicBezTo>
                  <a:cubicBezTo>
                    <a:pt x="43924" y="64"/>
                    <a:pt x="43803" y="0"/>
                    <a:pt x="43639"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15377" y="3861531"/>
              <a:ext cx="1229537" cy="2057888"/>
            </a:xfrm>
            <a:custGeom>
              <a:rect b="b" l="l" r="r" t="t"/>
              <a:pathLst>
                <a:path extrusionOk="0" h="157874" w="93235">
                  <a:moveTo>
                    <a:pt x="24227" y="0"/>
                  </a:moveTo>
                  <a:cubicBezTo>
                    <a:pt x="18058" y="0"/>
                    <a:pt x="13206" y="1872"/>
                    <a:pt x="9809" y="5650"/>
                  </a:cubicBezTo>
                  <a:cubicBezTo>
                    <a:pt x="2808" y="13379"/>
                    <a:pt x="4090" y="26411"/>
                    <a:pt x="5130" y="36913"/>
                  </a:cubicBezTo>
                  <a:cubicBezTo>
                    <a:pt x="5477" y="40344"/>
                    <a:pt x="5789" y="43602"/>
                    <a:pt x="5685" y="45612"/>
                  </a:cubicBezTo>
                  <a:cubicBezTo>
                    <a:pt x="5546" y="47310"/>
                    <a:pt x="5061" y="48870"/>
                    <a:pt x="4368" y="51088"/>
                  </a:cubicBezTo>
                  <a:cubicBezTo>
                    <a:pt x="2912" y="55490"/>
                    <a:pt x="1872" y="60030"/>
                    <a:pt x="1248" y="64605"/>
                  </a:cubicBezTo>
                  <a:cubicBezTo>
                    <a:pt x="1" y="73478"/>
                    <a:pt x="2288" y="79128"/>
                    <a:pt x="3952" y="83252"/>
                  </a:cubicBezTo>
                  <a:cubicBezTo>
                    <a:pt x="4541" y="84534"/>
                    <a:pt x="4992" y="85921"/>
                    <a:pt x="5338" y="87307"/>
                  </a:cubicBezTo>
                  <a:cubicBezTo>
                    <a:pt x="6343" y="92471"/>
                    <a:pt x="5719" y="100374"/>
                    <a:pt x="5061" y="108761"/>
                  </a:cubicBezTo>
                  <a:cubicBezTo>
                    <a:pt x="4056" y="121273"/>
                    <a:pt x="3016" y="134201"/>
                    <a:pt x="6759" y="143386"/>
                  </a:cubicBezTo>
                  <a:cubicBezTo>
                    <a:pt x="11993" y="156348"/>
                    <a:pt x="28213" y="157873"/>
                    <a:pt x="39928" y="157873"/>
                  </a:cubicBezTo>
                  <a:cubicBezTo>
                    <a:pt x="49563" y="157873"/>
                    <a:pt x="60585" y="156626"/>
                    <a:pt x="69111" y="155517"/>
                  </a:cubicBezTo>
                  <a:cubicBezTo>
                    <a:pt x="75038" y="154754"/>
                    <a:pt x="79682" y="151947"/>
                    <a:pt x="82940" y="147164"/>
                  </a:cubicBezTo>
                  <a:cubicBezTo>
                    <a:pt x="93234" y="131948"/>
                    <a:pt x="86476" y="101136"/>
                    <a:pt x="79336" y="73409"/>
                  </a:cubicBezTo>
                  <a:cubicBezTo>
                    <a:pt x="78920" y="71814"/>
                    <a:pt x="78539" y="70324"/>
                    <a:pt x="78192" y="68972"/>
                  </a:cubicBezTo>
                  <a:cubicBezTo>
                    <a:pt x="75627" y="58921"/>
                    <a:pt x="69354" y="41903"/>
                    <a:pt x="59996" y="27035"/>
                  </a:cubicBezTo>
                  <a:cubicBezTo>
                    <a:pt x="49009" y="9636"/>
                    <a:pt x="36913" y="278"/>
                    <a:pt x="24990"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737513" y="3898291"/>
              <a:ext cx="387053" cy="335951"/>
            </a:xfrm>
            <a:custGeom>
              <a:rect b="b" l="l" r="r" t="t"/>
              <a:pathLst>
                <a:path extrusionOk="0" h="25773" w="29350">
                  <a:moveTo>
                    <a:pt x="9055" y="0"/>
                  </a:moveTo>
                  <a:cubicBezTo>
                    <a:pt x="5398" y="0"/>
                    <a:pt x="2092" y="1469"/>
                    <a:pt x="936" y="5741"/>
                  </a:cubicBezTo>
                  <a:cubicBezTo>
                    <a:pt x="0" y="9276"/>
                    <a:pt x="2288" y="12846"/>
                    <a:pt x="4783" y="15515"/>
                  </a:cubicBezTo>
                  <a:cubicBezTo>
                    <a:pt x="8214" y="19154"/>
                    <a:pt x="12235" y="22170"/>
                    <a:pt x="16706" y="24423"/>
                  </a:cubicBezTo>
                  <a:cubicBezTo>
                    <a:pt x="18513" y="25331"/>
                    <a:pt x="20312" y="25772"/>
                    <a:pt x="21944" y="25772"/>
                  </a:cubicBezTo>
                  <a:cubicBezTo>
                    <a:pt x="26225" y="25772"/>
                    <a:pt x="29349" y="22731"/>
                    <a:pt x="28421" y="17109"/>
                  </a:cubicBezTo>
                  <a:cubicBezTo>
                    <a:pt x="27381" y="10767"/>
                    <a:pt x="23152" y="4771"/>
                    <a:pt x="17295" y="1998"/>
                  </a:cubicBezTo>
                  <a:cubicBezTo>
                    <a:pt x="14885" y="868"/>
                    <a:pt x="11866" y="0"/>
                    <a:pt x="9055"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100974" y="4235580"/>
              <a:ext cx="147542" cy="120861"/>
            </a:xfrm>
            <a:custGeom>
              <a:rect b="b" l="l" r="r" t="t"/>
              <a:pathLst>
                <a:path extrusionOk="0" h="9272" w="11188">
                  <a:moveTo>
                    <a:pt x="6445" y="1"/>
                  </a:moveTo>
                  <a:cubicBezTo>
                    <a:pt x="1696" y="1"/>
                    <a:pt x="0" y="9272"/>
                    <a:pt x="4510" y="9272"/>
                  </a:cubicBezTo>
                  <a:cubicBezTo>
                    <a:pt x="5480" y="9272"/>
                    <a:pt x="6736" y="8843"/>
                    <a:pt x="8310" y="7803"/>
                  </a:cubicBezTo>
                  <a:cubicBezTo>
                    <a:pt x="9523" y="7005"/>
                    <a:pt x="10702" y="5931"/>
                    <a:pt x="10979" y="4475"/>
                  </a:cubicBezTo>
                  <a:cubicBezTo>
                    <a:pt x="11187" y="3332"/>
                    <a:pt x="10737" y="2119"/>
                    <a:pt x="9801" y="1391"/>
                  </a:cubicBezTo>
                  <a:cubicBezTo>
                    <a:pt x="8568" y="407"/>
                    <a:pt x="7439" y="1"/>
                    <a:pt x="644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901138" y="4903925"/>
              <a:ext cx="686067" cy="530042"/>
            </a:xfrm>
            <a:custGeom>
              <a:rect b="b" l="l" r="r" t="t"/>
              <a:pathLst>
                <a:path extrusionOk="0" h="40663" w="52024">
                  <a:moveTo>
                    <a:pt x="30597" y="1"/>
                  </a:moveTo>
                  <a:cubicBezTo>
                    <a:pt x="26049" y="1"/>
                    <a:pt x="21213" y="1144"/>
                    <a:pt x="16533" y="2110"/>
                  </a:cubicBezTo>
                  <a:cubicBezTo>
                    <a:pt x="15216" y="2387"/>
                    <a:pt x="13933" y="2803"/>
                    <a:pt x="12720" y="3357"/>
                  </a:cubicBezTo>
                  <a:cubicBezTo>
                    <a:pt x="7972" y="5576"/>
                    <a:pt x="3778" y="9839"/>
                    <a:pt x="1941" y="14483"/>
                  </a:cubicBezTo>
                  <a:cubicBezTo>
                    <a:pt x="0" y="19405"/>
                    <a:pt x="624" y="25435"/>
                    <a:pt x="4229" y="29317"/>
                  </a:cubicBezTo>
                  <a:cubicBezTo>
                    <a:pt x="8804" y="34204"/>
                    <a:pt x="16290" y="34412"/>
                    <a:pt x="22702" y="36353"/>
                  </a:cubicBezTo>
                  <a:cubicBezTo>
                    <a:pt x="26306" y="37427"/>
                    <a:pt x="29668" y="39126"/>
                    <a:pt x="33308" y="40061"/>
                  </a:cubicBezTo>
                  <a:cubicBezTo>
                    <a:pt x="34769" y="40437"/>
                    <a:pt x="36303" y="40662"/>
                    <a:pt x="37817" y="40662"/>
                  </a:cubicBezTo>
                  <a:cubicBezTo>
                    <a:pt x="40074" y="40662"/>
                    <a:pt x="42289" y="40162"/>
                    <a:pt x="44156" y="38918"/>
                  </a:cubicBezTo>
                  <a:cubicBezTo>
                    <a:pt x="46547" y="37289"/>
                    <a:pt x="48038" y="34620"/>
                    <a:pt x="49008" y="31847"/>
                  </a:cubicBezTo>
                  <a:cubicBezTo>
                    <a:pt x="52024" y="23182"/>
                    <a:pt x="49840" y="13201"/>
                    <a:pt x="44156" y="6130"/>
                  </a:cubicBezTo>
                  <a:cubicBezTo>
                    <a:pt x="40406" y="1429"/>
                    <a:pt x="35681" y="1"/>
                    <a:pt x="30597"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954150" y="5775408"/>
              <a:ext cx="57141" cy="39770"/>
            </a:xfrm>
            <a:custGeom>
              <a:rect b="b" l="l" r="r" t="t"/>
              <a:pathLst>
                <a:path extrusionOk="0" h="3051" w="4333">
                  <a:moveTo>
                    <a:pt x="2045" y="0"/>
                  </a:moveTo>
                  <a:cubicBezTo>
                    <a:pt x="1" y="0"/>
                    <a:pt x="1" y="3050"/>
                    <a:pt x="2045" y="3050"/>
                  </a:cubicBezTo>
                  <a:lnTo>
                    <a:pt x="2323" y="3050"/>
                  </a:lnTo>
                  <a:cubicBezTo>
                    <a:pt x="4333" y="3050"/>
                    <a:pt x="4333" y="0"/>
                    <a:pt x="2323"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833488" y="5613659"/>
              <a:ext cx="51207" cy="39314"/>
            </a:xfrm>
            <a:custGeom>
              <a:rect b="b" l="l" r="r" t="t"/>
              <a:pathLst>
                <a:path extrusionOk="0" h="3016" w="3883">
                  <a:moveTo>
                    <a:pt x="1941" y="0"/>
                  </a:moveTo>
                  <a:cubicBezTo>
                    <a:pt x="1" y="0"/>
                    <a:pt x="1" y="3015"/>
                    <a:pt x="1941" y="3015"/>
                  </a:cubicBezTo>
                  <a:cubicBezTo>
                    <a:pt x="3882" y="3015"/>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856342" y="5368769"/>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134232" y="5613659"/>
              <a:ext cx="51655" cy="39314"/>
            </a:xfrm>
            <a:custGeom>
              <a:rect b="b" l="l" r="r" t="t"/>
              <a:pathLst>
                <a:path extrusionOk="0" h="3016" w="3917">
                  <a:moveTo>
                    <a:pt x="1941" y="0"/>
                  </a:moveTo>
                  <a:cubicBezTo>
                    <a:pt x="0" y="0"/>
                    <a:pt x="0" y="3015"/>
                    <a:pt x="1941" y="3015"/>
                  </a:cubicBezTo>
                  <a:cubicBezTo>
                    <a:pt x="3917" y="3015"/>
                    <a:pt x="3917"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442743" y="5538195"/>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80015" y="5154161"/>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635129" y="521425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997113" y="4653560"/>
              <a:ext cx="51669" cy="39314"/>
            </a:xfrm>
            <a:custGeom>
              <a:rect b="b" l="l" r="r" t="t"/>
              <a:pathLst>
                <a:path extrusionOk="0" h="3016" w="3918">
                  <a:moveTo>
                    <a:pt x="1941" y="0"/>
                  </a:moveTo>
                  <a:cubicBezTo>
                    <a:pt x="1" y="0"/>
                    <a:pt x="1" y="3015"/>
                    <a:pt x="1941" y="3015"/>
                  </a:cubicBezTo>
                  <a:cubicBezTo>
                    <a:pt x="3917" y="3015"/>
                    <a:pt x="3917" y="0"/>
                    <a:pt x="194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336244" y="4679762"/>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780015" y="4743911"/>
              <a:ext cx="51655" cy="39327"/>
            </a:xfrm>
            <a:custGeom>
              <a:rect b="b" l="l" r="r" t="t"/>
              <a:pathLst>
                <a:path extrusionOk="0" h="3017" w="3917">
                  <a:moveTo>
                    <a:pt x="1941" y="1"/>
                  </a:moveTo>
                  <a:cubicBezTo>
                    <a:pt x="0" y="1"/>
                    <a:pt x="0" y="3016"/>
                    <a:pt x="1941" y="3016"/>
                  </a:cubicBezTo>
                  <a:cubicBezTo>
                    <a:pt x="3917" y="3016"/>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650663" y="5557175"/>
              <a:ext cx="51207" cy="39327"/>
            </a:xfrm>
            <a:custGeom>
              <a:rect b="b" l="l" r="r" t="t"/>
              <a:pathLst>
                <a:path extrusionOk="0" h="3017" w="3883">
                  <a:moveTo>
                    <a:pt x="1942" y="1"/>
                  </a:moveTo>
                  <a:cubicBezTo>
                    <a:pt x="1" y="1"/>
                    <a:pt x="1" y="3016"/>
                    <a:pt x="1942" y="3016"/>
                  </a:cubicBezTo>
                  <a:cubicBezTo>
                    <a:pt x="3883" y="3016"/>
                    <a:pt x="3883" y="1"/>
                    <a:pt x="1942"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332130" y="5733837"/>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130579" y="4868168"/>
              <a:ext cx="51194" cy="39314"/>
            </a:xfrm>
            <a:custGeom>
              <a:rect b="b" l="l" r="r" t="t"/>
              <a:pathLst>
                <a:path extrusionOk="0" h="3016" w="3882">
                  <a:moveTo>
                    <a:pt x="1941" y="0"/>
                  </a:moveTo>
                  <a:cubicBezTo>
                    <a:pt x="0" y="0"/>
                    <a:pt x="0" y="3016"/>
                    <a:pt x="1941" y="3016"/>
                  </a:cubicBezTo>
                  <a:cubicBezTo>
                    <a:pt x="3882" y="3016"/>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817954" y="502991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530885" y="4988345"/>
              <a:ext cx="51207" cy="39770"/>
            </a:xfrm>
            <a:custGeom>
              <a:rect b="b" l="l" r="r" t="t"/>
              <a:pathLst>
                <a:path extrusionOk="0" h="3051" w="3883">
                  <a:moveTo>
                    <a:pt x="1941" y="1"/>
                  </a:moveTo>
                  <a:cubicBezTo>
                    <a:pt x="1" y="1"/>
                    <a:pt x="1"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481065" y="4834275"/>
              <a:ext cx="51669" cy="39327"/>
            </a:xfrm>
            <a:custGeom>
              <a:rect b="b" l="l" r="r" t="t"/>
              <a:pathLst>
                <a:path extrusionOk="0" h="3017" w="3918">
                  <a:moveTo>
                    <a:pt x="1976" y="1"/>
                  </a:moveTo>
                  <a:cubicBezTo>
                    <a:pt x="1" y="1"/>
                    <a:pt x="1" y="3016"/>
                    <a:pt x="1976" y="3016"/>
                  </a:cubicBezTo>
                  <a:cubicBezTo>
                    <a:pt x="3917" y="3016"/>
                    <a:pt x="3917" y="1"/>
                    <a:pt x="1976"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656571" y="4894370"/>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7D8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389652" y="5082776"/>
              <a:ext cx="51669" cy="39314"/>
            </a:xfrm>
            <a:custGeom>
              <a:rect b="b" l="l" r="r" t="t"/>
              <a:pathLst>
                <a:path extrusionOk="0" h="3016" w="3918">
                  <a:moveTo>
                    <a:pt x="1976" y="0"/>
                  </a:moveTo>
                  <a:cubicBezTo>
                    <a:pt x="1" y="0"/>
                    <a:pt x="1" y="3016"/>
                    <a:pt x="1976" y="3016"/>
                  </a:cubicBezTo>
                  <a:cubicBezTo>
                    <a:pt x="3917" y="3016"/>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067928" y="5135180"/>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067928" y="4947230"/>
              <a:ext cx="51207" cy="39314"/>
            </a:xfrm>
            <a:custGeom>
              <a:rect b="b" l="l" r="r" t="t"/>
              <a:pathLst>
                <a:path extrusionOk="0" h="3016"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68004" y="5489402"/>
              <a:ext cx="51207" cy="39327"/>
            </a:xfrm>
            <a:custGeom>
              <a:rect b="b" l="l" r="r" t="t"/>
              <a:pathLst>
                <a:path extrusionOk="0" h="3017"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526771" y="563986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439473" y="5526906"/>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693600" y="5685044"/>
              <a:ext cx="57141" cy="39770"/>
            </a:xfrm>
            <a:custGeom>
              <a:rect b="b" l="l" r="r" t="t"/>
              <a:pathLst>
                <a:path extrusionOk="0" h="3051" w="4333">
                  <a:moveTo>
                    <a:pt x="2011" y="0"/>
                  </a:moveTo>
                  <a:cubicBezTo>
                    <a:pt x="0" y="0"/>
                    <a:pt x="0" y="3050"/>
                    <a:pt x="2011"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999764" y="5334446"/>
              <a:ext cx="61032" cy="44280"/>
            </a:xfrm>
            <a:custGeom>
              <a:rect b="b" l="l" r="r" t="t"/>
              <a:pathLst>
                <a:path extrusionOk="0" h="3397" w="4628">
                  <a:moveTo>
                    <a:pt x="2179" y="0"/>
                  </a:moveTo>
                  <a:cubicBezTo>
                    <a:pt x="997" y="0"/>
                    <a:pt x="0" y="1520"/>
                    <a:pt x="1114" y="2634"/>
                  </a:cubicBezTo>
                  <a:lnTo>
                    <a:pt x="1391" y="2911"/>
                  </a:lnTo>
                  <a:cubicBezTo>
                    <a:pt x="1726" y="3253"/>
                    <a:pt x="2100" y="3396"/>
                    <a:pt x="2459" y="3396"/>
                  </a:cubicBezTo>
                  <a:cubicBezTo>
                    <a:pt x="3626" y="3396"/>
                    <a:pt x="4627" y="1884"/>
                    <a:pt x="3540" y="797"/>
                  </a:cubicBezTo>
                  <a:lnTo>
                    <a:pt x="3575" y="762"/>
                  </a:lnTo>
                  <a:lnTo>
                    <a:pt x="3263" y="485"/>
                  </a:lnTo>
                  <a:cubicBezTo>
                    <a:pt x="2921" y="143"/>
                    <a:pt x="2541" y="0"/>
                    <a:pt x="2179"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970568" y="3971774"/>
              <a:ext cx="40235" cy="43498"/>
            </a:xfrm>
            <a:custGeom>
              <a:rect b="b" l="l" r="r" t="t"/>
              <a:pathLst>
                <a:path extrusionOk="0" h="3337" w="3051">
                  <a:moveTo>
                    <a:pt x="1526" y="0"/>
                  </a:moveTo>
                  <a:cubicBezTo>
                    <a:pt x="694" y="35"/>
                    <a:pt x="35" y="693"/>
                    <a:pt x="1" y="1525"/>
                  </a:cubicBezTo>
                  <a:lnTo>
                    <a:pt x="1" y="1803"/>
                  </a:lnTo>
                  <a:cubicBezTo>
                    <a:pt x="1" y="2825"/>
                    <a:pt x="763" y="3336"/>
                    <a:pt x="1526" y="3336"/>
                  </a:cubicBezTo>
                  <a:cubicBezTo>
                    <a:pt x="2288" y="3336"/>
                    <a:pt x="3051" y="2825"/>
                    <a:pt x="3051" y="1803"/>
                  </a:cubicBezTo>
                  <a:lnTo>
                    <a:pt x="3051" y="1525"/>
                  </a:lnTo>
                  <a:cubicBezTo>
                    <a:pt x="3016" y="693"/>
                    <a:pt x="2358" y="35"/>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850829" y="4058514"/>
              <a:ext cx="51194" cy="39770"/>
            </a:xfrm>
            <a:custGeom>
              <a:rect b="b" l="l" r="r" t="t"/>
              <a:pathLst>
                <a:path extrusionOk="0" h="3051" w="3882">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102201" y="4039547"/>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093524" y="4352198"/>
              <a:ext cx="57141" cy="39770"/>
            </a:xfrm>
            <a:custGeom>
              <a:rect b="b" l="l" r="r" t="t"/>
              <a:pathLst>
                <a:path extrusionOk="0" h="3051" w="4333">
                  <a:moveTo>
                    <a:pt x="2010" y="0"/>
                  </a:moveTo>
                  <a:cubicBezTo>
                    <a:pt x="0" y="0"/>
                    <a:pt x="0" y="3050"/>
                    <a:pt x="2010"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790327" y="4175198"/>
              <a:ext cx="54570" cy="43719"/>
            </a:xfrm>
            <a:custGeom>
              <a:rect b="b" l="l" r="r" t="t"/>
              <a:pathLst>
                <a:path extrusionOk="0" h="3354" w="4138">
                  <a:moveTo>
                    <a:pt x="2474" y="1"/>
                  </a:moveTo>
                  <a:cubicBezTo>
                    <a:pt x="2084" y="1"/>
                    <a:pt x="1694" y="148"/>
                    <a:pt x="1399" y="443"/>
                  </a:cubicBezTo>
                  <a:lnTo>
                    <a:pt x="1087" y="720"/>
                  </a:lnTo>
                  <a:cubicBezTo>
                    <a:pt x="0" y="1834"/>
                    <a:pt x="1003" y="3354"/>
                    <a:pt x="2171" y="3354"/>
                  </a:cubicBezTo>
                  <a:cubicBezTo>
                    <a:pt x="2529" y="3354"/>
                    <a:pt x="2903" y="3210"/>
                    <a:pt x="3236" y="2869"/>
                  </a:cubicBezTo>
                  <a:lnTo>
                    <a:pt x="3514" y="2591"/>
                  </a:lnTo>
                  <a:cubicBezTo>
                    <a:pt x="4103" y="2002"/>
                    <a:pt x="4137" y="1032"/>
                    <a:pt x="3548" y="443"/>
                  </a:cubicBezTo>
                  <a:cubicBezTo>
                    <a:pt x="3254" y="148"/>
                    <a:pt x="2864" y="1"/>
                    <a:pt x="2474"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502098" y="4626901"/>
              <a:ext cx="40235" cy="43498"/>
            </a:xfrm>
            <a:custGeom>
              <a:rect b="b" l="l" r="r" t="t"/>
              <a:pathLst>
                <a:path extrusionOk="0" h="3337" w="3051">
                  <a:moveTo>
                    <a:pt x="1525" y="0"/>
                  </a:moveTo>
                  <a:cubicBezTo>
                    <a:pt x="693" y="35"/>
                    <a:pt x="35" y="693"/>
                    <a:pt x="0" y="1525"/>
                  </a:cubicBezTo>
                  <a:lnTo>
                    <a:pt x="0" y="1803"/>
                  </a:lnTo>
                  <a:cubicBezTo>
                    <a:pt x="0" y="2825"/>
                    <a:pt x="763" y="3336"/>
                    <a:pt x="1525" y="3336"/>
                  </a:cubicBezTo>
                  <a:cubicBezTo>
                    <a:pt x="2288" y="3336"/>
                    <a:pt x="3050" y="2825"/>
                    <a:pt x="3050" y="1803"/>
                  </a:cubicBezTo>
                  <a:lnTo>
                    <a:pt x="3050" y="1525"/>
                  </a:lnTo>
                  <a:cubicBezTo>
                    <a:pt x="3015" y="693"/>
                    <a:pt x="2357" y="35"/>
                    <a:pt x="152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639204" y="4303405"/>
              <a:ext cx="40235" cy="43159"/>
            </a:xfrm>
            <a:custGeom>
              <a:rect b="b" l="l" r="r" t="t"/>
              <a:pathLst>
                <a:path extrusionOk="0" h="3311" w="3051">
                  <a:moveTo>
                    <a:pt x="1526" y="0"/>
                  </a:moveTo>
                  <a:cubicBezTo>
                    <a:pt x="694" y="0"/>
                    <a:pt x="35" y="659"/>
                    <a:pt x="1" y="1491"/>
                  </a:cubicBezTo>
                  <a:lnTo>
                    <a:pt x="1" y="1802"/>
                  </a:lnTo>
                  <a:cubicBezTo>
                    <a:pt x="1" y="2808"/>
                    <a:pt x="763" y="3310"/>
                    <a:pt x="1526" y="3310"/>
                  </a:cubicBezTo>
                  <a:cubicBezTo>
                    <a:pt x="2288" y="3310"/>
                    <a:pt x="3051" y="2808"/>
                    <a:pt x="3051" y="1802"/>
                  </a:cubicBezTo>
                  <a:lnTo>
                    <a:pt x="3051" y="1491"/>
                  </a:lnTo>
                  <a:cubicBezTo>
                    <a:pt x="3016" y="659"/>
                    <a:pt x="2358" y="0"/>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995254" y="4465153"/>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873683" y="4743911"/>
              <a:ext cx="51194" cy="39327"/>
            </a:xfrm>
            <a:custGeom>
              <a:rect b="b" l="l" r="r" t="t"/>
              <a:pathLst>
                <a:path extrusionOk="0" h="3017" w="3882">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336640" y="5323587"/>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667094" y="5044829"/>
              <a:ext cx="57141" cy="39770"/>
            </a:xfrm>
            <a:custGeom>
              <a:rect b="b" l="l" r="r" t="t"/>
              <a:pathLst>
                <a:path extrusionOk="0" h="3051" w="4333">
                  <a:moveTo>
                    <a:pt x="2010" y="0"/>
                  </a:moveTo>
                  <a:cubicBezTo>
                    <a:pt x="0" y="0"/>
                    <a:pt x="0" y="3050"/>
                    <a:pt x="2010" y="3050"/>
                  </a:cubicBezTo>
                  <a:lnTo>
                    <a:pt x="2288" y="3050"/>
                  </a:lnTo>
                  <a:cubicBezTo>
                    <a:pt x="4332" y="3050"/>
                    <a:pt x="4332" y="0"/>
                    <a:pt x="228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075233" y="416018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151560" y="4789093"/>
              <a:ext cx="51669" cy="39327"/>
            </a:xfrm>
            <a:custGeom>
              <a:rect b="b" l="l" r="r" t="t"/>
              <a:pathLst>
                <a:path extrusionOk="0" h="3017" w="3918">
                  <a:moveTo>
                    <a:pt x="1942" y="1"/>
                  </a:moveTo>
                  <a:cubicBezTo>
                    <a:pt x="1" y="1"/>
                    <a:pt x="1" y="3016"/>
                    <a:pt x="1942" y="3016"/>
                  </a:cubicBezTo>
                  <a:cubicBezTo>
                    <a:pt x="3917" y="3016"/>
                    <a:pt x="3917"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845792" y="5718924"/>
              <a:ext cx="57155" cy="39770"/>
            </a:xfrm>
            <a:custGeom>
              <a:rect b="b" l="l" r="r" t="t"/>
              <a:pathLst>
                <a:path extrusionOk="0" h="3051" w="4334">
                  <a:moveTo>
                    <a:pt x="2046" y="1"/>
                  </a:moveTo>
                  <a:cubicBezTo>
                    <a:pt x="1" y="1"/>
                    <a:pt x="1" y="3051"/>
                    <a:pt x="2046" y="3051"/>
                  </a:cubicBezTo>
                  <a:lnTo>
                    <a:pt x="2323" y="3051"/>
                  </a:lnTo>
                  <a:cubicBezTo>
                    <a:pt x="4333" y="3051"/>
                    <a:pt x="4333" y="1"/>
                    <a:pt x="232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918466" y="4679762"/>
              <a:ext cx="1678373" cy="1327145"/>
            </a:xfrm>
            <a:custGeom>
              <a:rect b="b" l="l" r="r" t="t"/>
              <a:pathLst>
                <a:path extrusionOk="0" h="101814" w="127270">
                  <a:moveTo>
                    <a:pt x="73409" y="0"/>
                  </a:moveTo>
                  <a:cubicBezTo>
                    <a:pt x="40067" y="35"/>
                    <a:pt x="15736" y="31540"/>
                    <a:pt x="24158" y="63808"/>
                  </a:cubicBezTo>
                  <a:lnTo>
                    <a:pt x="1" y="72716"/>
                  </a:lnTo>
                  <a:lnTo>
                    <a:pt x="1" y="72716"/>
                  </a:lnTo>
                  <a:lnTo>
                    <a:pt x="25995" y="69423"/>
                  </a:lnTo>
                  <a:cubicBezTo>
                    <a:pt x="32858" y="86995"/>
                    <a:pt x="48905" y="99334"/>
                    <a:pt x="67656" y="101483"/>
                  </a:cubicBezTo>
                  <a:cubicBezTo>
                    <a:pt x="69594" y="101705"/>
                    <a:pt x="71528" y="101814"/>
                    <a:pt x="73450" y="101814"/>
                  </a:cubicBezTo>
                  <a:cubicBezTo>
                    <a:pt x="90128" y="101814"/>
                    <a:pt x="105910" y="93597"/>
                    <a:pt x="115451" y="79613"/>
                  </a:cubicBezTo>
                  <a:cubicBezTo>
                    <a:pt x="126126" y="64016"/>
                    <a:pt x="127269" y="43810"/>
                    <a:pt x="118431" y="27139"/>
                  </a:cubicBezTo>
                  <a:cubicBezTo>
                    <a:pt x="109628" y="10433"/>
                    <a:pt x="92298" y="0"/>
                    <a:pt x="73409" y="0"/>
                  </a:cubicBezTo>
                  <a:close/>
                </a:path>
              </a:pathLst>
            </a:custGeom>
            <a:solidFill>
              <a:srgbClr val="FFFFFF"/>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22042" y="4863619"/>
              <a:ext cx="623914" cy="302516"/>
            </a:xfrm>
            <a:custGeom>
              <a:rect b="b" l="l" r="r" t="t"/>
              <a:pathLst>
                <a:path extrusionOk="0" h="23208" w="47311">
                  <a:moveTo>
                    <a:pt x="20450" y="1"/>
                  </a:moveTo>
                  <a:cubicBezTo>
                    <a:pt x="18444" y="1"/>
                    <a:pt x="16340" y="258"/>
                    <a:pt x="14142" y="835"/>
                  </a:cubicBezTo>
                  <a:cubicBezTo>
                    <a:pt x="11473" y="1528"/>
                    <a:pt x="7764" y="2775"/>
                    <a:pt x="3779" y="4127"/>
                  </a:cubicBezTo>
                  <a:cubicBezTo>
                    <a:pt x="2427" y="5756"/>
                    <a:pt x="1145" y="7489"/>
                    <a:pt x="1" y="9257"/>
                  </a:cubicBezTo>
                  <a:cubicBezTo>
                    <a:pt x="4296" y="7614"/>
                    <a:pt x="8780" y="6410"/>
                    <a:pt x="13218" y="6410"/>
                  </a:cubicBezTo>
                  <a:cubicBezTo>
                    <a:pt x="19738" y="6410"/>
                    <a:pt x="26160" y="9009"/>
                    <a:pt x="31749" y="16639"/>
                  </a:cubicBezTo>
                  <a:cubicBezTo>
                    <a:pt x="35420" y="21623"/>
                    <a:pt x="38481" y="23208"/>
                    <a:pt x="40889" y="23208"/>
                  </a:cubicBezTo>
                  <a:cubicBezTo>
                    <a:pt x="45096" y="23208"/>
                    <a:pt x="47311" y="18372"/>
                    <a:pt x="47311" y="18372"/>
                  </a:cubicBezTo>
                  <a:cubicBezTo>
                    <a:pt x="47311" y="18372"/>
                    <a:pt x="37391" y="1"/>
                    <a:pt x="204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515839" y="4958897"/>
              <a:ext cx="823190" cy="824399"/>
            </a:xfrm>
            <a:custGeom>
              <a:rect b="b" l="l" r="r" t="t"/>
              <a:pathLst>
                <a:path extrusionOk="0" h="63245" w="62422">
                  <a:moveTo>
                    <a:pt x="25950" y="1"/>
                  </a:moveTo>
                  <a:cubicBezTo>
                    <a:pt x="25230" y="1"/>
                    <a:pt x="24502" y="71"/>
                    <a:pt x="23777" y="215"/>
                  </a:cubicBezTo>
                  <a:cubicBezTo>
                    <a:pt x="18855" y="1151"/>
                    <a:pt x="15181" y="5240"/>
                    <a:pt x="14731" y="10231"/>
                  </a:cubicBezTo>
                  <a:lnTo>
                    <a:pt x="14661" y="10231"/>
                  </a:lnTo>
                  <a:cubicBezTo>
                    <a:pt x="14645" y="10231"/>
                    <a:pt x="14630" y="10231"/>
                    <a:pt x="14614" y="10231"/>
                  </a:cubicBezTo>
                  <a:cubicBezTo>
                    <a:pt x="5873" y="10231"/>
                    <a:pt x="494" y="19845"/>
                    <a:pt x="5095" y="27318"/>
                  </a:cubicBezTo>
                  <a:cubicBezTo>
                    <a:pt x="0" y="32898"/>
                    <a:pt x="1803" y="41841"/>
                    <a:pt x="8665" y="45029"/>
                  </a:cubicBezTo>
                  <a:cubicBezTo>
                    <a:pt x="5476" y="49985"/>
                    <a:pt x="6690" y="56571"/>
                    <a:pt x="11438" y="60071"/>
                  </a:cubicBezTo>
                  <a:cubicBezTo>
                    <a:pt x="13449" y="61569"/>
                    <a:pt x="15796" y="62295"/>
                    <a:pt x="18126" y="62295"/>
                  </a:cubicBezTo>
                  <a:cubicBezTo>
                    <a:pt x="21297" y="62295"/>
                    <a:pt x="24436" y="60950"/>
                    <a:pt x="26653" y="58373"/>
                  </a:cubicBezTo>
                  <a:cubicBezTo>
                    <a:pt x="28805" y="61480"/>
                    <a:pt x="32299" y="63244"/>
                    <a:pt x="35936" y="63244"/>
                  </a:cubicBezTo>
                  <a:cubicBezTo>
                    <a:pt x="37045" y="63244"/>
                    <a:pt x="38168" y="63080"/>
                    <a:pt x="39269" y="62740"/>
                  </a:cubicBezTo>
                  <a:cubicBezTo>
                    <a:pt x="43948" y="61250"/>
                    <a:pt x="47172" y="56917"/>
                    <a:pt x="47172" y="51996"/>
                  </a:cubicBezTo>
                  <a:cubicBezTo>
                    <a:pt x="47172" y="51580"/>
                    <a:pt x="47137" y="51199"/>
                    <a:pt x="47102" y="50783"/>
                  </a:cubicBezTo>
                  <a:lnTo>
                    <a:pt x="47102" y="50783"/>
                  </a:lnTo>
                  <a:cubicBezTo>
                    <a:pt x="47932" y="50966"/>
                    <a:pt x="48752" y="51052"/>
                    <a:pt x="49553" y="51052"/>
                  </a:cubicBezTo>
                  <a:cubicBezTo>
                    <a:pt x="56642" y="51052"/>
                    <a:pt x="62238" y="44244"/>
                    <a:pt x="60307" y="36988"/>
                  </a:cubicBezTo>
                  <a:cubicBezTo>
                    <a:pt x="61694" y="35082"/>
                    <a:pt x="62422" y="32794"/>
                    <a:pt x="62422" y="30472"/>
                  </a:cubicBezTo>
                  <a:cubicBezTo>
                    <a:pt x="62422" y="24234"/>
                    <a:pt x="57396" y="19208"/>
                    <a:pt x="51157" y="19208"/>
                  </a:cubicBezTo>
                  <a:lnTo>
                    <a:pt x="50845" y="19208"/>
                  </a:lnTo>
                  <a:cubicBezTo>
                    <a:pt x="52617" y="11833"/>
                    <a:pt x="46872" y="5334"/>
                    <a:pt x="39989" y="5334"/>
                  </a:cubicBezTo>
                  <a:cubicBezTo>
                    <a:pt x="38656" y="5334"/>
                    <a:pt x="37280" y="5578"/>
                    <a:pt x="35907" y="6107"/>
                  </a:cubicBezTo>
                  <a:cubicBezTo>
                    <a:pt x="33960" y="2300"/>
                    <a:pt x="30077" y="1"/>
                    <a:pt x="259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555598" y="4992165"/>
              <a:ext cx="782968" cy="758806"/>
            </a:xfrm>
            <a:custGeom>
              <a:rect b="b" l="l" r="r" t="t"/>
              <a:pathLst>
                <a:path extrusionOk="0" h="58213" w="59372">
                  <a:moveTo>
                    <a:pt x="22908" y="1"/>
                  </a:moveTo>
                  <a:cubicBezTo>
                    <a:pt x="22358" y="1"/>
                    <a:pt x="21803" y="52"/>
                    <a:pt x="21247" y="158"/>
                  </a:cubicBezTo>
                  <a:cubicBezTo>
                    <a:pt x="17434" y="886"/>
                    <a:pt x="14558" y="4075"/>
                    <a:pt x="14211" y="7922"/>
                  </a:cubicBezTo>
                  <a:lnTo>
                    <a:pt x="14003" y="10244"/>
                  </a:lnTo>
                  <a:lnTo>
                    <a:pt x="11577" y="10209"/>
                  </a:lnTo>
                  <a:cubicBezTo>
                    <a:pt x="4818" y="10279"/>
                    <a:pt x="694" y="17696"/>
                    <a:pt x="4229" y="23484"/>
                  </a:cubicBezTo>
                  <a:lnTo>
                    <a:pt x="5200" y="25078"/>
                  </a:lnTo>
                  <a:lnTo>
                    <a:pt x="3952" y="26465"/>
                  </a:lnTo>
                  <a:cubicBezTo>
                    <a:pt x="1" y="30832"/>
                    <a:pt x="1387" y="37764"/>
                    <a:pt x="6725" y="40224"/>
                  </a:cubicBezTo>
                  <a:lnTo>
                    <a:pt x="9324" y="41437"/>
                  </a:lnTo>
                  <a:lnTo>
                    <a:pt x="7764" y="43864"/>
                  </a:lnTo>
                  <a:cubicBezTo>
                    <a:pt x="5304" y="47711"/>
                    <a:pt x="6239" y="52806"/>
                    <a:pt x="9948" y="55544"/>
                  </a:cubicBezTo>
                  <a:cubicBezTo>
                    <a:pt x="11501" y="56701"/>
                    <a:pt x="13319" y="57264"/>
                    <a:pt x="15127" y="57264"/>
                  </a:cubicBezTo>
                  <a:cubicBezTo>
                    <a:pt x="17597" y="57264"/>
                    <a:pt x="20046" y="56213"/>
                    <a:pt x="21767" y="54192"/>
                  </a:cubicBezTo>
                  <a:lnTo>
                    <a:pt x="23881" y="51731"/>
                  </a:lnTo>
                  <a:lnTo>
                    <a:pt x="25718" y="54435"/>
                  </a:lnTo>
                  <a:cubicBezTo>
                    <a:pt x="27347" y="56791"/>
                    <a:pt x="30050" y="58213"/>
                    <a:pt x="32927" y="58213"/>
                  </a:cubicBezTo>
                  <a:lnTo>
                    <a:pt x="32892" y="58213"/>
                  </a:lnTo>
                  <a:cubicBezTo>
                    <a:pt x="32912" y="58213"/>
                    <a:pt x="32932" y="58213"/>
                    <a:pt x="32952" y="58213"/>
                  </a:cubicBezTo>
                  <a:cubicBezTo>
                    <a:pt x="38122" y="58213"/>
                    <a:pt x="42144" y="53722"/>
                    <a:pt x="41557" y="48577"/>
                  </a:cubicBezTo>
                  <a:lnTo>
                    <a:pt x="41211" y="45111"/>
                  </a:lnTo>
                  <a:lnTo>
                    <a:pt x="44607" y="45804"/>
                  </a:lnTo>
                  <a:cubicBezTo>
                    <a:pt x="45247" y="45944"/>
                    <a:pt x="45879" y="46011"/>
                    <a:pt x="46497" y="46011"/>
                  </a:cubicBezTo>
                  <a:cubicBezTo>
                    <a:pt x="51996" y="46011"/>
                    <a:pt x="56331" y="40735"/>
                    <a:pt x="54866" y="35095"/>
                  </a:cubicBezTo>
                  <a:lnTo>
                    <a:pt x="54554" y="33951"/>
                  </a:lnTo>
                  <a:lnTo>
                    <a:pt x="55248" y="32981"/>
                  </a:lnTo>
                  <a:cubicBezTo>
                    <a:pt x="59372" y="27227"/>
                    <a:pt x="55248" y="19186"/>
                    <a:pt x="48142" y="19186"/>
                  </a:cubicBezTo>
                  <a:lnTo>
                    <a:pt x="47900" y="19186"/>
                  </a:lnTo>
                  <a:lnTo>
                    <a:pt x="44642" y="19290"/>
                  </a:lnTo>
                  <a:lnTo>
                    <a:pt x="44642" y="19290"/>
                  </a:lnTo>
                  <a:lnTo>
                    <a:pt x="45404" y="16101"/>
                  </a:lnTo>
                  <a:cubicBezTo>
                    <a:pt x="46770" y="10379"/>
                    <a:pt x="42291" y="5313"/>
                    <a:pt x="36949" y="5313"/>
                  </a:cubicBezTo>
                  <a:cubicBezTo>
                    <a:pt x="35917" y="5313"/>
                    <a:pt x="34854" y="5502"/>
                    <a:pt x="33793" y="5912"/>
                  </a:cubicBezTo>
                  <a:lnTo>
                    <a:pt x="31679" y="6743"/>
                  </a:lnTo>
                  <a:lnTo>
                    <a:pt x="30674" y="4733"/>
                  </a:lnTo>
                  <a:cubicBezTo>
                    <a:pt x="29135" y="1773"/>
                    <a:pt x="26128" y="1"/>
                    <a:pt x="2290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774068" y="5234135"/>
              <a:ext cx="239525" cy="248877"/>
            </a:xfrm>
            <a:custGeom>
              <a:rect b="b" l="l" r="r" t="t"/>
              <a:pathLst>
                <a:path extrusionOk="0" h="19093" w="18163">
                  <a:moveTo>
                    <a:pt x="3813" y="0"/>
                  </a:moveTo>
                  <a:lnTo>
                    <a:pt x="3813" y="0"/>
                  </a:lnTo>
                  <a:cubicBezTo>
                    <a:pt x="3813" y="0"/>
                    <a:pt x="5130" y="4159"/>
                    <a:pt x="1" y="7383"/>
                  </a:cubicBezTo>
                  <a:cubicBezTo>
                    <a:pt x="1" y="7383"/>
                    <a:pt x="3952" y="12928"/>
                    <a:pt x="937" y="18786"/>
                  </a:cubicBezTo>
                  <a:cubicBezTo>
                    <a:pt x="937" y="18786"/>
                    <a:pt x="2296" y="19093"/>
                    <a:pt x="4195" y="19093"/>
                  </a:cubicBezTo>
                  <a:cubicBezTo>
                    <a:pt x="7745" y="19093"/>
                    <a:pt x="13182" y="18019"/>
                    <a:pt x="15147" y="11854"/>
                  </a:cubicBezTo>
                  <a:cubicBezTo>
                    <a:pt x="18162" y="2392"/>
                    <a:pt x="3814" y="0"/>
                    <a:pt x="381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923530" y="5061841"/>
              <a:ext cx="249204" cy="220448"/>
            </a:xfrm>
            <a:custGeom>
              <a:rect b="b" l="l" r="r" t="t"/>
              <a:pathLst>
                <a:path extrusionOk="0" h="16912" w="18897">
                  <a:moveTo>
                    <a:pt x="9095" y="1"/>
                  </a:moveTo>
                  <a:cubicBezTo>
                    <a:pt x="8060" y="1"/>
                    <a:pt x="6992" y="190"/>
                    <a:pt x="5927" y="601"/>
                  </a:cubicBezTo>
                  <a:lnTo>
                    <a:pt x="4853" y="983"/>
                  </a:lnTo>
                  <a:cubicBezTo>
                    <a:pt x="3605" y="4345"/>
                    <a:pt x="0" y="15158"/>
                    <a:pt x="5373" y="16614"/>
                  </a:cubicBezTo>
                  <a:cubicBezTo>
                    <a:pt x="6125" y="16821"/>
                    <a:pt x="6893" y="16912"/>
                    <a:pt x="7662" y="16912"/>
                  </a:cubicBezTo>
                  <a:cubicBezTo>
                    <a:pt x="11147" y="16912"/>
                    <a:pt x="14659" y="15040"/>
                    <a:pt x="16845" y="13564"/>
                  </a:cubicBezTo>
                  <a:lnTo>
                    <a:pt x="17503" y="10756"/>
                  </a:lnTo>
                  <a:cubicBezTo>
                    <a:pt x="18897" y="5038"/>
                    <a:pt x="14431" y="1"/>
                    <a:pt x="90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743447" y="4992165"/>
              <a:ext cx="230834" cy="224202"/>
            </a:xfrm>
            <a:custGeom>
              <a:rect b="b" l="l" r="r" t="t"/>
              <a:pathLst>
                <a:path extrusionOk="0" h="17200" w="17504">
                  <a:moveTo>
                    <a:pt x="8697" y="1"/>
                  </a:moveTo>
                  <a:cubicBezTo>
                    <a:pt x="8148" y="1"/>
                    <a:pt x="7592" y="52"/>
                    <a:pt x="7036" y="158"/>
                  </a:cubicBezTo>
                  <a:cubicBezTo>
                    <a:pt x="3224" y="886"/>
                    <a:pt x="347" y="4075"/>
                    <a:pt x="1" y="7922"/>
                  </a:cubicBezTo>
                  <a:cubicBezTo>
                    <a:pt x="1" y="7922"/>
                    <a:pt x="5585" y="17199"/>
                    <a:pt x="9991" y="17199"/>
                  </a:cubicBezTo>
                  <a:cubicBezTo>
                    <a:pt x="10319" y="17199"/>
                    <a:pt x="10641" y="17148"/>
                    <a:pt x="10953" y="17037"/>
                  </a:cubicBezTo>
                  <a:cubicBezTo>
                    <a:pt x="15424" y="15478"/>
                    <a:pt x="17504" y="6743"/>
                    <a:pt x="17504" y="6743"/>
                  </a:cubicBezTo>
                  <a:lnTo>
                    <a:pt x="16464" y="4733"/>
                  </a:lnTo>
                  <a:cubicBezTo>
                    <a:pt x="14924" y="1773"/>
                    <a:pt x="11918" y="1"/>
                    <a:pt x="869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594447" y="5125247"/>
              <a:ext cx="219414" cy="205223"/>
            </a:xfrm>
            <a:custGeom>
              <a:rect b="b" l="l" r="r" t="t"/>
              <a:pathLst>
                <a:path extrusionOk="0" h="15744" w="16638">
                  <a:moveTo>
                    <a:pt x="8666" y="0"/>
                  </a:moveTo>
                  <a:cubicBezTo>
                    <a:pt x="3883" y="35"/>
                    <a:pt x="1" y="3952"/>
                    <a:pt x="1" y="8735"/>
                  </a:cubicBezTo>
                  <a:cubicBezTo>
                    <a:pt x="1" y="10329"/>
                    <a:pt x="451" y="11923"/>
                    <a:pt x="1318" y="13275"/>
                  </a:cubicBezTo>
                  <a:lnTo>
                    <a:pt x="2288" y="14869"/>
                  </a:lnTo>
                  <a:cubicBezTo>
                    <a:pt x="2288" y="14869"/>
                    <a:pt x="4490" y="15744"/>
                    <a:pt x="7055" y="15744"/>
                  </a:cubicBezTo>
                  <a:cubicBezTo>
                    <a:pt x="9198" y="15744"/>
                    <a:pt x="11594" y="15134"/>
                    <a:pt x="13171" y="12894"/>
                  </a:cubicBezTo>
                  <a:cubicBezTo>
                    <a:pt x="16637" y="8007"/>
                    <a:pt x="11092" y="70"/>
                    <a:pt x="11092" y="70"/>
                  </a:cubicBezTo>
                  <a:lnTo>
                    <a:pt x="866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586993" y="5237820"/>
              <a:ext cx="718073" cy="501978"/>
            </a:xfrm>
            <a:custGeom>
              <a:rect b="b" l="l" r="r" t="t"/>
              <a:pathLst>
                <a:path extrusionOk="0" h="38510" w="54451">
                  <a:moveTo>
                    <a:pt x="41349" y="1"/>
                  </a:moveTo>
                  <a:lnTo>
                    <a:pt x="41349" y="1"/>
                  </a:lnTo>
                  <a:cubicBezTo>
                    <a:pt x="40067" y="174"/>
                    <a:pt x="38854" y="555"/>
                    <a:pt x="37710" y="1110"/>
                  </a:cubicBezTo>
                  <a:cubicBezTo>
                    <a:pt x="35145" y="2392"/>
                    <a:pt x="32753" y="3986"/>
                    <a:pt x="30085" y="5130"/>
                  </a:cubicBezTo>
                  <a:cubicBezTo>
                    <a:pt x="26453" y="6725"/>
                    <a:pt x="22490" y="7523"/>
                    <a:pt x="18519" y="7523"/>
                  </a:cubicBezTo>
                  <a:cubicBezTo>
                    <a:pt x="18435" y="7523"/>
                    <a:pt x="18350" y="7522"/>
                    <a:pt x="18266" y="7522"/>
                  </a:cubicBezTo>
                  <a:cubicBezTo>
                    <a:pt x="15251" y="7452"/>
                    <a:pt x="12270" y="6932"/>
                    <a:pt x="9254" y="6794"/>
                  </a:cubicBezTo>
                  <a:cubicBezTo>
                    <a:pt x="9010" y="6786"/>
                    <a:pt x="8764" y="6782"/>
                    <a:pt x="8519" y="6782"/>
                  </a:cubicBezTo>
                  <a:cubicBezTo>
                    <a:pt x="6540" y="6782"/>
                    <a:pt x="4546" y="7032"/>
                    <a:pt x="2635" y="7556"/>
                  </a:cubicBezTo>
                  <a:lnTo>
                    <a:pt x="2045" y="8249"/>
                  </a:lnTo>
                  <a:cubicBezTo>
                    <a:pt x="728" y="9671"/>
                    <a:pt x="0" y="11542"/>
                    <a:pt x="0" y="13483"/>
                  </a:cubicBezTo>
                  <a:lnTo>
                    <a:pt x="0" y="13795"/>
                  </a:lnTo>
                  <a:cubicBezTo>
                    <a:pt x="139" y="16706"/>
                    <a:pt x="1872" y="19340"/>
                    <a:pt x="4541" y="20623"/>
                  </a:cubicBezTo>
                  <a:lnTo>
                    <a:pt x="8007" y="22252"/>
                  </a:lnTo>
                  <a:lnTo>
                    <a:pt x="5927" y="25475"/>
                  </a:lnTo>
                  <a:cubicBezTo>
                    <a:pt x="3709" y="28976"/>
                    <a:pt x="4575" y="33585"/>
                    <a:pt x="7868" y="36012"/>
                  </a:cubicBezTo>
                  <a:cubicBezTo>
                    <a:pt x="9280" y="37056"/>
                    <a:pt x="10929" y="37563"/>
                    <a:pt x="12566" y="37563"/>
                  </a:cubicBezTo>
                  <a:cubicBezTo>
                    <a:pt x="14787" y="37563"/>
                    <a:pt x="16987" y="36629"/>
                    <a:pt x="18543" y="34833"/>
                  </a:cubicBezTo>
                  <a:lnTo>
                    <a:pt x="21385" y="31506"/>
                  </a:lnTo>
                  <a:lnTo>
                    <a:pt x="23881" y="35110"/>
                  </a:lnTo>
                  <a:cubicBezTo>
                    <a:pt x="25368" y="37288"/>
                    <a:pt x="27811" y="38509"/>
                    <a:pt x="30353" y="38509"/>
                  </a:cubicBezTo>
                  <a:cubicBezTo>
                    <a:pt x="31129" y="38509"/>
                    <a:pt x="31914" y="38395"/>
                    <a:pt x="32684" y="38160"/>
                  </a:cubicBezTo>
                  <a:cubicBezTo>
                    <a:pt x="35977" y="37121"/>
                    <a:pt x="38230" y="34071"/>
                    <a:pt x="38230" y="30639"/>
                  </a:cubicBezTo>
                  <a:cubicBezTo>
                    <a:pt x="38195" y="30362"/>
                    <a:pt x="38195" y="30085"/>
                    <a:pt x="38160" y="29808"/>
                  </a:cubicBezTo>
                  <a:lnTo>
                    <a:pt x="37675" y="25163"/>
                  </a:lnTo>
                  <a:lnTo>
                    <a:pt x="37675" y="25163"/>
                  </a:lnTo>
                  <a:lnTo>
                    <a:pt x="42250" y="26134"/>
                  </a:lnTo>
                  <a:cubicBezTo>
                    <a:pt x="42819" y="26259"/>
                    <a:pt x="43385" y="26319"/>
                    <a:pt x="43940" y="26319"/>
                  </a:cubicBezTo>
                  <a:cubicBezTo>
                    <a:pt x="48148" y="26319"/>
                    <a:pt x="51747" y="22879"/>
                    <a:pt x="51747" y="18439"/>
                  </a:cubicBezTo>
                  <a:cubicBezTo>
                    <a:pt x="51747" y="17781"/>
                    <a:pt x="51643" y="17122"/>
                    <a:pt x="51469" y="16464"/>
                  </a:cubicBezTo>
                  <a:lnTo>
                    <a:pt x="51088" y="14939"/>
                  </a:lnTo>
                  <a:lnTo>
                    <a:pt x="51989" y="13656"/>
                  </a:lnTo>
                  <a:lnTo>
                    <a:pt x="52024" y="13656"/>
                  </a:lnTo>
                  <a:cubicBezTo>
                    <a:pt x="54450" y="10260"/>
                    <a:pt x="53792" y="5546"/>
                    <a:pt x="50534" y="2947"/>
                  </a:cubicBezTo>
                  <a:cubicBezTo>
                    <a:pt x="50395" y="2808"/>
                    <a:pt x="50222" y="2704"/>
                    <a:pt x="50014" y="2565"/>
                  </a:cubicBezTo>
                  <a:cubicBezTo>
                    <a:pt x="49840" y="2461"/>
                    <a:pt x="49667" y="2323"/>
                    <a:pt x="49494" y="2253"/>
                  </a:cubicBezTo>
                  <a:lnTo>
                    <a:pt x="49182" y="2080"/>
                  </a:lnTo>
                  <a:lnTo>
                    <a:pt x="48905" y="1941"/>
                  </a:lnTo>
                  <a:lnTo>
                    <a:pt x="48593" y="1803"/>
                  </a:lnTo>
                  <a:lnTo>
                    <a:pt x="48281" y="1699"/>
                  </a:lnTo>
                  <a:cubicBezTo>
                    <a:pt x="48177" y="1664"/>
                    <a:pt x="48073" y="1630"/>
                    <a:pt x="47969" y="1595"/>
                  </a:cubicBezTo>
                  <a:cubicBezTo>
                    <a:pt x="47657" y="1491"/>
                    <a:pt x="47310" y="1387"/>
                    <a:pt x="46998" y="1352"/>
                  </a:cubicBezTo>
                  <a:lnTo>
                    <a:pt x="46721" y="1283"/>
                  </a:lnTo>
                  <a:lnTo>
                    <a:pt x="46444" y="1283"/>
                  </a:lnTo>
                  <a:cubicBezTo>
                    <a:pt x="46305" y="1248"/>
                    <a:pt x="46201" y="1248"/>
                    <a:pt x="46063" y="1248"/>
                  </a:cubicBezTo>
                  <a:lnTo>
                    <a:pt x="45404" y="1248"/>
                  </a:lnTo>
                  <a:lnTo>
                    <a:pt x="41002" y="1387"/>
                  </a:lnTo>
                  <a:lnTo>
                    <a:pt x="4134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589423" y="5237290"/>
              <a:ext cx="666417" cy="194756"/>
            </a:xfrm>
            <a:custGeom>
              <a:rect b="b" l="l" r="r" t="t"/>
              <a:pathLst>
                <a:path extrusionOk="0" h="14941" w="50534">
                  <a:moveTo>
                    <a:pt x="41314" y="1"/>
                  </a:moveTo>
                  <a:lnTo>
                    <a:pt x="41314" y="1"/>
                  </a:lnTo>
                  <a:cubicBezTo>
                    <a:pt x="40067" y="209"/>
                    <a:pt x="38854" y="590"/>
                    <a:pt x="37710" y="1145"/>
                  </a:cubicBezTo>
                  <a:cubicBezTo>
                    <a:pt x="35110" y="2392"/>
                    <a:pt x="32753" y="3987"/>
                    <a:pt x="30085" y="5165"/>
                  </a:cubicBezTo>
                  <a:cubicBezTo>
                    <a:pt x="26525" y="6729"/>
                    <a:pt x="22645" y="7526"/>
                    <a:pt x="18753" y="7526"/>
                  </a:cubicBezTo>
                  <a:cubicBezTo>
                    <a:pt x="18591" y="7526"/>
                    <a:pt x="18428" y="7525"/>
                    <a:pt x="18266" y="7522"/>
                  </a:cubicBezTo>
                  <a:cubicBezTo>
                    <a:pt x="15251" y="7487"/>
                    <a:pt x="12270" y="6933"/>
                    <a:pt x="9254" y="6794"/>
                  </a:cubicBezTo>
                  <a:cubicBezTo>
                    <a:pt x="9032" y="6787"/>
                    <a:pt x="8808" y="6784"/>
                    <a:pt x="8585" y="6784"/>
                  </a:cubicBezTo>
                  <a:cubicBezTo>
                    <a:pt x="6584" y="6784"/>
                    <a:pt x="4567" y="7061"/>
                    <a:pt x="2635" y="7591"/>
                  </a:cubicBezTo>
                  <a:lnTo>
                    <a:pt x="2045" y="8250"/>
                  </a:lnTo>
                  <a:cubicBezTo>
                    <a:pt x="728" y="9706"/>
                    <a:pt x="0" y="11577"/>
                    <a:pt x="0" y="13518"/>
                  </a:cubicBezTo>
                  <a:lnTo>
                    <a:pt x="0" y="13795"/>
                  </a:lnTo>
                  <a:lnTo>
                    <a:pt x="0" y="14038"/>
                  </a:lnTo>
                  <a:cubicBezTo>
                    <a:pt x="1283" y="13691"/>
                    <a:pt x="2565" y="13449"/>
                    <a:pt x="3882" y="13241"/>
                  </a:cubicBezTo>
                  <a:cubicBezTo>
                    <a:pt x="4130" y="13221"/>
                    <a:pt x="4377" y="13212"/>
                    <a:pt x="4624" y="13212"/>
                  </a:cubicBezTo>
                  <a:cubicBezTo>
                    <a:pt x="7477" y="13212"/>
                    <a:pt x="10230" y="14418"/>
                    <a:pt x="13102" y="14800"/>
                  </a:cubicBezTo>
                  <a:cubicBezTo>
                    <a:pt x="13805" y="14897"/>
                    <a:pt x="14513" y="14941"/>
                    <a:pt x="15222" y="14941"/>
                  </a:cubicBezTo>
                  <a:cubicBezTo>
                    <a:pt x="17836" y="14941"/>
                    <a:pt x="20472" y="14343"/>
                    <a:pt x="22980" y="13553"/>
                  </a:cubicBezTo>
                  <a:cubicBezTo>
                    <a:pt x="26168" y="12548"/>
                    <a:pt x="29253" y="11231"/>
                    <a:pt x="32511" y="10433"/>
                  </a:cubicBezTo>
                  <a:cubicBezTo>
                    <a:pt x="37814" y="9082"/>
                    <a:pt x="43671" y="8978"/>
                    <a:pt x="48246" y="5928"/>
                  </a:cubicBezTo>
                  <a:cubicBezTo>
                    <a:pt x="49321" y="5234"/>
                    <a:pt x="50326" y="4160"/>
                    <a:pt x="50534" y="2982"/>
                  </a:cubicBezTo>
                  <a:cubicBezTo>
                    <a:pt x="50360" y="2843"/>
                    <a:pt x="50187" y="2704"/>
                    <a:pt x="50014" y="2600"/>
                  </a:cubicBezTo>
                  <a:cubicBezTo>
                    <a:pt x="49840" y="2462"/>
                    <a:pt x="49667" y="2358"/>
                    <a:pt x="49494" y="2254"/>
                  </a:cubicBezTo>
                  <a:lnTo>
                    <a:pt x="49182" y="2115"/>
                  </a:lnTo>
                  <a:lnTo>
                    <a:pt x="48905" y="1942"/>
                  </a:lnTo>
                  <a:lnTo>
                    <a:pt x="48593" y="1838"/>
                  </a:lnTo>
                  <a:lnTo>
                    <a:pt x="48281" y="1699"/>
                  </a:lnTo>
                  <a:cubicBezTo>
                    <a:pt x="48177" y="1665"/>
                    <a:pt x="48073" y="1630"/>
                    <a:pt x="47969" y="1595"/>
                  </a:cubicBezTo>
                  <a:cubicBezTo>
                    <a:pt x="47657" y="1491"/>
                    <a:pt x="47310" y="1422"/>
                    <a:pt x="46964" y="1353"/>
                  </a:cubicBezTo>
                  <a:lnTo>
                    <a:pt x="46721" y="1318"/>
                  </a:lnTo>
                  <a:lnTo>
                    <a:pt x="46444" y="1283"/>
                  </a:lnTo>
                  <a:cubicBezTo>
                    <a:pt x="46305" y="1283"/>
                    <a:pt x="46201" y="1249"/>
                    <a:pt x="46063" y="1249"/>
                  </a:cubicBezTo>
                  <a:lnTo>
                    <a:pt x="45404" y="1249"/>
                  </a:lnTo>
                  <a:lnTo>
                    <a:pt x="41002" y="1387"/>
                  </a:lnTo>
                  <a:lnTo>
                    <a:pt x="4131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2"/>
            <p:cNvGrpSpPr/>
            <p:nvPr/>
          </p:nvGrpSpPr>
          <p:grpSpPr>
            <a:xfrm>
              <a:off x="3740022" y="5345048"/>
              <a:ext cx="191008" cy="205931"/>
              <a:chOff x="-628391" y="4613391"/>
              <a:chExt cx="300659" cy="297030"/>
            </a:xfrm>
          </p:grpSpPr>
          <p:sp>
            <p:nvSpPr>
              <p:cNvPr id="73" name="Google Shape;73;p2"/>
              <p:cNvSpPr/>
              <p:nvPr/>
            </p:nvSpPr>
            <p:spPr>
              <a:xfrm>
                <a:off x="-443308" y="4841827"/>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44652" y="4844698"/>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07503" y="4709151"/>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44968" y="4636109"/>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99198" y="4685550"/>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92478" y="4783487"/>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4950" y="4637402"/>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603591" y="4793868"/>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87152" y="4665263"/>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507579" y="4613391"/>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99596" y="4853343"/>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86735" y="4726725"/>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410715" y="4820750"/>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06336" y="4648351"/>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28391" y="4753955"/>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96744" y="4830310"/>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419328" y="4637497"/>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2"/>
            <p:cNvGrpSpPr/>
            <p:nvPr/>
          </p:nvGrpSpPr>
          <p:grpSpPr>
            <a:xfrm>
              <a:off x="2330463" y="5203609"/>
              <a:ext cx="247983" cy="242198"/>
              <a:chOff x="-1138843" y="4300472"/>
              <a:chExt cx="300659" cy="297030"/>
            </a:xfrm>
          </p:grpSpPr>
          <p:sp>
            <p:nvSpPr>
              <p:cNvPr id="91" name="Google Shape;91;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2490703" y="4816011"/>
              <a:ext cx="247983" cy="242198"/>
              <a:chOff x="-1138843" y="4300472"/>
              <a:chExt cx="300659" cy="297030"/>
            </a:xfrm>
          </p:grpSpPr>
          <p:sp>
            <p:nvSpPr>
              <p:cNvPr id="109" name="Google Shape;109;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2"/>
            <p:cNvGrpSpPr/>
            <p:nvPr/>
          </p:nvGrpSpPr>
          <p:grpSpPr>
            <a:xfrm>
              <a:off x="3769843" y="4323019"/>
              <a:ext cx="247983" cy="242198"/>
              <a:chOff x="-1138843" y="4300472"/>
              <a:chExt cx="300659" cy="297030"/>
            </a:xfrm>
          </p:grpSpPr>
          <p:sp>
            <p:nvSpPr>
              <p:cNvPr id="127" name="Google Shape;127;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4" name="Google Shape;144;p2"/>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145" name="Google Shape;145;p2"/>
          <p:cNvPicPr preferRelativeResize="0"/>
          <p:nvPr/>
        </p:nvPicPr>
        <p:blipFill>
          <a:blip r:embed="rId3">
            <a:alphaModFix/>
          </a:blip>
          <a:stretch>
            <a:fillRect/>
          </a:stretch>
        </p:blipFill>
        <p:spPr>
          <a:xfrm>
            <a:off x="155077" y="84340"/>
            <a:ext cx="1527800" cy="1527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46" name="Shape 146"/>
        <p:cNvGrpSpPr/>
        <p:nvPr/>
      </p:nvGrpSpPr>
      <p:grpSpPr>
        <a:xfrm>
          <a:off x="0" y="0"/>
          <a:ext cx="0" cy="0"/>
          <a:chOff x="0" y="0"/>
          <a:chExt cx="0" cy="0"/>
        </a:xfrm>
      </p:grpSpPr>
      <p:sp>
        <p:nvSpPr>
          <p:cNvPr id="147" name="Google Shape;147;p3"/>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48" name="Google Shape;148;p3"/>
          <p:cNvGrpSpPr/>
          <p:nvPr/>
        </p:nvGrpSpPr>
        <p:grpSpPr>
          <a:xfrm>
            <a:off x="729682" y="2190062"/>
            <a:ext cx="300659" cy="297001"/>
            <a:chOff x="-1138843" y="4300472"/>
            <a:chExt cx="300659" cy="297030"/>
          </a:xfrm>
        </p:grpSpPr>
        <p:sp>
          <p:nvSpPr>
            <p:cNvPr id="149" name="Google Shape;149;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3"/>
          <p:cNvGrpSpPr/>
          <p:nvPr/>
        </p:nvGrpSpPr>
        <p:grpSpPr>
          <a:xfrm>
            <a:off x="729682" y="2606821"/>
            <a:ext cx="300659" cy="297001"/>
            <a:chOff x="-1017593" y="4240422"/>
            <a:chExt cx="300659" cy="297030"/>
          </a:xfrm>
        </p:grpSpPr>
        <p:sp>
          <p:nvSpPr>
            <p:cNvPr id="167" name="Google Shape;167;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3"/>
          <p:cNvGrpSpPr/>
          <p:nvPr/>
        </p:nvGrpSpPr>
        <p:grpSpPr>
          <a:xfrm>
            <a:off x="729682" y="3440345"/>
            <a:ext cx="300659" cy="297001"/>
            <a:chOff x="-1017593" y="4240422"/>
            <a:chExt cx="300659" cy="297030"/>
          </a:xfrm>
        </p:grpSpPr>
        <p:sp>
          <p:nvSpPr>
            <p:cNvPr id="185" name="Google Shape;185;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3"/>
          <p:cNvGrpSpPr/>
          <p:nvPr/>
        </p:nvGrpSpPr>
        <p:grpSpPr>
          <a:xfrm>
            <a:off x="729682" y="3857110"/>
            <a:ext cx="300659" cy="297001"/>
            <a:chOff x="-1138843" y="4300472"/>
            <a:chExt cx="300659" cy="297030"/>
          </a:xfrm>
        </p:grpSpPr>
        <p:sp>
          <p:nvSpPr>
            <p:cNvPr id="203" name="Google Shape;203;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3"/>
          <p:cNvGrpSpPr/>
          <p:nvPr/>
        </p:nvGrpSpPr>
        <p:grpSpPr>
          <a:xfrm>
            <a:off x="729682" y="4273869"/>
            <a:ext cx="300659" cy="297001"/>
            <a:chOff x="-1017593" y="4240422"/>
            <a:chExt cx="300659" cy="297030"/>
          </a:xfrm>
        </p:grpSpPr>
        <p:sp>
          <p:nvSpPr>
            <p:cNvPr id="221" name="Google Shape;221;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3"/>
          <p:cNvGrpSpPr/>
          <p:nvPr/>
        </p:nvGrpSpPr>
        <p:grpSpPr>
          <a:xfrm>
            <a:off x="729682" y="4690634"/>
            <a:ext cx="300659" cy="297001"/>
            <a:chOff x="-1138843" y="4300472"/>
            <a:chExt cx="300659" cy="297030"/>
          </a:xfrm>
        </p:grpSpPr>
        <p:sp>
          <p:nvSpPr>
            <p:cNvPr id="239" name="Google Shape;239;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3"/>
          <p:cNvGrpSpPr/>
          <p:nvPr/>
        </p:nvGrpSpPr>
        <p:grpSpPr>
          <a:xfrm>
            <a:off x="729682" y="5107393"/>
            <a:ext cx="300659" cy="297001"/>
            <a:chOff x="-1017593" y="4240422"/>
            <a:chExt cx="300659" cy="297030"/>
          </a:xfrm>
        </p:grpSpPr>
        <p:sp>
          <p:nvSpPr>
            <p:cNvPr id="257" name="Google Shape;257;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3"/>
          <p:cNvSpPr txBox="1"/>
          <p:nvPr/>
        </p:nvSpPr>
        <p:spPr>
          <a:xfrm>
            <a:off x="290700" y="859046"/>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SA" sz="3600">
                <a:solidFill>
                  <a:schemeClr val="accent1"/>
                </a:solidFill>
                <a:latin typeface="Asap"/>
                <a:ea typeface="Asap"/>
                <a:cs typeface="Asap"/>
                <a:sym typeface="Asap"/>
              </a:rPr>
              <a:t>Objectives</a:t>
            </a:r>
            <a:endParaRPr b="1" sz="3600">
              <a:solidFill>
                <a:schemeClr val="accent1"/>
              </a:solidFill>
              <a:latin typeface="Asap"/>
              <a:ea typeface="Asap"/>
              <a:cs typeface="Asap"/>
              <a:sym typeface="Asap"/>
            </a:endParaRPr>
          </a:p>
        </p:txBody>
      </p:sp>
      <p:sp>
        <p:nvSpPr>
          <p:cNvPr id="275" name="Google Shape;275;p3"/>
          <p:cNvSpPr txBox="1"/>
          <p:nvPr>
            <p:ph idx="1" type="subTitle"/>
          </p:nvPr>
        </p:nvSpPr>
        <p:spPr>
          <a:xfrm>
            <a:off x="1043550" y="2177386"/>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6" name="Google Shape;276;p3"/>
          <p:cNvSpPr txBox="1"/>
          <p:nvPr>
            <p:ph idx="2" type="subTitle"/>
          </p:nvPr>
        </p:nvSpPr>
        <p:spPr>
          <a:xfrm>
            <a:off x="1043550" y="259414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7" name="Google Shape;277;p3"/>
          <p:cNvSpPr txBox="1"/>
          <p:nvPr>
            <p:ph idx="3" type="subTitle"/>
          </p:nvPr>
        </p:nvSpPr>
        <p:spPr>
          <a:xfrm>
            <a:off x="1030350" y="301091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8" name="Google Shape;278;p3"/>
          <p:cNvSpPr txBox="1"/>
          <p:nvPr>
            <p:ph idx="4" type="subTitle"/>
          </p:nvPr>
        </p:nvSpPr>
        <p:spPr>
          <a:xfrm>
            <a:off x="1043550" y="342766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9" name="Google Shape;279;p3"/>
          <p:cNvSpPr txBox="1"/>
          <p:nvPr>
            <p:ph idx="5" type="subTitle"/>
          </p:nvPr>
        </p:nvSpPr>
        <p:spPr>
          <a:xfrm>
            <a:off x="1043550" y="384440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0" name="Google Shape;280;p3"/>
          <p:cNvSpPr txBox="1"/>
          <p:nvPr>
            <p:ph idx="6" type="subTitle"/>
          </p:nvPr>
        </p:nvSpPr>
        <p:spPr>
          <a:xfrm>
            <a:off x="1043550" y="426115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1" name="Google Shape;281;p3"/>
          <p:cNvSpPr txBox="1"/>
          <p:nvPr>
            <p:ph idx="7" type="subTitle"/>
          </p:nvPr>
        </p:nvSpPr>
        <p:spPr>
          <a:xfrm>
            <a:off x="1043550" y="467790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2" name="Google Shape;282;p3"/>
          <p:cNvSpPr txBox="1"/>
          <p:nvPr>
            <p:ph idx="8" type="subTitle"/>
          </p:nvPr>
        </p:nvSpPr>
        <p:spPr>
          <a:xfrm>
            <a:off x="1043550" y="509465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grpSp>
        <p:nvGrpSpPr>
          <p:cNvPr id="283" name="Google Shape;283;p3"/>
          <p:cNvGrpSpPr/>
          <p:nvPr/>
        </p:nvGrpSpPr>
        <p:grpSpPr>
          <a:xfrm>
            <a:off x="729682" y="3023586"/>
            <a:ext cx="300659" cy="297001"/>
            <a:chOff x="-1138843" y="4300472"/>
            <a:chExt cx="300659" cy="297030"/>
          </a:xfrm>
        </p:grpSpPr>
        <p:sp>
          <p:nvSpPr>
            <p:cNvPr id="284" name="Google Shape;284;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3"/>
          <p:cNvGrpSpPr/>
          <p:nvPr/>
        </p:nvGrpSpPr>
        <p:grpSpPr>
          <a:xfrm>
            <a:off x="6324052" y="9488609"/>
            <a:ext cx="495788" cy="384034"/>
            <a:chOff x="1843738" y="1801138"/>
            <a:chExt cx="1616525" cy="1236425"/>
          </a:xfrm>
        </p:grpSpPr>
        <p:sp>
          <p:nvSpPr>
            <p:cNvPr id="305" name="Google Shape;305;p3"/>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 name="Google Shape;376;p3"/>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7" name="Google Shape;377;p3"/>
          <p:cNvGrpSpPr/>
          <p:nvPr/>
        </p:nvGrpSpPr>
        <p:grpSpPr>
          <a:xfrm>
            <a:off x="6507909" y="9119388"/>
            <a:ext cx="311934" cy="322344"/>
            <a:chOff x="7097375" y="2473588"/>
            <a:chExt cx="407864" cy="403636"/>
          </a:xfrm>
        </p:grpSpPr>
        <p:sp>
          <p:nvSpPr>
            <p:cNvPr id="378" name="Google Shape;378;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3"/>
          <p:cNvGrpSpPr/>
          <p:nvPr/>
        </p:nvGrpSpPr>
        <p:grpSpPr>
          <a:xfrm>
            <a:off x="5975934" y="9546338"/>
            <a:ext cx="311934" cy="322344"/>
            <a:chOff x="7097375" y="2473588"/>
            <a:chExt cx="407864" cy="403636"/>
          </a:xfrm>
        </p:grpSpPr>
        <p:sp>
          <p:nvSpPr>
            <p:cNvPr id="382" name="Google Shape;382;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3"/>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8" name="Google Shape;408;p3"/>
          <p:cNvGrpSpPr/>
          <p:nvPr/>
        </p:nvGrpSpPr>
        <p:grpSpPr>
          <a:xfrm>
            <a:off x="4841770" y="9568577"/>
            <a:ext cx="288394" cy="277883"/>
            <a:chOff x="8008751" y="37351"/>
            <a:chExt cx="598452" cy="591240"/>
          </a:xfrm>
        </p:grpSpPr>
        <p:sp>
          <p:nvSpPr>
            <p:cNvPr id="409" name="Google Shape;409;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3"/>
          <p:cNvGrpSpPr/>
          <p:nvPr/>
        </p:nvGrpSpPr>
        <p:grpSpPr>
          <a:xfrm>
            <a:off x="6512005" y="8321793"/>
            <a:ext cx="302947" cy="384134"/>
            <a:chOff x="6295459" y="2059568"/>
            <a:chExt cx="2176346" cy="2549000"/>
          </a:xfrm>
        </p:grpSpPr>
        <p:sp>
          <p:nvSpPr>
            <p:cNvPr id="427" name="Google Shape;427;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3"/>
          <p:cNvGrpSpPr/>
          <p:nvPr/>
        </p:nvGrpSpPr>
        <p:grpSpPr>
          <a:xfrm rot="5400000">
            <a:off x="5218767" y="9510568"/>
            <a:ext cx="302947" cy="384134"/>
            <a:chOff x="6295459" y="2059568"/>
            <a:chExt cx="2176346" cy="2549000"/>
          </a:xfrm>
        </p:grpSpPr>
        <p:sp>
          <p:nvSpPr>
            <p:cNvPr id="473" name="Google Shape;473;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3"/>
          <p:cNvGrpSpPr/>
          <p:nvPr/>
        </p:nvGrpSpPr>
        <p:grpSpPr>
          <a:xfrm>
            <a:off x="6519270" y="8018552"/>
            <a:ext cx="288394" cy="277883"/>
            <a:chOff x="8008751" y="37351"/>
            <a:chExt cx="598452" cy="591240"/>
          </a:xfrm>
        </p:grpSpPr>
        <p:sp>
          <p:nvSpPr>
            <p:cNvPr id="519" name="Google Shape;519;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3"/>
          <p:cNvGrpSpPr/>
          <p:nvPr/>
        </p:nvGrpSpPr>
        <p:grpSpPr>
          <a:xfrm>
            <a:off x="6522777" y="7715300"/>
            <a:ext cx="288384" cy="277877"/>
            <a:chOff x="1577421" y="1609174"/>
            <a:chExt cx="818111" cy="754282"/>
          </a:xfrm>
        </p:grpSpPr>
        <p:sp>
          <p:nvSpPr>
            <p:cNvPr id="537" name="Google Shape;537;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3"/>
          <p:cNvGrpSpPr/>
          <p:nvPr/>
        </p:nvGrpSpPr>
        <p:grpSpPr>
          <a:xfrm>
            <a:off x="4505390" y="9563675"/>
            <a:ext cx="288384" cy="277877"/>
            <a:chOff x="1577421" y="1609174"/>
            <a:chExt cx="818111" cy="754282"/>
          </a:xfrm>
        </p:grpSpPr>
        <p:sp>
          <p:nvSpPr>
            <p:cNvPr id="586" name="Google Shape;586;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634" name="Shape 634"/>
        <p:cNvGrpSpPr/>
        <p:nvPr/>
      </p:nvGrpSpPr>
      <p:grpSpPr>
        <a:xfrm>
          <a:off x="0" y="0"/>
          <a:ext cx="0" cy="0"/>
          <a:chOff x="0" y="0"/>
          <a:chExt cx="0" cy="0"/>
        </a:xfrm>
      </p:grpSpPr>
      <p:sp>
        <p:nvSpPr>
          <p:cNvPr id="635" name="Google Shape;635;p4"/>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1155C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36" name="Google Shape;636;p4"/>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2pPr>
            <a:lvl3pPr lvl="2"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3pPr>
            <a:lvl4pPr lvl="3"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4pPr>
            <a:lvl5pPr lvl="4"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5pPr>
            <a:lvl6pPr lvl="5"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6pPr>
            <a:lvl7pPr lvl="6"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7pPr>
            <a:lvl8pPr lvl="7"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8pPr>
            <a:lvl9pPr lvl="8"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9pPr>
          </a:lstStyle>
          <a:p/>
        </p:txBody>
      </p:sp>
      <p:sp>
        <p:nvSpPr>
          <p:cNvPr id="637" name="Google Shape;637;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0" name="Google Shape;640;p4"/>
          <p:cNvGrpSpPr/>
          <p:nvPr/>
        </p:nvGrpSpPr>
        <p:grpSpPr>
          <a:xfrm>
            <a:off x="6324052" y="9488609"/>
            <a:ext cx="495788" cy="384034"/>
            <a:chOff x="1843738" y="1801138"/>
            <a:chExt cx="1616525" cy="1236425"/>
          </a:xfrm>
        </p:grpSpPr>
        <p:sp>
          <p:nvSpPr>
            <p:cNvPr id="641" name="Google Shape;641;p4"/>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2" name="Google Shape;712;p4"/>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4"/>
          <p:cNvGrpSpPr/>
          <p:nvPr/>
        </p:nvGrpSpPr>
        <p:grpSpPr>
          <a:xfrm>
            <a:off x="6507909" y="9119388"/>
            <a:ext cx="311934" cy="322344"/>
            <a:chOff x="7097375" y="2473588"/>
            <a:chExt cx="407864" cy="403636"/>
          </a:xfrm>
        </p:grpSpPr>
        <p:sp>
          <p:nvSpPr>
            <p:cNvPr id="714" name="Google Shape;714;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 name="Google Shape;717;p4"/>
          <p:cNvGrpSpPr/>
          <p:nvPr/>
        </p:nvGrpSpPr>
        <p:grpSpPr>
          <a:xfrm>
            <a:off x="5975934" y="9546338"/>
            <a:ext cx="311934" cy="322344"/>
            <a:chOff x="7097375" y="2473588"/>
            <a:chExt cx="407864" cy="403636"/>
          </a:xfrm>
        </p:grpSpPr>
        <p:sp>
          <p:nvSpPr>
            <p:cNvPr id="718" name="Google Shape;718;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4"/>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4"/>
          <p:cNvGrpSpPr/>
          <p:nvPr/>
        </p:nvGrpSpPr>
        <p:grpSpPr>
          <a:xfrm>
            <a:off x="4841770" y="9568577"/>
            <a:ext cx="288394" cy="277883"/>
            <a:chOff x="8008751" y="37351"/>
            <a:chExt cx="598452" cy="591240"/>
          </a:xfrm>
        </p:grpSpPr>
        <p:sp>
          <p:nvSpPr>
            <p:cNvPr id="745" name="Google Shape;745;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 name="Google Shape;762;p4"/>
          <p:cNvGrpSpPr/>
          <p:nvPr/>
        </p:nvGrpSpPr>
        <p:grpSpPr>
          <a:xfrm>
            <a:off x="6512005" y="8321793"/>
            <a:ext cx="302947" cy="384134"/>
            <a:chOff x="6295459" y="2059568"/>
            <a:chExt cx="2176346" cy="2549000"/>
          </a:xfrm>
        </p:grpSpPr>
        <p:sp>
          <p:nvSpPr>
            <p:cNvPr id="763" name="Google Shape;763;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4"/>
          <p:cNvGrpSpPr/>
          <p:nvPr/>
        </p:nvGrpSpPr>
        <p:grpSpPr>
          <a:xfrm rot="5400000">
            <a:off x="5218767" y="9510568"/>
            <a:ext cx="302947" cy="384134"/>
            <a:chOff x="6295459" y="2059568"/>
            <a:chExt cx="2176346" cy="2549000"/>
          </a:xfrm>
        </p:grpSpPr>
        <p:sp>
          <p:nvSpPr>
            <p:cNvPr id="809" name="Google Shape;809;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4"/>
          <p:cNvGrpSpPr/>
          <p:nvPr/>
        </p:nvGrpSpPr>
        <p:grpSpPr>
          <a:xfrm>
            <a:off x="6519270" y="8018552"/>
            <a:ext cx="288394" cy="277883"/>
            <a:chOff x="8008751" y="37351"/>
            <a:chExt cx="598452" cy="591240"/>
          </a:xfrm>
        </p:grpSpPr>
        <p:sp>
          <p:nvSpPr>
            <p:cNvPr id="855" name="Google Shape;855;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4"/>
          <p:cNvGrpSpPr/>
          <p:nvPr/>
        </p:nvGrpSpPr>
        <p:grpSpPr>
          <a:xfrm>
            <a:off x="6522777" y="7715300"/>
            <a:ext cx="288384" cy="277877"/>
            <a:chOff x="1577421" y="1609174"/>
            <a:chExt cx="818111" cy="754282"/>
          </a:xfrm>
        </p:grpSpPr>
        <p:sp>
          <p:nvSpPr>
            <p:cNvPr id="873" name="Google Shape;873;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4"/>
          <p:cNvGrpSpPr/>
          <p:nvPr/>
        </p:nvGrpSpPr>
        <p:grpSpPr>
          <a:xfrm>
            <a:off x="4505390" y="9563675"/>
            <a:ext cx="288384" cy="277877"/>
            <a:chOff x="1577421" y="1609174"/>
            <a:chExt cx="818111" cy="754282"/>
          </a:xfrm>
        </p:grpSpPr>
        <p:sp>
          <p:nvSpPr>
            <p:cNvPr id="922" name="Google Shape;922;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2">
    <p:spTree>
      <p:nvGrpSpPr>
        <p:cNvPr id="970" name="Shape 970"/>
        <p:cNvGrpSpPr/>
        <p:nvPr/>
      </p:nvGrpSpPr>
      <p:grpSpPr>
        <a:xfrm>
          <a:off x="0" y="0"/>
          <a:ext cx="0" cy="0"/>
          <a:chOff x="0" y="0"/>
          <a:chExt cx="0" cy="0"/>
        </a:xfrm>
      </p:grpSpPr>
      <p:sp>
        <p:nvSpPr>
          <p:cNvPr id="971" name="Google Shape;971;p5"/>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972" name="Google Shape;972;p5"/>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73" name="Google Shape;973;p5"/>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9" name="Google Shape;979;p5"/>
          <p:cNvGrpSpPr/>
          <p:nvPr/>
        </p:nvGrpSpPr>
        <p:grpSpPr>
          <a:xfrm>
            <a:off x="6324052" y="9487527"/>
            <a:ext cx="495788" cy="384034"/>
            <a:chOff x="1843738" y="1801138"/>
            <a:chExt cx="1616525" cy="1236425"/>
          </a:xfrm>
        </p:grpSpPr>
        <p:sp>
          <p:nvSpPr>
            <p:cNvPr id="980" name="Google Shape;980;p5"/>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5"/>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2" name="Google Shape;1052;p5"/>
          <p:cNvGrpSpPr/>
          <p:nvPr/>
        </p:nvGrpSpPr>
        <p:grpSpPr>
          <a:xfrm>
            <a:off x="6507909" y="9118275"/>
            <a:ext cx="311934" cy="322303"/>
            <a:chOff x="7097375" y="2473588"/>
            <a:chExt cx="407864" cy="403636"/>
          </a:xfrm>
        </p:grpSpPr>
        <p:sp>
          <p:nvSpPr>
            <p:cNvPr id="1053" name="Google Shape;1053;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5"/>
          <p:cNvGrpSpPr/>
          <p:nvPr/>
        </p:nvGrpSpPr>
        <p:grpSpPr>
          <a:xfrm>
            <a:off x="5975934" y="9545174"/>
            <a:ext cx="311934" cy="322303"/>
            <a:chOff x="7097375" y="2473588"/>
            <a:chExt cx="407864" cy="403636"/>
          </a:xfrm>
        </p:grpSpPr>
        <p:sp>
          <p:nvSpPr>
            <p:cNvPr id="1057" name="Google Shape;1057;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0" name="Google Shape;1060;p5"/>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3" name="Google Shape;1083;p5"/>
          <p:cNvGrpSpPr/>
          <p:nvPr/>
        </p:nvGrpSpPr>
        <p:grpSpPr>
          <a:xfrm>
            <a:off x="4841770" y="9567417"/>
            <a:ext cx="288394" cy="277824"/>
            <a:chOff x="8008751" y="37351"/>
            <a:chExt cx="598452" cy="591240"/>
          </a:xfrm>
        </p:grpSpPr>
        <p:sp>
          <p:nvSpPr>
            <p:cNvPr id="1084" name="Google Shape;1084;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5"/>
          <p:cNvGrpSpPr/>
          <p:nvPr/>
        </p:nvGrpSpPr>
        <p:grpSpPr>
          <a:xfrm>
            <a:off x="6512005" y="8320823"/>
            <a:ext cx="302947" cy="384134"/>
            <a:chOff x="6295459" y="2059568"/>
            <a:chExt cx="2176346" cy="2549000"/>
          </a:xfrm>
        </p:grpSpPr>
        <p:sp>
          <p:nvSpPr>
            <p:cNvPr id="1102" name="Google Shape;1102;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5"/>
          <p:cNvGrpSpPr/>
          <p:nvPr/>
        </p:nvGrpSpPr>
        <p:grpSpPr>
          <a:xfrm rot="5400000">
            <a:off x="5218767" y="9509517"/>
            <a:ext cx="302947" cy="384134"/>
            <a:chOff x="6295459" y="2059568"/>
            <a:chExt cx="2176346" cy="2549000"/>
          </a:xfrm>
        </p:grpSpPr>
        <p:sp>
          <p:nvSpPr>
            <p:cNvPr id="1148" name="Google Shape;1148;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 name="Google Shape;1193;p5"/>
          <p:cNvGrpSpPr/>
          <p:nvPr/>
        </p:nvGrpSpPr>
        <p:grpSpPr>
          <a:xfrm>
            <a:off x="6519270" y="8017579"/>
            <a:ext cx="288394" cy="277824"/>
            <a:chOff x="8008751" y="37351"/>
            <a:chExt cx="598452" cy="591240"/>
          </a:xfrm>
        </p:grpSpPr>
        <p:sp>
          <p:nvSpPr>
            <p:cNvPr id="1194" name="Google Shape;1194;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1" name="Google Shape;1211;p5"/>
          <p:cNvGrpSpPr/>
          <p:nvPr/>
        </p:nvGrpSpPr>
        <p:grpSpPr>
          <a:xfrm>
            <a:off x="6522777" y="7714438"/>
            <a:ext cx="288384" cy="277877"/>
            <a:chOff x="1577421" y="1609174"/>
            <a:chExt cx="818111" cy="754282"/>
          </a:xfrm>
        </p:grpSpPr>
        <p:sp>
          <p:nvSpPr>
            <p:cNvPr id="1212" name="Google Shape;1212;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0" name="Google Shape;1260;p5"/>
          <p:cNvGrpSpPr/>
          <p:nvPr/>
        </p:nvGrpSpPr>
        <p:grpSpPr>
          <a:xfrm>
            <a:off x="4505390" y="9562589"/>
            <a:ext cx="288384" cy="277877"/>
            <a:chOff x="1577421" y="1609174"/>
            <a:chExt cx="818111" cy="754282"/>
          </a:xfrm>
        </p:grpSpPr>
        <p:sp>
          <p:nvSpPr>
            <p:cNvPr id="1261" name="Google Shape;1261;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3">
    <p:spTree>
      <p:nvGrpSpPr>
        <p:cNvPr id="1309" name="Shape 1309"/>
        <p:cNvGrpSpPr/>
        <p:nvPr/>
      </p:nvGrpSpPr>
      <p:grpSpPr>
        <a:xfrm>
          <a:off x="0" y="0"/>
          <a:ext cx="0" cy="0"/>
          <a:chOff x="0" y="0"/>
          <a:chExt cx="0" cy="0"/>
        </a:xfrm>
      </p:grpSpPr>
      <p:sp>
        <p:nvSpPr>
          <p:cNvPr id="1310" name="Google Shape;1310;p6"/>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1311" name="Google Shape;1311;p6"/>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312" name="Google Shape;1312;p6"/>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6"/>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6"/>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6"/>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6"/>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8" name="Google Shape;1318;p6"/>
          <p:cNvGrpSpPr/>
          <p:nvPr/>
        </p:nvGrpSpPr>
        <p:grpSpPr>
          <a:xfrm>
            <a:off x="6324052" y="9487527"/>
            <a:ext cx="495788" cy="384034"/>
            <a:chOff x="1843738" y="1801138"/>
            <a:chExt cx="1616525" cy="1236425"/>
          </a:xfrm>
        </p:grpSpPr>
        <p:sp>
          <p:nvSpPr>
            <p:cNvPr id="1319" name="Google Shape;1319;p6"/>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0" name="Google Shape;1390;p6"/>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1" name="Google Shape;1391;p6"/>
          <p:cNvGrpSpPr/>
          <p:nvPr/>
        </p:nvGrpSpPr>
        <p:grpSpPr>
          <a:xfrm>
            <a:off x="6507909" y="9118275"/>
            <a:ext cx="311934" cy="322303"/>
            <a:chOff x="7097375" y="2473588"/>
            <a:chExt cx="407864" cy="403636"/>
          </a:xfrm>
        </p:grpSpPr>
        <p:sp>
          <p:nvSpPr>
            <p:cNvPr id="1392" name="Google Shape;1392;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6"/>
          <p:cNvGrpSpPr/>
          <p:nvPr/>
        </p:nvGrpSpPr>
        <p:grpSpPr>
          <a:xfrm>
            <a:off x="5975934" y="9545174"/>
            <a:ext cx="311934" cy="322303"/>
            <a:chOff x="7097375" y="2473588"/>
            <a:chExt cx="407864" cy="403636"/>
          </a:xfrm>
        </p:grpSpPr>
        <p:sp>
          <p:nvSpPr>
            <p:cNvPr id="1396" name="Google Shape;1396;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9" name="Google Shape;1399;p6"/>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2" name="Google Shape;1422;p6"/>
          <p:cNvGrpSpPr/>
          <p:nvPr/>
        </p:nvGrpSpPr>
        <p:grpSpPr>
          <a:xfrm>
            <a:off x="4841770" y="9567417"/>
            <a:ext cx="288394" cy="277824"/>
            <a:chOff x="8008751" y="37351"/>
            <a:chExt cx="598452" cy="591240"/>
          </a:xfrm>
        </p:grpSpPr>
        <p:sp>
          <p:nvSpPr>
            <p:cNvPr id="1423" name="Google Shape;1423;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0" name="Google Shape;1440;p6"/>
          <p:cNvGrpSpPr/>
          <p:nvPr/>
        </p:nvGrpSpPr>
        <p:grpSpPr>
          <a:xfrm>
            <a:off x="6512005" y="8320823"/>
            <a:ext cx="302947" cy="384134"/>
            <a:chOff x="6295459" y="2059568"/>
            <a:chExt cx="2176346" cy="2549000"/>
          </a:xfrm>
        </p:grpSpPr>
        <p:sp>
          <p:nvSpPr>
            <p:cNvPr id="1441" name="Google Shape;1441;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6"/>
          <p:cNvGrpSpPr/>
          <p:nvPr/>
        </p:nvGrpSpPr>
        <p:grpSpPr>
          <a:xfrm rot="5400000">
            <a:off x="5218767" y="9509517"/>
            <a:ext cx="302947" cy="384134"/>
            <a:chOff x="6295459" y="2059568"/>
            <a:chExt cx="2176346" cy="2549000"/>
          </a:xfrm>
        </p:grpSpPr>
        <p:sp>
          <p:nvSpPr>
            <p:cNvPr id="1487" name="Google Shape;1487;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2" name="Google Shape;1532;p6"/>
          <p:cNvGrpSpPr/>
          <p:nvPr/>
        </p:nvGrpSpPr>
        <p:grpSpPr>
          <a:xfrm>
            <a:off x="6519270" y="8017579"/>
            <a:ext cx="288394" cy="277824"/>
            <a:chOff x="8008751" y="37351"/>
            <a:chExt cx="598452" cy="591240"/>
          </a:xfrm>
        </p:grpSpPr>
        <p:sp>
          <p:nvSpPr>
            <p:cNvPr id="1533" name="Google Shape;1533;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0" name="Google Shape;1550;p6"/>
          <p:cNvGrpSpPr/>
          <p:nvPr/>
        </p:nvGrpSpPr>
        <p:grpSpPr>
          <a:xfrm>
            <a:off x="6522777" y="7714438"/>
            <a:ext cx="288384" cy="277877"/>
            <a:chOff x="1577421" y="1609174"/>
            <a:chExt cx="818111" cy="754282"/>
          </a:xfrm>
        </p:grpSpPr>
        <p:sp>
          <p:nvSpPr>
            <p:cNvPr id="1551" name="Google Shape;1551;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6"/>
          <p:cNvGrpSpPr/>
          <p:nvPr/>
        </p:nvGrpSpPr>
        <p:grpSpPr>
          <a:xfrm>
            <a:off x="4505390" y="9562589"/>
            <a:ext cx="288384" cy="277877"/>
            <a:chOff x="1577421" y="1609174"/>
            <a:chExt cx="818111" cy="754282"/>
          </a:xfrm>
        </p:grpSpPr>
        <p:sp>
          <p:nvSpPr>
            <p:cNvPr id="1600" name="Google Shape;1600;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2" name="Shape 1652"/>
        <p:cNvGrpSpPr/>
        <p:nvPr/>
      </p:nvGrpSpPr>
      <p:grpSpPr>
        <a:xfrm>
          <a:off x="0" y="0"/>
          <a:ext cx="0" cy="0"/>
          <a:chOff x="0" y="0"/>
          <a:chExt cx="0" cy="0"/>
        </a:xfrm>
      </p:grpSpPr>
      <p:sp>
        <p:nvSpPr>
          <p:cNvPr id="1653" name="Google Shape;1653;p8"/>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4800"/>
              <a:buFont typeface="Asap"/>
              <a:buNone/>
              <a:defRPr b="1" sz="4800">
                <a:solidFill>
                  <a:schemeClr val="accent1"/>
                </a:solidFill>
                <a:latin typeface="Asap"/>
                <a:ea typeface="Asap"/>
                <a:cs typeface="Asap"/>
                <a:sym typeface="Asap"/>
              </a:defRPr>
            </a:lvl1pPr>
            <a:lvl2pPr lvl="1"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2pPr>
            <a:lvl3pPr lvl="2"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3pPr>
            <a:lvl4pPr lvl="3"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4pPr>
            <a:lvl5pPr lvl="4"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5pPr>
            <a:lvl6pPr lvl="5"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6pPr>
            <a:lvl7pPr lvl="6"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7pPr>
            <a:lvl8pPr lvl="7"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8pPr>
            <a:lvl9pPr lvl="8"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9pPr>
          </a:lstStyle>
          <a:p/>
        </p:txBody>
      </p:sp>
      <p:sp>
        <p:nvSpPr>
          <p:cNvPr id="1654" name="Google Shape;1654;p8"/>
          <p:cNvSpPr txBox="1"/>
          <p:nvPr/>
        </p:nvSpPr>
        <p:spPr>
          <a:xfrm>
            <a:off x="4735425" y="7853322"/>
            <a:ext cx="1974300" cy="192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3"/>
                </a:solidFill>
                <a:latin typeface="Titillium Web"/>
                <a:ea typeface="Titillium Web"/>
                <a:cs typeface="Titillium Web"/>
                <a:sym typeface="Titillium Web"/>
              </a:rPr>
              <a:t>Important</a:t>
            </a:r>
            <a:endParaRPr b="1" sz="1600">
              <a:solidFill>
                <a:schemeClr val="accent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4"/>
                </a:solidFill>
                <a:latin typeface="Titillium Web"/>
                <a:ea typeface="Titillium Web"/>
                <a:cs typeface="Titillium Web"/>
                <a:sym typeface="Titillium Web"/>
              </a:rPr>
              <a:t>Females slides</a:t>
            </a:r>
            <a:endParaRPr b="1" sz="1600">
              <a:solidFill>
                <a:schemeClr val="accent4"/>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5"/>
                </a:solidFill>
                <a:latin typeface="Titillium Web"/>
                <a:ea typeface="Titillium Web"/>
                <a:cs typeface="Titillium Web"/>
                <a:sym typeface="Titillium Web"/>
              </a:rPr>
              <a:t>Males slides</a:t>
            </a:r>
            <a:endParaRPr b="1" sz="1600">
              <a:solidFill>
                <a:schemeClr val="accent5"/>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6"/>
                </a:solidFill>
                <a:latin typeface="Titillium Web"/>
                <a:ea typeface="Titillium Web"/>
                <a:cs typeface="Titillium Web"/>
                <a:sym typeface="Titillium Web"/>
              </a:rPr>
              <a:t>Doctor’s notes</a:t>
            </a:r>
            <a:endParaRPr b="1" sz="1600">
              <a:solidFill>
                <a:schemeClr val="accent6"/>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655" name="Google Shape;1655;p8"/>
          <p:cNvSpPr/>
          <p:nvPr/>
        </p:nvSpPr>
        <p:spPr>
          <a:xfrm>
            <a:off x="-1263200" y="5691985"/>
            <a:ext cx="5565000" cy="54456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6" name="Google Shape;1656;p8"/>
          <p:cNvGrpSpPr/>
          <p:nvPr/>
        </p:nvGrpSpPr>
        <p:grpSpPr>
          <a:xfrm>
            <a:off x="233692" y="6262783"/>
            <a:ext cx="3239344" cy="3427519"/>
            <a:chOff x="2082513" y="3335627"/>
            <a:chExt cx="2662401" cy="2671280"/>
          </a:xfrm>
        </p:grpSpPr>
        <p:sp>
          <p:nvSpPr>
            <p:cNvPr id="1657" name="Google Shape;1657;p8"/>
            <p:cNvSpPr/>
            <p:nvPr/>
          </p:nvSpPr>
          <p:spPr>
            <a:xfrm>
              <a:off x="2116337" y="3861531"/>
              <a:ext cx="1229537" cy="2057888"/>
            </a:xfrm>
            <a:custGeom>
              <a:rect b="b" l="l" r="r" t="t"/>
              <a:pathLst>
                <a:path extrusionOk="0" h="157874" w="93235">
                  <a:moveTo>
                    <a:pt x="68279" y="0"/>
                  </a:moveTo>
                  <a:cubicBezTo>
                    <a:pt x="56357" y="278"/>
                    <a:pt x="44261" y="9636"/>
                    <a:pt x="33274" y="27035"/>
                  </a:cubicBezTo>
                  <a:cubicBezTo>
                    <a:pt x="23916" y="41903"/>
                    <a:pt x="17608" y="58921"/>
                    <a:pt x="15077" y="68972"/>
                  </a:cubicBezTo>
                  <a:cubicBezTo>
                    <a:pt x="14731" y="70324"/>
                    <a:pt x="14384" y="71814"/>
                    <a:pt x="13934" y="73443"/>
                  </a:cubicBezTo>
                  <a:cubicBezTo>
                    <a:pt x="6759" y="101136"/>
                    <a:pt x="1" y="131948"/>
                    <a:pt x="10294" y="147164"/>
                  </a:cubicBezTo>
                  <a:cubicBezTo>
                    <a:pt x="13552" y="151947"/>
                    <a:pt x="18197" y="154754"/>
                    <a:pt x="24123" y="155517"/>
                  </a:cubicBezTo>
                  <a:cubicBezTo>
                    <a:pt x="32650" y="156626"/>
                    <a:pt x="43671" y="157873"/>
                    <a:pt x="53307" y="157873"/>
                  </a:cubicBezTo>
                  <a:lnTo>
                    <a:pt x="53341" y="157873"/>
                  </a:lnTo>
                  <a:cubicBezTo>
                    <a:pt x="65056" y="157873"/>
                    <a:pt x="81242" y="156383"/>
                    <a:pt x="86510" y="143386"/>
                  </a:cubicBezTo>
                  <a:cubicBezTo>
                    <a:pt x="90219" y="134201"/>
                    <a:pt x="89179" y="121273"/>
                    <a:pt x="88208" y="108761"/>
                  </a:cubicBezTo>
                  <a:cubicBezTo>
                    <a:pt x="87515" y="100374"/>
                    <a:pt x="86891" y="92471"/>
                    <a:pt x="87897" y="87307"/>
                  </a:cubicBezTo>
                  <a:cubicBezTo>
                    <a:pt x="88243" y="85921"/>
                    <a:pt x="88694" y="84569"/>
                    <a:pt x="89283" y="83252"/>
                  </a:cubicBezTo>
                  <a:cubicBezTo>
                    <a:pt x="90947" y="79128"/>
                    <a:pt x="93234" y="73478"/>
                    <a:pt x="91986" y="64605"/>
                  </a:cubicBezTo>
                  <a:cubicBezTo>
                    <a:pt x="91362" y="60030"/>
                    <a:pt x="90323" y="55490"/>
                    <a:pt x="88867" y="51088"/>
                  </a:cubicBezTo>
                  <a:cubicBezTo>
                    <a:pt x="88174" y="48905"/>
                    <a:pt x="87689" y="47310"/>
                    <a:pt x="87585" y="45612"/>
                  </a:cubicBezTo>
                  <a:cubicBezTo>
                    <a:pt x="87446" y="43602"/>
                    <a:pt x="87758" y="40344"/>
                    <a:pt x="88104" y="36913"/>
                  </a:cubicBezTo>
                  <a:cubicBezTo>
                    <a:pt x="89144" y="26445"/>
                    <a:pt x="90427" y="13379"/>
                    <a:pt x="83425" y="5650"/>
                  </a:cubicBezTo>
                  <a:cubicBezTo>
                    <a:pt x="80029" y="1907"/>
                    <a:pt x="75177" y="0"/>
                    <a:pt x="6900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8"/>
            <p:cNvSpPr/>
            <p:nvPr/>
          </p:nvSpPr>
          <p:spPr>
            <a:xfrm>
              <a:off x="2082513" y="3917897"/>
              <a:ext cx="1246825" cy="1945004"/>
            </a:xfrm>
            <a:custGeom>
              <a:rect b="b" l="l" r="r" t="t"/>
              <a:pathLst>
                <a:path extrusionOk="0" h="149214" w="94546">
                  <a:moveTo>
                    <a:pt x="71607" y="1"/>
                  </a:moveTo>
                  <a:cubicBezTo>
                    <a:pt x="71391" y="1"/>
                    <a:pt x="71171" y="3"/>
                    <a:pt x="70948" y="9"/>
                  </a:cubicBezTo>
                  <a:cubicBezTo>
                    <a:pt x="47172" y="563"/>
                    <a:pt x="27243" y="44269"/>
                    <a:pt x="21836" y="65723"/>
                  </a:cubicBezTo>
                  <a:cubicBezTo>
                    <a:pt x="16429" y="87177"/>
                    <a:pt x="1" y="143429"/>
                    <a:pt x="27243" y="146895"/>
                  </a:cubicBezTo>
                  <a:cubicBezTo>
                    <a:pt x="37436" y="148205"/>
                    <a:pt x="47280" y="149214"/>
                    <a:pt x="55914" y="149214"/>
                  </a:cubicBezTo>
                  <a:cubicBezTo>
                    <a:pt x="70355" y="149214"/>
                    <a:pt x="81411" y="146391"/>
                    <a:pt x="85055" y="137433"/>
                  </a:cubicBezTo>
                  <a:cubicBezTo>
                    <a:pt x="90843" y="123119"/>
                    <a:pt x="83530" y="95703"/>
                    <a:pt x="86198" y="82151"/>
                  </a:cubicBezTo>
                  <a:cubicBezTo>
                    <a:pt x="87238" y="76848"/>
                    <a:pt x="91813" y="71892"/>
                    <a:pt x="90254" y="60871"/>
                  </a:cubicBezTo>
                  <a:cubicBezTo>
                    <a:pt x="88729" y="49884"/>
                    <a:pt x="86129" y="46522"/>
                    <a:pt x="85817" y="41565"/>
                  </a:cubicBezTo>
                  <a:cubicBezTo>
                    <a:pt x="85130" y="30647"/>
                    <a:pt x="94546" y="1"/>
                    <a:pt x="71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8"/>
            <p:cNvSpPr/>
            <p:nvPr/>
          </p:nvSpPr>
          <p:spPr>
            <a:xfrm>
              <a:off x="2228322" y="3974486"/>
              <a:ext cx="1000074" cy="1831991"/>
            </a:xfrm>
            <a:custGeom>
              <a:rect b="b" l="l" r="r" t="t"/>
              <a:pathLst>
                <a:path extrusionOk="0" h="140544" w="75835">
                  <a:moveTo>
                    <a:pt x="59961" y="0"/>
                  </a:moveTo>
                  <a:cubicBezTo>
                    <a:pt x="39442" y="485"/>
                    <a:pt x="20241" y="41591"/>
                    <a:pt x="14973" y="62422"/>
                  </a:cubicBezTo>
                  <a:cubicBezTo>
                    <a:pt x="14626" y="63808"/>
                    <a:pt x="14245" y="65298"/>
                    <a:pt x="13829" y="66927"/>
                  </a:cubicBezTo>
                  <a:cubicBezTo>
                    <a:pt x="9358" y="84292"/>
                    <a:pt x="0" y="120407"/>
                    <a:pt x="8977" y="133646"/>
                  </a:cubicBezTo>
                  <a:cubicBezTo>
                    <a:pt x="10814" y="136350"/>
                    <a:pt x="13275" y="137840"/>
                    <a:pt x="16741" y="138256"/>
                  </a:cubicBezTo>
                  <a:cubicBezTo>
                    <a:pt x="25024" y="139331"/>
                    <a:pt x="35665" y="140544"/>
                    <a:pt x="44815" y="140544"/>
                  </a:cubicBezTo>
                  <a:lnTo>
                    <a:pt x="44815" y="140509"/>
                  </a:lnTo>
                  <a:cubicBezTo>
                    <a:pt x="59267" y="140509"/>
                    <a:pt x="67482" y="137563"/>
                    <a:pt x="69943" y="131463"/>
                  </a:cubicBezTo>
                  <a:cubicBezTo>
                    <a:pt x="72923" y="124150"/>
                    <a:pt x="71883" y="111742"/>
                    <a:pt x="71017" y="100789"/>
                  </a:cubicBezTo>
                  <a:cubicBezTo>
                    <a:pt x="70324" y="91778"/>
                    <a:pt x="69631" y="83286"/>
                    <a:pt x="70878" y="76944"/>
                  </a:cubicBezTo>
                  <a:cubicBezTo>
                    <a:pt x="71329" y="75038"/>
                    <a:pt x="71953" y="73131"/>
                    <a:pt x="72750" y="71329"/>
                  </a:cubicBezTo>
                  <a:cubicBezTo>
                    <a:pt x="74275" y="67586"/>
                    <a:pt x="75835" y="63704"/>
                    <a:pt x="74899" y="57153"/>
                  </a:cubicBezTo>
                  <a:cubicBezTo>
                    <a:pt x="74344" y="53029"/>
                    <a:pt x="73408" y="48939"/>
                    <a:pt x="72091" y="45023"/>
                  </a:cubicBezTo>
                  <a:cubicBezTo>
                    <a:pt x="71294" y="42423"/>
                    <a:pt x="70601" y="40205"/>
                    <a:pt x="70428" y="37502"/>
                  </a:cubicBezTo>
                  <a:cubicBezTo>
                    <a:pt x="70254" y="34763"/>
                    <a:pt x="70601" y="31332"/>
                    <a:pt x="70982" y="27381"/>
                  </a:cubicBezTo>
                  <a:cubicBezTo>
                    <a:pt x="71814" y="19063"/>
                    <a:pt x="72923" y="7695"/>
                    <a:pt x="68522" y="2773"/>
                  </a:cubicBezTo>
                  <a:cubicBezTo>
                    <a:pt x="66789" y="901"/>
                    <a:pt x="64189" y="0"/>
                    <a:pt x="605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8"/>
            <p:cNvSpPr/>
            <p:nvPr/>
          </p:nvSpPr>
          <p:spPr>
            <a:xfrm>
              <a:off x="2468273" y="3335627"/>
              <a:ext cx="1107948" cy="2362907"/>
            </a:xfrm>
            <a:custGeom>
              <a:rect b="b" l="l" r="r" t="t"/>
              <a:pathLst>
                <a:path extrusionOk="0" h="181274" w="84015">
                  <a:moveTo>
                    <a:pt x="66754" y="0"/>
                  </a:moveTo>
                  <a:cubicBezTo>
                    <a:pt x="66650" y="8110"/>
                    <a:pt x="67932" y="78503"/>
                    <a:pt x="63531" y="84950"/>
                  </a:cubicBezTo>
                  <a:cubicBezTo>
                    <a:pt x="58783" y="91977"/>
                    <a:pt x="49931" y="96084"/>
                    <a:pt x="41356" y="96084"/>
                  </a:cubicBezTo>
                  <a:cubicBezTo>
                    <a:pt x="40541" y="96084"/>
                    <a:pt x="39729" y="96047"/>
                    <a:pt x="38923" y="95972"/>
                  </a:cubicBezTo>
                  <a:cubicBezTo>
                    <a:pt x="29634" y="95105"/>
                    <a:pt x="29495" y="90322"/>
                    <a:pt x="31090" y="88589"/>
                  </a:cubicBezTo>
                  <a:cubicBezTo>
                    <a:pt x="32684" y="86856"/>
                    <a:pt x="34001" y="83668"/>
                    <a:pt x="33689" y="81761"/>
                  </a:cubicBezTo>
                  <a:cubicBezTo>
                    <a:pt x="33377" y="79890"/>
                    <a:pt x="35283" y="77013"/>
                    <a:pt x="39928" y="74968"/>
                  </a:cubicBezTo>
                  <a:cubicBezTo>
                    <a:pt x="44572" y="72923"/>
                    <a:pt x="46374" y="70913"/>
                    <a:pt x="45854" y="70185"/>
                  </a:cubicBezTo>
                  <a:cubicBezTo>
                    <a:pt x="45778" y="70073"/>
                    <a:pt x="45674" y="70022"/>
                    <a:pt x="45547" y="70022"/>
                  </a:cubicBezTo>
                  <a:cubicBezTo>
                    <a:pt x="44387" y="70022"/>
                    <a:pt x="41215" y="74188"/>
                    <a:pt x="37509" y="74188"/>
                  </a:cubicBezTo>
                  <a:cubicBezTo>
                    <a:pt x="37209" y="74188"/>
                    <a:pt x="36906" y="74160"/>
                    <a:pt x="36600" y="74102"/>
                  </a:cubicBezTo>
                  <a:cubicBezTo>
                    <a:pt x="33377" y="73478"/>
                    <a:pt x="37606" y="67135"/>
                    <a:pt x="39789" y="65541"/>
                  </a:cubicBezTo>
                  <a:cubicBezTo>
                    <a:pt x="41938" y="63946"/>
                    <a:pt x="44260" y="62075"/>
                    <a:pt x="43983" y="61347"/>
                  </a:cubicBezTo>
                  <a:cubicBezTo>
                    <a:pt x="43924" y="61202"/>
                    <a:pt x="43803" y="61138"/>
                    <a:pt x="43639" y="61138"/>
                  </a:cubicBezTo>
                  <a:cubicBezTo>
                    <a:pt x="42938" y="61138"/>
                    <a:pt x="41443" y="62292"/>
                    <a:pt x="40517" y="63219"/>
                  </a:cubicBezTo>
                  <a:cubicBezTo>
                    <a:pt x="40257" y="63486"/>
                    <a:pt x="40033" y="63588"/>
                    <a:pt x="39833" y="63588"/>
                  </a:cubicBezTo>
                  <a:cubicBezTo>
                    <a:pt x="39211" y="63588"/>
                    <a:pt x="38826" y="62603"/>
                    <a:pt x="38333" y="62603"/>
                  </a:cubicBezTo>
                  <a:cubicBezTo>
                    <a:pt x="38288" y="62603"/>
                    <a:pt x="38242" y="62611"/>
                    <a:pt x="38195" y="62629"/>
                  </a:cubicBezTo>
                  <a:cubicBezTo>
                    <a:pt x="37467" y="62941"/>
                    <a:pt x="38195" y="64362"/>
                    <a:pt x="38195" y="64362"/>
                  </a:cubicBezTo>
                  <a:cubicBezTo>
                    <a:pt x="38195" y="64362"/>
                    <a:pt x="34001" y="69457"/>
                    <a:pt x="33689" y="73200"/>
                  </a:cubicBezTo>
                  <a:cubicBezTo>
                    <a:pt x="33468" y="76214"/>
                    <a:pt x="31769" y="81256"/>
                    <a:pt x="29912" y="81256"/>
                  </a:cubicBezTo>
                  <a:cubicBezTo>
                    <a:pt x="29441" y="81256"/>
                    <a:pt x="28960" y="80931"/>
                    <a:pt x="28490" y="80167"/>
                  </a:cubicBezTo>
                  <a:cubicBezTo>
                    <a:pt x="26619" y="77117"/>
                    <a:pt x="25475" y="74829"/>
                    <a:pt x="24990" y="73304"/>
                  </a:cubicBezTo>
                  <a:cubicBezTo>
                    <a:pt x="24955" y="73183"/>
                    <a:pt x="24851" y="73122"/>
                    <a:pt x="24747" y="73122"/>
                  </a:cubicBezTo>
                  <a:cubicBezTo>
                    <a:pt x="24643" y="73122"/>
                    <a:pt x="24539" y="73183"/>
                    <a:pt x="24504" y="73304"/>
                  </a:cubicBezTo>
                  <a:cubicBezTo>
                    <a:pt x="24227" y="74587"/>
                    <a:pt x="24123" y="77013"/>
                    <a:pt x="25891" y="79890"/>
                  </a:cubicBezTo>
                  <a:cubicBezTo>
                    <a:pt x="28218" y="83645"/>
                    <a:pt x="27878" y="86817"/>
                    <a:pt x="26239" y="86817"/>
                  </a:cubicBezTo>
                  <a:cubicBezTo>
                    <a:pt x="26047" y="86817"/>
                    <a:pt x="25838" y="86773"/>
                    <a:pt x="25613" y="86683"/>
                  </a:cubicBezTo>
                  <a:cubicBezTo>
                    <a:pt x="23903" y="86004"/>
                    <a:pt x="18894" y="84006"/>
                    <a:pt x="16189" y="84006"/>
                  </a:cubicBezTo>
                  <a:cubicBezTo>
                    <a:pt x="15441" y="84006"/>
                    <a:pt x="14869" y="84159"/>
                    <a:pt x="14592" y="84534"/>
                  </a:cubicBezTo>
                  <a:cubicBezTo>
                    <a:pt x="13275" y="86267"/>
                    <a:pt x="19513" y="86128"/>
                    <a:pt x="22425" y="90773"/>
                  </a:cubicBezTo>
                  <a:cubicBezTo>
                    <a:pt x="25302" y="95382"/>
                    <a:pt x="27901" y="95764"/>
                    <a:pt x="24782" y="96076"/>
                  </a:cubicBezTo>
                  <a:cubicBezTo>
                    <a:pt x="24243" y="96136"/>
                    <a:pt x="23813" y="96171"/>
                    <a:pt x="23409" y="96171"/>
                  </a:cubicBezTo>
                  <a:cubicBezTo>
                    <a:pt x="21501" y="96171"/>
                    <a:pt x="20172" y="95386"/>
                    <a:pt x="10675" y="92783"/>
                  </a:cubicBezTo>
                  <a:cubicBezTo>
                    <a:pt x="10589" y="92759"/>
                    <a:pt x="10453" y="92739"/>
                    <a:pt x="10306" y="92739"/>
                  </a:cubicBezTo>
                  <a:cubicBezTo>
                    <a:pt x="9803" y="92739"/>
                    <a:pt x="9170" y="92973"/>
                    <a:pt x="9947" y="94100"/>
                  </a:cubicBezTo>
                  <a:cubicBezTo>
                    <a:pt x="10917" y="95471"/>
                    <a:pt x="16630" y="99036"/>
                    <a:pt x="20922" y="99036"/>
                  </a:cubicBezTo>
                  <a:cubicBezTo>
                    <a:pt x="21078" y="99036"/>
                    <a:pt x="21233" y="99031"/>
                    <a:pt x="21385" y="99022"/>
                  </a:cubicBezTo>
                  <a:lnTo>
                    <a:pt x="21385" y="99022"/>
                  </a:lnTo>
                  <a:cubicBezTo>
                    <a:pt x="21385" y="99022"/>
                    <a:pt x="19513" y="103354"/>
                    <a:pt x="16637" y="104220"/>
                  </a:cubicBezTo>
                  <a:cubicBezTo>
                    <a:pt x="13760" y="105122"/>
                    <a:pt x="9774" y="105711"/>
                    <a:pt x="10779" y="106577"/>
                  </a:cubicBezTo>
                  <a:cubicBezTo>
                    <a:pt x="11014" y="106773"/>
                    <a:pt x="11357" y="106843"/>
                    <a:pt x="11764" y="106843"/>
                  </a:cubicBezTo>
                  <a:cubicBezTo>
                    <a:pt x="12806" y="106843"/>
                    <a:pt x="14260" y="106381"/>
                    <a:pt x="15344" y="106381"/>
                  </a:cubicBezTo>
                  <a:cubicBezTo>
                    <a:pt x="15713" y="106381"/>
                    <a:pt x="16038" y="106434"/>
                    <a:pt x="16290" y="106577"/>
                  </a:cubicBezTo>
                  <a:cubicBezTo>
                    <a:pt x="17288" y="107129"/>
                    <a:pt x="19520" y="108098"/>
                    <a:pt x="20724" y="108098"/>
                  </a:cubicBezTo>
                  <a:cubicBezTo>
                    <a:pt x="21109" y="108098"/>
                    <a:pt x="21388" y="107999"/>
                    <a:pt x="21489" y="107756"/>
                  </a:cubicBezTo>
                  <a:cubicBezTo>
                    <a:pt x="21940" y="106751"/>
                    <a:pt x="18612" y="106023"/>
                    <a:pt x="19617" y="104844"/>
                  </a:cubicBezTo>
                  <a:cubicBezTo>
                    <a:pt x="20521" y="103785"/>
                    <a:pt x="24001" y="99001"/>
                    <a:pt x="28496" y="99001"/>
                  </a:cubicBezTo>
                  <a:cubicBezTo>
                    <a:pt x="29002" y="99001"/>
                    <a:pt x="29521" y="99062"/>
                    <a:pt x="30050" y="99195"/>
                  </a:cubicBezTo>
                  <a:cubicBezTo>
                    <a:pt x="35283" y="100477"/>
                    <a:pt x="42389" y="99923"/>
                    <a:pt x="41071" y="103527"/>
                  </a:cubicBezTo>
                  <a:cubicBezTo>
                    <a:pt x="39754" y="107132"/>
                    <a:pt x="27277" y="134097"/>
                    <a:pt x="24747" y="135691"/>
                  </a:cubicBezTo>
                  <a:cubicBezTo>
                    <a:pt x="22217" y="137285"/>
                    <a:pt x="21350" y="139157"/>
                    <a:pt x="18612" y="140023"/>
                  </a:cubicBezTo>
                  <a:cubicBezTo>
                    <a:pt x="15840" y="140890"/>
                    <a:pt x="13656" y="142935"/>
                    <a:pt x="12062" y="143489"/>
                  </a:cubicBezTo>
                  <a:cubicBezTo>
                    <a:pt x="10467" y="144079"/>
                    <a:pt x="763" y="144668"/>
                    <a:pt x="1941" y="145812"/>
                  </a:cubicBezTo>
                  <a:cubicBezTo>
                    <a:pt x="2419" y="146304"/>
                    <a:pt x="3658" y="146566"/>
                    <a:pt x="5277" y="146566"/>
                  </a:cubicBezTo>
                  <a:cubicBezTo>
                    <a:pt x="7536" y="146566"/>
                    <a:pt x="10535" y="146055"/>
                    <a:pt x="13240" y="144945"/>
                  </a:cubicBezTo>
                  <a:cubicBezTo>
                    <a:pt x="16937" y="143455"/>
                    <a:pt x="20260" y="141505"/>
                    <a:pt x="21760" y="141505"/>
                  </a:cubicBezTo>
                  <a:cubicBezTo>
                    <a:pt x="22144" y="141505"/>
                    <a:pt x="22409" y="141633"/>
                    <a:pt x="22529" y="141930"/>
                  </a:cubicBezTo>
                  <a:cubicBezTo>
                    <a:pt x="23083" y="143385"/>
                    <a:pt x="19756" y="147579"/>
                    <a:pt x="15562" y="150040"/>
                  </a:cubicBezTo>
                  <a:cubicBezTo>
                    <a:pt x="11334" y="152501"/>
                    <a:pt x="0" y="159467"/>
                    <a:pt x="1837" y="162517"/>
                  </a:cubicBezTo>
                  <a:cubicBezTo>
                    <a:pt x="2126" y="162998"/>
                    <a:pt x="2428" y="163205"/>
                    <a:pt x="2755" y="163205"/>
                  </a:cubicBezTo>
                  <a:cubicBezTo>
                    <a:pt x="4506" y="163205"/>
                    <a:pt x="7001" y="157279"/>
                    <a:pt x="12374" y="155586"/>
                  </a:cubicBezTo>
                  <a:cubicBezTo>
                    <a:pt x="12374" y="155586"/>
                    <a:pt x="15336" y="153312"/>
                    <a:pt x="17214" y="153312"/>
                  </a:cubicBezTo>
                  <a:cubicBezTo>
                    <a:pt x="17757" y="153312"/>
                    <a:pt x="18209" y="153502"/>
                    <a:pt x="18474" y="153991"/>
                  </a:cubicBezTo>
                  <a:cubicBezTo>
                    <a:pt x="19386" y="155705"/>
                    <a:pt x="19769" y="157352"/>
                    <a:pt x="20396" y="157352"/>
                  </a:cubicBezTo>
                  <a:cubicBezTo>
                    <a:pt x="20556" y="157352"/>
                    <a:pt x="20731" y="157245"/>
                    <a:pt x="20934" y="157007"/>
                  </a:cubicBezTo>
                  <a:cubicBezTo>
                    <a:pt x="21940" y="155828"/>
                    <a:pt x="21073" y="150907"/>
                    <a:pt x="23673" y="147163"/>
                  </a:cubicBezTo>
                  <a:cubicBezTo>
                    <a:pt x="26202" y="143536"/>
                    <a:pt x="29498" y="135371"/>
                    <a:pt x="30922" y="135371"/>
                  </a:cubicBezTo>
                  <a:cubicBezTo>
                    <a:pt x="30981" y="135371"/>
                    <a:pt x="31037" y="135385"/>
                    <a:pt x="31090" y="135414"/>
                  </a:cubicBezTo>
                  <a:cubicBezTo>
                    <a:pt x="32372" y="136142"/>
                    <a:pt x="32823" y="145708"/>
                    <a:pt x="31956" y="150629"/>
                  </a:cubicBezTo>
                  <a:cubicBezTo>
                    <a:pt x="31090" y="155551"/>
                    <a:pt x="30362" y="165255"/>
                    <a:pt x="30362" y="166573"/>
                  </a:cubicBezTo>
                  <a:cubicBezTo>
                    <a:pt x="30362" y="167890"/>
                    <a:pt x="26133" y="176728"/>
                    <a:pt x="27312" y="176728"/>
                  </a:cubicBezTo>
                  <a:cubicBezTo>
                    <a:pt x="28338" y="176728"/>
                    <a:pt x="29444" y="174860"/>
                    <a:pt x="30766" y="174860"/>
                  </a:cubicBezTo>
                  <a:cubicBezTo>
                    <a:pt x="30961" y="174860"/>
                    <a:pt x="31161" y="174901"/>
                    <a:pt x="31367" y="174995"/>
                  </a:cubicBezTo>
                  <a:cubicBezTo>
                    <a:pt x="32888" y="175689"/>
                    <a:pt x="35324" y="181273"/>
                    <a:pt x="36327" y="181273"/>
                  </a:cubicBezTo>
                  <a:cubicBezTo>
                    <a:pt x="36375" y="181273"/>
                    <a:pt x="36420" y="181260"/>
                    <a:pt x="36462" y="181233"/>
                  </a:cubicBezTo>
                  <a:cubicBezTo>
                    <a:pt x="37328" y="180644"/>
                    <a:pt x="33412" y="170801"/>
                    <a:pt x="33481" y="169484"/>
                  </a:cubicBezTo>
                  <a:cubicBezTo>
                    <a:pt x="33550" y="168167"/>
                    <a:pt x="31817" y="160923"/>
                    <a:pt x="32823" y="160784"/>
                  </a:cubicBezTo>
                  <a:cubicBezTo>
                    <a:pt x="32831" y="160783"/>
                    <a:pt x="32839" y="160783"/>
                    <a:pt x="32848" y="160783"/>
                  </a:cubicBezTo>
                  <a:cubicBezTo>
                    <a:pt x="33880" y="160783"/>
                    <a:pt x="38875" y="168643"/>
                    <a:pt x="39971" y="168643"/>
                  </a:cubicBezTo>
                  <a:cubicBezTo>
                    <a:pt x="40007" y="168643"/>
                    <a:pt x="40039" y="168635"/>
                    <a:pt x="40066" y="168617"/>
                  </a:cubicBezTo>
                  <a:cubicBezTo>
                    <a:pt x="40933" y="168028"/>
                    <a:pt x="38680" y="163592"/>
                    <a:pt x="35006" y="159329"/>
                  </a:cubicBezTo>
                  <a:cubicBezTo>
                    <a:pt x="31332" y="155066"/>
                    <a:pt x="35873" y="151357"/>
                    <a:pt x="36011" y="148758"/>
                  </a:cubicBezTo>
                  <a:cubicBezTo>
                    <a:pt x="36150" y="146124"/>
                    <a:pt x="37155" y="136280"/>
                    <a:pt x="36739" y="131220"/>
                  </a:cubicBezTo>
                  <a:cubicBezTo>
                    <a:pt x="36289" y="126125"/>
                    <a:pt x="40517" y="110459"/>
                    <a:pt x="47761" y="106716"/>
                  </a:cubicBezTo>
                  <a:cubicBezTo>
                    <a:pt x="54519" y="103181"/>
                    <a:pt x="64778" y="100027"/>
                    <a:pt x="69042" y="96110"/>
                  </a:cubicBezTo>
                  <a:cubicBezTo>
                    <a:pt x="69943" y="95261"/>
                    <a:pt x="71095" y="94836"/>
                    <a:pt x="72243" y="94836"/>
                  </a:cubicBezTo>
                  <a:cubicBezTo>
                    <a:pt x="73391" y="94836"/>
                    <a:pt x="74535" y="95261"/>
                    <a:pt x="75419" y="96110"/>
                  </a:cubicBezTo>
                  <a:cubicBezTo>
                    <a:pt x="77429" y="97947"/>
                    <a:pt x="79231" y="99611"/>
                    <a:pt x="81276" y="101240"/>
                  </a:cubicBezTo>
                  <a:cubicBezTo>
                    <a:pt x="81900" y="97912"/>
                    <a:pt x="82732" y="94620"/>
                    <a:pt x="83772" y="91431"/>
                  </a:cubicBezTo>
                  <a:cubicBezTo>
                    <a:pt x="83876" y="91154"/>
                    <a:pt x="83945" y="90877"/>
                    <a:pt x="84014" y="90634"/>
                  </a:cubicBezTo>
                  <a:cubicBezTo>
                    <a:pt x="83425" y="89594"/>
                    <a:pt x="82801" y="88589"/>
                    <a:pt x="82108" y="87549"/>
                  </a:cubicBezTo>
                  <a:cubicBezTo>
                    <a:pt x="77706" y="81137"/>
                    <a:pt x="77082" y="8769"/>
                    <a:pt x="7763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8"/>
            <p:cNvSpPr/>
            <p:nvPr/>
          </p:nvSpPr>
          <p:spPr>
            <a:xfrm>
              <a:off x="2468273" y="4132610"/>
              <a:ext cx="794850" cy="1565973"/>
            </a:xfrm>
            <a:custGeom>
              <a:rect b="b" l="l" r="r" t="t"/>
              <a:pathLst>
                <a:path extrusionOk="0" h="120136" w="60273">
                  <a:moveTo>
                    <a:pt x="43639" y="0"/>
                  </a:moveTo>
                  <a:cubicBezTo>
                    <a:pt x="42938" y="0"/>
                    <a:pt x="41443" y="1154"/>
                    <a:pt x="40517" y="2081"/>
                  </a:cubicBezTo>
                  <a:cubicBezTo>
                    <a:pt x="40257" y="2348"/>
                    <a:pt x="40033" y="2450"/>
                    <a:pt x="39833" y="2450"/>
                  </a:cubicBezTo>
                  <a:cubicBezTo>
                    <a:pt x="39211" y="2450"/>
                    <a:pt x="38826" y="1465"/>
                    <a:pt x="38333" y="1465"/>
                  </a:cubicBezTo>
                  <a:cubicBezTo>
                    <a:pt x="38288" y="1465"/>
                    <a:pt x="38242" y="1473"/>
                    <a:pt x="38195" y="1491"/>
                  </a:cubicBezTo>
                  <a:cubicBezTo>
                    <a:pt x="37467" y="1803"/>
                    <a:pt x="38195" y="3224"/>
                    <a:pt x="38195" y="3224"/>
                  </a:cubicBezTo>
                  <a:cubicBezTo>
                    <a:pt x="38195" y="3224"/>
                    <a:pt x="34001" y="8319"/>
                    <a:pt x="33689" y="12062"/>
                  </a:cubicBezTo>
                  <a:cubicBezTo>
                    <a:pt x="33468" y="15076"/>
                    <a:pt x="31769" y="20118"/>
                    <a:pt x="29912" y="20118"/>
                  </a:cubicBezTo>
                  <a:cubicBezTo>
                    <a:pt x="29441" y="20118"/>
                    <a:pt x="28960" y="19793"/>
                    <a:pt x="28490" y="19029"/>
                  </a:cubicBezTo>
                  <a:cubicBezTo>
                    <a:pt x="26619" y="15979"/>
                    <a:pt x="25475" y="13691"/>
                    <a:pt x="24990" y="12166"/>
                  </a:cubicBezTo>
                  <a:cubicBezTo>
                    <a:pt x="24955" y="12045"/>
                    <a:pt x="24851" y="11984"/>
                    <a:pt x="24747" y="11984"/>
                  </a:cubicBezTo>
                  <a:cubicBezTo>
                    <a:pt x="24643" y="11984"/>
                    <a:pt x="24539" y="12045"/>
                    <a:pt x="24504" y="12166"/>
                  </a:cubicBezTo>
                  <a:cubicBezTo>
                    <a:pt x="24227" y="13449"/>
                    <a:pt x="24123" y="15875"/>
                    <a:pt x="25891" y="18752"/>
                  </a:cubicBezTo>
                  <a:cubicBezTo>
                    <a:pt x="28218" y="22507"/>
                    <a:pt x="27878" y="25679"/>
                    <a:pt x="26239" y="25679"/>
                  </a:cubicBezTo>
                  <a:cubicBezTo>
                    <a:pt x="26047" y="25679"/>
                    <a:pt x="25838" y="25635"/>
                    <a:pt x="25613" y="25545"/>
                  </a:cubicBezTo>
                  <a:cubicBezTo>
                    <a:pt x="23903" y="24866"/>
                    <a:pt x="18894" y="22868"/>
                    <a:pt x="16189" y="22868"/>
                  </a:cubicBezTo>
                  <a:cubicBezTo>
                    <a:pt x="15441" y="22868"/>
                    <a:pt x="14869" y="23021"/>
                    <a:pt x="14592" y="23396"/>
                  </a:cubicBezTo>
                  <a:cubicBezTo>
                    <a:pt x="13275" y="25129"/>
                    <a:pt x="19513" y="24990"/>
                    <a:pt x="22425" y="29635"/>
                  </a:cubicBezTo>
                  <a:cubicBezTo>
                    <a:pt x="25302" y="34244"/>
                    <a:pt x="27901" y="34626"/>
                    <a:pt x="24782" y="34938"/>
                  </a:cubicBezTo>
                  <a:cubicBezTo>
                    <a:pt x="24243" y="34998"/>
                    <a:pt x="23813" y="35033"/>
                    <a:pt x="23409" y="35033"/>
                  </a:cubicBezTo>
                  <a:cubicBezTo>
                    <a:pt x="21501" y="35033"/>
                    <a:pt x="20172" y="34248"/>
                    <a:pt x="10675" y="31645"/>
                  </a:cubicBezTo>
                  <a:cubicBezTo>
                    <a:pt x="10589" y="31621"/>
                    <a:pt x="10453" y="31601"/>
                    <a:pt x="10306" y="31601"/>
                  </a:cubicBezTo>
                  <a:cubicBezTo>
                    <a:pt x="9803" y="31601"/>
                    <a:pt x="9170" y="31835"/>
                    <a:pt x="9947" y="32962"/>
                  </a:cubicBezTo>
                  <a:cubicBezTo>
                    <a:pt x="10917" y="34333"/>
                    <a:pt x="16630" y="37898"/>
                    <a:pt x="20922" y="37898"/>
                  </a:cubicBezTo>
                  <a:cubicBezTo>
                    <a:pt x="21078" y="37898"/>
                    <a:pt x="21233" y="37893"/>
                    <a:pt x="21385" y="37884"/>
                  </a:cubicBezTo>
                  <a:lnTo>
                    <a:pt x="21385" y="37884"/>
                  </a:lnTo>
                  <a:cubicBezTo>
                    <a:pt x="21385" y="37884"/>
                    <a:pt x="19513" y="42216"/>
                    <a:pt x="16637" y="43082"/>
                  </a:cubicBezTo>
                  <a:cubicBezTo>
                    <a:pt x="13760" y="43984"/>
                    <a:pt x="9774" y="44573"/>
                    <a:pt x="10779" y="45439"/>
                  </a:cubicBezTo>
                  <a:cubicBezTo>
                    <a:pt x="11014" y="45635"/>
                    <a:pt x="11357" y="45705"/>
                    <a:pt x="11764" y="45705"/>
                  </a:cubicBezTo>
                  <a:cubicBezTo>
                    <a:pt x="12806" y="45705"/>
                    <a:pt x="14260" y="45243"/>
                    <a:pt x="15344" y="45243"/>
                  </a:cubicBezTo>
                  <a:cubicBezTo>
                    <a:pt x="15713" y="45243"/>
                    <a:pt x="16038" y="45296"/>
                    <a:pt x="16290" y="45439"/>
                  </a:cubicBezTo>
                  <a:cubicBezTo>
                    <a:pt x="17288" y="45991"/>
                    <a:pt x="19520" y="46960"/>
                    <a:pt x="20724" y="46960"/>
                  </a:cubicBezTo>
                  <a:cubicBezTo>
                    <a:pt x="21109" y="46960"/>
                    <a:pt x="21388" y="46861"/>
                    <a:pt x="21489" y="46618"/>
                  </a:cubicBezTo>
                  <a:cubicBezTo>
                    <a:pt x="21940" y="45613"/>
                    <a:pt x="18612" y="44885"/>
                    <a:pt x="19617" y="43706"/>
                  </a:cubicBezTo>
                  <a:cubicBezTo>
                    <a:pt x="20521" y="42647"/>
                    <a:pt x="24001" y="37863"/>
                    <a:pt x="28496" y="37863"/>
                  </a:cubicBezTo>
                  <a:cubicBezTo>
                    <a:pt x="29002" y="37863"/>
                    <a:pt x="29521" y="37924"/>
                    <a:pt x="30050" y="38057"/>
                  </a:cubicBezTo>
                  <a:cubicBezTo>
                    <a:pt x="35283" y="39339"/>
                    <a:pt x="42389" y="38785"/>
                    <a:pt x="41071" y="42389"/>
                  </a:cubicBezTo>
                  <a:cubicBezTo>
                    <a:pt x="39754" y="45994"/>
                    <a:pt x="27277" y="72959"/>
                    <a:pt x="24747" y="74553"/>
                  </a:cubicBezTo>
                  <a:cubicBezTo>
                    <a:pt x="22217" y="76147"/>
                    <a:pt x="21350" y="78019"/>
                    <a:pt x="18612" y="78885"/>
                  </a:cubicBezTo>
                  <a:cubicBezTo>
                    <a:pt x="15840" y="79752"/>
                    <a:pt x="13656" y="81797"/>
                    <a:pt x="12062" y="82351"/>
                  </a:cubicBezTo>
                  <a:cubicBezTo>
                    <a:pt x="10467" y="82941"/>
                    <a:pt x="763" y="83530"/>
                    <a:pt x="1941" y="84674"/>
                  </a:cubicBezTo>
                  <a:cubicBezTo>
                    <a:pt x="2419" y="85166"/>
                    <a:pt x="3658" y="85428"/>
                    <a:pt x="5277" y="85428"/>
                  </a:cubicBezTo>
                  <a:cubicBezTo>
                    <a:pt x="7536" y="85428"/>
                    <a:pt x="10535" y="84917"/>
                    <a:pt x="13240" y="83807"/>
                  </a:cubicBezTo>
                  <a:cubicBezTo>
                    <a:pt x="16937" y="82317"/>
                    <a:pt x="20260" y="80367"/>
                    <a:pt x="21760" y="80367"/>
                  </a:cubicBezTo>
                  <a:cubicBezTo>
                    <a:pt x="22144" y="80367"/>
                    <a:pt x="22409" y="80495"/>
                    <a:pt x="22529" y="80792"/>
                  </a:cubicBezTo>
                  <a:cubicBezTo>
                    <a:pt x="23083" y="82247"/>
                    <a:pt x="19756" y="86441"/>
                    <a:pt x="15562" y="88902"/>
                  </a:cubicBezTo>
                  <a:cubicBezTo>
                    <a:pt x="11334" y="91363"/>
                    <a:pt x="0" y="98329"/>
                    <a:pt x="1837" y="101379"/>
                  </a:cubicBezTo>
                  <a:cubicBezTo>
                    <a:pt x="2126" y="101860"/>
                    <a:pt x="2428" y="102067"/>
                    <a:pt x="2755" y="102067"/>
                  </a:cubicBezTo>
                  <a:cubicBezTo>
                    <a:pt x="4506" y="102067"/>
                    <a:pt x="7001" y="96141"/>
                    <a:pt x="12374" y="94448"/>
                  </a:cubicBezTo>
                  <a:cubicBezTo>
                    <a:pt x="12374" y="94448"/>
                    <a:pt x="15336" y="92174"/>
                    <a:pt x="17214" y="92174"/>
                  </a:cubicBezTo>
                  <a:cubicBezTo>
                    <a:pt x="17757" y="92174"/>
                    <a:pt x="18209" y="92364"/>
                    <a:pt x="18474" y="92853"/>
                  </a:cubicBezTo>
                  <a:cubicBezTo>
                    <a:pt x="19386" y="94567"/>
                    <a:pt x="19769" y="96214"/>
                    <a:pt x="20396" y="96214"/>
                  </a:cubicBezTo>
                  <a:cubicBezTo>
                    <a:pt x="20556" y="96214"/>
                    <a:pt x="20731" y="96107"/>
                    <a:pt x="20934" y="95869"/>
                  </a:cubicBezTo>
                  <a:cubicBezTo>
                    <a:pt x="21940" y="94690"/>
                    <a:pt x="21073" y="89769"/>
                    <a:pt x="23673" y="86025"/>
                  </a:cubicBezTo>
                  <a:cubicBezTo>
                    <a:pt x="26202" y="82398"/>
                    <a:pt x="29498" y="74233"/>
                    <a:pt x="30922" y="74233"/>
                  </a:cubicBezTo>
                  <a:cubicBezTo>
                    <a:pt x="30981" y="74233"/>
                    <a:pt x="31037" y="74247"/>
                    <a:pt x="31090" y="74276"/>
                  </a:cubicBezTo>
                  <a:cubicBezTo>
                    <a:pt x="32372" y="75004"/>
                    <a:pt x="32823" y="84570"/>
                    <a:pt x="31956" y="89491"/>
                  </a:cubicBezTo>
                  <a:cubicBezTo>
                    <a:pt x="31090" y="94413"/>
                    <a:pt x="30362" y="104117"/>
                    <a:pt x="30362" y="105435"/>
                  </a:cubicBezTo>
                  <a:cubicBezTo>
                    <a:pt x="30362" y="106752"/>
                    <a:pt x="26133" y="115590"/>
                    <a:pt x="27312" y="115590"/>
                  </a:cubicBezTo>
                  <a:cubicBezTo>
                    <a:pt x="28338" y="115590"/>
                    <a:pt x="29444" y="113722"/>
                    <a:pt x="30766" y="113722"/>
                  </a:cubicBezTo>
                  <a:cubicBezTo>
                    <a:pt x="30961" y="113722"/>
                    <a:pt x="31161" y="113763"/>
                    <a:pt x="31367" y="113857"/>
                  </a:cubicBezTo>
                  <a:cubicBezTo>
                    <a:pt x="32888" y="114551"/>
                    <a:pt x="35324" y="120135"/>
                    <a:pt x="36327" y="120135"/>
                  </a:cubicBezTo>
                  <a:cubicBezTo>
                    <a:pt x="36375" y="120135"/>
                    <a:pt x="36420" y="120122"/>
                    <a:pt x="36462" y="120095"/>
                  </a:cubicBezTo>
                  <a:cubicBezTo>
                    <a:pt x="37328" y="119506"/>
                    <a:pt x="33412" y="109663"/>
                    <a:pt x="33481" y="108346"/>
                  </a:cubicBezTo>
                  <a:cubicBezTo>
                    <a:pt x="33550" y="107029"/>
                    <a:pt x="31817" y="99785"/>
                    <a:pt x="32823" y="99646"/>
                  </a:cubicBezTo>
                  <a:cubicBezTo>
                    <a:pt x="32831" y="99645"/>
                    <a:pt x="32839" y="99645"/>
                    <a:pt x="32848" y="99645"/>
                  </a:cubicBezTo>
                  <a:cubicBezTo>
                    <a:pt x="33880" y="99645"/>
                    <a:pt x="38875" y="107505"/>
                    <a:pt x="39971" y="107505"/>
                  </a:cubicBezTo>
                  <a:cubicBezTo>
                    <a:pt x="40007" y="107505"/>
                    <a:pt x="40039" y="107497"/>
                    <a:pt x="40066" y="107479"/>
                  </a:cubicBezTo>
                  <a:cubicBezTo>
                    <a:pt x="40933" y="106890"/>
                    <a:pt x="38680" y="102454"/>
                    <a:pt x="35006" y="98191"/>
                  </a:cubicBezTo>
                  <a:cubicBezTo>
                    <a:pt x="31332" y="93928"/>
                    <a:pt x="35873" y="90219"/>
                    <a:pt x="36011" y="87620"/>
                  </a:cubicBezTo>
                  <a:cubicBezTo>
                    <a:pt x="36150" y="84986"/>
                    <a:pt x="37155" y="75142"/>
                    <a:pt x="36739" y="70082"/>
                  </a:cubicBezTo>
                  <a:cubicBezTo>
                    <a:pt x="36289" y="64987"/>
                    <a:pt x="40517" y="49321"/>
                    <a:pt x="47761" y="45578"/>
                  </a:cubicBezTo>
                  <a:cubicBezTo>
                    <a:pt x="51400" y="43672"/>
                    <a:pt x="56079" y="41869"/>
                    <a:pt x="60273" y="39998"/>
                  </a:cubicBezTo>
                  <a:cubicBezTo>
                    <a:pt x="59337" y="35353"/>
                    <a:pt x="58262" y="32407"/>
                    <a:pt x="57500" y="29877"/>
                  </a:cubicBezTo>
                  <a:cubicBezTo>
                    <a:pt x="52753" y="33194"/>
                    <a:pt x="47097" y="34935"/>
                    <a:pt x="41331" y="34935"/>
                  </a:cubicBezTo>
                  <a:cubicBezTo>
                    <a:pt x="40529" y="34935"/>
                    <a:pt x="39726" y="34901"/>
                    <a:pt x="38923" y="34834"/>
                  </a:cubicBezTo>
                  <a:cubicBezTo>
                    <a:pt x="29634" y="33967"/>
                    <a:pt x="29495" y="29184"/>
                    <a:pt x="31090" y="27451"/>
                  </a:cubicBezTo>
                  <a:cubicBezTo>
                    <a:pt x="32684" y="25718"/>
                    <a:pt x="34001" y="22530"/>
                    <a:pt x="33689" y="20623"/>
                  </a:cubicBezTo>
                  <a:cubicBezTo>
                    <a:pt x="33377" y="18752"/>
                    <a:pt x="35283" y="15875"/>
                    <a:pt x="39928" y="13830"/>
                  </a:cubicBezTo>
                  <a:cubicBezTo>
                    <a:pt x="44572" y="11785"/>
                    <a:pt x="46374" y="9775"/>
                    <a:pt x="45854" y="9047"/>
                  </a:cubicBezTo>
                  <a:cubicBezTo>
                    <a:pt x="45778" y="8935"/>
                    <a:pt x="45674" y="8884"/>
                    <a:pt x="45547" y="8884"/>
                  </a:cubicBezTo>
                  <a:cubicBezTo>
                    <a:pt x="44387" y="8884"/>
                    <a:pt x="41215" y="13050"/>
                    <a:pt x="37509" y="13050"/>
                  </a:cubicBezTo>
                  <a:cubicBezTo>
                    <a:pt x="37209" y="13050"/>
                    <a:pt x="36906" y="13022"/>
                    <a:pt x="36600" y="12964"/>
                  </a:cubicBezTo>
                  <a:cubicBezTo>
                    <a:pt x="33377" y="12340"/>
                    <a:pt x="37606" y="5997"/>
                    <a:pt x="39789" y="4403"/>
                  </a:cubicBezTo>
                  <a:cubicBezTo>
                    <a:pt x="41938" y="2808"/>
                    <a:pt x="44260" y="937"/>
                    <a:pt x="43983" y="209"/>
                  </a:cubicBezTo>
                  <a:cubicBezTo>
                    <a:pt x="43924" y="64"/>
                    <a:pt x="43803" y="0"/>
                    <a:pt x="43639"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8"/>
            <p:cNvSpPr/>
            <p:nvPr/>
          </p:nvSpPr>
          <p:spPr>
            <a:xfrm>
              <a:off x="3515377" y="3861531"/>
              <a:ext cx="1229537" cy="2057888"/>
            </a:xfrm>
            <a:custGeom>
              <a:rect b="b" l="l" r="r" t="t"/>
              <a:pathLst>
                <a:path extrusionOk="0" h="157874" w="93235">
                  <a:moveTo>
                    <a:pt x="24227" y="0"/>
                  </a:moveTo>
                  <a:cubicBezTo>
                    <a:pt x="18058" y="0"/>
                    <a:pt x="13206" y="1872"/>
                    <a:pt x="9809" y="5650"/>
                  </a:cubicBezTo>
                  <a:cubicBezTo>
                    <a:pt x="2808" y="13379"/>
                    <a:pt x="4090" y="26411"/>
                    <a:pt x="5130" y="36913"/>
                  </a:cubicBezTo>
                  <a:cubicBezTo>
                    <a:pt x="5477" y="40344"/>
                    <a:pt x="5789" y="43602"/>
                    <a:pt x="5685" y="45612"/>
                  </a:cubicBezTo>
                  <a:cubicBezTo>
                    <a:pt x="5546" y="47310"/>
                    <a:pt x="5061" y="48870"/>
                    <a:pt x="4368" y="51088"/>
                  </a:cubicBezTo>
                  <a:cubicBezTo>
                    <a:pt x="2912" y="55490"/>
                    <a:pt x="1872" y="60030"/>
                    <a:pt x="1248" y="64605"/>
                  </a:cubicBezTo>
                  <a:cubicBezTo>
                    <a:pt x="1" y="73478"/>
                    <a:pt x="2288" y="79128"/>
                    <a:pt x="3952" y="83252"/>
                  </a:cubicBezTo>
                  <a:cubicBezTo>
                    <a:pt x="4541" y="84534"/>
                    <a:pt x="4992" y="85921"/>
                    <a:pt x="5338" y="87307"/>
                  </a:cubicBezTo>
                  <a:cubicBezTo>
                    <a:pt x="6343" y="92471"/>
                    <a:pt x="5719" y="100374"/>
                    <a:pt x="5061" y="108761"/>
                  </a:cubicBezTo>
                  <a:cubicBezTo>
                    <a:pt x="4056" y="121273"/>
                    <a:pt x="3016" y="134201"/>
                    <a:pt x="6759" y="143386"/>
                  </a:cubicBezTo>
                  <a:cubicBezTo>
                    <a:pt x="11993" y="156348"/>
                    <a:pt x="28213" y="157873"/>
                    <a:pt x="39928" y="157873"/>
                  </a:cubicBezTo>
                  <a:cubicBezTo>
                    <a:pt x="49563" y="157873"/>
                    <a:pt x="60585" y="156626"/>
                    <a:pt x="69111" y="155517"/>
                  </a:cubicBezTo>
                  <a:cubicBezTo>
                    <a:pt x="75038" y="154754"/>
                    <a:pt x="79682" y="151947"/>
                    <a:pt x="82940" y="147164"/>
                  </a:cubicBezTo>
                  <a:cubicBezTo>
                    <a:pt x="93234" y="131948"/>
                    <a:pt x="86476" y="101136"/>
                    <a:pt x="79336" y="73409"/>
                  </a:cubicBezTo>
                  <a:cubicBezTo>
                    <a:pt x="78920" y="71814"/>
                    <a:pt x="78539" y="70324"/>
                    <a:pt x="78192" y="68972"/>
                  </a:cubicBezTo>
                  <a:cubicBezTo>
                    <a:pt x="75627" y="58921"/>
                    <a:pt x="69354" y="41903"/>
                    <a:pt x="59996" y="27035"/>
                  </a:cubicBezTo>
                  <a:cubicBezTo>
                    <a:pt x="49009" y="9636"/>
                    <a:pt x="36913" y="278"/>
                    <a:pt x="24990"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8"/>
            <p:cNvSpPr/>
            <p:nvPr/>
          </p:nvSpPr>
          <p:spPr>
            <a:xfrm>
              <a:off x="3737513" y="3898291"/>
              <a:ext cx="387053" cy="335951"/>
            </a:xfrm>
            <a:custGeom>
              <a:rect b="b" l="l" r="r" t="t"/>
              <a:pathLst>
                <a:path extrusionOk="0" h="25773" w="29350">
                  <a:moveTo>
                    <a:pt x="9055" y="0"/>
                  </a:moveTo>
                  <a:cubicBezTo>
                    <a:pt x="5398" y="0"/>
                    <a:pt x="2092" y="1469"/>
                    <a:pt x="936" y="5741"/>
                  </a:cubicBezTo>
                  <a:cubicBezTo>
                    <a:pt x="0" y="9276"/>
                    <a:pt x="2288" y="12846"/>
                    <a:pt x="4783" y="15515"/>
                  </a:cubicBezTo>
                  <a:cubicBezTo>
                    <a:pt x="8214" y="19154"/>
                    <a:pt x="12235" y="22170"/>
                    <a:pt x="16706" y="24423"/>
                  </a:cubicBezTo>
                  <a:cubicBezTo>
                    <a:pt x="18513" y="25331"/>
                    <a:pt x="20312" y="25772"/>
                    <a:pt x="21944" y="25772"/>
                  </a:cubicBezTo>
                  <a:cubicBezTo>
                    <a:pt x="26225" y="25772"/>
                    <a:pt x="29349" y="22731"/>
                    <a:pt x="28421" y="17109"/>
                  </a:cubicBezTo>
                  <a:cubicBezTo>
                    <a:pt x="27381" y="10767"/>
                    <a:pt x="23152" y="4771"/>
                    <a:pt x="17295" y="1998"/>
                  </a:cubicBezTo>
                  <a:cubicBezTo>
                    <a:pt x="14885" y="868"/>
                    <a:pt x="11866" y="0"/>
                    <a:pt x="9055"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8"/>
            <p:cNvSpPr/>
            <p:nvPr/>
          </p:nvSpPr>
          <p:spPr>
            <a:xfrm>
              <a:off x="4100974" y="4235580"/>
              <a:ext cx="147542" cy="120861"/>
            </a:xfrm>
            <a:custGeom>
              <a:rect b="b" l="l" r="r" t="t"/>
              <a:pathLst>
                <a:path extrusionOk="0" h="9272" w="11188">
                  <a:moveTo>
                    <a:pt x="6445" y="1"/>
                  </a:moveTo>
                  <a:cubicBezTo>
                    <a:pt x="1696" y="1"/>
                    <a:pt x="0" y="9272"/>
                    <a:pt x="4510" y="9272"/>
                  </a:cubicBezTo>
                  <a:cubicBezTo>
                    <a:pt x="5480" y="9272"/>
                    <a:pt x="6736" y="8843"/>
                    <a:pt x="8310" y="7803"/>
                  </a:cubicBezTo>
                  <a:cubicBezTo>
                    <a:pt x="9523" y="7005"/>
                    <a:pt x="10702" y="5931"/>
                    <a:pt x="10979" y="4475"/>
                  </a:cubicBezTo>
                  <a:cubicBezTo>
                    <a:pt x="11187" y="3332"/>
                    <a:pt x="10737" y="2119"/>
                    <a:pt x="9801" y="1391"/>
                  </a:cubicBezTo>
                  <a:cubicBezTo>
                    <a:pt x="8568" y="407"/>
                    <a:pt x="7439" y="1"/>
                    <a:pt x="644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8"/>
            <p:cNvSpPr/>
            <p:nvPr/>
          </p:nvSpPr>
          <p:spPr>
            <a:xfrm>
              <a:off x="3901138" y="4903925"/>
              <a:ext cx="686067" cy="530042"/>
            </a:xfrm>
            <a:custGeom>
              <a:rect b="b" l="l" r="r" t="t"/>
              <a:pathLst>
                <a:path extrusionOk="0" h="40663" w="52024">
                  <a:moveTo>
                    <a:pt x="30597" y="1"/>
                  </a:moveTo>
                  <a:cubicBezTo>
                    <a:pt x="26049" y="1"/>
                    <a:pt x="21213" y="1144"/>
                    <a:pt x="16533" y="2110"/>
                  </a:cubicBezTo>
                  <a:cubicBezTo>
                    <a:pt x="15216" y="2387"/>
                    <a:pt x="13933" y="2803"/>
                    <a:pt x="12720" y="3357"/>
                  </a:cubicBezTo>
                  <a:cubicBezTo>
                    <a:pt x="7972" y="5576"/>
                    <a:pt x="3778" y="9839"/>
                    <a:pt x="1941" y="14483"/>
                  </a:cubicBezTo>
                  <a:cubicBezTo>
                    <a:pt x="0" y="19405"/>
                    <a:pt x="624" y="25435"/>
                    <a:pt x="4229" y="29317"/>
                  </a:cubicBezTo>
                  <a:cubicBezTo>
                    <a:pt x="8804" y="34204"/>
                    <a:pt x="16290" y="34412"/>
                    <a:pt x="22702" y="36353"/>
                  </a:cubicBezTo>
                  <a:cubicBezTo>
                    <a:pt x="26306" y="37427"/>
                    <a:pt x="29668" y="39126"/>
                    <a:pt x="33308" y="40061"/>
                  </a:cubicBezTo>
                  <a:cubicBezTo>
                    <a:pt x="34769" y="40437"/>
                    <a:pt x="36303" y="40662"/>
                    <a:pt x="37817" y="40662"/>
                  </a:cubicBezTo>
                  <a:cubicBezTo>
                    <a:pt x="40074" y="40662"/>
                    <a:pt x="42289" y="40162"/>
                    <a:pt x="44156" y="38918"/>
                  </a:cubicBezTo>
                  <a:cubicBezTo>
                    <a:pt x="46547" y="37289"/>
                    <a:pt x="48038" y="34620"/>
                    <a:pt x="49008" y="31847"/>
                  </a:cubicBezTo>
                  <a:cubicBezTo>
                    <a:pt x="52024" y="23182"/>
                    <a:pt x="49840" y="13201"/>
                    <a:pt x="44156" y="6130"/>
                  </a:cubicBezTo>
                  <a:cubicBezTo>
                    <a:pt x="40406" y="1429"/>
                    <a:pt x="35681" y="1"/>
                    <a:pt x="30597"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8"/>
            <p:cNvSpPr/>
            <p:nvPr/>
          </p:nvSpPr>
          <p:spPr>
            <a:xfrm>
              <a:off x="3954150" y="5775408"/>
              <a:ext cx="57141" cy="39770"/>
            </a:xfrm>
            <a:custGeom>
              <a:rect b="b" l="l" r="r" t="t"/>
              <a:pathLst>
                <a:path extrusionOk="0" h="3051" w="4333">
                  <a:moveTo>
                    <a:pt x="2045" y="0"/>
                  </a:moveTo>
                  <a:cubicBezTo>
                    <a:pt x="1" y="0"/>
                    <a:pt x="1" y="3050"/>
                    <a:pt x="2045" y="3050"/>
                  </a:cubicBezTo>
                  <a:lnTo>
                    <a:pt x="2323" y="3050"/>
                  </a:lnTo>
                  <a:cubicBezTo>
                    <a:pt x="4333" y="3050"/>
                    <a:pt x="4333" y="0"/>
                    <a:pt x="2323"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8"/>
            <p:cNvSpPr/>
            <p:nvPr/>
          </p:nvSpPr>
          <p:spPr>
            <a:xfrm>
              <a:off x="3833488" y="5613659"/>
              <a:ext cx="51207" cy="39314"/>
            </a:xfrm>
            <a:custGeom>
              <a:rect b="b" l="l" r="r" t="t"/>
              <a:pathLst>
                <a:path extrusionOk="0" h="3016" w="3883">
                  <a:moveTo>
                    <a:pt x="1941" y="0"/>
                  </a:moveTo>
                  <a:cubicBezTo>
                    <a:pt x="1" y="0"/>
                    <a:pt x="1" y="3015"/>
                    <a:pt x="1941" y="3015"/>
                  </a:cubicBezTo>
                  <a:cubicBezTo>
                    <a:pt x="3882" y="3015"/>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8"/>
            <p:cNvSpPr/>
            <p:nvPr/>
          </p:nvSpPr>
          <p:spPr>
            <a:xfrm>
              <a:off x="3856342" y="5368769"/>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8"/>
            <p:cNvSpPr/>
            <p:nvPr/>
          </p:nvSpPr>
          <p:spPr>
            <a:xfrm>
              <a:off x="4134232" y="5613659"/>
              <a:ext cx="51655" cy="39314"/>
            </a:xfrm>
            <a:custGeom>
              <a:rect b="b" l="l" r="r" t="t"/>
              <a:pathLst>
                <a:path extrusionOk="0" h="3016" w="3917">
                  <a:moveTo>
                    <a:pt x="1941" y="0"/>
                  </a:moveTo>
                  <a:cubicBezTo>
                    <a:pt x="0" y="0"/>
                    <a:pt x="0" y="3015"/>
                    <a:pt x="1941" y="3015"/>
                  </a:cubicBezTo>
                  <a:cubicBezTo>
                    <a:pt x="3917" y="3015"/>
                    <a:pt x="3917"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8"/>
            <p:cNvSpPr/>
            <p:nvPr/>
          </p:nvSpPr>
          <p:spPr>
            <a:xfrm>
              <a:off x="4442743" y="5538195"/>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8"/>
            <p:cNvSpPr/>
            <p:nvPr/>
          </p:nvSpPr>
          <p:spPr>
            <a:xfrm>
              <a:off x="3780015" y="5154161"/>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8"/>
            <p:cNvSpPr/>
            <p:nvPr/>
          </p:nvSpPr>
          <p:spPr>
            <a:xfrm>
              <a:off x="3635129" y="521425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8"/>
            <p:cNvSpPr/>
            <p:nvPr/>
          </p:nvSpPr>
          <p:spPr>
            <a:xfrm>
              <a:off x="3997113" y="4653560"/>
              <a:ext cx="51669" cy="39314"/>
            </a:xfrm>
            <a:custGeom>
              <a:rect b="b" l="l" r="r" t="t"/>
              <a:pathLst>
                <a:path extrusionOk="0" h="3016" w="3918">
                  <a:moveTo>
                    <a:pt x="1941" y="0"/>
                  </a:moveTo>
                  <a:cubicBezTo>
                    <a:pt x="1" y="0"/>
                    <a:pt x="1" y="3015"/>
                    <a:pt x="1941" y="3015"/>
                  </a:cubicBezTo>
                  <a:cubicBezTo>
                    <a:pt x="3917" y="3015"/>
                    <a:pt x="3917" y="0"/>
                    <a:pt x="194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8"/>
            <p:cNvSpPr/>
            <p:nvPr/>
          </p:nvSpPr>
          <p:spPr>
            <a:xfrm>
              <a:off x="4336244" y="4679762"/>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8"/>
            <p:cNvSpPr/>
            <p:nvPr/>
          </p:nvSpPr>
          <p:spPr>
            <a:xfrm>
              <a:off x="3780015" y="4743911"/>
              <a:ext cx="51655" cy="39327"/>
            </a:xfrm>
            <a:custGeom>
              <a:rect b="b" l="l" r="r" t="t"/>
              <a:pathLst>
                <a:path extrusionOk="0" h="3017" w="3917">
                  <a:moveTo>
                    <a:pt x="1941" y="1"/>
                  </a:moveTo>
                  <a:cubicBezTo>
                    <a:pt x="0" y="1"/>
                    <a:pt x="0" y="3016"/>
                    <a:pt x="1941" y="3016"/>
                  </a:cubicBezTo>
                  <a:cubicBezTo>
                    <a:pt x="3917" y="3016"/>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8"/>
            <p:cNvSpPr/>
            <p:nvPr/>
          </p:nvSpPr>
          <p:spPr>
            <a:xfrm>
              <a:off x="3650663" y="5557175"/>
              <a:ext cx="51207" cy="39327"/>
            </a:xfrm>
            <a:custGeom>
              <a:rect b="b" l="l" r="r" t="t"/>
              <a:pathLst>
                <a:path extrusionOk="0" h="3017" w="3883">
                  <a:moveTo>
                    <a:pt x="1942" y="1"/>
                  </a:moveTo>
                  <a:cubicBezTo>
                    <a:pt x="1" y="1"/>
                    <a:pt x="1" y="3016"/>
                    <a:pt x="1942" y="3016"/>
                  </a:cubicBezTo>
                  <a:cubicBezTo>
                    <a:pt x="3883" y="3016"/>
                    <a:pt x="3883" y="1"/>
                    <a:pt x="1942"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8"/>
            <p:cNvSpPr/>
            <p:nvPr/>
          </p:nvSpPr>
          <p:spPr>
            <a:xfrm>
              <a:off x="4332130" y="5733837"/>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8"/>
            <p:cNvSpPr/>
            <p:nvPr/>
          </p:nvSpPr>
          <p:spPr>
            <a:xfrm>
              <a:off x="4130579" y="4868168"/>
              <a:ext cx="51194" cy="39314"/>
            </a:xfrm>
            <a:custGeom>
              <a:rect b="b" l="l" r="r" t="t"/>
              <a:pathLst>
                <a:path extrusionOk="0" h="3016" w="3882">
                  <a:moveTo>
                    <a:pt x="1941" y="0"/>
                  </a:moveTo>
                  <a:cubicBezTo>
                    <a:pt x="0" y="0"/>
                    <a:pt x="0" y="3016"/>
                    <a:pt x="1941" y="3016"/>
                  </a:cubicBezTo>
                  <a:cubicBezTo>
                    <a:pt x="3882" y="3016"/>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8"/>
            <p:cNvSpPr/>
            <p:nvPr/>
          </p:nvSpPr>
          <p:spPr>
            <a:xfrm>
              <a:off x="3817954" y="502991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8"/>
            <p:cNvSpPr/>
            <p:nvPr/>
          </p:nvSpPr>
          <p:spPr>
            <a:xfrm>
              <a:off x="2530885" y="4988345"/>
              <a:ext cx="51207" cy="39770"/>
            </a:xfrm>
            <a:custGeom>
              <a:rect b="b" l="l" r="r" t="t"/>
              <a:pathLst>
                <a:path extrusionOk="0" h="3051" w="3883">
                  <a:moveTo>
                    <a:pt x="1941" y="1"/>
                  </a:moveTo>
                  <a:cubicBezTo>
                    <a:pt x="1" y="1"/>
                    <a:pt x="1"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8"/>
            <p:cNvSpPr/>
            <p:nvPr/>
          </p:nvSpPr>
          <p:spPr>
            <a:xfrm>
              <a:off x="2481065" y="4834275"/>
              <a:ext cx="51669" cy="39327"/>
            </a:xfrm>
            <a:custGeom>
              <a:rect b="b" l="l" r="r" t="t"/>
              <a:pathLst>
                <a:path extrusionOk="0" h="3017" w="3918">
                  <a:moveTo>
                    <a:pt x="1976" y="1"/>
                  </a:moveTo>
                  <a:cubicBezTo>
                    <a:pt x="1" y="1"/>
                    <a:pt x="1" y="3016"/>
                    <a:pt x="1976" y="3016"/>
                  </a:cubicBezTo>
                  <a:cubicBezTo>
                    <a:pt x="3917" y="3016"/>
                    <a:pt x="3917" y="1"/>
                    <a:pt x="1976"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8"/>
            <p:cNvSpPr/>
            <p:nvPr/>
          </p:nvSpPr>
          <p:spPr>
            <a:xfrm>
              <a:off x="2656571" y="4894370"/>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7D8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8"/>
            <p:cNvSpPr/>
            <p:nvPr/>
          </p:nvSpPr>
          <p:spPr>
            <a:xfrm>
              <a:off x="2389652" y="5082776"/>
              <a:ext cx="51669" cy="39314"/>
            </a:xfrm>
            <a:custGeom>
              <a:rect b="b" l="l" r="r" t="t"/>
              <a:pathLst>
                <a:path extrusionOk="0" h="3016" w="3918">
                  <a:moveTo>
                    <a:pt x="1976" y="0"/>
                  </a:moveTo>
                  <a:cubicBezTo>
                    <a:pt x="1" y="0"/>
                    <a:pt x="1" y="3016"/>
                    <a:pt x="1976" y="3016"/>
                  </a:cubicBezTo>
                  <a:cubicBezTo>
                    <a:pt x="3917" y="3016"/>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8"/>
            <p:cNvSpPr/>
            <p:nvPr/>
          </p:nvSpPr>
          <p:spPr>
            <a:xfrm>
              <a:off x="3067928" y="5135180"/>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8"/>
            <p:cNvSpPr/>
            <p:nvPr/>
          </p:nvSpPr>
          <p:spPr>
            <a:xfrm>
              <a:off x="3067928" y="4947230"/>
              <a:ext cx="51207" cy="39314"/>
            </a:xfrm>
            <a:custGeom>
              <a:rect b="b" l="l" r="r" t="t"/>
              <a:pathLst>
                <a:path extrusionOk="0" h="3016"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8"/>
            <p:cNvSpPr/>
            <p:nvPr/>
          </p:nvSpPr>
          <p:spPr>
            <a:xfrm>
              <a:off x="2668004" y="5489402"/>
              <a:ext cx="51207" cy="39327"/>
            </a:xfrm>
            <a:custGeom>
              <a:rect b="b" l="l" r="r" t="t"/>
              <a:pathLst>
                <a:path extrusionOk="0" h="3017"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8"/>
            <p:cNvSpPr/>
            <p:nvPr/>
          </p:nvSpPr>
          <p:spPr>
            <a:xfrm>
              <a:off x="2526771" y="563986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8"/>
            <p:cNvSpPr/>
            <p:nvPr/>
          </p:nvSpPr>
          <p:spPr>
            <a:xfrm>
              <a:off x="2439473" y="5526906"/>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8"/>
            <p:cNvSpPr/>
            <p:nvPr/>
          </p:nvSpPr>
          <p:spPr>
            <a:xfrm>
              <a:off x="2693600" y="5685044"/>
              <a:ext cx="57141" cy="39770"/>
            </a:xfrm>
            <a:custGeom>
              <a:rect b="b" l="l" r="r" t="t"/>
              <a:pathLst>
                <a:path extrusionOk="0" h="3051" w="4333">
                  <a:moveTo>
                    <a:pt x="2011" y="0"/>
                  </a:moveTo>
                  <a:cubicBezTo>
                    <a:pt x="0" y="0"/>
                    <a:pt x="0" y="3050"/>
                    <a:pt x="2011"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8"/>
            <p:cNvSpPr/>
            <p:nvPr/>
          </p:nvSpPr>
          <p:spPr>
            <a:xfrm>
              <a:off x="2999764" y="5334446"/>
              <a:ext cx="61032" cy="44280"/>
            </a:xfrm>
            <a:custGeom>
              <a:rect b="b" l="l" r="r" t="t"/>
              <a:pathLst>
                <a:path extrusionOk="0" h="3397" w="4628">
                  <a:moveTo>
                    <a:pt x="2179" y="0"/>
                  </a:moveTo>
                  <a:cubicBezTo>
                    <a:pt x="997" y="0"/>
                    <a:pt x="0" y="1520"/>
                    <a:pt x="1114" y="2634"/>
                  </a:cubicBezTo>
                  <a:lnTo>
                    <a:pt x="1391" y="2911"/>
                  </a:lnTo>
                  <a:cubicBezTo>
                    <a:pt x="1726" y="3253"/>
                    <a:pt x="2100" y="3396"/>
                    <a:pt x="2459" y="3396"/>
                  </a:cubicBezTo>
                  <a:cubicBezTo>
                    <a:pt x="3626" y="3396"/>
                    <a:pt x="4627" y="1884"/>
                    <a:pt x="3540" y="797"/>
                  </a:cubicBezTo>
                  <a:lnTo>
                    <a:pt x="3575" y="762"/>
                  </a:lnTo>
                  <a:lnTo>
                    <a:pt x="3263" y="485"/>
                  </a:lnTo>
                  <a:cubicBezTo>
                    <a:pt x="2921" y="143"/>
                    <a:pt x="2541" y="0"/>
                    <a:pt x="2179"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8"/>
            <p:cNvSpPr/>
            <p:nvPr/>
          </p:nvSpPr>
          <p:spPr>
            <a:xfrm>
              <a:off x="2970568" y="3971774"/>
              <a:ext cx="40235" cy="43498"/>
            </a:xfrm>
            <a:custGeom>
              <a:rect b="b" l="l" r="r" t="t"/>
              <a:pathLst>
                <a:path extrusionOk="0" h="3337" w="3051">
                  <a:moveTo>
                    <a:pt x="1526" y="0"/>
                  </a:moveTo>
                  <a:cubicBezTo>
                    <a:pt x="694" y="35"/>
                    <a:pt x="35" y="693"/>
                    <a:pt x="1" y="1525"/>
                  </a:cubicBezTo>
                  <a:lnTo>
                    <a:pt x="1" y="1803"/>
                  </a:lnTo>
                  <a:cubicBezTo>
                    <a:pt x="1" y="2825"/>
                    <a:pt x="763" y="3336"/>
                    <a:pt x="1526" y="3336"/>
                  </a:cubicBezTo>
                  <a:cubicBezTo>
                    <a:pt x="2288" y="3336"/>
                    <a:pt x="3051" y="2825"/>
                    <a:pt x="3051" y="1803"/>
                  </a:cubicBezTo>
                  <a:lnTo>
                    <a:pt x="3051" y="1525"/>
                  </a:lnTo>
                  <a:cubicBezTo>
                    <a:pt x="3016" y="693"/>
                    <a:pt x="2358" y="35"/>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8"/>
            <p:cNvSpPr/>
            <p:nvPr/>
          </p:nvSpPr>
          <p:spPr>
            <a:xfrm>
              <a:off x="2850829" y="4058514"/>
              <a:ext cx="51194" cy="39770"/>
            </a:xfrm>
            <a:custGeom>
              <a:rect b="b" l="l" r="r" t="t"/>
              <a:pathLst>
                <a:path extrusionOk="0" h="3051" w="3882">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8"/>
            <p:cNvSpPr/>
            <p:nvPr/>
          </p:nvSpPr>
          <p:spPr>
            <a:xfrm>
              <a:off x="3102201" y="4039547"/>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8"/>
            <p:cNvSpPr/>
            <p:nvPr/>
          </p:nvSpPr>
          <p:spPr>
            <a:xfrm>
              <a:off x="3093524" y="4352198"/>
              <a:ext cx="57141" cy="39770"/>
            </a:xfrm>
            <a:custGeom>
              <a:rect b="b" l="l" r="r" t="t"/>
              <a:pathLst>
                <a:path extrusionOk="0" h="3051" w="4333">
                  <a:moveTo>
                    <a:pt x="2010" y="0"/>
                  </a:moveTo>
                  <a:cubicBezTo>
                    <a:pt x="0" y="0"/>
                    <a:pt x="0" y="3050"/>
                    <a:pt x="2010"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8"/>
            <p:cNvSpPr/>
            <p:nvPr/>
          </p:nvSpPr>
          <p:spPr>
            <a:xfrm>
              <a:off x="2790327" y="4175198"/>
              <a:ext cx="54570" cy="43719"/>
            </a:xfrm>
            <a:custGeom>
              <a:rect b="b" l="l" r="r" t="t"/>
              <a:pathLst>
                <a:path extrusionOk="0" h="3354" w="4138">
                  <a:moveTo>
                    <a:pt x="2474" y="1"/>
                  </a:moveTo>
                  <a:cubicBezTo>
                    <a:pt x="2084" y="1"/>
                    <a:pt x="1694" y="148"/>
                    <a:pt x="1399" y="443"/>
                  </a:cubicBezTo>
                  <a:lnTo>
                    <a:pt x="1087" y="720"/>
                  </a:lnTo>
                  <a:cubicBezTo>
                    <a:pt x="0" y="1834"/>
                    <a:pt x="1003" y="3354"/>
                    <a:pt x="2171" y="3354"/>
                  </a:cubicBezTo>
                  <a:cubicBezTo>
                    <a:pt x="2529" y="3354"/>
                    <a:pt x="2903" y="3210"/>
                    <a:pt x="3236" y="2869"/>
                  </a:cubicBezTo>
                  <a:lnTo>
                    <a:pt x="3514" y="2591"/>
                  </a:lnTo>
                  <a:cubicBezTo>
                    <a:pt x="4103" y="2002"/>
                    <a:pt x="4137" y="1032"/>
                    <a:pt x="3548" y="443"/>
                  </a:cubicBezTo>
                  <a:cubicBezTo>
                    <a:pt x="3254" y="148"/>
                    <a:pt x="2864" y="1"/>
                    <a:pt x="2474"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8"/>
            <p:cNvSpPr/>
            <p:nvPr/>
          </p:nvSpPr>
          <p:spPr>
            <a:xfrm>
              <a:off x="2502098" y="4626901"/>
              <a:ext cx="40235" cy="43498"/>
            </a:xfrm>
            <a:custGeom>
              <a:rect b="b" l="l" r="r" t="t"/>
              <a:pathLst>
                <a:path extrusionOk="0" h="3337" w="3051">
                  <a:moveTo>
                    <a:pt x="1525" y="0"/>
                  </a:moveTo>
                  <a:cubicBezTo>
                    <a:pt x="693" y="35"/>
                    <a:pt x="35" y="693"/>
                    <a:pt x="0" y="1525"/>
                  </a:cubicBezTo>
                  <a:lnTo>
                    <a:pt x="0" y="1803"/>
                  </a:lnTo>
                  <a:cubicBezTo>
                    <a:pt x="0" y="2825"/>
                    <a:pt x="763" y="3336"/>
                    <a:pt x="1525" y="3336"/>
                  </a:cubicBezTo>
                  <a:cubicBezTo>
                    <a:pt x="2288" y="3336"/>
                    <a:pt x="3050" y="2825"/>
                    <a:pt x="3050" y="1803"/>
                  </a:cubicBezTo>
                  <a:lnTo>
                    <a:pt x="3050" y="1525"/>
                  </a:lnTo>
                  <a:cubicBezTo>
                    <a:pt x="3015" y="693"/>
                    <a:pt x="2357" y="35"/>
                    <a:pt x="152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8"/>
            <p:cNvSpPr/>
            <p:nvPr/>
          </p:nvSpPr>
          <p:spPr>
            <a:xfrm>
              <a:off x="2639204" y="4303405"/>
              <a:ext cx="40235" cy="43159"/>
            </a:xfrm>
            <a:custGeom>
              <a:rect b="b" l="l" r="r" t="t"/>
              <a:pathLst>
                <a:path extrusionOk="0" h="3311" w="3051">
                  <a:moveTo>
                    <a:pt x="1526" y="0"/>
                  </a:moveTo>
                  <a:cubicBezTo>
                    <a:pt x="694" y="0"/>
                    <a:pt x="35" y="659"/>
                    <a:pt x="1" y="1491"/>
                  </a:cubicBezTo>
                  <a:lnTo>
                    <a:pt x="1" y="1802"/>
                  </a:lnTo>
                  <a:cubicBezTo>
                    <a:pt x="1" y="2808"/>
                    <a:pt x="763" y="3310"/>
                    <a:pt x="1526" y="3310"/>
                  </a:cubicBezTo>
                  <a:cubicBezTo>
                    <a:pt x="2288" y="3310"/>
                    <a:pt x="3051" y="2808"/>
                    <a:pt x="3051" y="1802"/>
                  </a:cubicBezTo>
                  <a:lnTo>
                    <a:pt x="3051" y="1491"/>
                  </a:lnTo>
                  <a:cubicBezTo>
                    <a:pt x="3016" y="659"/>
                    <a:pt x="2358" y="0"/>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8"/>
            <p:cNvSpPr/>
            <p:nvPr/>
          </p:nvSpPr>
          <p:spPr>
            <a:xfrm>
              <a:off x="2995254" y="4465153"/>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8"/>
            <p:cNvSpPr/>
            <p:nvPr/>
          </p:nvSpPr>
          <p:spPr>
            <a:xfrm>
              <a:off x="2873683" y="4743911"/>
              <a:ext cx="51194" cy="39327"/>
            </a:xfrm>
            <a:custGeom>
              <a:rect b="b" l="l" r="r" t="t"/>
              <a:pathLst>
                <a:path extrusionOk="0" h="3017" w="3882">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8"/>
            <p:cNvSpPr/>
            <p:nvPr/>
          </p:nvSpPr>
          <p:spPr>
            <a:xfrm>
              <a:off x="2336640" y="5323587"/>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8"/>
            <p:cNvSpPr/>
            <p:nvPr/>
          </p:nvSpPr>
          <p:spPr>
            <a:xfrm>
              <a:off x="2667094" y="5044829"/>
              <a:ext cx="57141" cy="39770"/>
            </a:xfrm>
            <a:custGeom>
              <a:rect b="b" l="l" r="r" t="t"/>
              <a:pathLst>
                <a:path extrusionOk="0" h="3051" w="4333">
                  <a:moveTo>
                    <a:pt x="2010" y="0"/>
                  </a:moveTo>
                  <a:cubicBezTo>
                    <a:pt x="0" y="0"/>
                    <a:pt x="0" y="3050"/>
                    <a:pt x="2010" y="3050"/>
                  </a:cubicBezTo>
                  <a:lnTo>
                    <a:pt x="2288" y="3050"/>
                  </a:lnTo>
                  <a:cubicBezTo>
                    <a:pt x="4332" y="3050"/>
                    <a:pt x="4332" y="0"/>
                    <a:pt x="228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8"/>
            <p:cNvSpPr/>
            <p:nvPr/>
          </p:nvSpPr>
          <p:spPr>
            <a:xfrm>
              <a:off x="3075233" y="416018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8"/>
            <p:cNvSpPr/>
            <p:nvPr/>
          </p:nvSpPr>
          <p:spPr>
            <a:xfrm>
              <a:off x="3151560" y="4789093"/>
              <a:ext cx="51669" cy="39327"/>
            </a:xfrm>
            <a:custGeom>
              <a:rect b="b" l="l" r="r" t="t"/>
              <a:pathLst>
                <a:path extrusionOk="0" h="3017" w="3918">
                  <a:moveTo>
                    <a:pt x="1942" y="1"/>
                  </a:moveTo>
                  <a:cubicBezTo>
                    <a:pt x="1" y="1"/>
                    <a:pt x="1" y="3016"/>
                    <a:pt x="1942" y="3016"/>
                  </a:cubicBezTo>
                  <a:cubicBezTo>
                    <a:pt x="3917" y="3016"/>
                    <a:pt x="3917"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8"/>
            <p:cNvSpPr/>
            <p:nvPr/>
          </p:nvSpPr>
          <p:spPr>
            <a:xfrm>
              <a:off x="2845792" y="5718924"/>
              <a:ext cx="57155" cy="39770"/>
            </a:xfrm>
            <a:custGeom>
              <a:rect b="b" l="l" r="r" t="t"/>
              <a:pathLst>
                <a:path extrusionOk="0" h="3051" w="4334">
                  <a:moveTo>
                    <a:pt x="2046" y="1"/>
                  </a:moveTo>
                  <a:cubicBezTo>
                    <a:pt x="1" y="1"/>
                    <a:pt x="1" y="3051"/>
                    <a:pt x="2046" y="3051"/>
                  </a:cubicBezTo>
                  <a:lnTo>
                    <a:pt x="2323" y="3051"/>
                  </a:lnTo>
                  <a:cubicBezTo>
                    <a:pt x="4333" y="3051"/>
                    <a:pt x="4333" y="1"/>
                    <a:pt x="232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8"/>
            <p:cNvSpPr/>
            <p:nvPr/>
          </p:nvSpPr>
          <p:spPr>
            <a:xfrm>
              <a:off x="2918466" y="4679762"/>
              <a:ext cx="1678373" cy="1327145"/>
            </a:xfrm>
            <a:custGeom>
              <a:rect b="b" l="l" r="r" t="t"/>
              <a:pathLst>
                <a:path extrusionOk="0" h="101814" w="127270">
                  <a:moveTo>
                    <a:pt x="73409" y="0"/>
                  </a:moveTo>
                  <a:cubicBezTo>
                    <a:pt x="40067" y="35"/>
                    <a:pt x="15736" y="31540"/>
                    <a:pt x="24158" y="63808"/>
                  </a:cubicBezTo>
                  <a:lnTo>
                    <a:pt x="1" y="72716"/>
                  </a:lnTo>
                  <a:lnTo>
                    <a:pt x="1" y="72716"/>
                  </a:lnTo>
                  <a:lnTo>
                    <a:pt x="25995" y="69423"/>
                  </a:lnTo>
                  <a:cubicBezTo>
                    <a:pt x="32858" y="86995"/>
                    <a:pt x="48905" y="99334"/>
                    <a:pt x="67656" y="101483"/>
                  </a:cubicBezTo>
                  <a:cubicBezTo>
                    <a:pt x="69594" y="101705"/>
                    <a:pt x="71528" y="101814"/>
                    <a:pt x="73450" y="101814"/>
                  </a:cubicBezTo>
                  <a:cubicBezTo>
                    <a:pt x="90128" y="101814"/>
                    <a:pt x="105910" y="93597"/>
                    <a:pt x="115451" y="79613"/>
                  </a:cubicBezTo>
                  <a:cubicBezTo>
                    <a:pt x="126126" y="64016"/>
                    <a:pt x="127269" y="43810"/>
                    <a:pt x="118431" y="27139"/>
                  </a:cubicBezTo>
                  <a:cubicBezTo>
                    <a:pt x="109628" y="10433"/>
                    <a:pt x="92298" y="0"/>
                    <a:pt x="73409" y="0"/>
                  </a:cubicBezTo>
                  <a:close/>
                </a:path>
              </a:pathLst>
            </a:custGeom>
            <a:solidFill>
              <a:srgbClr val="FFFFFF"/>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8"/>
            <p:cNvSpPr/>
            <p:nvPr/>
          </p:nvSpPr>
          <p:spPr>
            <a:xfrm>
              <a:off x="3322042" y="4863619"/>
              <a:ext cx="623914" cy="302516"/>
            </a:xfrm>
            <a:custGeom>
              <a:rect b="b" l="l" r="r" t="t"/>
              <a:pathLst>
                <a:path extrusionOk="0" h="23208" w="47311">
                  <a:moveTo>
                    <a:pt x="20450" y="1"/>
                  </a:moveTo>
                  <a:cubicBezTo>
                    <a:pt x="18444" y="1"/>
                    <a:pt x="16340" y="258"/>
                    <a:pt x="14142" y="835"/>
                  </a:cubicBezTo>
                  <a:cubicBezTo>
                    <a:pt x="11473" y="1528"/>
                    <a:pt x="7764" y="2775"/>
                    <a:pt x="3779" y="4127"/>
                  </a:cubicBezTo>
                  <a:cubicBezTo>
                    <a:pt x="2427" y="5756"/>
                    <a:pt x="1145" y="7489"/>
                    <a:pt x="1" y="9257"/>
                  </a:cubicBezTo>
                  <a:cubicBezTo>
                    <a:pt x="4296" y="7614"/>
                    <a:pt x="8780" y="6410"/>
                    <a:pt x="13218" y="6410"/>
                  </a:cubicBezTo>
                  <a:cubicBezTo>
                    <a:pt x="19738" y="6410"/>
                    <a:pt x="26160" y="9009"/>
                    <a:pt x="31749" y="16639"/>
                  </a:cubicBezTo>
                  <a:cubicBezTo>
                    <a:pt x="35420" y="21623"/>
                    <a:pt x="38481" y="23208"/>
                    <a:pt x="40889" y="23208"/>
                  </a:cubicBezTo>
                  <a:cubicBezTo>
                    <a:pt x="45096" y="23208"/>
                    <a:pt x="47311" y="18372"/>
                    <a:pt x="47311" y="18372"/>
                  </a:cubicBezTo>
                  <a:cubicBezTo>
                    <a:pt x="47311" y="18372"/>
                    <a:pt x="37391" y="1"/>
                    <a:pt x="204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8"/>
            <p:cNvSpPr/>
            <p:nvPr/>
          </p:nvSpPr>
          <p:spPr>
            <a:xfrm>
              <a:off x="3515839" y="4958897"/>
              <a:ext cx="823190" cy="824399"/>
            </a:xfrm>
            <a:custGeom>
              <a:rect b="b" l="l" r="r" t="t"/>
              <a:pathLst>
                <a:path extrusionOk="0" h="63245" w="62422">
                  <a:moveTo>
                    <a:pt x="25950" y="1"/>
                  </a:moveTo>
                  <a:cubicBezTo>
                    <a:pt x="25230" y="1"/>
                    <a:pt x="24502" y="71"/>
                    <a:pt x="23777" y="215"/>
                  </a:cubicBezTo>
                  <a:cubicBezTo>
                    <a:pt x="18855" y="1151"/>
                    <a:pt x="15181" y="5240"/>
                    <a:pt x="14731" y="10231"/>
                  </a:cubicBezTo>
                  <a:lnTo>
                    <a:pt x="14661" y="10231"/>
                  </a:lnTo>
                  <a:cubicBezTo>
                    <a:pt x="14645" y="10231"/>
                    <a:pt x="14630" y="10231"/>
                    <a:pt x="14614" y="10231"/>
                  </a:cubicBezTo>
                  <a:cubicBezTo>
                    <a:pt x="5873" y="10231"/>
                    <a:pt x="494" y="19845"/>
                    <a:pt x="5095" y="27318"/>
                  </a:cubicBezTo>
                  <a:cubicBezTo>
                    <a:pt x="0" y="32898"/>
                    <a:pt x="1803" y="41841"/>
                    <a:pt x="8665" y="45029"/>
                  </a:cubicBezTo>
                  <a:cubicBezTo>
                    <a:pt x="5476" y="49985"/>
                    <a:pt x="6690" y="56571"/>
                    <a:pt x="11438" y="60071"/>
                  </a:cubicBezTo>
                  <a:cubicBezTo>
                    <a:pt x="13449" y="61569"/>
                    <a:pt x="15796" y="62295"/>
                    <a:pt x="18126" y="62295"/>
                  </a:cubicBezTo>
                  <a:cubicBezTo>
                    <a:pt x="21297" y="62295"/>
                    <a:pt x="24436" y="60950"/>
                    <a:pt x="26653" y="58373"/>
                  </a:cubicBezTo>
                  <a:cubicBezTo>
                    <a:pt x="28805" y="61480"/>
                    <a:pt x="32299" y="63244"/>
                    <a:pt x="35936" y="63244"/>
                  </a:cubicBezTo>
                  <a:cubicBezTo>
                    <a:pt x="37045" y="63244"/>
                    <a:pt x="38168" y="63080"/>
                    <a:pt x="39269" y="62740"/>
                  </a:cubicBezTo>
                  <a:cubicBezTo>
                    <a:pt x="43948" y="61250"/>
                    <a:pt x="47172" y="56917"/>
                    <a:pt x="47172" y="51996"/>
                  </a:cubicBezTo>
                  <a:cubicBezTo>
                    <a:pt x="47172" y="51580"/>
                    <a:pt x="47137" y="51199"/>
                    <a:pt x="47102" y="50783"/>
                  </a:cubicBezTo>
                  <a:lnTo>
                    <a:pt x="47102" y="50783"/>
                  </a:lnTo>
                  <a:cubicBezTo>
                    <a:pt x="47932" y="50966"/>
                    <a:pt x="48752" y="51052"/>
                    <a:pt x="49553" y="51052"/>
                  </a:cubicBezTo>
                  <a:cubicBezTo>
                    <a:pt x="56642" y="51052"/>
                    <a:pt x="62238" y="44244"/>
                    <a:pt x="60307" y="36988"/>
                  </a:cubicBezTo>
                  <a:cubicBezTo>
                    <a:pt x="61694" y="35082"/>
                    <a:pt x="62422" y="32794"/>
                    <a:pt x="62422" y="30472"/>
                  </a:cubicBezTo>
                  <a:cubicBezTo>
                    <a:pt x="62422" y="24234"/>
                    <a:pt x="57396" y="19208"/>
                    <a:pt x="51157" y="19208"/>
                  </a:cubicBezTo>
                  <a:lnTo>
                    <a:pt x="50845" y="19208"/>
                  </a:lnTo>
                  <a:cubicBezTo>
                    <a:pt x="52617" y="11833"/>
                    <a:pt x="46872" y="5334"/>
                    <a:pt x="39989" y="5334"/>
                  </a:cubicBezTo>
                  <a:cubicBezTo>
                    <a:pt x="38656" y="5334"/>
                    <a:pt x="37280" y="5578"/>
                    <a:pt x="35907" y="6107"/>
                  </a:cubicBezTo>
                  <a:cubicBezTo>
                    <a:pt x="33960" y="2300"/>
                    <a:pt x="30077" y="1"/>
                    <a:pt x="259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8"/>
            <p:cNvSpPr/>
            <p:nvPr/>
          </p:nvSpPr>
          <p:spPr>
            <a:xfrm>
              <a:off x="3555598" y="4992165"/>
              <a:ext cx="782968" cy="758806"/>
            </a:xfrm>
            <a:custGeom>
              <a:rect b="b" l="l" r="r" t="t"/>
              <a:pathLst>
                <a:path extrusionOk="0" h="58213" w="59372">
                  <a:moveTo>
                    <a:pt x="22908" y="1"/>
                  </a:moveTo>
                  <a:cubicBezTo>
                    <a:pt x="22358" y="1"/>
                    <a:pt x="21803" y="52"/>
                    <a:pt x="21247" y="158"/>
                  </a:cubicBezTo>
                  <a:cubicBezTo>
                    <a:pt x="17434" y="886"/>
                    <a:pt x="14558" y="4075"/>
                    <a:pt x="14211" y="7922"/>
                  </a:cubicBezTo>
                  <a:lnTo>
                    <a:pt x="14003" y="10244"/>
                  </a:lnTo>
                  <a:lnTo>
                    <a:pt x="11577" y="10209"/>
                  </a:lnTo>
                  <a:cubicBezTo>
                    <a:pt x="4818" y="10279"/>
                    <a:pt x="694" y="17696"/>
                    <a:pt x="4229" y="23484"/>
                  </a:cubicBezTo>
                  <a:lnTo>
                    <a:pt x="5200" y="25078"/>
                  </a:lnTo>
                  <a:lnTo>
                    <a:pt x="3952" y="26465"/>
                  </a:lnTo>
                  <a:cubicBezTo>
                    <a:pt x="1" y="30832"/>
                    <a:pt x="1387" y="37764"/>
                    <a:pt x="6725" y="40224"/>
                  </a:cubicBezTo>
                  <a:lnTo>
                    <a:pt x="9324" y="41437"/>
                  </a:lnTo>
                  <a:lnTo>
                    <a:pt x="7764" y="43864"/>
                  </a:lnTo>
                  <a:cubicBezTo>
                    <a:pt x="5304" y="47711"/>
                    <a:pt x="6239" y="52806"/>
                    <a:pt x="9948" y="55544"/>
                  </a:cubicBezTo>
                  <a:cubicBezTo>
                    <a:pt x="11501" y="56701"/>
                    <a:pt x="13319" y="57264"/>
                    <a:pt x="15127" y="57264"/>
                  </a:cubicBezTo>
                  <a:cubicBezTo>
                    <a:pt x="17597" y="57264"/>
                    <a:pt x="20046" y="56213"/>
                    <a:pt x="21767" y="54192"/>
                  </a:cubicBezTo>
                  <a:lnTo>
                    <a:pt x="23881" y="51731"/>
                  </a:lnTo>
                  <a:lnTo>
                    <a:pt x="25718" y="54435"/>
                  </a:lnTo>
                  <a:cubicBezTo>
                    <a:pt x="27347" y="56791"/>
                    <a:pt x="30050" y="58213"/>
                    <a:pt x="32927" y="58213"/>
                  </a:cubicBezTo>
                  <a:lnTo>
                    <a:pt x="32892" y="58213"/>
                  </a:lnTo>
                  <a:cubicBezTo>
                    <a:pt x="32912" y="58213"/>
                    <a:pt x="32932" y="58213"/>
                    <a:pt x="32952" y="58213"/>
                  </a:cubicBezTo>
                  <a:cubicBezTo>
                    <a:pt x="38122" y="58213"/>
                    <a:pt x="42144" y="53722"/>
                    <a:pt x="41557" y="48577"/>
                  </a:cubicBezTo>
                  <a:lnTo>
                    <a:pt x="41211" y="45111"/>
                  </a:lnTo>
                  <a:lnTo>
                    <a:pt x="44607" y="45804"/>
                  </a:lnTo>
                  <a:cubicBezTo>
                    <a:pt x="45247" y="45944"/>
                    <a:pt x="45879" y="46011"/>
                    <a:pt x="46497" y="46011"/>
                  </a:cubicBezTo>
                  <a:cubicBezTo>
                    <a:pt x="51996" y="46011"/>
                    <a:pt x="56331" y="40735"/>
                    <a:pt x="54866" y="35095"/>
                  </a:cubicBezTo>
                  <a:lnTo>
                    <a:pt x="54554" y="33951"/>
                  </a:lnTo>
                  <a:lnTo>
                    <a:pt x="55248" y="32981"/>
                  </a:lnTo>
                  <a:cubicBezTo>
                    <a:pt x="59372" y="27227"/>
                    <a:pt x="55248" y="19186"/>
                    <a:pt x="48142" y="19186"/>
                  </a:cubicBezTo>
                  <a:lnTo>
                    <a:pt x="47900" y="19186"/>
                  </a:lnTo>
                  <a:lnTo>
                    <a:pt x="44642" y="19290"/>
                  </a:lnTo>
                  <a:lnTo>
                    <a:pt x="44642" y="19290"/>
                  </a:lnTo>
                  <a:lnTo>
                    <a:pt x="45404" y="16101"/>
                  </a:lnTo>
                  <a:cubicBezTo>
                    <a:pt x="46770" y="10379"/>
                    <a:pt x="42291" y="5313"/>
                    <a:pt x="36949" y="5313"/>
                  </a:cubicBezTo>
                  <a:cubicBezTo>
                    <a:pt x="35917" y="5313"/>
                    <a:pt x="34854" y="5502"/>
                    <a:pt x="33793" y="5912"/>
                  </a:cubicBezTo>
                  <a:lnTo>
                    <a:pt x="31679" y="6743"/>
                  </a:lnTo>
                  <a:lnTo>
                    <a:pt x="30674" y="4733"/>
                  </a:lnTo>
                  <a:cubicBezTo>
                    <a:pt x="29135" y="1773"/>
                    <a:pt x="26128" y="1"/>
                    <a:pt x="2290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8"/>
            <p:cNvSpPr/>
            <p:nvPr/>
          </p:nvSpPr>
          <p:spPr>
            <a:xfrm>
              <a:off x="3774068" y="5234135"/>
              <a:ext cx="239525" cy="248877"/>
            </a:xfrm>
            <a:custGeom>
              <a:rect b="b" l="l" r="r" t="t"/>
              <a:pathLst>
                <a:path extrusionOk="0" h="19093" w="18163">
                  <a:moveTo>
                    <a:pt x="3813" y="0"/>
                  </a:moveTo>
                  <a:lnTo>
                    <a:pt x="3813" y="0"/>
                  </a:lnTo>
                  <a:cubicBezTo>
                    <a:pt x="3813" y="0"/>
                    <a:pt x="5130" y="4159"/>
                    <a:pt x="1" y="7383"/>
                  </a:cubicBezTo>
                  <a:cubicBezTo>
                    <a:pt x="1" y="7383"/>
                    <a:pt x="3952" y="12928"/>
                    <a:pt x="937" y="18786"/>
                  </a:cubicBezTo>
                  <a:cubicBezTo>
                    <a:pt x="937" y="18786"/>
                    <a:pt x="2296" y="19093"/>
                    <a:pt x="4195" y="19093"/>
                  </a:cubicBezTo>
                  <a:cubicBezTo>
                    <a:pt x="7745" y="19093"/>
                    <a:pt x="13182" y="18019"/>
                    <a:pt x="15147" y="11854"/>
                  </a:cubicBezTo>
                  <a:cubicBezTo>
                    <a:pt x="18162" y="2392"/>
                    <a:pt x="3814" y="0"/>
                    <a:pt x="381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8"/>
            <p:cNvSpPr/>
            <p:nvPr/>
          </p:nvSpPr>
          <p:spPr>
            <a:xfrm>
              <a:off x="3923530" y="5061841"/>
              <a:ext cx="249204" cy="220448"/>
            </a:xfrm>
            <a:custGeom>
              <a:rect b="b" l="l" r="r" t="t"/>
              <a:pathLst>
                <a:path extrusionOk="0" h="16912" w="18897">
                  <a:moveTo>
                    <a:pt x="9095" y="1"/>
                  </a:moveTo>
                  <a:cubicBezTo>
                    <a:pt x="8060" y="1"/>
                    <a:pt x="6992" y="190"/>
                    <a:pt x="5927" y="601"/>
                  </a:cubicBezTo>
                  <a:lnTo>
                    <a:pt x="4853" y="983"/>
                  </a:lnTo>
                  <a:cubicBezTo>
                    <a:pt x="3605" y="4345"/>
                    <a:pt x="0" y="15158"/>
                    <a:pt x="5373" y="16614"/>
                  </a:cubicBezTo>
                  <a:cubicBezTo>
                    <a:pt x="6125" y="16821"/>
                    <a:pt x="6893" y="16912"/>
                    <a:pt x="7662" y="16912"/>
                  </a:cubicBezTo>
                  <a:cubicBezTo>
                    <a:pt x="11147" y="16912"/>
                    <a:pt x="14659" y="15040"/>
                    <a:pt x="16845" y="13564"/>
                  </a:cubicBezTo>
                  <a:lnTo>
                    <a:pt x="17503" y="10756"/>
                  </a:lnTo>
                  <a:cubicBezTo>
                    <a:pt x="18897" y="5038"/>
                    <a:pt x="14431" y="1"/>
                    <a:pt x="90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8"/>
            <p:cNvSpPr/>
            <p:nvPr/>
          </p:nvSpPr>
          <p:spPr>
            <a:xfrm>
              <a:off x="3743447" y="4992165"/>
              <a:ext cx="230834" cy="224202"/>
            </a:xfrm>
            <a:custGeom>
              <a:rect b="b" l="l" r="r" t="t"/>
              <a:pathLst>
                <a:path extrusionOk="0" h="17200" w="17504">
                  <a:moveTo>
                    <a:pt x="8697" y="1"/>
                  </a:moveTo>
                  <a:cubicBezTo>
                    <a:pt x="8148" y="1"/>
                    <a:pt x="7592" y="52"/>
                    <a:pt x="7036" y="158"/>
                  </a:cubicBezTo>
                  <a:cubicBezTo>
                    <a:pt x="3224" y="886"/>
                    <a:pt x="347" y="4075"/>
                    <a:pt x="1" y="7922"/>
                  </a:cubicBezTo>
                  <a:cubicBezTo>
                    <a:pt x="1" y="7922"/>
                    <a:pt x="5585" y="17199"/>
                    <a:pt x="9991" y="17199"/>
                  </a:cubicBezTo>
                  <a:cubicBezTo>
                    <a:pt x="10319" y="17199"/>
                    <a:pt x="10641" y="17148"/>
                    <a:pt x="10953" y="17037"/>
                  </a:cubicBezTo>
                  <a:cubicBezTo>
                    <a:pt x="15424" y="15478"/>
                    <a:pt x="17504" y="6743"/>
                    <a:pt x="17504" y="6743"/>
                  </a:cubicBezTo>
                  <a:lnTo>
                    <a:pt x="16464" y="4733"/>
                  </a:lnTo>
                  <a:cubicBezTo>
                    <a:pt x="14924" y="1773"/>
                    <a:pt x="11918" y="1"/>
                    <a:pt x="869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8"/>
            <p:cNvSpPr/>
            <p:nvPr/>
          </p:nvSpPr>
          <p:spPr>
            <a:xfrm>
              <a:off x="3594447" y="5125247"/>
              <a:ext cx="219414" cy="205223"/>
            </a:xfrm>
            <a:custGeom>
              <a:rect b="b" l="l" r="r" t="t"/>
              <a:pathLst>
                <a:path extrusionOk="0" h="15744" w="16638">
                  <a:moveTo>
                    <a:pt x="8666" y="0"/>
                  </a:moveTo>
                  <a:cubicBezTo>
                    <a:pt x="3883" y="35"/>
                    <a:pt x="1" y="3952"/>
                    <a:pt x="1" y="8735"/>
                  </a:cubicBezTo>
                  <a:cubicBezTo>
                    <a:pt x="1" y="10329"/>
                    <a:pt x="451" y="11923"/>
                    <a:pt x="1318" y="13275"/>
                  </a:cubicBezTo>
                  <a:lnTo>
                    <a:pt x="2288" y="14869"/>
                  </a:lnTo>
                  <a:cubicBezTo>
                    <a:pt x="2288" y="14869"/>
                    <a:pt x="4490" y="15744"/>
                    <a:pt x="7055" y="15744"/>
                  </a:cubicBezTo>
                  <a:cubicBezTo>
                    <a:pt x="9198" y="15744"/>
                    <a:pt x="11594" y="15134"/>
                    <a:pt x="13171" y="12894"/>
                  </a:cubicBezTo>
                  <a:cubicBezTo>
                    <a:pt x="16637" y="8007"/>
                    <a:pt x="11092" y="70"/>
                    <a:pt x="11092" y="70"/>
                  </a:cubicBezTo>
                  <a:lnTo>
                    <a:pt x="866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8"/>
            <p:cNvSpPr/>
            <p:nvPr/>
          </p:nvSpPr>
          <p:spPr>
            <a:xfrm>
              <a:off x="3586993" y="5237820"/>
              <a:ext cx="718073" cy="501978"/>
            </a:xfrm>
            <a:custGeom>
              <a:rect b="b" l="l" r="r" t="t"/>
              <a:pathLst>
                <a:path extrusionOk="0" h="38510" w="54451">
                  <a:moveTo>
                    <a:pt x="41349" y="1"/>
                  </a:moveTo>
                  <a:lnTo>
                    <a:pt x="41349" y="1"/>
                  </a:lnTo>
                  <a:cubicBezTo>
                    <a:pt x="40067" y="174"/>
                    <a:pt x="38854" y="555"/>
                    <a:pt x="37710" y="1110"/>
                  </a:cubicBezTo>
                  <a:cubicBezTo>
                    <a:pt x="35145" y="2392"/>
                    <a:pt x="32753" y="3986"/>
                    <a:pt x="30085" y="5130"/>
                  </a:cubicBezTo>
                  <a:cubicBezTo>
                    <a:pt x="26453" y="6725"/>
                    <a:pt x="22490" y="7523"/>
                    <a:pt x="18519" y="7523"/>
                  </a:cubicBezTo>
                  <a:cubicBezTo>
                    <a:pt x="18435" y="7523"/>
                    <a:pt x="18350" y="7522"/>
                    <a:pt x="18266" y="7522"/>
                  </a:cubicBezTo>
                  <a:cubicBezTo>
                    <a:pt x="15251" y="7452"/>
                    <a:pt x="12270" y="6932"/>
                    <a:pt x="9254" y="6794"/>
                  </a:cubicBezTo>
                  <a:cubicBezTo>
                    <a:pt x="9010" y="6786"/>
                    <a:pt x="8764" y="6782"/>
                    <a:pt x="8519" y="6782"/>
                  </a:cubicBezTo>
                  <a:cubicBezTo>
                    <a:pt x="6540" y="6782"/>
                    <a:pt x="4546" y="7032"/>
                    <a:pt x="2635" y="7556"/>
                  </a:cubicBezTo>
                  <a:lnTo>
                    <a:pt x="2045" y="8249"/>
                  </a:lnTo>
                  <a:cubicBezTo>
                    <a:pt x="728" y="9671"/>
                    <a:pt x="0" y="11542"/>
                    <a:pt x="0" y="13483"/>
                  </a:cubicBezTo>
                  <a:lnTo>
                    <a:pt x="0" y="13795"/>
                  </a:lnTo>
                  <a:cubicBezTo>
                    <a:pt x="139" y="16706"/>
                    <a:pt x="1872" y="19340"/>
                    <a:pt x="4541" y="20623"/>
                  </a:cubicBezTo>
                  <a:lnTo>
                    <a:pt x="8007" y="22252"/>
                  </a:lnTo>
                  <a:lnTo>
                    <a:pt x="5927" y="25475"/>
                  </a:lnTo>
                  <a:cubicBezTo>
                    <a:pt x="3709" y="28976"/>
                    <a:pt x="4575" y="33585"/>
                    <a:pt x="7868" y="36012"/>
                  </a:cubicBezTo>
                  <a:cubicBezTo>
                    <a:pt x="9280" y="37056"/>
                    <a:pt x="10929" y="37563"/>
                    <a:pt x="12566" y="37563"/>
                  </a:cubicBezTo>
                  <a:cubicBezTo>
                    <a:pt x="14787" y="37563"/>
                    <a:pt x="16987" y="36629"/>
                    <a:pt x="18543" y="34833"/>
                  </a:cubicBezTo>
                  <a:lnTo>
                    <a:pt x="21385" y="31506"/>
                  </a:lnTo>
                  <a:lnTo>
                    <a:pt x="23881" y="35110"/>
                  </a:lnTo>
                  <a:cubicBezTo>
                    <a:pt x="25368" y="37288"/>
                    <a:pt x="27811" y="38509"/>
                    <a:pt x="30353" y="38509"/>
                  </a:cubicBezTo>
                  <a:cubicBezTo>
                    <a:pt x="31129" y="38509"/>
                    <a:pt x="31914" y="38395"/>
                    <a:pt x="32684" y="38160"/>
                  </a:cubicBezTo>
                  <a:cubicBezTo>
                    <a:pt x="35977" y="37121"/>
                    <a:pt x="38230" y="34071"/>
                    <a:pt x="38230" y="30639"/>
                  </a:cubicBezTo>
                  <a:cubicBezTo>
                    <a:pt x="38195" y="30362"/>
                    <a:pt x="38195" y="30085"/>
                    <a:pt x="38160" y="29808"/>
                  </a:cubicBezTo>
                  <a:lnTo>
                    <a:pt x="37675" y="25163"/>
                  </a:lnTo>
                  <a:lnTo>
                    <a:pt x="37675" y="25163"/>
                  </a:lnTo>
                  <a:lnTo>
                    <a:pt x="42250" y="26134"/>
                  </a:lnTo>
                  <a:cubicBezTo>
                    <a:pt x="42819" y="26259"/>
                    <a:pt x="43385" y="26319"/>
                    <a:pt x="43940" y="26319"/>
                  </a:cubicBezTo>
                  <a:cubicBezTo>
                    <a:pt x="48148" y="26319"/>
                    <a:pt x="51747" y="22879"/>
                    <a:pt x="51747" y="18439"/>
                  </a:cubicBezTo>
                  <a:cubicBezTo>
                    <a:pt x="51747" y="17781"/>
                    <a:pt x="51643" y="17122"/>
                    <a:pt x="51469" y="16464"/>
                  </a:cubicBezTo>
                  <a:lnTo>
                    <a:pt x="51088" y="14939"/>
                  </a:lnTo>
                  <a:lnTo>
                    <a:pt x="51989" y="13656"/>
                  </a:lnTo>
                  <a:lnTo>
                    <a:pt x="52024" y="13656"/>
                  </a:lnTo>
                  <a:cubicBezTo>
                    <a:pt x="54450" y="10260"/>
                    <a:pt x="53792" y="5546"/>
                    <a:pt x="50534" y="2947"/>
                  </a:cubicBezTo>
                  <a:cubicBezTo>
                    <a:pt x="50395" y="2808"/>
                    <a:pt x="50222" y="2704"/>
                    <a:pt x="50014" y="2565"/>
                  </a:cubicBezTo>
                  <a:cubicBezTo>
                    <a:pt x="49840" y="2461"/>
                    <a:pt x="49667" y="2323"/>
                    <a:pt x="49494" y="2253"/>
                  </a:cubicBezTo>
                  <a:lnTo>
                    <a:pt x="49182" y="2080"/>
                  </a:lnTo>
                  <a:lnTo>
                    <a:pt x="48905" y="1941"/>
                  </a:lnTo>
                  <a:lnTo>
                    <a:pt x="48593" y="1803"/>
                  </a:lnTo>
                  <a:lnTo>
                    <a:pt x="48281" y="1699"/>
                  </a:lnTo>
                  <a:cubicBezTo>
                    <a:pt x="48177" y="1664"/>
                    <a:pt x="48073" y="1630"/>
                    <a:pt x="47969" y="1595"/>
                  </a:cubicBezTo>
                  <a:cubicBezTo>
                    <a:pt x="47657" y="1491"/>
                    <a:pt x="47310" y="1387"/>
                    <a:pt x="46998" y="1352"/>
                  </a:cubicBezTo>
                  <a:lnTo>
                    <a:pt x="46721" y="1283"/>
                  </a:lnTo>
                  <a:lnTo>
                    <a:pt x="46444" y="1283"/>
                  </a:lnTo>
                  <a:cubicBezTo>
                    <a:pt x="46305" y="1248"/>
                    <a:pt x="46201" y="1248"/>
                    <a:pt x="46063" y="1248"/>
                  </a:cubicBezTo>
                  <a:lnTo>
                    <a:pt x="45404" y="1248"/>
                  </a:lnTo>
                  <a:lnTo>
                    <a:pt x="41002" y="1387"/>
                  </a:lnTo>
                  <a:lnTo>
                    <a:pt x="4134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8"/>
            <p:cNvSpPr/>
            <p:nvPr/>
          </p:nvSpPr>
          <p:spPr>
            <a:xfrm>
              <a:off x="3589423" y="5237290"/>
              <a:ext cx="666417" cy="194756"/>
            </a:xfrm>
            <a:custGeom>
              <a:rect b="b" l="l" r="r" t="t"/>
              <a:pathLst>
                <a:path extrusionOk="0" h="14941" w="50534">
                  <a:moveTo>
                    <a:pt x="41314" y="1"/>
                  </a:moveTo>
                  <a:lnTo>
                    <a:pt x="41314" y="1"/>
                  </a:lnTo>
                  <a:cubicBezTo>
                    <a:pt x="40067" y="209"/>
                    <a:pt x="38854" y="590"/>
                    <a:pt x="37710" y="1145"/>
                  </a:cubicBezTo>
                  <a:cubicBezTo>
                    <a:pt x="35110" y="2392"/>
                    <a:pt x="32753" y="3987"/>
                    <a:pt x="30085" y="5165"/>
                  </a:cubicBezTo>
                  <a:cubicBezTo>
                    <a:pt x="26525" y="6729"/>
                    <a:pt x="22645" y="7526"/>
                    <a:pt x="18753" y="7526"/>
                  </a:cubicBezTo>
                  <a:cubicBezTo>
                    <a:pt x="18591" y="7526"/>
                    <a:pt x="18428" y="7525"/>
                    <a:pt x="18266" y="7522"/>
                  </a:cubicBezTo>
                  <a:cubicBezTo>
                    <a:pt x="15251" y="7487"/>
                    <a:pt x="12270" y="6933"/>
                    <a:pt x="9254" y="6794"/>
                  </a:cubicBezTo>
                  <a:cubicBezTo>
                    <a:pt x="9032" y="6787"/>
                    <a:pt x="8808" y="6784"/>
                    <a:pt x="8585" y="6784"/>
                  </a:cubicBezTo>
                  <a:cubicBezTo>
                    <a:pt x="6584" y="6784"/>
                    <a:pt x="4567" y="7061"/>
                    <a:pt x="2635" y="7591"/>
                  </a:cubicBezTo>
                  <a:lnTo>
                    <a:pt x="2045" y="8250"/>
                  </a:lnTo>
                  <a:cubicBezTo>
                    <a:pt x="728" y="9706"/>
                    <a:pt x="0" y="11577"/>
                    <a:pt x="0" y="13518"/>
                  </a:cubicBezTo>
                  <a:lnTo>
                    <a:pt x="0" y="13795"/>
                  </a:lnTo>
                  <a:lnTo>
                    <a:pt x="0" y="14038"/>
                  </a:lnTo>
                  <a:cubicBezTo>
                    <a:pt x="1283" y="13691"/>
                    <a:pt x="2565" y="13449"/>
                    <a:pt x="3882" y="13241"/>
                  </a:cubicBezTo>
                  <a:cubicBezTo>
                    <a:pt x="4130" y="13221"/>
                    <a:pt x="4377" y="13212"/>
                    <a:pt x="4624" y="13212"/>
                  </a:cubicBezTo>
                  <a:cubicBezTo>
                    <a:pt x="7477" y="13212"/>
                    <a:pt x="10230" y="14418"/>
                    <a:pt x="13102" y="14800"/>
                  </a:cubicBezTo>
                  <a:cubicBezTo>
                    <a:pt x="13805" y="14897"/>
                    <a:pt x="14513" y="14941"/>
                    <a:pt x="15222" y="14941"/>
                  </a:cubicBezTo>
                  <a:cubicBezTo>
                    <a:pt x="17836" y="14941"/>
                    <a:pt x="20472" y="14343"/>
                    <a:pt x="22980" y="13553"/>
                  </a:cubicBezTo>
                  <a:cubicBezTo>
                    <a:pt x="26168" y="12548"/>
                    <a:pt x="29253" y="11231"/>
                    <a:pt x="32511" y="10433"/>
                  </a:cubicBezTo>
                  <a:cubicBezTo>
                    <a:pt x="37814" y="9082"/>
                    <a:pt x="43671" y="8978"/>
                    <a:pt x="48246" y="5928"/>
                  </a:cubicBezTo>
                  <a:cubicBezTo>
                    <a:pt x="49321" y="5234"/>
                    <a:pt x="50326" y="4160"/>
                    <a:pt x="50534" y="2982"/>
                  </a:cubicBezTo>
                  <a:cubicBezTo>
                    <a:pt x="50360" y="2843"/>
                    <a:pt x="50187" y="2704"/>
                    <a:pt x="50014" y="2600"/>
                  </a:cubicBezTo>
                  <a:cubicBezTo>
                    <a:pt x="49840" y="2462"/>
                    <a:pt x="49667" y="2358"/>
                    <a:pt x="49494" y="2254"/>
                  </a:cubicBezTo>
                  <a:lnTo>
                    <a:pt x="49182" y="2115"/>
                  </a:lnTo>
                  <a:lnTo>
                    <a:pt x="48905" y="1942"/>
                  </a:lnTo>
                  <a:lnTo>
                    <a:pt x="48593" y="1838"/>
                  </a:lnTo>
                  <a:lnTo>
                    <a:pt x="48281" y="1699"/>
                  </a:lnTo>
                  <a:cubicBezTo>
                    <a:pt x="48177" y="1665"/>
                    <a:pt x="48073" y="1630"/>
                    <a:pt x="47969" y="1595"/>
                  </a:cubicBezTo>
                  <a:cubicBezTo>
                    <a:pt x="47657" y="1491"/>
                    <a:pt x="47310" y="1422"/>
                    <a:pt x="46964" y="1353"/>
                  </a:cubicBezTo>
                  <a:lnTo>
                    <a:pt x="46721" y="1318"/>
                  </a:lnTo>
                  <a:lnTo>
                    <a:pt x="46444" y="1283"/>
                  </a:lnTo>
                  <a:cubicBezTo>
                    <a:pt x="46305" y="1283"/>
                    <a:pt x="46201" y="1249"/>
                    <a:pt x="46063" y="1249"/>
                  </a:cubicBezTo>
                  <a:lnTo>
                    <a:pt x="45404" y="1249"/>
                  </a:lnTo>
                  <a:lnTo>
                    <a:pt x="41002" y="1387"/>
                  </a:lnTo>
                  <a:lnTo>
                    <a:pt x="4131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5" name="Google Shape;1715;p8"/>
            <p:cNvGrpSpPr/>
            <p:nvPr/>
          </p:nvGrpSpPr>
          <p:grpSpPr>
            <a:xfrm>
              <a:off x="3740022" y="5345048"/>
              <a:ext cx="191008" cy="205931"/>
              <a:chOff x="-628391" y="4613391"/>
              <a:chExt cx="300659" cy="297030"/>
            </a:xfrm>
          </p:grpSpPr>
          <p:sp>
            <p:nvSpPr>
              <p:cNvPr id="1716" name="Google Shape;1716;p8"/>
              <p:cNvSpPr/>
              <p:nvPr/>
            </p:nvSpPr>
            <p:spPr>
              <a:xfrm>
                <a:off x="-443308" y="4841827"/>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8"/>
              <p:cNvSpPr/>
              <p:nvPr/>
            </p:nvSpPr>
            <p:spPr>
              <a:xfrm>
                <a:off x="-544652" y="4844698"/>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8"/>
              <p:cNvSpPr/>
              <p:nvPr/>
            </p:nvSpPr>
            <p:spPr>
              <a:xfrm>
                <a:off x="-607503" y="4709151"/>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8"/>
              <p:cNvSpPr/>
              <p:nvPr/>
            </p:nvSpPr>
            <p:spPr>
              <a:xfrm>
                <a:off x="-544968" y="4636109"/>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8"/>
              <p:cNvSpPr/>
              <p:nvPr/>
            </p:nvSpPr>
            <p:spPr>
              <a:xfrm>
                <a:off x="-399198" y="4685550"/>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8"/>
              <p:cNvSpPr/>
              <p:nvPr/>
            </p:nvSpPr>
            <p:spPr>
              <a:xfrm>
                <a:off x="-392478" y="4783487"/>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8"/>
              <p:cNvSpPr/>
              <p:nvPr/>
            </p:nvSpPr>
            <p:spPr>
              <a:xfrm>
                <a:off x="-454950" y="4637402"/>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8"/>
              <p:cNvSpPr/>
              <p:nvPr/>
            </p:nvSpPr>
            <p:spPr>
              <a:xfrm>
                <a:off x="-603591" y="4793868"/>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8"/>
              <p:cNvSpPr/>
              <p:nvPr/>
            </p:nvSpPr>
            <p:spPr>
              <a:xfrm>
                <a:off x="-587152" y="4665263"/>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8"/>
              <p:cNvSpPr/>
              <p:nvPr/>
            </p:nvSpPr>
            <p:spPr>
              <a:xfrm>
                <a:off x="-507579" y="4613391"/>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8"/>
              <p:cNvSpPr/>
              <p:nvPr/>
            </p:nvSpPr>
            <p:spPr>
              <a:xfrm>
                <a:off x="-499596" y="4853343"/>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8"/>
              <p:cNvSpPr/>
              <p:nvPr/>
            </p:nvSpPr>
            <p:spPr>
              <a:xfrm>
                <a:off x="-386735" y="4726725"/>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8"/>
              <p:cNvSpPr/>
              <p:nvPr/>
            </p:nvSpPr>
            <p:spPr>
              <a:xfrm>
                <a:off x="-410715" y="4820750"/>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8"/>
              <p:cNvSpPr/>
              <p:nvPr/>
            </p:nvSpPr>
            <p:spPr>
              <a:xfrm>
                <a:off x="-606336" y="4648351"/>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8"/>
              <p:cNvSpPr/>
              <p:nvPr/>
            </p:nvSpPr>
            <p:spPr>
              <a:xfrm>
                <a:off x="-628391" y="4753955"/>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8"/>
              <p:cNvSpPr/>
              <p:nvPr/>
            </p:nvSpPr>
            <p:spPr>
              <a:xfrm>
                <a:off x="-596744" y="4830310"/>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8"/>
              <p:cNvSpPr/>
              <p:nvPr/>
            </p:nvSpPr>
            <p:spPr>
              <a:xfrm>
                <a:off x="-419328" y="4637497"/>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8"/>
            <p:cNvGrpSpPr/>
            <p:nvPr/>
          </p:nvGrpSpPr>
          <p:grpSpPr>
            <a:xfrm>
              <a:off x="2330463" y="5203609"/>
              <a:ext cx="247983" cy="242198"/>
              <a:chOff x="-1138843" y="4300472"/>
              <a:chExt cx="300659" cy="297030"/>
            </a:xfrm>
          </p:grpSpPr>
          <p:sp>
            <p:nvSpPr>
              <p:cNvPr id="1734" name="Google Shape;1734;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1" name="Google Shape;1751;p8"/>
            <p:cNvGrpSpPr/>
            <p:nvPr/>
          </p:nvGrpSpPr>
          <p:grpSpPr>
            <a:xfrm>
              <a:off x="2490703" y="4816011"/>
              <a:ext cx="247983" cy="242198"/>
              <a:chOff x="-1138843" y="4300472"/>
              <a:chExt cx="300659" cy="297030"/>
            </a:xfrm>
          </p:grpSpPr>
          <p:sp>
            <p:nvSpPr>
              <p:cNvPr id="1752" name="Google Shape;1752;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9" name="Google Shape;1769;p8"/>
            <p:cNvGrpSpPr/>
            <p:nvPr/>
          </p:nvGrpSpPr>
          <p:grpSpPr>
            <a:xfrm>
              <a:off x="3769843" y="4323019"/>
              <a:ext cx="247983" cy="242198"/>
              <a:chOff x="-1138843" y="4300472"/>
              <a:chExt cx="300659" cy="297030"/>
            </a:xfrm>
          </p:grpSpPr>
          <p:sp>
            <p:nvSpPr>
              <p:cNvPr id="1770" name="Google Shape;1770;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787" name="Google Shape;1787;p8"/>
          <p:cNvPicPr preferRelativeResize="0"/>
          <p:nvPr/>
        </p:nvPicPr>
        <p:blipFill>
          <a:blip r:embed="rId2">
            <a:alphaModFix/>
          </a:blip>
          <a:stretch>
            <a:fillRect/>
          </a:stretch>
        </p:blipFill>
        <p:spPr>
          <a:xfrm>
            <a:off x="5197875" y="158806"/>
            <a:ext cx="1437127" cy="1410375"/>
          </a:xfrm>
          <a:prstGeom prst="rect">
            <a:avLst/>
          </a:prstGeom>
          <a:noFill/>
          <a:ln>
            <a:noFill/>
          </a:ln>
        </p:spPr>
      </p:pic>
      <p:pic>
        <p:nvPicPr>
          <p:cNvPr id="1788" name="Google Shape;1788;p8"/>
          <p:cNvPicPr preferRelativeResize="0"/>
          <p:nvPr/>
        </p:nvPicPr>
        <p:blipFill>
          <a:blip r:embed="rId3">
            <a:alphaModFix/>
          </a:blip>
          <a:stretch>
            <a:fillRect/>
          </a:stretch>
        </p:blipFill>
        <p:spPr>
          <a:xfrm>
            <a:off x="155077" y="84330"/>
            <a:ext cx="1527614" cy="152761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89" name="Shape 1789"/>
        <p:cNvGrpSpPr/>
        <p:nvPr/>
      </p:nvGrpSpPr>
      <p:grpSpPr>
        <a:xfrm>
          <a:off x="0" y="0"/>
          <a:ext cx="0" cy="0"/>
          <a:chOff x="0" y="0"/>
          <a:chExt cx="0" cy="0"/>
        </a:xfrm>
      </p:grpSpPr>
      <p:sp>
        <p:nvSpPr>
          <p:cNvPr id="1790" name="Google Shape;1790;p9"/>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791" name="Google Shape;1791;p9"/>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9"/>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9"/>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4" name="Google Shape;1794;p9"/>
          <p:cNvGrpSpPr/>
          <p:nvPr/>
        </p:nvGrpSpPr>
        <p:grpSpPr>
          <a:xfrm>
            <a:off x="6324052" y="9487527"/>
            <a:ext cx="495788" cy="384034"/>
            <a:chOff x="1843738" y="1801138"/>
            <a:chExt cx="1616525" cy="1236425"/>
          </a:xfrm>
        </p:grpSpPr>
        <p:sp>
          <p:nvSpPr>
            <p:cNvPr id="1795" name="Google Shape;1795;p9"/>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9"/>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9"/>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9"/>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9"/>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9"/>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9"/>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9"/>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9"/>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9"/>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9"/>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9"/>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9"/>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9"/>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9"/>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9"/>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9"/>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9"/>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9"/>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9"/>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9"/>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9"/>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9"/>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9"/>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9"/>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9"/>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9"/>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9"/>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9"/>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9"/>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9"/>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9"/>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9"/>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9"/>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9"/>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9"/>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9"/>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9"/>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9"/>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9"/>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9"/>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9"/>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9"/>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9"/>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9"/>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9"/>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9"/>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9"/>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9"/>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9"/>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9"/>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9"/>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9"/>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9"/>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9"/>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9"/>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9"/>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9"/>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9"/>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9"/>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9"/>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9"/>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9"/>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9"/>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9"/>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9"/>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9"/>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9"/>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9"/>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9"/>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9"/>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6" name="Google Shape;1866;p9"/>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7" name="Google Shape;1867;p9"/>
          <p:cNvGrpSpPr/>
          <p:nvPr/>
        </p:nvGrpSpPr>
        <p:grpSpPr>
          <a:xfrm>
            <a:off x="6507909" y="9118275"/>
            <a:ext cx="311934" cy="322303"/>
            <a:chOff x="7097375" y="2473588"/>
            <a:chExt cx="407864" cy="403636"/>
          </a:xfrm>
        </p:grpSpPr>
        <p:sp>
          <p:nvSpPr>
            <p:cNvPr id="1868" name="Google Shape;1868;p9"/>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9"/>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9"/>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1" name="Google Shape;1871;p9"/>
          <p:cNvGrpSpPr/>
          <p:nvPr/>
        </p:nvGrpSpPr>
        <p:grpSpPr>
          <a:xfrm>
            <a:off x="5975934" y="9545174"/>
            <a:ext cx="311934" cy="322303"/>
            <a:chOff x="7097375" y="2473588"/>
            <a:chExt cx="407864" cy="403636"/>
          </a:xfrm>
        </p:grpSpPr>
        <p:sp>
          <p:nvSpPr>
            <p:cNvPr id="1872" name="Google Shape;1872;p9"/>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9"/>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9"/>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5" name="Google Shape;1875;p9"/>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9"/>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9"/>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9"/>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9"/>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9"/>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9"/>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9"/>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9"/>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9"/>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9"/>
          <p:cNvSpPr/>
          <p:nvPr/>
        </p:nvSpPr>
        <p:spPr>
          <a:xfrm>
            <a:off x="5727998" y="9789595"/>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9"/>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9"/>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9"/>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9"/>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9"/>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9"/>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9"/>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9"/>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9"/>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9"/>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9"/>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9"/>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9"/>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9" name="Google Shape;1899;p9"/>
          <p:cNvGrpSpPr/>
          <p:nvPr/>
        </p:nvGrpSpPr>
        <p:grpSpPr>
          <a:xfrm>
            <a:off x="4841770" y="9567417"/>
            <a:ext cx="288394" cy="277824"/>
            <a:chOff x="8008751" y="37351"/>
            <a:chExt cx="598452" cy="591240"/>
          </a:xfrm>
        </p:grpSpPr>
        <p:sp>
          <p:nvSpPr>
            <p:cNvPr id="1900" name="Google Shape;1900;p9"/>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9"/>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9"/>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9"/>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9"/>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9"/>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9"/>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9"/>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9"/>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9"/>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9"/>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9"/>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9"/>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9"/>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9"/>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9"/>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9"/>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7" name="Google Shape;1917;p9"/>
          <p:cNvGrpSpPr/>
          <p:nvPr/>
        </p:nvGrpSpPr>
        <p:grpSpPr>
          <a:xfrm>
            <a:off x="6512005" y="8320823"/>
            <a:ext cx="302947" cy="384134"/>
            <a:chOff x="6295459" y="2059568"/>
            <a:chExt cx="2176346" cy="2549000"/>
          </a:xfrm>
        </p:grpSpPr>
        <p:sp>
          <p:nvSpPr>
            <p:cNvPr id="1918" name="Google Shape;1918;p9"/>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9"/>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9"/>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9"/>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9"/>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9"/>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9"/>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9"/>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9"/>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9"/>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9"/>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9"/>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9"/>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9"/>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9"/>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9"/>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9"/>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9"/>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9"/>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9"/>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9"/>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9"/>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9"/>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9"/>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9"/>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9"/>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9"/>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9"/>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9"/>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9"/>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9"/>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9"/>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9"/>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9"/>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9"/>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9"/>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9"/>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9"/>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9"/>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9"/>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9"/>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9"/>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9"/>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9"/>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9"/>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3" name="Google Shape;1963;p9"/>
          <p:cNvGrpSpPr/>
          <p:nvPr/>
        </p:nvGrpSpPr>
        <p:grpSpPr>
          <a:xfrm rot="5400000">
            <a:off x="5218767" y="9509517"/>
            <a:ext cx="302947" cy="384134"/>
            <a:chOff x="6295459" y="2059568"/>
            <a:chExt cx="2176346" cy="2549000"/>
          </a:xfrm>
        </p:grpSpPr>
        <p:sp>
          <p:nvSpPr>
            <p:cNvPr id="1964" name="Google Shape;1964;p9"/>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9"/>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9"/>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9"/>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9"/>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9"/>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9"/>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9"/>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9"/>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9"/>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9"/>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9"/>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9"/>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9"/>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9"/>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9"/>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9"/>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9"/>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9"/>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9"/>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9"/>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9"/>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9"/>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9"/>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9"/>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9"/>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9"/>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9"/>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9"/>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9"/>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9"/>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9"/>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9"/>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9"/>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9"/>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9"/>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9"/>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9"/>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9"/>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9"/>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9"/>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9"/>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9"/>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9"/>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9"/>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9" name="Google Shape;2009;p9"/>
          <p:cNvGrpSpPr/>
          <p:nvPr/>
        </p:nvGrpSpPr>
        <p:grpSpPr>
          <a:xfrm>
            <a:off x="6519270" y="8017579"/>
            <a:ext cx="288394" cy="277824"/>
            <a:chOff x="8008751" y="37351"/>
            <a:chExt cx="598452" cy="591240"/>
          </a:xfrm>
        </p:grpSpPr>
        <p:sp>
          <p:nvSpPr>
            <p:cNvPr id="2010" name="Google Shape;2010;p9"/>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9"/>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9"/>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9"/>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9"/>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9"/>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9"/>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9"/>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9"/>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9"/>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9"/>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9"/>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9"/>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9"/>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9"/>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9"/>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9"/>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7" name="Google Shape;2027;p9"/>
          <p:cNvGrpSpPr/>
          <p:nvPr/>
        </p:nvGrpSpPr>
        <p:grpSpPr>
          <a:xfrm>
            <a:off x="6522777" y="7714438"/>
            <a:ext cx="288384" cy="277877"/>
            <a:chOff x="1577421" y="1609174"/>
            <a:chExt cx="818111" cy="754282"/>
          </a:xfrm>
        </p:grpSpPr>
        <p:sp>
          <p:nvSpPr>
            <p:cNvPr id="2028" name="Google Shape;2028;p9"/>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9"/>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9"/>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9"/>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9"/>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9"/>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9"/>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9"/>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9"/>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9"/>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9"/>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9"/>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9"/>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9"/>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9"/>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9"/>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9"/>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9"/>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9"/>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9"/>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9"/>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9"/>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9"/>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9"/>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9"/>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9"/>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9"/>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9"/>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9"/>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9"/>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9"/>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9"/>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9"/>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9"/>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9"/>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9"/>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9"/>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9"/>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9"/>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9"/>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9"/>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9"/>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9"/>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9"/>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9"/>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9"/>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9"/>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9"/>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6" name="Google Shape;2076;p9"/>
          <p:cNvGrpSpPr/>
          <p:nvPr/>
        </p:nvGrpSpPr>
        <p:grpSpPr>
          <a:xfrm>
            <a:off x="4505390" y="9562589"/>
            <a:ext cx="288384" cy="277877"/>
            <a:chOff x="1577421" y="1609174"/>
            <a:chExt cx="818111" cy="754282"/>
          </a:xfrm>
        </p:grpSpPr>
        <p:sp>
          <p:nvSpPr>
            <p:cNvPr id="2077" name="Google Shape;2077;p9"/>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9"/>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9"/>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9"/>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9"/>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9"/>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9"/>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9"/>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9"/>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9"/>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9"/>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9"/>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9"/>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9"/>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9"/>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9"/>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9"/>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9"/>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9"/>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9"/>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9"/>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9"/>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9"/>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9"/>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9"/>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9"/>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9"/>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9"/>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9"/>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9"/>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9"/>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9"/>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9"/>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9"/>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9"/>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9"/>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9"/>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9"/>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9"/>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9"/>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9"/>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9"/>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9"/>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9"/>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9"/>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9"/>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9"/>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9"/>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9"/>
          <p:cNvGrpSpPr/>
          <p:nvPr/>
        </p:nvGrpSpPr>
        <p:grpSpPr>
          <a:xfrm>
            <a:off x="729682" y="2190062"/>
            <a:ext cx="300659" cy="297001"/>
            <a:chOff x="-1138843" y="4300472"/>
            <a:chExt cx="300659" cy="297030"/>
          </a:xfrm>
        </p:grpSpPr>
        <p:sp>
          <p:nvSpPr>
            <p:cNvPr id="2126" name="Google Shape;2126;p9"/>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9"/>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9"/>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9"/>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9"/>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9"/>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9"/>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9"/>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9"/>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9"/>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9"/>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9"/>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9"/>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9"/>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9"/>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9"/>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9"/>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3" name="Google Shape;2143;p9"/>
          <p:cNvGrpSpPr/>
          <p:nvPr/>
        </p:nvGrpSpPr>
        <p:grpSpPr>
          <a:xfrm>
            <a:off x="729682" y="2606821"/>
            <a:ext cx="300659" cy="297001"/>
            <a:chOff x="-1017593" y="4240422"/>
            <a:chExt cx="300659" cy="297030"/>
          </a:xfrm>
        </p:grpSpPr>
        <p:sp>
          <p:nvSpPr>
            <p:cNvPr id="2144" name="Google Shape;2144;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1" name="Google Shape;2161;p9"/>
          <p:cNvGrpSpPr/>
          <p:nvPr/>
        </p:nvGrpSpPr>
        <p:grpSpPr>
          <a:xfrm>
            <a:off x="729682" y="3440345"/>
            <a:ext cx="300659" cy="297001"/>
            <a:chOff x="-1017593" y="4240422"/>
            <a:chExt cx="300659" cy="297030"/>
          </a:xfrm>
        </p:grpSpPr>
        <p:sp>
          <p:nvSpPr>
            <p:cNvPr id="2162" name="Google Shape;2162;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9"/>
          <p:cNvGrpSpPr/>
          <p:nvPr/>
        </p:nvGrpSpPr>
        <p:grpSpPr>
          <a:xfrm>
            <a:off x="729682" y="3857110"/>
            <a:ext cx="300659" cy="297001"/>
            <a:chOff x="-1138843" y="4300472"/>
            <a:chExt cx="300659" cy="297030"/>
          </a:xfrm>
        </p:grpSpPr>
        <p:sp>
          <p:nvSpPr>
            <p:cNvPr id="2180" name="Google Shape;2180;p9"/>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9"/>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9"/>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9"/>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9"/>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9"/>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9"/>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9"/>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9"/>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9"/>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9"/>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9"/>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9"/>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9"/>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9"/>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9"/>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9"/>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7" name="Google Shape;2197;p9"/>
          <p:cNvSpPr txBox="1"/>
          <p:nvPr/>
        </p:nvSpPr>
        <p:spPr>
          <a:xfrm>
            <a:off x="290700" y="859046"/>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SA" sz="3600">
                <a:solidFill>
                  <a:schemeClr val="accent1"/>
                </a:solidFill>
                <a:latin typeface="Asap"/>
                <a:ea typeface="Asap"/>
                <a:cs typeface="Asap"/>
                <a:sym typeface="Asap"/>
              </a:rPr>
              <a:t>Objectives</a:t>
            </a:r>
            <a:endParaRPr b="1" sz="3600">
              <a:solidFill>
                <a:schemeClr val="accent1"/>
              </a:solidFill>
              <a:latin typeface="Asap"/>
              <a:ea typeface="Asap"/>
              <a:cs typeface="Asap"/>
              <a:sym typeface="Asap"/>
            </a:endParaRPr>
          </a:p>
        </p:txBody>
      </p:sp>
      <p:sp>
        <p:nvSpPr>
          <p:cNvPr id="2198" name="Google Shape;2198;p9"/>
          <p:cNvSpPr txBox="1"/>
          <p:nvPr>
            <p:ph idx="1" type="subTitle"/>
          </p:nvPr>
        </p:nvSpPr>
        <p:spPr>
          <a:xfrm>
            <a:off x="1043550" y="2177386"/>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199" name="Google Shape;2199;p9"/>
          <p:cNvSpPr txBox="1"/>
          <p:nvPr>
            <p:ph idx="2" type="subTitle"/>
          </p:nvPr>
        </p:nvSpPr>
        <p:spPr>
          <a:xfrm>
            <a:off x="1043550" y="259414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0" name="Google Shape;2200;p9"/>
          <p:cNvSpPr txBox="1"/>
          <p:nvPr>
            <p:ph idx="3" type="subTitle"/>
          </p:nvPr>
        </p:nvSpPr>
        <p:spPr>
          <a:xfrm>
            <a:off x="1030350" y="301091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1" name="Google Shape;2201;p9"/>
          <p:cNvSpPr txBox="1"/>
          <p:nvPr>
            <p:ph idx="4" type="subTitle"/>
          </p:nvPr>
        </p:nvSpPr>
        <p:spPr>
          <a:xfrm>
            <a:off x="1043550" y="342766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2" name="Google Shape;2202;p9"/>
          <p:cNvSpPr txBox="1"/>
          <p:nvPr>
            <p:ph idx="5" type="subTitle"/>
          </p:nvPr>
        </p:nvSpPr>
        <p:spPr>
          <a:xfrm>
            <a:off x="1043550" y="384440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03" name="Shape 2203"/>
        <p:cNvGrpSpPr/>
        <p:nvPr/>
      </p:nvGrpSpPr>
      <p:grpSpPr>
        <a:xfrm>
          <a:off x="0" y="0"/>
          <a:ext cx="0" cy="0"/>
          <a:chOff x="0" y="0"/>
          <a:chExt cx="0" cy="0"/>
        </a:xfrm>
      </p:grpSpPr>
      <p:sp>
        <p:nvSpPr>
          <p:cNvPr id="2204" name="Google Shape;2204;p10"/>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2205" name="Google Shape;2205;p10"/>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i="0" sz="1400" u="none" cap="none" strike="noStrike">
              <a:solidFill>
                <a:srgbClr val="000000"/>
              </a:solidFill>
              <a:latin typeface="Asap"/>
              <a:ea typeface="Asap"/>
              <a:cs typeface="Asap"/>
              <a:sym typeface="Asap"/>
            </a:endParaRPr>
          </a:p>
        </p:txBody>
      </p:sp>
      <p:sp>
        <p:nvSpPr>
          <p:cNvPr id="2206" name="Google Shape;2206;p10"/>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0"/>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0"/>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9" name="Google Shape;2209;p10"/>
          <p:cNvGrpSpPr/>
          <p:nvPr/>
        </p:nvGrpSpPr>
        <p:grpSpPr>
          <a:xfrm>
            <a:off x="6324052" y="9487527"/>
            <a:ext cx="495788" cy="384034"/>
            <a:chOff x="1843738" y="1801138"/>
            <a:chExt cx="1616525" cy="1236425"/>
          </a:xfrm>
        </p:grpSpPr>
        <p:sp>
          <p:nvSpPr>
            <p:cNvPr id="2210" name="Google Shape;2210;p10"/>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0"/>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0"/>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0"/>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0"/>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0"/>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0"/>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0"/>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0"/>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0"/>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0"/>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0"/>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0"/>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0"/>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0"/>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0"/>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0"/>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0"/>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0"/>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0"/>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0"/>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0"/>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0"/>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0"/>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0"/>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0"/>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0"/>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0"/>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0"/>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0"/>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0"/>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0"/>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0"/>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0"/>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0"/>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0"/>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0"/>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0"/>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0"/>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0"/>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0"/>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0"/>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0"/>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0"/>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0"/>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0"/>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0"/>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0"/>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0"/>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0"/>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0"/>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0"/>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0"/>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0"/>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0"/>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0"/>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0"/>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0"/>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0"/>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0"/>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0"/>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0"/>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0"/>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0"/>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0"/>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0"/>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0"/>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0"/>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0"/>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0"/>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0"/>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1" name="Google Shape;2281;p10"/>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2" name="Google Shape;2282;p10"/>
          <p:cNvGrpSpPr/>
          <p:nvPr/>
        </p:nvGrpSpPr>
        <p:grpSpPr>
          <a:xfrm>
            <a:off x="6507909" y="9118275"/>
            <a:ext cx="311934" cy="322303"/>
            <a:chOff x="7097375" y="2473588"/>
            <a:chExt cx="407864" cy="403636"/>
          </a:xfrm>
        </p:grpSpPr>
        <p:sp>
          <p:nvSpPr>
            <p:cNvPr id="2283" name="Google Shape;2283;p10"/>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0"/>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0"/>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6" name="Google Shape;2286;p10"/>
          <p:cNvGrpSpPr/>
          <p:nvPr/>
        </p:nvGrpSpPr>
        <p:grpSpPr>
          <a:xfrm>
            <a:off x="5975934" y="9545174"/>
            <a:ext cx="311934" cy="322303"/>
            <a:chOff x="7097375" y="2473588"/>
            <a:chExt cx="407864" cy="403636"/>
          </a:xfrm>
        </p:grpSpPr>
        <p:sp>
          <p:nvSpPr>
            <p:cNvPr id="2287" name="Google Shape;2287;p10"/>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0"/>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0"/>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0" name="Google Shape;2290;p10"/>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0"/>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0"/>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0"/>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0"/>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0"/>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0"/>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0"/>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0"/>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0"/>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0"/>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0"/>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0"/>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0"/>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0"/>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0"/>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0"/>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0"/>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0"/>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0"/>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0"/>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0"/>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0"/>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3" name="Google Shape;2313;p10"/>
          <p:cNvGrpSpPr/>
          <p:nvPr/>
        </p:nvGrpSpPr>
        <p:grpSpPr>
          <a:xfrm>
            <a:off x="4841770" y="9567417"/>
            <a:ext cx="288394" cy="277824"/>
            <a:chOff x="8008751" y="37351"/>
            <a:chExt cx="598452" cy="591240"/>
          </a:xfrm>
        </p:grpSpPr>
        <p:sp>
          <p:nvSpPr>
            <p:cNvPr id="2314" name="Google Shape;2314;p10"/>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0"/>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0"/>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0"/>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0"/>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0"/>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0"/>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0"/>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0"/>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0"/>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0"/>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0"/>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0"/>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0"/>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0"/>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0"/>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0"/>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10"/>
          <p:cNvGrpSpPr/>
          <p:nvPr/>
        </p:nvGrpSpPr>
        <p:grpSpPr>
          <a:xfrm>
            <a:off x="6512005" y="8320823"/>
            <a:ext cx="302947" cy="384134"/>
            <a:chOff x="6295459" y="2059568"/>
            <a:chExt cx="2176346" cy="2549000"/>
          </a:xfrm>
        </p:grpSpPr>
        <p:sp>
          <p:nvSpPr>
            <p:cNvPr id="2332" name="Google Shape;2332;p10"/>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0"/>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0"/>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0"/>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0"/>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0"/>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0"/>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0"/>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0"/>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0"/>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0"/>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0"/>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0"/>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0"/>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0"/>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0"/>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0"/>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0"/>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0"/>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0"/>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0"/>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0"/>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0"/>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0"/>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0"/>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0"/>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0"/>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0"/>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0"/>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0"/>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0"/>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0"/>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0"/>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0"/>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0"/>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0"/>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0"/>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0"/>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0"/>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0"/>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0"/>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0"/>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0"/>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0"/>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0"/>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7" name="Google Shape;2377;p10"/>
          <p:cNvGrpSpPr/>
          <p:nvPr/>
        </p:nvGrpSpPr>
        <p:grpSpPr>
          <a:xfrm rot="5400000">
            <a:off x="5218767" y="9509517"/>
            <a:ext cx="302947" cy="384134"/>
            <a:chOff x="6295459" y="2059568"/>
            <a:chExt cx="2176346" cy="2549000"/>
          </a:xfrm>
        </p:grpSpPr>
        <p:sp>
          <p:nvSpPr>
            <p:cNvPr id="2378" name="Google Shape;2378;p10"/>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0"/>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0"/>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0"/>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0"/>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0"/>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0"/>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0"/>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0"/>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0"/>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0"/>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0"/>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0"/>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0"/>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0"/>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0"/>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0"/>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0"/>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0"/>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0"/>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0"/>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0"/>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0"/>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0"/>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0"/>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0"/>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0"/>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0"/>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0"/>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0"/>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0"/>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0"/>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0"/>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0"/>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0"/>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0"/>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0"/>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0"/>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0"/>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0"/>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0"/>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0"/>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0"/>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0"/>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0"/>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3" name="Google Shape;2423;p10"/>
          <p:cNvGrpSpPr/>
          <p:nvPr/>
        </p:nvGrpSpPr>
        <p:grpSpPr>
          <a:xfrm>
            <a:off x="6519270" y="8017579"/>
            <a:ext cx="288394" cy="277824"/>
            <a:chOff x="8008751" y="37351"/>
            <a:chExt cx="598452" cy="591240"/>
          </a:xfrm>
        </p:grpSpPr>
        <p:sp>
          <p:nvSpPr>
            <p:cNvPr id="2424" name="Google Shape;2424;p10"/>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0"/>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0"/>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0"/>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0"/>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0"/>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0"/>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0"/>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0"/>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0"/>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0"/>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0"/>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0"/>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0"/>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0"/>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0"/>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0"/>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1" name="Google Shape;2441;p10"/>
          <p:cNvGrpSpPr/>
          <p:nvPr/>
        </p:nvGrpSpPr>
        <p:grpSpPr>
          <a:xfrm>
            <a:off x="6522777" y="7714438"/>
            <a:ext cx="288384" cy="277877"/>
            <a:chOff x="1577421" y="1609174"/>
            <a:chExt cx="818111" cy="754282"/>
          </a:xfrm>
        </p:grpSpPr>
        <p:sp>
          <p:nvSpPr>
            <p:cNvPr id="2442" name="Google Shape;2442;p10"/>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0"/>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0"/>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0"/>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0"/>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0"/>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0"/>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0"/>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0"/>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0"/>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0"/>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0"/>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0"/>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0"/>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0"/>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0"/>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0"/>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0"/>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0"/>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0"/>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0"/>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0"/>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0"/>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0"/>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0"/>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0"/>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0"/>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0"/>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0"/>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0"/>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0"/>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0"/>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0"/>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0"/>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0"/>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0"/>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0"/>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0"/>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0"/>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0"/>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0"/>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0"/>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0"/>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0"/>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0"/>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0"/>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0"/>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0"/>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0" name="Google Shape;2490;p10"/>
          <p:cNvGrpSpPr/>
          <p:nvPr/>
        </p:nvGrpSpPr>
        <p:grpSpPr>
          <a:xfrm>
            <a:off x="4505390" y="9562589"/>
            <a:ext cx="288384" cy="277877"/>
            <a:chOff x="1577421" y="1609174"/>
            <a:chExt cx="818111" cy="754282"/>
          </a:xfrm>
        </p:grpSpPr>
        <p:sp>
          <p:nvSpPr>
            <p:cNvPr id="2491" name="Google Shape;2491;p10"/>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0"/>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0"/>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0"/>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0"/>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0"/>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0"/>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0"/>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0"/>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0"/>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10"/>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0"/>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0"/>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0"/>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0"/>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0"/>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0"/>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0"/>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0"/>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0"/>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0"/>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0"/>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0"/>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0"/>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0"/>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0"/>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0"/>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0"/>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0"/>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0"/>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0"/>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0"/>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0"/>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0"/>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0"/>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0"/>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0"/>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0"/>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0"/>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0"/>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0"/>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0"/>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0"/>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0"/>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0"/>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0"/>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0"/>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0"/>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085"/>
            <a:ext cx="6390300" cy="1103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581"/>
            <a:ext cx="6390300" cy="65796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1010"/>
            <a:ext cx="411600" cy="7581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648" name="Shape 1648"/>
        <p:cNvGrpSpPr/>
        <p:nvPr/>
      </p:nvGrpSpPr>
      <p:grpSpPr>
        <a:xfrm>
          <a:off x="0" y="0"/>
          <a:ext cx="0" cy="0"/>
          <a:chOff x="0" y="0"/>
          <a:chExt cx="0" cy="0"/>
        </a:xfrm>
      </p:grpSpPr>
      <p:sp>
        <p:nvSpPr>
          <p:cNvPr id="1649" name="Google Shape;1649;p7"/>
          <p:cNvSpPr txBox="1"/>
          <p:nvPr>
            <p:ph type="title"/>
          </p:nvPr>
        </p:nvSpPr>
        <p:spPr>
          <a:xfrm>
            <a:off x="233775" y="857085"/>
            <a:ext cx="6390300" cy="1103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50" name="Google Shape;1650;p7"/>
          <p:cNvSpPr txBox="1"/>
          <p:nvPr>
            <p:ph idx="1" type="body"/>
          </p:nvPr>
        </p:nvSpPr>
        <p:spPr>
          <a:xfrm>
            <a:off x="233775" y="2219581"/>
            <a:ext cx="6390300" cy="65796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651" name="Google Shape;1651;p7"/>
          <p:cNvSpPr txBox="1"/>
          <p:nvPr>
            <p:ph idx="12" type="sldNum"/>
          </p:nvPr>
        </p:nvSpPr>
        <p:spPr>
          <a:xfrm>
            <a:off x="6354343" y="8981010"/>
            <a:ext cx="411600" cy="7581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SA"/>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quizlet.com/join/83MnjJVM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5.xml"/><Relationship Id="rId4" Type="http://schemas.openxmlformats.org/officeDocument/2006/relationships/image" Target="../media/image8.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2" name="Shape 2542"/>
        <p:cNvGrpSpPr/>
        <p:nvPr/>
      </p:nvGrpSpPr>
      <p:grpSpPr>
        <a:xfrm>
          <a:off x="0" y="0"/>
          <a:ext cx="0" cy="0"/>
          <a:chOff x="0" y="0"/>
          <a:chExt cx="0" cy="0"/>
        </a:xfrm>
      </p:grpSpPr>
      <p:sp>
        <p:nvSpPr>
          <p:cNvPr id="2543" name="Google Shape;2543;p11"/>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Hospital Acquired Pneumonia</a:t>
            </a:r>
            <a:endParaRPr b="1" sz="4800">
              <a:latin typeface="Comic Sans MS"/>
              <a:ea typeface="Comic Sans MS"/>
              <a:cs typeface="Comic Sans MS"/>
              <a:sym typeface="Comic Sans MS"/>
            </a:endParaRPr>
          </a:p>
        </p:txBody>
      </p:sp>
      <p:sp>
        <p:nvSpPr>
          <p:cNvPr id="2544" name="Google Shape;2544;p11"/>
          <p:cNvSpPr txBox="1"/>
          <p:nvPr/>
        </p:nvSpPr>
        <p:spPr>
          <a:xfrm>
            <a:off x="4809971" y="7275493"/>
            <a:ext cx="1825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SA" sz="2400" u="sng">
                <a:solidFill>
                  <a:srgbClr val="002060"/>
                </a:solidFill>
                <a:latin typeface="Titillium Web"/>
                <a:ea typeface="Titillium Web"/>
                <a:cs typeface="Titillium Web"/>
                <a:sym typeface="Titillium Web"/>
              </a:rPr>
              <a:t>Editing File</a:t>
            </a:r>
            <a:endParaRPr sz="2400">
              <a:latin typeface="Titillium Web"/>
              <a:ea typeface="Titillium Web"/>
              <a:cs typeface="Titillium Web"/>
              <a:sym typeface="Titillium Web"/>
            </a:endParaRPr>
          </a:p>
        </p:txBody>
      </p:sp>
      <p:pic>
        <p:nvPicPr>
          <p:cNvPr id="2545" name="Google Shape;2545;p11"/>
          <p:cNvPicPr preferRelativeResize="0"/>
          <p:nvPr/>
        </p:nvPicPr>
        <p:blipFill>
          <a:blip r:embed="rId4">
            <a:alphaModFix/>
          </a:blip>
          <a:stretch>
            <a:fillRect/>
          </a:stretch>
        </p:blipFill>
        <p:spPr>
          <a:xfrm>
            <a:off x="2516322" y="114305"/>
            <a:ext cx="1825198" cy="13617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0" name="Shape 2720"/>
        <p:cNvGrpSpPr/>
        <p:nvPr/>
      </p:nvGrpSpPr>
      <p:grpSpPr>
        <a:xfrm>
          <a:off x="0" y="0"/>
          <a:ext cx="0" cy="0"/>
          <a:chOff x="0" y="0"/>
          <a:chExt cx="0" cy="0"/>
        </a:xfrm>
      </p:grpSpPr>
      <p:sp>
        <p:nvSpPr>
          <p:cNvPr id="2721" name="Google Shape;2721;p20"/>
          <p:cNvSpPr txBox="1"/>
          <p:nvPr/>
        </p:nvSpPr>
        <p:spPr>
          <a:xfrm>
            <a:off x="95250" y="3276250"/>
            <a:ext cx="5372700" cy="45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SA" sz="1500">
                <a:solidFill>
                  <a:srgbClr val="002060"/>
                </a:solidFill>
                <a:latin typeface="Titillium Web"/>
                <a:ea typeface="Titillium Web"/>
                <a:cs typeface="Titillium Web"/>
                <a:sym typeface="Titillium Web"/>
              </a:rPr>
              <a:t>The pathogen may be influenced by :</a:t>
            </a:r>
            <a:endParaRPr b="1" sz="1500">
              <a:solidFill>
                <a:srgbClr val="002060"/>
              </a:solidFill>
              <a:latin typeface="Titillium Web"/>
              <a:ea typeface="Titillium Web"/>
              <a:cs typeface="Titillium Web"/>
              <a:sym typeface="Titillium Web"/>
            </a:endParaRPr>
          </a:p>
        </p:txBody>
      </p:sp>
      <p:sp>
        <p:nvSpPr>
          <p:cNvPr id="2722" name="Google Shape;2722;p20"/>
          <p:cNvSpPr txBox="1"/>
          <p:nvPr/>
        </p:nvSpPr>
        <p:spPr>
          <a:xfrm>
            <a:off x="1912863" y="244273"/>
            <a:ext cx="2801700" cy="727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SA" sz="2400">
                <a:solidFill>
                  <a:srgbClr val="002060"/>
                </a:solidFill>
                <a:latin typeface="Asap"/>
                <a:ea typeface="Asap"/>
                <a:cs typeface="Asap"/>
                <a:sym typeface="Asap"/>
              </a:rPr>
              <a:t>Treatment </a:t>
            </a:r>
            <a:endParaRPr b="1" sz="2400">
              <a:latin typeface="Asap"/>
              <a:ea typeface="Asap"/>
              <a:cs typeface="Asap"/>
              <a:sym typeface="Asap"/>
            </a:endParaRPr>
          </a:p>
          <a:p>
            <a:pPr indent="0" lvl="0" marL="0" marR="0" rtl="0" algn="ctr">
              <a:spcBef>
                <a:spcPts val="0"/>
              </a:spcBef>
              <a:spcAft>
                <a:spcPts val="0"/>
              </a:spcAft>
              <a:buNone/>
            </a:pPr>
            <a:r>
              <a:t/>
            </a:r>
            <a:endParaRPr b="1" sz="2000">
              <a:solidFill>
                <a:srgbClr val="002060"/>
              </a:solidFill>
              <a:latin typeface="Asap"/>
              <a:ea typeface="Asap"/>
              <a:cs typeface="Asap"/>
              <a:sym typeface="Asap"/>
            </a:endParaRPr>
          </a:p>
        </p:txBody>
      </p:sp>
      <p:sp>
        <p:nvSpPr>
          <p:cNvPr id="2723" name="Google Shape;2723;p20"/>
          <p:cNvSpPr/>
          <p:nvPr/>
        </p:nvSpPr>
        <p:spPr>
          <a:xfrm>
            <a:off x="290375" y="971451"/>
            <a:ext cx="1940400" cy="2084400"/>
          </a:xfrm>
          <a:prstGeom prst="rect">
            <a:avLst/>
          </a:prstGeom>
          <a:solidFill>
            <a:srgbClr val="CFE2F3"/>
          </a:solid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lang="en-SA" sz="1300">
                <a:solidFill>
                  <a:srgbClr val="002060"/>
                </a:solidFill>
                <a:latin typeface="Titillium Web"/>
                <a:ea typeface="Titillium Web"/>
                <a:cs typeface="Titillium Web"/>
                <a:sym typeface="Titillium Web"/>
              </a:rPr>
              <a:t>Most initial therapy is </a:t>
            </a:r>
            <a:r>
              <a:rPr lang="en-SA" sz="1300">
                <a:solidFill>
                  <a:srgbClr val="990000"/>
                </a:solidFill>
                <a:latin typeface="Titillium Web"/>
                <a:ea typeface="Titillium Web"/>
                <a:cs typeface="Titillium Web"/>
                <a:sym typeface="Titillium Web"/>
              </a:rPr>
              <a:t>empiricتجريبي</a:t>
            </a:r>
            <a:r>
              <a:rPr lang="en-SA" sz="1300">
                <a:solidFill>
                  <a:srgbClr val="002060"/>
                </a:solidFill>
                <a:latin typeface="Titillium Web"/>
                <a:ea typeface="Titillium Web"/>
                <a:cs typeface="Titillium Web"/>
                <a:sym typeface="Titillium Web"/>
              </a:rPr>
              <a:t> because no pathogen is identified or results are not available when antimicrobial decisions are made in most patients. </a:t>
            </a:r>
            <a:endParaRPr sz="1300">
              <a:solidFill>
                <a:srgbClr val="002060"/>
              </a:solidFill>
              <a:latin typeface="Titillium Web"/>
              <a:ea typeface="Titillium Web"/>
              <a:cs typeface="Titillium Web"/>
              <a:sym typeface="Titillium Web"/>
            </a:endParaRPr>
          </a:p>
          <a:p>
            <a:pPr indent="0" lvl="0" marL="0" rtl="1" algn="ctr">
              <a:spcBef>
                <a:spcPts val="0"/>
              </a:spcBef>
              <a:spcAft>
                <a:spcPts val="0"/>
              </a:spcAft>
              <a:buClr>
                <a:schemeClr val="dk1"/>
              </a:buClr>
              <a:buSzPts val="1200"/>
              <a:buFont typeface="Arial"/>
              <a:buNone/>
            </a:pPr>
            <a:r>
              <a:rPr lang="en-SA" sz="1000">
                <a:solidFill>
                  <a:srgbClr val="999999"/>
                </a:solidFill>
                <a:latin typeface="Titillium Web"/>
                <a:ea typeface="Titillium Web"/>
                <a:cs typeface="Titillium Web"/>
                <a:sym typeface="Titillium Web"/>
              </a:rPr>
              <a:t>اخذ عينة من المريض</a:t>
            </a:r>
            <a:r>
              <a:rPr lang="en-SA" sz="1300">
                <a:solidFill>
                  <a:srgbClr val="434343"/>
                </a:solidFill>
                <a:latin typeface="Titillium Web"/>
                <a:ea typeface="Titillium Web"/>
                <a:cs typeface="Titillium Web"/>
                <a:sym typeface="Titillium Web"/>
              </a:rPr>
              <a:t> </a:t>
            </a:r>
            <a:endParaRPr sz="1300">
              <a:solidFill>
                <a:srgbClr val="434343"/>
              </a:solidFill>
              <a:latin typeface="Titillium Web"/>
              <a:ea typeface="Titillium Web"/>
              <a:cs typeface="Titillium Web"/>
              <a:sym typeface="Titillium Web"/>
            </a:endParaRPr>
          </a:p>
        </p:txBody>
      </p:sp>
      <p:sp>
        <p:nvSpPr>
          <p:cNvPr id="2724" name="Google Shape;2724;p20"/>
          <p:cNvSpPr/>
          <p:nvPr/>
        </p:nvSpPr>
        <p:spPr>
          <a:xfrm>
            <a:off x="2595825" y="971476"/>
            <a:ext cx="1845000" cy="2084400"/>
          </a:xfrm>
          <a:prstGeom prst="rect">
            <a:avLst/>
          </a:prstGeom>
          <a:solidFill>
            <a:srgbClr val="9FC5E8"/>
          </a:solid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lang="en-SA" sz="1300">
                <a:solidFill>
                  <a:srgbClr val="002060"/>
                </a:solidFill>
                <a:latin typeface="Titillium Web"/>
                <a:ea typeface="Titillium Web"/>
                <a:cs typeface="Titillium Web"/>
                <a:sym typeface="Titillium Web"/>
              </a:rPr>
              <a:t>Initially be treated with a broad- spectrum antibiotic regimen aimed at covering all likely bacterial pathogens </a:t>
            </a:r>
            <a:endParaRPr sz="1300">
              <a:solidFill>
                <a:srgbClr val="002060"/>
              </a:solidFill>
              <a:latin typeface="Titillium Web"/>
              <a:ea typeface="Titillium Web"/>
              <a:cs typeface="Titillium Web"/>
              <a:sym typeface="Titillium Web"/>
            </a:endParaRPr>
          </a:p>
          <a:p>
            <a:pPr indent="0" lvl="0" marL="0" rtl="1" algn="ctr">
              <a:spcBef>
                <a:spcPts val="0"/>
              </a:spcBef>
              <a:spcAft>
                <a:spcPts val="0"/>
              </a:spcAft>
              <a:buClr>
                <a:schemeClr val="dk1"/>
              </a:buClr>
              <a:buSzPts val="1200"/>
              <a:buFont typeface="Arial"/>
              <a:buNone/>
            </a:pPr>
            <a:r>
              <a:rPr lang="en-SA" sz="1000">
                <a:solidFill>
                  <a:srgbClr val="999999"/>
                </a:solidFill>
                <a:latin typeface="Titillium Web"/>
                <a:ea typeface="Titillium Web"/>
                <a:cs typeface="Titillium Web"/>
                <a:sym typeface="Titillium Web"/>
              </a:rPr>
              <a:t>خلال انتظار نتيجة الفحص نبدا بال empiric antibiotic اللي يغطي gram +ve and -ve </a:t>
            </a:r>
            <a:endParaRPr sz="1000">
              <a:solidFill>
                <a:srgbClr val="999999"/>
              </a:solidFill>
              <a:latin typeface="Titillium Web"/>
              <a:ea typeface="Titillium Web"/>
              <a:cs typeface="Titillium Web"/>
              <a:sym typeface="Titillium Web"/>
            </a:endParaRPr>
          </a:p>
        </p:txBody>
      </p:sp>
      <p:sp>
        <p:nvSpPr>
          <p:cNvPr id="2725" name="Google Shape;2725;p20"/>
          <p:cNvSpPr/>
          <p:nvPr/>
        </p:nvSpPr>
        <p:spPr>
          <a:xfrm>
            <a:off x="4901725" y="971476"/>
            <a:ext cx="1665900" cy="2084400"/>
          </a:xfrm>
          <a:prstGeom prst="rect">
            <a:avLst/>
          </a:prstGeom>
          <a:solidFill>
            <a:srgbClr val="D0E0E3"/>
          </a:solid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lang="en-SA" sz="1300">
                <a:solidFill>
                  <a:srgbClr val="002060"/>
                </a:solidFill>
                <a:latin typeface="Titillium Web"/>
                <a:ea typeface="Titillium Web"/>
                <a:cs typeface="Titillium Web"/>
                <a:sym typeface="Titillium Web"/>
              </a:rPr>
              <a:t>This regimen should subsequently be narrowed, according to the result of culture.</a:t>
            </a:r>
            <a:r>
              <a:rPr lang="en-SA" sz="1500">
                <a:solidFill>
                  <a:srgbClr val="002060"/>
                </a:solidFill>
                <a:latin typeface="Titillium Web"/>
                <a:ea typeface="Titillium Web"/>
                <a:cs typeface="Titillium Web"/>
                <a:sym typeface="Titillium Web"/>
              </a:rPr>
              <a:t> </a:t>
            </a:r>
            <a:endParaRPr sz="1500">
              <a:solidFill>
                <a:srgbClr val="002060"/>
              </a:solidFill>
              <a:latin typeface="Titillium Web"/>
              <a:ea typeface="Titillium Web"/>
              <a:cs typeface="Titillium Web"/>
              <a:sym typeface="Titillium Web"/>
            </a:endParaRPr>
          </a:p>
          <a:p>
            <a:pPr indent="0" lvl="0" marL="0" rtl="1" algn="ctr">
              <a:spcBef>
                <a:spcPts val="0"/>
              </a:spcBef>
              <a:spcAft>
                <a:spcPts val="0"/>
              </a:spcAft>
              <a:buClr>
                <a:schemeClr val="dk1"/>
              </a:buClr>
              <a:buSzPts val="1200"/>
              <a:buFont typeface="Arial"/>
              <a:buNone/>
            </a:pPr>
            <a:r>
              <a:rPr lang="en-SA" sz="1000">
                <a:solidFill>
                  <a:srgbClr val="999999"/>
                </a:solidFill>
                <a:latin typeface="Titillium Web"/>
                <a:ea typeface="Titillium Web"/>
                <a:cs typeface="Titillium Web"/>
                <a:sym typeface="Titillium Web"/>
              </a:rPr>
              <a:t>لما تطلع نتيجه الفحص نبدا نعطيه antibiotic بناء ع النتيجة </a:t>
            </a:r>
            <a:endParaRPr sz="1000">
              <a:solidFill>
                <a:srgbClr val="999999"/>
              </a:solidFill>
              <a:latin typeface="Titillium Web"/>
              <a:ea typeface="Titillium Web"/>
              <a:cs typeface="Titillium Web"/>
              <a:sym typeface="Titillium Web"/>
            </a:endParaRPr>
          </a:p>
        </p:txBody>
      </p:sp>
      <p:cxnSp>
        <p:nvCxnSpPr>
          <p:cNvPr id="2726" name="Google Shape;2726;p20"/>
          <p:cNvCxnSpPr/>
          <p:nvPr/>
        </p:nvCxnSpPr>
        <p:spPr>
          <a:xfrm>
            <a:off x="2264943" y="1920595"/>
            <a:ext cx="296700" cy="1200"/>
          </a:xfrm>
          <a:prstGeom prst="straightConnector1">
            <a:avLst/>
          </a:prstGeom>
          <a:noFill/>
          <a:ln cap="flat" cmpd="sng" w="9525">
            <a:solidFill>
              <a:srgbClr val="674EA7"/>
            </a:solidFill>
            <a:prstDash val="solid"/>
            <a:round/>
            <a:headEnd len="med" w="med" type="none"/>
            <a:tailEnd len="med" w="med" type="triangle"/>
          </a:ln>
        </p:spPr>
      </p:cxnSp>
      <p:cxnSp>
        <p:nvCxnSpPr>
          <p:cNvPr id="2727" name="Google Shape;2727;p20"/>
          <p:cNvCxnSpPr/>
          <p:nvPr/>
        </p:nvCxnSpPr>
        <p:spPr>
          <a:xfrm>
            <a:off x="4522917" y="1920609"/>
            <a:ext cx="296700" cy="1200"/>
          </a:xfrm>
          <a:prstGeom prst="straightConnector1">
            <a:avLst/>
          </a:prstGeom>
          <a:noFill/>
          <a:ln cap="flat" cmpd="sng" w="9525">
            <a:solidFill>
              <a:srgbClr val="674EA7"/>
            </a:solidFill>
            <a:prstDash val="solid"/>
            <a:round/>
            <a:headEnd len="med" w="med" type="none"/>
            <a:tailEnd len="med" w="med" type="triangle"/>
          </a:ln>
        </p:spPr>
      </p:cxnSp>
      <p:sp>
        <p:nvSpPr>
          <p:cNvPr id="2728" name="Google Shape;2728;p20"/>
          <p:cNvSpPr txBox="1"/>
          <p:nvPr/>
        </p:nvSpPr>
        <p:spPr>
          <a:xfrm>
            <a:off x="95254" y="3566159"/>
            <a:ext cx="6126000" cy="1472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02060"/>
              </a:buClr>
              <a:buSzPts val="1500"/>
              <a:buFont typeface="Titillium Web"/>
              <a:buChar char="●"/>
            </a:pPr>
            <a:r>
              <a:rPr lang="en-SA" sz="1500">
                <a:solidFill>
                  <a:srgbClr val="002060"/>
                </a:solidFill>
                <a:latin typeface="Titillium Web"/>
                <a:ea typeface="Titillium Web"/>
                <a:cs typeface="Titillium Web"/>
                <a:sym typeface="Titillium Web"/>
              </a:rPr>
              <a:t>coexisting illnesses, prior treatment, and length of hospitalization.</a:t>
            </a:r>
            <a:endParaRPr sz="1500">
              <a:solidFill>
                <a:srgbClr val="002060"/>
              </a:solidFill>
              <a:latin typeface="Titillium Web"/>
              <a:ea typeface="Titillium Web"/>
              <a:cs typeface="Titillium Web"/>
              <a:sym typeface="Titillium Web"/>
            </a:endParaRPr>
          </a:p>
          <a:p>
            <a:pPr indent="-323850" lvl="0" marL="457200" rtl="0" algn="l">
              <a:spcBef>
                <a:spcPts val="0"/>
              </a:spcBef>
              <a:spcAft>
                <a:spcPts val="0"/>
              </a:spcAft>
              <a:buClr>
                <a:srgbClr val="002060"/>
              </a:buClr>
              <a:buSzPts val="1500"/>
              <a:buFont typeface="Titillium Web"/>
              <a:buChar char="●"/>
            </a:pPr>
            <a:r>
              <a:rPr lang="en-SA" sz="1500">
                <a:solidFill>
                  <a:srgbClr val="002060"/>
                </a:solidFill>
                <a:latin typeface="Titillium Web"/>
                <a:ea typeface="Titillium Web"/>
                <a:cs typeface="Titillium Web"/>
                <a:sym typeface="Titillium Web"/>
              </a:rPr>
              <a:t>The frequency of ICU-acquired P. aeruginosa carriage or colonization/infection was 23.4% at 7 days and 57.8% at 14 days.  للقراءة                           </a:t>
            </a:r>
            <a:r>
              <a:rPr lang="en-SA">
                <a:solidFill>
                  <a:srgbClr val="002060"/>
                </a:solidFill>
                <a:latin typeface="Titillium Web"/>
                <a:ea typeface="Titillium Web"/>
                <a:cs typeface="Titillium Web"/>
                <a:sym typeface="Titillium Web"/>
              </a:rPr>
              <a:t>                               </a:t>
            </a:r>
            <a:endParaRPr b="1" sz="1200">
              <a:solidFill>
                <a:srgbClr val="002060"/>
              </a:solidFill>
              <a:latin typeface="Titillium Web"/>
              <a:ea typeface="Titillium Web"/>
              <a:cs typeface="Titillium Web"/>
              <a:sym typeface="Titillium Web"/>
            </a:endParaRPr>
          </a:p>
          <a:p>
            <a:pPr indent="0" lvl="0" marL="457200" rtl="0" algn="r">
              <a:spcBef>
                <a:spcPts val="0"/>
              </a:spcBef>
              <a:spcAft>
                <a:spcPts val="0"/>
              </a:spcAft>
              <a:buNone/>
            </a:pPr>
            <a:r>
              <a:rPr lang="en-SA" sz="1200">
                <a:solidFill>
                  <a:srgbClr val="9E9E9E"/>
                </a:solidFill>
                <a:latin typeface="Titillium Web"/>
                <a:ea typeface="Titillium Web"/>
                <a:cs typeface="Titillium Web"/>
                <a:sym typeface="Titillium Web"/>
              </a:rPr>
              <a:t>كل ما زادت عدد الايام اللي يكون </a:t>
            </a:r>
            <a:r>
              <a:rPr lang="en-SA" sz="1300">
                <a:solidFill>
                  <a:srgbClr val="9E9E9E"/>
                </a:solidFill>
                <a:latin typeface="Titillium Web"/>
                <a:ea typeface="Titillium Web"/>
                <a:cs typeface="Titillium Web"/>
                <a:sym typeface="Titillium Web"/>
              </a:rPr>
              <a:t> تزيد احتمالية إصابته بال</a:t>
            </a:r>
            <a:endParaRPr>
              <a:solidFill>
                <a:srgbClr val="9E9E9E"/>
              </a:solidFill>
              <a:latin typeface="Calibri"/>
              <a:ea typeface="Calibri"/>
              <a:cs typeface="Calibri"/>
              <a:sym typeface="Calibri"/>
            </a:endParaRPr>
          </a:p>
          <a:p>
            <a:pPr indent="-323850" lvl="0" marL="457200" rtl="0" algn="l">
              <a:spcBef>
                <a:spcPts val="0"/>
              </a:spcBef>
              <a:spcAft>
                <a:spcPts val="0"/>
              </a:spcAft>
              <a:buClr>
                <a:srgbClr val="002060"/>
              </a:buClr>
              <a:buSzPts val="1500"/>
              <a:buFont typeface="Titillium Web"/>
              <a:buChar char="●"/>
            </a:pPr>
            <a:r>
              <a:rPr lang="en-SA" sz="1500">
                <a:solidFill>
                  <a:srgbClr val="002060"/>
                </a:solidFill>
                <a:latin typeface="Titillium Web"/>
                <a:ea typeface="Titillium Web"/>
                <a:cs typeface="Titillium Web"/>
                <a:sym typeface="Titillium Web"/>
              </a:rPr>
              <a:t>The mortality can be reduced with early appropriate empiric therapy.(Form 30 % with appropriate therapy to more than 90% with inappropriate therapy) .</a:t>
            </a:r>
            <a:endParaRPr sz="1500">
              <a:solidFill>
                <a:srgbClr val="002060"/>
              </a:solidFill>
              <a:latin typeface="Titillium Web"/>
              <a:ea typeface="Titillium Web"/>
              <a:cs typeface="Titillium Web"/>
              <a:sym typeface="Titillium Web"/>
            </a:endParaRPr>
          </a:p>
        </p:txBody>
      </p:sp>
      <p:sp>
        <p:nvSpPr>
          <p:cNvPr id="2729" name="Google Shape;2729;p20"/>
          <p:cNvSpPr txBox="1"/>
          <p:nvPr/>
        </p:nvSpPr>
        <p:spPr>
          <a:xfrm>
            <a:off x="2207395" y="4452916"/>
            <a:ext cx="1148400" cy="3849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Clr>
                <a:schemeClr val="dk1"/>
              </a:buClr>
              <a:buSzPts val="1100"/>
              <a:buFont typeface="Arial"/>
              <a:buNone/>
            </a:pPr>
            <a:r>
              <a:rPr lang="en-SA" sz="1300">
                <a:solidFill>
                  <a:srgbClr val="9E9E9E"/>
                </a:solidFill>
                <a:latin typeface="Titillium Web"/>
                <a:ea typeface="Titillium Web"/>
                <a:cs typeface="Titillium Web"/>
                <a:sym typeface="Titillium Web"/>
              </a:rPr>
              <a:t> p.aeruginosa</a:t>
            </a:r>
            <a:endParaRPr>
              <a:solidFill>
                <a:srgbClr val="9E9E9E"/>
              </a:solidFill>
              <a:latin typeface="Calibri"/>
              <a:ea typeface="Calibri"/>
              <a:cs typeface="Calibri"/>
              <a:sym typeface="Calibri"/>
            </a:endParaRPr>
          </a:p>
        </p:txBody>
      </p:sp>
      <p:grpSp>
        <p:nvGrpSpPr>
          <p:cNvPr id="2730" name="Google Shape;2730;p20"/>
          <p:cNvGrpSpPr/>
          <p:nvPr/>
        </p:nvGrpSpPr>
        <p:grpSpPr>
          <a:xfrm>
            <a:off x="2646331" y="5284901"/>
            <a:ext cx="1334770" cy="1472066"/>
            <a:chOff x="1115450" y="1735204"/>
            <a:chExt cx="2418500" cy="2578500"/>
          </a:xfrm>
        </p:grpSpPr>
        <p:sp>
          <p:nvSpPr>
            <p:cNvPr id="2731" name="Google Shape;2731;p20"/>
            <p:cNvSpPr/>
            <p:nvPr/>
          </p:nvSpPr>
          <p:spPr>
            <a:xfrm flipH="1">
              <a:off x="1115450" y="1980629"/>
              <a:ext cx="2333050" cy="2333075"/>
            </a:xfrm>
            <a:custGeom>
              <a:rect b="b" l="l" r="r" t="t"/>
              <a:pathLst>
                <a:path extrusionOk="0" h="93323" w="93322">
                  <a:moveTo>
                    <a:pt x="46661" y="0"/>
                  </a:moveTo>
                  <a:cubicBezTo>
                    <a:pt x="20894" y="0"/>
                    <a:pt x="0" y="20895"/>
                    <a:pt x="0" y="46661"/>
                  </a:cubicBezTo>
                  <a:cubicBezTo>
                    <a:pt x="0" y="72428"/>
                    <a:pt x="20894" y="93322"/>
                    <a:pt x="46661" y="93322"/>
                  </a:cubicBezTo>
                  <a:cubicBezTo>
                    <a:pt x="72427" y="93322"/>
                    <a:pt x="93322" y="72428"/>
                    <a:pt x="93322" y="46661"/>
                  </a:cubicBezTo>
                  <a:cubicBezTo>
                    <a:pt x="93322" y="20895"/>
                    <a:pt x="72427" y="0"/>
                    <a:pt x="4666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0"/>
            <p:cNvSpPr/>
            <p:nvPr/>
          </p:nvSpPr>
          <p:spPr>
            <a:xfrm flipH="1">
              <a:off x="1192400" y="1735204"/>
              <a:ext cx="2341550" cy="2456350"/>
            </a:xfrm>
            <a:custGeom>
              <a:rect b="b" l="l" r="r" t="t"/>
              <a:pathLst>
                <a:path extrusionOk="0" h="98254" w="93662">
                  <a:moveTo>
                    <a:pt x="53497" y="41474"/>
                  </a:moveTo>
                  <a:lnTo>
                    <a:pt x="54975" y="48746"/>
                  </a:lnTo>
                  <a:lnTo>
                    <a:pt x="49739" y="45716"/>
                  </a:lnTo>
                  <a:lnTo>
                    <a:pt x="53497" y="41474"/>
                  </a:lnTo>
                  <a:close/>
                  <a:moveTo>
                    <a:pt x="0" y="0"/>
                  </a:moveTo>
                  <a:lnTo>
                    <a:pt x="0" y="0"/>
                  </a:lnTo>
                  <a:cubicBezTo>
                    <a:pt x="2594" y="2473"/>
                    <a:pt x="5381" y="4703"/>
                    <a:pt x="8072" y="7030"/>
                  </a:cubicBezTo>
                  <a:cubicBezTo>
                    <a:pt x="8363" y="7175"/>
                    <a:pt x="9963" y="8799"/>
                    <a:pt x="10714" y="9211"/>
                  </a:cubicBezTo>
                  <a:cubicBezTo>
                    <a:pt x="10254" y="9720"/>
                    <a:pt x="9793" y="10229"/>
                    <a:pt x="9648" y="10714"/>
                  </a:cubicBezTo>
                  <a:cubicBezTo>
                    <a:pt x="9603" y="10695"/>
                    <a:pt x="9563" y="10684"/>
                    <a:pt x="9530" y="10684"/>
                  </a:cubicBezTo>
                  <a:cubicBezTo>
                    <a:pt x="9438" y="10684"/>
                    <a:pt x="9400" y="10767"/>
                    <a:pt x="9454" y="10981"/>
                  </a:cubicBezTo>
                  <a:cubicBezTo>
                    <a:pt x="9648" y="11054"/>
                    <a:pt x="10350" y="11781"/>
                    <a:pt x="10787" y="12072"/>
                  </a:cubicBezTo>
                  <a:cubicBezTo>
                    <a:pt x="10569" y="12338"/>
                    <a:pt x="10423" y="12653"/>
                    <a:pt x="10350" y="12993"/>
                  </a:cubicBezTo>
                  <a:cubicBezTo>
                    <a:pt x="10278" y="12993"/>
                    <a:pt x="10205" y="13090"/>
                    <a:pt x="10278" y="13138"/>
                  </a:cubicBezTo>
                  <a:cubicBezTo>
                    <a:pt x="16241" y="18641"/>
                    <a:pt x="22713" y="23634"/>
                    <a:pt x="28845" y="28967"/>
                  </a:cubicBezTo>
                  <a:cubicBezTo>
                    <a:pt x="29354" y="29354"/>
                    <a:pt x="29863" y="29766"/>
                    <a:pt x="30324" y="30203"/>
                  </a:cubicBezTo>
                  <a:cubicBezTo>
                    <a:pt x="29984" y="30106"/>
                    <a:pt x="29621" y="30057"/>
                    <a:pt x="29281" y="30057"/>
                  </a:cubicBezTo>
                  <a:lnTo>
                    <a:pt x="28991" y="30057"/>
                  </a:lnTo>
                  <a:lnTo>
                    <a:pt x="28966" y="30082"/>
                  </a:lnTo>
                  <a:cubicBezTo>
                    <a:pt x="28482" y="30130"/>
                    <a:pt x="27997" y="30300"/>
                    <a:pt x="27560" y="30566"/>
                  </a:cubicBezTo>
                  <a:cubicBezTo>
                    <a:pt x="26324" y="31366"/>
                    <a:pt x="25670" y="32869"/>
                    <a:pt x="25936" y="34323"/>
                  </a:cubicBezTo>
                  <a:cubicBezTo>
                    <a:pt x="26179" y="35923"/>
                    <a:pt x="27245" y="37329"/>
                    <a:pt x="28336" y="38468"/>
                  </a:cubicBezTo>
                  <a:cubicBezTo>
                    <a:pt x="29354" y="39559"/>
                    <a:pt x="30590" y="40383"/>
                    <a:pt x="31657" y="41401"/>
                  </a:cubicBezTo>
                  <a:lnTo>
                    <a:pt x="32675" y="42613"/>
                  </a:lnTo>
                  <a:lnTo>
                    <a:pt x="33645" y="43389"/>
                  </a:lnTo>
                  <a:cubicBezTo>
                    <a:pt x="34420" y="44165"/>
                    <a:pt x="35196" y="44916"/>
                    <a:pt x="36020" y="45643"/>
                  </a:cubicBezTo>
                  <a:cubicBezTo>
                    <a:pt x="36359" y="45958"/>
                    <a:pt x="36723" y="46249"/>
                    <a:pt x="37062" y="46564"/>
                  </a:cubicBezTo>
                  <a:cubicBezTo>
                    <a:pt x="36868" y="46467"/>
                    <a:pt x="36650" y="46395"/>
                    <a:pt x="36432" y="46346"/>
                  </a:cubicBezTo>
                  <a:cubicBezTo>
                    <a:pt x="36185" y="46303"/>
                    <a:pt x="35935" y="46281"/>
                    <a:pt x="35687" y="46281"/>
                  </a:cubicBezTo>
                  <a:cubicBezTo>
                    <a:pt x="35108" y="46281"/>
                    <a:pt x="34534" y="46400"/>
                    <a:pt x="34008" y="46637"/>
                  </a:cubicBezTo>
                  <a:cubicBezTo>
                    <a:pt x="32433" y="47364"/>
                    <a:pt x="31390" y="48916"/>
                    <a:pt x="31318" y="50661"/>
                  </a:cubicBezTo>
                  <a:cubicBezTo>
                    <a:pt x="31172" y="52551"/>
                    <a:pt x="31899" y="54369"/>
                    <a:pt x="32990" y="55897"/>
                  </a:cubicBezTo>
                  <a:cubicBezTo>
                    <a:pt x="33451" y="56503"/>
                    <a:pt x="33935" y="57060"/>
                    <a:pt x="34469" y="57618"/>
                  </a:cubicBezTo>
                  <a:cubicBezTo>
                    <a:pt x="34289" y="57608"/>
                    <a:pt x="34110" y="57603"/>
                    <a:pt x="33931" y="57603"/>
                  </a:cubicBezTo>
                  <a:cubicBezTo>
                    <a:pt x="33214" y="57603"/>
                    <a:pt x="32500" y="57681"/>
                    <a:pt x="31802" y="57836"/>
                  </a:cubicBezTo>
                  <a:cubicBezTo>
                    <a:pt x="30469" y="58102"/>
                    <a:pt x="29088" y="58781"/>
                    <a:pt x="28554" y="60163"/>
                  </a:cubicBezTo>
                  <a:cubicBezTo>
                    <a:pt x="28045" y="61520"/>
                    <a:pt x="28336" y="63193"/>
                    <a:pt x="28821" y="64526"/>
                  </a:cubicBezTo>
                  <a:cubicBezTo>
                    <a:pt x="29451" y="66029"/>
                    <a:pt x="30396" y="67386"/>
                    <a:pt x="31584" y="68501"/>
                  </a:cubicBezTo>
                  <a:cubicBezTo>
                    <a:pt x="32796" y="69689"/>
                    <a:pt x="34105" y="70780"/>
                    <a:pt x="35462" y="71798"/>
                  </a:cubicBezTo>
                  <a:cubicBezTo>
                    <a:pt x="36190" y="72355"/>
                    <a:pt x="36917" y="72888"/>
                    <a:pt x="37644" y="73397"/>
                  </a:cubicBezTo>
                  <a:cubicBezTo>
                    <a:pt x="38274" y="73858"/>
                    <a:pt x="38953" y="74294"/>
                    <a:pt x="39632" y="74682"/>
                  </a:cubicBezTo>
                  <a:cubicBezTo>
                    <a:pt x="39947" y="74832"/>
                    <a:pt x="40260" y="74899"/>
                    <a:pt x="40565" y="74899"/>
                  </a:cubicBezTo>
                  <a:cubicBezTo>
                    <a:pt x="41150" y="74899"/>
                    <a:pt x="41707" y="74652"/>
                    <a:pt x="42201" y="74270"/>
                  </a:cubicBezTo>
                  <a:cubicBezTo>
                    <a:pt x="42419" y="74173"/>
                    <a:pt x="42613" y="73979"/>
                    <a:pt x="42759" y="73761"/>
                  </a:cubicBezTo>
                  <a:cubicBezTo>
                    <a:pt x="42977" y="73882"/>
                    <a:pt x="43195" y="74003"/>
                    <a:pt x="43413" y="74125"/>
                  </a:cubicBezTo>
                  <a:cubicBezTo>
                    <a:pt x="43437" y="74173"/>
                    <a:pt x="43486" y="74222"/>
                    <a:pt x="43510" y="74270"/>
                  </a:cubicBezTo>
                  <a:cubicBezTo>
                    <a:pt x="43728" y="74512"/>
                    <a:pt x="43946" y="74755"/>
                    <a:pt x="44140" y="75021"/>
                  </a:cubicBezTo>
                  <a:cubicBezTo>
                    <a:pt x="44528" y="75506"/>
                    <a:pt x="44819" y="76088"/>
                    <a:pt x="45255" y="76549"/>
                  </a:cubicBezTo>
                  <a:cubicBezTo>
                    <a:pt x="45691" y="76985"/>
                    <a:pt x="46273" y="77324"/>
                    <a:pt x="46734" y="77761"/>
                  </a:cubicBezTo>
                  <a:cubicBezTo>
                    <a:pt x="47340" y="78318"/>
                    <a:pt x="47970" y="78851"/>
                    <a:pt x="48600" y="79409"/>
                  </a:cubicBezTo>
                  <a:cubicBezTo>
                    <a:pt x="51000" y="81542"/>
                    <a:pt x="53448" y="83602"/>
                    <a:pt x="55945" y="85614"/>
                  </a:cubicBezTo>
                  <a:cubicBezTo>
                    <a:pt x="58272" y="87481"/>
                    <a:pt x="60647" y="89395"/>
                    <a:pt x="63265" y="90850"/>
                  </a:cubicBezTo>
                  <a:cubicBezTo>
                    <a:pt x="65883" y="92304"/>
                    <a:pt x="68840" y="92813"/>
                    <a:pt x="71700" y="93759"/>
                  </a:cubicBezTo>
                  <a:cubicBezTo>
                    <a:pt x="73252" y="94268"/>
                    <a:pt x="74779" y="94898"/>
                    <a:pt x="76233" y="95625"/>
                  </a:cubicBezTo>
                  <a:cubicBezTo>
                    <a:pt x="77760" y="96401"/>
                    <a:pt x="79142" y="97322"/>
                    <a:pt x="80548" y="98219"/>
                  </a:cubicBezTo>
                  <a:cubicBezTo>
                    <a:pt x="80596" y="98243"/>
                    <a:pt x="80645" y="98254"/>
                    <a:pt x="80690" y="98254"/>
                  </a:cubicBezTo>
                  <a:cubicBezTo>
                    <a:pt x="80782" y="98254"/>
                    <a:pt x="80863" y="98211"/>
                    <a:pt x="80911" y="98146"/>
                  </a:cubicBezTo>
                  <a:lnTo>
                    <a:pt x="81008" y="98219"/>
                  </a:lnTo>
                  <a:lnTo>
                    <a:pt x="82051" y="96376"/>
                  </a:lnTo>
                  <a:cubicBezTo>
                    <a:pt x="82220" y="96522"/>
                    <a:pt x="82390" y="96692"/>
                    <a:pt x="82560" y="96861"/>
                  </a:cubicBezTo>
                  <a:cubicBezTo>
                    <a:pt x="82438" y="96522"/>
                    <a:pt x="82366" y="96182"/>
                    <a:pt x="82366" y="95819"/>
                  </a:cubicBezTo>
                  <a:lnTo>
                    <a:pt x="85299" y="90535"/>
                  </a:lnTo>
                  <a:cubicBezTo>
                    <a:pt x="85638" y="90704"/>
                    <a:pt x="85977" y="90874"/>
                    <a:pt x="86317" y="91019"/>
                  </a:cubicBezTo>
                  <a:cubicBezTo>
                    <a:pt x="86405" y="91093"/>
                    <a:pt x="86506" y="91126"/>
                    <a:pt x="86605" y="91126"/>
                  </a:cubicBezTo>
                  <a:cubicBezTo>
                    <a:pt x="86832" y="91126"/>
                    <a:pt x="87044" y="90950"/>
                    <a:pt x="87044" y="90680"/>
                  </a:cubicBezTo>
                  <a:cubicBezTo>
                    <a:pt x="87407" y="89614"/>
                    <a:pt x="87771" y="88571"/>
                    <a:pt x="88159" y="87505"/>
                  </a:cubicBezTo>
                  <a:cubicBezTo>
                    <a:pt x="88304" y="87165"/>
                    <a:pt x="88353" y="86778"/>
                    <a:pt x="88329" y="86390"/>
                  </a:cubicBezTo>
                  <a:cubicBezTo>
                    <a:pt x="88280" y="86147"/>
                    <a:pt x="88159" y="85905"/>
                    <a:pt x="87989" y="85711"/>
                  </a:cubicBezTo>
                  <a:lnTo>
                    <a:pt x="93661" y="75506"/>
                  </a:lnTo>
                  <a:cubicBezTo>
                    <a:pt x="93637" y="75482"/>
                    <a:pt x="93613" y="75482"/>
                    <a:pt x="93588" y="75458"/>
                  </a:cubicBezTo>
                  <a:cubicBezTo>
                    <a:pt x="93661" y="75385"/>
                    <a:pt x="93661" y="75264"/>
                    <a:pt x="93564" y="75215"/>
                  </a:cubicBezTo>
                  <a:cubicBezTo>
                    <a:pt x="89977" y="72185"/>
                    <a:pt x="87892" y="68065"/>
                    <a:pt x="85444" y="64138"/>
                  </a:cubicBezTo>
                  <a:cubicBezTo>
                    <a:pt x="83602" y="61229"/>
                    <a:pt x="81590" y="58442"/>
                    <a:pt x="79433" y="55775"/>
                  </a:cubicBezTo>
                  <a:cubicBezTo>
                    <a:pt x="79408" y="55751"/>
                    <a:pt x="79384" y="55727"/>
                    <a:pt x="79360" y="55703"/>
                  </a:cubicBezTo>
                  <a:cubicBezTo>
                    <a:pt x="79093" y="55363"/>
                    <a:pt x="78754" y="54951"/>
                    <a:pt x="78366" y="54515"/>
                  </a:cubicBezTo>
                  <a:cubicBezTo>
                    <a:pt x="77760" y="53812"/>
                    <a:pt x="77154" y="53109"/>
                    <a:pt x="76524" y="52430"/>
                  </a:cubicBezTo>
                  <a:cubicBezTo>
                    <a:pt x="75070" y="50782"/>
                    <a:pt x="73543" y="49231"/>
                    <a:pt x="71894" y="47776"/>
                  </a:cubicBezTo>
                  <a:cubicBezTo>
                    <a:pt x="67652" y="42880"/>
                    <a:pt x="64235" y="37305"/>
                    <a:pt x="59775" y="32602"/>
                  </a:cubicBezTo>
                  <a:lnTo>
                    <a:pt x="59750" y="32554"/>
                  </a:lnTo>
                  <a:cubicBezTo>
                    <a:pt x="59459" y="32239"/>
                    <a:pt x="59072" y="31851"/>
                    <a:pt x="58611" y="31415"/>
                  </a:cubicBezTo>
                  <a:cubicBezTo>
                    <a:pt x="56236" y="29039"/>
                    <a:pt x="53690" y="26858"/>
                    <a:pt x="51000" y="24846"/>
                  </a:cubicBezTo>
                  <a:cubicBezTo>
                    <a:pt x="50442" y="24410"/>
                    <a:pt x="49836" y="23997"/>
                    <a:pt x="49230" y="23634"/>
                  </a:cubicBezTo>
                  <a:cubicBezTo>
                    <a:pt x="48261" y="22979"/>
                    <a:pt x="47146" y="22470"/>
                    <a:pt x="46007" y="22204"/>
                  </a:cubicBezTo>
                  <a:cubicBezTo>
                    <a:pt x="44383" y="21452"/>
                    <a:pt x="42783" y="20604"/>
                    <a:pt x="41280" y="19659"/>
                  </a:cubicBezTo>
                  <a:cubicBezTo>
                    <a:pt x="40851" y="19401"/>
                    <a:pt x="40368" y="19289"/>
                    <a:pt x="39876" y="19289"/>
                  </a:cubicBezTo>
                  <a:cubicBezTo>
                    <a:pt x="38838" y="19289"/>
                    <a:pt x="37753" y="19785"/>
                    <a:pt x="37014" y="20458"/>
                  </a:cubicBezTo>
                  <a:cubicBezTo>
                    <a:pt x="35875" y="21380"/>
                    <a:pt x="35390" y="22907"/>
                    <a:pt x="35753" y="24337"/>
                  </a:cubicBezTo>
                  <a:cubicBezTo>
                    <a:pt x="35826" y="24676"/>
                    <a:pt x="35971" y="24991"/>
                    <a:pt x="36214" y="25258"/>
                  </a:cubicBezTo>
                  <a:cubicBezTo>
                    <a:pt x="30978" y="20798"/>
                    <a:pt x="25646" y="16386"/>
                    <a:pt x="20410" y="11902"/>
                  </a:cubicBezTo>
                  <a:cubicBezTo>
                    <a:pt x="18616" y="10448"/>
                    <a:pt x="16944" y="8799"/>
                    <a:pt x="15004" y="7515"/>
                  </a:cubicBezTo>
                  <a:cubicBezTo>
                    <a:pt x="14986" y="7509"/>
                    <a:pt x="14968" y="7506"/>
                    <a:pt x="14951" y="7506"/>
                  </a:cubicBezTo>
                  <a:cubicBezTo>
                    <a:pt x="14900" y="7506"/>
                    <a:pt x="14859" y="7533"/>
                    <a:pt x="14859" y="7587"/>
                  </a:cubicBezTo>
                  <a:cubicBezTo>
                    <a:pt x="14859" y="7539"/>
                    <a:pt x="14859" y="7515"/>
                    <a:pt x="14835" y="7466"/>
                  </a:cubicBezTo>
                  <a:cubicBezTo>
                    <a:pt x="14495" y="7757"/>
                    <a:pt x="14156" y="8048"/>
                    <a:pt x="13865" y="8387"/>
                  </a:cubicBezTo>
                  <a:cubicBezTo>
                    <a:pt x="13462" y="8022"/>
                    <a:pt x="12709" y="7232"/>
                    <a:pt x="12438" y="7232"/>
                  </a:cubicBezTo>
                  <a:cubicBezTo>
                    <a:pt x="12366" y="7232"/>
                    <a:pt x="12328" y="7287"/>
                    <a:pt x="12338" y="7418"/>
                  </a:cubicBezTo>
                  <a:cubicBezTo>
                    <a:pt x="12334" y="7417"/>
                    <a:pt x="12330" y="7417"/>
                    <a:pt x="12325" y="7417"/>
                  </a:cubicBezTo>
                  <a:cubicBezTo>
                    <a:pt x="12083" y="7417"/>
                    <a:pt x="11729" y="8075"/>
                    <a:pt x="11562" y="8218"/>
                  </a:cubicBezTo>
                  <a:cubicBezTo>
                    <a:pt x="11369" y="8484"/>
                    <a:pt x="11175" y="8727"/>
                    <a:pt x="10956" y="8969"/>
                  </a:cubicBezTo>
                  <a:cubicBezTo>
                    <a:pt x="7393" y="5963"/>
                    <a:pt x="3685" y="257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0"/>
            <p:cNvSpPr/>
            <p:nvPr/>
          </p:nvSpPr>
          <p:spPr>
            <a:xfrm flipH="1">
              <a:off x="1193025" y="2224679"/>
              <a:ext cx="1695550" cy="1966000"/>
            </a:xfrm>
            <a:custGeom>
              <a:rect b="b" l="l" r="r" t="t"/>
              <a:pathLst>
                <a:path extrusionOk="0" h="78640" w="67822">
                  <a:moveTo>
                    <a:pt x="13319" y="0"/>
                  </a:moveTo>
                  <a:cubicBezTo>
                    <a:pt x="13252" y="0"/>
                    <a:pt x="13183" y="2"/>
                    <a:pt x="13114" y="7"/>
                  </a:cubicBezTo>
                  <a:cubicBezTo>
                    <a:pt x="11199" y="152"/>
                    <a:pt x="9841" y="3473"/>
                    <a:pt x="9963" y="4758"/>
                  </a:cubicBezTo>
                  <a:cubicBezTo>
                    <a:pt x="10060" y="6042"/>
                    <a:pt x="13283" y="8151"/>
                    <a:pt x="12847" y="8660"/>
                  </a:cubicBezTo>
                  <a:lnTo>
                    <a:pt x="14956" y="6261"/>
                  </a:lnTo>
                  <a:lnTo>
                    <a:pt x="15732" y="7085"/>
                  </a:lnTo>
                  <a:lnTo>
                    <a:pt x="13380" y="9484"/>
                  </a:lnTo>
                  <a:cubicBezTo>
                    <a:pt x="13380" y="9484"/>
                    <a:pt x="14374" y="10284"/>
                    <a:pt x="15489" y="11084"/>
                  </a:cubicBezTo>
                  <a:cubicBezTo>
                    <a:pt x="15957" y="11427"/>
                    <a:pt x="16362" y="11525"/>
                    <a:pt x="16672" y="11525"/>
                  </a:cubicBezTo>
                  <a:cubicBezTo>
                    <a:pt x="17086" y="11525"/>
                    <a:pt x="17331" y="11351"/>
                    <a:pt x="17331" y="11351"/>
                  </a:cubicBezTo>
                  <a:cubicBezTo>
                    <a:pt x="17331" y="11351"/>
                    <a:pt x="22179" y="18308"/>
                    <a:pt x="24894" y="18477"/>
                  </a:cubicBezTo>
                  <a:cubicBezTo>
                    <a:pt x="25815" y="20635"/>
                    <a:pt x="28094" y="21992"/>
                    <a:pt x="28094" y="21992"/>
                  </a:cubicBezTo>
                  <a:cubicBezTo>
                    <a:pt x="28094" y="21992"/>
                    <a:pt x="28094" y="24028"/>
                    <a:pt x="28118" y="25386"/>
                  </a:cubicBezTo>
                  <a:cubicBezTo>
                    <a:pt x="28166" y="26743"/>
                    <a:pt x="28869" y="29167"/>
                    <a:pt x="28869" y="29167"/>
                  </a:cubicBezTo>
                  <a:lnTo>
                    <a:pt x="23900" y="26185"/>
                  </a:lnTo>
                  <a:lnTo>
                    <a:pt x="9405" y="14575"/>
                  </a:lnTo>
                  <a:lnTo>
                    <a:pt x="8169" y="15714"/>
                  </a:lnTo>
                  <a:lnTo>
                    <a:pt x="7442" y="15350"/>
                  </a:lnTo>
                  <a:lnTo>
                    <a:pt x="8629" y="13751"/>
                  </a:lnTo>
                  <a:cubicBezTo>
                    <a:pt x="8629" y="13751"/>
                    <a:pt x="6642" y="12030"/>
                    <a:pt x="6496" y="11715"/>
                  </a:cubicBezTo>
                  <a:cubicBezTo>
                    <a:pt x="6395" y="11479"/>
                    <a:pt x="4939" y="10846"/>
                    <a:pt x="3491" y="10846"/>
                  </a:cubicBezTo>
                  <a:cubicBezTo>
                    <a:pt x="2852" y="10846"/>
                    <a:pt x="2216" y="10969"/>
                    <a:pt x="1697" y="11302"/>
                  </a:cubicBezTo>
                  <a:cubicBezTo>
                    <a:pt x="0" y="12393"/>
                    <a:pt x="121" y="14744"/>
                    <a:pt x="994" y="16490"/>
                  </a:cubicBezTo>
                  <a:cubicBezTo>
                    <a:pt x="1867" y="18211"/>
                    <a:pt x="5721" y="21410"/>
                    <a:pt x="5721" y="21410"/>
                  </a:cubicBezTo>
                  <a:lnTo>
                    <a:pt x="12144" y="27422"/>
                  </a:lnTo>
                  <a:cubicBezTo>
                    <a:pt x="12144" y="27422"/>
                    <a:pt x="11210" y="27119"/>
                    <a:pt x="10070" y="27119"/>
                  </a:cubicBezTo>
                  <a:cubicBezTo>
                    <a:pt x="8953" y="27119"/>
                    <a:pt x="7639" y="27409"/>
                    <a:pt x="6811" y="28561"/>
                  </a:cubicBezTo>
                  <a:cubicBezTo>
                    <a:pt x="5139" y="30888"/>
                    <a:pt x="5793" y="33991"/>
                    <a:pt x="6860" y="35348"/>
                  </a:cubicBezTo>
                  <a:cubicBezTo>
                    <a:pt x="7902" y="36730"/>
                    <a:pt x="9454" y="38475"/>
                    <a:pt x="9454" y="38475"/>
                  </a:cubicBezTo>
                  <a:cubicBezTo>
                    <a:pt x="9454" y="38475"/>
                    <a:pt x="8841" y="38362"/>
                    <a:pt x="7983" y="38362"/>
                  </a:cubicBezTo>
                  <a:cubicBezTo>
                    <a:pt x="6696" y="38362"/>
                    <a:pt x="4858" y="38615"/>
                    <a:pt x="3709" y="39881"/>
                  </a:cubicBezTo>
                  <a:cubicBezTo>
                    <a:pt x="1770" y="42014"/>
                    <a:pt x="3006" y="44947"/>
                    <a:pt x="5478" y="47759"/>
                  </a:cubicBezTo>
                  <a:cubicBezTo>
                    <a:pt x="7951" y="50595"/>
                    <a:pt x="11829" y="53794"/>
                    <a:pt x="14301" y="54667"/>
                  </a:cubicBezTo>
                  <a:cubicBezTo>
                    <a:pt x="14769" y="54826"/>
                    <a:pt x="15161" y="54890"/>
                    <a:pt x="15491" y="54890"/>
                  </a:cubicBezTo>
                  <a:cubicBezTo>
                    <a:pt x="16921" y="54890"/>
                    <a:pt x="17162" y="53673"/>
                    <a:pt x="17162" y="53673"/>
                  </a:cubicBezTo>
                  <a:cubicBezTo>
                    <a:pt x="17162" y="53673"/>
                    <a:pt x="19440" y="56073"/>
                    <a:pt x="21282" y="57697"/>
                  </a:cubicBezTo>
                  <a:cubicBezTo>
                    <a:pt x="23125" y="59321"/>
                    <a:pt x="27851" y="64169"/>
                    <a:pt x="30857" y="65793"/>
                  </a:cubicBezTo>
                  <a:cubicBezTo>
                    <a:pt x="33863" y="67417"/>
                    <a:pt x="37450" y="71247"/>
                    <a:pt x="43413" y="72798"/>
                  </a:cubicBezTo>
                  <a:cubicBezTo>
                    <a:pt x="49376" y="74349"/>
                    <a:pt x="55193" y="78640"/>
                    <a:pt x="55193" y="78640"/>
                  </a:cubicBezTo>
                  <a:lnTo>
                    <a:pt x="67822" y="55951"/>
                  </a:lnTo>
                  <a:cubicBezTo>
                    <a:pt x="67822" y="55951"/>
                    <a:pt x="65131" y="53940"/>
                    <a:pt x="63362" y="51734"/>
                  </a:cubicBezTo>
                  <a:cubicBezTo>
                    <a:pt x="61617" y="49528"/>
                    <a:pt x="55605" y="38766"/>
                    <a:pt x="53545" y="36124"/>
                  </a:cubicBezTo>
                  <a:cubicBezTo>
                    <a:pt x="51460" y="33482"/>
                    <a:pt x="46055" y="28173"/>
                    <a:pt x="43704" y="25943"/>
                  </a:cubicBezTo>
                  <a:cubicBezTo>
                    <a:pt x="41377" y="23737"/>
                    <a:pt x="35802" y="15108"/>
                    <a:pt x="33911" y="12975"/>
                  </a:cubicBezTo>
                  <a:cubicBezTo>
                    <a:pt x="31996" y="10818"/>
                    <a:pt x="25161" y="5267"/>
                    <a:pt x="23391" y="4055"/>
                  </a:cubicBezTo>
                  <a:cubicBezTo>
                    <a:pt x="21597" y="2843"/>
                    <a:pt x="20434" y="2746"/>
                    <a:pt x="18374" y="2116"/>
                  </a:cubicBezTo>
                  <a:cubicBezTo>
                    <a:pt x="16365" y="1508"/>
                    <a:pt x="15121" y="0"/>
                    <a:pt x="1331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0"/>
            <p:cNvSpPr/>
            <p:nvPr/>
          </p:nvSpPr>
          <p:spPr>
            <a:xfrm flipH="1">
              <a:off x="1325125" y="2632054"/>
              <a:ext cx="866575" cy="1380950"/>
            </a:xfrm>
            <a:custGeom>
              <a:rect b="b" l="l" r="r" t="t"/>
              <a:pathLst>
                <a:path extrusionOk="0" h="55238" w="34663">
                  <a:moveTo>
                    <a:pt x="3321" y="1"/>
                  </a:moveTo>
                  <a:cubicBezTo>
                    <a:pt x="1673" y="970"/>
                    <a:pt x="655" y="2813"/>
                    <a:pt x="340" y="4727"/>
                  </a:cubicBezTo>
                  <a:cubicBezTo>
                    <a:pt x="0" y="6618"/>
                    <a:pt x="316" y="8557"/>
                    <a:pt x="800" y="10424"/>
                  </a:cubicBezTo>
                  <a:cubicBezTo>
                    <a:pt x="2424" y="16702"/>
                    <a:pt x="5963" y="22301"/>
                    <a:pt x="10957" y="26470"/>
                  </a:cubicBezTo>
                  <a:cubicBezTo>
                    <a:pt x="10278" y="29209"/>
                    <a:pt x="10520" y="32094"/>
                    <a:pt x="10932" y="34881"/>
                  </a:cubicBezTo>
                  <a:cubicBezTo>
                    <a:pt x="11223" y="36893"/>
                    <a:pt x="11611" y="38929"/>
                    <a:pt x="12435" y="40796"/>
                  </a:cubicBezTo>
                  <a:cubicBezTo>
                    <a:pt x="14859" y="46225"/>
                    <a:pt x="20555" y="49328"/>
                    <a:pt x="25888" y="51946"/>
                  </a:cubicBezTo>
                  <a:cubicBezTo>
                    <a:pt x="28118" y="53037"/>
                    <a:pt x="30348" y="54103"/>
                    <a:pt x="32602" y="55145"/>
                  </a:cubicBezTo>
                  <a:cubicBezTo>
                    <a:pt x="32707" y="55198"/>
                    <a:pt x="32812" y="55238"/>
                    <a:pt x="32917" y="55238"/>
                  </a:cubicBezTo>
                  <a:cubicBezTo>
                    <a:pt x="32957" y="55238"/>
                    <a:pt x="32998" y="55232"/>
                    <a:pt x="33039" y="55218"/>
                  </a:cubicBezTo>
                  <a:cubicBezTo>
                    <a:pt x="33208" y="55170"/>
                    <a:pt x="33281" y="54976"/>
                    <a:pt x="33354" y="54806"/>
                  </a:cubicBezTo>
                  <a:lnTo>
                    <a:pt x="34445" y="51631"/>
                  </a:lnTo>
                  <a:cubicBezTo>
                    <a:pt x="34590" y="51291"/>
                    <a:pt x="34663" y="50904"/>
                    <a:pt x="34639" y="50516"/>
                  </a:cubicBezTo>
                  <a:cubicBezTo>
                    <a:pt x="34517" y="49886"/>
                    <a:pt x="33936" y="49498"/>
                    <a:pt x="33402" y="49134"/>
                  </a:cubicBezTo>
                  <a:cubicBezTo>
                    <a:pt x="27318" y="45013"/>
                    <a:pt x="24070" y="37984"/>
                    <a:pt x="20555" y="31536"/>
                  </a:cubicBezTo>
                  <a:cubicBezTo>
                    <a:pt x="20192" y="30785"/>
                    <a:pt x="19731" y="30106"/>
                    <a:pt x="19174" y="29500"/>
                  </a:cubicBezTo>
                  <a:cubicBezTo>
                    <a:pt x="18471" y="28773"/>
                    <a:pt x="17550" y="28337"/>
                    <a:pt x="16677" y="27828"/>
                  </a:cubicBezTo>
                  <a:lnTo>
                    <a:pt x="16629" y="27803"/>
                  </a:lnTo>
                  <a:cubicBezTo>
                    <a:pt x="15926" y="27367"/>
                    <a:pt x="15223" y="26882"/>
                    <a:pt x="14568" y="26349"/>
                  </a:cubicBezTo>
                  <a:cubicBezTo>
                    <a:pt x="14011" y="25888"/>
                    <a:pt x="13308" y="25379"/>
                    <a:pt x="12944" y="24749"/>
                  </a:cubicBezTo>
                  <a:cubicBezTo>
                    <a:pt x="12678" y="24289"/>
                    <a:pt x="12581" y="23755"/>
                    <a:pt x="12266" y="23319"/>
                  </a:cubicBezTo>
                  <a:cubicBezTo>
                    <a:pt x="11248" y="21744"/>
                    <a:pt x="9987" y="20313"/>
                    <a:pt x="8824" y="18859"/>
                  </a:cubicBezTo>
                  <a:cubicBezTo>
                    <a:pt x="7466" y="17187"/>
                    <a:pt x="6206" y="15441"/>
                    <a:pt x="5042" y="13623"/>
                  </a:cubicBezTo>
                  <a:cubicBezTo>
                    <a:pt x="2982" y="10230"/>
                    <a:pt x="1576" y="6206"/>
                    <a:pt x="2255" y="2304"/>
                  </a:cubicBezTo>
                  <a:cubicBezTo>
                    <a:pt x="2279" y="1916"/>
                    <a:pt x="2424" y="1528"/>
                    <a:pt x="2691" y="1237"/>
                  </a:cubicBezTo>
                  <a:cubicBezTo>
                    <a:pt x="2839" y="1062"/>
                    <a:pt x="3046" y="977"/>
                    <a:pt x="3256" y="977"/>
                  </a:cubicBezTo>
                  <a:cubicBezTo>
                    <a:pt x="3424" y="977"/>
                    <a:pt x="3593" y="1032"/>
                    <a:pt x="3733" y="1140"/>
                  </a:cubicBezTo>
                  <a:lnTo>
                    <a:pt x="332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0"/>
            <p:cNvSpPr/>
            <p:nvPr/>
          </p:nvSpPr>
          <p:spPr>
            <a:xfrm flipH="1">
              <a:off x="2143200" y="2282404"/>
              <a:ext cx="486025" cy="500575"/>
            </a:xfrm>
            <a:custGeom>
              <a:rect b="b" l="l" r="r" t="t"/>
              <a:pathLst>
                <a:path extrusionOk="0" h="20023" w="19441">
                  <a:moveTo>
                    <a:pt x="2691" y="1"/>
                  </a:moveTo>
                  <a:cubicBezTo>
                    <a:pt x="2546" y="1"/>
                    <a:pt x="2400" y="25"/>
                    <a:pt x="2279" y="73"/>
                  </a:cubicBezTo>
                  <a:cubicBezTo>
                    <a:pt x="776" y="776"/>
                    <a:pt x="1" y="2449"/>
                    <a:pt x="461" y="4049"/>
                  </a:cubicBezTo>
                  <a:lnTo>
                    <a:pt x="2934" y="5697"/>
                  </a:lnTo>
                  <a:cubicBezTo>
                    <a:pt x="2837" y="5988"/>
                    <a:pt x="2715" y="6303"/>
                    <a:pt x="2619" y="6594"/>
                  </a:cubicBezTo>
                  <a:cubicBezTo>
                    <a:pt x="3370" y="5915"/>
                    <a:pt x="3976" y="5091"/>
                    <a:pt x="4388" y="4170"/>
                  </a:cubicBezTo>
                  <a:lnTo>
                    <a:pt x="5164" y="4848"/>
                  </a:lnTo>
                  <a:cubicBezTo>
                    <a:pt x="4655" y="5745"/>
                    <a:pt x="4024" y="6569"/>
                    <a:pt x="3297" y="7321"/>
                  </a:cubicBezTo>
                  <a:cubicBezTo>
                    <a:pt x="3661" y="8072"/>
                    <a:pt x="4388" y="8557"/>
                    <a:pt x="5188" y="8654"/>
                  </a:cubicBezTo>
                  <a:cubicBezTo>
                    <a:pt x="5503" y="8654"/>
                    <a:pt x="5794" y="8678"/>
                    <a:pt x="6109" y="8751"/>
                  </a:cubicBezTo>
                  <a:cubicBezTo>
                    <a:pt x="6400" y="8872"/>
                    <a:pt x="6642" y="9042"/>
                    <a:pt x="6860" y="9284"/>
                  </a:cubicBezTo>
                  <a:cubicBezTo>
                    <a:pt x="8678" y="11054"/>
                    <a:pt x="10496" y="12823"/>
                    <a:pt x="12290" y="14617"/>
                  </a:cubicBezTo>
                  <a:lnTo>
                    <a:pt x="14447" y="16726"/>
                  </a:lnTo>
                  <a:cubicBezTo>
                    <a:pt x="15587" y="17938"/>
                    <a:pt x="16847" y="19029"/>
                    <a:pt x="18204" y="20022"/>
                  </a:cubicBezTo>
                  <a:cubicBezTo>
                    <a:pt x="18204" y="18374"/>
                    <a:pt x="18641" y="16774"/>
                    <a:pt x="19441" y="15344"/>
                  </a:cubicBezTo>
                  <a:cubicBezTo>
                    <a:pt x="19101" y="13914"/>
                    <a:pt x="17598" y="13163"/>
                    <a:pt x="16338" y="12460"/>
                  </a:cubicBezTo>
                  <a:cubicBezTo>
                    <a:pt x="14326" y="11296"/>
                    <a:pt x="12532" y="9793"/>
                    <a:pt x="11102" y="7975"/>
                  </a:cubicBezTo>
                  <a:cubicBezTo>
                    <a:pt x="10593" y="7369"/>
                    <a:pt x="10181" y="6400"/>
                    <a:pt x="10787" y="5915"/>
                  </a:cubicBezTo>
                  <a:cubicBezTo>
                    <a:pt x="7806" y="5042"/>
                    <a:pt x="5212" y="3176"/>
                    <a:pt x="3467" y="631"/>
                  </a:cubicBezTo>
                  <a:cubicBezTo>
                    <a:pt x="3273" y="340"/>
                    <a:pt x="3031" y="1"/>
                    <a:pt x="269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0"/>
            <p:cNvSpPr/>
            <p:nvPr/>
          </p:nvSpPr>
          <p:spPr>
            <a:xfrm flipH="1">
              <a:off x="2098350" y="2555504"/>
              <a:ext cx="761150" cy="628025"/>
            </a:xfrm>
            <a:custGeom>
              <a:rect b="b" l="l" r="r" t="t"/>
              <a:pathLst>
                <a:path extrusionOk="0" h="25121" w="30446">
                  <a:moveTo>
                    <a:pt x="1636" y="1"/>
                  </a:moveTo>
                  <a:cubicBezTo>
                    <a:pt x="1071" y="1"/>
                    <a:pt x="496" y="449"/>
                    <a:pt x="267" y="1002"/>
                  </a:cubicBezTo>
                  <a:cubicBezTo>
                    <a:pt x="1" y="1705"/>
                    <a:pt x="122" y="2505"/>
                    <a:pt x="243" y="3257"/>
                  </a:cubicBezTo>
                  <a:lnTo>
                    <a:pt x="5697" y="9801"/>
                  </a:lnTo>
                  <a:cubicBezTo>
                    <a:pt x="12023" y="14892"/>
                    <a:pt x="18350" y="20006"/>
                    <a:pt x="24676" y="25121"/>
                  </a:cubicBezTo>
                  <a:lnTo>
                    <a:pt x="30445" y="20830"/>
                  </a:lnTo>
                  <a:cubicBezTo>
                    <a:pt x="29209" y="18309"/>
                    <a:pt x="27731" y="15570"/>
                    <a:pt x="25088" y="14601"/>
                  </a:cubicBezTo>
                  <a:lnTo>
                    <a:pt x="25088" y="14601"/>
                  </a:lnTo>
                  <a:cubicBezTo>
                    <a:pt x="25646" y="15716"/>
                    <a:pt x="25888" y="16976"/>
                    <a:pt x="25791" y="18237"/>
                  </a:cubicBezTo>
                  <a:cubicBezTo>
                    <a:pt x="25619" y="18255"/>
                    <a:pt x="25448" y="18263"/>
                    <a:pt x="25278" y="18263"/>
                  </a:cubicBezTo>
                  <a:cubicBezTo>
                    <a:pt x="23384" y="18263"/>
                    <a:pt x="21597" y="17201"/>
                    <a:pt x="19974" y="16201"/>
                  </a:cubicBezTo>
                  <a:lnTo>
                    <a:pt x="18592" y="15328"/>
                  </a:lnTo>
                  <a:cubicBezTo>
                    <a:pt x="17502" y="14649"/>
                    <a:pt x="16411" y="13971"/>
                    <a:pt x="15393" y="13219"/>
                  </a:cubicBezTo>
                  <a:cubicBezTo>
                    <a:pt x="13502" y="11765"/>
                    <a:pt x="11733" y="10165"/>
                    <a:pt x="10109" y="8420"/>
                  </a:cubicBezTo>
                  <a:cubicBezTo>
                    <a:pt x="9503" y="7789"/>
                    <a:pt x="8872" y="6990"/>
                    <a:pt x="9066" y="6141"/>
                  </a:cubicBezTo>
                  <a:lnTo>
                    <a:pt x="9066" y="6141"/>
                  </a:lnTo>
                  <a:cubicBezTo>
                    <a:pt x="8822" y="6235"/>
                    <a:pt x="8567" y="6277"/>
                    <a:pt x="8311" y="6277"/>
                  </a:cubicBezTo>
                  <a:cubicBezTo>
                    <a:pt x="7703" y="6277"/>
                    <a:pt x="7088" y="6039"/>
                    <a:pt x="6594" y="5681"/>
                  </a:cubicBezTo>
                  <a:cubicBezTo>
                    <a:pt x="5915" y="5147"/>
                    <a:pt x="5333" y="4493"/>
                    <a:pt x="4873" y="3741"/>
                  </a:cubicBezTo>
                  <a:lnTo>
                    <a:pt x="2788" y="833"/>
                  </a:lnTo>
                  <a:cubicBezTo>
                    <a:pt x="2619" y="542"/>
                    <a:pt x="2376" y="299"/>
                    <a:pt x="2085" y="106"/>
                  </a:cubicBezTo>
                  <a:cubicBezTo>
                    <a:pt x="1941" y="33"/>
                    <a:pt x="1789" y="1"/>
                    <a:pt x="163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0"/>
            <p:cNvSpPr/>
            <p:nvPr/>
          </p:nvSpPr>
          <p:spPr>
            <a:xfrm flipH="1">
              <a:off x="2176525" y="2486579"/>
              <a:ext cx="639350" cy="520000"/>
            </a:xfrm>
            <a:custGeom>
              <a:rect b="b" l="l" r="r" t="t"/>
              <a:pathLst>
                <a:path extrusionOk="0" h="20800" w="25574">
                  <a:moveTo>
                    <a:pt x="372" y="0"/>
                  </a:moveTo>
                  <a:cubicBezTo>
                    <a:pt x="338" y="0"/>
                    <a:pt x="303" y="1"/>
                    <a:pt x="268" y="2"/>
                  </a:cubicBezTo>
                  <a:lnTo>
                    <a:pt x="1" y="439"/>
                  </a:lnTo>
                  <a:cubicBezTo>
                    <a:pt x="1213" y="1287"/>
                    <a:pt x="2352" y="2208"/>
                    <a:pt x="3467" y="3153"/>
                  </a:cubicBezTo>
                  <a:cubicBezTo>
                    <a:pt x="3685" y="3323"/>
                    <a:pt x="3879" y="3541"/>
                    <a:pt x="3976" y="3784"/>
                  </a:cubicBezTo>
                  <a:cubicBezTo>
                    <a:pt x="4170" y="4341"/>
                    <a:pt x="3710" y="4971"/>
                    <a:pt x="3903" y="5529"/>
                  </a:cubicBezTo>
                  <a:cubicBezTo>
                    <a:pt x="4007" y="5922"/>
                    <a:pt x="4318" y="6099"/>
                    <a:pt x="4633" y="6099"/>
                  </a:cubicBezTo>
                  <a:cubicBezTo>
                    <a:pt x="5056" y="6099"/>
                    <a:pt x="5486" y="5780"/>
                    <a:pt x="5431" y="5238"/>
                  </a:cubicBezTo>
                  <a:lnTo>
                    <a:pt x="5431" y="5238"/>
                  </a:lnTo>
                  <a:lnTo>
                    <a:pt x="18326" y="16267"/>
                  </a:lnTo>
                  <a:cubicBezTo>
                    <a:pt x="18762" y="16631"/>
                    <a:pt x="19223" y="17067"/>
                    <a:pt x="19223" y="17624"/>
                  </a:cubicBezTo>
                  <a:cubicBezTo>
                    <a:pt x="19448" y="17437"/>
                    <a:pt x="19705" y="17361"/>
                    <a:pt x="19975" y="17361"/>
                  </a:cubicBezTo>
                  <a:cubicBezTo>
                    <a:pt x="20579" y="17361"/>
                    <a:pt x="21249" y="17741"/>
                    <a:pt x="21768" y="18109"/>
                  </a:cubicBezTo>
                  <a:lnTo>
                    <a:pt x="25525" y="20800"/>
                  </a:lnTo>
                  <a:cubicBezTo>
                    <a:pt x="25573" y="19588"/>
                    <a:pt x="24919" y="18449"/>
                    <a:pt x="24046" y="17600"/>
                  </a:cubicBezTo>
                  <a:cubicBezTo>
                    <a:pt x="23198" y="16752"/>
                    <a:pt x="22131" y="16170"/>
                    <a:pt x="21089" y="15540"/>
                  </a:cubicBezTo>
                  <a:cubicBezTo>
                    <a:pt x="15660" y="12316"/>
                    <a:pt x="10812" y="8244"/>
                    <a:pt x="5988" y="4196"/>
                  </a:cubicBezTo>
                  <a:cubicBezTo>
                    <a:pt x="5624" y="4559"/>
                    <a:pt x="5285" y="4947"/>
                    <a:pt x="4946" y="5335"/>
                  </a:cubicBezTo>
                  <a:cubicBezTo>
                    <a:pt x="4994" y="4729"/>
                    <a:pt x="5261" y="4171"/>
                    <a:pt x="5673" y="3735"/>
                  </a:cubicBezTo>
                  <a:cubicBezTo>
                    <a:pt x="3597" y="2972"/>
                    <a:pt x="2555" y="0"/>
                    <a:pt x="3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0"/>
            <p:cNvSpPr/>
            <p:nvPr/>
          </p:nvSpPr>
          <p:spPr>
            <a:xfrm flipH="1">
              <a:off x="2337725" y="2996254"/>
              <a:ext cx="390875" cy="388575"/>
            </a:xfrm>
            <a:custGeom>
              <a:rect b="b" l="l" r="r" t="t"/>
              <a:pathLst>
                <a:path extrusionOk="0" h="15543" w="15635">
                  <a:moveTo>
                    <a:pt x="994" y="1"/>
                  </a:moveTo>
                  <a:cubicBezTo>
                    <a:pt x="122" y="1479"/>
                    <a:pt x="0" y="3297"/>
                    <a:pt x="703" y="4873"/>
                  </a:cubicBezTo>
                  <a:lnTo>
                    <a:pt x="8436" y="12193"/>
                  </a:lnTo>
                  <a:cubicBezTo>
                    <a:pt x="9284" y="13405"/>
                    <a:pt x="10181" y="14666"/>
                    <a:pt x="11538" y="15272"/>
                  </a:cubicBezTo>
                  <a:cubicBezTo>
                    <a:pt x="11944" y="15453"/>
                    <a:pt x="12399" y="15543"/>
                    <a:pt x="12851" y="15543"/>
                  </a:cubicBezTo>
                  <a:cubicBezTo>
                    <a:pt x="13912" y="15543"/>
                    <a:pt x="14955" y="15046"/>
                    <a:pt x="15295" y="14060"/>
                  </a:cubicBezTo>
                  <a:cubicBezTo>
                    <a:pt x="15635" y="13138"/>
                    <a:pt x="15223" y="12072"/>
                    <a:pt x="14641" y="11248"/>
                  </a:cubicBezTo>
                  <a:cubicBezTo>
                    <a:pt x="12629" y="8315"/>
                    <a:pt x="8848" y="7297"/>
                    <a:pt x="5963" y="5188"/>
                  </a:cubicBezTo>
                  <a:cubicBezTo>
                    <a:pt x="4024" y="3782"/>
                    <a:pt x="2497" y="1867"/>
                    <a:pt x="99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0"/>
            <p:cNvSpPr/>
            <p:nvPr/>
          </p:nvSpPr>
          <p:spPr>
            <a:xfrm flipH="1">
              <a:off x="2488600" y="3262879"/>
              <a:ext cx="327275" cy="339950"/>
            </a:xfrm>
            <a:custGeom>
              <a:rect b="b" l="l" r="r" t="t"/>
              <a:pathLst>
                <a:path extrusionOk="0" h="13598" w="13091">
                  <a:moveTo>
                    <a:pt x="2533" y="0"/>
                  </a:moveTo>
                  <a:cubicBezTo>
                    <a:pt x="2395" y="0"/>
                    <a:pt x="2259" y="27"/>
                    <a:pt x="2134" y="74"/>
                  </a:cubicBezTo>
                  <a:cubicBezTo>
                    <a:pt x="680" y="655"/>
                    <a:pt x="1" y="2352"/>
                    <a:pt x="680" y="3758"/>
                  </a:cubicBezTo>
                  <a:lnTo>
                    <a:pt x="3370" y="7103"/>
                  </a:lnTo>
                  <a:lnTo>
                    <a:pt x="6982" y="10472"/>
                  </a:lnTo>
                  <a:cubicBezTo>
                    <a:pt x="8364" y="11757"/>
                    <a:pt x="9818" y="13090"/>
                    <a:pt x="11636" y="13527"/>
                  </a:cubicBezTo>
                  <a:cubicBezTo>
                    <a:pt x="11801" y="13570"/>
                    <a:pt x="11982" y="13598"/>
                    <a:pt x="12157" y="13598"/>
                  </a:cubicBezTo>
                  <a:cubicBezTo>
                    <a:pt x="12470" y="13598"/>
                    <a:pt x="12765" y="13509"/>
                    <a:pt x="12921" y="13260"/>
                  </a:cubicBezTo>
                  <a:cubicBezTo>
                    <a:pt x="13066" y="12969"/>
                    <a:pt x="13090" y="12678"/>
                    <a:pt x="12993" y="12387"/>
                  </a:cubicBezTo>
                  <a:cubicBezTo>
                    <a:pt x="12605" y="10497"/>
                    <a:pt x="11200" y="8994"/>
                    <a:pt x="9721" y="7733"/>
                  </a:cubicBezTo>
                  <a:cubicBezTo>
                    <a:pt x="7394" y="5722"/>
                    <a:pt x="4679" y="3904"/>
                    <a:pt x="3540" y="1043"/>
                  </a:cubicBezTo>
                  <a:cubicBezTo>
                    <a:pt x="3370" y="631"/>
                    <a:pt x="3176" y="146"/>
                    <a:pt x="2764" y="25"/>
                  </a:cubicBezTo>
                  <a:cubicBezTo>
                    <a:pt x="2687" y="8"/>
                    <a:pt x="2610" y="0"/>
                    <a:pt x="253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0"/>
            <p:cNvSpPr/>
            <p:nvPr/>
          </p:nvSpPr>
          <p:spPr>
            <a:xfrm flipH="1">
              <a:off x="1417825" y="2966554"/>
              <a:ext cx="1278050" cy="1190200"/>
            </a:xfrm>
            <a:custGeom>
              <a:rect b="b" l="l" r="r" t="t"/>
              <a:pathLst>
                <a:path extrusionOk="0" h="47608" w="51122">
                  <a:moveTo>
                    <a:pt x="0" y="11248"/>
                  </a:moveTo>
                  <a:lnTo>
                    <a:pt x="0" y="11248"/>
                  </a:lnTo>
                  <a:cubicBezTo>
                    <a:pt x="90" y="11290"/>
                    <a:pt x="183" y="11319"/>
                    <a:pt x="277" y="11337"/>
                  </a:cubicBezTo>
                  <a:lnTo>
                    <a:pt x="277" y="11337"/>
                  </a:lnTo>
                  <a:cubicBezTo>
                    <a:pt x="186" y="11305"/>
                    <a:pt x="94" y="11275"/>
                    <a:pt x="0" y="11248"/>
                  </a:cubicBezTo>
                  <a:close/>
                  <a:moveTo>
                    <a:pt x="6836" y="1"/>
                  </a:moveTo>
                  <a:lnTo>
                    <a:pt x="7296" y="1286"/>
                  </a:lnTo>
                  <a:cubicBezTo>
                    <a:pt x="8702" y="2546"/>
                    <a:pt x="9817" y="4122"/>
                    <a:pt x="10908" y="5673"/>
                  </a:cubicBezTo>
                  <a:lnTo>
                    <a:pt x="14156" y="10303"/>
                  </a:lnTo>
                  <a:cubicBezTo>
                    <a:pt x="14738" y="11103"/>
                    <a:pt x="15320" y="11951"/>
                    <a:pt x="15586" y="12921"/>
                  </a:cubicBezTo>
                  <a:cubicBezTo>
                    <a:pt x="15853" y="13890"/>
                    <a:pt x="15707" y="15029"/>
                    <a:pt x="14980" y="15708"/>
                  </a:cubicBezTo>
                  <a:cubicBezTo>
                    <a:pt x="14498" y="16180"/>
                    <a:pt x="13880" y="16361"/>
                    <a:pt x="13220" y="16361"/>
                  </a:cubicBezTo>
                  <a:cubicBezTo>
                    <a:pt x="12322" y="16361"/>
                    <a:pt x="11344" y="16027"/>
                    <a:pt x="10520" y="15635"/>
                  </a:cubicBezTo>
                  <a:cubicBezTo>
                    <a:pt x="7418" y="14084"/>
                    <a:pt x="4727" y="11806"/>
                    <a:pt x="2061" y="9576"/>
                  </a:cubicBezTo>
                  <a:lnTo>
                    <a:pt x="2061" y="9576"/>
                  </a:lnTo>
                  <a:cubicBezTo>
                    <a:pt x="2263" y="10467"/>
                    <a:pt x="1382" y="11358"/>
                    <a:pt x="507" y="11358"/>
                  </a:cubicBezTo>
                  <a:cubicBezTo>
                    <a:pt x="430" y="11358"/>
                    <a:pt x="353" y="11351"/>
                    <a:pt x="277" y="11337"/>
                  </a:cubicBezTo>
                  <a:lnTo>
                    <a:pt x="277" y="11337"/>
                  </a:lnTo>
                  <a:cubicBezTo>
                    <a:pt x="1797" y="11866"/>
                    <a:pt x="3023" y="12985"/>
                    <a:pt x="3709" y="14472"/>
                  </a:cubicBezTo>
                  <a:cubicBezTo>
                    <a:pt x="3079" y="14763"/>
                    <a:pt x="2400" y="14908"/>
                    <a:pt x="1721" y="14957"/>
                  </a:cubicBezTo>
                  <a:cubicBezTo>
                    <a:pt x="4969" y="15732"/>
                    <a:pt x="7684" y="18011"/>
                    <a:pt x="9017" y="21089"/>
                  </a:cubicBezTo>
                  <a:cubicBezTo>
                    <a:pt x="9454" y="22132"/>
                    <a:pt x="9648" y="23513"/>
                    <a:pt x="8823" y="24289"/>
                  </a:cubicBezTo>
                  <a:cubicBezTo>
                    <a:pt x="13502" y="26737"/>
                    <a:pt x="17259" y="30567"/>
                    <a:pt x="21210" y="34082"/>
                  </a:cubicBezTo>
                  <a:cubicBezTo>
                    <a:pt x="25137" y="37621"/>
                    <a:pt x="29524" y="40966"/>
                    <a:pt x="34687" y="42081"/>
                  </a:cubicBezTo>
                  <a:cubicBezTo>
                    <a:pt x="36990" y="42590"/>
                    <a:pt x="39389" y="42614"/>
                    <a:pt x="41668" y="43196"/>
                  </a:cubicBezTo>
                  <a:cubicBezTo>
                    <a:pt x="44504" y="43923"/>
                    <a:pt x="47049" y="45450"/>
                    <a:pt x="49012" y="47607"/>
                  </a:cubicBezTo>
                  <a:cubicBezTo>
                    <a:pt x="48212" y="45256"/>
                    <a:pt x="50006" y="42929"/>
                    <a:pt x="50951" y="40626"/>
                  </a:cubicBezTo>
                  <a:cubicBezTo>
                    <a:pt x="51073" y="40408"/>
                    <a:pt x="51121" y="40141"/>
                    <a:pt x="51073" y="39875"/>
                  </a:cubicBezTo>
                  <a:cubicBezTo>
                    <a:pt x="50951" y="39608"/>
                    <a:pt x="50733" y="39390"/>
                    <a:pt x="50467" y="39269"/>
                  </a:cubicBezTo>
                  <a:cubicBezTo>
                    <a:pt x="47437" y="37427"/>
                    <a:pt x="44358" y="35584"/>
                    <a:pt x="41692" y="33233"/>
                  </a:cubicBezTo>
                  <a:cubicBezTo>
                    <a:pt x="36893" y="28991"/>
                    <a:pt x="33693" y="23247"/>
                    <a:pt x="32578" y="16944"/>
                  </a:cubicBezTo>
                  <a:cubicBezTo>
                    <a:pt x="32336" y="15587"/>
                    <a:pt x="32190" y="14205"/>
                    <a:pt x="31511" y="12993"/>
                  </a:cubicBezTo>
                  <a:cubicBezTo>
                    <a:pt x="31027" y="12242"/>
                    <a:pt x="30469" y="11539"/>
                    <a:pt x="29815" y="10933"/>
                  </a:cubicBezTo>
                  <a:cubicBezTo>
                    <a:pt x="27682" y="8679"/>
                    <a:pt x="25791" y="6182"/>
                    <a:pt x="24215" y="3491"/>
                  </a:cubicBezTo>
                  <a:lnTo>
                    <a:pt x="19149" y="8339"/>
                  </a:lnTo>
                  <a:cubicBezTo>
                    <a:pt x="18980" y="8533"/>
                    <a:pt x="18762" y="8654"/>
                    <a:pt x="18543" y="8727"/>
                  </a:cubicBezTo>
                  <a:cubicBezTo>
                    <a:pt x="18228" y="8727"/>
                    <a:pt x="17937" y="8630"/>
                    <a:pt x="17695" y="8412"/>
                  </a:cubicBezTo>
                  <a:cubicBezTo>
                    <a:pt x="13914" y="5794"/>
                    <a:pt x="11175" y="1601"/>
                    <a:pt x="683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0"/>
            <p:cNvSpPr/>
            <p:nvPr/>
          </p:nvSpPr>
          <p:spPr>
            <a:xfrm flipH="1">
              <a:off x="2907350" y="1950579"/>
              <a:ext cx="303000" cy="257325"/>
            </a:xfrm>
            <a:custGeom>
              <a:rect b="b" l="l" r="r" t="t"/>
              <a:pathLst>
                <a:path extrusionOk="0" h="10293" w="12120">
                  <a:moveTo>
                    <a:pt x="1881" y="0"/>
                  </a:moveTo>
                  <a:cubicBezTo>
                    <a:pt x="1279" y="0"/>
                    <a:pt x="274" y="1225"/>
                    <a:pt x="0" y="1590"/>
                  </a:cubicBezTo>
                  <a:cubicBezTo>
                    <a:pt x="0" y="1590"/>
                    <a:pt x="629" y="1330"/>
                    <a:pt x="1311" y="1330"/>
                  </a:cubicBezTo>
                  <a:cubicBezTo>
                    <a:pt x="1691" y="1330"/>
                    <a:pt x="2087" y="1411"/>
                    <a:pt x="2400" y="1663"/>
                  </a:cubicBezTo>
                  <a:cubicBezTo>
                    <a:pt x="3248" y="2366"/>
                    <a:pt x="10908" y="10292"/>
                    <a:pt x="10908" y="10292"/>
                  </a:cubicBezTo>
                  <a:lnTo>
                    <a:pt x="12120" y="8911"/>
                  </a:lnTo>
                  <a:cubicBezTo>
                    <a:pt x="12120" y="8911"/>
                    <a:pt x="2569" y="184"/>
                    <a:pt x="1988" y="15"/>
                  </a:cubicBezTo>
                  <a:cubicBezTo>
                    <a:pt x="1954" y="5"/>
                    <a:pt x="1918" y="0"/>
                    <a:pt x="1881" y="0"/>
                  </a:cubicBezTo>
                  <a:close/>
                </a:path>
              </a:pathLst>
            </a:custGeom>
            <a:solidFill>
              <a:srgbClr val="F0E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0"/>
            <p:cNvSpPr/>
            <p:nvPr/>
          </p:nvSpPr>
          <p:spPr>
            <a:xfrm flipH="1">
              <a:off x="2977625" y="2021829"/>
              <a:ext cx="290300" cy="272125"/>
            </a:xfrm>
            <a:custGeom>
              <a:rect b="b" l="l" r="r" t="t"/>
              <a:pathLst>
                <a:path extrusionOk="0" h="10885" w="11612">
                  <a:moveTo>
                    <a:pt x="970" y="1"/>
                  </a:moveTo>
                  <a:lnTo>
                    <a:pt x="0" y="1576"/>
                  </a:lnTo>
                  <a:lnTo>
                    <a:pt x="10738" y="10884"/>
                  </a:lnTo>
                  <a:lnTo>
                    <a:pt x="11611" y="9430"/>
                  </a:lnTo>
                  <a:lnTo>
                    <a:pt x="11611" y="9430"/>
                  </a:lnTo>
                  <a:cubicBezTo>
                    <a:pt x="11611" y="9430"/>
                    <a:pt x="11433" y="9574"/>
                    <a:pt x="11098" y="9574"/>
                  </a:cubicBezTo>
                  <a:cubicBezTo>
                    <a:pt x="10804" y="9574"/>
                    <a:pt x="10388" y="9462"/>
                    <a:pt x="9866" y="9042"/>
                  </a:cubicBezTo>
                  <a:cubicBezTo>
                    <a:pt x="8751" y="8145"/>
                    <a:pt x="1940" y="2861"/>
                    <a:pt x="1479" y="1770"/>
                  </a:cubicBezTo>
                  <a:cubicBezTo>
                    <a:pt x="1237" y="1213"/>
                    <a:pt x="1067" y="607"/>
                    <a:pt x="970" y="1"/>
                  </a:cubicBezTo>
                  <a:close/>
                </a:path>
              </a:pathLst>
            </a:custGeom>
            <a:solidFill>
              <a:srgbClr val="F0E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0"/>
            <p:cNvSpPr/>
            <p:nvPr/>
          </p:nvSpPr>
          <p:spPr>
            <a:xfrm flipH="1">
              <a:off x="2946125" y="2003504"/>
              <a:ext cx="297575" cy="260750"/>
            </a:xfrm>
            <a:custGeom>
              <a:rect b="b" l="l" r="r" t="t"/>
              <a:pathLst>
                <a:path extrusionOk="0" h="10430" w="11903">
                  <a:moveTo>
                    <a:pt x="989" y="0"/>
                  </a:moveTo>
                  <a:cubicBezTo>
                    <a:pt x="776" y="0"/>
                    <a:pt x="579" y="217"/>
                    <a:pt x="1" y="734"/>
                  </a:cubicBezTo>
                  <a:cubicBezTo>
                    <a:pt x="1" y="734"/>
                    <a:pt x="49" y="1534"/>
                    <a:pt x="922" y="3133"/>
                  </a:cubicBezTo>
                  <a:cubicBezTo>
                    <a:pt x="1770" y="4757"/>
                    <a:pt x="5237" y="6309"/>
                    <a:pt x="7273" y="8466"/>
                  </a:cubicBezTo>
                  <a:cubicBezTo>
                    <a:pt x="8680" y="9940"/>
                    <a:pt x="9443" y="10429"/>
                    <a:pt x="9986" y="10429"/>
                  </a:cubicBezTo>
                  <a:cubicBezTo>
                    <a:pt x="10238" y="10429"/>
                    <a:pt x="10442" y="10324"/>
                    <a:pt x="10642" y="10163"/>
                  </a:cubicBezTo>
                  <a:cubicBezTo>
                    <a:pt x="11030" y="9823"/>
                    <a:pt x="11442" y="9508"/>
                    <a:pt x="11902" y="9217"/>
                  </a:cubicBezTo>
                  <a:cubicBezTo>
                    <a:pt x="11902" y="9217"/>
                    <a:pt x="3225" y="1194"/>
                    <a:pt x="2013" y="540"/>
                  </a:cubicBezTo>
                  <a:cubicBezTo>
                    <a:pt x="1416" y="205"/>
                    <a:pt x="1195" y="0"/>
                    <a:pt x="9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0"/>
            <p:cNvSpPr/>
            <p:nvPr/>
          </p:nvSpPr>
          <p:spPr>
            <a:xfrm flipH="1">
              <a:off x="3201850" y="1935779"/>
              <a:ext cx="66675" cy="61225"/>
            </a:xfrm>
            <a:custGeom>
              <a:rect b="b" l="l" r="r" t="t"/>
              <a:pathLst>
                <a:path extrusionOk="0" h="2449" w="2667">
                  <a:moveTo>
                    <a:pt x="1406" y="1"/>
                  </a:moveTo>
                  <a:lnTo>
                    <a:pt x="0" y="1746"/>
                  </a:lnTo>
                  <a:lnTo>
                    <a:pt x="1891" y="2449"/>
                  </a:lnTo>
                  <a:lnTo>
                    <a:pt x="2666" y="1237"/>
                  </a:lnTo>
                  <a:lnTo>
                    <a:pt x="1406" y="1"/>
                  </a:lnTo>
                  <a:close/>
                </a:path>
              </a:pathLst>
            </a:custGeom>
            <a:solidFill>
              <a:srgbClr val="F0E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0"/>
            <p:cNvSpPr/>
            <p:nvPr/>
          </p:nvSpPr>
          <p:spPr>
            <a:xfrm flipH="1">
              <a:off x="3221250" y="1979404"/>
              <a:ext cx="72725" cy="65050"/>
            </a:xfrm>
            <a:custGeom>
              <a:rect b="b" l="l" r="r" t="t"/>
              <a:pathLst>
                <a:path extrusionOk="0" h="2602" w="2909">
                  <a:moveTo>
                    <a:pt x="1018" y="1"/>
                  </a:moveTo>
                  <a:lnTo>
                    <a:pt x="0" y="1019"/>
                  </a:lnTo>
                  <a:cubicBezTo>
                    <a:pt x="0" y="1019"/>
                    <a:pt x="1236" y="2231"/>
                    <a:pt x="1406" y="2570"/>
                  </a:cubicBezTo>
                  <a:cubicBezTo>
                    <a:pt x="1416" y="2591"/>
                    <a:pt x="1431" y="2601"/>
                    <a:pt x="1451" y="2601"/>
                  </a:cubicBezTo>
                  <a:cubicBezTo>
                    <a:pt x="1728" y="2601"/>
                    <a:pt x="2909" y="704"/>
                    <a:pt x="2909" y="704"/>
                  </a:cubicBezTo>
                  <a:lnTo>
                    <a:pt x="1018" y="1"/>
                  </a:lnTo>
                  <a:close/>
                </a:path>
              </a:pathLst>
            </a:custGeom>
            <a:solidFill>
              <a:srgbClr val="DACE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0"/>
            <p:cNvSpPr/>
            <p:nvPr/>
          </p:nvSpPr>
          <p:spPr>
            <a:xfrm flipH="1">
              <a:off x="2613450" y="2252704"/>
              <a:ext cx="349050" cy="304850"/>
            </a:xfrm>
            <a:custGeom>
              <a:rect b="b" l="l" r="r" t="t"/>
              <a:pathLst>
                <a:path extrusionOk="0" h="12194" w="13962">
                  <a:moveTo>
                    <a:pt x="2085" y="1"/>
                  </a:moveTo>
                  <a:lnTo>
                    <a:pt x="0" y="2740"/>
                  </a:lnTo>
                  <a:lnTo>
                    <a:pt x="12338" y="12193"/>
                  </a:lnTo>
                  <a:lnTo>
                    <a:pt x="13962" y="10303"/>
                  </a:lnTo>
                  <a:lnTo>
                    <a:pt x="2691" y="413"/>
                  </a:lnTo>
                  <a:lnTo>
                    <a:pt x="2085" y="1"/>
                  </a:lnTo>
                  <a:close/>
                </a:path>
              </a:pathLst>
            </a:custGeom>
            <a:solidFill>
              <a:srgbClr val="F0E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0"/>
            <p:cNvSpPr/>
            <p:nvPr/>
          </p:nvSpPr>
          <p:spPr>
            <a:xfrm flipH="1">
              <a:off x="2587375" y="2203629"/>
              <a:ext cx="307875" cy="286050"/>
            </a:xfrm>
            <a:custGeom>
              <a:rect b="b" l="l" r="r" t="t"/>
              <a:pathLst>
                <a:path extrusionOk="0" h="11442" w="12315">
                  <a:moveTo>
                    <a:pt x="994" y="0"/>
                  </a:moveTo>
                  <a:lnTo>
                    <a:pt x="1" y="1334"/>
                  </a:lnTo>
                  <a:lnTo>
                    <a:pt x="11635" y="11441"/>
                  </a:lnTo>
                  <a:lnTo>
                    <a:pt x="12314" y="10472"/>
                  </a:lnTo>
                  <a:lnTo>
                    <a:pt x="994" y="0"/>
                  </a:lnTo>
                  <a:close/>
                </a:path>
              </a:pathLst>
            </a:custGeom>
            <a:solidFill>
              <a:srgbClr val="FFF8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0"/>
            <p:cNvSpPr/>
            <p:nvPr/>
          </p:nvSpPr>
          <p:spPr>
            <a:xfrm flipH="1">
              <a:off x="2214100" y="2490254"/>
              <a:ext cx="374525" cy="328475"/>
            </a:xfrm>
            <a:custGeom>
              <a:rect b="b" l="l" r="r" t="t"/>
              <a:pathLst>
                <a:path extrusionOk="0" h="13139" w="14981">
                  <a:moveTo>
                    <a:pt x="1285" y="1"/>
                  </a:moveTo>
                  <a:lnTo>
                    <a:pt x="1" y="801"/>
                  </a:lnTo>
                  <a:lnTo>
                    <a:pt x="14253" y="13139"/>
                  </a:lnTo>
                  <a:lnTo>
                    <a:pt x="14981" y="12484"/>
                  </a:lnTo>
                  <a:cubicBezTo>
                    <a:pt x="14981" y="12484"/>
                    <a:pt x="1552" y="316"/>
                    <a:pt x="1285" y="1"/>
                  </a:cubicBezTo>
                  <a:close/>
                </a:path>
              </a:pathLst>
            </a:custGeom>
            <a:solidFill>
              <a:srgbClr val="F0EA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0"/>
            <p:cNvSpPr/>
            <p:nvPr/>
          </p:nvSpPr>
          <p:spPr>
            <a:xfrm flipH="1">
              <a:off x="2249250" y="2510254"/>
              <a:ext cx="389675" cy="335150"/>
            </a:xfrm>
            <a:custGeom>
              <a:rect b="b" l="l" r="r" t="t"/>
              <a:pathLst>
                <a:path extrusionOk="0" h="13406" w="15587">
                  <a:moveTo>
                    <a:pt x="2013" y="1"/>
                  </a:moveTo>
                  <a:lnTo>
                    <a:pt x="2013" y="1"/>
                  </a:lnTo>
                  <a:cubicBezTo>
                    <a:pt x="2207" y="679"/>
                    <a:pt x="1" y="2497"/>
                    <a:pt x="1" y="2497"/>
                  </a:cubicBezTo>
                  <a:lnTo>
                    <a:pt x="14544" y="13405"/>
                  </a:lnTo>
                  <a:lnTo>
                    <a:pt x="15587" y="12387"/>
                  </a:lnTo>
                  <a:lnTo>
                    <a:pt x="2013" y="1"/>
                  </a:lnTo>
                  <a:close/>
                </a:path>
              </a:pathLst>
            </a:custGeom>
            <a:solidFill>
              <a:srgbClr val="DACE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0"/>
            <p:cNvSpPr/>
            <p:nvPr/>
          </p:nvSpPr>
          <p:spPr>
            <a:xfrm flipH="1">
              <a:off x="3155800" y="1922454"/>
              <a:ext cx="120000" cy="138175"/>
            </a:xfrm>
            <a:custGeom>
              <a:rect b="b" l="l" r="r" t="t"/>
              <a:pathLst>
                <a:path extrusionOk="0" h="5527" w="4800">
                  <a:moveTo>
                    <a:pt x="4533" y="0"/>
                  </a:moveTo>
                  <a:lnTo>
                    <a:pt x="4533" y="0"/>
                  </a:lnTo>
                  <a:cubicBezTo>
                    <a:pt x="3563" y="703"/>
                    <a:pt x="2836" y="1746"/>
                    <a:pt x="2085" y="2667"/>
                  </a:cubicBezTo>
                  <a:cubicBezTo>
                    <a:pt x="1479" y="3588"/>
                    <a:pt x="146" y="4557"/>
                    <a:pt x="0" y="5527"/>
                  </a:cubicBezTo>
                  <a:cubicBezTo>
                    <a:pt x="970" y="4848"/>
                    <a:pt x="1624" y="3806"/>
                    <a:pt x="2424" y="2958"/>
                  </a:cubicBezTo>
                  <a:cubicBezTo>
                    <a:pt x="2933" y="2255"/>
                    <a:pt x="4800" y="655"/>
                    <a:pt x="45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0"/>
            <p:cNvSpPr/>
            <p:nvPr/>
          </p:nvSpPr>
          <p:spPr>
            <a:xfrm flipH="1">
              <a:off x="2555600" y="1922779"/>
              <a:ext cx="607825" cy="511125"/>
            </a:xfrm>
            <a:custGeom>
              <a:rect b="b" l="l" r="r" t="t"/>
              <a:pathLst>
                <a:path extrusionOk="0" h="20445" w="24313">
                  <a:moveTo>
                    <a:pt x="138" y="1"/>
                  </a:moveTo>
                  <a:cubicBezTo>
                    <a:pt x="60" y="1"/>
                    <a:pt x="1" y="100"/>
                    <a:pt x="62" y="181"/>
                  </a:cubicBezTo>
                  <a:cubicBezTo>
                    <a:pt x="6025" y="5684"/>
                    <a:pt x="12473" y="10677"/>
                    <a:pt x="18630" y="15985"/>
                  </a:cubicBezTo>
                  <a:cubicBezTo>
                    <a:pt x="19210" y="16308"/>
                    <a:pt x="23453" y="20445"/>
                    <a:pt x="24184" y="20445"/>
                  </a:cubicBezTo>
                  <a:cubicBezTo>
                    <a:pt x="24277" y="20445"/>
                    <a:pt x="24313" y="20378"/>
                    <a:pt x="24277" y="20227"/>
                  </a:cubicBezTo>
                  <a:cubicBezTo>
                    <a:pt x="18121" y="14895"/>
                    <a:pt x="11794" y="9707"/>
                    <a:pt x="5589" y="4399"/>
                  </a:cubicBezTo>
                  <a:cubicBezTo>
                    <a:pt x="3771" y="2945"/>
                    <a:pt x="2123" y="1296"/>
                    <a:pt x="183" y="12"/>
                  </a:cubicBezTo>
                  <a:cubicBezTo>
                    <a:pt x="168" y="4"/>
                    <a:pt x="153" y="1"/>
                    <a:pt x="13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0"/>
            <p:cNvSpPr/>
            <p:nvPr/>
          </p:nvSpPr>
          <p:spPr>
            <a:xfrm flipH="1">
              <a:off x="2670725" y="2059129"/>
              <a:ext cx="607825" cy="511125"/>
            </a:xfrm>
            <a:custGeom>
              <a:rect b="b" l="l" r="r" t="t"/>
              <a:pathLst>
                <a:path extrusionOk="0" h="20445" w="24313">
                  <a:moveTo>
                    <a:pt x="138" y="0"/>
                  </a:moveTo>
                  <a:cubicBezTo>
                    <a:pt x="60" y="0"/>
                    <a:pt x="0" y="99"/>
                    <a:pt x="62" y="181"/>
                  </a:cubicBezTo>
                  <a:cubicBezTo>
                    <a:pt x="6025" y="5684"/>
                    <a:pt x="12497" y="10677"/>
                    <a:pt x="18629" y="15985"/>
                  </a:cubicBezTo>
                  <a:cubicBezTo>
                    <a:pt x="19210" y="16308"/>
                    <a:pt x="23452" y="20445"/>
                    <a:pt x="24183" y="20445"/>
                  </a:cubicBezTo>
                  <a:cubicBezTo>
                    <a:pt x="24276" y="20445"/>
                    <a:pt x="24312" y="20378"/>
                    <a:pt x="24277" y="20227"/>
                  </a:cubicBezTo>
                  <a:cubicBezTo>
                    <a:pt x="18096" y="14895"/>
                    <a:pt x="11794" y="9707"/>
                    <a:pt x="5588" y="4399"/>
                  </a:cubicBezTo>
                  <a:cubicBezTo>
                    <a:pt x="3770" y="2944"/>
                    <a:pt x="2122" y="1296"/>
                    <a:pt x="183" y="11"/>
                  </a:cubicBezTo>
                  <a:cubicBezTo>
                    <a:pt x="168" y="4"/>
                    <a:pt x="153" y="0"/>
                    <a:pt x="13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0"/>
            <p:cNvSpPr/>
            <p:nvPr/>
          </p:nvSpPr>
          <p:spPr>
            <a:xfrm flipH="1">
              <a:off x="3254350" y="2001904"/>
              <a:ext cx="44575" cy="38300"/>
            </a:xfrm>
            <a:custGeom>
              <a:rect b="b" l="l" r="r" t="t"/>
              <a:pathLst>
                <a:path extrusionOk="0" h="1532" w="1783">
                  <a:moveTo>
                    <a:pt x="128" y="1"/>
                  </a:moveTo>
                  <a:cubicBezTo>
                    <a:pt x="37" y="1"/>
                    <a:pt x="1" y="89"/>
                    <a:pt x="53" y="313"/>
                  </a:cubicBezTo>
                  <a:cubicBezTo>
                    <a:pt x="287" y="411"/>
                    <a:pt x="1356" y="1532"/>
                    <a:pt x="1673" y="1532"/>
                  </a:cubicBezTo>
                  <a:cubicBezTo>
                    <a:pt x="1750" y="1532"/>
                    <a:pt x="1782" y="1467"/>
                    <a:pt x="1749" y="1307"/>
                  </a:cubicBezTo>
                  <a:cubicBezTo>
                    <a:pt x="1540" y="1192"/>
                    <a:pt x="463" y="1"/>
                    <a:pt x="12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0"/>
            <p:cNvSpPr/>
            <p:nvPr/>
          </p:nvSpPr>
          <p:spPr>
            <a:xfrm flipH="1">
              <a:off x="3181625" y="1915854"/>
              <a:ext cx="44575" cy="38300"/>
            </a:xfrm>
            <a:custGeom>
              <a:rect b="b" l="l" r="r" t="t"/>
              <a:pathLst>
                <a:path extrusionOk="0" h="1532" w="1783">
                  <a:moveTo>
                    <a:pt x="128" y="1"/>
                  </a:moveTo>
                  <a:cubicBezTo>
                    <a:pt x="36" y="1"/>
                    <a:pt x="0" y="89"/>
                    <a:pt x="52" y="313"/>
                  </a:cubicBezTo>
                  <a:cubicBezTo>
                    <a:pt x="267" y="411"/>
                    <a:pt x="1348" y="1532"/>
                    <a:pt x="1671" y="1532"/>
                  </a:cubicBezTo>
                  <a:cubicBezTo>
                    <a:pt x="1748" y="1532"/>
                    <a:pt x="1782" y="1467"/>
                    <a:pt x="1749" y="1307"/>
                  </a:cubicBezTo>
                  <a:cubicBezTo>
                    <a:pt x="1540" y="1192"/>
                    <a:pt x="462" y="1"/>
                    <a:pt x="12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0"/>
            <p:cNvSpPr/>
            <p:nvPr/>
          </p:nvSpPr>
          <p:spPr>
            <a:xfrm flipH="1">
              <a:off x="3221250" y="1920429"/>
              <a:ext cx="72125" cy="86875"/>
            </a:xfrm>
            <a:custGeom>
              <a:rect b="b" l="l" r="r" t="t"/>
              <a:pathLst>
                <a:path extrusionOk="0" h="3475" w="2885">
                  <a:moveTo>
                    <a:pt x="2703" y="1"/>
                  </a:moveTo>
                  <a:cubicBezTo>
                    <a:pt x="2449" y="1"/>
                    <a:pt x="2086" y="652"/>
                    <a:pt x="1915" y="784"/>
                  </a:cubicBezTo>
                  <a:cubicBezTo>
                    <a:pt x="1382" y="1633"/>
                    <a:pt x="73" y="2627"/>
                    <a:pt x="0" y="3475"/>
                  </a:cubicBezTo>
                  <a:cubicBezTo>
                    <a:pt x="1067" y="2457"/>
                    <a:pt x="2012" y="1366"/>
                    <a:pt x="2885" y="178"/>
                  </a:cubicBezTo>
                  <a:cubicBezTo>
                    <a:pt x="2837" y="51"/>
                    <a:pt x="2775" y="1"/>
                    <a:pt x="27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0"/>
            <p:cNvSpPr/>
            <p:nvPr/>
          </p:nvSpPr>
          <p:spPr>
            <a:xfrm flipH="1">
              <a:off x="3256025" y="1735204"/>
              <a:ext cx="277925" cy="232575"/>
            </a:xfrm>
            <a:custGeom>
              <a:rect b="b" l="l" r="r" t="t"/>
              <a:pathLst>
                <a:path extrusionOk="0" h="9303" w="11117">
                  <a:moveTo>
                    <a:pt x="0" y="0"/>
                  </a:moveTo>
                  <a:cubicBezTo>
                    <a:pt x="2594" y="2449"/>
                    <a:pt x="5381" y="4703"/>
                    <a:pt x="8072" y="7030"/>
                  </a:cubicBezTo>
                  <a:cubicBezTo>
                    <a:pt x="8398" y="7193"/>
                    <a:pt x="10465" y="9302"/>
                    <a:pt x="10977" y="9302"/>
                  </a:cubicBezTo>
                  <a:cubicBezTo>
                    <a:pt x="11075" y="9302"/>
                    <a:pt x="11117" y="9225"/>
                    <a:pt x="11078" y="9042"/>
                  </a:cubicBezTo>
                  <a:cubicBezTo>
                    <a:pt x="7466" y="6036"/>
                    <a:pt x="3709" y="2594"/>
                    <a:pt x="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0"/>
            <p:cNvSpPr/>
            <p:nvPr/>
          </p:nvSpPr>
          <p:spPr>
            <a:xfrm flipH="1">
              <a:off x="2509700" y="2382704"/>
              <a:ext cx="195875" cy="231800"/>
            </a:xfrm>
            <a:custGeom>
              <a:rect b="b" l="l" r="r" t="t"/>
              <a:pathLst>
                <a:path extrusionOk="0" h="9272" w="7835">
                  <a:moveTo>
                    <a:pt x="7704" y="1"/>
                  </a:moveTo>
                  <a:cubicBezTo>
                    <a:pt x="7680" y="1"/>
                    <a:pt x="7655" y="11"/>
                    <a:pt x="7636" y="37"/>
                  </a:cubicBezTo>
                  <a:cubicBezTo>
                    <a:pt x="5527" y="2194"/>
                    <a:pt x="3661" y="4618"/>
                    <a:pt x="1673" y="6921"/>
                  </a:cubicBezTo>
                  <a:cubicBezTo>
                    <a:pt x="1188" y="7672"/>
                    <a:pt x="0" y="8472"/>
                    <a:pt x="0" y="9272"/>
                  </a:cubicBezTo>
                  <a:cubicBezTo>
                    <a:pt x="1503" y="8060"/>
                    <a:pt x="2594" y="6290"/>
                    <a:pt x="3927" y="4884"/>
                  </a:cubicBezTo>
                  <a:cubicBezTo>
                    <a:pt x="5236" y="3309"/>
                    <a:pt x="6618" y="1806"/>
                    <a:pt x="7781" y="134"/>
                  </a:cubicBezTo>
                  <a:cubicBezTo>
                    <a:pt x="7835" y="80"/>
                    <a:pt x="7770" y="1"/>
                    <a:pt x="770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0"/>
            <p:cNvSpPr/>
            <p:nvPr/>
          </p:nvSpPr>
          <p:spPr>
            <a:xfrm flipH="1">
              <a:off x="2491575" y="2398354"/>
              <a:ext cx="195225" cy="231925"/>
            </a:xfrm>
            <a:custGeom>
              <a:rect b="b" l="l" r="r" t="t"/>
              <a:pathLst>
                <a:path extrusionOk="0" h="9277" w="7809">
                  <a:moveTo>
                    <a:pt x="7707" y="1"/>
                  </a:moveTo>
                  <a:cubicBezTo>
                    <a:pt x="7683" y="1"/>
                    <a:pt x="7658" y="12"/>
                    <a:pt x="7636" y="41"/>
                  </a:cubicBezTo>
                  <a:cubicBezTo>
                    <a:pt x="5503" y="2198"/>
                    <a:pt x="3661" y="4622"/>
                    <a:pt x="1673" y="6925"/>
                  </a:cubicBezTo>
                  <a:cubicBezTo>
                    <a:pt x="1189" y="7676"/>
                    <a:pt x="1" y="8476"/>
                    <a:pt x="1" y="9276"/>
                  </a:cubicBezTo>
                  <a:cubicBezTo>
                    <a:pt x="1504" y="8064"/>
                    <a:pt x="2595" y="6295"/>
                    <a:pt x="3928" y="4889"/>
                  </a:cubicBezTo>
                  <a:cubicBezTo>
                    <a:pt x="5212" y="3313"/>
                    <a:pt x="6594" y="1810"/>
                    <a:pt x="7758" y="138"/>
                  </a:cubicBezTo>
                  <a:cubicBezTo>
                    <a:pt x="7809" y="69"/>
                    <a:pt x="7763" y="1"/>
                    <a:pt x="770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0"/>
            <p:cNvSpPr/>
            <p:nvPr/>
          </p:nvSpPr>
          <p:spPr>
            <a:xfrm flipH="1">
              <a:off x="2682075" y="2608804"/>
              <a:ext cx="25750" cy="19875"/>
            </a:xfrm>
            <a:custGeom>
              <a:rect b="b" l="l" r="r" t="t"/>
              <a:pathLst>
                <a:path extrusionOk="0" h="795" w="1030">
                  <a:moveTo>
                    <a:pt x="82" y="0"/>
                  </a:moveTo>
                  <a:cubicBezTo>
                    <a:pt x="34" y="0"/>
                    <a:pt x="0" y="23"/>
                    <a:pt x="18" y="58"/>
                  </a:cubicBezTo>
                  <a:lnTo>
                    <a:pt x="18" y="82"/>
                  </a:lnTo>
                  <a:cubicBezTo>
                    <a:pt x="66" y="349"/>
                    <a:pt x="478" y="640"/>
                    <a:pt x="745" y="785"/>
                  </a:cubicBezTo>
                  <a:cubicBezTo>
                    <a:pt x="773" y="792"/>
                    <a:pt x="798" y="795"/>
                    <a:pt x="819" y="795"/>
                  </a:cubicBezTo>
                  <a:cubicBezTo>
                    <a:pt x="1030" y="795"/>
                    <a:pt x="877" y="486"/>
                    <a:pt x="745" y="397"/>
                  </a:cubicBezTo>
                  <a:cubicBezTo>
                    <a:pt x="565" y="285"/>
                    <a:pt x="343" y="5"/>
                    <a:pt x="137" y="5"/>
                  </a:cubicBezTo>
                  <a:cubicBezTo>
                    <a:pt x="132" y="5"/>
                    <a:pt x="128" y="5"/>
                    <a:pt x="123" y="5"/>
                  </a:cubicBezTo>
                  <a:lnTo>
                    <a:pt x="123" y="5"/>
                  </a:lnTo>
                  <a:cubicBezTo>
                    <a:pt x="109" y="2"/>
                    <a:pt x="95" y="0"/>
                    <a:pt x="8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0"/>
            <p:cNvSpPr/>
            <p:nvPr/>
          </p:nvSpPr>
          <p:spPr>
            <a:xfrm flipH="1">
              <a:off x="2275450" y="2318679"/>
              <a:ext cx="693625" cy="528850"/>
            </a:xfrm>
            <a:custGeom>
              <a:rect b="b" l="l" r="r" t="t"/>
              <a:pathLst>
                <a:path extrusionOk="0" h="21154" w="27745">
                  <a:moveTo>
                    <a:pt x="165" y="1"/>
                  </a:moveTo>
                  <a:cubicBezTo>
                    <a:pt x="77" y="1"/>
                    <a:pt x="1" y="107"/>
                    <a:pt x="45" y="174"/>
                  </a:cubicBezTo>
                  <a:cubicBezTo>
                    <a:pt x="6929" y="5894"/>
                    <a:pt x="14298" y="11057"/>
                    <a:pt x="21351" y="16584"/>
                  </a:cubicBezTo>
                  <a:cubicBezTo>
                    <a:pt x="21978" y="16886"/>
                    <a:pt x="26838" y="21153"/>
                    <a:pt x="27615" y="21153"/>
                  </a:cubicBezTo>
                  <a:cubicBezTo>
                    <a:pt x="27710" y="21153"/>
                    <a:pt x="27744" y="21089"/>
                    <a:pt x="27702" y="20947"/>
                  </a:cubicBezTo>
                  <a:cubicBezTo>
                    <a:pt x="20624" y="15396"/>
                    <a:pt x="13425" y="10039"/>
                    <a:pt x="6323" y="4537"/>
                  </a:cubicBezTo>
                  <a:cubicBezTo>
                    <a:pt x="4262" y="3034"/>
                    <a:pt x="2348" y="1337"/>
                    <a:pt x="190" y="4"/>
                  </a:cubicBezTo>
                  <a:cubicBezTo>
                    <a:pt x="182" y="2"/>
                    <a:pt x="173" y="1"/>
                    <a:pt x="16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0"/>
            <p:cNvSpPr/>
            <p:nvPr/>
          </p:nvSpPr>
          <p:spPr>
            <a:xfrm flipH="1">
              <a:off x="2209025" y="2183129"/>
              <a:ext cx="645400" cy="596725"/>
            </a:xfrm>
            <a:custGeom>
              <a:rect b="b" l="l" r="r" t="t"/>
              <a:pathLst>
                <a:path extrusionOk="0" h="23869" w="25816">
                  <a:moveTo>
                    <a:pt x="118" y="1"/>
                  </a:moveTo>
                  <a:cubicBezTo>
                    <a:pt x="57" y="1"/>
                    <a:pt x="1" y="107"/>
                    <a:pt x="40" y="166"/>
                  </a:cubicBezTo>
                  <a:cubicBezTo>
                    <a:pt x="6391" y="6565"/>
                    <a:pt x="13299" y="12455"/>
                    <a:pt x="19868" y="18685"/>
                  </a:cubicBezTo>
                  <a:cubicBezTo>
                    <a:pt x="20454" y="19054"/>
                    <a:pt x="24980" y="23868"/>
                    <a:pt x="25699" y="23868"/>
                  </a:cubicBezTo>
                  <a:cubicBezTo>
                    <a:pt x="25783" y="23868"/>
                    <a:pt x="25815" y="23802"/>
                    <a:pt x="25782" y="23654"/>
                  </a:cubicBezTo>
                  <a:cubicBezTo>
                    <a:pt x="19213" y="17424"/>
                    <a:pt x="12499" y="11316"/>
                    <a:pt x="5882" y="5135"/>
                  </a:cubicBezTo>
                  <a:cubicBezTo>
                    <a:pt x="3967" y="3438"/>
                    <a:pt x="2197" y="1548"/>
                    <a:pt x="161" y="21"/>
                  </a:cubicBezTo>
                  <a:cubicBezTo>
                    <a:pt x="147" y="7"/>
                    <a:pt x="133" y="1"/>
                    <a:pt x="11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0"/>
            <p:cNvSpPr/>
            <p:nvPr/>
          </p:nvSpPr>
          <p:spPr>
            <a:xfrm flipH="1">
              <a:off x="2825525" y="2185154"/>
              <a:ext cx="160500" cy="134325"/>
            </a:xfrm>
            <a:custGeom>
              <a:rect b="b" l="l" r="r" t="t"/>
              <a:pathLst>
                <a:path extrusionOk="0" h="5373" w="6420">
                  <a:moveTo>
                    <a:pt x="5204" y="0"/>
                  </a:moveTo>
                  <a:cubicBezTo>
                    <a:pt x="5170" y="0"/>
                    <a:pt x="5131" y="4"/>
                    <a:pt x="5086" y="12"/>
                  </a:cubicBezTo>
                  <a:cubicBezTo>
                    <a:pt x="4807" y="384"/>
                    <a:pt x="1" y="5373"/>
                    <a:pt x="850" y="5373"/>
                  </a:cubicBezTo>
                  <a:cubicBezTo>
                    <a:pt x="886" y="5373"/>
                    <a:pt x="932" y="5364"/>
                    <a:pt x="989" y="5345"/>
                  </a:cubicBezTo>
                  <a:cubicBezTo>
                    <a:pt x="1343" y="4874"/>
                    <a:pt x="6419" y="0"/>
                    <a:pt x="520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0"/>
            <p:cNvSpPr/>
            <p:nvPr/>
          </p:nvSpPr>
          <p:spPr>
            <a:xfrm flipH="1">
              <a:off x="2858850" y="2157279"/>
              <a:ext cx="160550" cy="134325"/>
            </a:xfrm>
            <a:custGeom>
              <a:rect b="b" l="l" r="r" t="t"/>
              <a:pathLst>
                <a:path extrusionOk="0" h="5373" w="6422">
                  <a:moveTo>
                    <a:pt x="5206" y="0"/>
                  </a:moveTo>
                  <a:cubicBezTo>
                    <a:pt x="5172" y="0"/>
                    <a:pt x="5132" y="4"/>
                    <a:pt x="5088" y="12"/>
                  </a:cubicBezTo>
                  <a:cubicBezTo>
                    <a:pt x="4809" y="361"/>
                    <a:pt x="1" y="5373"/>
                    <a:pt x="852" y="5373"/>
                  </a:cubicBezTo>
                  <a:cubicBezTo>
                    <a:pt x="888" y="5373"/>
                    <a:pt x="934" y="5364"/>
                    <a:pt x="991" y="5345"/>
                  </a:cubicBezTo>
                  <a:cubicBezTo>
                    <a:pt x="1345" y="4873"/>
                    <a:pt x="6421" y="0"/>
                    <a:pt x="520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0"/>
            <p:cNvSpPr/>
            <p:nvPr/>
          </p:nvSpPr>
          <p:spPr>
            <a:xfrm flipH="1">
              <a:off x="2163450" y="2740879"/>
              <a:ext cx="145800" cy="159050"/>
            </a:xfrm>
            <a:custGeom>
              <a:rect b="b" l="l" r="r" t="t"/>
              <a:pathLst>
                <a:path extrusionOk="0" h="6362" w="5832">
                  <a:moveTo>
                    <a:pt x="5514" y="1"/>
                  </a:moveTo>
                  <a:cubicBezTo>
                    <a:pt x="5432" y="1"/>
                    <a:pt x="5004" y="405"/>
                    <a:pt x="4072" y="1417"/>
                  </a:cubicBezTo>
                  <a:cubicBezTo>
                    <a:pt x="2933" y="2774"/>
                    <a:pt x="1794" y="4132"/>
                    <a:pt x="654" y="5513"/>
                  </a:cubicBezTo>
                  <a:cubicBezTo>
                    <a:pt x="509" y="5731"/>
                    <a:pt x="0" y="6143"/>
                    <a:pt x="218" y="6362"/>
                  </a:cubicBezTo>
                  <a:cubicBezTo>
                    <a:pt x="1064" y="5958"/>
                    <a:pt x="5831" y="1"/>
                    <a:pt x="551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0"/>
            <p:cNvSpPr/>
            <p:nvPr/>
          </p:nvSpPr>
          <p:spPr>
            <a:xfrm flipH="1">
              <a:off x="2605775" y="2250279"/>
              <a:ext cx="297950" cy="247675"/>
            </a:xfrm>
            <a:custGeom>
              <a:rect b="b" l="l" r="r" t="t"/>
              <a:pathLst>
                <a:path extrusionOk="0" h="9907" w="11918">
                  <a:moveTo>
                    <a:pt x="0" y="1"/>
                  </a:moveTo>
                  <a:lnTo>
                    <a:pt x="0" y="1"/>
                  </a:lnTo>
                  <a:cubicBezTo>
                    <a:pt x="577" y="1000"/>
                    <a:pt x="11407" y="9907"/>
                    <a:pt x="11811" y="9907"/>
                  </a:cubicBezTo>
                  <a:cubicBezTo>
                    <a:pt x="11917" y="9907"/>
                    <a:pt x="11311" y="9298"/>
                    <a:pt x="9623" y="7782"/>
                  </a:cubicBezTo>
                  <a:cubicBezTo>
                    <a:pt x="6399" y="5358"/>
                    <a:pt x="3297" y="1867"/>
                    <a:pt x="0"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0"/>
            <p:cNvSpPr/>
            <p:nvPr/>
          </p:nvSpPr>
          <p:spPr>
            <a:xfrm flipH="1">
              <a:off x="2217125" y="2509679"/>
              <a:ext cx="377550" cy="315725"/>
            </a:xfrm>
            <a:custGeom>
              <a:rect b="b" l="l" r="r" t="t"/>
              <a:pathLst>
                <a:path extrusionOk="0" h="12629" w="15102">
                  <a:moveTo>
                    <a:pt x="117" y="0"/>
                  </a:moveTo>
                  <a:cubicBezTo>
                    <a:pt x="50" y="0"/>
                    <a:pt x="8" y="38"/>
                    <a:pt x="0" y="121"/>
                  </a:cubicBezTo>
                  <a:cubicBezTo>
                    <a:pt x="4630" y="4387"/>
                    <a:pt x="9405" y="8580"/>
                    <a:pt x="14253" y="12628"/>
                  </a:cubicBezTo>
                  <a:cubicBezTo>
                    <a:pt x="15101" y="12458"/>
                    <a:pt x="11999" y="10398"/>
                    <a:pt x="11732" y="9962"/>
                  </a:cubicBezTo>
                  <a:cubicBezTo>
                    <a:pt x="8993" y="7489"/>
                    <a:pt x="6181" y="5065"/>
                    <a:pt x="3394" y="2641"/>
                  </a:cubicBezTo>
                  <a:cubicBezTo>
                    <a:pt x="2920" y="2404"/>
                    <a:pt x="662" y="0"/>
                    <a:pt x="11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0"/>
            <p:cNvSpPr/>
            <p:nvPr/>
          </p:nvSpPr>
          <p:spPr>
            <a:xfrm flipH="1">
              <a:off x="3128100" y="1981404"/>
              <a:ext cx="94850" cy="70000"/>
            </a:xfrm>
            <a:custGeom>
              <a:rect b="b" l="l" r="r" t="t"/>
              <a:pathLst>
                <a:path extrusionOk="0" h="2800" w="3794">
                  <a:moveTo>
                    <a:pt x="2877" y="0"/>
                  </a:moveTo>
                  <a:cubicBezTo>
                    <a:pt x="2809" y="0"/>
                    <a:pt x="2722" y="14"/>
                    <a:pt x="2613" y="42"/>
                  </a:cubicBezTo>
                  <a:cubicBezTo>
                    <a:pt x="2405" y="388"/>
                    <a:pt x="0" y="2800"/>
                    <a:pt x="858" y="2800"/>
                  </a:cubicBezTo>
                  <a:cubicBezTo>
                    <a:pt x="901" y="2800"/>
                    <a:pt x="953" y="2794"/>
                    <a:pt x="1013" y="2781"/>
                  </a:cubicBezTo>
                  <a:cubicBezTo>
                    <a:pt x="1216" y="2420"/>
                    <a:pt x="3793" y="0"/>
                    <a:pt x="287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0"/>
            <p:cNvSpPr/>
            <p:nvPr/>
          </p:nvSpPr>
          <p:spPr>
            <a:xfrm flipH="1">
              <a:off x="3113050" y="2005554"/>
              <a:ext cx="51050" cy="41200"/>
            </a:xfrm>
            <a:custGeom>
              <a:rect b="b" l="l" r="r" t="t"/>
              <a:pathLst>
                <a:path extrusionOk="0" h="1648" w="2042">
                  <a:moveTo>
                    <a:pt x="1645" y="1"/>
                  </a:moveTo>
                  <a:cubicBezTo>
                    <a:pt x="1577" y="1"/>
                    <a:pt x="1506" y="28"/>
                    <a:pt x="1447" y="94"/>
                  </a:cubicBezTo>
                  <a:cubicBezTo>
                    <a:pt x="1222" y="341"/>
                    <a:pt x="0" y="1648"/>
                    <a:pt x="648" y="1648"/>
                  </a:cubicBezTo>
                  <a:cubicBezTo>
                    <a:pt x="700" y="1648"/>
                    <a:pt x="763" y="1639"/>
                    <a:pt x="841" y="1621"/>
                  </a:cubicBezTo>
                  <a:cubicBezTo>
                    <a:pt x="1204" y="1233"/>
                    <a:pt x="1495" y="821"/>
                    <a:pt x="1859" y="458"/>
                  </a:cubicBezTo>
                  <a:cubicBezTo>
                    <a:pt x="2041" y="257"/>
                    <a:pt x="1853" y="1"/>
                    <a:pt x="1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0"/>
            <p:cNvSpPr/>
            <p:nvPr/>
          </p:nvSpPr>
          <p:spPr>
            <a:xfrm flipH="1">
              <a:off x="3083350" y="2030404"/>
              <a:ext cx="50700" cy="40725"/>
            </a:xfrm>
            <a:custGeom>
              <a:rect b="b" l="l" r="r" t="t"/>
              <a:pathLst>
                <a:path extrusionOk="0" h="1629" w="2028">
                  <a:moveTo>
                    <a:pt x="1610" y="1"/>
                  </a:moveTo>
                  <a:cubicBezTo>
                    <a:pt x="1540" y="1"/>
                    <a:pt x="1468" y="28"/>
                    <a:pt x="1408" y="94"/>
                  </a:cubicBezTo>
                  <a:cubicBezTo>
                    <a:pt x="1185" y="339"/>
                    <a:pt x="0" y="1628"/>
                    <a:pt x="600" y="1628"/>
                  </a:cubicBezTo>
                  <a:cubicBezTo>
                    <a:pt x="653" y="1628"/>
                    <a:pt x="720" y="1618"/>
                    <a:pt x="802" y="1597"/>
                  </a:cubicBezTo>
                  <a:cubicBezTo>
                    <a:pt x="1166" y="1233"/>
                    <a:pt x="1481" y="821"/>
                    <a:pt x="1844" y="458"/>
                  </a:cubicBezTo>
                  <a:cubicBezTo>
                    <a:pt x="2027" y="257"/>
                    <a:pt x="1824" y="1"/>
                    <a:pt x="1610"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0"/>
            <p:cNvSpPr/>
            <p:nvPr/>
          </p:nvSpPr>
          <p:spPr>
            <a:xfrm flipH="1">
              <a:off x="3053825" y="2055254"/>
              <a:ext cx="50550" cy="40725"/>
            </a:xfrm>
            <a:custGeom>
              <a:rect b="b" l="l" r="r" t="t"/>
              <a:pathLst>
                <a:path extrusionOk="0" h="1629" w="2022">
                  <a:moveTo>
                    <a:pt x="1612" y="0"/>
                  </a:moveTo>
                  <a:cubicBezTo>
                    <a:pt x="1541" y="0"/>
                    <a:pt x="1469" y="28"/>
                    <a:pt x="1409" y="94"/>
                  </a:cubicBezTo>
                  <a:cubicBezTo>
                    <a:pt x="1186" y="339"/>
                    <a:pt x="1" y="1628"/>
                    <a:pt x="601" y="1628"/>
                  </a:cubicBezTo>
                  <a:cubicBezTo>
                    <a:pt x="654" y="1628"/>
                    <a:pt x="721" y="1618"/>
                    <a:pt x="803" y="1597"/>
                  </a:cubicBezTo>
                  <a:cubicBezTo>
                    <a:pt x="1166" y="1233"/>
                    <a:pt x="1482" y="821"/>
                    <a:pt x="1821" y="433"/>
                  </a:cubicBezTo>
                  <a:cubicBezTo>
                    <a:pt x="2021" y="251"/>
                    <a:pt x="1825" y="0"/>
                    <a:pt x="161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0"/>
            <p:cNvSpPr/>
            <p:nvPr/>
          </p:nvSpPr>
          <p:spPr>
            <a:xfrm flipH="1">
              <a:off x="3024600" y="2080104"/>
              <a:ext cx="50750" cy="40700"/>
            </a:xfrm>
            <a:custGeom>
              <a:rect b="b" l="l" r="r" t="t"/>
              <a:pathLst>
                <a:path extrusionOk="0" h="1628" w="2030">
                  <a:moveTo>
                    <a:pt x="1614" y="0"/>
                  </a:moveTo>
                  <a:cubicBezTo>
                    <a:pt x="1544" y="0"/>
                    <a:pt x="1472" y="27"/>
                    <a:pt x="1411" y="94"/>
                  </a:cubicBezTo>
                  <a:cubicBezTo>
                    <a:pt x="1188" y="317"/>
                    <a:pt x="1" y="1628"/>
                    <a:pt x="606" y="1628"/>
                  </a:cubicBezTo>
                  <a:cubicBezTo>
                    <a:pt x="658" y="1628"/>
                    <a:pt x="724" y="1618"/>
                    <a:pt x="805" y="1596"/>
                  </a:cubicBezTo>
                  <a:cubicBezTo>
                    <a:pt x="1169" y="1233"/>
                    <a:pt x="1484" y="821"/>
                    <a:pt x="1848" y="433"/>
                  </a:cubicBezTo>
                  <a:cubicBezTo>
                    <a:pt x="2030" y="251"/>
                    <a:pt x="1829" y="0"/>
                    <a:pt x="161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0"/>
            <p:cNvSpPr/>
            <p:nvPr/>
          </p:nvSpPr>
          <p:spPr>
            <a:xfrm flipH="1">
              <a:off x="2981375" y="2106104"/>
              <a:ext cx="94375" cy="68925"/>
            </a:xfrm>
            <a:custGeom>
              <a:rect b="b" l="l" r="r" t="t"/>
              <a:pathLst>
                <a:path extrusionOk="0" h="2757" w="3775">
                  <a:moveTo>
                    <a:pt x="2890" y="1"/>
                  </a:moveTo>
                  <a:cubicBezTo>
                    <a:pt x="2821" y="1"/>
                    <a:pt x="2730" y="16"/>
                    <a:pt x="2615" y="47"/>
                  </a:cubicBezTo>
                  <a:cubicBezTo>
                    <a:pt x="2384" y="347"/>
                    <a:pt x="0" y="2757"/>
                    <a:pt x="860" y="2757"/>
                  </a:cubicBezTo>
                  <a:cubicBezTo>
                    <a:pt x="903" y="2757"/>
                    <a:pt x="955" y="2751"/>
                    <a:pt x="1015" y="2738"/>
                  </a:cubicBezTo>
                  <a:cubicBezTo>
                    <a:pt x="1218" y="2401"/>
                    <a:pt x="3774" y="1"/>
                    <a:pt x="2890"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0"/>
            <p:cNvSpPr/>
            <p:nvPr/>
          </p:nvSpPr>
          <p:spPr>
            <a:xfrm flipH="1">
              <a:off x="2965800" y="2129179"/>
              <a:ext cx="50775" cy="41325"/>
            </a:xfrm>
            <a:custGeom>
              <a:rect b="b" l="l" r="r" t="t"/>
              <a:pathLst>
                <a:path extrusionOk="0" h="1653" w="2031">
                  <a:moveTo>
                    <a:pt x="1623" y="1"/>
                  </a:moveTo>
                  <a:cubicBezTo>
                    <a:pt x="1552" y="1"/>
                    <a:pt x="1477" y="28"/>
                    <a:pt x="1412" y="94"/>
                  </a:cubicBezTo>
                  <a:cubicBezTo>
                    <a:pt x="1189" y="339"/>
                    <a:pt x="1" y="1652"/>
                    <a:pt x="606" y="1652"/>
                  </a:cubicBezTo>
                  <a:cubicBezTo>
                    <a:pt x="659" y="1652"/>
                    <a:pt x="724" y="1642"/>
                    <a:pt x="806" y="1621"/>
                  </a:cubicBezTo>
                  <a:cubicBezTo>
                    <a:pt x="1193" y="1257"/>
                    <a:pt x="1484" y="821"/>
                    <a:pt x="1848" y="458"/>
                  </a:cubicBezTo>
                  <a:cubicBezTo>
                    <a:pt x="2031" y="257"/>
                    <a:pt x="1842" y="1"/>
                    <a:pt x="16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0"/>
            <p:cNvSpPr/>
            <p:nvPr/>
          </p:nvSpPr>
          <p:spPr>
            <a:xfrm flipH="1">
              <a:off x="2936025" y="2154354"/>
              <a:ext cx="50850" cy="40975"/>
            </a:xfrm>
            <a:custGeom>
              <a:rect b="b" l="l" r="r" t="t"/>
              <a:pathLst>
                <a:path extrusionOk="0" h="1639" w="2034">
                  <a:moveTo>
                    <a:pt x="1601" y="1"/>
                  </a:moveTo>
                  <a:cubicBezTo>
                    <a:pt x="1534" y="1"/>
                    <a:pt x="1468" y="24"/>
                    <a:pt x="1411" y="81"/>
                  </a:cubicBezTo>
                  <a:cubicBezTo>
                    <a:pt x="1188" y="326"/>
                    <a:pt x="0" y="1639"/>
                    <a:pt x="606" y="1639"/>
                  </a:cubicBezTo>
                  <a:cubicBezTo>
                    <a:pt x="658" y="1639"/>
                    <a:pt x="724" y="1629"/>
                    <a:pt x="805" y="1608"/>
                  </a:cubicBezTo>
                  <a:cubicBezTo>
                    <a:pt x="1169" y="1244"/>
                    <a:pt x="1484" y="832"/>
                    <a:pt x="1848" y="444"/>
                  </a:cubicBezTo>
                  <a:cubicBezTo>
                    <a:pt x="2034" y="258"/>
                    <a:pt x="1820" y="1"/>
                    <a:pt x="1601"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0"/>
            <p:cNvSpPr/>
            <p:nvPr/>
          </p:nvSpPr>
          <p:spPr>
            <a:xfrm flipH="1">
              <a:off x="2906925" y="2179204"/>
              <a:ext cx="50850" cy="40975"/>
            </a:xfrm>
            <a:custGeom>
              <a:rect b="b" l="l" r="r" t="t"/>
              <a:pathLst>
                <a:path extrusionOk="0" h="1639" w="2034">
                  <a:moveTo>
                    <a:pt x="1621" y="1"/>
                  </a:moveTo>
                  <a:cubicBezTo>
                    <a:pt x="1557" y="1"/>
                    <a:pt x="1491" y="24"/>
                    <a:pt x="1435" y="81"/>
                  </a:cubicBezTo>
                  <a:cubicBezTo>
                    <a:pt x="1190" y="326"/>
                    <a:pt x="0" y="1639"/>
                    <a:pt x="605" y="1639"/>
                  </a:cubicBezTo>
                  <a:cubicBezTo>
                    <a:pt x="658" y="1639"/>
                    <a:pt x="724" y="1629"/>
                    <a:pt x="805" y="1608"/>
                  </a:cubicBezTo>
                  <a:cubicBezTo>
                    <a:pt x="1193" y="1244"/>
                    <a:pt x="1484" y="832"/>
                    <a:pt x="1847" y="444"/>
                  </a:cubicBezTo>
                  <a:cubicBezTo>
                    <a:pt x="2033" y="258"/>
                    <a:pt x="1834" y="1"/>
                    <a:pt x="1621"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0"/>
            <p:cNvSpPr/>
            <p:nvPr/>
          </p:nvSpPr>
          <p:spPr>
            <a:xfrm flipH="1">
              <a:off x="2877250" y="2204054"/>
              <a:ext cx="50850" cy="40975"/>
            </a:xfrm>
            <a:custGeom>
              <a:rect b="b" l="l" r="r" t="t"/>
              <a:pathLst>
                <a:path extrusionOk="0" h="1639" w="2034">
                  <a:moveTo>
                    <a:pt x="1601" y="0"/>
                  </a:moveTo>
                  <a:cubicBezTo>
                    <a:pt x="1535" y="0"/>
                    <a:pt x="1468" y="24"/>
                    <a:pt x="1412" y="80"/>
                  </a:cubicBezTo>
                  <a:cubicBezTo>
                    <a:pt x="1188" y="326"/>
                    <a:pt x="1" y="1639"/>
                    <a:pt x="606" y="1639"/>
                  </a:cubicBezTo>
                  <a:cubicBezTo>
                    <a:pt x="658" y="1639"/>
                    <a:pt x="724" y="1629"/>
                    <a:pt x="806" y="1608"/>
                  </a:cubicBezTo>
                  <a:cubicBezTo>
                    <a:pt x="1169" y="1244"/>
                    <a:pt x="1484" y="832"/>
                    <a:pt x="1848" y="444"/>
                  </a:cubicBezTo>
                  <a:cubicBezTo>
                    <a:pt x="2034" y="258"/>
                    <a:pt x="1820" y="0"/>
                    <a:pt x="160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0"/>
            <p:cNvSpPr/>
            <p:nvPr/>
          </p:nvSpPr>
          <p:spPr>
            <a:xfrm flipH="1">
              <a:off x="2833675" y="2229854"/>
              <a:ext cx="94325" cy="69500"/>
            </a:xfrm>
            <a:custGeom>
              <a:rect b="b" l="l" r="r" t="t"/>
              <a:pathLst>
                <a:path extrusionOk="0" h="2780" w="3773">
                  <a:moveTo>
                    <a:pt x="2859" y="0"/>
                  </a:moveTo>
                  <a:cubicBezTo>
                    <a:pt x="2791" y="0"/>
                    <a:pt x="2704" y="14"/>
                    <a:pt x="2595" y="42"/>
                  </a:cubicBezTo>
                  <a:cubicBezTo>
                    <a:pt x="2388" y="364"/>
                    <a:pt x="1" y="2779"/>
                    <a:pt x="810" y="2779"/>
                  </a:cubicBezTo>
                  <a:cubicBezTo>
                    <a:pt x="854" y="2779"/>
                    <a:pt x="907" y="2772"/>
                    <a:pt x="971" y="2757"/>
                  </a:cubicBezTo>
                  <a:cubicBezTo>
                    <a:pt x="1174" y="2419"/>
                    <a:pt x="3772" y="0"/>
                    <a:pt x="28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0"/>
            <p:cNvSpPr/>
            <p:nvPr/>
          </p:nvSpPr>
          <p:spPr>
            <a:xfrm flipH="1">
              <a:off x="2818550" y="2253404"/>
              <a:ext cx="50775" cy="41325"/>
            </a:xfrm>
            <a:custGeom>
              <a:rect b="b" l="l" r="r" t="t"/>
              <a:pathLst>
                <a:path extrusionOk="0" h="1653" w="2031">
                  <a:moveTo>
                    <a:pt x="1613" y="1"/>
                  </a:moveTo>
                  <a:cubicBezTo>
                    <a:pt x="1543" y="1"/>
                    <a:pt x="1472" y="28"/>
                    <a:pt x="1412" y="94"/>
                  </a:cubicBezTo>
                  <a:cubicBezTo>
                    <a:pt x="1189" y="339"/>
                    <a:pt x="1" y="1652"/>
                    <a:pt x="606" y="1652"/>
                  </a:cubicBezTo>
                  <a:cubicBezTo>
                    <a:pt x="659" y="1652"/>
                    <a:pt x="725" y="1642"/>
                    <a:pt x="806" y="1621"/>
                  </a:cubicBezTo>
                  <a:cubicBezTo>
                    <a:pt x="1169" y="1258"/>
                    <a:pt x="1484" y="845"/>
                    <a:pt x="1848" y="458"/>
                  </a:cubicBezTo>
                  <a:cubicBezTo>
                    <a:pt x="2031" y="257"/>
                    <a:pt x="1828" y="1"/>
                    <a:pt x="161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0"/>
            <p:cNvSpPr/>
            <p:nvPr/>
          </p:nvSpPr>
          <p:spPr>
            <a:xfrm flipH="1">
              <a:off x="2789000" y="2278254"/>
              <a:ext cx="50625" cy="41325"/>
            </a:xfrm>
            <a:custGeom>
              <a:rect b="b" l="l" r="r" t="t"/>
              <a:pathLst>
                <a:path extrusionOk="0" h="1653" w="2025">
                  <a:moveTo>
                    <a:pt x="1613" y="1"/>
                  </a:moveTo>
                  <a:cubicBezTo>
                    <a:pt x="1543" y="1"/>
                    <a:pt x="1471" y="28"/>
                    <a:pt x="1411" y="94"/>
                  </a:cubicBezTo>
                  <a:cubicBezTo>
                    <a:pt x="1188" y="339"/>
                    <a:pt x="1" y="1652"/>
                    <a:pt x="606" y="1652"/>
                  </a:cubicBezTo>
                  <a:cubicBezTo>
                    <a:pt x="658" y="1652"/>
                    <a:pt x="724" y="1642"/>
                    <a:pt x="805" y="1621"/>
                  </a:cubicBezTo>
                  <a:cubicBezTo>
                    <a:pt x="1169" y="1257"/>
                    <a:pt x="1484" y="845"/>
                    <a:pt x="1824" y="457"/>
                  </a:cubicBezTo>
                  <a:cubicBezTo>
                    <a:pt x="2024" y="257"/>
                    <a:pt x="1826" y="1"/>
                    <a:pt x="161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0"/>
            <p:cNvSpPr/>
            <p:nvPr/>
          </p:nvSpPr>
          <p:spPr>
            <a:xfrm flipH="1">
              <a:off x="2759675" y="2303429"/>
              <a:ext cx="50850" cy="40975"/>
            </a:xfrm>
            <a:custGeom>
              <a:rect b="b" l="l" r="r" t="t"/>
              <a:pathLst>
                <a:path extrusionOk="0" h="1639" w="2034">
                  <a:moveTo>
                    <a:pt x="1610" y="1"/>
                  </a:moveTo>
                  <a:cubicBezTo>
                    <a:pt x="1543" y="1"/>
                    <a:pt x="1473" y="24"/>
                    <a:pt x="1411" y="81"/>
                  </a:cubicBezTo>
                  <a:cubicBezTo>
                    <a:pt x="1188" y="326"/>
                    <a:pt x="0" y="1639"/>
                    <a:pt x="605" y="1639"/>
                  </a:cubicBezTo>
                  <a:cubicBezTo>
                    <a:pt x="658" y="1639"/>
                    <a:pt x="724" y="1629"/>
                    <a:pt x="805" y="1608"/>
                  </a:cubicBezTo>
                  <a:cubicBezTo>
                    <a:pt x="1193" y="1244"/>
                    <a:pt x="1484" y="832"/>
                    <a:pt x="1847" y="444"/>
                  </a:cubicBezTo>
                  <a:cubicBezTo>
                    <a:pt x="2033" y="258"/>
                    <a:pt x="1834" y="1"/>
                    <a:pt x="1610"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0"/>
            <p:cNvSpPr/>
            <p:nvPr/>
          </p:nvSpPr>
          <p:spPr>
            <a:xfrm flipH="1">
              <a:off x="2730075" y="2327954"/>
              <a:ext cx="51125" cy="41175"/>
            </a:xfrm>
            <a:custGeom>
              <a:rect b="b" l="l" r="r" t="t"/>
              <a:pathLst>
                <a:path extrusionOk="0" h="1647" w="2045">
                  <a:moveTo>
                    <a:pt x="1627" y="0"/>
                  </a:moveTo>
                  <a:cubicBezTo>
                    <a:pt x="1557" y="0"/>
                    <a:pt x="1485" y="28"/>
                    <a:pt x="1426" y="94"/>
                  </a:cubicBezTo>
                  <a:cubicBezTo>
                    <a:pt x="1201" y="340"/>
                    <a:pt x="0" y="1647"/>
                    <a:pt x="631" y="1647"/>
                  </a:cubicBezTo>
                  <a:cubicBezTo>
                    <a:pt x="682" y="1647"/>
                    <a:pt x="744" y="1639"/>
                    <a:pt x="820" y="1621"/>
                  </a:cubicBezTo>
                  <a:cubicBezTo>
                    <a:pt x="1183" y="1257"/>
                    <a:pt x="1498" y="845"/>
                    <a:pt x="1862" y="457"/>
                  </a:cubicBezTo>
                  <a:cubicBezTo>
                    <a:pt x="2045" y="256"/>
                    <a:pt x="1842" y="0"/>
                    <a:pt x="16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0"/>
            <p:cNvSpPr/>
            <p:nvPr/>
          </p:nvSpPr>
          <p:spPr>
            <a:xfrm flipH="1">
              <a:off x="2686950" y="2354079"/>
              <a:ext cx="94300" cy="69425"/>
            </a:xfrm>
            <a:custGeom>
              <a:rect b="b" l="l" r="r" t="t"/>
              <a:pathLst>
                <a:path extrusionOk="0" h="2777" w="3772">
                  <a:moveTo>
                    <a:pt x="2875" y="1"/>
                  </a:moveTo>
                  <a:cubicBezTo>
                    <a:pt x="2808" y="1"/>
                    <a:pt x="2723" y="14"/>
                    <a:pt x="2615" y="42"/>
                  </a:cubicBezTo>
                  <a:cubicBezTo>
                    <a:pt x="2385" y="365"/>
                    <a:pt x="0" y="2776"/>
                    <a:pt x="840" y="2776"/>
                  </a:cubicBezTo>
                  <a:cubicBezTo>
                    <a:pt x="882" y="2776"/>
                    <a:pt x="932" y="2770"/>
                    <a:pt x="991" y="2757"/>
                  </a:cubicBezTo>
                  <a:cubicBezTo>
                    <a:pt x="1194" y="2419"/>
                    <a:pt x="3771" y="1"/>
                    <a:pt x="287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0"/>
            <p:cNvSpPr/>
            <p:nvPr/>
          </p:nvSpPr>
          <p:spPr>
            <a:xfrm flipH="1">
              <a:off x="1506300" y="2641079"/>
              <a:ext cx="684200" cy="728550"/>
            </a:xfrm>
            <a:custGeom>
              <a:rect b="b" l="l" r="r" t="t"/>
              <a:pathLst>
                <a:path extrusionOk="0" h="29142" w="27368">
                  <a:moveTo>
                    <a:pt x="3537" y="1"/>
                  </a:moveTo>
                  <a:cubicBezTo>
                    <a:pt x="3216" y="1"/>
                    <a:pt x="2886" y="100"/>
                    <a:pt x="2522" y="343"/>
                  </a:cubicBezTo>
                  <a:cubicBezTo>
                    <a:pt x="922" y="1458"/>
                    <a:pt x="292" y="3882"/>
                    <a:pt x="98" y="5700"/>
                  </a:cubicBezTo>
                  <a:cubicBezTo>
                    <a:pt x="1" y="6790"/>
                    <a:pt x="49" y="7881"/>
                    <a:pt x="219" y="8948"/>
                  </a:cubicBezTo>
                  <a:cubicBezTo>
                    <a:pt x="292" y="9505"/>
                    <a:pt x="437" y="10063"/>
                    <a:pt x="461" y="10620"/>
                  </a:cubicBezTo>
                  <a:cubicBezTo>
                    <a:pt x="486" y="11226"/>
                    <a:pt x="631" y="11832"/>
                    <a:pt x="849" y="12390"/>
                  </a:cubicBezTo>
                  <a:cubicBezTo>
                    <a:pt x="1286" y="13432"/>
                    <a:pt x="1819" y="14450"/>
                    <a:pt x="2425" y="15420"/>
                  </a:cubicBezTo>
                  <a:cubicBezTo>
                    <a:pt x="3079" y="16486"/>
                    <a:pt x="3782" y="17528"/>
                    <a:pt x="4509" y="18522"/>
                  </a:cubicBezTo>
                  <a:cubicBezTo>
                    <a:pt x="5334" y="19637"/>
                    <a:pt x="6182" y="20728"/>
                    <a:pt x="7030" y="21819"/>
                  </a:cubicBezTo>
                  <a:cubicBezTo>
                    <a:pt x="7879" y="22885"/>
                    <a:pt x="8751" y="23855"/>
                    <a:pt x="9551" y="24922"/>
                  </a:cubicBezTo>
                  <a:cubicBezTo>
                    <a:pt x="9866" y="25431"/>
                    <a:pt x="10230" y="25915"/>
                    <a:pt x="10618" y="26400"/>
                  </a:cubicBezTo>
                  <a:cubicBezTo>
                    <a:pt x="11030" y="26812"/>
                    <a:pt x="11466" y="27200"/>
                    <a:pt x="11951" y="27539"/>
                  </a:cubicBezTo>
                  <a:cubicBezTo>
                    <a:pt x="12969" y="28267"/>
                    <a:pt x="14108" y="28800"/>
                    <a:pt x="15320" y="29139"/>
                  </a:cubicBezTo>
                  <a:cubicBezTo>
                    <a:pt x="15327" y="29141"/>
                    <a:pt x="15334" y="29141"/>
                    <a:pt x="15341" y="29141"/>
                  </a:cubicBezTo>
                  <a:cubicBezTo>
                    <a:pt x="15447" y="29141"/>
                    <a:pt x="15484" y="28968"/>
                    <a:pt x="15393" y="28945"/>
                  </a:cubicBezTo>
                  <a:cubicBezTo>
                    <a:pt x="13308" y="28242"/>
                    <a:pt x="11369" y="26909"/>
                    <a:pt x="10206" y="25018"/>
                  </a:cubicBezTo>
                  <a:cubicBezTo>
                    <a:pt x="9624" y="24122"/>
                    <a:pt x="8873" y="23322"/>
                    <a:pt x="8218" y="22473"/>
                  </a:cubicBezTo>
                  <a:cubicBezTo>
                    <a:pt x="7515" y="21552"/>
                    <a:pt x="6788" y="20631"/>
                    <a:pt x="6085" y="19710"/>
                  </a:cubicBezTo>
                  <a:cubicBezTo>
                    <a:pt x="4679" y="17868"/>
                    <a:pt x="3394" y="15953"/>
                    <a:pt x="2255" y="13965"/>
                  </a:cubicBezTo>
                  <a:cubicBezTo>
                    <a:pt x="1698" y="12947"/>
                    <a:pt x="1116" y="11929"/>
                    <a:pt x="1043" y="10741"/>
                  </a:cubicBezTo>
                  <a:cubicBezTo>
                    <a:pt x="971" y="9651"/>
                    <a:pt x="704" y="8584"/>
                    <a:pt x="631" y="7469"/>
                  </a:cubicBezTo>
                  <a:cubicBezTo>
                    <a:pt x="534" y="5481"/>
                    <a:pt x="898" y="3058"/>
                    <a:pt x="2182" y="1458"/>
                  </a:cubicBezTo>
                  <a:cubicBezTo>
                    <a:pt x="2473" y="1046"/>
                    <a:pt x="2885" y="731"/>
                    <a:pt x="3370" y="561"/>
                  </a:cubicBezTo>
                  <a:cubicBezTo>
                    <a:pt x="3447" y="542"/>
                    <a:pt x="3522" y="533"/>
                    <a:pt x="3596" y="533"/>
                  </a:cubicBezTo>
                  <a:cubicBezTo>
                    <a:pt x="4085" y="533"/>
                    <a:pt x="4525" y="911"/>
                    <a:pt x="4946" y="1143"/>
                  </a:cubicBezTo>
                  <a:cubicBezTo>
                    <a:pt x="5940" y="1724"/>
                    <a:pt x="6521" y="2621"/>
                    <a:pt x="7079" y="3615"/>
                  </a:cubicBezTo>
                  <a:cubicBezTo>
                    <a:pt x="8170" y="5530"/>
                    <a:pt x="9091" y="7542"/>
                    <a:pt x="10230" y="9457"/>
                  </a:cubicBezTo>
                  <a:cubicBezTo>
                    <a:pt x="10787" y="10402"/>
                    <a:pt x="11418" y="11299"/>
                    <a:pt x="12145" y="12147"/>
                  </a:cubicBezTo>
                  <a:cubicBezTo>
                    <a:pt x="12436" y="12511"/>
                    <a:pt x="12702" y="12923"/>
                    <a:pt x="12921" y="13335"/>
                  </a:cubicBezTo>
                  <a:cubicBezTo>
                    <a:pt x="13187" y="13747"/>
                    <a:pt x="13478" y="14135"/>
                    <a:pt x="13842" y="14499"/>
                  </a:cubicBezTo>
                  <a:cubicBezTo>
                    <a:pt x="15611" y="16341"/>
                    <a:pt x="17768" y="17771"/>
                    <a:pt x="19853" y="19249"/>
                  </a:cubicBezTo>
                  <a:cubicBezTo>
                    <a:pt x="22156" y="20898"/>
                    <a:pt x="24434" y="22619"/>
                    <a:pt x="26785" y="24170"/>
                  </a:cubicBezTo>
                  <a:cubicBezTo>
                    <a:pt x="26838" y="24205"/>
                    <a:pt x="26893" y="24221"/>
                    <a:pt x="26945" y="24221"/>
                  </a:cubicBezTo>
                  <a:cubicBezTo>
                    <a:pt x="27180" y="24221"/>
                    <a:pt x="27367" y="23912"/>
                    <a:pt x="27149" y="23734"/>
                  </a:cubicBezTo>
                  <a:cubicBezTo>
                    <a:pt x="25016" y="22085"/>
                    <a:pt x="22786" y="20607"/>
                    <a:pt x="20604" y="19031"/>
                  </a:cubicBezTo>
                  <a:cubicBezTo>
                    <a:pt x="18593" y="17601"/>
                    <a:pt x="16484" y="16244"/>
                    <a:pt x="14690" y="14523"/>
                  </a:cubicBezTo>
                  <a:cubicBezTo>
                    <a:pt x="14229" y="14111"/>
                    <a:pt x="13817" y="13650"/>
                    <a:pt x="13478" y="13141"/>
                  </a:cubicBezTo>
                  <a:cubicBezTo>
                    <a:pt x="13211" y="12656"/>
                    <a:pt x="12896" y="12196"/>
                    <a:pt x="12557" y="11735"/>
                  </a:cubicBezTo>
                  <a:cubicBezTo>
                    <a:pt x="11806" y="10838"/>
                    <a:pt x="11127" y="9869"/>
                    <a:pt x="10545" y="8851"/>
                  </a:cubicBezTo>
                  <a:cubicBezTo>
                    <a:pt x="9333" y="6790"/>
                    <a:pt x="8388" y="4560"/>
                    <a:pt x="7103" y="2548"/>
                  </a:cubicBezTo>
                  <a:cubicBezTo>
                    <a:pt x="6570" y="1676"/>
                    <a:pt x="5794" y="949"/>
                    <a:pt x="4897" y="464"/>
                  </a:cubicBezTo>
                  <a:cubicBezTo>
                    <a:pt x="4417" y="195"/>
                    <a:pt x="3986" y="1"/>
                    <a:pt x="353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0"/>
            <p:cNvSpPr/>
            <p:nvPr/>
          </p:nvSpPr>
          <p:spPr>
            <a:xfrm flipH="1">
              <a:off x="2209900" y="2486454"/>
              <a:ext cx="682325" cy="711700"/>
            </a:xfrm>
            <a:custGeom>
              <a:rect b="b" l="l" r="r" t="t"/>
              <a:pathLst>
                <a:path extrusionOk="0" h="28468" w="27293">
                  <a:moveTo>
                    <a:pt x="3688" y="1"/>
                  </a:moveTo>
                  <a:cubicBezTo>
                    <a:pt x="3065" y="1"/>
                    <a:pt x="2441" y="164"/>
                    <a:pt x="1891" y="492"/>
                  </a:cubicBezTo>
                  <a:cubicBezTo>
                    <a:pt x="655" y="1316"/>
                    <a:pt x="1" y="2795"/>
                    <a:pt x="267" y="4273"/>
                  </a:cubicBezTo>
                  <a:cubicBezTo>
                    <a:pt x="510" y="5873"/>
                    <a:pt x="1576" y="7255"/>
                    <a:pt x="2667" y="8418"/>
                  </a:cubicBezTo>
                  <a:cubicBezTo>
                    <a:pt x="3831" y="9630"/>
                    <a:pt x="5236" y="10527"/>
                    <a:pt x="6424" y="11739"/>
                  </a:cubicBezTo>
                  <a:cubicBezTo>
                    <a:pt x="7685" y="13072"/>
                    <a:pt x="8994" y="14357"/>
                    <a:pt x="10351" y="15569"/>
                  </a:cubicBezTo>
                  <a:cubicBezTo>
                    <a:pt x="11733" y="16805"/>
                    <a:pt x="13187" y="17993"/>
                    <a:pt x="14690" y="19132"/>
                  </a:cubicBezTo>
                  <a:cubicBezTo>
                    <a:pt x="15393" y="19665"/>
                    <a:pt x="16120" y="20223"/>
                    <a:pt x="16871" y="20732"/>
                  </a:cubicBezTo>
                  <a:cubicBezTo>
                    <a:pt x="17162" y="20902"/>
                    <a:pt x="17453" y="21120"/>
                    <a:pt x="17720" y="21338"/>
                  </a:cubicBezTo>
                  <a:cubicBezTo>
                    <a:pt x="18035" y="21653"/>
                    <a:pt x="18350" y="21968"/>
                    <a:pt x="18617" y="22308"/>
                  </a:cubicBezTo>
                  <a:cubicBezTo>
                    <a:pt x="19295" y="22986"/>
                    <a:pt x="20047" y="23617"/>
                    <a:pt x="20822" y="24198"/>
                  </a:cubicBezTo>
                  <a:cubicBezTo>
                    <a:pt x="21622" y="24877"/>
                    <a:pt x="22446" y="25531"/>
                    <a:pt x="23271" y="26186"/>
                  </a:cubicBezTo>
                  <a:cubicBezTo>
                    <a:pt x="24022" y="26792"/>
                    <a:pt x="24798" y="27568"/>
                    <a:pt x="25622" y="28004"/>
                  </a:cubicBezTo>
                  <a:cubicBezTo>
                    <a:pt x="25791" y="28077"/>
                    <a:pt x="25961" y="28125"/>
                    <a:pt x="26155" y="28149"/>
                  </a:cubicBezTo>
                  <a:cubicBezTo>
                    <a:pt x="26446" y="28174"/>
                    <a:pt x="26713" y="28295"/>
                    <a:pt x="26955" y="28440"/>
                  </a:cubicBezTo>
                  <a:cubicBezTo>
                    <a:pt x="26989" y="28459"/>
                    <a:pt x="27021" y="28467"/>
                    <a:pt x="27051" y="28467"/>
                  </a:cubicBezTo>
                  <a:cubicBezTo>
                    <a:pt x="27211" y="28467"/>
                    <a:pt x="27292" y="28224"/>
                    <a:pt x="27149" y="28101"/>
                  </a:cubicBezTo>
                  <a:cubicBezTo>
                    <a:pt x="26906" y="27810"/>
                    <a:pt x="26543" y="27640"/>
                    <a:pt x="26155" y="27592"/>
                  </a:cubicBezTo>
                  <a:cubicBezTo>
                    <a:pt x="25549" y="27495"/>
                    <a:pt x="24943" y="26792"/>
                    <a:pt x="24483" y="26428"/>
                  </a:cubicBezTo>
                  <a:cubicBezTo>
                    <a:pt x="23149" y="25338"/>
                    <a:pt x="21792" y="24222"/>
                    <a:pt x="20483" y="23107"/>
                  </a:cubicBezTo>
                  <a:cubicBezTo>
                    <a:pt x="19901" y="22647"/>
                    <a:pt x="19344" y="22138"/>
                    <a:pt x="18859" y="21580"/>
                  </a:cubicBezTo>
                  <a:cubicBezTo>
                    <a:pt x="18398" y="21023"/>
                    <a:pt x="17865" y="20538"/>
                    <a:pt x="17235" y="20150"/>
                  </a:cubicBezTo>
                  <a:cubicBezTo>
                    <a:pt x="15902" y="19253"/>
                    <a:pt x="14641" y="18260"/>
                    <a:pt x="13381" y="17242"/>
                  </a:cubicBezTo>
                  <a:cubicBezTo>
                    <a:pt x="12072" y="16199"/>
                    <a:pt x="10787" y="15084"/>
                    <a:pt x="9551" y="13921"/>
                  </a:cubicBezTo>
                  <a:cubicBezTo>
                    <a:pt x="8339" y="12781"/>
                    <a:pt x="7273" y="11497"/>
                    <a:pt x="6036" y="10406"/>
                  </a:cubicBezTo>
                  <a:cubicBezTo>
                    <a:pt x="4800" y="9315"/>
                    <a:pt x="3588" y="8443"/>
                    <a:pt x="2546" y="7206"/>
                  </a:cubicBezTo>
                  <a:cubicBezTo>
                    <a:pt x="1576" y="6043"/>
                    <a:pt x="607" y="4589"/>
                    <a:pt x="922" y="2989"/>
                  </a:cubicBezTo>
                  <a:cubicBezTo>
                    <a:pt x="1168" y="1533"/>
                    <a:pt x="2430" y="564"/>
                    <a:pt x="3802" y="564"/>
                  </a:cubicBezTo>
                  <a:cubicBezTo>
                    <a:pt x="4189" y="564"/>
                    <a:pt x="4585" y="642"/>
                    <a:pt x="4970" y="807"/>
                  </a:cubicBezTo>
                  <a:cubicBezTo>
                    <a:pt x="5697" y="1122"/>
                    <a:pt x="6133" y="1753"/>
                    <a:pt x="6691" y="2286"/>
                  </a:cubicBezTo>
                  <a:cubicBezTo>
                    <a:pt x="7248" y="2843"/>
                    <a:pt x="8024" y="3207"/>
                    <a:pt x="8654" y="3716"/>
                  </a:cubicBezTo>
                  <a:cubicBezTo>
                    <a:pt x="8677" y="3729"/>
                    <a:pt x="8700" y="3735"/>
                    <a:pt x="8723" y="3735"/>
                  </a:cubicBezTo>
                  <a:cubicBezTo>
                    <a:pt x="8821" y="3735"/>
                    <a:pt x="8903" y="3621"/>
                    <a:pt x="8824" y="3522"/>
                  </a:cubicBezTo>
                  <a:cubicBezTo>
                    <a:pt x="8363" y="2940"/>
                    <a:pt x="7733" y="2674"/>
                    <a:pt x="7200" y="2189"/>
                  </a:cubicBezTo>
                  <a:cubicBezTo>
                    <a:pt x="6642" y="1704"/>
                    <a:pt x="6230" y="1001"/>
                    <a:pt x="5600" y="565"/>
                  </a:cubicBezTo>
                  <a:cubicBezTo>
                    <a:pt x="5023" y="189"/>
                    <a:pt x="4356" y="1"/>
                    <a:pt x="368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0"/>
            <p:cNvSpPr/>
            <p:nvPr/>
          </p:nvSpPr>
          <p:spPr>
            <a:xfrm flipH="1">
              <a:off x="2305600" y="2892204"/>
              <a:ext cx="448450" cy="508200"/>
            </a:xfrm>
            <a:custGeom>
              <a:rect b="b" l="l" r="r" t="t"/>
              <a:pathLst>
                <a:path extrusionOk="0" h="20328" w="17938">
                  <a:moveTo>
                    <a:pt x="4496" y="1"/>
                  </a:moveTo>
                  <a:cubicBezTo>
                    <a:pt x="3922" y="1"/>
                    <a:pt x="3355" y="120"/>
                    <a:pt x="2812" y="357"/>
                  </a:cubicBezTo>
                  <a:cubicBezTo>
                    <a:pt x="1237" y="1084"/>
                    <a:pt x="194" y="2636"/>
                    <a:pt x="122" y="4381"/>
                  </a:cubicBezTo>
                  <a:cubicBezTo>
                    <a:pt x="0" y="6271"/>
                    <a:pt x="703" y="8089"/>
                    <a:pt x="1818" y="9617"/>
                  </a:cubicBezTo>
                  <a:cubicBezTo>
                    <a:pt x="3055" y="11313"/>
                    <a:pt x="4679" y="12671"/>
                    <a:pt x="6181" y="14125"/>
                  </a:cubicBezTo>
                  <a:cubicBezTo>
                    <a:pt x="7830" y="15701"/>
                    <a:pt x="9405" y="17397"/>
                    <a:pt x="11126" y="18900"/>
                  </a:cubicBezTo>
                  <a:cubicBezTo>
                    <a:pt x="12022" y="19675"/>
                    <a:pt x="13137" y="20328"/>
                    <a:pt x="14291" y="20328"/>
                  </a:cubicBezTo>
                  <a:cubicBezTo>
                    <a:pt x="14761" y="20328"/>
                    <a:pt x="15237" y="20219"/>
                    <a:pt x="15707" y="19967"/>
                  </a:cubicBezTo>
                  <a:cubicBezTo>
                    <a:pt x="17210" y="19167"/>
                    <a:pt x="17937" y="17470"/>
                    <a:pt x="17816" y="15822"/>
                  </a:cubicBezTo>
                  <a:cubicBezTo>
                    <a:pt x="17647" y="13640"/>
                    <a:pt x="16241" y="11725"/>
                    <a:pt x="14811" y="10198"/>
                  </a:cubicBezTo>
                  <a:cubicBezTo>
                    <a:pt x="14011" y="9374"/>
                    <a:pt x="13041" y="8889"/>
                    <a:pt x="12120" y="8211"/>
                  </a:cubicBezTo>
                  <a:cubicBezTo>
                    <a:pt x="11272" y="7532"/>
                    <a:pt x="10278" y="6999"/>
                    <a:pt x="9236" y="6659"/>
                  </a:cubicBezTo>
                  <a:cubicBezTo>
                    <a:pt x="9223" y="6656"/>
                    <a:pt x="9210" y="6654"/>
                    <a:pt x="9197" y="6654"/>
                  </a:cubicBezTo>
                  <a:cubicBezTo>
                    <a:pt x="9046" y="6654"/>
                    <a:pt x="8933" y="6909"/>
                    <a:pt x="9090" y="6999"/>
                  </a:cubicBezTo>
                  <a:cubicBezTo>
                    <a:pt x="9842" y="7483"/>
                    <a:pt x="10617" y="7896"/>
                    <a:pt x="11344" y="8405"/>
                  </a:cubicBezTo>
                  <a:cubicBezTo>
                    <a:pt x="12072" y="8914"/>
                    <a:pt x="12702" y="9374"/>
                    <a:pt x="13429" y="9810"/>
                  </a:cubicBezTo>
                  <a:cubicBezTo>
                    <a:pt x="14156" y="10223"/>
                    <a:pt x="14786" y="11071"/>
                    <a:pt x="15320" y="11750"/>
                  </a:cubicBezTo>
                  <a:cubicBezTo>
                    <a:pt x="15877" y="12428"/>
                    <a:pt x="16362" y="13180"/>
                    <a:pt x="16726" y="14004"/>
                  </a:cubicBezTo>
                  <a:cubicBezTo>
                    <a:pt x="17380" y="15579"/>
                    <a:pt x="17453" y="17494"/>
                    <a:pt x="16216" y="18803"/>
                  </a:cubicBezTo>
                  <a:cubicBezTo>
                    <a:pt x="15634" y="19417"/>
                    <a:pt x="14974" y="19670"/>
                    <a:pt x="14302" y="19670"/>
                  </a:cubicBezTo>
                  <a:cubicBezTo>
                    <a:pt x="13433" y="19670"/>
                    <a:pt x="12546" y="19248"/>
                    <a:pt x="11781" y="18634"/>
                  </a:cubicBezTo>
                  <a:cubicBezTo>
                    <a:pt x="10302" y="17422"/>
                    <a:pt x="8993" y="15967"/>
                    <a:pt x="7612" y="14610"/>
                  </a:cubicBezTo>
                  <a:cubicBezTo>
                    <a:pt x="6254" y="13277"/>
                    <a:pt x="4824" y="12040"/>
                    <a:pt x="3515" y="10659"/>
                  </a:cubicBezTo>
                  <a:cubicBezTo>
                    <a:pt x="2279" y="9326"/>
                    <a:pt x="1164" y="7823"/>
                    <a:pt x="800" y="6005"/>
                  </a:cubicBezTo>
                  <a:cubicBezTo>
                    <a:pt x="485" y="4357"/>
                    <a:pt x="800" y="2466"/>
                    <a:pt x="2182" y="1375"/>
                  </a:cubicBezTo>
                  <a:cubicBezTo>
                    <a:pt x="2880" y="808"/>
                    <a:pt x="3735" y="516"/>
                    <a:pt x="4623" y="516"/>
                  </a:cubicBezTo>
                  <a:cubicBezTo>
                    <a:pt x="4722" y="516"/>
                    <a:pt x="4821" y="519"/>
                    <a:pt x="4921" y="527"/>
                  </a:cubicBezTo>
                  <a:cubicBezTo>
                    <a:pt x="5381" y="575"/>
                    <a:pt x="5818" y="793"/>
                    <a:pt x="6133" y="1133"/>
                  </a:cubicBezTo>
                  <a:cubicBezTo>
                    <a:pt x="6521" y="1448"/>
                    <a:pt x="6909" y="1739"/>
                    <a:pt x="7345" y="1981"/>
                  </a:cubicBezTo>
                  <a:cubicBezTo>
                    <a:pt x="9187" y="3145"/>
                    <a:pt x="11029" y="4381"/>
                    <a:pt x="12799" y="5641"/>
                  </a:cubicBezTo>
                  <a:cubicBezTo>
                    <a:pt x="12824" y="5662"/>
                    <a:pt x="12850" y="5670"/>
                    <a:pt x="12873" y="5670"/>
                  </a:cubicBezTo>
                  <a:cubicBezTo>
                    <a:pt x="12961" y="5670"/>
                    <a:pt x="13021" y="5548"/>
                    <a:pt x="12944" y="5472"/>
                  </a:cubicBezTo>
                  <a:cubicBezTo>
                    <a:pt x="11199" y="4041"/>
                    <a:pt x="9381" y="2708"/>
                    <a:pt x="7490" y="1472"/>
                  </a:cubicBezTo>
                  <a:cubicBezTo>
                    <a:pt x="7054" y="1205"/>
                    <a:pt x="6642" y="890"/>
                    <a:pt x="6278" y="527"/>
                  </a:cubicBezTo>
                  <a:cubicBezTo>
                    <a:pt x="5963" y="284"/>
                    <a:pt x="5624" y="115"/>
                    <a:pt x="5236" y="66"/>
                  </a:cubicBezTo>
                  <a:cubicBezTo>
                    <a:pt x="4989" y="23"/>
                    <a:pt x="4742" y="1"/>
                    <a:pt x="449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0"/>
            <p:cNvSpPr/>
            <p:nvPr/>
          </p:nvSpPr>
          <p:spPr>
            <a:xfrm flipH="1">
              <a:off x="2447400" y="3174504"/>
              <a:ext cx="386050" cy="433275"/>
            </a:xfrm>
            <a:custGeom>
              <a:rect b="b" l="l" r="r" t="t"/>
              <a:pathLst>
                <a:path extrusionOk="0" h="17331" w="15442">
                  <a:moveTo>
                    <a:pt x="5877" y="0"/>
                  </a:moveTo>
                  <a:cubicBezTo>
                    <a:pt x="5142" y="0"/>
                    <a:pt x="4382" y="144"/>
                    <a:pt x="3782" y="264"/>
                  </a:cubicBezTo>
                  <a:cubicBezTo>
                    <a:pt x="2425" y="530"/>
                    <a:pt x="1068" y="1209"/>
                    <a:pt x="534" y="2566"/>
                  </a:cubicBezTo>
                  <a:cubicBezTo>
                    <a:pt x="1" y="3948"/>
                    <a:pt x="292" y="5596"/>
                    <a:pt x="801" y="6954"/>
                  </a:cubicBezTo>
                  <a:cubicBezTo>
                    <a:pt x="1431" y="8457"/>
                    <a:pt x="2376" y="9790"/>
                    <a:pt x="3540" y="10929"/>
                  </a:cubicBezTo>
                  <a:cubicBezTo>
                    <a:pt x="4776" y="12093"/>
                    <a:pt x="6085" y="13208"/>
                    <a:pt x="7442" y="14226"/>
                  </a:cubicBezTo>
                  <a:cubicBezTo>
                    <a:pt x="8145" y="14783"/>
                    <a:pt x="8873" y="15292"/>
                    <a:pt x="9624" y="15801"/>
                  </a:cubicBezTo>
                  <a:cubicBezTo>
                    <a:pt x="10254" y="16286"/>
                    <a:pt x="10909" y="16722"/>
                    <a:pt x="11612" y="17110"/>
                  </a:cubicBezTo>
                  <a:cubicBezTo>
                    <a:pt x="11929" y="17262"/>
                    <a:pt x="12244" y="17331"/>
                    <a:pt x="12551" y="17331"/>
                  </a:cubicBezTo>
                  <a:cubicBezTo>
                    <a:pt x="13465" y="17331"/>
                    <a:pt x="14303" y="16727"/>
                    <a:pt x="14884" y="15947"/>
                  </a:cubicBezTo>
                  <a:cubicBezTo>
                    <a:pt x="15248" y="15510"/>
                    <a:pt x="15441" y="14929"/>
                    <a:pt x="15417" y="14371"/>
                  </a:cubicBezTo>
                  <a:cubicBezTo>
                    <a:pt x="15369" y="13644"/>
                    <a:pt x="14860" y="12965"/>
                    <a:pt x="14545" y="12359"/>
                  </a:cubicBezTo>
                  <a:cubicBezTo>
                    <a:pt x="12993" y="9135"/>
                    <a:pt x="10230" y="6348"/>
                    <a:pt x="6667" y="5451"/>
                  </a:cubicBezTo>
                  <a:cubicBezTo>
                    <a:pt x="6648" y="5446"/>
                    <a:pt x="6629" y="5444"/>
                    <a:pt x="6611" y="5444"/>
                  </a:cubicBezTo>
                  <a:cubicBezTo>
                    <a:pt x="6356" y="5444"/>
                    <a:pt x="6227" y="5894"/>
                    <a:pt x="6521" y="5984"/>
                  </a:cubicBezTo>
                  <a:cubicBezTo>
                    <a:pt x="9163" y="6808"/>
                    <a:pt x="11466" y="8529"/>
                    <a:pt x="13018" y="10832"/>
                  </a:cubicBezTo>
                  <a:cubicBezTo>
                    <a:pt x="13405" y="11438"/>
                    <a:pt x="13769" y="12068"/>
                    <a:pt x="14084" y="12723"/>
                  </a:cubicBezTo>
                  <a:cubicBezTo>
                    <a:pt x="14351" y="13256"/>
                    <a:pt x="14860" y="13911"/>
                    <a:pt x="14835" y="14516"/>
                  </a:cubicBezTo>
                  <a:cubicBezTo>
                    <a:pt x="14814" y="15538"/>
                    <a:pt x="13615" y="16747"/>
                    <a:pt x="12535" y="16747"/>
                  </a:cubicBezTo>
                  <a:cubicBezTo>
                    <a:pt x="12385" y="16747"/>
                    <a:pt x="12238" y="16724"/>
                    <a:pt x="12096" y="16674"/>
                  </a:cubicBezTo>
                  <a:cubicBezTo>
                    <a:pt x="11515" y="16383"/>
                    <a:pt x="10933" y="16044"/>
                    <a:pt x="10424" y="15607"/>
                  </a:cubicBezTo>
                  <a:cubicBezTo>
                    <a:pt x="9794" y="15195"/>
                    <a:pt x="9188" y="14759"/>
                    <a:pt x="8582" y="14298"/>
                  </a:cubicBezTo>
                  <a:cubicBezTo>
                    <a:pt x="7418" y="13426"/>
                    <a:pt x="6303" y="12529"/>
                    <a:pt x="5237" y="11559"/>
                  </a:cubicBezTo>
                  <a:cubicBezTo>
                    <a:pt x="3201" y="9741"/>
                    <a:pt x="1213" y="7439"/>
                    <a:pt x="995" y="4603"/>
                  </a:cubicBezTo>
                  <a:cubicBezTo>
                    <a:pt x="874" y="3051"/>
                    <a:pt x="1431" y="1742"/>
                    <a:pt x="2910" y="1112"/>
                  </a:cubicBezTo>
                  <a:cubicBezTo>
                    <a:pt x="3758" y="797"/>
                    <a:pt x="4606" y="603"/>
                    <a:pt x="5479" y="530"/>
                  </a:cubicBezTo>
                  <a:cubicBezTo>
                    <a:pt x="5785" y="501"/>
                    <a:pt x="6098" y="463"/>
                    <a:pt x="6406" y="463"/>
                  </a:cubicBezTo>
                  <a:cubicBezTo>
                    <a:pt x="6857" y="463"/>
                    <a:pt x="7296" y="543"/>
                    <a:pt x="7685" y="845"/>
                  </a:cubicBezTo>
                  <a:cubicBezTo>
                    <a:pt x="7715" y="870"/>
                    <a:pt x="7745" y="881"/>
                    <a:pt x="7772" y="881"/>
                  </a:cubicBezTo>
                  <a:cubicBezTo>
                    <a:pt x="7879" y="881"/>
                    <a:pt x="7951" y="724"/>
                    <a:pt x="7855" y="627"/>
                  </a:cubicBezTo>
                  <a:cubicBezTo>
                    <a:pt x="7353" y="150"/>
                    <a:pt x="6628" y="0"/>
                    <a:pt x="587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0"/>
            <p:cNvSpPr/>
            <p:nvPr/>
          </p:nvSpPr>
          <p:spPr>
            <a:xfrm flipH="1">
              <a:off x="1191350" y="2902229"/>
              <a:ext cx="585225" cy="721400"/>
            </a:xfrm>
            <a:custGeom>
              <a:rect b="b" l="l" r="r" t="t"/>
              <a:pathLst>
                <a:path extrusionOk="0" h="28856" w="23409">
                  <a:moveTo>
                    <a:pt x="231" y="0"/>
                  </a:moveTo>
                  <a:cubicBezTo>
                    <a:pt x="118" y="0"/>
                    <a:pt x="0" y="127"/>
                    <a:pt x="96" y="223"/>
                  </a:cubicBezTo>
                  <a:cubicBezTo>
                    <a:pt x="1817" y="2041"/>
                    <a:pt x="3611" y="3737"/>
                    <a:pt x="5284" y="5555"/>
                  </a:cubicBezTo>
                  <a:cubicBezTo>
                    <a:pt x="6980" y="7373"/>
                    <a:pt x="8556" y="9240"/>
                    <a:pt x="10059" y="11179"/>
                  </a:cubicBezTo>
                  <a:cubicBezTo>
                    <a:pt x="11562" y="13142"/>
                    <a:pt x="12992" y="15203"/>
                    <a:pt x="14349" y="17287"/>
                  </a:cubicBezTo>
                  <a:cubicBezTo>
                    <a:pt x="15585" y="19251"/>
                    <a:pt x="16700" y="21311"/>
                    <a:pt x="17985" y="23250"/>
                  </a:cubicBezTo>
                  <a:cubicBezTo>
                    <a:pt x="19342" y="25383"/>
                    <a:pt x="20894" y="27419"/>
                    <a:pt x="23027" y="28825"/>
                  </a:cubicBezTo>
                  <a:cubicBezTo>
                    <a:pt x="23061" y="28847"/>
                    <a:pt x="23096" y="28856"/>
                    <a:pt x="23130" y="28856"/>
                  </a:cubicBezTo>
                  <a:cubicBezTo>
                    <a:pt x="23286" y="28856"/>
                    <a:pt x="23409" y="28654"/>
                    <a:pt x="23269" y="28534"/>
                  </a:cubicBezTo>
                  <a:cubicBezTo>
                    <a:pt x="19682" y="25504"/>
                    <a:pt x="17573" y="21360"/>
                    <a:pt x="15125" y="17457"/>
                  </a:cubicBezTo>
                  <a:cubicBezTo>
                    <a:pt x="12507" y="13288"/>
                    <a:pt x="9525" y="9361"/>
                    <a:pt x="6229" y="5725"/>
                  </a:cubicBezTo>
                  <a:cubicBezTo>
                    <a:pt x="4411" y="3713"/>
                    <a:pt x="2472" y="1701"/>
                    <a:pt x="315" y="29"/>
                  </a:cubicBezTo>
                  <a:cubicBezTo>
                    <a:pt x="289" y="9"/>
                    <a:pt x="260" y="0"/>
                    <a:pt x="23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0"/>
            <p:cNvSpPr/>
            <p:nvPr/>
          </p:nvSpPr>
          <p:spPr>
            <a:xfrm flipH="1">
              <a:off x="2154800" y="2596879"/>
              <a:ext cx="497975" cy="367750"/>
            </a:xfrm>
            <a:custGeom>
              <a:rect b="b" l="l" r="r" t="t"/>
              <a:pathLst>
                <a:path extrusionOk="0" h="14710" w="19919">
                  <a:moveTo>
                    <a:pt x="286" y="0"/>
                  </a:moveTo>
                  <a:cubicBezTo>
                    <a:pt x="139" y="0"/>
                    <a:pt x="0" y="155"/>
                    <a:pt x="119" y="293"/>
                  </a:cubicBezTo>
                  <a:cubicBezTo>
                    <a:pt x="1403" y="1723"/>
                    <a:pt x="3003" y="2935"/>
                    <a:pt x="4506" y="4147"/>
                  </a:cubicBezTo>
                  <a:cubicBezTo>
                    <a:pt x="6106" y="5456"/>
                    <a:pt x="7754" y="6716"/>
                    <a:pt x="9451" y="7928"/>
                  </a:cubicBezTo>
                  <a:cubicBezTo>
                    <a:pt x="11099" y="9140"/>
                    <a:pt x="12771" y="10328"/>
                    <a:pt x="14468" y="11467"/>
                  </a:cubicBezTo>
                  <a:cubicBezTo>
                    <a:pt x="15292" y="12025"/>
                    <a:pt x="16141" y="12582"/>
                    <a:pt x="16989" y="13140"/>
                  </a:cubicBezTo>
                  <a:cubicBezTo>
                    <a:pt x="17789" y="13649"/>
                    <a:pt x="18589" y="14327"/>
                    <a:pt x="19486" y="14691"/>
                  </a:cubicBezTo>
                  <a:cubicBezTo>
                    <a:pt x="19517" y="14703"/>
                    <a:pt x="19548" y="14709"/>
                    <a:pt x="19577" y="14709"/>
                  </a:cubicBezTo>
                  <a:cubicBezTo>
                    <a:pt x="19777" y="14709"/>
                    <a:pt x="19918" y="14448"/>
                    <a:pt x="19728" y="14279"/>
                  </a:cubicBezTo>
                  <a:cubicBezTo>
                    <a:pt x="19001" y="13624"/>
                    <a:pt x="17983" y="13140"/>
                    <a:pt x="17159" y="12582"/>
                  </a:cubicBezTo>
                  <a:cubicBezTo>
                    <a:pt x="16335" y="12049"/>
                    <a:pt x="15535" y="11516"/>
                    <a:pt x="14735" y="10958"/>
                  </a:cubicBezTo>
                  <a:cubicBezTo>
                    <a:pt x="13062" y="9843"/>
                    <a:pt x="11438" y="8680"/>
                    <a:pt x="9814" y="7492"/>
                  </a:cubicBezTo>
                  <a:cubicBezTo>
                    <a:pt x="8190" y="6304"/>
                    <a:pt x="6590" y="5092"/>
                    <a:pt x="5015" y="3832"/>
                  </a:cubicBezTo>
                  <a:cubicBezTo>
                    <a:pt x="3464" y="2571"/>
                    <a:pt x="1985" y="1214"/>
                    <a:pt x="385" y="26"/>
                  </a:cubicBezTo>
                  <a:cubicBezTo>
                    <a:pt x="354" y="8"/>
                    <a:pt x="320" y="0"/>
                    <a:pt x="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0"/>
            <p:cNvSpPr/>
            <p:nvPr/>
          </p:nvSpPr>
          <p:spPr>
            <a:xfrm flipH="1">
              <a:off x="1505875" y="3559279"/>
              <a:ext cx="970025" cy="632725"/>
            </a:xfrm>
            <a:custGeom>
              <a:rect b="b" l="l" r="r" t="t"/>
              <a:pathLst>
                <a:path extrusionOk="0" h="25309" w="38801">
                  <a:moveTo>
                    <a:pt x="338" y="0"/>
                  </a:moveTo>
                  <a:cubicBezTo>
                    <a:pt x="284" y="0"/>
                    <a:pt x="228" y="7"/>
                    <a:pt x="170" y="22"/>
                  </a:cubicBezTo>
                  <a:cubicBezTo>
                    <a:pt x="0" y="95"/>
                    <a:pt x="0" y="313"/>
                    <a:pt x="170" y="386"/>
                  </a:cubicBezTo>
                  <a:lnTo>
                    <a:pt x="528" y="505"/>
                  </a:lnTo>
                  <a:lnTo>
                    <a:pt x="528" y="505"/>
                  </a:lnTo>
                  <a:cubicBezTo>
                    <a:pt x="780" y="711"/>
                    <a:pt x="1023" y="1125"/>
                    <a:pt x="1164" y="1283"/>
                  </a:cubicBezTo>
                  <a:cubicBezTo>
                    <a:pt x="1358" y="1525"/>
                    <a:pt x="1600" y="1792"/>
                    <a:pt x="1818" y="2058"/>
                  </a:cubicBezTo>
                  <a:cubicBezTo>
                    <a:pt x="2206" y="2543"/>
                    <a:pt x="2473" y="3125"/>
                    <a:pt x="2933" y="3586"/>
                  </a:cubicBezTo>
                  <a:cubicBezTo>
                    <a:pt x="3369" y="4022"/>
                    <a:pt x="3927" y="4361"/>
                    <a:pt x="4412" y="4798"/>
                  </a:cubicBezTo>
                  <a:lnTo>
                    <a:pt x="6278" y="6446"/>
                  </a:lnTo>
                  <a:cubicBezTo>
                    <a:pt x="8654" y="8579"/>
                    <a:pt x="11102" y="10639"/>
                    <a:pt x="13598" y="12651"/>
                  </a:cubicBezTo>
                  <a:cubicBezTo>
                    <a:pt x="15950" y="14518"/>
                    <a:pt x="18301" y="16432"/>
                    <a:pt x="20943" y="17887"/>
                  </a:cubicBezTo>
                  <a:cubicBezTo>
                    <a:pt x="23561" y="19317"/>
                    <a:pt x="26518" y="19850"/>
                    <a:pt x="29354" y="20796"/>
                  </a:cubicBezTo>
                  <a:cubicBezTo>
                    <a:pt x="30905" y="21305"/>
                    <a:pt x="32432" y="21935"/>
                    <a:pt x="33911" y="22662"/>
                  </a:cubicBezTo>
                  <a:cubicBezTo>
                    <a:pt x="35414" y="23438"/>
                    <a:pt x="36796" y="24359"/>
                    <a:pt x="38226" y="25256"/>
                  </a:cubicBezTo>
                  <a:cubicBezTo>
                    <a:pt x="38281" y="25292"/>
                    <a:pt x="38337" y="25308"/>
                    <a:pt x="38391" y="25308"/>
                  </a:cubicBezTo>
                  <a:cubicBezTo>
                    <a:pt x="38622" y="25308"/>
                    <a:pt x="38801" y="25016"/>
                    <a:pt x="38565" y="24819"/>
                  </a:cubicBezTo>
                  <a:cubicBezTo>
                    <a:pt x="36287" y="22977"/>
                    <a:pt x="33475" y="21620"/>
                    <a:pt x="30736" y="20577"/>
                  </a:cubicBezTo>
                  <a:cubicBezTo>
                    <a:pt x="27900" y="19535"/>
                    <a:pt x="24821" y="19099"/>
                    <a:pt x="22082" y="17766"/>
                  </a:cubicBezTo>
                  <a:cubicBezTo>
                    <a:pt x="19271" y="16384"/>
                    <a:pt x="16798" y="14348"/>
                    <a:pt x="14350" y="12409"/>
                  </a:cubicBezTo>
                  <a:cubicBezTo>
                    <a:pt x="11756" y="10348"/>
                    <a:pt x="9235" y="8191"/>
                    <a:pt x="6739" y="6034"/>
                  </a:cubicBezTo>
                  <a:lnTo>
                    <a:pt x="4775" y="4337"/>
                  </a:lnTo>
                  <a:cubicBezTo>
                    <a:pt x="4169" y="3804"/>
                    <a:pt x="3418" y="3392"/>
                    <a:pt x="2933" y="2713"/>
                  </a:cubicBezTo>
                  <a:cubicBezTo>
                    <a:pt x="2497" y="2058"/>
                    <a:pt x="1988" y="1428"/>
                    <a:pt x="1455" y="846"/>
                  </a:cubicBezTo>
                  <a:cubicBezTo>
                    <a:pt x="1150" y="521"/>
                    <a:pt x="807" y="0"/>
                    <a:pt x="33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0"/>
            <p:cNvSpPr/>
            <p:nvPr/>
          </p:nvSpPr>
          <p:spPr>
            <a:xfrm flipH="1">
              <a:off x="1843150" y="3311154"/>
              <a:ext cx="83125" cy="365925"/>
            </a:xfrm>
            <a:custGeom>
              <a:rect b="b" l="l" r="r" t="t"/>
              <a:pathLst>
                <a:path extrusionOk="0" h="14637" w="3325">
                  <a:moveTo>
                    <a:pt x="691" y="1"/>
                  </a:moveTo>
                  <a:cubicBezTo>
                    <a:pt x="635" y="1"/>
                    <a:pt x="579" y="33"/>
                    <a:pt x="558" y="106"/>
                  </a:cubicBezTo>
                  <a:cubicBezTo>
                    <a:pt x="49" y="2579"/>
                    <a:pt x="0" y="5124"/>
                    <a:pt x="437" y="7620"/>
                  </a:cubicBezTo>
                  <a:cubicBezTo>
                    <a:pt x="824" y="9996"/>
                    <a:pt x="1503" y="12614"/>
                    <a:pt x="2958" y="14577"/>
                  </a:cubicBezTo>
                  <a:cubicBezTo>
                    <a:pt x="2992" y="14618"/>
                    <a:pt x="3038" y="14636"/>
                    <a:pt x="3085" y="14636"/>
                  </a:cubicBezTo>
                  <a:cubicBezTo>
                    <a:pt x="3203" y="14636"/>
                    <a:pt x="3325" y="14522"/>
                    <a:pt x="3273" y="14383"/>
                  </a:cubicBezTo>
                  <a:cubicBezTo>
                    <a:pt x="2885" y="13268"/>
                    <a:pt x="2352" y="12177"/>
                    <a:pt x="1988" y="11038"/>
                  </a:cubicBezTo>
                  <a:cubicBezTo>
                    <a:pt x="1576" y="9875"/>
                    <a:pt x="1261" y="8687"/>
                    <a:pt x="1043" y="7451"/>
                  </a:cubicBezTo>
                  <a:cubicBezTo>
                    <a:pt x="655" y="5051"/>
                    <a:pt x="582" y="2579"/>
                    <a:pt x="824" y="155"/>
                  </a:cubicBezTo>
                  <a:cubicBezTo>
                    <a:pt x="838" y="58"/>
                    <a:pt x="765" y="1"/>
                    <a:pt x="691"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0"/>
            <p:cNvSpPr/>
            <p:nvPr/>
          </p:nvSpPr>
          <p:spPr>
            <a:xfrm flipH="1">
              <a:off x="1704800" y="2217729"/>
              <a:ext cx="943825" cy="749950"/>
            </a:xfrm>
            <a:custGeom>
              <a:rect b="b" l="l" r="r" t="t"/>
              <a:pathLst>
                <a:path extrusionOk="0" h="29998" w="37753">
                  <a:moveTo>
                    <a:pt x="4480" y="1"/>
                  </a:moveTo>
                  <a:cubicBezTo>
                    <a:pt x="3445" y="1"/>
                    <a:pt x="2363" y="501"/>
                    <a:pt x="1625" y="1157"/>
                  </a:cubicBezTo>
                  <a:cubicBezTo>
                    <a:pt x="486" y="2103"/>
                    <a:pt x="1" y="3606"/>
                    <a:pt x="365" y="5036"/>
                  </a:cubicBezTo>
                  <a:cubicBezTo>
                    <a:pt x="394" y="5152"/>
                    <a:pt x="485" y="5203"/>
                    <a:pt x="581" y="5203"/>
                  </a:cubicBezTo>
                  <a:cubicBezTo>
                    <a:pt x="724" y="5203"/>
                    <a:pt x="878" y="5089"/>
                    <a:pt x="849" y="4915"/>
                  </a:cubicBezTo>
                  <a:cubicBezTo>
                    <a:pt x="631" y="3557"/>
                    <a:pt x="1189" y="2176"/>
                    <a:pt x="2328" y="1376"/>
                  </a:cubicBezTo>
                  <a:cubicBezTo>
                    <a:pt x="2934" y="939"/>
                    <a:pt x="3637" y="673"/>
                    <a:pt x="4364" y="600"/>
                  </a:cubicBezTo>
                  <a:cubicBezTo>
                    <a:pt x="4443" y="589"/>
                    <a:pt x="4520" y="584"/>
                    <a:pt x="4595" y="584"/>
                  </a:cubicBezTo>
                  <a:cubicBezTo>
                    <a:pt x="5365" y="584"/>
                    <a:pt x="5905" y="1121"/>
                    <a:pt x="6546" y="1497"/>
                  </a:cubicBezTo>
                  <a:cubicBezTo>
                    <a:pt x="8121" y="2394"/>
                    <a:pt x="9745" y="3194"/>
                    <a:pt x="11393" y="3872"/>
                  </a:cubicBezTo>
                  <a:cubicBezTo>
                    <a:pt x="12242" y="4187"/>
                    <a:pt x="13042" y="4551"/>
                    <a:pt x="13817" y="5012"/>
                  </a:cubicBezTo>
                  <a:cubicBezTo>
                    <a:pt x="14520" y="5448"/>
                    <a:pt x="15175" y="5957"/>
                    <a:pt x="15854" y="6442"/>
                  </a:cubicBezTo>
                  <a:cubicBezTo>
                    <a:pt x="18641" y="8502"/>
                    <a:pt x="21235" y="10805"/>
                    <a:pt x="23659" y="13301"/>
                  </a:cubicBezTo>
                  <a:cubicBezTo>
                    <a:pt x="26010" y="15750"/>
                    <a:pt x="28070" y="18464"/>
                    <a:pt x="30106" y="21155"/>
                  </a:cubicBezTo>
                  <a:cubicBezTo>
                    <a:pt x="32409" y="24233"/>
                    <a:pt x="34760" y="27288"/>
                    <a:pt x="37524" y="29978"/>
                  </a:cubicBezTo>
                  <a:cubicBezTo>
                    <a:pt x="37542" y="29992"/>
                    <a:pt x="37562" y="29998"/>
                    <a:pt x="37583" y="29998"/>
                  </a:cubicBezTo>
                  <a:cubicBezTo>
                    <a:pt x="37668" y="29998"/>
                    <a:pt x="37752" y="29892"/>
                    <a:pt x="37693" y="29833"/>
                  </a:cubicBezTo>
                  <a:cubicBezTo>
                    <a:pt x="32700" y="24476"/>
                    <a:pt x="29016" y="18077"/>
                    <a:pt x="23925" y="12841"/>
                  </a:cubicBezTo>
                  <a:cubicBezTo>
                    <a:pt x="21332" y="10199"/>
                    <a:pt x="18544" y="7751"/>
                    <a:pt x="15563" y="5569"/>
                  </a:cubicBezTo>
                  <a:cubicBezTo>
                    <a:pt x="14908" y="5036"/>
                    <a:pt x="14205" y="4551"/>
                    <a:pt x="13454" y="4139"/>
                  </a:cubicBezTo>
                  <a:cubicBezTo>
                    <a:pt x="12630" y="3703"/>
                    <a:pt x="11709" y="3412"/>
                    <a:pt x="10860" y="3024"/>
                  </a:cubicBezTo>
                  <a:cubicBezTo>
                    <a:pt x="9139" y="2272"/>
                    <a:pt x="7467" y="1376"/>
                    <a:pt x="5891" y="382"/>
                  </a:cubicBezTo>
                  <a:cubicBezTo>
                    <a:pt x="5460" y="115"/>
                    <a:pt x="4976" y="1"/>
                    <a:pt x="4480"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0"/>
            <p:cNvSpPr/>
            <p:nvPr/>
          </p:nvSpPr>
          <p:spPr>
            <a:xfrm flipH="1">
              <a:off x="2419525" y="2482979"/>
              <a:ext cx="101000" cy="33700"/>
            </a:xfrm>
            <a:custGeom>
              <a:rect b="b" l="l" r="r" t="t"/>
              <a:pathLst>
                <a:path extrusionOk="0" h="1348" w="4040">
                  <a:moveTo>
                    <a:pt x="4015" y="1"/>
                  </a:moveTo>
                  <a:cubicBezTo>
                    <a:pt x="3506" y="461"/>
                    <a:pt x="2852" y="728"/>
                    <a:pt x="2197" y="777"/>
                  </a:cubicBezTo>
                  <a:cubicBezTo>
                    <a:pt x="2113" y="783"/>
                    <a:pt x="2027" y="786"/>
                    <a:pt x="1940" y="786"/>
                  </a:cubicBezTo>
                  <a:cubicBezTo>
                    <a:pt x="1704" y="786"/>
                    <a:pt x="1465" y="764"/>
                    <a:pt x="1252" y="728"/>
                  </a:cubicBezTo>
                  <a:cubicBezTo>
                    <a:pt x="1082" y="704"/>
                    <a:pt x="937" y="655"/>
                    <a:pt x="791" y="607"/>
                  </a:cubicBezTo>
                  <a:cubicBezTo>
                    <a:pt x="622" y="558"/>
                    <a:pt x="428" y="534"/>
                    <a:pt x="258" y="486"/>
                  </a:cubicBezTo>
                  <a:cubicBezTo>
                    <a:pt x="247" y="484"/>
                    <a:pt x="237" y="483"/>
                    <a:pt x="226" y="483"/>
                  </a:cubicBezTo>
                  <a:cubicBezTo>
                    <a:pt x="113" y="483"/>
                    <a:pt x="0" y="591"/>
                    <a:pt x="88" y="680"/>
                  </a:cubicBezTo>
                  <a:cubicBezTo>
                    <a:pt x="210" y="825"/>
                    <a:pt x="331" y="970"/>
                    <a:pt x="501" y="1067"/>
                  </a:cubicBezTo>
                  <a:cubicBezTo>
                    <a:pt x="670" y="1164"/>
                    <a:pt x="864" y="1237"/>
                    <a:pt x="1058" y="1286"/>
                  </a:cubicBezTo>
                  <a:cubicBezTo>
                    <a:pt x="1257" y="1327"/>
                    <a:pt x="1457" y="1347"/>
                    <a:pt x="1654" y="1347"/>
                  </a:cubicBezTo>
                  <a:cubicBezTo>
                    <a:pt x="2612" y="1347"/>
                    <a:pt x="3517" y="873"/>
                    <a:pt x="4039" y="49"/>
                  </a:cubicBezTo>
                  <a:lnTo>
                    <a:pt x="4015" y="1"/>
                  </a:ln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0"/>
            <p:cNvSpPr/>
            <p:nvPr/>
          </p:nvSpPr>
          <p:spPr>
            <a:xfrm flipH="1">
              <a:off x="2185875" y="2506904"/>
              <a:ext cx="279000" cy="187225"/>
            </a:xfrm>
            <a:custGeom>
              <a:rect b="b" l="l" r="r" t="t"/>
              <a:pathLst>
                <a:path extrusionOk="0" h="7489" w="11160">
                  <a:moveTo>
                    <a:pt x="114" y="0"/>
                  </a:moveTo>
                  <a:cubicBezTo>
                    <a:pt x="44" y="0"/>
                    <a:pt x="0" y="76"/>
                    <a:pt x="20" y="135"/>
                  </a:cubicBezTo>
                  <a:cubicBezTo>
                    <a:pt x="868" y="1322"/>
                    <a:pt x="1935" y="2365"/>
                    <a:pt x="2928" y="3407"/>
                  </a:cubicBezTo>
                  <a:cubicBezTo>
                    <a:pt x="3898" y="4473"/>
                    <a:pt x="4868" y="5492"/>
                    <a:pt x="5934" y="6437"/>
                  </a:cubicBezTo>
                  <a:cubicBezTo>
                    <a:pt x="6623" y="7125"/>
                    <a:pt x="7555" y="7488"/>
                    <a:pt x="8509" y="7488"/>
                  </a:cubicBezTo>
                  <a:cubicBezTo>
                    <a:pt x="8596" y="7488"/>
                    <a:pt x="8683" y="7485"/>
                    <a:pt x="8770" y="7479"/>
                  </a:cubicBezTo>
                  <a:cubicBezTo>
                    <a:pt x="9691" y="7431"/>
                    <a:pt x="10661" y="7116"/>
                    <a:pt x="11121" y="6291"/>
                  </a:cubicBezTo>
                  <a:cubicBezTo>
                    <a:pt x="11159" y="6216"/>
                    <a:pt x="11108" y="6155"/>
                    <a:pt x="11050" y="6155"/>
                  </a:cubicBezTo>
                  <a:cubicBezTo>
                    <a:pt x="11033" y="6155"/>
                    <a:pt x="11016" y="6160"/>
                    <a:pt x="11000" y="6170"/>
                  </a:cubicBezTo>
                  <a:cubicBezTo>
                    <a:pt x="10303" y="6715"/>
                    <a:pt x="9429" y="7005"/>
                    <a:pt x="8537" y="7005"/>
                  </a:cubicBezTo>
                  <a:cubicBezTo>
                    <a:pt x="8437" y="7005"/>
                    <a:pt x="8337" y="7002"/>
                    <a:pt x="8237" y="6994"/>
                  </a:cubicBezTo>
                  <a:cubicBezTo>
                    <a:pt x="7025" y="6897"/>
                    <a:pt x="6322" y="6073"/>
                    <a:pt x="5498" y="5298"/>
                  </a:cubicBezTo>
                  <a:cubicBezTo>
                    <a:pt x="4577" y="4425"/>
                    <a:pt x="3680" y="3480"/>
                    <a:pt x="2783" y="2583"/>
                  </a:cubicBezTo>
                  <a:cubicBezTo>
                    <a:pt x="1935" y="1710"/>
                    <a:pt x="1111" y="741"/>
                    <a:pt x="165" y="13"/>
                  </a:cubicBezTo>
                  <a:cubicBezTo>
                    <a:pt x="147" y="4"/>
                    <a:pt x="130" y="0"/>
                    <a:pt x="11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0"/>
            <p:cNvSpPr/>
            <p:nvPr/>
          </p:nvSpPr>
          <p:spPr>
            <a:xfrm flipH="1">
              <a:off x="2174100" y="2683604"/>
              <a:ext cx="103675" cy="96950"/>
            </a:xfrm>
            <a:custGeom>
              <a:rect b="b" l="l" r="r" t="t"/>
              <a:pathLst>
                <a:path extrusionOk="0" h="3878" w="4147">
                  <a:moveTo>
                    <a:pt x="315" y="0"/>
                  </a:moveTo>
                  <a:cubicBezTo>
                    <a:pt x="155" y="0"/>
                    <a:pt x="0" y="188"/>
                    <a:pt x="123" y="363"/>
                  </a:cubicBezTo>
                  <a:cubicBezTo>
                    <a:pt x="632" y="1066"/>
                    <a:pt x="1189" y="1744"/>
                    <a:pt x="1795" y="2375"/>
                  </a:cubicBezTo>
                  <a:cubicBezTo>
                    <a:pt x="2086" y="2641"/>
                    <a:pt x="2401" y="2908"/>
                    <a:pt x="2741" y="3174"/>
                  </a:cubicBezTo>
                  <a:cubicBezTo>
                    <a:pt x="2910" y="3296"/>
                    <a:pt x="3080" y="3417"/>
                    <a:pt x="3250" y="3538"/>
                  </a:cubicBezTo>
                  <a:cubicBezTo>
                    <a:pt x="3419" y="3659"/>
                    <a:pt x="3662" y="3877"/>
                    <a:pt x="3904" y="3877"/>
                  </a:cubicBezTo>
                  <a:cubicBezTo>
                    <a:pt x="4049" y="3853"/>
                    <a:pt x="4146" y="3708"/>
                    <a:pt x="4074" y="3562"/>
                  </a:cubicBezTo>
                  <a:cubicBezTo>
                    <a:pt x="4001" y="3368"/>
                    <a:pt x="3734" y="3271"/>
                    <a:pt x="3565" y="3126"/>
                  </a:cubicBezTo>
                  <a:cubicBezTo>
                    <a:pt x="3395" y="3005"/>
                    <a:pt x="3225" y="2884"/>
                    <a:pt x="3056" y="2762"/>
                  </a:cubicBezTo>
                  <a:cubicBezTo>
                    <a:pt x="2741" y="2496"/>
                    <a:pt x="2425" y="2253"/>
                    <a:pt x="2135" y="1987"/>
                  </a:cubicBezTo>
                  <a:cubicBezTo>
                    <a:pt x="1529" y="1405"/>
                    <a:pt x="971" y="775"/>
                    <a:pt x="486" y="96"/>
                  </a:cubicBezTo>
                  <a:cubicBezTo>
                    <a:pt x="439" y="28"/>
                    <a:pt x="377" y="0"/>
                    <a:pt x="31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0"/>
            <p:cNvSpPr/>
            <p:nvPr/>
          </p:nvSpPr>
          <p:spPr>
            <a:xfrm flipH="1">
              <a:off x="2639675" y="2713779"/>
              <a:ext cx="144625" cy="41100"/>
            </a:xfrm>
            <a:custGeom>
              <a:rect b="b" l="l" r="r" t="t"/>
              <a:pathLst>
                <a:path extrusionOk="0" h="1644" w="5785">
                  <a:moveTo>
                    <a:pt x="203" y="0"/>
                  </a:moveTo>
                  <a:cubicBezTo>
                    <a:pt x="96" y="0"/>
                    <a:pt x="1" y="92"/>
                    <a:pt x="23" y="222"/>
                  </a:cubicBezTo>
                  <a:cubicBezTo>
                    <a:pt x="95" y="465"/>
                    <a:pt x="265" y="659"/>
                    <a:pt x="483" y="804"/>
                  </a:cubicBezTo>
                  <a:cubicBezTo>
                    <a:pt x="701" y="974"/>
                    <a:pt x="944" y="1095"/>
                    <a:pt x="1186" y="1216"/>
                  </a:cubicBezTo>
                  <a:cubicBezTo>
                    <a:pt x="1695" y="1434"/>
                    <a:pt x="2228" y="1580"/>
                    <a:pt x="2762" y="1628"/>
                  </a:cubicBezTo>
                  <a:cubicBezTo>
                    <a:pt x="2878" y="1638"/>
                    <a:pt x="2994" y="1644"/>
                    <a:pt x="3110" y="1644"/>
                  </a:cubicBezTo>
                  <a:cubicBezTo>
                    <a:pt x="4081" y="1644"/>
                    <a:pt x="5028" y="1284"/>
                    <a:pt x="5743" y="634"/>
                  </a:cubicBezTo>
                  <a:cubicBezTo>
                    <a:pt x="5785" y="593"/>
                    <a:pt x="5755" y="479"/>
                    <a:pt x="5684" y="479"/>
                  </a:cubicBezTo>
                  <a:cubicBezTo>
                    <a:pt x="5672" y="479"/>
                    <a:pt x="5660" y="482"/>
                    <a:pt x="5646" y="489"/>
                  </a:cubicBezTo>
                  <a:cubicBezTo>
                    <a:pt x="4940" y="872"/>
                    <a:pt x="4150" y="1071"/>
                    <a:pt x="3346" y="1071"/>
                  </a:cubicBezTo>
                  <a:cubicBezTo>
                    <a:pt x="3184" y="1071"/>
                    <a:pt x="3021" y="1063"/>
                    <a:pt x="2859" y="1046"/>
                  </a:cubicBezTo>
                  <a:cubicBezTo>
                    <a:pt x="2374" y="1022"/>
                    <a:pt x="1913" y="901"/>
                    <a:pt x="1501" y="707"/>
                  </a:cubicBezTo>
                  <a:cubicBezTo>
                    <a:pt x="1259" y="610"/>
                    <a:pt x="1041" y="489"/>
                    <a:pt x="847" y="343"/>
                  </a:cubicBezTo>
                  <a:cubicBezTo>
                    <a:pt x="677" y="198"/>
                    <a:pt x="459" y="77"/>
                    <a:pt x="241" y="4"/>
                  </a:cubicBezTo>
                  <a:cubicBezTo>
                    <a:pt x="228" y="2"/>
                    <a:pt x="216" y="0"/>
                    <a:pt x="20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0"/>
            <p:cNvSpPr/>
            <p:nvPr/>
          </p:nvSpPr>
          <p:spPr>
            <a:xfrm flipH="1">
              <a:off x="2392175" y="2966179"/>
              <a:ext cx="114975" cy="36175"/>
            </a:xfrm>
            <a:custGeom>
              <a:rect b="b" l="l" r="r" t="t"/>
              <a:pathLst>
                <a:path extrusionOk="0" h="1447" w="4599">
                  <a:moveTo>
                    <a:pt x="4282" y="0"/>
                  </a:moveTo>
                  <a:cubicBezTo>
                    <a:pt x="4231" y="0"/>
                    <a:pt x="4180" y="19"/>
                    <a:pt x="4135" y="64"/>
                  </a:cubicBezTo>
                  <a:cubicBezTo>
                    <a:pt x="3601" y="501"/>
                    <a:pt x="2947" y="767"/>
                    <a:pt x="2268" y="840"/>
                  </a:cubicBezTo>
                  <a:cubicBezTo>
                    <a:pt x="2203" y="845"/>
                    <a:pt x="2138" y="847"/>
                    <a:pt x="2074" y="847"/>
                  </a:cubicBezTo>
                  <a:cubicBezTo>
                    <a:pt x="1464" y="847"/>
                    <a:pt x="872" y="652"/>
                    <a:pt x="281" y="476"/>
                  </a:cubicBezTo>
                  <a:cubicBezTo>
                    <a:pt x="268" y="472"/>
                    <a:pt x="255" y="470"/>
                    <a:pt x="242" y="470"/>
                  </a:cubicBezTo>
                  <a:cubicBezTo>
                    <a:pt x="111" y="470"/>
                    <a:pt x="1" y="681"/>
                    <a:pt x="111" y="792"/>
                  </a:cubicBezTo>
                  <a:cubicBezTo>
                    <a:pt x="232" y="937"/>
                    <a:pt x="378" y="1058"/>
                    <a:pt x="547" y="1155"/>
                  </a:cubicBezTo>
                  <a:cubicBezTo>
                    <a:pt x="741" y="1228"/>
                    <a:pt x="935" y="1301"/>
                    <a:pt x="1153" y="1349"/>
                  </a:cubicBezTo>
                  <a:cubicBezTo>
                    <a:pt x="1412" y="1414"/>
                    <a:pt x="1681" y="1446"/>
                    <a:pt x="1954" y="1446"/>
                  </a:cubicBezTo>
                  <a:cubicBezTo>
                    <a:pt x="2091" y="1446"/>
                    <a:pt x="2228" y="1438"/>
                    <a:pt x="2365" y="1422"/>
                  </a:cubicBezTo>
                  <a:cubicBezTo>
                    <a:pt x="3165" y="1349"/>
                    <a:pt x="3917" y="961"/>
                    <a:pt x="4450" y="355"/>
                  </a:cubicBezTo>
                  <a:cubicBezTo>
                    <a:pt x="4599" y="206"/>
                    <a:pt x="4448" y="0"/>
                    <a:pt x="428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0"/>
            <p:cNvSpPr/>
            <p:nvPr/>
          </p:nvSpPr>
          <p:spPr>
            <a:xfrm flipH="1">
              <a:off x="2138425" y="3103729"/>
              <a:ext cx="84775" cy="94550"/>
            </a:xfrm>
            <a:custGeom>
              <a:rect b="b" l="l" r="r" t="t"/>
              <a:pathLst>
                <a:path extrusionOk="0" h="3782" w="3391">
                  <a:moveTo>
                    <a:pt x="3234" y="1"/>
                  </a:moveTo>
                  <a:cubicBezTo>
                    <a:pt x="3203" y="1"/>
                    <a:pt x="3172" y="13"/>
                    <a:pt x="3151" y="41"/>
                  </a:cubicBezTo>
                  <a:cubicBezTo>
                    <a:pt x="2885" y="331"/>
                    <a:pt x="2594" y="622"/>
                    <a:pt x="2327" y="913"/>
                  </a:cubicBezTo>
                  <a:cubicBezTo>
                    <a:pt x="2085" y="1228"/>
                    <a:pt x="1842" y="1519"/>
                    <a:pt x="1576" y="1810"/>
                  </a:cubicBezTo>
                  <a:cubicBezTo>
                    <a:pt x="1309" y="2077"/>
                    <a:pt x="1042" y="2368"/>
                    <a:pt x="751" y="2658"/>
                  </a:cubicBezTo>
                  <a:cubicBezTo>
                    <a:pt x="606" y="2780"/>
                    <a:pt x="485" y="2925"/>
                    <a:pt x="339" y="3046"/>
                  </a:cubicBezTo>
                  <a:cubicBezTo>
                    <a:pt x="194" y="3192"/>
                    <a:pt x="0" y="3386"/>
                    <a:pt x="49" y="3579"/>
                  </a:cubicBezTo>
                  <a:cubicBezTo>
                    <a:pt x="73" y="3676"/>
                    <a:pt x="145" y="3773"/>
                    <a:pt x="242" y="3773"/>
                  </a:cubicBezTo>
                  <a:cubicBezTo>
                    <a:pt x="266" y="3779"/>
                    <a:pt x="289" y="3782"/>
                    <a:pt x="312" y="3782"/>
                  </a:cubicBezTo>
                  <a:cubicBezTo>
                    <a:pt x="482" y="3782"/>
                    <a:pt x="648" y="3638"/>
                    <a:pt x="776" y="3531"/>
                  </a:cubicBezTo>
                  <a:cubicBezTo>
                    <a:pt x="921" y="3386"/>
                    <a:pt x="1067" y="3216"/>
                    <a:pt x="1188" y="3070"/>
                  </a:cubicBezTo>
                  <a:cubicBezTo>
                    <a:pt x="1454" y="2780"/>
                    <a:pt x="1721" y="2464"/>
                    <a:pt x="1988" y="2149"/>
                  </a:cubicBezTo>
                  <a:cubicBezTo>
                    <a:pt x="2254" y="1834"/>
                    <a:pt x="2497" y="1543"/>
                    <a:pt x="2715" y="1204"/>
                  </a:cubicBezTo>
                  <a:cubicBezTo>
                    <a:pt x="2933" y="840"/>
                    <a:pt x="3151" y="501"/>
                    <a:pt x="3321" y="162"/>
                  </a:cubicBezTo>
                  <a:cubicBezTo>
                    <a:pt x="3390" y="75"/>
                    <a:pt x="3311" y="1"/>
                    <a:pt x="323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0"/>
            <p:cNvSpPr/>
            <p:nvPr/>
          </p:nvSpPr>
          <p:spPr>
            <a:xfrm flipH="1">
              <a:off x="2289850" y="2867779"/>
              <a:ext cx="42450" cy="45325"/>
            </a:xfrm>
            <a:custGeom>
              <a:rect b="b" l="l" r="r" t="t"/>
              <a:pathLst>
                <a:path extrusionOk="0" h="1813" w="1698">
                  <a:moveTo>
                    <a:pt x="1288" y="1"/>
                  </a:moveTo>
                  <a:cubicBezTo>
                    <a:pt x="1155" y="1"/>
                    <a:pt x="1027" y="88"/>
                    <a:pt x="971" y="219"/>
                  </a:cubicBezTo>
                  <a:cubicBezTo>
                    <a:pt x="949" y="284"/>
                    <a:pt x="927" y="367"/>
                    <a:pt x="906" y="453"/>
                  </a:cubicBezTo>
                  <a:lnTo>
                    <a:pt x="906" y="453"/>
                  </a:lnTo>
                  <a:cubicBezTo>
                    <a:pt x="908" y="442"/>
                    <a:pt x="909" y="433"/>
                    <a:pt x="909" y="433"/>
                  </a:cubicBezTo>
                  <a:lnTo>
                    <a:pt x="909" y="433"/>
                  </a:lnTo>
                  <a:cubicBezTo>
                    <a:pt x="908" y="433"/>
                    <a:pt x="905" y="448"/>
                    <a:pt x="898" y="486"/>
                  </a:cubicBezTo>
                  <a:cubicBezTo>
                    <a:pt x="900" y="475"/>
                    <a:pt x="903" y="464"/>
                    <a:pt x="906" y="453"/>
                  </a:cubicBezTo>
                  <a:lnTo>
                    <a:pt x="906" y="453"/>
                  </a:lnTo>
                  <a:cubicBezTo>
                    <a:pt x="903" y="476"/>
                    <a:pt x="898" y="512"/>
                    <a:pt x="898" y="534"/>
                  </a:cubicBezTo>
                  <a:lnTo>
                    <a:pt x="849" y="631"/>
                  </a:lnTo>
                  <a:cubicBezTo>
                    <a:pt x="825" y="680"/>
                    <a:pt x="801" y="752"/>
                    <a:pt x="752" y="801"/>
                  </a:cubicBezTo>
                  <a:lnTo>
                    <a:pt x="728" y="849"/>
                  </a:lnTo>
                  <a:lnTo>
                    <a:pt x="680" y="946"/>
                  </a:lnTo>
                  <a:cubicBezTo>
                    <a:pt x="631" y="995"/>
                    <a:pt x="583" y="1043"/>
                    <a:pt x="534" y="1116"/>
                  </a:cubicBezTo>
                  <a:lnTo>
                    <a:pt x="486" y="1140"/>
                  </a:lnTo>
                  <a:lnTo>
                    <a:pt x="413" y="1213"/>
                  </a:lnTo>
                  <a:cubicBezTo>
                    <a:pt x="340" y="1261"/>
                    <a:pt x="268" y="1310"/>
                    <a:pt x="195" y="1383"/>
                  </a:cubicBezTo>
                  <a:cubicBezTo>
                    <a:pt x="146" y="1431"/>
                    <a:pt x="122" y="1480"/>
                    <a:pt x="74" y="1528"/>
                  </a:cubicBezTo>
                  <a:cubicBezTo>
                    <a:pt x="1" y="1625"/>
                    <a:pt x="49" y="1770"/>
                    <a:pt x="171" y="1795"/>
                  </a:cubicBezTo>
                  <a:cubicBezTo>
                    <a:pt x="207" y="1807"/>
                    <a:pt x="249" y="1813"/>
                    <a:pt x="292" y="1813"/>
                  </a:cubicBezTo>
                  <a:cubicBezTo>
                    <a:pt x="334" y="1813"/>
                    <a:pt x="377" y="1807"/>
                    <a:pt x="413" y="1795"/>
                  </a:cubicBezTo>
                  <a:cubicBezTo>
                    <a:pt x="534" y="1770"/>
                    <a:pt x="631" y="1722"/>
                    <a:pt x="728" y="1673"/>
                  </a:cubicBezTo>
                  <a:cubicBezTo>
                    <a:pt x="874" y="1576"/>
                    <a:pt x="1019" y="1455"/>
                    <a:pt x="1140" y="1334"/>
                  </a:cubicBezTo>
                  <a:cubicBezTo>
                    <a:pt x="1237" y="1237"/>
                    <a:pt x="1334" y="1116"/>
                    <a:pt x="1431" y="995"/>
                  </a:cubicBezTo>
                  <a:cubicBezTo>
                    <a:pt x="1552" y="801"/>
                    <a:pt x="1625" y="607"/>
                    <a:pt x="1673" y="413"/>
                  </a:cubicBezTo>
                  <a:cubicBezTo>
                    <a:pt x="1698" y="243"/>
                    <a:pt x="1576" y="74"/>
                    <a:pt x="1407" y="25"/>
                  </a:cubicBezTo>
                  <a:cubicBezTo>
                    <a:pt x="1368" y="8"/>
                    <a:pt x="1328" y="1"/>
                    <a:pt x="128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0"/>
            <p:cNvSpPr/>
            <p:nvPr/>
          </p:nvSpPr>
          <p:spPr>
            <a:xfrm flipH="1">
              <a:off x="2094050" y="3062679"/>
              <a:ext cx="45175" cy="43075"/>
            </a:xfrm>
            <a:custGeom>
              <a:rect b="b" l="l" r="r" t="t"/>
              <a:pathLst>
                <a:path extrusionOk="0" h="1723" w="1807">
                  <a:moveTo>
                    <a:pt x="1520" y="0"/>
                  </a:moveTo>
                  <a:cubicBezTo>
                    <a:pt x="1478" y="0"/>
                    <a:pt x="1433" y="17"/>
                    <a:pt x="1392" y="58"/>
                  </a:cubicBezTo>
                  <a:cubicBezTo>
                    <a:pt x="1125" y="277"/>
                    <a:pt x="883" y="519"/>
                    <a:pt x="641" y="761"/>
                  </a:cubicBezTo>
                  <a:cubicBezTo>
                    <a:pt x="422" y="1028"/>
                    <a:pt x="228" y="1295"/>
                    <a:pt x="35" y="1586"/>
                  </a:cubicBezTo>
                  <a:cubicBezTo>
                    <a:pt x="0" y="1654"/>
                    <a:pt x="51" y="1723"/>
                    <a:pt x="109" y="1723"/>
                  </a:cubicBezTo>
                  <a:cubicBezTo>
                    <a:pt x="133" y="1723"/>
                    <a:pt x="159" y="1711"/>
                    <a:pt x="180" y="1683"/>
                  </a:cubicBezTo>
                  <a:cubicBezTo>
                    <a:pt x="616" y="1173"/>
                    <a:pt x="1101" y="737"/>
                    <a:pt x="1634" y="349"/>
                  </a:cubicBezTo>
                  <a:cubicBezTo>
                    <a:pt x="1806" y="235"/>
                    <a:pt x="1677" y="0"/>
                    <a:pt x="152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0"/>
            <p:cNvSpPr/>
            <p:nvPr/>
          </p:nvSpPr>
          <p:spPr>
            <a:xfrm flipH="1">
              <a:off x="2415275" y="2985604"/>
              <a:ext cx="115050" cy="137475"/>
            </a:xfrm>
            <a:custGeom>
              <a:rect b="b" l="l" r="r" t="t"/>
              <a:pathLst>
                <a:path extrusionOk="0" h="5499" w="4602">
                  <a:moveTo>
                    <a:pt x="196" y="0"/>
                  </a:moveTo>
                  <a:cubicBezTo>
                    <a:pt x="74" y="0"/>
                    <a:pt x="0" y="150"/>
                    <a:pt x="71" y="255"/>
                  </a:cubicBezTo>
                  <a:lnTo>
                    <a:pt x="71" y="255"/>
                  </a:lnTo>
                  <a:lnTo>
                    <a:pt x="68" y="257"/>
                  </a:lnTo>
                  <a:cubicBezTo>
                    <a:pt x="432" y="669"/>
                    <a:pt x="820" y="1057"/>
                    <a:pt x="1232" y="1445"/>
                  </a:cubicBezTo>
                  <a:cubicBezTo>
                    <a:pt x="1644" y="1857"/>
                    <a:pt x="2008" y="2317"/>
                    <a:pt x="2371" y="2778"/>
                  </a:cubicBezTo>
                  <a:cubicBezTo>
                    <a:pt x="2735" y="3214"/>
                    <a:pt x="3074" y="3675"/>
                    <a:pt x="3365" y="4160"/>
                  </a:cubicBezTo>
                  <a:cubicBezTo>
                    <a:pt x="3510" y="4402"/>
                    <a:pt x="3680" y="4644"/>
                    <a:pt x="3825" y="4887"/>
                  </a:cubicBezTo>
                  <a:cubicBezTo>
                    <a:pt x="3995" y="5105"/>
                    <a:pt x="4068" y="5372"/>
                    <a:pt x="4335" y="5493"/>
                  </a:cubicBezTo>
                  <a:cubicBezTo>
                    <a:pt x="4351" y="5497"/>
                    <a:pt x="4368" y="5499"/>
                    <a:pt x="4384" y="5499"/>
                  </a:cubicBezTo>
                  <a:cubicBezTo>
                    <a:pt x="4469" y="5499"/>
                    <a:pt x="4557" y="5448"/>
                    <a:pt x="4577" y="5347"/>
                  </a:cubicBezTo>
                  <a:cubicBezTo>
                    <a:pt x="4601" y="5081"/>
                    <a:pt x="4528" y="4814"/>
                    <a:pt x="4359" y="4596"/>
                  </a:cubicBezTo>
                  <a:cubicBezTo>
                    <a:pt x="4238" y="4329"/>
                    <a:pt x="4092" y="4063"/>
                    <a:pt x="3947" y="3820"/>
                  </a:cubicBezTo>
                  <a:cubicBezTo>
                    <a:pt x="3607" y="3311"/>
                    <a:pt x="3268" y="2826"/>
                    <a:pt x="2880" y="2366"/>
                  </a:cubicBezTo>
                  <a:cubicBezTo>
                    <a:pt x="2517" y="1905"/>
                    <a:pt x="2104" y="1493"/>
                    <a:pt x="1692" y="1081"/>
                  </a:cubicBezTo>
                  <a:cubicBezTo>
                    <a:pt x="1280" y="669"/>
                    <a:pt x="796" y="305"/>
                    <a:pt x="262" y="15"/>
                  </a:cubicBezTo>
                  <a:cubicBezTo>
                    <a:pt x="239" y="5"/>
                    <a:pt x="217" y="0"/>
                    <a:pt x="1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0"/>
            <p:cNvSpPr/>
            <p:nvPr/>
          </p:nvSpPr>
          <p:spPr>
            <a:xfrm flipH="1">
              <a:off x="2275900" y="3212904"/>
              <a:ext cx="47825" cy="78450"/>
            </a:xfrm>
            <a:custGeom>
              <a:rect b="b" l="l" r="r" t="t"/>
              <a:pathLst>
                <a:path extrusionOk="0" h="3138" w="1913">
                  <a:moveTo>
                    <a:pt x="1782" y="1"/>
                  </a:moveTo>
                  <a:cubicBezTo>
                    <a:pt x="1758" y="1"/>
                    <a:pt x="1735" y="11"/>
                    <a:pt x="1718" y="37"/>
                  </a:cubicBezTo>
                  <a:cubicBezTo>
                    <a:pt x="1549" y="231"/>
                    <a:pt x="1452" y="473"/>
                    <a:pt x="1355" y="715"/>
                  </a:cubicBezTo>
                  <a:cubicBezTo>
                    <a:pt x="1258" y="982"/>
                    <a:pt x="1137" y="1224"/>
                    <a:pt x="991" y="1467"/>
                  </a:cubicBezTo>
                  <a:cubicBezTo>
                    <a:pt x="870" y="1685"/>
                    <a:pt x="724" y="1903"/>
                    <a:pt x="579" y="2097"/>
                  </a:cubicBezTo>
                  <a:cubicBezTo>
                    <a:pt x="409" y="2315"/>
                    <a:pt x="240" y="2533"/>
                    <a:pt x="94" y="2776"/>
                  </a:cubicBezTo>
                  <a:cubicBezTo>
                    <a:pt x="0" y="2964"/>
                    <a:pt x="155" y="3138"/>
                    <a:pt x="319" y="3138"/>
                  </a:cubicBezTo>
                  <a:cubicBezTo>
                    <a:pt x="366" y="3138"/>
                    <a:pt x="415" y="3123"/>
                    <a:pt x="458" y="3091"/>
                  </a:cubicBezTo>
                  <a:cubicBezTo>
                    <a:pt x="676" y="2897"/>
                    <a:pt x="870" y="2679"/>
                    <a:pt x="1015" y="2412"/>
                  </a:cubicBezTo>
                  <a:cubicBezTo>
                    <a:pt x="1161" y="2170"/>
                    <a:pt x="1306" y="1927"/>
                    <a:pt x="1427" y="1685"/>
                  </a:cubicBezTo>
                  <a:cubicBezTo>
                    <a:pt x="1549" y="1443"/>
                    <a:pt x="1646" y="1176"/>
                    <a:pt x="1743" y="933"/>
                  </a:cubicBezTo>
                  <a:cubicBezTo>
                    <a:pt x="1864" y="667"/>
                    <a:pt x="1912" y="376"/>
                    <a:pt x="1888" y="85"/>
                  </a:cubicBezTo>
                  <a:cubicBezTo>
                    <a:pt x="1872" y="38"/>
                    <a:pt x="1826" y="1"/>
                    <a:pt x="17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0"/>
            <p:cNvSpPr/>
            <p:nvPr/>
          </p:nvSpPr>
          <p:spPr>
            <a:xfrm flipH="1">
              <a:off x="2535625" y="3258304"/>
              <a:ext cx="118450" cy="138225"/>
            </a:xfrm>
            <a:custGeom>
              <a:rect b="b" l="l" r="r" t="t"/>
              <a:pathLst>
                <a:path extrusionOk="0" h="5529" w="4738">
                  <a:moveTo>
                    <a:pt x="328" y="1"/>
                  </a:moveTo>
                  <a:cubicBezTo>
                    <a:pt x="269" y="1"/>
                    <a:pt x="209" y="12"/>
                    <a:pt x="146" y="39"/>
                  </a:cubicBezTo>
                  <a:cubicBezTo>
                    <a:pt x="49" y="63"/>
                    <a:pt x="1" y="160"/>
                    <a:pt x="1" y="257"/>
                  </a:cubicBezTo>
                  <a:cubicBezTo>
                    <a:pt x="1" y="548"/>
                    <a:pt x="267" y="693"/>
                    <a:pt x="486" y="863"/>
                  </a:cubicBezTo>
                  <a:cubicBezTo>
                    <a:pt x="680" y="1032"/>
                    <a:pt x="946" y="1202"/>
                    <a:pt x="1164" y="1396"/>
                  </a:cubicBezTo>
                  <a:cubicBezTo>
                    <a:pt x="1601" y="1784"/>
                    <a:pt x="2037" y="2196"/>
                    <a:pt x="2425" y="2656"/>
                  </a:cubicBezTo>
                  <a:cubicBezTo>
                    <a:pt x="3152" y="3553"/>
                    <a:pt x="3831" y="4499"/>
                    <a:pt x="4461" y="5468"/>
                  </a:cubicBezTo>
                  <a:cubicBezTo>
                    <a:pt x="4489" y="5511"/>
                    <a:pt x="4526" y="5528"/>
                    <a:pt x="4563" y="5528"/>
                  </a:cubicBezTo>
                  <a:cubicBezTo>
                    <a:pt x="4651" y="5528"/>
                    <a:pt x="4738" y="5426"/>
                    <a:pt x="4703" y="5323"/>
                  </a:cubicBezTo>
                  <a:cubicBezTo>
                    <a:pt x="4340" y="4159"/>
                    <a:pt x="3709" y="3069"/>
                    <a:pt x="2885" y="2172"/>
                  </a:cubicBezTo>
                  <a:cubicBezTo>
                    <a:pt x="2497" y="1711"/>
                    <a:pt x="2061" y="1275"/>
                    <a:pt x="1625" y="887"/>
                  </a:cubicBezTo>
                  <a:cubicBezTo>
                    <a:pt x="1382" y="669"/>
                    <a:pt x="1164" y="475"/>
                    <a:pt x="922" y="305"/>
                  </a:cubicBezTo>
                  <a:cubicBezTo>
                    <a:pt x="732" y="153"/>
                    <a:pt x="542" y="1"/>
                    <a:pt x="32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0"/>
            <p:cNvSpPr/>
            <p:nvPr/>
          </p:nvSpPr>
          <p:spPr>
            <a:xfrm flipH="1">
              <a:off x="2455275" y="3419004"/>
              <a:ext cx="38800" cy="61425"/>
            </a:xfrm>
            <a:custGeom>
              <a:rect b="b" l="l" r="r" t="t"/>
              <a:pathLst>
                <a:path extrusionOk="0" h="2457" w="1552">
                  <a:moveTo>
                    <a:pt x="1357" y="1"/>
                  </a:moveTo>
                  <a:cubicBezTo>
                    <a:pt x="1333" y="1"/>
                    <a:pt x="1309" y="4"/>
                    <a:pt x="1285" y="10"/>
                  </a:cubicBezTo>
                  <a:cubicBezTo>
                    <a:pt x="1067" y="107"/>
                    <a:pt x="873" y="228"/>
                    <a:pt x="703" y="422"/>
                  </a:cubicBezTo>
                  <a:cubicBezTo>
                    <a:pt x="558" y="567"/>
                    <a:pt x="412" y="761"/>
                    <a:pt x="315" y="955"/>
                  </a:cubicBezTo>
                  <a:cubicBezTo>
                    <a:pt x="194" y="1173"/>
                    <a:pt x="121" y="1391"/>
                    <a:pt x="73" y="1610"/>
                  </a:cubicBezTo>
                  <a:cubicBezTo>
                    <a:pt x="49" y="1707"/>
                    <a:pt x="24" y="1804"/>
                    <a:pt x="24" y="1900"/>
                  </a:cubicBezTo>
                  <a:cubicBezTo>
                    <a:pt x="0" y="1997"/>
                    <a:pt x="0" y="2094"/>
                    <a:pt x="24" y="2191"/>
                  </a:cubicBezTo>
                  <a:cubicBezTo>
                    <a:pt x="49" y="2240"/>
                    <a:pt x="97" y="2288"/>
                    <a:pt x="121" y="2361"/>
                  </a:cubicBezTo>
                  <a:cubicBezTo>
                    <a:pt x="175" y="2425"/>
                    <a:pt x="247" y="2457"/>
                    <a:pt x="318" y="2457"/>
                  </a:cubicBezTo>
                  <a:cubicBezTo>
                    <a:pt x="407" y="2457"/>
                    <a:pt x="493" y="2407"/>
                    <a:pt x="533" y="2313"/>
                  </a:cubicBezTo>
                  <a:lnTo>
                    <a:pt x="582" y="2191"/>
                  </a:lnTo>
                  <a:cubicBezTo>
                    <a:pt x="606" y="2143"/>
                    <a:pt x="630" y="2070"/>
                    <a:pt x="606" y="2022"/>
                  </a:cubicBezTo>
                  <a:cubicBezTo>
                    <a:pt x="630" y="1900"/>
                    <a:pt x="630" y="1804"/>
                    <a:pt x="654" y="1707"/>
                  </a:cubicBezTo>
                  <a:cubicBezTo>
                    <a:pt x="654" y="1658"/>
                    <a:pt x="654" y="1610"/>
                    <a:pt x="679" y="1561"/>
                  </a:cubicBezTo>
                  <a:lnTo>
                    <a:pt x="703" y="1488"/>
                  </a:lnTo>
                  <a:cubicBezTo>
                    <a:pt x="703" y="1476"/>
                    <a:pt x="703" y="1468"/>
                    <a:pt x="703" y="1464"/>
                  </a:cubicBezTo>
                  <a:cubicBezTo>
                    <a:pt x="727" y="1367"/>
                    <a:pt x="751" y="1294"/>
                    <a:pt x="800" y="1198"/>
                  </a:cubicBezTo>
                  <a:cubicBezTo>
                    <a:pt x="873" y="1028"/>
                    <a:pt x="970" y="882"/>
                    <a:pt x="1091" y="761"/>
                  </a:cubicBezTo>
                  <a:cubicBezTo>
                    <a:pt x="1188" y="616"/>
                    <a:pt x="1333" y="470"/>
                    <a:pt x="1454" y="325"/>
                  </a:cubicBezTo>
                  <a:cubicBezTo>
                    <a:pt x="1527" y="276"/>
                    <a:pt x="1551" y="179"/>
                    <a:pt x="1527" y="83"/>
                  </a:cubicBezTo>
                  <a:cubicBezTo>
                    <a:pt x="1491" y="28"/>
                    <a:pt x="1427" y="1"/>
                    <a:pt x="13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0"/>
            <p:cNvSpPr/>
            <p:nvPr/>
          </p:nvSpPr>
          <p:spPr>
            <a:xfrm flipH="1">
              <a:off x="1940800" y="3628904"/>
              <a:ext cx="1850" cy="4275"/>
            </a:xfrm>
            <a:custGeom>
              <a:rect b="b" l="l" r="r" t="t"/>
              <a:pathLst>
                <a:path extrusionOk="0" h="171" w="74">
                  <a:moveTo>
                    <a:pt x="25" y="1"/>
                  </a:moveTo>
                  <a:lnTo>
                    <a:pt x="1" y="25"/>
                  </a:lnTo>
                  <a:lnTo>
                    <a:pt x="1" y="146"/>
                  </a:lnTo>
                  <a:lnTo>
                    <a:pt x="49" y="170"/>
                  </a:lnTo>
                  <a:lnTo>
                    <a:pt x="74" y="122"/>
                  </a:lnTo>
                  <a:lnTo>
                    <a:pt x="49" y="25"/>
                  </a:lnTo>
                  <a:lnTo>
                    <a:pt x="25" y="1"/>
                  </a:ln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5" name="Google Shape;2805;p20"/>
          <p:cNvSpPr txBox="1"/>
          <p:nvPr/>
        </p:nvSpPr>
        <p:spPr>
          <a:xfrm>
            <a:off x="3618662" y="7895138"/>
            <a:ext cx="287400" cy="144300"/>
          </a:xfrm>
          <a:prstGeom prst="rect">
            <a:avLst/>
          </a:prstGeom>
          <a:noFill/>
          <a:ln>
            <a:noFill/>
          </a:ln>
        </p:spPr>
        <p:txBody>
          <a:bodyPr anchorCtr="0" anchor="t" bIns="75600" lIns="75600" spcFirstLastPara="1" rIns="75600" wrap="square" tIns="75600">
            <a:noAutofit/>
          </a:bodyPr>
          <a:lstStyle/>
          <a:p>
            <a:pPr indent="0" lvl="0" marL="0" marR="0" rtl="0" algn="ctr">
              <a:lnSpc>
                <a:spcPct val="100000"/>
              </a:lnSpc>
              <a:spcBef>
                <a:spcPts val="0"/>
              </a:spcBef>
              <a:spcAft>
                <a:spcPts val="0"/>
              </a:spcAft>
              <a:buClr>
                <a:srgbClr val="000000"/>
              </a:buClr>
              <a:buSzPts val="1300"/>
              <a:buFont typeface="Arial"/>
              <a:buNone/>
            </a:pPr>
            <a:r>
              <a:rPr b="1" i="0" lang="en-SA" sz="1300" u="none" cap="none" strike="noStrike">
                <a:solidFill>
                  <a:srgbClr val="FFFFFF"/>
                </a:solidFill>
                <a:latin typeface="Roboto"/>
                <a:ea typeface="Roboto"/>
                <a:cs typeface="Roboto"/>
                <a:sym typeface="Roboto"/>
              </a:rPr>
              <a:t>3</a:t>
            </a:r>
            <a:endParaRPr b="1" i="0" sz="1300" u="none" cap="none" strike="noStrike">
              <a:solidFill>
                <a:srgbClr val="FFFFFF"/>
              </a:solidFill>
              <a:latin typeface="Roboto"/>
              <a:ea typeface="Roboto"/>
              <a:cs typeface="Roboto"/>
              <a:sym typeface="Roboto"/>
            </a:endParaRPr>
          </a:p>
        </p:txBody>
      </p:sp>
      <p:sp>
        <p:nvSpPr>
          <p:cNvPr id="2806" name="Google Shape;2806;p20"/>
          <p:cNvSpPr txBox="1"/>
          <p:nvPr/>
        </p:nvSpPr>
        <p:spPr>
          <a:xfrm>
            <a:off x="3837118" y="7224648"/>
            <a:ext cx="287400" cy="144300"/>
          </a:xfrm>
          <a:prstGeom prst="rect">
            <a:avLst/>
          </a:prstGeom>
          <a:noFill/>
          <a:ln>
            <a:noFill/>
          </a:ln>
        </p:spPr>
        <p:txBody>
          <a:bodyPr anchorCtr="0" anchor="t" bIns="75600" lIns="75600" spcFirstLastPara="1" rIns="75600" wrap="square" tIns="75600">
            <a:noAutofit/>
          </a:bodyPr>
          <a:lstStyle/>
          <a:p>
            <a:pPr indent="0" lvl="0" marL="0" marR="0" rtl="0" algn="ctr">
              <a:lnSpc>
                <a:spcPct val="100000"/>
              </a:lnSpc>
              <a:spcBef>
                <a:spcPts val="0"/>
              </a:spcBef>
              <a:spcAft>
                <a:spcPts val="0"/>
              </a:spcAft>
              <a:buClr>
                <a:srgbClr val="000000"/>
              </a:buClr>
              <a:buSzPts val="1300"/>
              <a:buFont typeface="Arial"/>
              <a:buNone/>
            </a:pPr>
            <a:r>
              <a:rPr b="1" i="0" lang="en-SA" sz="1300" u="none" cap="none" strike="noStrike">
                <a:solidFill>
                  <a:srgbClr val="FFFFFF"/>
                </a:solidFill>
                <a:latin typeface="Roboto"/>
                <a:ea typeface="Roboto"/>
                <a:cs typeface="Roboto"/>
                <a:sym typeface="Roboto"/>
              </a:rPr>
              <a:t>4</a:t>
            </a:r>
            <a:endParaRPr b="1" i="0" sz="1300" u="none" cap="none" strike="noStrike">
              <a:solidFill>
                <a:srgbClr val="FFFFFF"/>
              </a:solidFill>
              <a:latin typeface="Roboto"/>
              <a:ea typeface="Roboto"/>
              <a:cs typeface="Roboto"/>
              <a:sym typeface="Roboto"/>
            </a:endParaRPr>
          </a:p>
        </p:txBody>
      </p:sp>
      <p:sp>
        <p:nvSpPr>
          <p:cNvPr id="2807" name="Google Shape;2807;p20"/>
          <p:cNvSpPr txBox="1"/>
          <p:nvPr/>
        </p:nvSpPr>
        <p:spPr>
          <a:xfrm>
            <a:off x="2891113" y="7368950"/>
            <a:ext cx="94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a:solidFill>
                  <a:schemeClr val="accent1"/>
                </a:solidFill>
                <a:latin typeface="Asap"/>
                <a:ea typeface="Asap"/>
                <a:cs typeface="Asap"/>
                <a:sym typeface="Asap"/>
              </a:rPr>
              <a:t>DRUGS</a:t>
            </a:r>
            <a:endParaRPr b="1">
              <a:solidFill>
                <a:schemeClr val="accent1"/>
              </a:solidFill>
              <a:latin typeface="Asap"/>
              <a:ea typeface="Asap"/>
              <a:cs typeface="Asap"/>
              <a:sym typeface="Asap"/>
            </a:endParaRPr>
          </a:p>
        </p:txBody>
      </p:sp>
      <p:grpSp>
        <p:nvGrpSpPr>
          <p:cNvPr id="2808" name="Google Shape;2808;p20"/>
          <p:cNvGrpSpPr/>
          <p:nvPr/>
        </p:nvGrpSpPr>
        <p:grpSpPr>
          <a:xfrm>
            <a:off x="488137" y="6289285"/>
            <a:ext cx="5651184" cy="3189820"/>
            <a:chOff x="41813" y="4608492"/>
            <a:chExt cx="6774375" cy="3774488"/>
          </a:xfrm>
        </p:grpSpPr>
        <p:sp>
          <p:nvSpPr>
            <p:cNvPr id="2809" name="Google Shape;2809;p20"/>
            <p:cNvSpPr/>
            <p:nvPr/>
          </p:nvSpPr>
          <p:spPr>
            <a:xfrm flipH="1">
              <a:off x="41813" y="4830125"/>
              <a:ext cx="1869900" cy="824562"/>
            </a:xfrm>
            <a:prstGeom prst="flowChartProcess">
              <a:avLst/>
            </a:prstGeom>
            <a:solidFill>
              <a:srgbClr val="FFFFFF"/>
            </a:solidFill>
            <a:ln cap="flat" cmpd="sng" w="9525">
              <a:solidFill>
                <a:srgbClr val="C9DAF8"/>
              </a:solidFill>
              <a:prstDash val="solid"/>
              <a:round/>
              <a:headEnd len="sm" w="sm" type="none"/>
              <a:tailEnd len="sm" w="sm" type="none"/>
            </a:ln>
          </p:spPr>
          <p:txBody>
            <a:bodyPr anchorCtr="0" anchor="t" bIns="75600" lIns="75600" spcFirstLastPara="1" rIns="75600" wrap="square" tIns="75600">
              <a:noAutofit/>
            </a:bodyPr>
            <a:lstStyle/>
            <a:p>
              <a:pPr indent="0" lvl="0" marL="0" rtl="0" algn="ctr">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A broad spectrum antibiotic of the fluoroquinolone drug class.</a:t>
              </a:r>
              <a:endParaRPr sz="1000">
                <a:solidFill>
                  <a:schemeClr val="hlink"/>
                </a:solidFill>
                <a:latin typeface="Titillium Web"/>
                <a:ea typeface="Titillium Web"/>
                <a:cs typeface="Titillium Web"/>
                <a:sym typeface="Titillium Web"/>
              </a:endParaRPr>
            </a:p>
            <a:p>
              <a:pPr indent="0" lvl="0" marL="0" marR="0" rtl="0" algn="l">
                <a:lnSpc>
                  <a:spcPct val="100000"/>
                </a:lnSpc>
                <a:spcBef>
                  <a:spcPts val="0"/>
                </a:spcBef>
                <a:spcAft>
                  <a:spcPts val="1300"/>
                </a:spcAft>
                <a:buClr>
                  <a:srgbClr val="000000"/>
                </a:buClr>
                <a:buSzPts val="600"/>
                <a:buFont typeface="Arial"/>
                <a:buNone/>
              </a:pPr>
              <a:r>
                <a:t/>
              </a:r>
              <a:endParaRPr sz="1100">
                <a:solidFill>
                  <a:srgbClr val="44546A"/>
                </a:solidFill>
                <a:latin typeface="Titillium Web"/>
                <a:ea typeface="Titillium Web"/>
                <a:cs typeface="Titillium Web"/>
                <a:sym typeface="Titillium Web"/>
              </a:endParaRPr>
            </a:p>
          </p:txBody>
        </p:sp>
        <p:sp>
          <p:nvSpPr>
            <p:cNvPr id="2810" name="Google Shape;2810;p20"/>
            <p:cNvSpPr/>
            <p:nvPr/>
          </p:nvSpPr>
          <p:spPr>
            <a:xfrm flipH="1">
              <a:off x="145550" y="6748075"/>
              <a:ext cx="1869900" cy="824550"/>
            </a:xfrm>
            <a:prstGeom prst="flowChartProcess">
              <a:avLst/>
            </a:prstGeom>
            <a:noFill/>
            <a:ln cap="flat" cmpd="sng" w="9525">
              <a:solidFill>
                <a:srgbClr val="C9DAF8"/>
              </a:solidFill>
              <a:prstDash val="solid"/>
              <a:round/>
              <a:headEnd len="sm" w="sm" type="none"/>
              <a:tailEnd len="sm" w="sm" type="none"/>
            </a:ln>
          </p:spPr>
          <p:txBody>
            <a:bodyPr anchorCtr="0" anchor="t" bIns="75600" lIns="75600" spcFirstLastPara="1" rIns="75600" wrap="square" tIns="75600">
              <a:noAutofit/>
            </a:bodyPr>
            <a:lstStyle/>
            <a:p>
              <a:pPr indent="0" lvl="0" marL="0" rtl="0" algn="ctr">
                <a:spcBef>
                  <a:spcPts val="0"/>
                </a:spcBef>
                <a:spcAft>
                  <a:spcPts val="0"/>
                </a:spcAft>
                <a:buClr>
                  <a:schemeClr val="dk1"/>
                </a:buClr>
                <a:buSzPts val="1100"/>
                <a:buFont typeface="Arial"/>
                <a:buNone/>
              </a:pPr>
              <a:r>
                <a:rPr b="1" lang="en-SA" sz="900">
                  <a:solidFill>
                    <a:srgbClr val="002060"/>
                  </a:solidFill>
                  <a:latin typeface="Titillium Web"/>
                  <a:ea typeface="Titillium Web"/>
                  <a:cs typeface="Titillium Web"/>
                  <a:sym typeface="Titillium Web"/>
                </a:rPr>
                <a:t>Used when there is a risk of MRSA or more severe infections.</a:t>
              </a:r>
              <a:endParaRPr b="1" sz="9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900">
                  <a:solidFill>
                    <a:srgbClr val="002060"/>
                  </a:solidFill>
                  <a:latin typeface="Titillium Web"/>
                  <a:ea typeface="Titillium Web"/>
                  <a:cs typeface="Titillium Web"/>
                  <a:sym typeface="Titillium Web"/>
                </a:rPr>
                <a:t>(Used with above drugs)</a:t>
              </a:r>
              <a:endParaRPr b="1" sz="600">
                <a:solidFill>
                  <a:srgbClr val="002060"/>
                </a:solidFill>
                <a:latin typeface="Titillium Web"/>
                <a:ea typeface="Titillium Web"/>
                <a:cs typeface="Titillium Web"/>
                <a:sym typeface="Titillium Web"/>
              </a:endParaRPr>
            </a:p>
            <a:p>
              <a:pPr indent="0" lvl="0" marL="0" rtl="0" algn="l">
                <a:spcBef>
                  <a:spcPts val="0"/>
                </a:spcBef>
                <a:spcAft>
                  <a:spcPts val="1300"/>
                </a:spcAft>
                <a:buClr>
                  <a:srgbClr val="000000"/>
                </a:buClr>
                <a:buSzPts val="600"/>
                <a:buFont typeface="Arial"/>
                <a:buNone/>
              </a:pPr>
              <a:r>
                <a:t/>
              </a:r>
              <a:endParaRPr sz="1000">
                <a:solidFill>
                  <a:srgbClr val="44546A"/>
                </a:solidFill>
                <a:latin typeface="Titillium Web"/>
                <a:ea typeface="Titillium Web"/>
                <a:cs typeface="Titillium Web"/>
                <a:sym typeface="Titillium Web"/>
              </a:endParaRPr>
            </a:p>
          </p:txBody>
        </p:sp>
        <p:sp>
          <p:nvSpPr>
            <p:cNvPr id="2811" name="Google Shape;2811;p20"/>
            <p:cNvSpPr/>
            <p:nvPr/>
          </p:nvSpPr>
          <p:spPr>
            <a:xfrm flipH="1">
              <a:off x="2612588" y="7487255"/>
              <a:ext cx="1869900" cy="895725"/>
            </a:xfrm>
            <a:prstGeom prst="flowChartProcess">
              <a:avLst/>
            </a:prstGeom>
            <a:noFill/>
            <a:ln cap="flat" cmpd="sng" w="9525">
              <a:solidFill>
                <a:srgbClr val="C9DAF8"/>
              </a:solidFill>
              <a:prstDash val="solid"/>
              <a:round/>
              <a:headEnd len="sm" w="sm" type="none"/>
              <a:tailEnd len="sm" w="sm" type="none"/>
            </a:ln>
          </p:spPr>
          <p:txBody>
            <a:bodyPr anchorCtr="0" anchor="t" bIns="75600" lIns="75600" spcFirstLastPara="1" rIns="75600" wrap="square" tIns="75600">
              <a:noAutofit/>
            </a:bodyPr>
            <a:lstStyle/>
            <a:p>
              <a:pPr indent="0" lvl="0" marL="0" rtl="0" algn="ctr">
                <a:spcBef>
                  <a:spcPts val="0"/>
                </a:spcBef>
                <a:spcAft>
                  <a:spcPts val="0"/>
                </a:spcAft>
                <a:buClr>
                  <a:schemeClr val="dk1"/>
                </a:buClr>
                <a:buSzPts val="1100"/>
                <a:buFont typeface="Arial"/>
                <a:buNone/>
              </a:pPr>
              <a:r>
                <a:rPr lang="en-SA" sz="1100">
                  <a:solidFill>
                    <a:schemeClr val="hlink"/>
                  </a:solidFill>
                  <a:latin typeface="Titillium Web"/>
                  <a:ea typeface="Titillium Web"/>
                  <a:cs typeface="Titillium Web"/>
                  <a:sym typeface="Titillium Web"/>
                </a:rPr>
                <a:t>A fourth-generation cephalosporin, has a broad spectrum</a:t>
              </a:r>
              <a:endParaRPr sz="1100">
                <a:solidFill>
                  <a:schemeClr val="hlink"/>
                </a:solidFill>
                <a:latin typeface="Titillium Web"/>
                <a:ea typeface="Titillium Web"/>
                <a:cs typeface="Titillium Web"/>
                <a:sym typeface="Titillium Web"/>
              </a:endParaRPr>
            </a:p>
          </p:txBody>
        </p:sp>
        <p:cxnSp>
          <p:nvCxnSpPr>
            <p:cNvPr id="2812" name="Google Shape;2812;p20"/>
            <p:cNvCxnSpPr>
              <a:stCxn id="2813" idx="1"/>
              <a:endCxn id="2814" idx="0"/>
            </p:cNvCxnSpPr>
            <p:nvPr/>
          </p:nvCxnSpPr>
          <p:spPr>
            <a:xfrm rot="10800000">
              <a:off x="1911668" y="4740553"/>
              <a:ext cx="739800" cy="1059900"/>
            </a:xfrm>
            <a:prstGeom prst="curvedConnector3">
              <a:avLst>
                <a:gd fmla="val 49997" name="adj1"/>
              </a:avLst>
            </a:prstGeom>
            <a:noFill/>
            <a:ln cap="flat" cmpd="sng" w="28575">
              <a:solidFill>
                <a:srgbClr val="4A86E8"/>
              </a:solidFill>
              <a:prstDash val="solid"/>
              <a:round/>
              <a:headEnd len="sm" w="sm" type="none"/>
              <a:tailEnd len="sm" w="sm" type="none"/>
            </a:ln>
          </p:spPr>
        </p:cxnSp>
        <p:cxnSp>
          <p:nvCxnSpPr>
            <p:cNvPr id="2815" name="Google Shape;2815;p20"/>
            <p:cNvCxnSpPr>
              <a:endCxn id="2816" idx="0"/>
            </p:cNvCxnSpPr>
            <p:nvPr/>
          </p:nvCxnSpPr>
          <p:spPr>
            <a:xfrm rot="10800000">
              <a:off x="2015438" y="6640000"/>
              <a:ext cx="981900" cy="45900"/>
            </a:xfrm>
            <a:prstGeom prst="curvedConnector3">
              <a:avLst>
                <a:gd fmla="val 50000" name="adj1"/>
              </a:avLst>
            </a:prstGeom>
            <a:noFill/>
            <a:ln cap="flat" cmpd="sng" w="28575">
              <a:solidFill>
                <a:srgbClr val="4A86E8"/>
              </a:solidFill>
              <a:prstDash val="solid"/>
              <a:round/>
              <a:headEnd len="sm" w="sm" type="none"/>
              <a:tailEnd len="sm" w="sm" type="none"/>
            </a:ln>
          </p:spPr>
        </p:cxnSp>
        <p:cxnSp>
          <p:nvCxnSpPr>
            <p:cNvPr id="2817" name="Google Shape;2817;p20"/>
            <p:cNvCxnSpPr/>
            <p:nvPr/>
          </p:nvCxnSpPr>
          <p:spPr>
            <a:xfrm flipH="1" rot="-5400000">
              <a:off x="3949075" y="6849400"/>
              <a:ext cx="549600" cy="361800"/>
            </a:xfrm>
            <a:prstGeom prst="curvedConnector3">
              <a:avLst>
                <a:gd fmla="val 50000" name="adj1"/>
              </a:avLst>
            </a:prstGeom>
            <a:noFill/>
            <a:ln cap="flat" cmpd="sng" w="28575">
              <a:solidFill>
                <a:srgbClr val="4A86E8"/>
              </a:solidFill>
              <a:prstDash val="solid"/>
              <a:round/>
              <a:headEnd len="sm" w="sm" type="none"/>
              <a:tailEnd len="sm" w="sm" type="none"/>
            </a:ln>
          </p:spPr>
        </p:cxnSp>
        <p:cxnSp>
          <p:nvCxnSpPr>
            <p:cNvPr id="2818" name="Google Shape;2818;p20"/>
            <p:cNvCxnSpPr>
              <a:endCxn id="2819" idx="2"/>
            </p:cNvCxnSpPr>
            <p:nvPr/>
          </p:nvCxnSpPr>
          <p:spPr>
            <a:xfrm>
              <a:off x="4228688" y="5885750"/>
              <a:ext cx="717600" cy="531900"/>
            </a:xfrm>
            <a:prstGeom prst="curvedConnector3">
              <a:avLst>
                <a:gd fmla="val 49999" name="adj1"/>
              </a:avLst>
            </a:prstGeom>
            <a:noFill/>
            <a:ln cap="flat" cmpd="sng" w="28575">
              <a:solidFill>
                <a:srgbClr val="4A86E8"/>
              </a:solidFill>
              <a:prstDash val="solid"/>
              <a:round/>
              <a:headEnd len="sm" w="sm" type="none"/>
              <a:tailEnd len="sm" w="sm" type="none"/>
            </a:ln>
          </p:spPr>
        </p:cxnSp>
        <p:sp>
          <p:nvSpPr>
            <p:cNvPr id="2820" name="Google Shape;2820;p20"/>
            <p:cNvSpPr/>
            <p:nvPr/>
          </p:nvSpPr>
          <p:spPr>
            <a:xfrm flipH="1">
              <a:off x="4946288" y="6574104"/>
              <a:ext cx="1869900" cy="763200"/>
            </a:xfrm>
            <a:prstGeom prst="flowChartProcess">
              <a:avLst/>
            </a:prstGeom>
            <a:noFill/>
            <a:ln cap="flat" cmpd="sng" w="9525">
              <a:solidFill>
                <a:srgbClr val="C9DAF8"/>
              </a:solidFill>
              <a:prstDash val="solid"/>
              <a:round/>
              <a:headEnd len="sm" w="sm" type="none"/>
              <a:tailEnd len="sm" w="sm" type="none"/>
            </a:ln>
          </p:spPr>
          <p:txBody>
            <a:bodyPr anchorCtr="0" anchor="t" bIns="75600" lIns="75600" spcFirstLastPara="1" rIns="75600" wrap="square" tIns="75600">
              <a:noAutofit/>
            </a:bodyPr>
            <a:lstStyle/>
            <a:p>
              <a:pPr indent="0" lvl="0" marL="0" rtl="0" algn="ctr">
                <a:spcBef>
                  <a:spcPts val="0"/>
                </a:spcBef>
                <a:spcAft>
                  <a:spcPts val="0"/>
                </a:spcAft>
                <a:buClr>
                  <a:schemeClr val="dk1"/>
                </a:buClr>
                <a:buSzPts val="1100"/>
                <a:buFont typeface="Arial"/>
                <a:buNone/>
              </a:pPr>
              <a:r>
                <a:rPr lang="en-SA" sz="900">
                  <a:solidFill>
                    <a:schemeClr val="hlink"/>
                  </a:solidFill>
                  <a:latin typeface="Titillium Web"/>
                  <a:ea typeface="Titillium Web"/>
                  <a:cs typeface="Titillium Web"/>
                  <a:sym typeface="Titillium Web"/>
                </a:rPr>
                <a:t>A combination of the antibiotic piperacillin, and the β-lactamase inhibitor tazobactam.لازم مع بعض</a:t>
              </a:r>
              <a:endParaRPr sz="900">
                <a:solidFill>
                  <a:schemeClr val="hlink"/>
                </a:solidFill>
                <a:latin typeface="Titillium Web"/>
                <a:ea typeface="Titillium Web"/>
                <a:cs typeface="Titillium Web"/>
                <a:sym typeface="Titillium Web"/>
              </a:endParaRPr>
            </a:p>
            <a:p>
              <a:pPr indent="0" lvl="0" marL="0" rtl="0" algn="l">
                <a:spcBef>
                  <a:spcPts val="0"/>
                </a:spcBef>
                <a:spcAft>
                  <a:spcPts val="1300"/>
                </a:spcAft>
                <a:buClr>
                  <a:srgbClr val="000000"/>
                </a:buClr>
                <a:buSzPts val="600"/>
                <a:buFont typeface="Arial"/>
                <a:buNone/>
              </a:pPr>
              <a:r>
                <a:t/>
              </a:r>
              <a:endParaRPr sz="800">
                <a:solidFill>
                  <a:srgbClr val="44546A"/>
                </a:solidFill>
                <a:latin typeface="Titillium Web"/>
                <a:ea typeface="Titillium Web"/>
                <a:cs typeface="Titillium Web"/>
                <a:sym typeface="Titillium Web"/>
              </a:endParaRPr>
            </a:p>
          </p:txBody>
        </p:sp>
        <p:sp>
          <p:nvSpPr>
            <p:cNvPr id="2821" name="Google Shape;2821;p20"/>
            <p:cNvSpPr/>
            <p:nvPr/>
          </p:nvSpPr>
          <p:spPr>
            <a:xfrm flipH="1">
              <a:off x="4851413" y="4943500"/>
              <a:ext cx="1869900" cy="763200"/>
            </a:xfrm>
            <a:prstGeom prst="flowChartProcess">
              <a:avLst/>
            </a:prstGeom>
            <a:noFill/>
            <a:ln cap="flat" cmpd="sng" w="9525">
              <a:solidFill>
                <a:srgbClr val="C9DAF8"/>
              </a:solidFill>
              <a:prstDash val="solid"/>
              <a:round/>
              <a:headEnd len="sm" w="sm" type="none"/>
              <a:tailEnd len="sm" w="sm" type="none"/>
            </a:ln>
          </p:spPr>
          <p:txBody>
            <a:bodyPr anchorCtr="0" anchor="t" bIns="75600" lIns="75600" spcFirstLastPara="1" rIns="75600" wrap="square" tIns="39600">
              <a:noAutofit/>
            </a:bodyPr>
            <a:lstStyle/>
            <a:p>
              <a:pPr indent="0" lvl="0" marL="0" rtl="0" algn="ctr">
                <a:spcBef>
                  <a:spcPts val="0"/>
                </a:spcBef>
                <a:spcAft>
                  <a:spcPts val="0"/>
                </a:spcAft>
                <a:buClr>
                  <a:schemeClr val="dk1"/>
                </a:buClr>
                <a:buSzPts val="1100"/>
                <a:buFont typeface="Arial"/>
                <a:buNone/>
              </a:pPr>
              <a:r>
                <a:rPr lang="en-SA" sz="1100">
                  <a:solidFill>
                    <a:schemeClr val="hlink"/>
                  </a:solidFill>
                  <a:latin typeface="Titillium Web"/>
                  <a:ea typeface="Titillium Web"/>
                  <a:cs typeface="Titillium Web"/>
                  <a:sym typeface="Titillium Web"/>
                </a:rPr>
                <a:t>A broad-spectrum carbapenem antibiotic.</a:t>
              </a:r>
              <a:endParaRPr sz="1100">
                <a:solidFill>
                  <a:schemeClr val="hlink"/>
                </a:solidFill>
                <a:latin typeface="Titillium Web"/>
                <a:ea typeface="Titillium Web"/>
                <a:cs typeface="Titillium Web"/>
                <a:sym typeface="Titillium Web"/>
              </a:endParaRPr>
            </a:p>
            <a:p>
              <a:pPr indent="0" lvl="0" marL="0" rtl="0" algn="l">
                <a:spcBef>
                  <a:spcPts val="0"/>
                </a:spcBef>
                <a:spcAft>
                  <a:spcPts val="1300"/>
                </a:spcAft>
                <a:buClr>
                  <a:srgbClr val="000000"/>
                </a:buClr>
                <a:buSzPts val="600"/>
                <a:buFont typeface="Arial"/>
                <a:buNone/>
              </a:pPr>
              <a:r>
                <a:t/>
              </a:r>
              <a:endParaRPr sz="1200">
                <a:solidFill>
                  <a:srgbClr val="434343"/>
                </a:solidFill>
                <a:latin typeface="Titillium Web"/>
                <a:ea typeface="Titillium Web"/>
                <a:cs typeface="Titillium Web"/>
                <a:sym typeface="Titillium Web"/>
              </a:endParaRPr>
            </a:p>
          </p:txBody>
        </p:sp>
        <p:cxnSp>
          <p:nvCxnSpPr>
            <p:cNvPr id="2822" name="Google Shape;2822;p20"/>
            <p:cNvCxnSpPr/>
            <p:nvPr/>
          </p:nvCxnSpPr>
          <p:spPr>
            <a:xfrm flipH="1" rot="10800000">
              <a:off x="3659525" y="4676170"/>
              <a:ext cx="1374000" cy="645600"/>
            </a:xfrm>
            <a:prstGeom prst="curvedConnector3">
              <a:avLst>
                <a:gd fmla="val 50000" name="adj1"/>
              </a:avLst>
            </a:prstGeom>
            <a:noFill/>
            <a:ln cap="flat" cmpd="sng" w="28575">
              <a:solidFill>
                <a:srgbClr val="4A86E8"/>
              </a:solidFill>
              <a:prstDash val="solid"/>
              <a:round/>
              <a:headEnd len="sm" w="sm" type="none"/>
              <a:tailEnd len="sm" w="sm" type="none"/>
            </a:ln>
          </p:spPr>
        </p:cxnSp>
        <p:grpSp>
          <p:nvGrpSpPr>
            <p:cNvPr id="2823" name="Google Shape;2823;p20"/>
            <p:cNvGrpSpPr/>
            <p:nvPr/>
          </p:nvGrpSpPr>
          <p:grpSpPr>
            <a:xfrm>
              <a:off x="2188773" y="4848746"/>
              <a:ext cx="2662389" cy="2515699"/>
              <a:chOff x="2610905" y="610652"/>
              <a:chExt cx="3922200" cy="3922200"/>
            </a:xfrm>
          </p:grpSpPr>
          <p:sp>
            <p:nvSpPr>
              <p:cNvPr id="2824" name="Google Shape;2824;p20"/>
              <p:cNvSpPr/>
              <p:nvPr/>
            </p:nvSpPr>
            <p:spPr>
              <a:xfrm rot="-4980021">
                <a:off x="3204123" y="1186472"/>
                <a:ext cx="2771960" cy="2771960"/>
              </a:xfrm>
              <a:prstGeom prst="blockArc">
                <a:avLst>
                  <a:gd fmla="val 12602522" name="adj1"/>
                  <a:gd fmla="val 16867657" name="adj2"/>
                  <a:gd fmla="val 20844" name="adj3"/>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20"/>
              <p:cNvSpPr/>
              <p:nvPr/>
            </p:nvSpPr>
            <p:spPr>
              <a:xfrm rot="7920309">
                <a:off x="3183402" y="1183149"/>
                <a:ext cx="2777207" cy="2777207"/>
              </a:xfrm>
              <a:prstGeom prst="blockArc">
                <a:avLst>
                  <a:gd fmla="val 12602522" name="adj1"/>
                  <a:gd fmla="val 16867657" name="adj2"/>
                  <a:gd fmla="val 20844" name="adj3"/>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20"/>
              <p:cNvSpPr/>
              <p:nvPr/>
            </p:nvSpPr>
            <p:spPr>
              <a:xfrm rot="3600063">
                <a:off x="3186336" y="1195681"/>
                <a:ext cx="2777488" cy="2777488"/>
              </a:xfrm>
              <a:prstGeom prst="blockArc">
                <a:avLst>
                  <a:gd fmla="val 12602522" name="adj1"/>
                  <a:gd fmla="val 16867657" name="adj2"/>
                  <a:gd fmla="val 20844" name="adj3"/>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20"/>
              <p:cNvSpPr/>
              <p:nvPr/>
            </p:nvSpPr>
            <p:spPr>
              <a:xfrm rot="4024705">
                <a:off x="5326689" y="1940918"/>
                <a:ext cx="578477" cy="579147"/>
              </a:xfrm>
              <a:prstGeom prst="pie">
                <a:avLst>
                  <a:gd fmla="val 6190354" name="adj1"/>
                  <a:gd fmla="val 14996165" name="adj2"/>
                </a:avLst>
              </a:prstGeom>
              <a:solidFill>
                <a:srgbClr val="C9DAF8"/>
              </a:solidFill>
              <a:ln>
                <a:noFill/>
              </a:ln>
              <a:effectLst>
                <a:outerShdw blurRad="142875" rotWithShape="0" algn="bl">
                  <a:srgbClr val="000000">
                    <a:alpha val="42750"/>
                  </a:srgbClr>
                </a:outerShdw>
              </a:effectLst>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20"/>
              <p:cNvSpPr/>
              <p:nvPr/>
            </p:nvSpPr>
            <p:spPr>
              <a:xfrm rot="-114672">
                <a:off x="5337111" y="1929943"/>
                <a:ext cx="557710" cy="600900"/>
              </a:xfrm>
              <a:prstGeom prst="pie">
                <a:avLst>
                  <a:gd fmla="val 4028252" name="adj1"/>
                  <a:gd fmla="val 17183677" name="adj2"/>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rPr lang="en-SA">
                    <a:solidFill>
                      <a:srgbClr val="FBFBFB"/>
                    </a:solidFill>
                  </a:rPr>
                  <a:t>4</a:t>
                </a:r>
                <a:endParaRPr b="0" i="0" sz="1400" u="none" cap="none" strike="noStrike">
                  <a:solidFill>
                    <a:srgbClr val="FBFBFB"/>
                  </a:solidFill>
                  <a:latin typeface="Arial"/>
                  <a:ea typeface="Arial"/>
                  <a:cs typeface="Arial"/>
                  <a:sym typeface="Arial"/>
                </a:endParaRPr>
              </a:p>
            </p:txBody>
          </p:sp>
          <p:sp>
            <p:nvSpPr>
              <p:cNvPr id="2829" name="Google Shape;2829;p20"/>
              <p:cNvSpPr/>
              <p:nvPr/>
            </p:nvSpPr>
            <p:spPr>
              <a:xfrm rot="-9359762">
                <a:off x="3193941" y="1176205"/>
                <a:ext cx="2777287" cy="2777287"/>
              </a:xfrm>
              <a:prstGeom prst="blockArc">
                <a:avLst>
                  <a:gd fmla="val 12602522" name="adj1"/>
                  <a:gd fmla="val 16867657" name="adj2"/>
                  <a:gd fmla="val 20844" name="adj3"/>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20"/>
              <p:cNvSpPr/>
              <p:nvPr/>
            </p:nvSpPr>
            <p:spPr>
              <a:xfrm rot="-8936366">
                <a:off x="3659170" y="3173531"/>
                <a:ext cx="578551" cy="578963"/>
              </a:xfrm>
              <a:prstGeom prst="pie">
                <a:avLst>
                  <a:gd fmla="val 6190354" name="adj1"/>
                  <a:gd fmla="val 14996165" name="adj2"/>
                </a:avLst>
              </a:prstGeom>
              <a:solidFill>
                <a:srgbClr val="C9DAF8"/>
              </a:solidFill>
              <a:ln>
                <a:noFill/>
              </a:ln>
              <a:effectLst>
                <a:outerShdw blurRad="142875" rotWithShape="0" algn="bl">
                  <a:srgbClr val="000000">
                    <a:alpha val="42750"/>
                  </a:srgbClr>
                </a:outerShdw>
              </a:effectLst>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20"/>
              <p:cNvSpPr/>
              <p:nvPr/>
            </p:nvSpPr>
            <p:spPr>
              <a:xfrm rot="1824498">
                <a:off x="3659329" y="3173470"/>
                <a:ext cx="578475" cy="578885"/>
              </a:xfrm>
              <a:prstGeom prst="pie">
                <a:avLst>
                  <a:gd fmla="val 4028252" name="adj1"/>
                  <a:gd fmla="val 17183677" name="adj2"/>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20"/>
              <p:cNvSpPr/>
              <p:nvPr/>
            </p:nvSpPr>
            <p:spPr>
              <a:xfrm rot="-600092">
                <a:off x="3198852" y="1195456"/>
                <a:ext cx="2777611" cy="2777611"/>
              </a:xfrm>
              <a:prstGeom prst="blockArc">
                <a:avLst>
                  <a:gd fmla="val 12513247" name="adj1"/>
                  <a:gd fmla="val 16867657" name="adj2"/>
                  <a:gd fmla="val 20844" name="adj3"/>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20"/>
              <p:cNvSpPr/>
              <p:nvPr/>
            </p:nvSpPr>
            <p:spPr>
              <a:xfrm rot="-176551">
                <a:off x="4312090" y="1195443"/>
                <a:ext cx="578563" cy="579162"/>
              </a:xfrm>
              <a:prstGeom prst="pie">
                <a:avLst>
                  <a:gd fmla="val 6190354" name="adj1"/>
                  <a:gd fmla="val 14996165" name="adj2"/>
                </a:avLst>
              </a:prstGeom>
              <a:solidFill>
                <a:srgbClr val="C9DAF8"/>
              </a:solidFill>
              <a:ln>
                <a:noFill/>
              </a:ln>
              <a:effectLst>
                <a:outerShdw blurRad="142875" rotWithShape="0" algn="bl">
                  <a:srgbClr val="000000">
                    <a:alpha val="42750"/>
                  </a:srgbClr>
                </a:outerShdw>
              </a:effectLst>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20"/>
              <p:cNvSpPr/>
              <p:nvPr/>
            </p:nvSpPr>
            <p:spPr>
              <a:xfrm rot="10584085">
                <a:off x="4312106" y="1195621"/>
                <a:ext cx="578340" cy="578939"/>
              </a:xfrm>
              <a:prstGeom prst="pie">
                <a:avLst>
                  <a:gd fmla="val 4028252" name="adj1"/>
                  <a:gd fmla="val 17183677" name="adj2"/>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20"/>
              <p:cNvSpPr/>
              <p:nvPr/>
            </p:nvSpPr>
            <p:spPr>
              <a:xfrm rot="8344778">
                <a:off x="4940918" y="3162896"/>
                <a:ext cx="578465" cy="578888"/>
              </a:xfrm>
              <a:prstGeom prst="pie">
                <a:avLst>
                  <a:gd fmla="val 6190354" name="adj1"/>
                  <a:gd fmla="val 14996165" name="adj2"/>
                </a:avLst>
              </a:prstGeom>
              <a:solidFill>
                <a:srgbClr val="C9DAF8"/>
              </a:solidFill>
              <a:ln>
                <a:noFill/>
              </a:ln>
              <a:effectLst>
                <a:outerShdw blurRad="142875" rotWithShape="0" algn="bl">
                  <a:srgbClr val="000000">
                    <a:alpha val="42750"/>
                  </a:srgbClr>
                </a:outerShdw>
              </a:effectLst>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20"/>
              <p:cNvSpPr/>
              <p:nvPr/>
            </p:nvSpPr>
            <p:spPr>
              <a:xfrm rot="154422">
                <a:off x="4946294" y="3157004"/>
                <a:ext cx="567873" cy="590700"/>
              </a:xfrm>
              <a:prstGeom prst="pie">
                <a:avLst>
                  <a:gd fmla="val 4028252" name="adj1"/>
                  <a:gd fmla="val 17183677" name="adj2"/>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rPr lang="en-SA">
                    <a:solidFill>
                      <a:srgbClr val="FBFBFB"/>
                    </a:solidFill>
                  </a:rPr>
                  <a:t>3</a:t>
                </a:r>
                <a:endParaRPr b="0" i="0" sz="1400" u="none" cap="none" strike="noStrike">
                  <a:solidFill>
                    <a:srgbClr val="FBFBFB"/>
                  </a:solidFill>
                  <a:latin typeface="Arial"/>
                  <a:ea typeface="Arial"/>
                  <a:cs typeface="Arial"/>
                  <a:sym typeface="Arial"/>
                </a:endParaRPr>
              </a:p>
            </p:txBody>
          </p:sp>
          <p:sp>
            <p:nvSpPr>
              <p:cNvPr id="2837" name="Google Shape;2837;p20"/>
              <p:cNvSpPr/>
              <p:nvPr/>
            </p:nvSpPr>
            <p:spPr>
              <a:xfrm rot="-4556960">
                <a:off x="3257317" y="1939130"/>
                <a:ext cx="578302" cy="578957"/>
              </a:xfrm>
              <a:prstGeom prst="pie">
                <a:avLst>
                  <a:gd fmla="val 6190354" name="adj1"/>
                  <a:gd fmla="val 14996165" name="adj2"/>
                </a:avLst>
              </a:prstGeom>
              <a:solidFill>
                <a:srgbClr val="C9DAF8"/>
              </a:solidFill>
              <a:ln>
                <a:noFill/>
              </a:ln>
              <a:effectLst>
                <a:outerShdw blurRad="142875" rotWithShape="0" algn="bl">
                  <a:srgbClr val="000000">
                    <a:alpha val="42750"/>
                  </a:srgbClr>
                </a:outerShdw>
              </a:effectLst>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20"/>
              <p:cNvSpPr/>
              <p:nvPr/>
            </p:nvSpPr>
            <p:spPr>
              <a:xfrm rot="6204541">
                <a:off x="3257486" y="1938903"/>
                <a:ext cx="578264" cy="578917"/>
              </a:xfrm>
              <a:prstGeom prst="pie">
                <a:avLst>
                  <a:gd fmla="val 4028252" name="adj1"/>
                  <a:gd fmla="val 17183677" name="adj2"/>
                </a:avLst>
              </a:prstGeom>
              <a:solidFill>
                <a:srgbClr val="C9DAF8"/>
              </a:solidFill>
              <a:ln>
                <a:noFill/>
              </a:ln>
            </p:spPr>
            <p:txBody>
              <a:bodyPr anchorCtr="0" anchor="ctr" bIns="75600" lIns="75600" spcFirstLastPara="1" rIns="75600" wrap="square" tIns="75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20"/>
              <p:cNvSpPr txBox="1"/>
              <p:nvPr/>
            </p:nvSpPr>
            <p:spPr>
              <a:xfrm>
                <a:off x="4336155" y="1178039"/>
                <a:ext cx="507900" cy="266100"/>
              </a:xfrm>
              <a:prstGeom prst="rect">
                <a:avLst/>
              </a:prstGeom>
              <a:noFill/>
              <a:ln>
                <a:noFill/>
              </a:ln>
            </p:spPr>
            <p:txBody>
              <a:bodyPr anchorCtr="0" anchor="t" bIns="75600" lIns="75600" spcFirstLastPara="1" rIns="75600" wrap="square" tIns="75600">
                <a:noAutofit/>
              </a:bodyPr>
              <a:lstStyle/>
              <a:p>
                <a:pPr indent="0" lvl="0" marL="0" marR="0" rtl="0" algn="ctr">
                  <a:lnSpc>
                    <a:spcPct val="100000"/>
                  </a:lnSpc>
                  <a:spcBef>
                    <a:spcPts val="0"/>
                  </a:spcBef>
                  <a:spcAft>
                    <a:spcPts val="0"/>
                  </a:spcAft>
                  <a:buClr>
                    <a:srgbClr val="000000"/>
                  </a:buClr>
                  <a:buSzPts val="1300"/>
                  <a:buFont typeface="Arial"/>
                  <a:buNone/>
                </a:pPr>
                <a:r>
                  <a:rPr b="1" i="0" lang="en-SA" sz="1300" u="none" cap="none" strike="noStrike">
                    <a:solidFill>
                      <a:srgbClr val="FFFFFF"/>
                    </a:solidFill>
                    <a:latin typeface="Roboto"/>
                    <a:ea typeface="Roboto"/>
                    <a:cs typeface="Roboto"/>
                    <a:sym typeface="Roboto"/>
                  </a:rPr>
                  <a:t>5</a:t>
                </a:r>
                <a:endParaRPr b="1" i="0" sz="1300" u="none" cap="none" strike="noStrike">
                  <a:solidFill>
                    <a:srgbClr val="FFFFFF"/>
                  </a:solidFill>
                  <a:latin typeface="Roboto"/>
                  <a:ea typeface="Roboto"/>
                  <a:cs typeface="Roboto"/>
                  <a:sym typeface="Roboto"/>
                </a:endParaRPr>
              </a:p>
            </p:txBody>
          </p:sp>
          <p:sp>
            <p:nvSpPr>
              <p:cNvPr id="2813" name="Google Shape;2813;p20"/>
              <p:cNvSpPr txBox="1"/>
              <p:nvPr/>
            </p:nvSpPr>
            <p:spPr>
              <a:xfrm>
                <a:off x="3292542" y="1961399"/>
                <a:ext cx="507900" cy="266100"/>
              </a:xfrm>
              <a:prstGeom prst="rect">
                <a:avLst/>
              </a:prstGeom>
              <a:noFill/>
              <a:ln>
                <a:noFill/>
              </a:ln>
            </p:spPr>
            <p:txBody>
              <a:bodyPr anchorCtr="0" anchor="t" bIns="75600" lIns="75600" spcFirstLastPara="1" rIns="75600" wrap="square" tIns="75600">
                <a:noAutofit/>
              </a:bodyPr>
              <a:lstStyle/>
              <a:p>
                <a:pPr indent="0" lvl="0" marL="0" marR="0" rtl="0" algn="ctr">
                  <a:lnSpc>
                    <a:spcPct val="100000"/>
                  </a:lnSpc>
                  <a:spcBef>
                    <a:spcPts val="0"/>
                  </a:spcBef>
                  <a:spcAft>
                    <a:spcPts val="0"/>
                  </a:spcAft>
                  <a:buClr>
                    <a:srgbClr val="000000"/>
                  </a:buClr>
                  <a:buSzPts val="1300"/>
                  <a:buFont typeface="Arial"/>
                  <a:buNone/>
                </a:pPr>
                <a:r>
                  <a:rPr b="1" i="0" lang="en-SA" sz="1300" u="none" cap="none" strike="noStrike">
                    <a:solidFill>
                      <a:srgbClr val="FFFFFF"/>
                    </a:solidFill>
                    <a:latin typeface="Roboto"/>
                    <a:ea typeface="Roboto"/>
                    <a:cs typeface="Roboto"/>
                    <a:sym typeface="Roboto"/>
                  </a:rPr>
                  <a:t>1</a:t>
                </a:r>
                <a:endParaRPr b="1" i="0" sz="1300" u="none" cap="none" strike="noStrike">
                  <a:solidFill>
                    <a:srgbClr val="FFFFFF"/>
                  </a:solidFill>
                  <a:latin typeface="Roboto"/>
                  <a:ea typeface="Roboto"/>
                  <a:cs typeface="Roboto"/>
                  <a:sym typeface="Roboto"/>
                </a:endParaRPr>
              </a:p>
            </p:txBody>
          </p:sp>
          <p:sp>
            <p:nvSpPr>
              <p:cNvPr id="2840" name="Google Shape;2840;p20"/>
              <p:cNvSpPr txBox="1"/>
              <p:nvPr/>
            </p:nvSpPr>
            <p:spPr>
              <a:xfrm>
                <a:off x="3742670" y="3198357"/>
                <a:ext cx="411900" cy="266100"/>
              </a:xfrm>
              <a:prstGeom prst="rect">
                <a:avLst/>
              </a:prstGeom>
              <a:noFill/>
              <a:ln>
                <a:noFill/>
              </a:ln>
            </p:spPr>
            <p:txBody>
              <a:bodyPr anchorCtr="0" anchor="t" bIns="75600" lIns="75600" spcFirstLastPara="1" rIns="75600" wrap="square" tIns="75600">
                <a:noAutofit/>
              </a:bodyPr>
              <a:lstStyle/>
              <a:p>
                <a:pPr indent="0" lvl="0" marL="0" marR="0" rtl="0" algn="l">
                  <a:lnSpc>
                    <a:spcPct val="100000"/>
                  </a:lnSpc>
                  <a:spcBef>
                    <a:spcPts val="0"/>
                  </a:spcBef>
                  <a:spcAft>
                    <a:spcPts val="0"/>
                  </a:spcAft>
                  <a:buClr>
                    <a:srgbClr val="000000"/>
                  </a:buClr>
                  <a:buSzPts val="1300"/>
                  <a:buFont typeface="Arial"/>
                  <a:buNone/>
                </a:pPr>
                <a:r>
                  <a:rPr b="1" i="0" lang="en-SA" sz="1300" u="none" cap="none" strike="noStrike">
                    <a:solidFill>
                      <a:srgbClr val="FFFFFF"/>
                    </a:solidFill>
                    <a:latin typeface="Roboto"/>
                    <a:ea typeface="Roboto"/>
                    <a:cs typeface="Roboto"/>
                    <a:sym typeface="Roboto"/>
                  </a:rPr>
                  <a:t>2</a:t>
                </a:r>
                <a:endParaRPr b="1" i="0" sz="1300" u="none" cap="none" strike="noStrike">
                  <a:solidFill>
                    <a:srgbClr val="FFFFFF"/>
                  </a:solidFill>
                  <a:latin typeface="Roboto"/>
                  <a:ea typeface="Roboto"/>
                  <a:cs typeface="Roboto"/>
                  <a:sym typeface="Roboto"/>
                </a:endParaRPr>
              </a:p>
            </p:txBody>
          </p:sp>
        </p:grpSp>
        <p:sp>
          <p:nvSpPr>
            <p:cNvPr id="2814" name="Google Shape;2814;p20"/>
            <p:cNvSpPr/>
            <p:nvPr/>
          </p:nvSpPr>
          <p:spPr>
            <a:xfrm>
              <a:off x="41813" y="4608500"/>
              <a:ext cx="1869900" cy="264300"/>
            </a:xfrm>
            <a:prstGeom prst="round2SameRect">
              <a:avLst>
                <a:gd fmla="val 16667" name="adj1"/>
                <a:gd fmla="val 0" name="adj2"/>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rgbClr val="002060"/>
                  </a:solidFill>
                  <a:latin typeface="Asap"/>
                  <a:ea typeface="Asap"/>
                  <a:cs typeface="Asap"/>
                  <a:sym typeface="Asap"/>
                </a:rPr>
                <a:t>Levofloxacin</a:t>
              </a:r>
              <a:endParaRPr sz="1500">
                <a:solidFill>
                  <a:srgbClr val="002060"/>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000"/>
                <a:buFont typeface="Arial"/>
                <a:buNone/>
              </a:pPr>
              <a:r>
                <a:t/>
              </a:r>
              <a:endParaRPr b="1" sz="500">
                <a:solidFill>
                  <a:srgbClr val="FFFFFF"/>
                </a:solidFill>
                <a:latin typeface="Titillium Web"/>
                <a:ea typeface="Titillium Web"/>
                <a:cs typeface="Titillium Web"/>
                <a:sym typeface="Titillium Web"/>
              </a:endParaRPr>
            </a:p>
          </p:txBody>
        </p:sp>
        <p:sp>
          <p:nvSpPr>
            <p:cNvPr id="2816" name="Google Shape;2816;p20"/>
            <p:cNvSpPr/>
            <p:nvPr/>
          </p:nvSpPr>
          <p:spPr>
            <a:xfrm>
              <a:off x="145538" y="6507850"/>
              <a:ext cx="1869900" cy="264300"/>
            </a:xfrm>
            <a:prstGeom prst="round2SameRect">
              <a:avLst>
                <a:gd fmla="val 16667" name="adj1"/>
                <a:gd fmla="val 0" name="adj2"/>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SA" sz="1200">
                  <a:solidFill>
                    <a:srgbClr val="002060"/>
                  </a:solidFill>
                  <a:latin typeface="Asap"/>
                  <a:ea typeface="Asap"/>
                  <a:cs typeface="Asap"/>
                  <a:sym typeface="Asap"/>
                </a:rPr>
                <a:t>Vancomycin </a:t>
              </a:r>
              <a:r>
                <a:rPr b="1" lang="en-SA" sz="900">
                  <a:solidFill>
                    <a:srgbClr val="434343"/>
                  </a:solidFill>
                  <a:latin typeface="Asap"/>
                  <a:ea typeface="Asap"/>
                  <a:cs typeface="Asap"/>
                  <a:sym typeface="Asap"/>
                </a:rPr>
                <a:t>gram +ve</a:t>
              </a:r>
              <a:endParaRPr sz="900">
                <a:solidFill>
                  <a:srgbClr val="434343"/>
                </a:solidFill>
                <a:latin typeface="Asap"/>
                <a:ea typeface="Asap"/>
                <a:cs typeface="Asap"/>
                <a:sym typeface="Asap"/>
              </a:endParaRPr>
            </a:p>
            <a:p>
              <a:pPr indent="0" lvl="0" marL="0" rtl="0" algn="ctr">
                <a:spcBef>
                  <a:spcPts val="0"/>
                </a:spcBef>
                <a:spcAft>
                  <a:spcPts val="0"/>
                </a:spcAft>
                <a:buClr>
                  <a:srgbClr val="000000"/>
                </a:buClr>
                <a:buSzPts val="1000"/>
                <a:buFont typeface="Arial"/>
                <a:buNone/>
              </a:pPr>
              <a:r>
                <a:t/>
              </a:r>
              <a:endParaRPr b="1" sz="200">
                <a:solidFill>
                  <a:srgbClr val="FFFFFF"/>
                </a:solidFill>
                <a:latin typeface="Titillium Web"/>
                <a:ea typeface="Titillium Web"/>
                <a:cs typeface="Titillium Web"/>
                <a:sym typeface="Titillium Web"/>
              </a:endParaRPr>
            </a:p>
          </p:txBody>
        </p:sp>
        <p:sp>
          <p:nvSpPr>
            <p:cNvPr id="2841" name="Google Shape;2841;p20"/>
            <p:cNvSpPr/>
            <p:nvPr/>
          </p:nvSpPr>
          <p:spPr>
            <a:xfrm>
              <a:off x="2612576" y="7156600"/>
              <a:ext cx="1869900" cy="367200"/>
            </a:xfrm>
            <a:prstGeom prst="round2SameRect">
              <a:avLst>
                <a:gd fmla="val 16667" name="adj1"/>
                <a:gd fmla="val 0" name="adj2"/>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SA" sz="1500">
                  <a:solidFill>
                    <a:srgbClr val="002060"/>
                  </a:solidFill>
                  <a:latin typeface="Asap"/>
                  <a:ea typeface="Asap"/>
                  <a:cs typeface="Asap"/>
                  <a:sym typeface="Asap"/>
                </a:rPr>
                <a:t>     </a:t>
              </a:r>
              <a:r>
                <a:rPr b="1" lang="en-SA" sz="1700">
                  <a:solidFill>
                    <a:srgbClr val="002060"/>
                  </a:solidFill>
                  <a:latin typeface="Asap"/>
                  <a:ea typeface="Asap"/>
                  <a:cs typeface="Asap"/>
                  <a:sym typeface="Asap"/>
                </a:rPr>
                <a:t>Cefepime</a:t>
              </a:r>
              <a:endParaRPr sz="1700">
                <a:solidFill>
                  <a:srgbClr val="002060"/>
                </a:solidFill>
                <a:latin typeface="Asap"/>
                <a:ea typeface="Asap"/>
                <a:cs typeface="Asap"/>
                <a:sym typeface="Asap"/>
              </a:endParaRPr>
            </a:p>
            <a:p>
              <a:pPr indent="0" lvl="0" marL="0" rtl="0" algn="ctr">
                <a:spcBef>
                  <a:spcPts val="0"/>
                </a:spcBef>
                <a:spcAft>
                  <a:spcPts val="0"/>
                </a:spcAft>
                <a:buClr>
                  <a:srgbClr val="000000"/>
                </a:buClr>
                <a:buSzPts val="1000"/>
                <a:buFont typeface="Arial"/>
                <a:buNone/>
              </a:pPr>
              <a:r>
                <a:t/>
              </a:r>
              <a:endParaRPr b="1" sz="1000">
                <a:solidFill>
                  <a:srgbClr val="FFFFFF"/>
                </a:solidFill>
                <a:latin typeface="Exo"/>
                <a:ea typeface="Exo"/>
                <a:cs typeface="Exo"/>
                <a:sym typeface="Exo"/>
              </a:endParaRPr>
            </a:p>
          </p:txBody>
        </p:sp>
        <p:sp>
          <p:nvSpPr>
            <p:cNvPr id="2842" name="Google Shape;2842;p20"/>
            <p:cNvSpPr/>
            <p:nvPr/>
          </p:nvSpPr>
          <p:spPr>
            <a:xfrm>
              <a:off x="4851413" y="4608492"/>
              <a:ext cx="1869900" cy="367200"/>
            </a:xfrm>
            <a:prstGeom prst="round2SameRect">
              <a:avLst>
                <a:gd fmla="val 16667" name="adj1"/>
                <a:gd fmla="val 0" name="adj2"/>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rgbClr val="002060"/>
                  </a:solidFill>
                  <a:latin typeface="Asap"/>
                  <a:ea typeface="Asap"/>
                  <a:cs typeface="Asap"/>
                  <a:sym typeface="Asap"/>
                </a:rPr>
                <a:t>Meropenem</a:t>
              </a:r>
              <a:endParaRPr b="1" sz="1500">
                <a:solidFill>
                  <a:srgbClr val="002060"/>
                </a:solidFill>
                <a:latin typeface="Asap"/>
                <a:ea typeface="Asap"/>
                <a:cs typeface="Asap"/>
                <a:sym typeface="Asap"/>
              </a:endParaRPr>
            </a:p>
            <a:p>
              <a:pPr indent="0" lvl="0" marL="0" rtl="0" algn="l">
                <a:spcBef>
                  <a:spcPts val="0"/>
                </a:spcBef>
                <a:spcAft>
                  <a:spcPts val="0"/>
                </a:spcAft>
                <a:buClr>
                  <a:srgbClr val="000000"/>
                </a:buClr>
                <a:buSzPts val="1000"/>
                <a:buFont typeface="Arial"/>
                <a:buNone/>
              </a:pPr>
              <a:r>
                <a:t/>
              </a:r>
              <a:endParaRPr b="1" sz="500">
                <a:solidFill>
                  <a:srgbClr val="FFFFFF"/>
                </a:solidFill>
                <a:latin typeface="Asap"/>
                <a:ea typeface="Asap"/>
                <a:cs typeface="Asap"/>
                <a:sym typeface="Asap"/>
              </a:endParaRPr>
            </a:p>
          </p:txBody>
        </p:sp>
        <p:sp>
          <p:nvSpPr>
            <p:cNvPr id="2819" name="Google Shape;2819;p20"/>
            <p:cNvSpPr/>
            <p:nvPr/>
          </p:nvSpPr>
          <p:spPr>
            <a:xfrm>
              <a:off x="4946288" y="6234050"/>
              <a:ext cx="1869900" cy="367200"/>
            </a:xfrm>
            <a:prstGeom prst="round2SameRect">
              <a:avLst>
                <a:gd fmla="val 16667" name="adj1"/>
                <a:gd fmla="val 0" name="adj2"/>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SA" sz="1000">
                  <a:solidFill>
                    <a:srgbClr val="002060"/>
                  </a:solidFill>
                  <a:latin typeface="Asap"/>
                  <a:ea typeface="Asap"/>
                  <a:cs typeface="Asap"/>
                  <a:sym typeface="Asap"/>
                </a:rPr>
                <a:t>Piperacillin-tazobactam</a:t>
              </a:r>
              <a:endParaRPr sz="1000">
                <a:solidFill>
                  <a:srgbClr val="002060"/>
                </a:solidFill>
                <a:latin typeface="Asap"/>
                <a:ea typeface="Asap"/>
                <a:cs typeface="Asap"/>
                <a:sym typeface="Asap"/>
              </a:endParaRPr>
            </a:p>
            <a:p>
              <a:pPr indent="0" lvl="0" marL="0" rtl="0" algn="ctr">
                <a:spcBef>
                  <a:spcPts val="0"/>
                </a:spcBef>
                <a:spcAft>
                  <a:spcPts val="0"/>
                </a:spcAft>
                <a:buClr>
                  <a:srgbClr val="000000"/>
                </a:buClr>
                <a:buSzPts val="1000"/>
                <a:buFont typeface="Arial"/>
                <a:buNone/>
              </a:pPr>
              <a:r>
                <a:t/>
              </a:r>
              <a:endParaRPr b="1" sz="100">
                <a:solidFill>
                  <a:srgbClr val="FFFFFF"/>
                </a:solidFill>
                <a:latin typeface="Asap"/>
                <a:ea typeface="Asap"/>
                <a:cs typeface="Asap"/>
                <a:sym typeface="As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6" name="Shape 2846"/>
        <p:cNvGrpSpPr/>
        <p:nvPr/>
      </p:nvGrpSpPr>
      <p:grpSpPr>
        <a:xfrm>
          <a:off x="0" y="0"/>
          <a:ext cx="0" cy="0"/>
          <a:chOff x="0" y="0"/>
          <a:chExt cx="0" cy="0"/>
        </a:xfrm>
      </p:grpSpPr>
      <p:sp>
        <p:nvSpPr>
          <p:cNvPr id="2847" name="Google Shape;2847;p21"/>
          <p:cNvSpPr txBox="1"/>
          <p:nvPr/>
        </p:nvSpPr>
        <p:spPr>
          <a:xfrm>
            <a:off x="208150" y="713700"/>
            <a:ext cx="6291300" cy="4593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SA" sz="1500">
                <a:solidFill>
                  <a:srgbClr val="002060"/>
                </a:solidFill>
                <a:latin typeface="Titillium Web"/>
                <a:ea typeface="Titillium Web"/>
                <a:cs typeface="Titillium Web"/>
                <a:sym typeface="Titillium Web"/>
              </a:rPr>
              <a:t>If no clinical response is noted or deterioration occurs, we need to consider:</a:t>
            </a:r>
            <a:endParaRPr sz="2000">
              <a:solidFill>
                <a:srgbClr val="002060"/>
              </a:solidFill>
              <a:latin typeface="Titillium Web"/>
              <a:ea typeface="Titillium Web"/>
              <a:cs typeface="Titillium Web"/>
              <a:sym typeface="Titillium Web"/>
            </a:endParaRPr>
          </a:p>
        </p:txBody>
      </p:sp>
      <p:sp>
        <p:nvSpPr>
          <p:cNvPr id="2848" name="Google Shape;2848;p21"/>
          <p:cNvSpPr txBox="1"/>
          <p:nvPr/>
        </p:nvSpPr>
        <p:spPr>
          <a:xfrm>
            <a:off x="8796140" y="463291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849" name="Google Shape;2849;p21"/>
          <p:cNvSpPr txBox="1"/>
          <p:nvPr/>
        </p:nvSpPr>
        <p:spPr>
          <a:xfrm>
            <a:off x="685805" y="234503"/>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2400">
                <a:solidFill>
                  <a:srgbClr val="002060"/>
                </a:solidFill>
                <a:latin typeface="Asap"/>
                <a:ea typeface="Asap"/>
                <a:cs typeface="Asap"/>
                <a:sym typeface="Asap"/>
              </a:rPr>
              <a:t>Response to therapy</a:t>
            </a:r>
            <a:endParaRPr b="1" sz="2400">
              <a:solidFill>
                <a:srgbClr val="002060"/>
              </a:solidFill>
              <a:latin typeface="Asap"/>
              <a:ea typeface="Asap"/>
              <a:cs typeface="Asap"/>
              <a:sym typeface="Asap"/>
            </a:endParaRPr>
          </a:p>
        </p:txBody>
      </p:sp>
      <p:sp>
        <p:nvSpPr>
          <p:cNvPr id="2850" name="Google Shape;2850;p21"/>
          <p:cNvSpPr txBox="1"/>
          <p:nvPr/>
        </p:nvSpPr>
        <p:spPr>
          <a:xfrm>
            <a:off x="-600" y="7307554"/>
            <a:ext cx="2729400" cy="98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100">
              <a:solidFill>
                <a:srgbClr val="999999"/>
              </a:solidFill>
              <a:latin typeface="Titillium Web"/>
              <a:ea typeface="Titillium Web"/>
              <a:cs typeface="Titillium Web"/>
              <a:sym typeface="Titillium Web"/>
            </a:endParaRPr>
          </a:p>
        </p:txBody>
      </p:sp>
      <p:grpSp>
        <p:nvGrpSpPr>
          <p:cNvPr id="2851" name="Google Shape;2851;p21"/>
          <p:cNvGrpSpPr/>
          <p:nvPr/>
        </p:nvGrpSpPr>
        <p:grpSpPr>
          <a:xfrm>
            <a:off x="1719486" y="1590089"/>
            <a:ext cx="3945402" cy="3422306"/>
            <a:chOff x="1456300" y="3138100"/>
            <a:chExt cx="3945402" cy="3422306"/>
          </a:xfrm>
        </p:grpSpPr>
        <p:cxnSp>
          <p:nvCxnSpPr>
            <p:cNvPr id="2852" name="Google Shape;2852;p21"/>
            <p:cNvCxnSpPr/>
            <p:nvPr/>
          </p:nvCxnSpPr>
          <p:spPr>
            <a:xfrm>
              <a:off x="1696207" y="3495987"/>
              <a:ext cx="11700" cy="2902200"/>
            </a:xfrm>
            <a:prstGeom prst="straightConnector1">
              <a:avLst/>
            </a:prstGeom>
            <a:noFill/>
            <a:ln cap="flat" cmpd="sng" w="9525">
              <a:solidFill>
                <a:srgbClr val="C9DAF8"/>
              </a:solidFill>
              <a:prstDash val="solid"/>
              <a:round/>
              <a:headEnd len="sm" w="sm" type="none"/>
              <a:tailEnd len="sm" w="sm" type="none"/>
            </a:ln>
          </p:spPr>
        </p:cxnSp>
        <p:cxnSp>
          <p:nvCxnSpPr>
            <p:cNvPr id="2853" name="Google Shape;2853;p21"/>
            <p:cNvCxnSpPr/>
            <p:nvPr/>
          </p:nvCxnSpPr>
          <p:spPr>
            <a:xfrm flipH="1" rot="10800000">
              <a:off x="1701758" y="4071998"/>
              <a:ext cx="528000" cy="3000"/>
            </a:xfrm>
            <a:prstGeom prst="straightConnector1">
              <a:avLst/>
            </a:prstGeom>
            <a:noFill/>
            <a:ln cap="flat" cmpd="sng" w="9525">
              <a:solidFill>
                <a:srgbClr val="C9DAF8"/>
              </a:solidFill>
              <a:prstDash val="solid"/>
              <a:round/>
              <a:headEnd len="sm" w="sm" type="none"/>
              <a:tailEnd len="sm" w="sm" type="none"/>
            </a:ln>
          </p:spPr>
        </p:cxnSp>
        <p:sp>
          <p:nvSpPr>
            <p:cNvPr id="2854" name="Google Shape;2854;p21"/>
            <p:cNvSpPr txBox="1"/>
            <p:nvPr/>
          </p:nvSpPr>
          <p:spPr>
            <a:xfrm>
              <a:off x="2229605" y="3889112"/>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lang="en-SA" sz="1500">
                  <a:solidFill>
                    <a:srgbClr val="002060"/>
                  </a:solidFill>
                  <a:latin typeface="Titillium Web"/>
                  <a:ea typeface="Titillium Web"/>
                  <a:cs typeface="Titillium Web"/>
                  <a:sym typeface="Titillium Web"/>
                </a:rPr>
                <a:t>Resistant pathogen</a:t>
              </a:r>
              <a:r>
                <a:rPr i="0" lang="en-SA" sz="1600" u="none" cap="none" strike="noStrike">
                  <a:solidFill>
                    <a:srgbClr val="434343"/>
                  </a:solidFill>
                  <a:latin typeface="Titillium Web"/>
                  <a:ea typeface="Titillium Web"/>
                  <a:cs typeface="Titillium Web"/>
                  <a:sym typeface="Titillium Web"/>
                </a:rPr>
                <a:t> </a:t>
              </a:r>
              <a:endParaRPr i="0" sz="1600" u="none" cap="none" strike="noStrike">
                <a:solidFill>
                  <a:srgbClr val="434343"/>
                </a:solidFill>
                <a:latin typeface="Titillium Web"/>
                <a:ea typeface="Titillium Web"/>
                <a:cs typeface="Titillium Web"/>
                <a:sym typeface="Titillium Web"/>
              </a:endParaRPr>
            </a:p>
          </p:txBody>
        </p:sp>
        <p:cxnSp>
          <p:nvCxnSpPr>
            <p:cNvPr id="2855" name="Google Shape;2855;p21"/>
            <p:cNvCxnSpPr/>
            <p:nvPr/>
          </p:nvCxnSpPr>
          <p:spPr>
            <a:xfrm flipH="1" rot="10800000">
              <a:off x="1701758" y="4667735"/>
              <a:ext cx="528000" cy="3000"/>
            </a:xfrm>
            <a:prstGeom prst="straightConnector1">
              <a:avLst/>
            </a:prstGeom>
            <a:noFill/>
            <a:ln cap="flat" cmpd="sng" w="9525">
              <a:solidFill>
                <a:srgbClr val="C9DAF8"/>
              </a:solidFill>
              <a:prstDash val="solid"/>
              <a:round/>
              <a:headEnd len="sm" w="sm" type="none"/>
              <a:tailEnd len="sm" w="sm" type="none"/>
            </a:ln>
          </p:spPr>
        </p:cxnSp>
        <p:sp>
          <p:nvSpPr>
            <p:cNvPr id="2856" name="Google Shape;2856;p21"/>
            <p:cNvSpPr txBox="1"/>
            <p:nvPr/>
          </p:nvSpPr>
          <p:spPr>
            <a:xfrm>
              <a:off x="2229605" y="4484848"/>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Superinfection </a:t>
              </a:r>
              <a:r>
                <a:rPr lang="en-SA" sz="1000">
                  <a:solidFill>
                    <a:schemeClr val="hlink"/>
                  </a:solidFill>
                  <a:latin typeface="Titillium Web"/>
                  <a:ea typeface="Titillium Web"/>
                  <a:cs typeface="Titillium Web"/>
                  <a:sym typeface="Titillium Web"/>
                </a:rPr>
                <a:t>عدوى</a:t>
              </a:r>
              <a:r>
                <a:rPr lang="en-SA" sz="1500">
                  <a:solidFill>
                    <a:srgbClr val="002060"/>
                  </a:solidFill>
                  <a:latin typeface="Titillium Web"/>
                  <a:ea typeface="Titillium Web"/>
                  <a:cs typeface="Titillium Web"/>
                  <a:sym typeface="Titillium Web"/>
                </a:rPr>
                <a:t> </a:t>
              </a:r>
              <a:r>
                <a:rPr lang="en-SA" sz="1000">
                  <a:solidFill>
                    <a:schemeClr val="hlink"/>
                  </a:solidFill>
                  <a:latin typeface="Titillium Web"/>
                  <a:ea typeface="Titillium Web"/>
                  <a:cs typeface="Titillium Web"/>
                  <a:sym typeface="Titillium Web"/>
                </a:rPr>
                <a:t>إضافية</a:t>
              </a:r>
              <a:r>
                <a:rPr lang="en-SA" sz="1500">
                  <a:solidFill>
                    <a:srgbClr val="002060"/>
                  </a:solidFill>
                  <a:latin typeface="Titillium Web"/>
                  <a:ea typeface="Titillium Web"/>
                  <a:cs typeface="Titillium Web"/>
                  <a:sym typeface="Titillium Web"/>
                </a:rPr>
                <a:t> </a:t>
              </a:r>
              <a:endParaRPr i="0" sz="1600" u="none" cap="none" strike="noStrike">
                <a:solidFill>
                  <a:srgbClr val="434343"/>
                </a:solidFill>
                <a:latin typeface="Titillium Web"/>
                <a:ea typeface="Titillium Web"/>
                <a:cs typeface="Titillium Web"/>
                <a:sym typeface="Titillium Web"/>
              </a:endParaRPr>
            </a:p>
          </p:txBody>
        </p:sp>
        <p:cxnSp>
          <p:nvCxnSpPr>
            <p:cNvPr id="2857" name="Google Shape;2857;p21"/>
            <p:cNvCxnSpPr/>
            <p:nvPr/>
          </p:nvCxnSpPr>
          <p:spPr>
            <a:xfrm flipH="1" rot="10800000">
              <a:off x="1703446" y="5228845"/>
              <a:ext cx="528000" cy="3000"/>
            </a:xfrm>
            <a:prstGeom prst="straightConnector1">
              <a:avLst/>
            </a:prstGeom>
            <a:noFill/>
            <a:ln cap="flat" cmpd="sng" w="9525">
              <a:solidFill>
                <a:srgbClr val="C9DAF8"/>
              </a:solidFill>
              <a:prstDash val="solid"/>
              <a:round/>
              <a:headEnd len="sm" w="sm" type="none"/>
              <a:tailEnd len="sm" w="sm" type="none"/>
            </a:ln>
          </p:spPr>
        </p:cxnSp>
        <p:sp>
          <p:nvSpPr>
            <p:cNvPr id="2858" name="Google Shape;2858;p21"/>
            <p:cNvSpPr txBox="1"/>
            <p:nvPr/>
          </p:nvSpPr>
          <p:spPr>
            <a:xfrm>
              <a:off x="2231303" y="5045962"/>
              <a:ext cx="3170400" cy="4722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Unusual pathogens. </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مو</a:t>
              </a:r>
              <a:r>
                <a:rPr lang="en-SA" sz="1300">
                  <a:solidFill>
                    <a:schemeClr val="accent2"/>
                  </a:solidFill>
                  <a:latin typeface="Titillium Web"/>
                  <a:ea typeface="Titillium Web"/>
                  <a:cs typeface="Titillium Web"/>
                  <a:sym typeface="Titillium Web"/>
                </a:rPr>
                <a:t> </a:t>
              </a:r>
              <a:r>
                <a:rPr lang="en-SA" sz="1000">
                  <a:solidFill>
                    <a:schemeClr val="hlink"/>
                  </a:solidFill>
                  <a:latin typeface="Titillium Web"/>
                  <a:ea typeface="Titillium Web"/>
                  <a:cs typeface="Titillium Web"/>
                  <a:sym typeface="Titillium Web"/>
                </a:rPr>
                <a:t>من القائمة البكتيريا اللي انا</a:t>
              </a:r>
              <a:r>
                <a:rPr lang="en-SA" sz="1300">
                  <a:solidFill>
                    <a:schemeClr val="accent2"/>
                  </a:solidFill>
                  <a:latin typeface="Titillium Web"/>
                  <a:ea typeface="Titillium Web"/>
                  <a:cs typeface="Titillium Web"/>
                  <a:sym typeface="Titillium Web"/>
                </a:rPr>
                <a:t> </a:t>
              </a:r>
              <a:r>
                <a:rPr lang="en-SA" sz="1000">
                  <a:solidFill>
                    <a:schemeClr val="hlink"/>
                  </a:solidFill>
                  <a:latin typeface="Titillium Web"/>
                  <a:ea typeface="Titillium Web"/>
                  <a:cs typeface="Titillium Web"/>
                  <a:sym typeface="Titillium Web"/>
                </a:rPr>
                <a:t>غطيتها .ex:legionella</a:t>
              </a:r>
              <a:endParaRPr sz="1600">
                <a:solidFill>
                  <a:srgbClr val="434343"/>
                </a:solidFill>
                <a:latin typeface="Titillium Web"/>
                <a:ea typeface="Titillium Web"/>
                <a:cs typeface="Titillium Web"/>
                <a:sym typeface="Titillium Web"/>
              </a:endParaRPr>
            </a:p>
          </p:txBody>
        </p:sp>
        <p:cxnSp>
          <p:nvCxnSpPr>
            <p:cNvPr id="2859" name="Google Shape;2859;p21"/>
            <p:cNvCxnSpPr/>
            <p:nvPr/>
          </p:nvCxnSpPr>
          <p:spPr>
            <a:xfrm flipH="1" rot="10800000">
              <a:off x="1701758" y="5789955"/>
              <a:ext cx="528000" cy="3000"/>
            </a:xfrm>
            <a:prstGeom prst="straightConnector1">
              <a:avLst/>
            </a:prstGeom>
            <a:noFill/>
            <a:ln cap="flat" cmpd="sng" w="9525">
              <a:solidFill>
                <a:srgbClr val="C9DAF8"/>
              </a:solidFill>
              <a:prstDash val="solid"/>
              <a:round/>
              <a:headEnd len="sm" w="sm" type="none"/>
              <a:tailEnd len="sm" w="sm" type="none"/>
            </a:ln>
          </p:spPr>
        </p:cxnSp>
        <p:sp>
          <p:nvSpPr>
            <p:cNvPr id="2860" name="Google Shape;2860;p21"/>
            <p:cNvSpPr txBox="1"/>
            <p:nvPr/>
          </p:nvSpPr>
          <p:spPr>
            <a:xfrm>
              <a:off x="2229605" y="5607069"/>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Lung abscess.</a:t>
              </a:r>
              <a:endParaRPr i="0" sz="1600" u="none" cap="none" strike="noStrike">
                <a:solidFill>
                  <a:srgbClr val="434343"/>
                </a:solidFill>
                <a:latin typeface="Titillium Web"/>
                <a:ea typeface="Titillium Web"/>
                <a:cs typeface="Titillium Web"/>
                <a:sym typeface="Titillium Web"/>
              </a:endParaRPr>
            </a:p>
          </p:txBody>
        </p:sp>
        <p:cxnSp>
          <p:nvCxnSpPr>
            <p:cNvPr id="2861" name="Google Shape;2861;p21"/>
            <p:cNvCxnSpPr/>
            <p:nvPr/>
          </p:nvCxnSpPr>
          <p:spPr>
            <a:xfrm flipH="1" rot="10800000">
              <a:off x="1703446" y="6385693"/>
              <a:ext cx="528000" cy="3000"/>
            </a:xfrm>
            <a:prstGeom prst="straightConnector1">
              <a:avLst/>
            </a:prstGeom>
            <a:noFill/>
            <a:ln cap="flat" cmpd="sng" w="9525">
              <a:solidFill>
                <a:srgbClr val="C9DAF8"/>
              </a:solidFill>
              <a:prstDash val="solid"/>
              <a:round/>
              <a:headEnd len="sm" w="sm" type="none"/>
              <a:tailEnd len="sm" w="sm" type="none"/>
            </a:ln>
          </p:spPr>
        </p:cxnSp>
        <p:sp>
          <p:nvSpPr>
            <p:cNvPr id="2862" name="Google Shape;2862;p21"/>
            <p:cNvSpPr txBox="1"/>
            <p:nvPr/>
          </p:nvSpPr>
          <p:spPr>
            <a:xfrm>
              <a:off x="2231293" y="6202806"/>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Extrapulmonary infection.</a:t>
              </a:r>
              <a:endParaRPr i="0" sz="1600" u="none" cap="none" strike="noStrike">
                <a:solidFill>
                  <a:srgbClr val="434343"/>
                </a:solidFill>
                <a:latin typeface="Titillium Web"/>
                <a:ea typeface="Titillium Web"/>
                <a:cs typeface="Titillium Web"/>
                <a:sym typeface="Titillium Web"/>
              </a:endParaRPr>
            </a:p>
          </p:txBody>
        </p:sp>
        <p:sp>
          <p:nvSpPr>
            <p:cNvPr id="2863" name="Google Shape;2863;p21"/>
            <p:cNvSpPr/>
            <p:nvPr/>
          </p:nvSpPr>
          <p:spPr>
            <a:xfrm>
              <a:off x="1456300" y="3138100"/>
              <a:ext cx="3170400" cy="472200"/>
            </a:xfrm>
            <a:prstGeom prst="roundRect">
              <a:avLst>
                <a:gd fmla="val 16667" name="adj"/>
              </a:avLst>
            </a:prstGeom>
            <a:solidFill>
              <a:srgbClr val="C9DAF8"/>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SA" sz="1500">
                  <a:solidFill>
                    <a:srgbClr val="002060"/>
                  </a:solidFill>
                  <a:latin typeface="Titillium Web"/>
                  <a:ea typeface="Titillium Web"/>
                  <a:cs typeface="Titillium Web"/>
                  <a:sym typeface="Titillium Web"/>
                </a:rPr>
                <a:t>Infectious causes:</a:t>
              </a:r>
              <a:endParaRPr i="0" sz="1800" u="none" cap="none" strike="noStrike">
                <a:solidFill>
                  <a:srgbClr val="434343"/>
                </a:solidFill>
                <a:latin typeface="Titillium Web"/>
                <a:ea typeface="Titillium Web"/>
                <a:cs typeface="Titillium Web"/>
                <a:sym typeface="Titillium Web"/>
              </a:endParaRPr>
            </a:p>
          </p:txBody>
        </p:sp>
      </p:grpSp>
      <p:grpSp>
        <p:nvGrpSpPr>
          <p:cNvPr id="2864" name="Google Shape;2864;p21"/>
          <p:cNvGrpSpPr/>
          <p:nvPr/>
        </p:nvGrpSpPr>
        <p:grpSpPr>
          <a:xfrm>
            <a:off x="1720335" y="5727795"/>
            <a:ext cx="3943715" cy="3260081"/>
            <a:chOff x="1456300" y="3138100"/>
            <a:chExt cx="3943715" cy="3260081"/>
          </a:xfrm>
        </p:grpSpPr>
        <p:cxnSp>
          <p:nvCxnSpPr>
            <p:cNvPr id="2865" name="Google Shape;2865;p21"/>
            <p:cNvCxnSpPr/>
            <p:nvPr/>
          </p:nvCxnSpPr>
          <p:spPr>
            <a:xfrm flipH="1">
              <a:off x="1691107" y="3495987"/>
              <a:ext cx="5100" cy="1211400"/>
            </a:xfrm>
            <a:prstGeom prst="straightConnector1">
              <a:avLst/>
            </a:prstGeom>
            <a:noFill/>
            <a:ln cap="flat" cmpd="sng" w="9525">
              <a:solidFill>
                <a:srgbClr val="C9DAF8"/>
              </a:solidFill>
              <a:prstDash val="solid"/>
              <a:round/>
              <a:headEnd len="sm" w="sm" type="none"/>
              <a:tailEnd len="sm" w="sm" type="none"/>
            </a:ln>
          </p:spPr>
        </p:cxnSp>
        <p:cxnSp>
          <p:nvCxnSpPr>
            <p:cNvPr id="2866" name="Google Shape;2866;p21"/>
            <p:cNvCxnSpPr/>
            <p:nvPr/>
          </p:nvCxnSpPr>
          <p:spPr>
            <a:xfrm flipH="1" rot="10800000">
              <a:off x="1701758" y="4071998"/>
              <a:ext cx="528000" cy="3000"/>
            </a:xfrm>
            <a:prstGeom prst="straightConnector1">
              <a:avLst/>
            </a:prstGeom>
            <a:noFill/>
            <a:ln cap="flat" cmpd="sng" w="9525">
              <a:solidFill>
                <a:srgbClr val="C9DAF8"/>
              </a:solidFill>
              <a:prstDash val="solid"/>
              <a:round/>
              <a:headEnd len="sm" w="sm" type="none"/>
              <a:tailEnd len="sm" w="sm" type="none"/>
            </a:ln>
          </p:spPr>
        </p:cxnSp>
        <p:sp>
          <p:nvSpPr>
            <p:cNvPr id="2867" name="Google Shape;2867;p21"/>
            <p:cNvSpPr txBox="1"/>
            <p:nvPr/>
          </p:nvSpPr>
          <p:spPr>
            <a:xfrm>
              <a:off x="2229615" y="3889110"/>
              <a:ext cx="3170400" cy="4593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Heart: congestive heart failure (CHF).</a:t>
              </a:r>
              <a:endParaRPr i="0" sz="1600" u="none" cap="none" strike="noStrike">
                <a:solidFill>
                  <a:srgbClr val="434343"/>
                </a:solidFill>
                <a:latin typeface="Titillium Web"/>
                <a:ea typeface="Titillium Web"/>
                <a:cs typeface="Titillium Web"/>
                <a:sym typeface="Titillium Web"/>
              </a:endParaRPr>
            </a:p>
          </p:txBody>
        </p:sp>
        <p:cxnSp>
          <p:nvCxnSpPr>
            <p:cNvPr id="2868" name="Google Shape;2868;p21"/>
            <p:cNvCxnSpPr/>
            <p:nvPr/>
          </p:nvCxnSpPr>
          <p:spPr>
            <a:xfrm flipH="1" rot="10800000">
              <a:off x="1701758" y="4667735"/>
              <a:ext cx="528000" cy="3000"/>
            </a:xfrm>
            <a:prstGeom prst="straightConnector1">
              <a:avLst/>
            </a:prstGeom>
            <a:noFill/>
            <a:ln cap="flat" cmpd="sng" w="9525">
              <a:solidFill>
                <a:srgbClr val="C9DAF8"/>
              </a:solidFill>
              <a:prstDash val="solid"/>
              <a:round/>
              <a:headEnd len="sm" w="sm" type="none"/>
              <a:tailEnd len="sm" w="sm" type="none"/>
            </a:ln>
          </p:spPr>
        </p:cxnSp>
        <p:sp>
          <p:nvSpPr>
            <p:cNvPr id="2869" name="Google Shape;2869;p21"/>
            <p:cNvSpPr txBox="1"/>
            <p:nvPr/>
          </p:nvSpPr>
          <p:spPr>
            <a:xfrm>
              <a:off x="2229615" y="4484781"/>
              <a:ext cx="3170400" cy="19134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Lung: fibroproliferative acute respiratory distress syndrome (ARDS), pulmonary emboli, Atelectasis.</a:t>
              </a:r>
              <a:endParaRPr sz="1500">
                <a:solidFill>
                  <a:srgbClr val="00206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sz="1600">
                <a:solidFill>
                  <a:srgbClr val="434343"/>
                </a:solidFill>
                <a:latin typeface="Titillium Web"/>
                <a:ea typeface="Titillium Web"/>
                <a:cs typeface="Titillium Web"/>
                <a:sym typeface="Titillium Web"/>
              </a:endParaRPr>
            </a:p>
          </p:txBody>
        </p:sp>
        <p:sp>
          <p:nvSpPr>
            <p:cNvPr id="2870" name="Google Shape;2870;p21"/>
            <p:cNvSpPr/>
            <p:nvPr/>
          </p:nvSpPr>
          <p:spPr>
            <a:xfrm>
              <a:off x="1456300" y="3138100"/>
              <a:ext cx="3170400" cy="472200"/>
            </a:xfrm>
            <a:prstGeom prst="roundRect">
              <a:avLst>
                <a:gd fmla="val 16667" name="adj"/>
              </a:avLst>
            </a:prstGeom>
            <a:solidFill>
              <a:srgbClr val="C9DAF8"/>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SA" sz="1500">
                  <a:solidFill>
                    <a:srgbClr val="002060"/>
                  </a:solidFill>
                  <a:latin typeface="Titillium Web"/>
                  <a:ea typeface="Titillium Web"/>
                  <a:cs typeface="Titillium Web"/>
                  <a:sym typeface="Titillium Web"/>
                </a:rPr>
                <a:t>Non infectious events:</a:t>
              </a:r>
              <a:endParaRPr i="0" sz="1800" u="none" cap="none" strike="noStrike">
                <a:solidFill>
                  <a:srgbClr val="434343"/>
                </a:solidFill>
                <a:latin typeface="Titillium Web"/>
                <a:ea typeface="Titillium Web"/>
                <a:cs typeface="Titillium Web"/>
                <a:sym typeface="Titillium Web"/>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alpha val="0"/>
          </a:srgbClr>
        </a:solidFill>
      </p:bgPr>
    </p:bg>
    <p:spTree>
      <p:nvGrpSpPr>
        <p:cNvPr id="2874" name="Shape 2874"/>
        <p:cNvGrpSpPr/>
        <p:nvPr/>
      </p:nvGrpSpPr>
      <p:grpSpPr>
        <a:xfrm>
          <a:off x="0" y="0"/>
          <a:ext cx="0" cy="0"/>
          <a:chOff x="0" y="0"/>
          <a:chExt cx="0" cy="0"/>
        </a:xfrm>
      </p:grpSpPr>
      <p:sp>
        <p:nvSpPr>
          <p:cNvPr id="2875" name="Google Shape;2875;p22"/>
          <p:cNvSpPr txBox="1"/>
          <p:nvPr/>
        </p:nvSpPr>
        <p:spPr>
          <a:xfrm>
            <a:off x="8796140" y="463291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876" name="Google Shape;2876;p22"/>
          <p:cNvPicPr preferRelativeResize="0"/>
          <p:nvPr/>
        </p:nvPicPr>
        <p:blipFill>
          <a:blip r:embed="rId4">
            <a:alphaModFix/>
          </a:blip>
          <a:stretch>
            <a:fillRect/>
          </a:stretch>
        </p:blipFill>
        <p:spPr>
          <a:xfrm>
            <a:off x="4392850" y="7646300"/>
            <a:ext cx="2465150" cy="2259700"/>
          </a:xfrm>
          <a:prstGeom prst="rect">
            <a:avLst/>
          </a:prstGeom>
          <a:noFill/>
          <a:ln>
            <a:noFill/>
          </a:ln>
        </p:spPr>
      </p:pic>
      <p:graphicFrame>
        <p:nvGraphicFramePr>
          <p:cNvPr id="2877" name="Google Shape;2877;p22"/>
          <p:cNvGraphicFramePr/>
          <p:nvPr/>
        </p:nvGraphicFramePr>
        <p:xfrm>
          <a:off x="-25" y="-25"/>
          <a:ext cx="3000000" cy="3000000"/>
        </p:xfrm>
        <a:graphic>
          <a:graphicData uri="http://schemas.openxmlformats.org/drawingml/2006/table">
            <a:tbl>
              <a:tblPr>
                <a:noFill/>
                <a:tableStyleId>{9C2DC16E-6F7F-4B61-B7CF-BE960125E06F}</a:tableStyleId>
              </a:tblPr>
              <a:tblGrid>
                <a:gridCol w="1719025"/>
                <a:gridCol w="5138975"/>
              </a:tblGrid>
              <a:tr h="1334675">
                <a:tc>
                  <a:txBody>
                    <a:bodyPr/>
                    <a:lstStyle/>
                    <a:p>
                      <a:pPr indent="0" lvl="0" marL="0" rtl="0" algn="ctr">
                        <a:spcBef>
                          <a:spcPts val="0"/>
                        </a:spcBef>
                        <a:spcAft>
                          <a:spcPts val="0"/>
                        </a:spcAft>
                        <a:buNone/>
                      </a:pPr>
                      <a:r>
                        <a:t/>
                      </a:r>
                      <a:endParaRPr sz="2000">
                        <a:solidFill>
                          <a:schemeClr val="accent1"/>
                        </a:solidFill>
                        <a:latin typeface="Asap"/>
                        <a:ea typeface="Asap"/>
                        <a:cs typeface="Asap"/>
                        <a:sym typeface="Asap"/>
                      </a:endParaRPr>
                    </a:p>
                    <a:p>
                      <a:pPr indent="0" lvl="0" marL="0" rtl="0" algn="ctr">
                        <a:spcBef>
                          <a:spcPts val="0"/>
                        </a:spcBef>
                        <a:spcAft>
                          <a:spcPts val="0"/>
                        </a:spcAft>
                        <a:buNone/>
                      </a:pPr>
                      <a:r>
                        <a:rPr b="1" lang="en-SA" sz="2000">
                          <a:solidFill>
                            <a:schemeClr val="accent1"/>
                          </a:solidFill>
                          <a:latin typeface="Asap"/>
                          <a:ea typeface="Asap"/>
                          <a:cs typeface="Asap"/>
                          <a:sym typeface="Asap"/>
                        </a:rPr>
                        <a:t>Summary</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r>
              <a:tr h="1519275">
                <a:tc>
                  <a:txBody>
                    <a:bodyPr/>
                    <a:lstStyle/>
                    <a:p>
                      <a:pPr indent="0" lvl="0" marL="0" rtl="0" algn="ctr">
                        <a:spcBef>
                          <a:spcPts val="0"/>
                        </a:spcBef>
                        <a:spcAft>
                          <a:spcPts val="0"/>
                        </a:spcAft>
                        <a:buNone/>
                      </a:pPr>
                      <a:r>
                        <a:t/>
                      </a:r>
                      <a:endParaRPr sz="2000">
                        <a:latin typeface="Asap"/>
                        <a:ea typeface="Asap"/>
                        <a:cs typeface="Asap"/>
                        <a:sym typeface="Asap"/>
                      </a:endParaRPr>
                    </a:p>
                    <a:p>
                      <a:pPr indent="0" lvl="0" marL="0" rtl="0" algn="l">
                        <a:spcBef>
                          <a:spcPts val="0"/>
                        </a:spcBef>
                        <a:spcAft>
                          <a:spcPts val="0"/>
                        </a:spcAft>
                        <a:buNone/>
                      </a:pPr>
                      <a:r>
                        <a:rPr b="1" lang="en-SA" sz="2000">
                          <a:solidFill>
                            <a:schemeClr val="accent1"/>
                          </a:solidFill>
                          <a:latin typeface="Asap"/>
                          <a:ea typeface="Asap"/>
                          <a:cs typeface="Asap"/>
                          <a:sym typeface="Asap"/>
                        </a:rPr>
                        <a:t>  Early Onset</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5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1500">
                          <a:solidFill>
                            <a:schemeClr val="accent3"/>
                          </a:solidFill>
                          <a:latin typeface="Titillium Web"/>
                          <a:ea typeface="Titillium Web"/>
                          <a:cs typeface="Titillium Web"/>
                          <a:sym typeface="Titillium Web"/>
                        </a:rPr>
                        <a:t>S. Pneumonaie , MSSA </a:t>
                      </a:r>
                      <a:r>
                        <a:rPr lang="en-SA" sz="1500">
                          <a:solidFill>
                            <a:schemeClr val="accent1"/>
                          </a:solidFill>
                          <a:latin typeface="Titillium Web"/>
                          <a:ea typeface="Titillium Web"/>
                          <a:cs typeface="Titillium Web"/>
                          <a:sym typeface="Titillium Web"/>
                        </a:rPr>
                        <a:t>, H. Influenza &amp; Anaerobes</a:t>
                      </a:r>
                      <a:endParaRPr sz="1500">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1640550">
                <a:tc>
                  <a:txBody>
                    <a:bodyPr/>
                    <a:lstStyle/>
                    <a:p>
                      <a:pPr indent="0" lvl="0" marL="0" rtl="0" algn="ctr">
                        <a:spcBef>
                          <a:spcPts val="0"/>
                        </a:spcBef>
                        <a:spcAft>
                          <a:spcPts val="0"/>
                        </a:spcAft>
                        <a:buNone/>
                      </a:pPr>
                      <a:r>
                        <a:t/>
                      </a:r>
                      <a:endParaRPr sz="2000">
                        <a:solidFill>
                          <a:schemeClr val="accent1"/>
                        </a:solidFill>
                        <a:latin typeface="Asap"/>
                        <a:ea typeface="Asap"/>
                        <a:cs typeface="Asap"/>
                        <a:sym typeface="Asap"/>
                      </a:endParaRPr>
                    </a:p>
                    <a:p>
                      <a:pPr indent="0" lvl="0" marL="0" rtl="0" algn="ctr">
                        <a:spcBef>
                          <a:spcPts val="0"/>
                        </a:spcBef>
                        <a:spcAft>
                          <a:spcPts val="0"/>
                        </a:spcAft>
                        <a:buNone/>
                      </a:pPr>
                      <a:r>
                        <a:t/>
                      </a:r>
                      <a:endParaRPr sz="2000">
                        <a:solidFill>
                          <a:schemeClr val="accent1"/>
                        </a:solidFill>
                        <a:latin typeface="Asap"/>
                        <a:ea typeface="Asap"/>
                        <a:cs typeface="Asap"/>
                        <a:sym typeface="Asap"/>
                      </a:endParaRPr>
                    </a:p>
                    <a:p>
                      <a:pPr indent="0" lvl="0" marL="0" rtl="0" algn="ctr">
                        <a:spcBef>
                          <a:spcPts val="0"/>
                        </a:spcBef>
                        <a:spcAft>
                          <a:spcPts val="0"/>
                        </a:spcAft>
                        <a:buNone/>
                      </a:pPr>
                      <a:r>
                        <a:rPr b="1" lang="en-SA" sz="2000">
                          <a:solidFill>
                            <a:schemeClr val="accent1"/>
                          </a:solidFill>
                          <a:latin typeface="Asap"/>
                          <a:ea typeface="Asap"/>
                          <a:cs typeface="Asap"/>
                          <a:sym typeface="Asap"/>
                        </a:rPr>
                        <a:t>Late Onset</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a:solidFill>
                            <a:schemeClr val="accent3"/>
                          </a:solidFill>
                          <a:latin typeface="Titillium Web"/>
                          <a:ea typeface="Titillium Web"/>
                          <a:cs typeface="Titillium Web"/>
                          <a:sym typeface="Titillium Web"/>
                        </a:rPr>
                        <a:t>P.Aeruginosa , Acinetobacter , MRSA, </a:t>
                      </a:r>
                      <a:r>
                        <a:rPr lang="en-SA">
                          <a:solidFill>
                            <a:schemeClr val="accent1"/>
                          </a:solidFill>
                          <a:latin typeface="Titillium Web"/>
                          <a:ea typeface="Titillium Web"/>
                          <a:cs typeface="Titillium Web"/>
                          <a:sym typeface="Titillium Web"/>
                        </a:rPr>
                        <a:t>Enterobacteriaceae</a:t>
                      </a:r>
                      <a:endParaRPr>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621050">
                <a:tc>
                  <a:txBody>
                    <a:bodyPr/>
                    <a:lstStyle/>
                    <a:p>
                      <a:pPr indent="0" lvl="0" marL="0" rtl="0" algn="l">
                        <a:spcBef>
                          <a:spcPts val="0"/>
                        </a:spcBef>
                        <a:spcAft>
                          <a:spcPts val="0"/>
                        </a:spcAft>
                        <a:buNone/>
                      </a:pPr>
                      <a:r>
                        <a:rPr lang="en-SA" sz="2000">
                          <a:solidFill>
                            <a:schemeClr val="accent1"/>
                          </a:solidFill>
                          <a:latin typeface="Asap"/>
                          <a:ea typeface="Asap"/>
                          <a:cs typeface="Asap"/>
                          <a:sym typeface="Asap"/>
                        </a:rPr>
                        <a:t>       </a:t>
                      </a:r>
                      <a:r>
                        <a:rPr b="1" lang="en-SA" sz="2000">
                          <a:solidFill>
                            <a:schemeClr val="accent1"/>
                          </a:solidFill>
                          <a:latin typeface="Asap"/>
                          <a:ea typeface="Asap"/>
                          <a:cs typeface="Asap"/>
                          <a:sym typeface="Asap"/>
                        </a:rPr>
                        <a:t>Signs</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Fever , Cough , Infiltrate …  </a:t>
                      </a:r>
                      <a:r>
                        <a:rPr lang="en-SA">
                          <a:latin typeface="Titillium Web"/>
                          <a:ea typeface="Titillium Web"/>
                          <a:cs typeface="Titillium Web"/>
                          <a:sym typeface="Titillium Web"/>
                        </a:rPr>
                        <a:t>             </a:t>
                      </a:r>
                      <a:r>
                        <a:rPr lang="en-SA">
                          <a:solidFill>
                            <a:schemeClr val="accent1"/>
                          </a:solidFill>
                          <a:latin typeface="Titillium Web"/>
                          <a:ea typeface="Titillium Web"/>
                          <a:cs typeface="Titillium Web"/>
                          <a:sym typeface="Titillium Web"/>
                        </a:rPr>
                        <a:t> Increased Ventilation Support</a:t>
                      </a:r>
                      <a:endParaRPr>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2121125">
                <a:tc>
                  <a:txBody>
                    <a:bodyPr/>
                    <a:lstStyle/>
                    <a:p>
                      <a:pPr indent="0" lvl="0" marL="0" rtl="0" algn="ctr">
                        <a:spcBef>
                          <a:spcPts val="0"/>
                        </a:spcBef>
                        <a:spcAft>
                          <a:spcPts val="0"/>
                        </a:spcAft>
                        <a:buNone/>
                      </a:pPr>
                      <a:r>
                        <a:t/>
                      </a:r>
                      <a:endParaRPr b="1" sz="2000">
                        <a:latin typeface="Asap"/>
                        <a:ea typeface="Asap"/>
                        <a:cs typeface="Asap"/>
                        <a:sym typeface="Asap"/>
                      </a:endParaRPr>
                    </a:p>
                    <a:p>
                      <a:pPr indent="0" lvl="0" marL="0" rtl="0" algn="ctr">
                        <a:spcBef>
                          <a:spcPts val="0"/>
                        </a:spcBef>
                        <a:spcAft>
                          <a:spcPts val="0"/>
                        </a:spcAft>
                        <a:buNone/>
                      </a:pPr>
                      <a:r>
                        <a:t/>
                      </a:r>
                      <a:endParaRPr b="1" sz="2000">
                        <a:solidFill>
                          <a:schemeClr val="accent1"/>
                        </a:solidFill>
                        <a:latin typeface="Asap"/>
                        <a:ea typeface="Asap"/>
                        <a:cs typeface="Asap"/>
                        <a:sym typeface="Asap"/>
                      </a:endParaRPr>
                    </a:p>
                    <a:p>
                      <a:pPr indent="0" lvl="0" marL="0" rtl="0" algn="l">
                        <a:spcBef>
                          <a:spcPts val="0"/>
                        </a:spcBef>
                        <a:spcAft>
                          <a:spcPts val="0"/>
                        </a:spcAft>
                        <a:buNone/>
                      </a:pPr>
                      <a:r>
                        <a:rPr b="1" lang="en-SA" sz="2000">
                          <a:solidFill>
                            <a:schemeClr val="accent1"/>
                          </a:solidFill>
                          <a:latin typeface="Asap"/>
                          <a:ea typeface="Asap"/>
                          <a:cs typeface="Asap"/>
                          <a:sym typeface="Asap"/>
                        </a:rPr>
                        <a:t>Pathogenesis</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1-</a:t>
                      </a:r>
                      <a:r>
                        <a:rPr lang="en-SA">
                          <a:solidFill>
                            <a:schemeClr val="accent3"/>
                          </a:solidFill>
                          <a:latin typeface="Titillium Web"/>
                          <a:ea typeface="Titillium Web"/>
                          <a:cs typeface="Titillium Web"/>
                          <a:sym typeface="Titillium Web"/>
                        </a:rPr>
                        <a:t>Impairment </a:t>
                      </a:r>
                      <a:r>
                        <a:rPr lang="en-SA">
                          <a:solidFill>
                            <a:schemeClr val="accent1"/>
                          </a:solidFill>
                          <a:latin typeface="Titillium Web"/>
                          <a:ea typeface="Titillium Web"/>
                          <a:cs typeface="Titillium Web"/>
                          <a:sym typeface="Titillium Web"/>
                        </a:rPr>
                        <a:t>of host Defenses</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SA">
                          <a:solidFill>
                            <a:srgbClr val="9E9E9E"/>
                          </a:solidFill>
                          <a:latin typeface="Titillium Web"/>
                          <a:ea typeface="Titillium Web"/>
                          <a:cs typeface="Titillium Web"/>
                          <a:sym typeface="Titillium Web"/>
                        </a:rPr>
                        <a:t>(Immune system)</a:t>
                      </a:r>
                      <a:endParaRPr>
                        <a:solidFill>
                          <a:srgbClr val="9E9E9E"/>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2-Introduction of a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3"/>
                          </a:solidFill>
                          <a:latin typeface="Titillium Web"/>
                          <a:ea typeface="Titillium Web"/>
                          <a:cs typeface="Titillium Web"/>
                          <a:sym typeface="Titillium Web"/>
                        </a:rPr>
                        <a:t>Sufficient-Size</a:t>
                      </a:r>
                      <a:r>
                        <a:rPr lang="en-SA">
                          <a:solidFill>
                            <a:schemeClr val="accent1"/>
                          </a:solidFill>
                          <a:latin typeface="Titillium Web"/>
                          <a:ea typeface="Titillium Web"/>
                          <a:cs typeface="Titillium Web"/>
                          <a:sym typeface="Titillium Web"/>
                        </a:rPr>
                        <a:t> inoculum</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3-Introduction of </a:t>
                      </a:r>
                      <a:r>
                        <a:rPr lang="en-SA">
                          <a:solidFill>
                            <a:schemeClr val="accent3"/>
                          </a:solidFill>
                          <a:latin typeface="Titillium Web"/>
                          <a:ea typeface="Titillium Web"/>
                          <a:cs typeface="Titillium Web"/>
                          <a:sym typeface="Titillium Web"/>
                        </a:rPr>
                        <a:t>Highly </a:t>
                      </a:r>
                      <a:endParaRPr>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3"/>
                          </a:solidFill>
                          <a:latin typeface="Titillium Web"/>
                          <a:ea typeface="Titillium Web"/>
                          <a:cs typeface="Titillium Web"/>
                          <a:sym typeface="Titillium Web"/>
                        </a:rPr>
                        <a:t>virulent organisms</a:t>
                      </a:r>
                      <a:endParaRPr>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1334675">
                <a:tc>
                  <a:txBody>
                    <a:bodyPr/>
                    <a:lstStyle/>
                    <a:p>
                      <a:pPr indent="0" lvl="0" marL="0" rtl="0" algn="ctr">
                        <a:spcBef>
                          <a:spcPts val="0"/>
                        </a:spcBef>
                        <a:spcAft>
                          <a:spcPts val="0"/>
                        </a:spcAft>
                        <a:buNone/>
                      </a:pPr>
                      <a:r>
                        <a:t/>
                      </a:r>
                      <a:endParaRPr b="1" sz="2000">
                        <a:solidFill>
                          <a:schemeClr val="accent1"/>
                        </a:solidFill>
                        <a:latin typeface="Asap"/>
                        <a:ea typeface="Asap"/>
                        <a:cs typeface="Asap"/>
                        <a:sym typeface="Asap"/>
                      </a:endParaRPr>
                    </a:p>
                    <a:p>
                      <a:pPr indent="0" lvl="0" marL="0" rtl="0" algn="ctr">
                        <a:spcBef>
                          <a:spcPts val="0"/>
                        </a:spcBef>
                        <a:spcAft>
                          <a:spcPts val="0"/>
                        </a:spcAft>
                        <a:buNone/>
                      </a:pPr>
                      <a:r>
                        <a:rPr b="1" lang="en-SA" sz="2000">
                          <a:solidFill>
                            <a:schemeClr val="accent1"/>
                          </a:solidFill>
                          <a:latin typeface="Asap"/>
                          <a:ea typeface="Asap"/>
                          <a:cs typeface="Asap"/>
                          <a:sym typeface="Asap"/>
                        </a:rPr>
                        <a:t>Transmission</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1700">
                          <a:solidFill>
                            <a:schemeClr val="accent3"/>
                          </a:solidFill>
                          <a:latin typeface="Titillium Web"/>
                          <a:ea typeface="Titillium Web"/>
                          <a:cs typeface="Titillium Web"/>
                          <a:sym typeface="Titillium Web"/>
                        </a:rPr>
                        <a:t>Microaspiration </a:t>
                      </a:r>
                      <a:r>
                        <a:rPr lang="en-SA" sz="1700">
                          <a:solidFill>
                            <a:schemeClr val="accent1"/>
                          </a:solidFill>
                          <a:latin typeface="Titillium Web"/>
                          <a:ea typeface="Titillium Web"/>
                          <a:cs typeface="Titillium Web"/>
                          <a:sym typeface="Titillium Web"/>
                        </a:rPr>
                        <a:t>of oropharyngeal Secretions colonized with Pathogenic Bacteria</a:t>
                      </a:r>
                      <a:endParaRPr sz="1700">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r h="1334675">
                <a:tc>
                  <a:txBody>
                    <a:bodyPr/>
                    <a:lstStyle/>
                    <a:p>
                      <a:pPr indent="0" lvl="0" marL="0" rtl="0" algn="ctr">
                        <a:spcBef>
                          <a:spcPts val="0"/>
                        </a:spcBef>
                        <a:spcAft>
                          <a:spcPts val="0"/>
                        </a:spcAft>
                        <a:buNone/>
                      </a:pPr>
                      <a:r>
                        <a:t/>
                      </a:r>
                      <a:endParaRPr b="1" sz="2000">
                        <a:solidFill>
                          <a:schemeClr val="accent1"/>
                        </a:solidFill>
                        <a:latin typeface="Asap"/>
                        <a:ea typeface="Asap"/>
                        <a:cs typeface="Asap"/>
                        <a:sym typeface="Asap"/>
                      </a:endParaRPr>
                    </a:p>
                    <a:p>
                      <a:pPr indent="0" lvl="0" marL="0" rtl="0" algn="ctr">
                        <a:spcBef>
                          <a:spcPts val="0"/>
                        </a:spcBef>
                        <a:spcAft>
                          <a:spcPts val="0"/>
                        </a:spcAft>
                        <a:buNone/>
                      </a:pPr>
                      <a:r>
                        <a:rPr b="1" lang="en-SA" sz="2000">
                          <a:solidFill>
                            <a:schemeClr val="accent1"/>
                          </a:solidFill>
                          <a:latin typeface="Asap"/>
                          <a:ea typeface="Asap"/>
                          <a:cs typeface="Asap"/>
                          <a:sym typeface="Asap"/>
                        </a:rPr>
                        <a:t>Treatment</a:t>
                      </a:r>
                      <a:endParaRPr b="1" sz="2000">
                        <a:solidFill>
                          <a:schemeClr val="accent1"/>
                        </a:solidFill>
                        <a:latin typeface="Asap"/>
                        <a:ea typeface="Asap"/>
                        <a:cs typeface="Asap"/>
                        <a:sym typeface="Asap"/>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SA" sz="1600">
                          <a:solidFill>
                            <a:schemeClr val="accent1"/>
                          </a:solidFill>
                          <a:latin typeface="Titillium Web"/>
                          <a:ea typeface="Titillium Web"/>
                          <a:cs typeface="Titillium Web"/>
                          <a:sym typeface="Titillium Web"/>
                        </a:rPr>
                        <a:t>Initially by treated with a</a:t>
                      </a:r>
                      <a:r>
                        <a:rPr lang="en-SA" sz="1600">
                          <a:solidFill>
                            <a:schemeClr val="accent3"/>
                          </a:solidFill>
                          <a:latin typeface="Titillium Web"/>
                          <a:ea typeface="Titillium Web"/>
                          <a:cs typeface="Titillium Web"/>
                          <a:sym typeface="Titillium Web"/>
                        </a:rPr>
                        <a:t> Broad-Spectrum Antibiotic</a:t>
                      </a:r>
                      <a:r>
                        <a:rPr lang="en-SA" sz="1600">
                          <a:solidFill>
                            <a:schemeClr val="accent1"/>
                          </a:solidFill>
                          <a:latin typeface="Titillium Web"/>
                          <a:ea typeface="Titillium Web"/>
                          <a:cs typeface="Titillium Web"/>
                          <a:sym typeface="Titillium Web"/>
                        </a:rPr>
                        <a:t> regimen aimed at covering all likely bacterial pathogens</a:t>
                      </a:r>
                      <a:endParaRPr sz="1600">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bl>
          </a:graphicData>
        </a:graphic>
      </p:graphicFrame>
      <p:cxnSp>
        <p:nvCxnSpPr>
          <p:cNvPr id="2878" name="Google Shape;2878;p22"/>
          <p:cNvCxnSpPr/>
          <p:nvPr/>
        </p:nvCxnSpPr>
        <p:spPr>
          <a:xfrm>
            <a:off x="4230700" y="0"/>
            <a:ext cx="14700" cy="1429800"/>
          </a:xfrm>
          <a:prstGeom prst="straightConnector1">
            <a:avLst/>
          </a:prstGeom>
          <a:noFill/>
          <a:ln cap="flat" cmpd="sng" w="19050">
            <a:solidFill>
              <a:srgbClr val="9E9E9E"/>
            </a:solidFill>
            <a:prstDash val="dash"/>
            <a:round/>
            <a:headEnd len="med" w="med" type="none"/>
            <a:tailEnd len="med" w="med" type="none"/>
          </a:ln>
        </p:spPr>
      </p:cxnSp>
      <p:sp>
        <p:nvSpPr>
          <p:cNvPr id="2879" name="Google Shape;2879;p22"/>
          <p:cNvSpPr txBox="1"/>
          <p:nvPr/>
        </p:nvSpPr>
        <p:spPr>
          <a:xfrm>
            <a:off x="2078475" y="368525"/>
            <a:ext cx="1650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000">
                <a:solidFill>
                  <a:schemeClr val="accent1"/>
                </a:solidFill>
                <a:latin typeface="Asap"/>
                <a:ea typeface="Asap"/>
                <a:cs typeface="Asap"/>
                <a:sym typeface="Asap"/>
              </a:rPr>
              <a:t>HAP</a:t>
            </a:r>
            <a:endParaRPr b="1" sz="2000">
              <a:solidFill>
                <a:schemeClr val="accent1"/>
              </a:solidFill>
              <a:latin typeface="Asap"/>
              <a:ea typeface="Asap"/>
              <a:cs typeface="Asap"/>
              <a:sym typeface="Asap"/>
            </a:endParaRPr>
          </a:p>
        </p:txBody>
      </p:sp>
      <p:sp>
        <p:nvSpPr>
          <p:cNvPr id="2880" name="Google Shape;2880;p22"/>
          <p:cNvSpPr txBox="1"/>
          <p:nvPr/>
        </p:nvSpPr>
        <p:spPr>
          <a:xfrm>
            <a:off x="5035775" y="368525"/>
            <a:ext cx="1179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000">
                <a:solidFill>
                  <a:schemeClr val="accent1"/>
                </a:solidFill>
                <a:latin typeface="Asap"/>
                <a:ea typeface="Asap"/>
                <a:cs typeface="Asap"/>
                <a:sym typeface="Asap"/>
              </a:rPr>
              <a:t>VAP</a:t>
            </a:r>
            <a:endParaRPr b="1" sz="2000">
              <a:solidFill>
                <a:schemeClr val="accent1"/>
              </a:solidFill>
              <a:latin typeface="Asap"/>
              <a:ea typeface="Asap"/>
              <a:cs typeface="Asap"/>
              <a:sym typeface="Asap"/>
            </a:endParaRPr>
          </a:p>
        </p:txBody>
      </p:sp>
      <p:cxnSp>
        <p:nvCxnSpPr>
          <p:cNvPr id="2881" name="Google Shape;2881;p22"/>
          <p:cNvCxnSpPr/>
          <p:nvPr/>
        </p:nvCxnSpPr>
        <p:spPr>
          <a:xfrm>
            <a:off x="4238050" y="1429800"/>
            <a:ext cx="0" cy="840300"/>
          </a:xfrm>
          <a:prstGeom prst="straightConnector1">
            <a:avLst/>
          </a:prstGeom>
          <a:noFill/>
          <a:ln cap="flat" cmpd="sng" w="19050">
            <a:solidFill>
              <a:srgbClr val="9E9E9E"/>
            </a:solidFill>
            <a:prstDash val="dash"/>
            <a:round/>
            <a:headEnd len="med" w="med" type="none"/>
            <a:tailEnd len="med" w="med" type="none"/>
          </a:ln>
        </p:spPr>
      </p:cxnSp>
      <p:cxnSp>
        <p:nvCxnSpPr>
          <p:cNvPr id="2882" name="Google Shape;2882;p22"/>
          <p:cNvCxnSpPr/>
          <p:nvPr/>
        </p:nvCxnSpPr>
        <p:spPr>
          <a:xfrm flipH="1">
            <a:off x="1718950" y="2299600"/>
            <a:ext cx="5150400" cy="14700"/>
          </a:xfrm>
          <a:prstGeom prst="straightConnector1">
            <a:avLst/>
          </a:prstGeom>
          <a:noFill/>
          <a:ln cap="flat" cmpd="sng" w="19050">
            <a:solidFill>
              <a:srgbClr val="9E9E9E"/>
            </a:solidFill>
            <a:prstDash val="dash"/>
            <a:round/>
            <a:headEnd len="med" w="med" type="none"/>
            <a:tailEnd len="med" w="med" type="none"/>
          </a:ln>
        </p:spPr>
      </p:cxnSp>
      <p:sp>
        <p:nvSpPr>
          <p:cNvPr id="2883" name="Google Shape;2883;p22"/>
          <p:cNvSpPr txBox="1"/>
          <p:nvPr/>
        </p:nvSpPr>
        <p:spPr>
          <a:xfrm>
            <a:off x="1857375" y="1649850"/>
            <a:ext cx="22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solidFill>
                  <a:schemeClr val="accent3"/>
                </a:solidFill>
              </a:rPr>
              <a:t>First 4 Days of Admission</a:t>
            </a:r>
            <a:endParaRPr>
              <a:solidFill>
                <a:schemeClr val="accent3"/>
              </a:solidFill>
            </a:endParaRPr>
          </a:p>
        </p:txBody>
      </p:sp>
      <p:sp>
        <p:nvSpPr>
          <p:cNvPr id="2884" name="Google Shape;2884;p22"/>
          <p:cNvSpPr txBox="1"/>
          <p:nvPr/>
        </p:nvSpPr>
        <p:spPr>
          <a:xfrm>
            <a:off x="4378025" y="1542150"/>
            <a:ext cx="2465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SA">
                <a:solidFill>
                  <a:schemeClr val="accent3"/>
                </a:solidFill>
                <a:latin typeface="Titillium Web"/>
                <a:ea typeface="Titillium Web"/>
                <a:cs typeface="Titillium Web"/>
                <a:sym typeface="Titillium Web"/>
              </a:rPr>
              <a:t>Within 48-72 Hours after Tracheal Intubation</a:t>
            </a:r>
            <a:endParaRPr>
              <a:solidFill>
                <a:schemeClr val="accent3"/>
              </a:solidFill>
              <a:latin typeface="Titillium Web"/>
              <a:ea typeface="Titillium Web"/>
              <a:cs typeface="Titillium Web"/>
              <a:sym typeface="Titillium Web"/>
            </a:endParaRPr>
          </a:p>
        </p:txBody>
      </p:sp>
      <p:cxnSp>
        <p:nvCxnSpPr>
          <p:cNvPr id="2885" name="Google Shape;2885;p22"/>
          <p:cNvCxnSpPr/>
          <p:nvPr/>
        </p:nvCxnSpPr>
        <p:spPr>
          <a:xfrm>
            <a:off x="4238050" y="2844400"/>
            <a:ext cx="0" cy="840300"/>
          </a:xfrm>
          <a:prstGeom prst="straightConnector1">
            <a:avLst/>
          </a:prstGeom>
          <a:noFill/>
          <a:ln cap="flat" cmpd="sng" w="19050">
            <a:solidFill>
              <a:srgbClr val="9E9E9E"/>
            </a:solidFill>
            <a:prstDash val="dash"/>
            <a:round/>
            <a:headEnd len="med" w="med" type="none"/>
            <a:tailEnd len="med" w="med" type="none"/>
          </a:ln>
        </p:spPr>
      </p:cxnSp>
      <p:cxnSp>
        <p:nvCxnSpPr>
          <p:cNvPr id="2886" name="Google Shape;2886;p22"/>
          <p:cNvCxnSpPr/>
          <p:nvPr/>
        </p:nvCxnSpPr>
        <p:spPr>
          <a:xfrm flipH="1">
            <a:off x="1718950" y="3670000"/>
            <a:ext cx="5150400" cy="14700"/>
          </a:xfrm>
          <a:prstGeom prst="straightConnector1">
            <a:avLst/>
          </a:prstGeom>
          <a:noFill/>
          <a:ln cap="flat" cmpd="sng" w="19050">
            <a:solidFill>
              <a:srgbClr val="9E9E9E"/>
            </a:solidFill>
            <a:prstDash val="dot"/>
            <a:round/>
            <a:headEnd len="med" w="med" type="none"/>
            <a:tailEnd len="med" w="med" type="none"/>
          </a:ln>
        </p:spPr>
      </p:cxnSp>
      <p:sp>
        <p:nvSpPr>
          <p:cNvPr id="2887" name="Google Shape;2887;p22"/>
          <p:cNvSpPr txBox="1"/>
          <p:nvPr/>
        </p:nvSpPr>
        <p:spPr>
          <a:xfrm>
            <a:off x="1813150" y="2962950"/>
            <a:ext cx="224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SA">
                <a:solidFill>
                  <a:schemeClr val="accent3"/>
                </a:solidFill>
                <a:latin typeface="Titillium Web"/>
                <a:ea typeface="Titillium Web"/>
                <a:cs typeface="Titillium Web"/>
                <a:sym typeface="Titillium Web"/>
              </a:rPr>
              <a:t>More than 4 Days of Admission</a:t>
            </a:r>
            <a:endParaRPr>
              <a:solidFill>
                <a:schemeClr val="accent3"/>
              </a:solidFill>
              <a:latin typeface="Titillium Web"/>
              <a:ea typeface="Titillium Web"/>
              <a:cs typeface="Titillium Web"/>
              <a:sym typeface="Titillium Web"/>
            </a:endParaRPr>
          </a:p>
        </p:txBody>
      </p:sp>
      <p:sp>
        <p:nvSpPr>
          <p:cNvPr id="2888" name="Google Shape;2888;p22"/>
          <p:cNvSpPr txBox="1"/>
          <p:nvPr/>
        </p:nvSpPr>
        <p:spPr>
          <a:xfrm>
            <a:off x="4407575" y="2977700"/>
            <a:ext cx="2137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SA">
                <a:solidFill>
                  <a:schemeClr val="accent3"/>
                </a:solidFill>
                <a:latin typeface="Titillium Web"/>
                <a:ea typeface="Titillium Web"/>
                <a:cs typeface="Titillium Web"/>
                <a:sym typeface="Titillium Web"/>
              </a:rPr>
              <a:t>After 72 Hours of Tracheal intubation</a:t>
            </a:r>
            <a:endParaRPr>
              <a:solidFill>
                <a:schemeClr val="accent3"/>
              </a:solidFill>
              <a:latin typeface="Titillium Web"/>
              <a:ea typeface="Titillium Web"/>
              <a:cs typeface="Titillium Web"/>
              <a:sym typeface="Titillium Web"/>
            </a:endParaRPr>
          </a:p>
        </p:txBody>
      </p:sp>
      <p:cxnSp>
        <p:nvCxnSpPr>
          <p:cNvPr id="2889" name="Google Shape;2889;p22"/>
          <p:cNvCxnSpPr/>
          <p:nvPr/>
        </p:nvCxnSpPr>
        <p:spPr>
          <a:xfrm>
            <a:off x="4238050" y="4532850"/>
            <a:ext cx="7500" cy="611700"/>
          </a:xfrm>
          <a:prstGeom prst="straightConnector1">
            <a:avLst/>
          </a:prstGeom>
          <a:noFill/>
          <a:ln cap="flat" cmpd="sng" w="19050">
            <a:solidFill>
              <a:srgbClr val="9E9E9E"/>
            </a:solidFill>
            <a:prstDash val="dash"/>
            <a:round/>
            <a:headEnd len="med" w="med" type="none"/>
            <a:tailEnd len="med" w="med" type="none"/>
          </a:ln>
        </p:spPr>
      </p:cxnSp>
      <p:cxnSp>
        <p:nvCxnSpPr>
          <p:cNvPr id="2890" name="Google Shape;2890;p22"/>
          <p:cNvCxnSpPr/>
          <p:nvPr/>
        </p:nvCxnSpPr>
        <p:spPr>
          <a:xfrm>
            <a:off x="4234450" y="5133525"/>
            <a:ext cx="25800" cy="2163300"/>
          </a:xfrm>
          <a:prstGeom prst="straightConnector1">
            <a:avLst/>
          </a:prstGeom>
          <a:noFill/>
          <a:ln cap="flat" cmpd="sng" w="19050">
            <a:solidFill>
              <a:srgbClr val="9E9E9E"/>
            </a:solidFill>
            <a:prstDash val="dash"/>
            <a:round/>
            <a:headEnd len="med" w="med" type="none"/>
            <a:tailEnd len="med" w="med" type="none"/>
          </a:ln>
        </p:spPr>
      </p:cxnSp>
      <p:sp>
        <p:nvSpPr>
          <p:cNvPr id="2891" name="Google Shape;2891;p22"/>
          <p:cNvSpPr txBox="1"/>
          <p:nvPr/>
        </p:nvSpPr>
        <p:spPr>
          <a:xfrm>
            <a:off x="4333875" y="5262575"/>
            <a:ext cx="2465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1-Poor mechanical clearance because of the ventilator</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2- Bacterial Colonization</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1"/>
                </a:solidFill>
                <a:latin typeface="Titillium Web"/>
                <a:ea typeface="Titillium Web"/>
                <a:cs typeface="Titillium Web"/>
                <a:sym typeface="Titillium Web"/>
              </a:rPr>
              <a:t>3-Aspiration of Contaminated secretion </a:t>
            </a:r>
            <a:endParaRPr>
              <a:solidFill>
                <a:schemeClr val="accent1"/>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5" name="Shape 2895"/>
        <p:cNvGrpSpPr/>
        <p:nvPr/>
      </p:nvGrpSpPr>
      <p:grpSpPr>
        <a:xfrm>
          <a:off x="0" y="0"/>
          <a:ext cx="0" cy="0"/>
          <a:chOff x="0" y="0"/>
          <a:chExt cx="0" cy="0"/>
        </a:xfrm>
      </p:grpSpPr>
      <p:sp>
        <p:nvSpPr>
          <p:cNvPr id="2896" name="Google Shape;2896;p23"/>
          <p:cNvSpPr txBox="1"/>
          <p:nvPr/>
        </p:nvSpPr>
        <p:spPr>
          <a:xfrm>
            <a:off x="8796140" y="463291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897" name="Google Shape;2897;p23"/>
          <p:cNvSpPr txBox="1"/>
          <p:nvPr/>
        </p:nvSpPr>
        <p:spPr>
          <a:xfrm>
            <a:off x="685796" y="148889"/>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3000">
                <a:solidFill>
                  <a:srgbClr val="002060"/>
                </a:solidFill>
                <a:latin typeface="Asap"/>
                <a:ea typeface="Asap"/>
                <a:cs typeface="Asap"/>
                <a:sym typeface="Asap"/>
              </a:rPr>
              <a:t>SAQ</a:t>
            </a:r>
            <a:endParaRPr b="1" sz="3000">
              <a:solidFill>
                <a:srgbClr val="002060"/>
              </a:solidFill>
              <a:latin typeface="Asap"/>
              <a:ea typeface="Asap"/>
              <a:cs typeface="Asap"/>
              <a:sym typeface="Asap"/>
            </a:endParaRPr>
          </a:p>
        </p:txBody>
      </p:sp>
      <p:sp>
        <p:nvSpPr>
          <p:cNvPr id="2898" name="Google Shape;2898;p23"/>
          <p:cNvSpPr txBox="1"/>
          <p:nvPr/>
        </p:nvSpPr>
        <p:spPr>
          <a:xfrm>
            <a:off x="217500" y="903975"/>
            <a:ext cx="6640500" cy="7429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Q1</a:t>
            </a:r>
            <a:r>
              <a:rPr b="1" lang="en-SA" sz="1300">
                <a:solidFill>
                  <a:srgbClr val="002060"/>
                </a:solidFill>
                <a:latin typeface="Titillium Web"/>
                <a:ea typeface="Titillium Web"/>
                <a:cs typeface="Titillium Web"/>
                <a:sym typeface="Titillium Web"/>
              </a:rPr>
              <a:t>: A 56-year-old woman is brought to the emergency department for seizures that began 10 minutes prior to presentation with no clear precipitating cause. On physical exam, the patient is having a generalized tonic-clonic seizure. She is administered lorazepam and a second intravenous line is obtained for fosphenytoin, but the seizures do not abort. The patient is intubated, given propofol, and is admitted to the medical intensive care unit. On hospital day 4, the patient is difficult to wean from anticonvulsants and remains intubated. Her temperature is 101°F (38.9°C), blood pressure is 138/99 mmHg, pulse is 101/min, and respirations are 19/min with an oxygen saturation of 89% on room air. Physical examination is notable for crackles on the right anterior chest and a chest radiograph demonstrates a right lung lobar consolidation. Blood and sputum cultures were sent to the microbiology lab and came positive for a Gram-negative, rod shaped,oxidase -ve.</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A) What is the most probable diagnosis? </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B) Describe the onset? </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C) Most likely causative agent? </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D) While waiting lab results, what should have you done?</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Q2</a:t>
            </a:r>
            <a:r>
              <a:rPr b="1" lang="en-SA" sz="1300">
                <a:solidFill>
                  <a:srgbClr val="002060"/>
                </a:solidFill>
                <a:latin typeface="Titillium Web"/>
                <a:ea typeface="Titillium Web"/>
                <a:cs typeface="Titillium Web"/>
                <a:sym typeface="Titillium Web"/>
              </a:rPr>
              <a:t>: A 47 years old patient is admitted to the hospital. 6 days later he developed cough, fever &amp; shortness of breath. An chest radiograph showed chest infiltrates. A culture shows gram +ve cocci in clusters.</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rgbClr val="002060"/>
                </a:solidFill>
                <a:latin typeface="Titillium Web"/>
                <a:ea typeface="Titillium Web"/>
                <a:cs typeface="Titillium Web"/>
                <a:sym typeface="Titillium Web"/>
              </a:rPr>
              <a:t>A) What is the most probable diagnosis? </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rgbClr val="002060"/>
                </a:solidFill>
                <a:latin typeface="Titillium Web"/>
                <a:ea typeface="Titillium Web"/>
                <a:cs typeface="Titillium Web"/>
                <a:sym typeface="Titillium Web"/>
              </a:rPr>
              <a:t>B) Describe the onset? </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rgbClr val="002060"/>
                </a:solidFill>
                <a:latin typeface="Titillium Web"/>
                <a:ea typeface="Titillium Web"/>
                <a:cs typeface="Titillium Web"/>
                <a:sym typeface="Titillium Web"/>
              </a:rPr>
              <a:t>C) Most likely causative agent?</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Q3: After head truma a patient was sent to the ICU and put on mechanical ventilation. A week later he developed a fever &amp; x ray showed infiltrates. The patient also required increased ventilation. A sputum culture showed gram +ve, coccus, coaglase +ve. </a:t>
            </a:r>
            <a:endParaRPr b="1"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rgbClr val="002060"/>
                </a:solidFill>
                <a:latin typeface="Titillium Web"/>
                <a:ea typeface="Titillium Web"/>
                <a:cs typeface="Titillium Web"/>
                <a:sym typeface="Titillium Web"/>
              </a:rPr>
              <a:t>A) What is the most probable diagnosis? </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rgbClr val="002060"/>
                </a:solidFill>
                <a:latin typeface="Titillium Web"/>
                <a:ea typeface="Titillium Web"/>
                <a:cs typeface="Titillium Web"/>
                <a:sym typeface="Titillium Web"/>
              </a:rPr>
              <a:t>B) Describe the onset? </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rgbClr val="002060"/>
                </a:solidFill>
                <a:latin typeface="Titillium Web"/>
                <a:ea typeface="Titillium Web"/>
                <a:cs typeface="Titillium Web"/>
                <a:sym typeface="Titillium Web"/>
              </a:rPr>
              <a:t>C) Most likely causative agent?</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002060"/>
              </a:solidFill>
              <a:latin typeface="Titillium Web"/>
              <a:ea typeface="Titillium Web"/>
              <a:cs typeface="Titillium Web"/>
              <a:sym typeface="Titillium Web"/>
            </a:endParaRPr>
          </a:p>
        </p:txBody>
      </p:sp>
      <p:sp>
        <p:nvSpPr>
          <p:cNvPr id="2899" name="Google Shape;2899;p23"/>
          <p:cNvSpPr txBox="1"/>
          <p:nvPr/>
        </p:nvSpPr>
        <p:spPr>
          <a:xfrm>
            <a:off x="2212800" y="7400000"/>
            <a:ext cx="2432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000">
                <a:solidFill>
                  <a:schemeClr val="accent1"/>
                </a:solidFill>
                <a:latin typeface="Asap"/>
                <a:ea typeface="Asap"/>
                <a:cs typeface="Asap"/>
                <a:sym typeface="Asap"/>
              </a:rPr>
              <a:t>Answers Key</a:t>
            </a:r>
            <a:endParaRPr b="1" sz="2000">
              <a:solidFill>
                <a:schemeClr val="accent1"/>
              </a:solidFill>
              <a:latin typeface="Asap"/>
              <a:ea typeface="Asap"/>
              <a:cs typeface="Asap"/>
              <a:sym typeface="Asap"/>
            </a:endParaRPr>
          </a:p>
        </p:txBody>
      </p:sp>
      <p:sp>
        <p:nvSpPr>
          <p:cNvPr id="2900" name="Google Shape;2900;p23"/>
          <p:cNvSpPr/>
          <p:nvPr/>
        </p:nvSpPr>
        <p:spPr>
          <a:xfrm>
            <a:off x="4540250" y="8107575"/>
            <a:ext cx="1887000" cy="13710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SA" sz="1300">
                <a:solidFill>
                  <a:schemeClr val="hlink"/>
                </a:solidFill>
                <a:highlight>
                  <a:srgbClr val="FFFFFF"/>
                </a:highlight>
                <a:latin typeface="Titillium Web"/>
                <a:ea typeface="Titillium Web"/>
                <a:cs typeface="Titillium Web"/>
                <a:sym typeface="Titillium Web"/>
              </a:rPr>
              <a:t>A3:</a:t>
            </a:r>
            <a:endParaRPr sz="13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300">
                <a:solidFill>
                  <a:schemeClr val="hlink"/>
                </a:solidFill>
                <a:highlight>
                  <a:srgbClr val="FFFFFF"/>
                </a:highlight>
                <a:latin typeface="Titillium Web"/>
                <a:ea typeface="Titillium Web"/>
                <a:cs typeface="Titillium Web"/>
                <a:sym typeface="Titillium Web"/>
              </a:rPr>
              <a:t> (A) Ventilator Associated Pneumonia</a:t>
            </a:r>
            <a:endParaRPr sz="13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300">
                <a:solidFill>
                  <a:schemeClr val="hlink"/>
                </a:solidFill>
                <a:highlight>
                  <a:srgbClr val="FFFFFF"/>
                </a:highlight>
                <a:latin typeface="Titillium Web"/>
                <a:ea typeface="Titillium Web"/>
                <a:cs typeface="Titillium Web"/>
                <a:sym typeface="Titillium Web"/>
              </a:rPr>
              <a:t> (B) Late onset</a:t>
            </a:r>
            <a:endParaRPr sz="13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300">
                <a:solidFill>
                  <a:schemeClr val="hlink"/>
                </a:solidFill>
                <a:highlight>
                  <a:srgbClr val="FFFFFF"/>
                </a:highlight>
                <a:latin typeface="Titillium Web"/>
                <a:ea typeface="Titillium Web"/>
                <a:cs typeface="Titillium Web"/>
                <a:sym typeface="Titillium Web"/>
              </a:rPr>
              <a:t> (C) Staph Aureus</a:t>
            </a:r>
            <a:endParaRPr sz="1300">
              <a:solidFill>
                <a:schemeClr val="hlink"/>
              </a:solidFill>
              <a:highlight>
                <a:srgbClr val="FFFFFF"/>
              </a:highlight>
              <a:latin typeface="Titillium Web"/>
              <a:ea typeface="Titillium Web"/>
              <a:cs typeface="Titillium Web"/>
              <a:sym typeface="Titillium Web"/>
            </a:endParaRPr>
          </a:p>
        </p:txBody>
      </p:sp>
      <p:sp>
        <p:nvSpPr>
          <p:cNvPr id="2901" name="Google Shape;2901;p23"/>
          <p:cNvSpPr/>
          <p:nvPr/>
        </p:nvSpPr>
        <p:spPr>
          <a:xfrm>
            <a:off x="2485500" y="8107575"/>
            <a:ext cx="1887000" cy="13710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SA">
                <a:solidFill>
                  <a:schemeClr val="hlink"/>
                </a:solidFill>
                <a:highlight>
                  <a:srgbClr val="FFFFFF"/>
                </a:highlight>
                <a:latin typeface="Titillium Web"/>
                <a:ea typeface="Titillium Web"/>
                <a:cs typeface="Titillium Web"/>
                <a:sym typeface="Titillium Web"/>
              </a:rPr>
              <a:t>A2: </a:t>
            </a:r>
            <a:endParaRPr>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a:solidFill>
                  <a:schemeClr val="hlink"/>
                </a:solidFill>
                <a:highlight>
                  <a:srgbClr val="FFFFFF"/>
                </a:highlight>
                <a:latin typeface="Titillium Web"/>
                <a:ea typeface="Titillium Web"/>
                <a:cs typeface="Titillium Web"/>
                <a:sym typeface="Titillium Web"/>
              </a:rPr>
              <a:t>(A) Hospital acquired Pneumonia </a:t>
            </a:r>
            <a:endParaRPr>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a:solidFill>
                  <a:schemeClr val="hlink"/>
                </a:solidFill>
                <a:highlight>
                  <a:srgbClr val="FFFFFF"/>
                </a:highlight>
                <a:latin typeface="Titillium Web"/>
                <a:ea typeface="Titillium Web"/>
                <a:cs typeface="Titillium Web"/>
                <a:sym typeface="Titillium Web"/>
              </a:rPr>
              <a:t>(B) latent-onset </a:t>
            </a:r>
            <a:endParaRPr>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a:solidFill>
                  <a:schemeClr val="hlink"/>
                </a:solidFill>
                <a:highlight>
                  <a:srgbClr val="FFFFFF"/>
                </a:highlight>
                <a:latin typeface="Titillium Web"/>
                <a:ea typeface="Titillium Web"/>
                <a:cs typeface="Titillium Web"/>
                <a:sym typeface="Titillium Web"/>
              </a:rPr>
              <a:t>(C) MRSA</a:t>
            </a:r>
            <a:endParaRPr>
              <a:solidFill>
                <a:schemeClr val="hlink"/>
              </a:solidFill>
              <a:highlight>
                <a:srgbClr val="FFFFFF"/>
              </a:highlight>
              <a:latin typeface="Titillium Web"/>
              <a:ea typeface="Titillium Web"/>
              <a:cs typeface="Titillium Web"/>
              <a:sym typeface="Titillium Web"/>
            </a:endParaRPr>
          </a:p>
        </p:txBody>
      </p:sp>
      <p:sp>
        <p:nvSpPr>
          <p:cNvPr id="2902" name="Google Shape;2902;p23"/>
          <p:cNvSpPr/>
          <p:nvPr/>
        </p:nvSpPr>
        <p:spPr>
          <a:xfrm>
            <a:off x="325800" y="8107575"/>
            <a:ext cx="1887000" cy="13710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SA" sz="900">
                <a:solidFill>
                  <a:schemeClr val="hlink"/>
                </a:solidFill>
                <a:highlight>
                  <a:srgbClr val="FFFFFF"/>
                </a:highlight>
                <a:latin typeface="Titillium Web"/>
                <a:ea typeface="Titillium Web"/>
                <a:cs typeface="Titillium Web"/>
                <a:sym typeface="Titillium Web"/>
              </a:rPr>
              <a:t>A1: </a:t>
            </a:r>
            <a:endParaRPr sz="9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900">
                <a:solidFill>
                  <a:schemeClr val="hlink"/>
                </a:solidFill>
                <a:highlight>
                  <a:srgbClr val="FFFFFF"/>
                </a:highlight>
                <a:latin typeface="Titillium Web"/>
                <a:ea typeface="Titillium Web"/>
                <a:cs typeface="Titillium Web"/>
                <a:sym typeface="Titillium Web"/>
              </a:rPr>
              <a:t>(A) Ventilator Associated Pneumonia </a:t>
            </a:r>
            <a:endParaRPr sz="9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900">
                <a:solidFill>
                  <a:schemeClr val="hlink"/>
                </a:solidFill>
                <a:highlight>
                  <a:srgbClr val="FFFFFF"/>
                </a:highlight>
                <a:latin typeface="Titillium Web"/>
                <a:ea typeface="Titillium Web"/>
                <a:cs typeface="Titillium Web"/>
                <a:sym typeface="Titillium Web"/>
              </a:rPr>
              <a:t>(B) Late onset </a:t>
            </a:r>
            <a:endParaRPr sz="9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900">
                <a:solidFill>
                  <a:schemeClr val="hlink"/>
                </a:solidFill>
                <a:highlight>
                  <a:srgbClr val="FFFFFF"/>
                </a:highlight>
                <a:latin typeface="Titillium Web"/>
                <a:ea typeface="Titillium Web"/>
                <a:cs typeface="Titillium Web"/>
                <a:sym typeface="Titillium Web"/>
              </a:rPr>
              <a:t>(C) Acentobacter </a:t>
            </a:r>
            <a:endParaRPr sz="900">
              <a:solidFill>
                <a:schemeClr val="hlink"/>
              </a:solidFill>
              <a:highlight>
                <a:srgbClr val="FFFFFF"/>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900">
                <a:solidFill>
                  <a:schemeClr val="hlink"/>
                </a:solidFill>
                <a:highlight>
                  <a:srgbClr val="FFFFFF"/>
                </a:highlight>
                <a:latin typeface="Titillium Web"/>
                <a:ea typeface="Titillium Web"/>
                <a:cs typeface="Titillium Web"/>
                <a:sym typeface="Titillium Web"/>
              </a:rPr>
              <a:t>(D) started on empiric antibiotic treatment, vancomycin and piperacillin-tazobactam</a:t>
            </a:r>
            <a:endParaRPr sz="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6" name="Shape 2906"/>
        <p:cNvGrpSpPr/>
        <p:nvPr/>
      </p:nvGrpSpPr>
      <p:grpSpPr>
        <a:xfrm>
          <a:off x="0" y="0"/>
          <a:ext cx="0" cy="0"/>
          <a:chOff x="0" y="0"/>
          <a:chExt cx="0" cy="0"/>
        </a:xfrm>
      </p:grpSpPr>
      <p:sp>
        <p:nvSpPr>
          <p:cNvPr id="2907" name="Google Shape;2907;p24"/>
          <p:cNvSpPr txBox="1"/>
          <p:nvPr>
            <p:ph type="title"/>
          </p:nvPr>
        </p:nvSpPr>
        <p:spPr>
          <a:xfrm>
            <a:off x="233850" y="17653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MCQs </a:t>
            </a:r>
            <a:endParaRPr/>
          </a:p>
        </p:txBody>
      </p:sp>
      <p:graphicFrame>
        <p:nvGraphicFramePr>
          <p:cNvPr id="2908" name="Google Shape;2908;p24"/>
          <p:cNvGraphicFramePr/>
          <p:nvPr/>
        </p:nvGraphicFramePr>
        <p:xfrm>
          <a:off x="546058" y="1096100"/>
          <a:ext cx="3000000" cy="3000000"/>
        </p:xfrm>
        <a:graphic>
          <a:graphicData uri="http://schemas.openxmlformats.org/drawingml/2006/table">
            <a:tbl>
              <a:tblPr>
                <a:noFill/>
                <a:tableStyleId>{9C2DC16E-6F7F-4B61-B7CF-BE960125E06F}</a:tableStyleId>
              </a:tblPr>
              <a:tblGrid>
                <a:gridCol w="1441475"/>
                <a:gridCol w="1441475"/>
                <a:gridCol w="1441475"/>
                <a:gridCol w="1441475"/>
              </a:tblGrid>
              <a:tr h="636025">
                <a:tc gridSpan="4">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1-</a:t>
                      </a:r>
                      <a:r>
                        <a:rPr b="1" lang="en-SA" sz="1100">
                          <a:solidFill>
                            <a:srgbClr val="002060"/>
                          </a:solidFill>
                          <a:latin typeface="Titillium Web"/>
                          <a:ea typeface="Titillium Web"/>
                          <a:cs typeface="Titillium Web"/>
                          <a:sym typeface="Titillium Web"/>
                        </a:rPr>
                        <a:t>A patient with anaerobe infection results from intubation . What is the most likely kind of intubation he had?</a:t>
                      </a:r>
                      <a:endParaRPr b="1" sz="1100">
                        <a:solidFill>
                          <a:srgbClr val="002060"/>
                        </a:solidFill>
                        <a:latin typeface="Titillium Web"/>
                        <a:ea typeface="Titillium Web"/>
                        <a:cs typeface="Titillium Web"/>
                        <a:sym typeface="Titillium Web"/>
                      </a:endParaRPr>
                    </a:p>
                  </a:txBody>
                  <a:tcPr marT="91425" marB="91425" marR="91425" marL="91425">
                    <a:solidFill>
                      <a:schemeClr val="lt2"/>
                    </a:solidFill>
                  </a:tcPr>
                </a:tc>
                <a:tc hMerge="1"/>
                <a:tc hMerge="1"/>
                <a:tc hMerge="1"/>
              </a:tr>
              <a:tr h="636025">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A-</a:t>
                      </a:r>
                      <a:r>
                        <a:rPr b="1" lang="en-SA" sz="1100">
                          <a:solidFill>
                            <a:srgbClr val="002060"/>
                          </a:solidFill>
                          <a:latin typeface="Titillium Web"/>
                          <a:ea typeface="Titillium Web"/>
                          <a:cs typeface="Titillium Web"/>
                          <a:sym typeface="Titillium Web"/>
                        </a:rPr>
                        <a:t>Oropharynx  intubation</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B-</a:t>
                      </a:r>
                      <a:r>
                        <a:rPr b="1" lang="en-SA" sz="1100">
                          <a:solidFill>
                            <a:srgbClr val="002060"/>
                          </a:solidFill>
                          <a:latin typeface="Titillium Web"/>
                          <a:ea typeface="Titillium Web"/>
                          <a:cs typeface="Titillium Web"/>
                          <a:sym typeface="Titillium Web"/>
                        </a:rPr>
                        <a:t>Laryng</a:t>
                      </a:r>
                      <a:r>
                        <a:rPr b="1" lang="en-SA" sz="1100">
                          <a:solidFill>
                            <a:srgbClr val="002060"/>
                          </a:solidFill>
                          <a:latin typeface="Titillium Web"/>
                          <a:ea typeface="Titillium Web"/>
                          <a:cs typeface="Titillium Web"/>
                          <a:sym typeface="Titillium Web"/>
                        </a:rPr>
                        <a:t>opharynx intubation</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b="1" lang="en-SA" sz="1100">
                          <a:solidFill>
                            <a:srgbClr val="002060"/>
                          </a:solidFill>
                          <a:latin typeface="Titillium Web"/>
                          <a:ea typeface="Titillium Web"/>
                          <a:cs typeface="Titillium Web"/>
                          <a:sym typeface="Titillium Web"/>
                        </a:rPr>
                        <a:t>C-Naso</a:t>
                      </a:r>
                      <a:r>
                        <a:rPr b="1" lang="en-SA" sz="1100">
                          <a:solidFill>
                            <a:srgbClr val="002060"/>
                          </a:solidFill>
                          <a:latin typeface="Titillium Web"/>
                          <a:ea typeface="Titillium Web"/>
                          <a:cs typeface="Titillium Web"/>
                          <a:sym typeface="Titillium Web"/>
                        </a:rPr>
                        <a:t>pharynx intubation</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D-A&amp;C</a:t>
                      </a:r>
                      <a:endParaRPr b="1" sz="1100">
                        <a:solidFill>
                          <a:srgbClr val="002060"/>
                        </a:solidFill>
                        <a:latin typeface="Titillium Web"/>
                        <a:ea typeface="Titillium Web"/>
                        <a:cs typeface="Titillium Web"/>
                        <a:sym typeface="Titillium Web"/>
                      </a:endParaRPr>
                    </a:p>
                  </a:txBody>
                  <a:tcPr marT="91425" marB="91425" marR="91425" marL="91425"/>
                </a:tc>
              </a:tr>
              <a:tr h="589225">
                <a:tc gridSpan="4">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2-</a:t>
                      </a:r>
                      <a:r>
                        <a:rPr b="1" lang="en-SA" sz="1100">
                          <a:solidFill>
                            <a:srgbClr val="002060"/>
                          </a:solidFill>
                          <a:latin typeface="Titillium Web"/>
                          <a:ea typeface="Titillium Web"/>
                          <a:cs typeface="Titillium Web"/>
                          <a:sym typeface="Titillium Web"/>
                        </a:rPr>
                        <a:t>Common CAP bacterial infection </a:t>
                      </a:r>
                      <a:endParaRPr b="1" sz="1100">
                        <a:solidFill>
                          <a:srgbClr val="002060"/>
                        </a:solidFill>
                        <a:latin typeface="Titillium Web"/>
                        <a:ea typeface="Titillium Web"/>
                        <a:cs typeface="Titillium Web"/>
                        <a:sym typeface="Titillium Web"/>
                      </a:endParaRPr>
                    </a:p>
                  </a:txBody>
                  <a:tcPr marT="91425" marB="91425" marR="91425" marL="91425">
                    <a:solidFill>
                      <a:schemeClr val="lt2"/>
                    </a:solidFill>
                  </a:tcPr>
                </a:tc>
                <a:tc hMerge="1"/>
                <a:tc hMerge="1"/>
                <a:tc hMerge="1"/>
              </a:tr>
              <a:tr h="636025">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A-</a:t>
                      </a:r>
                      <a:r>
                        <a:rPr b="1" lang="en-SA" sz="1100">
                          <a:solidFill>
                            <a:srgbClr val="002060"/>
                          </a:solidFill>
                          <a:latin typeface="Titillium Web"/>
                          <a:ea typeface="Titillium Web"/>
                          <a:cs typeface="Titillium Web"/>
                          <a:sym typeface="Titillium Web"/>
                        </a:rPr>
                        <a:t>Streptococcus pneumonia</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B-Pseudomonas aeruginosa</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C-Staph Aureus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D-B&amp;C</a:t>
                      </a:r>
                      <a:endParaRPr b="1" sz="1100">
                        <a:solidFill>
                          <a:srgbClr val="002060"/>
                        </a:solidFill>
                        <a:latin typeface="Titillium Web"/>
                        <a:ea typeface="Titillium Web"/>
                        <a:cs typeface="Titillium Web"/>
                        <a:sym typeface="Titillium Web"/>
                      </a:endParaRPr>
                    </a:p>
                  </a:txBody>
                  <a:tcPr marT="91425" marB="91425" marR="91425" marL="91425"/>
                </a:tc>
              </a:tr>
              <a:tr h="589225">
                <a:tc gridSpan="4">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3-</a:t>
                      </a:r>
                      <a:r>
                        <a:rPr b="1" lang="en-SA" sz="1100">
                          <a:solidFill>
                            <a:srgbClr val="002060"/>
                          </a:solidFill>
                          <a:latin typeface="Titillium Web"/>
                          <a:ea typeface="Titillium Web"/>
                          <a:cs typeface="Titillium Web"/>
                          <a:sym typeface="Titillium Web"/>
                        </a:rPr>
                        <a:t>One of the </a:t>
                      </a:r>
                      <a:r>
                        <a:rPr b="1" lang="en-SA" sz="1100">
                          <a:solidFill>
                            <a:srgbClr val="002060"/>
                          </a:solidFill>
                          <a:latin typeface="Titillium Web"/>
                          <a:ea typeface="Titillium Web"/>
                          <a:cs typeface="Titillium Web"/>
                          <a:sym typeface="Titillium Web"/>
                        </a:rPr>
                        <a:t>Most common way of transmission in HAP</a:t>
                      </a:r>
                      <a:endParaRPr b="1" sz="1100">
                        <a:solidFill>
                          <a:srgbClr val="002060"/>
                        </a:solidFill>
                        <a:latin typeface="Titillium Web"/>
                        <a:ea typeface="Titillium Web"/>
                        <a:cs typeface="Titillium Web"/>
                        <a:sym typeface="Titillium Web"/>
                      </a:endParaRPr>
                    </a:p>
                  </a:txBody>
                  <a:tcPr marT="91425" marB="91425" marR="91425" marL="91425">
                    <a:solidFill>
                      <a:schemeClr val="lt2"/>
                    </a:solidFill>
                  </a:tcPr>
                </a:tc>
                <a:tc hMerge="1"/>
                <a:tc hMerge="1"/>
                <a:tc hMerge="1"/>
              </a:tr>
              <a:tr h="636025">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A-</a:t>
                      </a:r>
                      <a:r>
                        <a:rPr b="1" lang="en-SA" sz="1100">
                          <a:solidFill>
                            <a:srgbClr val="002060"/>
                          </a:solidFill>
                          <a:latin typeface="Titillium Web"/>
                          <a:ea typeface="Titillium Web"/>
                          <a:cs typeface="Titillium Web"/>
                          <a:sym typeface="Titillium Web"/>
                        </a:rPr>
                        <a:t>Ears secretions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B-</a:t>
                      </a:r>
                      <a:r>
                        <a:rPr b="1" lang="en-SA" sz="1100">
                          <a:solidFill>
                            <a:srgbClr val="002060"/>
                          </a:solidFill>
                          <a:latin typeface="Titillium Web"/>
                          <a:ea typeface="Titillium Web"/>
                          <a:cs typeface="Titillium Web"/>
                          <a:sym typeface="Titillium Web"/>
                        </a:rPr>
                        <a:t>Blood transfusion</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C-</a:t>
                      </a:r>
                      <a:r>
                        <a:rPr b="1" lang="en-SA" sz="1100">
                          <a:solidFill>
                            <a:srgbClr val="002060"/>
                          </a:solidFill>
                          <a:latin typeface="Titillium Web"/>
                          <a:ea typeface="Titillium Web"/>
                          <a:cs typeface="Titillium Web"/>
                          <a:sym typeface="Titillium Web"/>
                        </a:rPr>
                        <a:t>Oropharyngeal</a:t>
                      </a:r>
                      <a:r>
                        <a:rPr b="1" lang="en-SA" sz="1100">
                          <a:solidFill>
                            <a:srgbClr val="002060"/>
                          </a:solidFill>
                          <a:latin typeface="Titillium Web"/>
                          <a:ea typeface="Titillium Web"/>
                          <a:cs typeface="Titillium Web"/>
                          <a:sym typeface="Titillium Web"/>
                        </a:rPr>
                        <a:t> secretion</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D-Tears</a:t>
                      </a:r>
                      <a:endParaRPr b="1" sz="1100">
                        <a:solidFill>
                          <a:srgbClr val="002060"/>
                        </a:solidFill>
                        <a:latin typeface="Titillium Web"/>
                        <a:ea typeface="Titillium Web"/>
                        <a:cs typeface="Titillium Web"/>
                        <a:sym typeface="Titillium Web"/>
                      </a:endParaRPr>
                    </a:p>
                  </a:txBody>
                  <a:tcPr marT="91425" marB="91425" marR="91425" marL="91425"/>
                </a:tc>
              </a:tr>
              <a:tr h="589225">
                <a:tc gridSpan="4">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4-Effective hand washing consider </a:t>
                      </a:r>
                      <a:endParaRPr b="1" sz="1100">
                        <a:solidFill>
                          <a:srgbClr val="002060"/>
                        </a:solidFill>
                        <a:latin typeface="Titillium Web"/>
                        <a:ea typeface="Titillium Web"/>
                        <a:cs typeface="Titillium Web"/>
                        <a:sym typeface="Titillium Web"/>
                      </a:endParaRPr>
                    </a:p>
                  </a:txBody>
                  <a:tcPr marT="91425" marB="91425" marR="91425" marL="91425">
                    <a:solidFill>
                      <a:schemeClr val="lt2"/>
                    </a:solidFill>
                  </a:tcPr>
                </a:tc>
                <a:tc hMerge="1"/>
                <a:tc hMerge="1"/>
                <a:tc hMerge="1"/>
              </a:tr>
              <a:tr h="841850">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A-</a:t>
                      </a:r>
                      <a:endParaRPr b="1" sz="11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Non-Pharmacologic  Strategies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B-Pharmacologic Strategies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C-</a:t>
                      </a:r>
                      <a:r>
                        <a:rPr b="1" lang="en-SA" sz="1100">
                          <a:solidFill>
                            <a:srgbClr val="002060"/>
                          </a:solidFill>
                          <a:latin typeface="Titillium Web"/>
                          <a:ea typeface="Titillium Web"/>
                          <a:cs typeface="Titillium Web"/>
                          <a:sym typeface="Titillium Web"/>
                        </a:rPr>
                        <a:t>Oral regimen</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D-A&amp;C</a:t>
                      </a:r>
                      <a:endParaRPr b="1" sz="1100">
                        <a:solidFill>
                          <a:srgbClr val="002060"/>
                        </a:solidFill>
                        <a:latin typeface="Titillium Web"/>
                        <a:ea typeface="Titillium Web"/>
                        <a:cs typeface="Titillium Web"/>
                        <a:sym typeface="Titillium Web"/>
                      </a:endParaRPr>
                    </a:p>
                  </a:txBody>
                  <a:tcPr marT="91425" marB="91425" marR="91425" marL="91425"/>
                </a:tc>
              </a:tr>
              <a:tr h="636025">
                <a:tc gridSpan="4">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5-The </a:t>
                      </a:r>
                      <a:r>
                        <a:rPr b="1" lang="en-SA" sz="1100">
                          <a:solidFill>
                            <a:srgbClr val="002060"/>
                          </a:solidFill>
                          <a:latin typeface="Titillium Web"/>
                          <a:ea typeface="Titillium Web"/>
                          <a:cs typeface="Titillium Web"/>
                          <a:sym typeface="Titillium Web"/>
                        </a:rPr>
                        <a:t>susceptibility</a:t>
                      </a:r>
                      <a:r>
                        <a:rPr b="1" lang="en-SA" sz="1100">
                          <a:solidFill>
                            <a:srgbClr val="002060"/>
                          </a:solidFill>
                          <a:latin typeface="Titillium Web"/>
                          <a:ea typeface="Titillium Web"/>
                          <a:cs typeface="Titillium Web"/>
                          <a:sym typeface="Titillium Web"/>
                        </a:rPr>
                        <a:t> of </a:t>
                      </a:r>
                      <a:r>
                        <a:rPr b="1" lang="en-SA" sz="1100">
                          <a:solidFill>
                            <a:srgbClr val="002060"/>
                          </a:solidFill>
                          <a:latin typeface="Titillium Web"/>
                          <a:ea typeface="Titillium Web"/>
                          <a:cs typeface="Titillium Web"/>
                          <a:sym typeface="Titillium Web"/>
                        </a:rPr>
                        <a:t>p.aeruginosa infection is highest with any condition of these?</a:t>
                      </a:r>
                      <a:endParaRPr b="1" sz="1100">
                        <a:solidFill>
                          <a:srgbClr val="002060"/>
                        </a:solidFill>
                        <a:latin typeface="Titillium Web"/>
                        <a:ea typeface="Titillium Web"/>
                        <a:cs typeface="Titillium Web"/>
                        <a:sym typeface="Titillium Web"/>
                      </a:endParaRPr>
                    </a:p>
                  </a:txBody>
                  <a:tcPr marT="91425" marB="91425" marR="91425" marL="91425">
                    <a:solidFill>
                      <a:schemeClr val="lt2"/>
                    </a:solidFill>
                  </a:tcPr>
                </a:tc>
                <a:tc hMerge="1"/>
                <a:tc hMerge="1"/>
                <a:tc hMerge="1"/>
              </a:tr>
              <a:tr h="636025">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A.-Ventilated for 3 days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B-Ventilated for 6 days </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C-Ventilated for 72 hour</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D-</a:t>
                      </a:r>
                      <a:r>
                        <a:rPr b="1" lang="en-SA" sz="1100">
                          <a:solidFill>
                            <a:srgbClr val="002060"/>
                          </a:solidFill>
                          <a:latin typeface="Titillium Web"/>
                          <a:ea typeface="Titillium Web"/>
                          <a:cs typeface="Titillium Web"/>
                          <a:sym typeface="Titillium Web"/>
                        </a:rPr>
                        <a:t>Ventilated for 14 days</a:t>
                      </a:r>
                      <a:endParaRPr b="1" sz="1100">
                        <a:solidFill>
                          <a:srgbClr val="002060"/>
                        </a:solidFill>
                        <a:latin typeface="Titillium Web"/>
                        <a:ea typeface="Titillium Web"/>
                        <a:cs typeface="Titillium Web"/>
                        <a:sym typeface="Titillium Web"/>
                      </a:endParaRPr>
                    </a:p>
                  </a:txBody>
                  <a:tcPr marT="91425" marB="91425" marR="91425" marL="91425"/>
                </a:tc>
              </a:tr>
              <a:tr h="589225">
                <a:tc gridSpan="4">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6-What is of these might be the cause of  weak response for therapy</a:t>
                      </a:r>
                      <a:endParaRPr b="1" sz="1100">
                        <a:solidFill>
                          <a:srgbClr val="002060"/>
                        </a:solidFill>
                        <a:latin typeface="Titillium Web"/>
                        <a:ea typeface="Titillium Web"/>
                        <a:cs typeface="Titillium Web"/>
                        <a:sym typeface="Titillium Web"/>
                      </a:endParaRPr>
                    </a:p>
                  </a:txBody>
                  <a:tcPr marT="91425" marB="91425" marR="91425" marL="91425">
                    <a:solidFill>
                      <a:srgbClr val="C9DAF8"/>
                    </a:solidFill>
                  </a:tcPr>
                </a:tc>
                <a:tc hMerge="1"/>
                <a:tc hMerge="1"/>
                <a:tc hMerge="1"/>
              </a:tr>
              <a:tr h="589225">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A-lung fibrosis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B-lung </a:t>
                      </a:r>
                      <a:r>
                        <a:rPr b="1" lang="en-SA" sz="1100">
                          <a:solidFill>
                            <a:srgbClr val="002060"/>
                          </a:solidFill>
                          <a:latin typeface="Titillium Web"/>
                          <a:ea typeface="Titillium Web"/>
                          <a:cs typeface="Titillium Web"/>
                          <a:sym typeface="Titillium Web"/>
                        </a:rPr>
                        <a:t>abscess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C-P</a:t>
                      </a:r>
                      <a:r>
                        <a:rPr b="1" lang="en-SA" sz="1100">
                          <a:solidFill>
                            <a:srgbClr val="002060"/>
                          </a:solidFill>
                          <a:latin typeface="Titillium Web"/>
                          <a:ea typeface="Titillium Web"/>
                          <a:cs typeface="Titillium Web"/>
                          <a:sym typeface="Titillium Web"/>
                        </a:rPr>
                        <a:t>haryngitis</a:t>
                      </a:r>
                      <a:endParaRPr b="1" sz="11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100">
                          <a:solidFill>
                            <a:srgbClr val="002060"/>
                          </a:solidFill>
                          <a:latin typeface="Titillium Web"/>
                          <a:ea typeface="Titillium Web"/>
                          <a:cs typeface="Titillium Web"/>
                          <a:sym typeface="Titillium Web"/>
                        </a:rPr>
                        <a:t>D-Laryngitis</a:t>
                      </a:r>
                      <a:endParaRPr b="1" sz="1100">
                        <a:solidFill>
                          <a:srgbClr val="002060"/>
                        </a:solidFill>
                        <a:latin typeface="Titillium Web"/>
                        <a:ea typeface="Titillium Web"/>
                        <a:cs typeface="Titillium Web"/>
                        <a:sym typeface="Titillium Web"/>
                      </a:endParaRPr>
                    </a:p>
                  </a:txBody>
                  <a:tcPr marT="91425" marB="91425" marR="91425" marL="91425"/>
                </a:tc>
              </a:tr>
            </a:tbl>
          </a:graphicData>
        </a:graphic>
      </p:graphicFrame>
      <p:sp>
        <p:nvSpPr>
          <p:cNvPr id="2909" name="Google Shape;2909;p24"/>
          <p:cNvSpPr txBox="1"/>
          <p:nvPr/>
        </p:nvSpPr>
        <p:spPr>
          <a:xfrm flipH="1" rot="7805669">
            <a:off x="2918249" y="10742591"/>
            <a:ext cx="1508268" cy="39644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10" name="Google Shape;2910;p24"/>
          <p:cNvSpPr txBox="1"/>
          <p:nvPr/>
        </p:nvSpPr>
        <p:spPr>
          <a:xfrm rot="10800000">
            <a:off x="6342403" y="0"/>
            <a:ext cx="552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SA" sz="900">
                <a:solidFill>
                  <a:srgbClr val="CCCCCC"/>
                </a:solidFill>
                <a:latin typeface="Asap"/>
                <a:ea typeface="Asap"/>
                <a:cs typeface="Asap"/>
                <a:sym typeface="Asap"/>
              </a:rPr>
              <a:t>1.A </a:t>
            </a:r>
            <a:endParaRPr i="1" sz="900">
              <a:solidFill>
                <a:srgbClr val="CCCCCC"/>
              </a:solidFill>
              <a:latin typeface="Asap"/>
              <a:ea typeface="Asap"/>
              <a:cs typeface="Asap"/>
              <a:sym typeface="Asap"/>
            </a:endParaRPr>
          </a:p>
          <a:p>
            <a:pPr indent="0" lvl="0" marL="0" rtl="0" algn="l">
              <a:spcBef>
                <a:spcPts val="0"/>
              </a:spcBef>
              <a:spcAft>
                <a:spcPts val="0"/>
              </a:spcAft>
              <a:buNone/>
            </a:pPr>
            <a:r>
              <a:rPr i="1" lang="en-SA" sz="900">
                <a:solidFill>
                  <a:srgbClr val="CCCCCC"/>
                </a:solidFill>
                <a:latin typeface="Asap"/>
                <a:ea typeface="Asap"/>
                <a:cs typeface="Asap"/>
                <a:sym typeface="Asap"/>
              </a:rPr>
              <a:t>2.A </a:t>
            </a:r>
            <a:endParaRPr i="1" sz="900">
              <a:solidFill>
                <a:srgbClr val="CCCCCC"/>
              </a:solidFill>
              <a:latin typeface="Asap"/>
              <a:ea typeface="Asap"/>
              <a:cs typeface="Asap"/>
              <a:sym typeface="Asap"/>
            </a:endParaRPr>
          </a:p>
          <a:p>
            <a:pPr indent="0" lvl="0" marL="0" rtl="0" algn="l">
              <a:spcBef>
                <a:spcPts val="0"/>
              </a:spcBef>
              <a:spcAft>
                <a:spcPts val="0"/>
              </a:spcAft>
              <a:buNone/>
            </a:pPr>
            <a:r>
              <a:rPr i="1" lang="en-SA" sz="900">
                <a:solidFill>
                  <a:srgbClr val="CCCCCC"/>
                </a:solidFill>
                <a:latin typeface="Asap"/>
                <a:ea typeface="Asap"/>
                <a:cs typeface="Asap"/>
                <a:sym typeface="Asap"/>
              </a:rPr>
              <a:t>3.C</a:t>
            </a:r>
            <a:endParaRPr i="1" sz="900">
              <a:solidFill>
                <a:srgbClr val="CCCCCC"/>
              </a:solidFill>
              <a:latin typeface="Asap"/>
              <a:ea typeface="Asap"/>
              <a:cs typeface="Asap"/>
              <a:sym typeface="Asap"/>
            </a:endParaRPr>
          </a:p>
          <a:p>
            <a:pPr indent="0" lvl="0" marL="0" rtl="0" algn="l">
              <a:spcBef>
                <a:spcPts val="0"/>
              </a:spcBef>
              <a:spcAft>
                <a:spcPts val="0"/>
              </a:spcAft>
              <a:buNone/>
            </a:pPr>
            <a:r>
              <a:rPr i="1" lang="en-SA" sz="900">
                <a:solidFill>
                  <a:srgbClr val="CCCCCC"/>
                </a:solidFill>
                <a:latin typeface="Asap"/>
                <a:ea typeface="Asap"/>
                <a:cs typeface="Asap"/>
                <a:sym typeface="Asap"/>
              </a:rPr>
              <a:t>4.A </a:t>
            </a:r>
            <a:endParaRPr i="1" sz="900">
              <a:solidFill>
                <a:srgbClr val="CCCCCC"/>
              </a:solidFill>
              <a:latin typeface="Asap"/>
              <a:ea typeface="Asap"/>
              <a:cs typeface="Asap"/>
              <a:sym typeface="Asap"/>
            </a:endParaRPr>
          </a:p>
          <a:p>
            <a:pPr indent="0" lvl="0" marL="0" rtl="0" algn="l">
              <a:spcBef>
                <a:spcPts val="0"/>
              </a:spcBef>
              <a:spcAft>
                <a:spcPts val="0"/>
              </a:spcAft>
              <a:buNone/>
            </a:pPr>
            <a:r>
              <a:rPr i="1" lang="en-SA" sz="900">
                <a:solidFill>
                  <a:srgbClr val="CCCCCC"/>
                </a:solidFill>
                <a:latin typeface="Asap"/>
                <a:ea typeface="Asap"/>
                <a:cs typeface="Asap"/>
                <a:sym typeface="Asap"/>
              </a:rPr>
              <a:t>5.D </a:t>
            </a:r>
            <a:endParaRPr i="1" sz="900">
              <a:solidFill>
                <a:srgbClr val="CCCCCC"/>
              </a:solidFill>
              <a:latin typeface="Asap"/>
              <a:ea typeface="Asap"/>
              <a:cs typeface="Asap"/>
              <a:sym typeface="Asap"/>
            </a:endParaRPr>
          </a:p>
          <a:p>
            <a:pPr indent="0" lvl="0" marL="0" rtl="0" algn="l">
              <a:spcBef>
                <a:spcPts val="0"/>
              </a:spcBef>
              <a:spcAft>
                <a:spcPts val="0"/>
              </a:spcAft>
              <a:buNone/>
            </a:pPr>
            <a:r>
              <a:rPr i="1" lang="en-SA" sz="900">
                <a:solidFill>
                  <a:srgbClr val="CCCCCC"/>
                </a:solidFill>
                <a:latin typeface="Asap"/>
                <a:ea typeface="Asap"/>
                <a:cs typeface="Asap"/>
                <a:sym typeface="Asap"/>
              </a:rPr>
              <a:t>6.B    </a:t>
            </a:r>
            <a:endParaRPr i="1" sz="900">
              <a:solidFill>
                <a:srgbClr val="CCCCCC"/>
              </a:solidFill>
              <a:latin typeface="Asap"/>
              <a:ea typeface="Asap"/>
              <a:cs typeface="Asap"/>
              <a:sym typeface="Asap"/>
            </a:endParaRPr>
          </a:p>
        </p:txBody>
      </p:sp>
      <p:pic>
        <p:nvPicPr>
          <p:cNvPr id="2911" name="Google Shape;2911;p24"/>
          <p:cNvPicPr preferRelativeResize="0"/>
          <p:nvPr/>
        </p:nvPicPr>
        <p:blipFill>
          <a:blip r:embed="rId3">
            <a:alphaModFix/>
          </a:blip>
          <a:stretch>
            <a:fillRect/>
          </a:stretch>
        </p:blipFill>
        <p:spPr>
          <a:xfrm>
            <a:off x="83898" y="8796009"/>
            <a:ext cx="1254055" cy="1111200"/>
          </a:xfrm>
          <a:prstGeom prst="rect">
            <a:avLst/>
          </a:prstGeom>
          <a:noFill/>
          <a:ln>
            <a:noFill/>
          </a:ln>
        </p:spPr>
      </p:pic>
      <p:sp>
        <p:nvSpPr>
          <p:cNvPr id="2912" name="Google Shape;2912;p24"/>
          <p:cNvSpPr/>
          <p:nvPr/>
        </p:nvSpPr>
        <p:spPr>
          <a:xfrm>
            <a:off x="244429" y="9059183"/>
            <a:ext cx="3415800" cy="72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en-SA" sz="900">
                <a:solidFill>
                  <a:srgbClr val="000000"/>
                </a:solidFill>
                <a:latin typeface="Titillium Web"/>
                <a:ea typeface="Titillium Web"/>
                <a:cs typeface="Titillium Web"/>
                <a:sym typeface="Titillium Web"/>
              </a:rPr>
              <a:t>For more questions </a:t>
            </a:r>
            <a:r>
              <a:rPr b="1" lang="en-SA" sz="900" u="sng">
                <a:latin typeface="Titillium Web"/>
                <a:ea typeface="Titillium Web"/>
                <a:cs typeface="Titillium Web"/>
                <a:sym typeface="Titillium Web"/>
                <a:hlinkClick r:id="rId4"/>
              </a:rPr>
              <a:t>click here!</a:t>
            </a:r>
            <a:endParaRPr b="1" i="0" sz="900" u="none" cap="none" strike="noStrike">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6" name="Shape 2916"/>
        <p:cNvGrpSpPr/>
        <p:nvPr/>
      </p:nvGrpSpPr>
      <p:grpSpPr>
        <a:xfrm>
          <a:off x="0" y="0"/>
          <a:ext cx="0" cy="0"/>
          <a:chOff x="0" y="0"/>
          <a:chExt cx="0" cy="0"/>
        </a:xfrm>
      </p:grpSpPr>
      <p:sp>
        <p:nvSpPr>
          <p:cNvPr id="2917" name="Google Shape;2917;p25"/>
          <p:cNvSpPr txBox="1"/>
          <p:nvPr>
            <p:ph type="title"/>
          </p:nvPr>
        </p:nvSpPr>
        <p:spPr>
          <a:xfrm>
            <a:off x="233850" y="-166662"/>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1100"/>
              <a:buFont typeface="Arial"/>
              <a:buNone/>
            </a:pPr>
            <a:r>
              <a:rPr lang="en-SA"/>
              <a:t>Microbiology Team</a:t>
            </a:r>
            <a:r>
              <a:rPr baseline="30000" lang="en-SA"/>
              <a:t>442</a:t>
            </a:r>
            <a:endParaRPr baseline="30000"/>
          </a:p>
        </p:txBody>
      </p:sp>
      <p:graphicFrame>
        <p:nvGraphicFramePr>
          <p:cNvPr id="2918" name="Google Shape;2918;p25"/>
          <p:cNvGraphicFramePr/>
          <p:nvPr/>
        </p:nvGraphicFramePr>
        <p:xfrm>
          <a:off x="-6" y="764145"/>
          <a:ext cx="3000000" cy="3000000"/>
        </p:xfrm>
        <a:graphic>
          <a:graphicData uri="http://schemas.openxmlformats.org/drawingml/2006/table">
            <a:tbl>
              <a:tblPr>
                <a:noFill/>
                <a:tableStyleId>{EC36DE45-BAB2-444F-B726-8396F0B01885}</a:tableStyleId>
              </a:tblPr>
              <a:tblGrid>
                <a:gridCol w="3429000"/>
                <a:gridCol w="3429000"/>
              </a:tblGrid>
              <a:tr h="180250">
                <a:tc gridSpan="2" rowSpan="2">
                  <a:txBody>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Leaders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00318B">
                          <a:alpha val="0"/>
                        </a:srgbClr>
                      </a:solidFill>
                      <a:prstDash val="solid"/>
                      <a:round/>
                      <a:headEnd len="sm" w="sm" type="none"/>
                      <a:tailEnd len="sm" w="sm" type="none"/>
                    </a:lnL>
                    <a:lnR cap="flat" cmpd="sng" w="9525">
                      <a:solidFill>
                        <a:srgbClr val="00318B">
                          <a:alpha val="0"/>
                        </a:srgbClr>
                      </a:solidFill>
                      <a:prstDash val="solid"/>
                      <a:round/>
                      <a:headEnd len="sm" w="sm" type="none"/>
                      <a:tailEnd len="sm" w="sm" type="none"/>
                    </a:lnR>
                    <a:lnT cap="flat" cmpd="sng" w="9525">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rowSpan="2" hMerge="1"/>
              </a:tr>
              <a:tr h="416625">
                <a:tc gridSpan="2" vMerge="1"/>
                <a:tc hMerge="1" vMerge="1"/>
              </a:tr>
              <a:tr h="602775">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Shaden Albassam</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Mohammed Alghamdi</a:t>
                      </a:r>
                      <a:endParaRPr sz="2000">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r>
              <a:tr h="936025">
                <a:tc gridSpan="2">
                  <a:txBody>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Co-Leader</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sz="6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Ahmad Bahmaid</a:t>
                      </a:r>
                      <a:endParaRPr b="1" sz="20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sz="1400">
                        <a:solidFill>
                          <a:schemeClr val="accent1"/>
                        </a:solidFill>
                        <a:latin typeface="Asap"/>
                        <a:ea typeface="Asap"/>
                        <a:cs typeface="Asap"/>
                        <a:sym typeface="Asap"/>
                      </a:endParaRPr>
                    </a:p>
                    <a:p>
                      <a:pPr indent="0" lvl="0" marL="0" rtl="0" algn="ctr">
                        <a:spcBef>
                          <a:spcPts val="0"/>
                        </a:spcBef>
                        <a:spcAft>
                          <a:spcPts val="0"/>
                        </a:spcAft>
                        <a:buNone/>
                      </a:pPr>
                      <a:r>
                        <a:rPr b="1" lang="en-SA" sz="3000">
                          <a:solidFill>
                            <a:schemeClr val="accent1"/>
                          </a:solidFill>
                          <a:latin typeface="Asap"/>
                          <a:ea typeface="Asap"/>
                          <a:cs typeface="Asap"/>
                          <a:sym typeface="Asap"/>
                        </a:rPr>
                        <a:t>Members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hMerge="1"/>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Raghad Alnadeef</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Yazeed Hussein</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Ghada Binslmah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Talal Alharbi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highlight>
                            <a:srgbClr val="EFF4FC"/>
                          </a:highlight>
                          <a:latin typeface="Titillium Web"/>
                          <a:ea typeface="Titillium Web"/>
                          <a:cs typeface="Titillium Web"/>
                          <a:sym typeface="Titillium Web"/>
                        </a:rPr>
                        <a:t>Tharaa Alhowaish</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Meshari Alshathri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Amani Alotaibi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Emad Almutairi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Nouf Alsaigh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Abdulrahman Al-Douir</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Razan Almanjomi</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Abdulrahman Binbakhit</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Shahed Bukhari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highlight>
                            <a:srgbClr val="EFF4FC"/>
                          </a:highlight>
                          <a:latin typeface="Titillium Web"/>
                          <a:ea typeface="Titillium Web"/>
                          <a:cs typeface="Titillium Web"/>
                          <a:sym typeface="Titillium Web"/>
                        </a:rPr>
                        <a:t>Abdullah Alshahri</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l">
                        <a:spcBef>
                          <a:spcPts val="0"/>
                        </a:spcBef>
                        <a:spcAft>
                          <a:spcPts val="0"/>
                        </a:spcAft>
                        <a:buNone/>
                      </a:pPr>
                      <a:r>
                        <a:t/>
                      </a:r>
                      <a:endParaRPr sz="1400"/>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Abdulaziz Alnasser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dk1"/>
                          </a:solidFill>
                          <a:latin typeface="Titillium Web"/>
                          <a:ea typeface="Titillium Web"/>
                          <a:cs typeface="Titillium Web"/>
                          <a:sym typeface="Titillium Web"/>
                        </a:rPr>
                        <a:t>Luay Almutair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latin typeface="Titillium Web"/>
                          <a:ea typeface="Titillium Web"/>
                          <a:cs typeface="Titillium Web"/>
                          <a:sym typeface="Titillium Web"/>
                        </a:rPr>
                        <a:t>Ali Dhafer Jabaan</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SA" sz="2000">
                          <a:solidFill>
                            <a:schemeClr val="accent2"/>
                          </a:solidFill>
                          <a:latin typeface="Titillium Web"/>
                          <a:ea typeface="Titillium Web"/>
                          <a:cs typeface="Titillium Web"/>
                          <a:sym typeface="Titillium Web"/>
                        </a:rPr>
                        <a:t>Abdulaziz Alotaibi</a:t>
                      </a:r>
                      <a:endParaRPr sz="2000">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2919" name="Google Shape;2919;p25"/>
          <p:cNvSpPr txBox="1"/>
          <p:nvPr/>
        </p:nvSpPr>
        <p:spPr>
          <a:xfrm>
            <a:off x="23400" y="8398338"/>
            <a:ext cx="6535500" cy="58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600">
                <a:solidFill>
                  <a:schemeClr val="accent1"/>
                </a:solidFill>
                <a:latin typeface="Titillium Web"/>
                <a:ea typeface="Titillium Web"/>
                <a:cs typeface="Titillium Web"/>
                <a:sym typeface="Titillium Web"/>
              </a:rPr>
              <a:t>Special Thanks to Microbiology Team</a:t>
            </a:r>
            <a:r>
              <a:rPr b="1" baseline="30000" lang="en-SA" sz="2600">
                <a:solidFill>
                  <a:schemeClr val="accent1"/>
                </a:solidFill>
                <a:latin typeface="Titillium Web"/>
                <a:ea typeface="Titillium Web"/>
                <a:cs typeface="Titillium Web"/>
                <a:sym typeface="Titillium Web"/>
              </a:rPr>
              <a:t>441</a:t>
            </a:r>
            <a:endParaRPr b="1" baseline="30000" sz="2600">
              <a:solidFill>
                <a:schemeClr val="accent1"/>
              </a:solidFill>
              <a:latin typeface="Titillium Web"/>
              <a:ea typeface="Titillium Web"/>
              <a:cs typeface="Titillium Web"/>
              <a:sym typeface="Titillium Web"/>
            </a:endParaRPr>
          </a:p>
        </p:txBody>
      </p:sp>
      <p:sp>
        <p:nvSpPr>
          <p:cNvPr id="2920" name="Google Shape;2920;p25"/>
          <p:cNvSpPr txBox="1"/>
          <p:nvPr/>
        </p:nvSpPr>
        <p:spPr>
          <a:xfrm>
            <a:off x="-1248000" y="8911387"/>
            <a:ext cx="907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SA" sz="1800">
                <a:solidFill>
                  <a:schemeClr val="accent1"/>
                </a:solidFill>
                <a:latin typeface="Titillium Web"/>
                <a:ea typeface="Titillium Web"/>
                <a:cs typeface="Titillium Web"/>
                <a:sym typeface="Titillium Web"/>
              </a:rPr>
              <a:t>Thanks to the amazing Sara Alhamlan for the great theme!</a:t>
            </a:r>
            <a:endParaRPr b="1" i="1" sz="1800">
              <a:solidFill>
                <a:schemeClr val="accent1"/>
              </a:solidFill>
              <a:latin typeface="Titillium Web"/>
              <a:ea typeface="Titillium Web"/>
              <a:cs typeface="Titillium Web"/>
              <a:sym typeface="Titillium Web"/>
            </a:endParaRPr>
          </a:p>
        </p:txBody>
      </p:sp>
      <p:sp>
        <p:nvSpPr>
          <p:cNvPr id="2921" name="Google Shape;2921;p25"/>
          <p:cNvSpPr txBox="1"/>
          <p:nvPr/>
        </p:nvSpPr>
        <p:spPr>
          <a:xfrm>
            <a:off x="0" y="9507000"/>
            <a:ext cx="31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rgbClr val="00318B"/>
                </a:solidFill>
                <a:latin typeface="Asap"/>
                <a:ea typeface="Asap"/>
                <a:cs typeface="Asap"/>
                <a:sym typeface="Asap"/>
              </a:rPr>
              <a:t>Microbiology442@gmail.com</a:t>
            </a:r>
            <a:endParaRPr b="1">
              <a:solidFill>
                <a:srgbClr val="00318B"/>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9" name="Shape 2549"/>
        <p:cNvGrpSpPr/>
        <p:nvPr/>
      </p:nvGrpSpPr>
      <p:grpSpPr>
        <a:xfrm>
          <a:off x="0" y="0"/>
          <a:ext cx="0" cy="0"/>
          <a:chOff x="0" y="0"/>
          <a:chExt cx="0" cy="0"/>
        </a:xfrm>
      </p:grpSpPr>
      <p:sp>
        <p:nvSpPr>
          <p:cNvPr id="2550" name="Google Shape;2550;p12"/>
          <p:cNvSpPr txBox="1"/>
          <p:nvPr>
            <p:ph idx="1" type="subTitle"/>
          </p:nvPr>
        </p:nvSpPr>
        <p:spPr>
          <a:xfrm>
            <a:off x="1043550" y="2396127"/>
            <a:ext cx="47709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350"/>
              <a:t>Define the terms, pneumonia, community acquired pneumonia,  health care associated pneumonia (HCAP)  and ventilator associated pneumonia (VAP).</a:t>
            </a:r>
            <a:endParaRPr sz="1350"/>
          </a:p>
        </p:txBody>
      </p:sp>
      <p:sp>
        <p:nvSpPr>
          <p:cNvPr id="2551" name="Google Shape;2551;p12"/>
          <p:cNvSpPr txBox="1"/>
          <p:nvPr>
            <p:ph idx="2" type="subTitle"/>
          </p:nvPr>
        </p:nvSpPr>
        <p:spPr>
          <a:xfrm>
            <a:off x="1043550" y="3071614"/>
            <a:ext cx="47709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200"/>
              <a:t>Describe the pathogenesis of the health care associated pneumonia (hospital associated pneumonia ) and VAP.</a:t>
            </a:r>
            <a:endParaRPr sz="1200"/>
          </a:p>
        </p:txBody>
      </p:sp>
      <p:sp>
        <p:nvSpPr>
          <p:cNvPr id="2552" name="Google Shape;2552;p12"/>
          <p:cNvSpPr txBox="1"/>
          <p:nvPr>
            <p:ph idx="3" type="subTitle"/>
          </p:nvPr>
        </p:nvSpPr>
        <p:spPr>
          <a:xfrm>
            <a:off x="1043538" y="3612338"/>
            <a:ext cx="4770900" cy="3222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SzPts val="275"/>
              <a:buNone/>
            </a:pPr>
            <a:r>
              <a:rPr lang="en-SA" sz="1200"/>
              <a:t>Classify HCAP according to the time of onset .</a:t>
            </a:r>
            <a:endParaRPr sz="1200"/>
          </a:p>
          <a:p>
            <a:pPr indent="0" lvl="0" marL="0" rtl="0" algn="l">
              <a:lnSpc>
                <a:spcPct val="95000"/>
              </a:lnSpc>
              <a:spcBef>
                <a:spcPts val="1200"/>
              </a:spcBef>
              <a:spcAft>
                <a:spcPts val="1200"/>
              </a:spcAft>
              <a:buSzPts val="275"/>
              <a:buNone/>
            </a:pPr>
            <a:r>
              <a:t/>
            </a:r>
            <a:endParaRPr sz="1200"/>
          </a:p>
        </p:txBody>
      </p:sp>
      <p:sp>
        <p:nvSpPr>
          <p:cNvPr id="2553" name="Google Shape;2553;p12"/>
          <p:cNvSpPr txBox="1"/>
          <p:nvPr>
            <p:ph idx="5" type="subTitle"/>
          </p:nvPr>
        </p:nvSpPr>
        <p:spPr>
          <a:xfrm>
            <a:off x="1069495" y="4264778"/>
            <a:ext cx="47709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150"/>
              <a:t>Classify and describe types of VAP.</a:t>
            </a:r>
            <a:endParaRPr sz="1150"/>
          </a:p>
        </p:txBody>
      </p:sp>
      <p:sp>
        <p:nvSpPr>
          <p:cNvPr id="2554" name="Google Shape;2554;p12"/>
          <p:cNvSpPr txBox="1"/>
          <p:nvPr>
            <p:ph idx="6" type="subTitle"/>
          </p:nvPr>
        </p:nvSpPr>
        <p:spPr>
          <a:xfrm>
            <a:off x="1069491" y="4665952"/>
            <a:ext cx="47709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150"/>
              <a:t>Recognize the ways by which VAP is prevented.</a:t>
            </a:r>
            <a:endParaRPr sz="1150"/>
          </a:p>
        </p:txBody>
      </p:sp>
      <p:sp>
        <p:nvSpPr>
          <p:cNvPr id="2555" name="Google Shape;2555;p12"/>
          <p:cNvSpPr txBox="1"/>
          <p:nvPr>
            <p:ph idx="7" type="subTitle"/>
          </p:nvPr>
        </p:nvSpPr>
        <p:spPr>
          <a:xfrm>
            <a:off x="1017624" y="5233330"/>
            <a:ext cx="4770900" cy="1407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150"/>
              <a:t>Describe the different chemotherapeutic  anti-microbial agents used for the treatment of health care associated pneumonia.</a:t>
            </a:r>
            <a:endParaRPr sz="1150"/>
          </a:p>
        </p:txBody>
      </p:sp>
      <p:sp>
        <p:nvSpPr>
          <p:cNvPr id="2556" name="Google Shape;2556;p12"/>
          <p:cNvSpPr txBox="1"/>
          <p:nvPr>
            <p:ph idx="8" type="subTitle"/>
          </p:nvPr>
        </p:nvSpPr>
        <p:spPr>
          <a:xfrm>
            <a:off x="1017625" y="5803204"/>
            <a:ext cx="4770900" cy="322200"/>
          </a:xfrm>
          <a:prstGeom prst="rect">
            <a:avLst/>
          </a:prstGeom>
        </p:spPr>
        <p:txBody>
          <a:bodyPr anchorCtr="0" anchor="ctr" bIns="91425" lIns="91425" spcFirstLastPara="1" rIns="91425" wrap="square" tIns="91425">
            <a:normAutofit fontScale="25000" lnSpcReduction="20000"/>
          </a:bodyPr>
          <a:lstStyle/>
          <a:p>
            <a:pPr indent="0" lvl="0" marL="0" rtl="0" algn="l">
              <a:spcBef>
                <a:spcPts val="0"/>
              </a:spcBef>
              <a:spcAft>
                <a:spcPts val="0"/>
              </a:spcAft>
              <a:buNone/>
            </a:pPr>
            <a:r>
              <a:rPr lang="en-SA" sz="4600"/>
              <a:t>Evaluate response to treatment and recognize reasons for failure of treatment.</a:t>
            </a:r>
            <a:endParaRPr sz="4600"/>
          </a:p>
          <a:p>
            <a:pPr indent="0" lvl="0" marL="0" rtl="0" algn="l">
              <a:spcBef>
                <a:spcPts val="1200"/>
              </a:spcBef>
              <a:spcAft>
                <a:spcPts val="1200"/>
              </a:spcAft>
              <a:buNone/>
            </a:pPr>
            <a:r>
              <a:t/>
            </a:r>
            <a:endParaRPr/>
          </a:p>
        </p:txBody>
      </p:sp>
      <p:pic>
        <p:nvPicPr>
          <p:cNvPr id="2557" name="Google Shape;2557;p12"/>
          <p:cNvPicPr preferRelativeResize="0"/>
          <p:nvPr/>
        </p:nvPicPr>
        <p:blipFill>
          <a:blip r:embed="rId3">
            <a:alphaModFix/>
          </a:blip>
          <a:stretch>
            <a:fillRect/>
          </a:stretch>
        </p:blipFill>
        <p:spPr>
          <a:xfrm>
            <a:off x="693800" y="5654124"/>
            <a:ext cx="375700" cy="365914"/>
          </a:xfrm>
          <a:prstGeom prst="rect">
            <a:avLst/>
          </a:prstGeom>
          <a:noFill/>
          <a:ln>
            <a:noFill/>
          </a:ln>
        </p:spPr>
      </p:pic>
      <p:sp>
        <p:nvSpPr>
          <p:cNvPr id="2558" name="Google Shape;2558;p12"/>
          <p:cNvSpPr txBox="1"/>
          <p:nvPr/>
        </p:nvSpPr>
        <p:spPr>
          <a:xfrm>
            <a:off x="1043550" y="3845238"/>
            <a:ext cx="4250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Name the </a:t>
            </a:r>
            <a:r>
              <a:rPr lang="en-SA" sz="1200">
                <a:solidFill>
                  <a:srgbClr val="434343"/>
                </a:solidFill>
                <a:latin typeface="Titillium Web"/>
                <a:ea typeface="Titillium Web"/>
                <a:cs typeface="Titillium Web"/>
                <a:sym typeface="Titillium Web"/>
              </a:rPr>
              <a:t>different</a:t>
            </a:r>
            <a:r>
              <a:rPr lang="en-SA" sz="1200">
                <a:solidFill>
                  <a:srgbClr val="434343"/>
                </a:solidFill>
                <a:latin typeface="Titillium Web"/>
                <a:ea typeface="Titillium Web"/>
                <a:cs typeface="Titillium Web"/>
                <a:sym typeface="Titillium Web"/>
              </a:rPr>
              <a:t> causative bacterial agents</a:t>
            </a:r>
            <a:endParaRPr sz="1200">
              <a:solidFill>
                <a:srgbClr val="434343"/>
              </a:solidFill>
              <a:latin typeface="Titillium Web"/>
              <a:ea typeface="Titillium Web"/>
              <a:cs typeface="Titillium Web"/>
              <a:sym typeface="Titillium Web"/>
            </a:endParaRPr>
          </a:p>
        </p:txBody>
      </p:sp>
      <p:sp>
        <p:nvSpPr>
          <p:cNvPr id="2559" name="Google Shape;2559;p12"/>
          <p:cNvSpPr/>
          <p:nvPr/>
        </p:nvSpPr>
        <p:spPr>
          <a:xfrm>
            <a:off x="704850" y="2571750"/>
            <a:ext cx="375600" cy="369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p13"/>
          <p:cNvSpPr txBox="1"/>
          <p:nvPr/>
        </p:nvSpPr>
        <p:spPr>
          <a:xfrm>
            <a:off x="1830450" y="554100"/>
            <a:ext cx="32907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SA">
                <a:solidFill>
                  <a:srgbClr val="002060"/>
                </a:solidFill>
                <a:latin typeface="Titillium Web"/>
                <a:ea typeface="Titillium Web"/>
                <a:cs typeface="Titillium Web"/>
                <a:sym typeface="Titillium Web"/>
              </a:rPr>
              <a:t>(Infection of the pulmonary parenchyma)</a:t>
            </a:r>
            <a:endParaRPr>
              <a:solidFill>
                <a:srgbClr val="002060"/>
              </a:solidFill>
              <a:latin typeface="Titillium Web"/>
              <a:ea typeface="Titillium Web"/>
              <a:cs typeface="Titillium Web"/>
              <a:sym typeface="Titillium Web"/>
            </a:endParaRPr>
          </a:p>
        </p:txBody>
      </p:sp>
      <p:sp>
        <p:nvSpPr>
          <p:cNvPr id="2565" name="Google Shape;2565;p13"/>
          <p:cNvSpPr txBox="1"/>
          <p:nvPr/>
        </p:nvSpPr>
        <p:spPr>
          <a:xfrm>
            <a:off x="1357200" y="0"/>
            <a:ext cx="41436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900">
                <a:solidFill>
                  <a:srgbClr val="002060"/>
                </a:solidFill>
                <a:latin typeface="Asap"/>
                <a:ea typeface="Asap"/>
                <a:cs typeface="Asap"/>
                <a:sym typeface="Asap"/>
              </a:rPr>
              <a:t>pneumonia </a:t>
            </a:r>
            <a:endParaRPr b="1" sz="2900">
              <a:solidFill>
                <a:srgbClr val="002060"/>
              </a:solidFill>
              <a:latin typeface="Asap"/>
              <a:ea typeface="Asap"/>
              <a:cs typeface="Asap"/>
              <a:sym typeface="Asap"/>
            </a:endParaRPr>
          </a:p>
        </p:txBody>
      </p:sp>
      <p:graphicFrame>
        <p:nvGraphicFramePr>
          <p:cNvPr id="2566" name="Google Shape;2566;p13"/>
          <p:cNvGraphicFramePr/>
          <p:nvPr/>
        </p:nvGraphicFramePr>
        <p:xfrm>
          <a:off x="299062" y="5403164"/>
          <a:ext cx="3000000" cy="3000000"/>
        </p:xfrm>
        <a:graphic>
          <a:graphicData uri="http://schemas.openxmlformats.org/drawingml/2006/table">
            <a:tbl>
              <a:tblPr>
                <a:noFill/>
                <a:tableStyleId>{9C2DC16E-6F7F-4B61-B7CF-BE960125E06F}</a:tableStyleId>
              </a:tblPr>
              <a:tblGrid>
                <a:gridCol w="1145700"/>
                <a:gridCol w="4904700"/>
              </a:tblGrid>
              <a:tr h="900275">
                <a:tc>
                  <a:txBody>
                    <a:bodyPr/>
                    <a:lstStyle/>
                    <a:p>
                      <a:pPr indent="0" lvl="0" marL="0" rtl="0" algn="ctr">
                        <a:spcBef>
                          <a:spcPts val="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Definition of Nosocomial Pneumonia</a:t>
                      </a:r>
                      <a:endParaRPr sz="15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lnSpc>
                          <a:spcPct val="100000"/>
                        </a:lnSpc>
                        <a:spcBef>
                          <a:spcPts val="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Hospital associated pneumonia (HAP) or health care associated pneumonia (HCAP) </a:t>
                      </a:r>
                      <a:endParaRPr sz="1500">
                        <a:solidFill>
                          <a:srgbClr val="002060"/>
                        </a:solidFill>
                        <a:latin typeface="Titillium Web"/>
                        <a:ea typeface="Titillium Web"/>
                        <a:cs typeface="Titillium Web"/>
                        <a:sym typeface="Titillium Web"/>
                      </a:endParaRPr>
                    </a:p>
                  </a:txBody>
                  <a:tcPr marT="91425" marB="91425" marR="91425" marL="91425"/>
                </a:tc>
              </a:tr>
              <a:tr h="527950">
                <a:tc>
                  <a:txBody>
                    <a:bodyPr/>
                    <a:lstStyle/>
                    <a:p>
                      <a:pPr indent="0" lvl="0" marL="0" rtl="0" algn="ctr">
                        <a:spcBef>
                          <a:spcPts val="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When does it occur?</a:t>
                      </a:r>
                      <a:endParaRPr sz="15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lnSpc>
                          <a:spcPct val="100000"/>
                        </a:lnSpc>
                        <a:spcBef>
                          <a:spcPts val="0"/>
                        </a:spcBef>
                        <a:spcAft>
                          <a:spcPts val="0"/>
                        </a:spcAft>
                        <a:buClr>
                          <a:schemeClr val="dk1"/>
                        </a:buClr>
                        <a:buSzPts val="1100"/>
                        <a:buFont typeface="Arial"/>
                        <a:buNone/>
                      </a:pPr>
                      <a:r>
                        <a:rPr lang="en-SA" sz="1500">
                          <a:solidFill>
                            <a:schemeClr val="accent3"/>
                          </a:solidFill>
                          <a:highlight>
                            <a:srgbClr val="D9D2E9"/>
                          </a:highlight>
                          <a:latin typeface="Titillium Web"/>
                          <a:ea typeface="Titillium Web"/>
                          <a:cs typeface="Titillium Web"/>
                          <a:sym typeface="Titillium Web"/>
                        </a:rPr>
                        <a:t>At least 48 hours</a:t>
                      </a:r>
                      <a:r>
                        <a:rPr lang="en-SA" sz="1500">
                          <a:solidFill>
                            <a:srgbClr val="002060"/>
                          </a:solidFill>
                          <a:highlight>
                            <a:srgbClr val="D9D2E9"/>
                          </a:highlight>
                          <a:latin typeface="Titillium Web"/>
                          <a:ea typeface="Titillium Web"/>
                          <a:cs typeface="Titillium Web"/>
                          <a:sym typeface="Titillium Web"/>
                        </a:rPr>
                        <a:t> </a:t>
                      </a:r>
                      <a:r>
                        <a:rPr lang="en-SA" sz="1500">
                          <a:solidFill>
                            <a:srgbClr val="002060"/>
                          </a:solidFill>
                          <a:latin typeface="Titillium Web"/>
                          <a:ea typeface="Titillium Web"/>
                          <a:cs typeface="Titillium Web"/>
                          <a:sym typeface="Titillium Web"/>
                        </a:rPr>
                        <a:t>after admission without being intubated at the time of hospitalization </a:t>
                      </a:r>
                      <a:r>
                        <a:rPr lang="en-SA" sz="1500">
                          <a:solidFill>
                            <a:srgbClr val="9E9E9E"/>
                          </a:solidFill>
                          <a:latin typeface="Titillium Web"/>
                          <a:ea typeface="Titillium Web"/>
                          <a:cs typeface="Titillium Web"/>
                          <a:sym typeface="Titillium Web"/>
                        </a:rPr>
                        <a:t>(put on a ventilator).</a:t>
                      </a:r>
                      <a:endParaRPr sz="1500">
                        <a:solidFill>
                          <a:srgbClr val="9E9E9E"/>
                        </a:solidFill>
                        <a:latin typeface="Titillium Web"/>
                        <a:ea typeface="Titillium Web"/>
                        <a:cs typeface="Titillium Web"/>
                        <a:sym typeface="Titillium Web"/>
                      </a:endParaRPr>
                    </a:p>
                  </a:txBody>
                  <a:tcPr marT="91425" marB="91425" marR="91425" marL="91425"/>
                </a:tc>
              </a:tr>
              <a:tr h="2023350">
                <a:tc>
                  <a:txBody>
                    <a:bodyPr/>
                    <a:lstStyle/>
                    <a:p>
                      <a:pPr indent="0" lvl="0" marL="0" rtl="0" algn="ctr">
                        <a:spcBef>
                          <a:spcPts val="0"/>
                        </a:spcBef>
                        <a:spcAft>
                          <a:spcPts val="0"/>
                        </a:spcAft>
                        <a:buClr>
                          <a:schemeClr val="dk1"/>
                        </a:buClr>
                        <a:buSzPts val="1100"/>
                        <a:buFont typeface="Arial"/>
                        <a:buNone/>
                      </a:pPr>
                      <a:r>
                        <a:t/>
                      </a:r>
                      <a:endParaRPr sz="15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5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5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How severe?</a:t>
                      </a:r>
                      <a:endParaRPr sz="15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lnSpc>
                          <a:spcPct val="100000"/>
                        </a:lnSpc>
                        <a:spcBef>
                          <a:spcPts val="120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-Nosocomial pneumonia (HAP) is the </a:t>
                      </a:r>
                      <a:r>
                        <a:rPr lang="en-SA" sz="1500">
                          <a:solidFill>
                            <a:schemeClr val="accent3"/>
                          </a:solidFill>
                          <a:latin typeface="Titillium Web"/>
                          <a:ea typeface="Titillium Web"/>
                          <a:cs typeface="Titillium Web"/>
                          <a:sym typeface="Titillium Web"/>
                        </a:rPr>
                        <a:t>2nd most common</a:t>
                      </a:r>
                      <a:r>
                        <a:rPr lang="en-SA" sz="1500">
                          <a:solidFill>
                            <a:srgbClr val="002060"/>
                          </a:solidFill>
                          <a:latin typeface="Titillium Web"/>
                          <a:ea typeface="Titillium Web"/>
                          <a:cs typeface="Titillium Web"/>
                          <a:sym typeface="Titillium Web"/>
                        </a:rPr>
                        <a:t> hospital-acquired infections after urinary tract infection. Accounting for 31 % of all nosocomial infections</a:t>
                      </a:r>
                      <a:endParaRPr sz="1500">
                        <a:solidFill>
                          <a:srgbClr val="002060"/>
                        </a:solidFill>
                        <a:latin typeface="Titillium Web"/>
                        <a:ea typeface="Titillium Web"/>
                        <a:cs typeface="Titillium Web"/>
                        <a:sym typeface="Titillium Web"/>
                      </a:endParaRPr>
                    </a:p>
                    <a:p>
                      <a:pPr indent="0" lvl="0" marL="0" rtl="0" algn="l">
                        <a:lnSpc>
                          <a:spcPct val="100000"/>
                        </a:lnSpc>
                        <a:spcBef>
                          <a:spcPts val="120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-Nosocomial pneumonia is the </a:t>
                      </a:r>
                      <a:r>
                        <a:rPr lang="en-SA" sz="1500">
                          <a:solidFill>
                            <a:schemeClr val="accent3"/>
                          </a:solidFill>
                          <a:highlight>
                            <a:srgbClr val="D9D2E9"/>
                          </a:highlight>
                          <a:latin typeface="Titillium Web"/>
                          <a:ea typeface="Titillium Web"/>
                          <a:cs typeface="Titillium Web"/>
                          <a:sym typeface="Titillium Web"/>
                        </a:rPr>
                        <a:t>leading cause of death</a:t>
                      </a:r>
                      <a:r>
                        <a:rPr lang="en-SA" sz="1500">
                          <a:solidFill>
                            <a:srgbClr val="002060"/>
                          </a:solidFill>
                          <a:latin typeface="Titillium Web"/>
                          <a:ea typeface="Titillium Web"/>
                          <a:cs typeface="Titillium Web"/>
                          <a:sym typeface="Titillium Web"/>
                        </a:rPr>
                        <a:t> from hospital-acquired infections.</a:t>
                      </a:r>
                      <a:endParaRPr sz="1500">
                        <a:solidFill>
                          <a:srgbClr val="002060"/>
                        </a:solidFill>
                        <a:latin typeface="Titillium Web"/>
                        <a:ea typeface="Titillium Web"/>
                        <a:cs typeface="Titillium Web"/>
                        <a:sym typeface="Titillium Web"/>
                      </a:endParaRPr>
                    </a:p>
                    <a:p>
                      <a:pPr indent="0" lvl="0" marL="0" rtl="0" algn="l">
                        <a:lnSpc>
                          <a:spcPct val="100000"/>
                        </a:lnSpc>
                        <a:spcBef>
                          <a:spcPts val="1200"/>
                        </a:spcBef>
                        <a:spcAft>
                          <a:spcPts val="1200"/>
                        </a:spcAft>
                        <a:buClr>
                          <a:schemeClr val="dk1"/>
                        </a:buClr>
                        <a:buSzPts val="1100"/>
                        <a:buFont typeface="Arial"/>
                        <a:buNone/>
                      </a:pPr>
                      <a:r>
                        <a:rPr lang="en-SA" sz="1500">
                          <a:solidFill>
                            <a:srgbClr val="002060"/>
                          </a:solidFill>
                          <a:latin typeface="Titillium Web"/>
                          <a:ea typeface="Titillium Web"/>
                          <a:cs typeface="Titillium Web"/>
                          <a:sym typeface="Titillium Web"/>
                        </a:rPr>
                        <a:t>-The incidence of nosocomial pneumonia is </a:t>
                      </a:r>
                      <a:r>
                        <a:rPr lang="en-SA" sz="1500">
                          <a:solidFill>
                            <a:schemeClr val="accent3"/>
                          </a:solidFill>
                          <a:latin typeface="Titillium Web"/>
                          <a:ea typeface="Titillium Web"/>
                          <a:cs typeface="Titillium Web"/>
                          <a:sym typeface="Titillium Web"/>
                        </a:rPr>
                        <a:t>highest in ICU</a:t>
                      </a:r>
                      <a:r>
                        <a:rPr lang="en-SA" sz="1500">
                          <a:solidFill>
                            <a:srgbClr val="941651"/>
                          </a:solidFill>
                          <a:latin typeface="Titillium Web"/>
                          <a:ea typeface="Titillium Web"/>
                          <a:cs typeface="Titillium Web"/>
                          <a:sym typeface="Titillium Web"/>
                        </a:rPr>
                        <a:t> </a:t>
                      </a:r>
                      <a:r>
                        <a:rPr lang="en-SA" sz="1500">
                          <a:solidFill>
                            <a:srgbClr val="002060"/>
                          </a:solidFill>
                          <a:latin typeface="Titillium Web"/>
                          <a:ea typeface="Titillium Web"/>
                          <a:cs typeface="Titillium Web"/>
                          <a:sym typeface="Titillium Web"/>
                        </a:rPr>
                        <a:t>(intensive care unit) patients.*</a:t>
                      </a:r>
                      <a:endParaRPr sz="1500">
                        <a:solidFill>
                          <a:srgbClr val="002060"/>
                        </a:solidFill>
                        <a:latin typeface="Titillium Web"/>
                        <a:ea typeface="Titillium Web"/>
                        <a:cs typeface="Titillium Web"/>
                        <a:sym typeface="Titillium Web"/>
                      </a:endParaRPr>
                    </a:p>
                  </a:txBody>
                  <a:tcPr marT="91425" marB="91425" marR="91425" marL="91425"/>
                </a:tc>
              </a:tr>
            </a:tbl>
          </a:graphicData>
        </a:graphic>
      </p:graphicFrame>
      <p:sp>
        <p:nvSpPr>
          <p:cNvPr id="2567" name="Google Shape;2567;p13"/>
          <p:cNvSpPr txBox="1"/>
          <p:nvPr/>
        </p:nvSpPr>
        <p:spPr>
          <a:xfrm>
            <a:off x="1357200" y="4849075"/>
            <a:ext cx="41436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SA" sz="2400">
                <a:solidFill>
                  <a:srgbClr val="002060"/>
                </a:solidFill>
                <a:latin typeface="Asap"/>
                <a:ea typeface="Asap"/>
                <a:cs typeface="Asap"/>
                <a:sym typeface="Asap"/>
              </a:rPr>
              <a:t>Introduction to HAP</a:t>
            </a:r>
            <a:endParaRPr b="1" sz="2400">
              <a:solidFill>
                <a:srgbClr val="002060"/>
              </a:solidFill>
              <a:latin typeface="Asap"/>
              <a:ea typeface="Asap"/>
              <a:cs typeface="Asap"/>
              <a:sym typeface="Asap"/>
            </a:endParaRPr>
          </a:p>
        </p:txBody>
      </p:sp>
      <p:sp>
        <p:nvSpPr>
          <p:cNvPr id="2568" name="Google Shape;2568;p13"/>
          <p:cNvSpPr txBox="1"/>
          <p:nvPr/>
        </p:nvSpPr>
        <p:spPr>
          <a:xfrm>
            <a:off x="163035" y="4180125"/>
            <a:ext cx="1827300" cy="3963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SA" sz="900">
                <a:solidFill>
                  <a:srgbClr val="93C47D"/>
                </a:solidFill>
              </a:rPr>
              <a:t>المريض يجيه المرض برا المستشفى</a:t>
            </a:r>
            <a:r>
              <a:rPr lang="en-SA"/>
              <a:t> </a:t>
            </a:r>
            <a:endParaRPr/>
          </a:p>
        </p:txBody>
      </p:sp>
      <p:sp>
        <p:nvSpPr>
          <p:cNvPr id="2569" name="Google Shape;2569;p13"/>
          <p:cNvSpPr txBox="1"/>
          <p:nvPr/>
        </p:nvSpPr>
        <p:spPr>
          <a:xfrm>
            <a:off x="4782162" y="4035584"/>
            <a:ext cx="1877400" cy="3195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SA" sz="900">
                <a:solidFill>
                  <a:srgbClr val="93C47D"/>
                </a:solidFill>
              </a:rPr>
              <a:t>تجي العدوى للمريض بعد دخوله للمستشفى</a:t>
            </a:r>
            <a:endParaRPr sz="900">
              <a:solidFill>
                <a:srgbClr val="93C47D"/>
              </a:solidFill>
            </a:endParaRPr>
          </a:p>
        </p:txBody>
      </p:sp>
      <p:grpSp>
        <p:nvGrpSpPr>
          <p:cNvPr id="2570" name="Google Shape;2570;p13"/>
          <p:cNvGrpSpPr/>
          <p:nvPr/>
        </p:nvGrpSpPr>
        <p:grpSpPr>
          <a:xfrm>
            <a:off x="44175" y="1401027"/>
            <a:ext cx="6769661" cy="3175410"/>
            <a:chOff x="91974" y="9338443"/>
            <a:chExt cx="6550862" cy="3439941"/>
          </a:xfrm>
        </p:grpSpPr>
        <p:sp>
          <p:nvSpPr>
            <p:cNvPr id="2571" name="Google Shape;2571;p13"/>
            <p:cNvSpPr txBox="1"/>
            <p:nvPr/>
          </p:nvSpPr>
          <p:spPr>
            <a:xfrm>
              <a:off x="4459136" y="9338468"/>
              <a:ext cx="2183700" cy="31737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rgbClr val="002060"/>
                  </a:solidFill>
                  <a:latin typeface="Asap"/>
                  <a:ea typeface="Asap"/>
                  <a:cs typeface="Asap"/>
                  <a:sym typeface="Asap"/>
                </a:rPr>
                <a:t>Health care associated pneumonia (HAP)</a:t>
              </a:r>
              <a:endParaRPr b="1" sz="1500">
                <a:solidFill>
                  <a:srgbClr val="002060"/>
                </a:solidFill>
                <a:latin typeface="Asap"/>
                <a:ea typeface="Asap"/>
                <a:cs typeface="Asap"/>
                <a:sym typeface="Asap"/>
              </a:endParaRPr>
            </a:p>
            <a:p>
              <a:pPr indent="0" lvl="0" marL="0" rtl="1" algn="ctr">
                <a:spcBef>
                  <a:spcPts val="0"/>
                </a:spcBef>
                <a:spcAft>
                  <a:spcPts val="0"/>
                </a:spcAft>
                <a:buNone/>
              </a:pPr>
              <a:r>
                <a:rPr b="1" lang="en-SA" sz="600">
                  <a:solidFill>
                    <a:schemeClr val="accent6"/>
                  </a:solidFill>
                  <a:latin typeface="Asap"/>
                  <a:ea typeface="Asap"/>
                  <a:cs typeface="Asap"/>
                  <a:sym typeface="Asap"/>
                </a:rPr>
                <a:t>التهاب رئوي مكتسب من المستشفى</a:t>
              </a:r>
              <a:endParaRPr sz="1200">
                <a:solidFill>
                  <a:srgbClr val="002060"/>
                </a:solidFill>
                <a:latin typeface="Titillium Web"/>
                <a:ea typeface="Titillium Web"/>
                <a:cs typeface="Titillium Web"/>
                <a:sym typeface="Titillium Web"/>
              </a:endParaRPr>
            </a:p>
            <a:p>
              <a:pPr indent="0" lvl="0" marL="0" rtl="0" algn="l">
                <a:spcBef>
                  <a:spcPts val="120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Acquired </a:t>
              </a:r>
              <a:r>
                <a:rPr b="1" lang="en-SA" sz="1200">
                  <a:solidFill>
                    <a:srgbClr val="002060"/>
                  </a:solidFill>
                  <a:latin typeface="Titillium Web"/>
                  <a:ea typeface="Titillium Web"/>
                  <a:cs typeface="Titillium Web"/>
                  <a:sym typeface="Titillium Web"/>
                </a:rPr>
                <a:t>48-72 hours after admission </a:t>
              </a:r>
              <a:r>
                <a:rPr lang="en-SA" sz="1200">
                  <a:solidFill>
                    <a:srgbClr val="002060"/>
                  </a:solidFill>
                  <a:latin typeface="Titillium Web"/>
                  <a:ea typeface="Titillium Web"/>
                  <a:cs typeface="Titillium Web"/>
                  <a:sym typeface="Titillium Web"/>
                </a:rPr>
                <a:t>to health care institutions eg. pneumonia caused by organisms in hospital which are usually resistant to antibiotics </a:t>
              </a:r>
              <a:endParaRPr sz="1200">
                <a:solidFill>
                  <a:srgbClr val="002060"/>
                </a:solidFill>
                <a:latin typeface="Titillium Web"/>
                <a:ea typeface="Titillium Web"/>
                <a:cs typeface="Titillium Web"/>
                <a:sym typeface="Titillium Web"/>
              </a:endParaRPr>
            </a:p>
            <a:p>
              <a:pPr indent="0" lvl="0" marL="0" rtl="0" algn="l">
                <a:spcBef>
                  <a:spcPts val="1200"/>
                </a:spcBef>
                <a:spcAft>
                  <a:spcPts val="0"/>
                </a:spcAft>
                <a:buClr>
                  <a:schemeClr val="dk1"/>
                </a:buClr>
                <a:buSzPts val="1100"/>
                <a:buFont typeface="Arial"/>
                <a:buNone/>
              </a:pPr>
              <a:r>
                <a:rPr b="1" lang="en-SA" sz="1200">
                  <a:solidFill>
                    <a:srgbClr val="002060"/>
                  </a:solidFill>
                  <a:latin typeface="Titillium Web"/>
                  <a:ea typeface="Titillium Web"/>
                  <a:cs typeface="Titillium Web"/>
                  <a:sym typeface="Titillium Web"/>
                </a:rPr>
                <a:t>eg. Pseudomonas aeruginosa</a:t>
              </a:r>
              <a:endParaRPr b="1" sz="1200">
                <a:solidFill>
                  <a:srgbClr val="002060"/>
                </a:solidFill>
                <a:latin typeface="Titillium Web"/>
                <a:ea typeface="Titillium Web"/>
                <a:cs typeface="Titillium Web"/>
                <a:sym typeface="Titillium Web"/>
              </a:endParaRPr>
            </a:p>
            <a:p>
              <a:pPr indent="0" lvl="0" marL="0" rtl="0" algn="l">
                <a:spcBef>
                  <a:spcPts val="1200"/>
                </a:spcBef>
                <a:spcAft>
                  <a:spcPts val="1200"/>
                </a:spcAft>
                <a:buClr>
                  <a:schemeClr val="dk1"/>
                </a:buClr>
                <a:buSzPts val="1100"/>
                <a:buFont typeface="Arial"/>
                <a:buNone/>
              </a:pPr>
              <a:r>
                <a:rPr lang="en-SA" sz="1100">
                  <a:solidFill>
                    <a:schemeClr val="hlink"/>
                  </a:solidFill>
                  <a:latin typeface="Titillium Web"/>
                  <a:ea typeface="Titillium Web"/>
                  <a:cs typeface="Titillium Web"/>
                  <a:sym typeface="Titillium Web"/>
                </a:rPr>
                <a:t>We can also call it </a:t>
              </a:r>
              <a:r>
                <a:rPr b="1" lang="en-SA" sz="1100">
                  <a:solidFill>
                    <a:schemeClr val="hlink"/>
                  </a:solidFill>
                  <a:latin typeface="Titillium Web"/>
                  <a:ea typeface="Titillium Web"/>
                  <a:cs typeface="Titillium Web"/>
                  <a:sym typeface="Titillium Web"/>
                </a:rPr>
                <a:t>nosocomial pneumonia</a:t>
              </a:r>
              <a:r>
                <a:rPr lang="en-SA" sz="1100">
                  <a:solidFill>
                    <a:schemeClr val="hlink"/>
                  </a:solidFill>
                  <a:latin typeface="Titillium Web"/>
                  <a:ea typeface="Titillium Web"/>
                  <a:cs typeface="Titillium Web"/>
                  <a:sym typeface="Titillium Web"/>
                </a:rPr>
                <a:t> </a:t>
              </a:r>
              <a:endParaRPr sz="1600">
                <a:solidFill>
                  <a:srgbClr val="434343"/>
                </a:solidFill>
                <a:latin typeface="Titillium Web"/>
                <a:ea typeface="Titillium Web"/>
                <a:cs typeface="Titillium Web"/>
                <a:sym typeface="Titillium Web"/>
              </a:endParaRPr>
            </a:p>
          </p:txBody>
        </p:sp>
        <p:grpSp>
          <p:nvGrpSpPr>
            <p:cNvPr id="2572" name="Google Shape;2572;p13"/>
            <p:cNvGrpSpPr/>
            <p:nvPr/>
          </p:nvGrpSpPr>
          <p:grpSpPr>
            <a:xfrm>
              <a:off x="91974" y="9338443"/>
              <a:ext cx="5459126" cy="3439941"/>
              <a:chOff x="91974" y="9338443"/>
              <a:chExt cx="5459126" cy="3439941"/>
            </a:xfrm>
          </p:grpSpPr>
          <p:sp>
            <p:nvSpPr>
              <p:cNvPr id="2573" name="Google Shape;2573;p13"/>
              <p:cNvSpPr/>
              <p:nvPr/>
            </p:nvSpPr>
            <p:spPr>
              <a:xfrm>
                <a:off x="2456301" y="10119643"/>
                <a:ext cx="1924200" cy="1214100"/>
              </a:xfrm>
              <a:prstGeom prst="snip2DiagRect">
                <a:avLst>
                  <a:gd fmla="val 0" name="adj1"/>
                  <a:gd fmla="val 16667" name="adj2"/>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SA" sz="2400">
                    <a:solidFill>
                      <a:srgbClr val="002060"/>
                    </a:solidFill>
                    <a:latin typeface="Asap"/>
                    <a:ea typeface="Asap"/>
                    <a:cs typeface="Asap"/>
                    <a:sym typeface="Asap"/>
                  </a:rPr>
                  <a:t>Types of pneumonia </a:t>
                </a:r>
                <a:endParaRPr b="1" sz="2400">
                  <a:solidFill>
                    <a:srgbClr val="002060"/>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400"/>
                  <a:buFont typeface="Arial"/>
                  <a:buNone/>
                </a:pPr>
                <a:r>
                  <a:t/>
                </a:r>
                <a:endParaRPr b="1" sz="1800">
                  <a:solidFill>
                    <a:srgbClr val="FFFFFF"/>
                  </a:solidFill>
                  <a:latin typeface="Asap"/>
                  <a:ea typeface="Asap"/>
                  <a:cs typeface="Asap"/>
                  <a:sym typeface="Asap"/>
                </a:endParaRPr>
              </a:p>
            </p:txBody>
          </p:sp>
          <p:grpSp>
            <p:nvGrpSpPr>
              <p:cNvPr id="2574" name="Google Shape;2574;p13"/>
              <p:cNvGrpSpPr/>
              <p:nvPr/>
            </p:nvGrpSpPr>
            <p:grpSpPr>
              <a:xfrm>
                <a:off x="91974" y="9338443"/>
                <a:ext cx="5459126" cy="3439941"/>
                <a:chOff x="91974" y="9338443"/>
                <a:chExt cx="5459126" cy="3439941"/>
              </a:xfrm>
            </p:grpSpPr>
            <p:sp>
              <p:nvSpPr>
                <p:cNvPr id="2575" name="Google Shape;2575;p13"/>
                <p:cNvSpPr txBox="1"/>
                <p:nvPr/>
              </p:nvSpPr>
              <p:spPr>
                <a:xfrm>
                  <a:off x="91974" y="9768784"/>
                  <a:ext cx="2285700" cy="3009600"/>
                </a:xfrm>
                <a:prstGeom prst="rect">
                  <a:avLst/>
                </a:prstGeom>
                <a:noFill/>
                <a:ln cap="flat" cmpd="sng" w="19050">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600">
                      <a:solidFill>
                        <a:srgbClr val="002060"/>
                      </a:solidFill>
                      <a:latin typeface="Asap"/>
                      <a:ea typeface="Asap"/>
                      <a:cs typeface="Asap"/>
                      <a:sym typeface="Asap"/>
                    </a:rPr>
                    <a:t>Community acquired pneumonia(CAP)</a:t>
                  </a:r>
                  <a:endParaRPr>
                    <a:solidFill>
                      <a:srgbClr val="002060"/>
                    </a:solidFill>
                    <a:latin typeface="Titillium Web"/>
                    <a:ea typeface="Titillium Web"/>
                    <a:cs typeface="Titillium Web"/>
                    <a:sym typeface="Titillium Web"/>
                  </a:endParaRPr>
                </a:p>
                <a:p>
                  <a:pPr indent="0" lvl="0" marL="0" rtl="0" algn="l">
                    <a:spcBef>
                      <a:spcPts val="1200"/>
                    </a:spcBef>
                    <a:spcAft>
                      <a:spcPts val="0"/>
                    </a:spcAft>
                    <a:buClr>
                      <a:schemeClr val="dk1"/>
                    </a:buClr>
                    <a:buSzPts val="1100"/>
                    <a:buFont typeface="Arial"/>
                    <a:buNone/>
                  </a:pPr>
                  <a:r>
                    <a:rPr lang="en-SA">
                      <a:solidFill>
                        <a:srgbClr val="002060"/>
                      </a:solidFill>
                      <a:latin typeface="Titillium Web"/>
                      <a:ea typeface="Titillium Web"/>
                      <a:cs typeface="Titillium Web"/>
                      <a:sym typeface="Titillium Web"/>
                    </a:rPr>
                    <a:t>Acquired in the community, by community acquired organisms. e.g .Streptococcus pneumoniae </a:t>
                  </a:r>
                  <a:endParaRPr>
                    <a:solidFill>
                      <a:srgbClr val="002060"/>
                    </a:solidFill>
                    <a:latin typeface="Titillium Web"/>
                    <a:ea typeface="Titillium Web"/>
                    <a:cs typeface="Titillium Web"/>
                    <a:sym typeface="Titillium Web"/>
                  </a:endParaRPr>
                </a:p>
                <a:p>
                  <a:pPr indent="0" lvl="0" marL="0" rtl="0" algn="l">
                    <a:spcBef>
                      <a:spcPts val="1200"/>
                    </a:spcBef>
                    <a:spcAft>
                      <a:spcPts val="1200"/>
                    </a:spcAft>
                    <a:buClr>
                      <a:schemeClr val="dk1"/>
                    </a:buClr>
                    <a:buSzPts val="1100"/>
                    <a:buFont typeface="Arial"/>
                    <a:buNone/>
                  </a:pPr>
                  <a:r>
                    <a:rPr lang="en-SA">
                      <a:solidFill>
                        <a:srgbClr val="002060"/>
                      </a:solidFill>
                      <a:latin typeface="Titillium Web"/>
                      <a:ea typeface="Titillium Web"/>
                      <a:cs typeface="Titillium Web"/>
                      <a:sym typeface="Titillium Web"/>
                    </a:rPr>
                    <a:t>It is usually susceptible to antibiotics.</a:t>
                  </a:r>
                  <a:endParaRPr sz="1600">
                    <a:solidFill>
                      <a:srgbClr val="434343"/>
                    </a:solidFill>
                    <a:latin typeface="Titillium Web"/>
                    <a:ea typeface="Titillium Web"/>
                    <a:cs typeface="Titillium Web"/>
                    <a:sym typeface="Titillium Web"/>
                  </a:endParaRPr>
                </a:p>
              </p:txBody>
            </p:sp>
            <p:cxnSp>
              <p:nvCxnSpPr>
                <p:cNvPr id="2576" name="Google Shape;2576;p13"/>
                <p:cNvCxnSpPr>
                  <a:stCxn id="2573" idx="3"/>
                  <a:endCxn id="2571" idx="0"/>
                </p:cNvCxnSpPr>
                <p:nvPr/>
              </p:nvCxnSpPr>
              <p:spPr>
                <a:xfrm rot="-5400000">
                  <a:off x="4094151" y="8662693"/>
                  <a:ext cx="781200" cy="2132700"/>
                </a:xfrm>
                <a:prstGeom prst="bentConnector3">
                  <a:avLst>
                    <a:gd fmla="val 133018" name="adj1"/>
                  </a:avLst>
                </a:prstGeom>
                <a:noFill/>
                <a:ln cap="flat" cmpd="sng" w="9525">
                  <a:solidFill>
                    <a:srgbClr val="CCCCCC"/>
                  </a:solidFill>
                  <a:prstDash val="solid"/>
                  <a:round/>
                  <a:headEnd len="sm" w="sm" type="none"/>
                  <a:tailEnd len="med" w="med" type="triangle"/>
                </a:ln>
              </p:spPr>
            </p:cxnSp>
          </p:grpSp>
        </p:grpSp>
      </p:grpSp>
      <p:cxnSp>
        <p:nvCxnSpPr>
          <p:cNvPr id="2577" name="Google Shape;2577;p13"/>
          <p:cNvCxnSpPr>
            <a:stCxn id="2573" idx="1"/>
            <a:endCxn id="2575" idx="2"/>
          </p:cNvCxnSpPr>
          <p:nvPr/>
        </p:nvCxnSpPr>
        <p:spPr>
          <a:xfrm rot="5400000">
            <a:off x="1686654" y="2781339"/>
            <a:ext cx="1333500" cy="2256600"/>
          </a:xfrm>
          <a:prstGeom prst="bentConnector3">
            <a:avLst>
              <a:gd fmla="val 117861" name="adj1"/>
            </a:avLst>
          </a:prstGeom>
          <a:noFill/>
          <a:ln cap="flat" cmpd="sng" w="9525">
            <a:solidFill>
              <a:srgbClr val="CCCCCC"/>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1" name="Shape 2581"/>
        <p:cNvGrpSpPr/>
        <p:nvPr/>
      </p:nvGrpSpPr>
      <p:grpSpPr>
        <a:xfrm>
          <a:off x="0" y="0"/>
          <a:ext cx="0" cy="0"/>
          <a:chOff x="0" y="0"/>
          <a:chExt cx="0" cy="0"/>
        </a:xfrm>
      </p:grpSpPr>
      <p:sp>
        <p:nvSpPr>
          <p:cNvPr id="2582" name="Google Shape;2582;p14"/>
          <p:cNvSpPr txBox="1"/>
          <p:nvPr/>
        </p:nvSpPr>
        <p:spPr>
          <a:xfrm>
            <a:off x="1320300" y="431575"/>
            <a:ext cx="4217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400">
                <a:solidFill>
                  <a:srgbClr val="002060"/>
                </a:solidFill>
                <a:latin typeface="Asap"/>
                <a:ea typeface="Asap"/>
                <a:cs typeface="Asap"/>
                <a:sym typeface="Asap"/>
              </a:rPr>
              <a:t>Intensive care unit (ICU)</a:t>
            </a:r>
            <a:endParaRPr b="1" sz="2400">
              <a:solidFill>
                <a:srgbClr val="002060"/>
              </a:solidFill>
              <a:latin typeface="Asap"/>
              <a:ea typeface="Asap"/>
              <a:cs typeface="Asap"/>
              <a:sym typeface="Asap"/>
            </a:endParaRPr>
          </a:p>
        </p:txBody>
      </p:sp>
      <p:sp>
        <p:nvSpPr>
          <p:cNvPr id="2583" name="Google Shape;2583;p14"/>
          <p:cNvSpPr txBox="1"/>
          <p:nvPr/>
        </p:nvSpPr>
        <p:spPr>
          <a:xfrm>
            <a:off x="471000" y="1207138"/>
            <a:ext cx="3285000" cy="16047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002060"/>
              </a:buClr>
              <a:buSzPts val="1500"/>
              <a:buFont typeface="Titillium Web"/>
              <a:buChar char="●"/>
            </a:pPr>
            <a:r>
              <a:rPr lang="en-SA" sz="1500">
                <a:solidFill>
                  <a:srgbClr val="002060"/>
                </a:solidFill>
                <a:latin typeface="Titillium Web"/>
                <a:ea typeface="Titillium Web"/>
                <a:cs typeface="Titillium Web"/>
                <a:sym typeface="Titillium Web"/>
              </a:rPr>
              <a:t>The incidence of nosocomial pneumonia in </a:t>
            </a:r>
            <a:r>
              <a:rPr lang="en-SA" sz="1500">
                <a:solidFill>
                  <a:schemeClr val="accent3"/>
                </a:solidFill>
                <a:latin typeface="Titillium Web"/>
                <a:ea typeface="Titillium Web"/>
                <a:cs typeface="Titillium Web"/>
                <a:sym typeface="Titillium Web"/>
              </a:rPr>
              <a:t>ventilated patients</a:t>
            </a:r>
            <a:r>
              <a:rPr lang="en-SA" sz="1500">
                <a:solidFill>
                  <a:srgbClr val="002060"/>
                </a:solidFill>
                <a:latin typeface="Titillium Web"/>
                <a:ea typeface="Titillium Web"/>
                <a:cs typeface="Titillium Web"/>
                <a:sym typeface="Titillium Web"/>
              </a:rPr>
              <a:t> is </a:t>
            </a:r>
            <a:r>
              <a:rPr b="1" lang="en-SA" sz="1500">
                <a:solidFill>
                  <a:schemeClr val="accent3"/>
                </a:solidFill>
                <a:highlight>
                  <a:srgbClr val="D9D2E9"/>
                </a:highlight>
                <a:latin typeface="Titillium Web"/>
                <a:ea typeface="Titillium Web"/>
                <a:cs typeface="Titillium Web"/>
                <a:sym typeface="Titillium Web"/>
              </a:rPr>
              <a:t>10-fold higher</a:t>
            </a:r>
            <a:r>
              <a:rPr lang="en-SA" sz="1500">
                <a:solidFill>
                  <a:srgbClr val="002060"/>
                </a:solidFill>
                <a:latin typeface="Titillium Web"/>
                <a:ea typeface="Titillium Web"/>
                <a:cs typeface="Titillium Web"/>
                <a:sym typeface="Titillium Web"/>
              </a:rPr>
              <a:t> than non-ventilated patients</a:t>
            </a:r>
            <a:endParaRPr sz="1500">
              <a:solidFill>
                <a:srgbClr val="002060"/>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rgbClr val="002060"/>
              </a:buClr>
              <a:buSzPts val="1500"/>
              <a:buFont typeface="Titillium Web"/>
              <a:buChar char="●"/>
            </a:pPr>
            <a:r>
              <a:rPr lang="en-SA" sz="1500">
                <a:solidFill>
                  <a:srgbClr val="002060"/>
                </a:solidFill>
                <a:latin typeface="Titillium Web"/>
                <a:ea typeface="Titillium Web"/>
                <a:cs typeface="Titillium Web"/>
                <a:sym typeface="Titillium Web"/>
              </a:rPr>
              <a:t>The reported crude </a:t>
            </a:r>
            <a:r>
              <a:rPr b="1" lang="en-SA" sz="1500">
                <a:solidFill>
                  <a:schemeClr val="accent3"/>
                </a:solidFill>
                <a:latin typeface="Titillium Web"/>
                <a:ea typeface="Titillium Web"/>
                <a:cs typeface="Titillium Web"/>
                <a:sym typeface="Titillium Web"/>
              </a:rPr>
              <a:t>mortality</a:t>
            </a:r>
            <a:r>
              <a:rPr lang="en-SA" sz="1500">
                <a:solidFill>
                  <a:srgbClr val="002060"/>
                </a:solidFill>
                <a:latin typeface="Titillium Web"/>
                <a:ea typeface="Titillium Web"/>
                <a:cs typeface="Titillium Web"/>
                <a:sym typeface="Titillium Web"/>
              </a:rPr>
              <a:t> for HAP is 30% to greater than 70%.</a:t>
            </a:r>
            <a:endParaRPr sz="1500">
              <a:solidFill>
                <a:srgbClr val="002060"/>
              </a:solidFill>
              <a:latin typeface="Titillium Web"/>
              <a:ea typeface="Titillium Web"/>
              <a:cs typeface="Titillium Web"/>
              <a:sym typeface="Titillium Web"/>
            </a:endParaRPr>
          </a:p>
        </p:txBody>
      </p:sp>
      <p:pic>
        <p:nvPicPr>
          <p:cNvPr id="2584" name="Google Shape;2584;p14"/>
          <p:cNvPicPr preferRelativeResize="0"/>
          <p:nvPr/>
        </p:nvPicPr>
        <p:blipFill>
          <a:blip r:embed="rId3">
            <a:alphaModFix/>
          </a:blip>
          <a:stretch>
            <a:fillRect/>
          </a:stretch>
        </p:blipFill>
        <p:spPr>
          <a:xfrm>
            <a:off x="3985059" y="1268782"/>
            <a:ext cx="2150600" cy="1477500"/>
          </a:xfrm>
          <a:prstGeom prst="rect">
            <a:avLst/>
          </a:prstGeom>
          <a:noFill/>
          <a:ln cap="flat" cmpd="sng" w="9525">
            <a:solidFill>
              <a:srgbClr val="674EA7"/>
            </a:solidFill>
            <a:prstDash val="solid"/>
            <a:round/>
            <a:headEnd len="sm" w="sm" type="none"/>
            <a:tailEnd len="sm" w="sm" type="none"/>
          </a:ln>
        </p:spPr>
      </p:pic>
      <p:sp>
        <p:nvSpPr>
          <p:cNvPr id="2585" name="Google Shape;2585;p14"/>
          <p:cNvSpPr txBox="1"/>
          <p:nvPr/>
        </p:nvSpPr>
        <p:spPr>
          <a:xfrm>
            <a:off x="1154150" y="2954150"/>
            <a:ext cx="4981500" cy="8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2400">
                <a:solidFill>
                  <a:srgbClr val="002060"/>
                </a:solidFill>
                <a:latin typeface="Asap"/>
                <a:ea typeface="Asap"/>
                <a:cs typeface="Asap"/>
                <a:sym typeface="Asap"/>
              </a:rPr>
              <a:t>Pathogenesis of HAP</a:t>
            </a:r>
            <a:r>
              <a:rPr b="1" lang="en-SA" sz="1500">
                <a:solidFill>
                  <a:srgbClr val="002060"/>
                </a:solidFill>
                <a:latin typeface="Asap"/>
                <a:ea typeface="Asap"/>
                <a:cs typeface="Asap"/>
                <a:sym typeface="Asap"/>
              </a:rPr>
              <a:t> </a:t>
            </a:r>
            <a:r>
              <a:rPr b="1" lang="en-SA" sz="1500">
                <a:solidFill>
                  <a:schemeClr val="accent3"/>
                </a:solidFill>
                <a:latin typeface="Asap"/>
                <a:ea typeface="Asap"/>
                <a:cs typeface="Asap"/>
                <a:sym typeface="Asap"/>
              </a:rPr>
              <a:t>(important)</a:t>
            </a:r>
            <a:endParaRPr b="1" sz="1500">
              <a:solidFill>
                <a:schemeClr val="accent3"/>
              </a:solidFill>
              <a:latin typeface="Asap"/>
              <a:ea typeface="Asap"/>
              <a:cs typeface="Asap"/>
              <a:sym typeface="Asap"/>
            </a:endParaRPr>
          </a:p>
        </p:txBody>
      </p:sp>
      <p:sp>
        <p:nvSpPr>
          <p:cNvPr id="2586" name="Google Shape;2586;p14"/>
          <p:cNvSpPr txBox="1"/>
          <p:nvPr/>
        </p:nvSpPr>
        <p:spPr>
          <a:xfrm>
            <a:off x="146800" y="4644488"/>
            <a:ext cx="1320300" cy="877200"/>
          </a:xfrm>
          <a:prstGeom prst="rect">
            <a:avLst/>
          </a:prstGeom>
          <a:noFill/>
          <a:ln>
            <a:noFill/>
          </a:ln>
        </p:spPr>
        <p:txBody>
          <a:bodyPr anchorCtr="0" anchor="t" bIns="91425" lIns="91425" spcFirstLastPara="1" rIns="0" wrap="square" tIns="91425">
            <a:spAutoFit/>
          </a:bodyPr>
          <a:lstStyle/>
          <a:p>
            <a:pPr indent="0" lvl="0" marL="0" rtl="0" algn="ctr">
              <a:spcBef>
                <a:spcPts val="0"/>
              </a:spcBef>
              <a:spcAft>
                <a:spcPts val="0"/>
              </a:spcAft>
              <a:buNone/>
            </a:pPr>
            <a:r>
              <a:rPr lang="en-SA" sz="1500">
                <a:solidFill>
                  <a:srgbClr val="002060"/>
                </a:solidFill>
                <a:latin typeface="Titillium Web"/>
                <a:ea typeface="Titillium Web"/>
                <a:cs typeface="Titillium Web"/>
                <a:sym typeface="Titillium Web"/>
              </a:rPr>
              <a:t>Significant </a:t>
            </a:r>
            <a:r>
              <a:rPr b="1" lang="en-SA" sz="1500">
                <a:solidFill>
                  <a:schemeClr val="accent3"/>
                </a:solidFill>
                <a:latin typeface="Titillium Web"/>
                <a:ea typeface="Titillium Web"/>
                <a:cs typeface="Titillium Web"/>
                <a:sym typeface="Titillium Web"/>
              </a:rPr>
              <a:t>impairment</a:t>
            </a:r>
            <a:r>
              <a:rPr lang="en-SA" sz="1500">
                <a:solidFill>
                  <a:schemeClr val="accent3"/>
                </a:solidFill>
                <a:latin typeface="Titillium Web"/>
                <a:ea typeface="Titillium Web"/>
                <a:cs typeface="Titillium Web"/>
                <a:sym typeface="Titillium Web"/>
              </a:rPr>
              <a:t> of host defenses</a:t>
            </a:r>
            <a:endParaRPr sz="1500">
              <a:solidFill>
                <a:schemeClr val="accent3"/>
              </a:solidFill>
              <a:latin typeface="Titillium Web"/>
              <a:ea typeface="Titillium Web"/>
              <a:cs typeface="Titillium Web"/>
              <a:sym typeface="Titillium Web"/>
            </a:endParaRPr>
          </a:p>
        </p:txBody>
      </p:sp>
      <p:sp>
        <p:nvSpPr>
          <p:cNvPr id="2587" name="Google Shape;2587;p14"/>
          <p:cNvSpPr txBox="1"/>
          <p:nvPr/>
        </p:nvSpPr>
        <p:spPr>
          <a:xfrm>
            <a:off x="1886939" y="4557025"/>
            <a:ext cx="2580900" cy="121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SA" sz="1500">
                <a:solidFill>
                  <a:srgbClr val="002060"/>
                </a:solidFill>
                <a:latin typeface="Titillium Web"/>
                <a:ea typeface="Titillium Web"/>
                <a:cs typeface="Titillium Web"/>
                <a:sym typeface="Titillium Web"/>
              </a:rPr>
              <a:t>Introduction of a </a:t>
            </a:r>
            <a:r>
              <a:rPr b="1" lang="en-SA" sz="1500">
                <a:solidFill>
                  <a:schemeClr val="accent3"/>
                </a:solidFill>
                <a:latin typeface="Titillium Web"/>
                <a:ea typeface="Titillium Web"/>
                <a:cs typeface="Titillium Web"/>
                <a:sym typeface="Titillium Web"/>
              </a:rPr>
              <a:t>sufficient-size inoculum</a:t>
            </a:r>
            <a:r>
              <a:rPr lang="en-SA" sz="1500">
                <a:solidFill>
                  <a:srgbClr val="002060"/>
                </a:solidFill>
                <a:latin typeface="Titillium Web"/>
                <a:ea typeface="Titillium Web"/>
                <a:cs typeface="Titillium Web"/>
                <a:sym typeface="Titillium Web"/>
              </a:rPr>
              <a:t> to overwhelm the host's lower respiratory tract defenses</a:t>
            </a:r>
            <a:endParaRPr sz="1500">
              <a:solidFill>
                <a:srgbClr val="002060"/>
              </a:solidFill>
              <a:latin typeface="Titillium Web"/>
              <a:ea typeface="Titillium Web"/>
              <a:cs typeface="Titillium Web"/>
              <a:sym typeface="Titillium Web"/>
            </a:endParaRPr>
          </a:p>
        </p:txBody>
      </p:sp>
      <p:sp>
        <p:nvSpPr>
          <p:cNvPr id="2588" name="Google Shape;2588;p14"/>
          <p:cNvSpPr txBox="1"/>
          <p:nvPr/>
        </p:nvSpPr>
        <p:spPr>
          <a:xfrm>
            <a:off x="4542075" y="4557025"/>
            <a:ext cx="1995600" cy="121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SA" sz="1500">
                <a:solidFill>
                  <a:srgbClr val="002060"/>
                </a:solidFill>
                <a:latin typeface="Titillium Web"/>
                <a:ea typeface="Titillium Web"/>
                <a:cs typeface="Titillium Web"/>
                <a:sym typeface="Titillium Web"/>
              </a:rPr>
              <a:t>The introduction of </a:t>
            </a:r>
            <a:r>
              <a:rPr b="1" lang="en-SA" sz="1500">
                <a:solidFill>
                  <a:schemeClr val="accent3"/>
                </a:solidFill>
                <a:latin typeface="Titillium Web"/>
                <a:ea typeface="Titillium Web"/>
                <a:cs typeface="Titillium Web"/>
                <a:sym typeface="Titillium Web"/>
              </a:rPr>
              <a:t>highly virulent organisms i</a:t>
            </a:r>
            <a:r>
              <a:rPr lang="en-SA" sz="1500">
                <a:solidFill>
                  <a:srgbClr val="002060"/>
                </a:solidFill>
                <a:latin typeface="Titillium Web"/>
                <a:ea typeface="Titillium Web"/>
                <a:cs typeface="Titillium Web"/>
                <a:sym typeface="Titillium Web"/>
              </a:rPr>
              <a:t>nto the lower respiratory tract</a:t>
            </a:r>
            <a:endParaRPr sz="1500">
              <a:solidFill>
                <a:srgbClr val="002060"/>
              </a:solidFill>
              <a:latin typeface="Titillium Web"/>
              <a:ea typeface="Titillium Web"/>
              <a:cs typeface="Titillium Web"/>
              <a:sym typeface="Titillium Web"/>
            </a:endParaRPr>
          </a:p>
        </p:txBody>
      </p:sp>
      <p:pic>
        <p:nvPicPr>
          <p:cNvPr id="2589" name="Google Shape;2589;p14"/>
          <p:cNvPicPr preferRelativeResize="0"/>
          <p:nvPr/>
        </p:nvPicPr>
        <p:blipFill>
          <a:blip r:embed="rId4">
            <a:alphaModFix/>
          </a:blip>
          <a:stretch>
            <a:fillRect/>
          </a:stretch>
        </p:blipFill>
        <p:spPr>
          <a:xfrm>
            <a:off x="4185853" y="6368127"/>
            <a:ext cx="2150625" cy="1477500"/>
          </a:xfrm>
          <a:prstGeom prst="rect">
            <a:avLst/>
          </a:prstGeom>
          <a:noFill/>
          <a:ln cap="flat" cmpd="sng" w="9525">
            <a:solidFill>
              <a:srgbClr val="674EA7"/>
            </a:solidFill>
            <a:prstDash val="solid"/>
            <a:round/>
            <a:headEnd len="sm" w="sm" type="none"/>
            <a:tailEnd len="sm" w="sm" type="none"/>
          </a:ln>
        </p:spPr>
      </p:pic>
      <p:sp>
        <p:nvSpPr>
          <p:cNvPr id="2590" name="Google Shape;2590;p14"/>
          <p:cNvSpPr txBox="1"/>
          <p:nvPr/>
        </p:nvSpPr>
        <p:spPr>
          <a:xfrm>
            <a:off x="146825" y="5426919"/>
            <a:ext cx="16659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000">
                <a:solidFill>
                  <a:srgbClr val="999999"/>
                </a:solidFill>
                <a:latin typeface="Calibri"/>
                <a:ea typeface="Calibri"/>
                <a:cs typeface="Calibri"/>
                <a:sym typeface="Calibri"/>
              </a:rPr>
              <a:t>مناعة المريض تكون ضعيفه</a:t>
            </a:r>
            <a:endParaRPr b="1" sz="1000">
              <a:solidFill>
                <a:srgbClr val="999999"/>
              </a:solidFill>
              <a:latin typeface="Calibri"/>
              <a:ea typeface="Calibri"/>
              <a:cs typeface="Calibri"/>
              <a:sym typeface="Calibri"/>
            </a:endParaRPr>
          </a:p>
        </p:txBody>
      </p:sp>
      <p:sp>
        <p:nvSpPr>
          <p:cNvPr id="2591" name="Google Shape;2591;p14"/>
          <p:cNvSpPr txBox="1"/>
          <p:nvPr/>
        </p:nvSpPr>
        <p:spPr>
          <a:xfrm>
            <a:off x="2018644" y="5780075"/>
            <a:ext cx="2449200" cy="9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يكون المريض عنده كمية كبيرة من البكتيريا في جهازه التنفسي</a:t>
            </a:r>
            <a:endParaRPr b="1" sz="900">
              <a:solidFill>
                <a:schemeClr val="accent6"/>
              </a:solidFill>
              <a:latin typeface="Calibri"/>
              <a:ea typeface="Calibri"/>
              <a:cs typeface="Calibri"/>
              <a:sym typeface="Calibri"/>
            </a:endParaRPr>
          </a:p>
        </p:txBody>
      </p:sp>
      <p:sp>
        <p:nvSpPr>
          <p:cNvPr id="2592" name="Google Shape;2592;p14"/>
          <p:cNvSpPr txBox="1"/>
          <p:nvPr/>
        </p:nvSpPr>
        <p:spPr>
          <a:xfrm>
            <a:off x="4766571" y="5865616"/>
            <a:ext cx="1665900" cy="4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تكون العدوي قوية وشديدة</a:t>
            </a:r>
            <a:endParaRPr b="1" sz="900">
              <a:solidFill>
                <a:schemeClr val="accent6"/>
              </a:solidFill>
              <a:latin typeface="Calibri"/>
              <a:ea typeface="Calibri"/>
              <a:cs typeface="Calibri"/>
              <a:sym typeface="Calibri"/>
            </a:endParaRPr>
          </a:p>
        </p:txBody>
      </p:sp>
      <p:sp>
        <p:nvSpPr>
          <p:cNvPr id="2593" name="Google Shape;2593;p14"/>
          <p:cNvSpPr txBox="1"/>
          <p:nvPr/>
        </p:nvSpPr>
        <p:spPr>
          <a:xfrm>
            <a:off x="198408" y="5746725"/>
            <a:ext cx="1749000" cy="5886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b="1" lang="en-SA" sz="900">
                <a:solidFill>
                  <a:srgbClr val="93C47D"/>
                </a:solidFill>
              </a:rPr>
              <a:t>افرازات جاية من normal flora يستنشقها وتدخل للرئة تسوي infection</a:t>
            </a:r>
            <a:endParaRPr b="1" sz="900">
              <a:solidFill>
                <a:srgbClr val="93C47D"/>
              </a:solidFill>
            </a:endParaRPr>
          </a:p>
        </p:txBody>
      </p:sp>
      <p:pic>
        <p:nvPicPr>
          <p:cNvPr id="2594" name="Google Shape;2594;p14"/>
          <p:cNvPicPr preferRelativeResize="0"/>
          <p:nvPr/>
        </p:nvPicPr>
        <p:blipFill>
          <a:blip r:embed="rId5">
            <a:alphaModFix/>
          </a:blip>
          <a:stretch>
            <a:fillRect/>
          </a:stretch>
        </p:blipFill>
        <p:spPr>
          <a:xfrm>
            <a:off x="4185850" y="7926034"/>
            <a:ext cx="2150625" cy="1426140"/>
          </a:xfrm>
          <a:prstGeom prst="rect">
            <a:avLst/>
          </a:prstGeom>
          <a:noFill/>
          <a:ln cap="flat" cmpd="sng" w="9525">
            <a:solidFill>
              <a:srgbClr val="674EA7"/>
            </a:solidFill>
            <a:prstDash val="solid"/>
            <a:round/>
            <a:headEnd len="sm" w="sm" type="none"/>
            <a:tailEnd len="sm" w="sm" type="none"/>
          </a:ln>
        </p:spPr>
      </p:pic>
      <p:sp>
        <p:nvSpPr>
          <p:cNvPr id="2595" name="Google Shape;2595;p14"/>
          <p:cNvSpPr txBox="1"/>
          <p:nvPr/>
        </p:nvSpPr>
        <p:spPr>
          <a:xfrm>
            <a:off x="4185845" y="9277896"/>
            <a:ext cx="1749000" cy="3867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lang="en-SA" sz="1300">
                <a:solidFill>
                  <a:schemeClr val="accent6"/>
                </a:solidFill>
              </a:rPr>
              <a:t>مو مطلوبة بس للفائدة</a:t>
            </a:r>
            <a:endParaRPr sz="1300">
              <a:solidFill>
                <a:schemeClr val="accent6"/>
              </a:solidFill>
            </a:endParaRPr>
          </a:p>
        </p:txBody>
      </p:sp>
      <p:grpSp>
        <p:nvGrpSpPr>
          <p:cNvPr id="2596" name="Google Shape;2596;p14"/>
          <p:cNvGrpSpPr/>
          <p:nvPr/>
        </p:nvGrpSpPr>
        <p:grpSpPr>
          <a:xfrm>
            <a:off x="480942" y="3750159"/>
            <a:ext cx="6327900" cy="786702"/>
            <a:chOff x="265042" y="6889473"/>
            <a:chExt cx="6327900" cy="786702"/>
          </a:xfrm>
        </p:grpSpPr>
        <p:cxnSp>
          <p:nvCxnSpPr>
            <p:cNvPr id="2597" name="Google Shape;2597;p14"/>
            <p:cNvCxnSpPr/>
            <p:nvPr/>
          </p:nvCxnSpPr>
          <p:spPr>
            <a:xfrm>
              <a:off x="265042" y="7259314"/>
              <a:ext cx="6327900" cy="0"/>
            </a:xfrm>
            <a:prstGeom prst="straightConnector1">
              <a:avLst/>
            </a:prstGeom>
            <a:noFill/>
            <a:ln cap="flat" cmpd="sng" w="19050">
              <a:solidFill>
                <a:srgbClr val="D9D9D9"/>
              </a:solidFill>
              <a:prstDash val="dash"/>
              <a:round/>
              <a:headEnd len="med" w="med" type="oval"/>
              <a:tailEnd len="med" w="med" type="oval"/>
            </a:ln>
          </p:spPr>
        </p:cxnSp>
        <p:grpSp>
          <p:nvGrpSpPr>
            <p:cNvPr id="2598" name="Google Shape;2598;p14"/>
            <p:cNvGrpSpPr/>
            <p:nvPr/>
          </p:nvGrpSpPr>
          <p:grpSpPr>
            <a:xfrm>
              <a:off x="530868" y="6911348"/>
              <a:ext cx="785664" cy="738461"/>
              <a:chOff x="1574267" y="2564188"/>
              <a:chExt cx="792000" cy="792000"/>
            </a:xfrm>
          </p:grpSpPr>
          <p:sp>
            <p:nvSpPr>
              <p:cNvPr id="2599" name="Google Shape;2599;p14"/>
              <p:cNvSpPr/>
              <p:nvPr/>
            </p:nvSpPr>
            <p:spPr>
              <a:xfrm>
                <a:off x="1574267" y="2564188"/>
                <a:ext cx="792000" cy="792000"/>
              </a:xfrm>
              <a:prstGeom prst="diamond">
                <a:avLst/>
              </a:prstGeom>
              <a:solidFill>
                <a:srgbClr val="FFFFFF"/>
              </a:solidFill>
              <a:ln cap="flat" cmpd="sng" w="38100">
                <a:solidFill>
                  <a:srgbClr val="3C7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00" name="Google Shape;2600;p14"/>
              <p:cNvSpPr/>
              <p:nvPr/>
            </p:nvSpPr>
            <p:spPr>
              <a:xfrm>
                <a:off x="1640116" y="2606569"/>
                <a:ext cx="660300" cy="660300"/>
              </a:xfrm>
              <a:prstGeom prst="diamond">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2601" name="Google Shape;2601;p14"/>
            <p:cNvGrpSpPr/>
            <p:nvPr/>
          </p:nvGrpSpPr>
          <p:grpSpPr>
            <a:xfrm>
              <a:off x="2634522" y="6889473"/>
              <a:ext cx="785664" cy="738461"/>
              <a:chOff x="2188052" y="2540727"/>
              <a:chExt cx="792000" cy="792000"/>
            </a:xfrm>
          </p:grpSpPr>
          <p:sp>
            <p:nvSpPr>
              <p:cNvPr id="2602" name="Google Shape;2602;p14"/>
              <p:cNvSpPr/>
              <p:nvPr/>
            </p:nvSpPr>
            <p:spPr>
              <a:xfrm>
                <a:off x="2188052" y="2540727"/>
                <a:ext cx="792000" cy="792000"/>
              </a:xfrm>
              <a:prstGeom prst="diamond">
                <a:avLst/>
              </a:prstGeom>
              <a:solidFill>
                <a:srgbClr val="FFFFFF"/>
              </a:solidFill>
              <a:ln cap="flat" cmpd="sng" w="38100">
                <a:solidFill>
                  <a:srgbClr val="6D9EE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03" name="Google Shape;2603;p14"/>
              <p:cNvSpPr/>
              <p:nvPr/>
            </p:nvSpPr>
            <p:spPr>
              <a:xfrm>
                <a:off x="2253901" y="2606582"/>
                <a:ext cx="660300" cy="660300"/>
              </a:xfrm>
              <a:prstGeom prst="diamond">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2604" name="Google Shape;2604;p14"/>
            <p:cNvGrpSpPr/>
            <p:nvPr/>
          </p:nvGrpSpPr>
          <p:grpSpPr>
            <a:xfrm>
              <a:off x="5126466" y="6937714"/>
              <a:ext cx="785664" cy="738461"/>
              <a:chOff x="5520250" y="2208477"/>
              <a:chExt cx="792000" cy="792000"/>
            </a:xfrm>
          </p:grpSpPr>
          <p:sp>
            <p:nvSpPr>
              <p:cNvPr id="2605" name="Google Shape;2605;p14"/>
              <p:cNvSpPr/>
              <p:nvPr/>
            </p:nvSpPr>
            <p:spPr>
              <a:xfrm>
                <a:off x="5520250" y="2208477"/>
                <a:ext cx="792000" cy="792000"/>
              </a:xfrm>
              <a:prstGeom prst="diamond">
                <a:avLst/>
              </a:prstGeom>
              <a:solidFill>
                <a:srgbClr val="FFFFFF"/>
              </a:solidFill>
              <a:ln cap="flat" cmpd="sng" w="38100">
                <a:solidFill>
                  <a:srgbClr val="A4C2F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06" name="Google Shape;2606;p14"/>
              <p:cNvSpPr/>
              <p:nvPr/>
            </p:nvSpPr>
            <p:spPr>
              <a:xfrm>
                <a:off x="5586104" y="2258204"/>
                <a:ext cx="660300" cy="660300"/>
              </a:xfrm>
              <a:prstGeom prst="diamond">
                <a:avLst/>
              </a:prstGeom>
              <a:solidFill>
                <a:srgbClr val="A4C2F4"/>
              </a:solidFill>
              <a:ln cap="flat" cmpd="sng" w="9525">
                <a:solidFill>
                  <a:srgbClr val="EEEE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2607" name="Google Shape;2607;p14"/>
          <p:cNvSpPr/>
          <p:nvPr/>
        </p:nvSpPr>
        <p:spPr>
          <a:xfrm>
            <a:off x="65750" y="6440325"/>
            <a:ext cx="3690300" cy="3224400"/>
          </a:xfrm>
          <a:prstGeom prst="roundRect">
            <a:avLst>
              <a:gd fmla="val 7371" name="adj"/>
            </a:avLst>
          </a:prstGeom>
          <a:solidFill>
            <a:srgbClr val="FFFFFF"/>
          </a:solidFill>
          <a:ln>
            <a:noFill/>
          </a:ln>
          <a:effectLst>
            <a:outerShdw blurRad="142875" rotWithShape="0" algn="bl" dir="2400000" dist="38100">
              <a:srgbClr val="3C78D8">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4"/>
          <p:cNvSpPr/>
          <p:nvPr/>
        </p:nvSpPr>
        <p:spPr>
          <a:xfrm>
            <a:off x="65625" y="6387950"/>
            <a:ext cx="3690300" cy="942900"/>
          </a:xfrm>
          <a:prstGeom prst="roundRect">
            <a:avLst>
              <a:gd fmla="val 10992"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4"/>
          <p:cNvSpPr txBox="1"/>
          <p:nvPr/>
        </p:nvSpPr>
        <p:spPr>
          <a:xfrm>
            <a:off x="146800" y="5927450"/>
            <a:ext cx="3396900" cy="1863900"/>
          </a:xfrm>
          <a:prstGeom prst="rect">
            <a:avLst/>
          </a:prstGeom>
          <a:noFill/>
          <a:ln>
            <a:noFill/>
          </a:ln>
        </p:spPr>
        <p:txBody>
          <a:bodyPr anchorCtr="0" anchor="ctr" bIns="91425" lIns="91425" spcFirstLastPara="1" rIns="91425" wrap="square" tIns="91425">
            <a:noAutofit/>
          </a:bodyPr>
          <a:lstStyle/>
          <a:p>
            <a:pPr indent="0" lvl="0" marL="457200" rtl="0" algn="l">
              <a:spcBef>
                <a:spcPts val="1200"/>
              </a:spcBef>
              <a:spcAft>
                <a:spcPts val="1200"/>
              </a:spcAft>
              <a:buNone/>
            </a:pPr>
            <a:r>
              <a:rPr b="1" lang="en-SA" sz="2100">
                <a:solidFill>
                  <a:srgbClr val="FFFFFF"/>
                </a:solidFill>
                <a:latin typeface="Titillium Web"/>
                <a:ea typeface="Titillium Web"/>
                <a:cs typeface="Titillium Web"/>
                <a:sym typeface="Titillium Web"/>
              </a:rPr>
              <a:t>Most common way of transmission </a:t>
            </a:r>
            <a:endParaRPr b="1" sz="2100">
              <a:solidFill>
                <a:srgbClr val="FFFFFF"/>
              </a:solidFill>
              <a:latin typeface="Asap"/>
              <a:ea typeface="Asap"/>
              <a:cs typeface="Asap"/>
              <a:sym typeface="Asap"/>
            </a:endParaRPr>
          </a:p>
        </p:txBody>
      </p:sp>
      <p:sp>
        <p:nvSpPr>
          <p:cNvPr id="2610" name="Google Shape;2610;p14"/>
          <p:cNvSpPr txBox="1"/>
          <p:nvPr/>
        </p:nvSpPr>
        <p:spPr>
          <a:xfrm>
            <a:off x="-1721" y="7171060"/>
            <a:ext cx="3825000" cy="2606700"/>
          </a:xfrm>
          <a:prstGeom prst="rect">
            <a:avLst/>
          </a:prstGeom>
          <a:noFill/>
          <a:ln>
            <a:noFill/>
          </a:ln>
        </p:spPr>
        <p:txBody>
          <a:bodyPr anchorCtr="0" anchor="ctr" bIns="91425" lIns="91425" spcFirstLastPara="1" rIns="91425" wrap="square" tIns="91425">
            <a:noAutofit/>
          </a:bodyPr>
          <a:lstStyle/>
          <a:p>
            <a:pPr indent="-323850" lvl="0" marL="457200" rtl="0" algn="l">
              <a:lnSpc>
                <a:spcPct val="100000"/>
              </a:lnSpc>
              <a:spcBef>
                <a:spcPts val="1200"/>
              </a:spcBef>
              <a:spcAft>
                <a:spcPts val="0"/>
              </a:spcAft>
              <a:buSzPts val="1500"/>
              <a:buFont typeface="Titillium Web"/>
              <a:buChar char="●"/>
            </a:pPr>
            <a:r>
              <a:rPr lang="en-SA" sz="1500">
                <a:solidFill>
                  <a:srgbClr val="002060"/>
                </a:solidFill>
                <a:latin typeface="Titillium Web"/>
                <a:ea typeface="Titillium Web"/>
                <a:cs typeface="Titillium Web"/>
                <a:sym typeface="Titillium Web"/>
              </a:rPr>
              <a:t>by </a:t>
            </a:r>
            <a:r>
              <a:rPr b="1" lang="en-SA" sz="1500">
                <a:solidFill>
                  <a:schemeClr val="accent3"/>
                </a:solidFill>
                <a:latin typeface="Titillium Web"/>
                <a:ea typeface="Titillium Web"/>
                <a:cs typeface="Titillium Web"/>
                <a:sym typeface="Titillium Web"/>
              </a:rPr>
              <a:t>microaspiration</a:t>
            </a:r>
            <a:r>
              <a:rPr b="1" lang="en-SA" sz="1500">
                <a:solidFill>
                  <a:srgbClr val="941651"/>
                </a:solidFill>
                <a:latin typeface="Titillium Web"/>
                <a:ea typeface="Titillium Web"/>
                <a:cs typeface="Titillium Web"/>
                <a:sym typeface="Titillium Web"/>
              </a:rPr>
              <a:t> </a:t>
            </a:r>
            <a:r>
              <a:rPr lang="en-SA" sz="1500">
                <a:solidFill>
                  <a:srgbClr val="002060"/>
                </a:solidFill>
                <a:latin typeface="Titillium Web"/>
                <a:ea typeface="Titillium Web"/>
                <a:cs typeface="Titillium Web"/>
                <a:sym typeface="Titillium Web"/>
              </a:rPr>
              <a:t>of</a:t>
            </a:r>
            <a:r>
              <a:rPr lang="en-SA" sz="1500">
                <a:latin typeface="Titillium Web"/>
                <a:ea typeface="Titillium Web"/>
                <a:cs typeface="Titillium Web"/>
                <a:sym typeface="Titillium Web"/>
              </a:rPr>
              <a:t> </a:t>
            </a:r>
            <a:r>
              <a:rPr b="1" lang="en-SA" sz="1500">
                <a:solidFill>
                  <a:schemeClr val="accent3"/>
                </a:solidFill>
                <a:highlight>
                  <a:srgbClr val="D9D2E9"/>
                </a:highlight>
                <a:latin typeface="Titillium Web"/>
                <a:ea typeface="Titillium Web"/>
                <a:cs typeface="Titillium Web"/>
                <a:sym typeface="Titillium Web"/>
              </a:rPr>
              <a:t>oropharyngeal secretions</a:t>
            </a:r>
            <a:r>
              <a:rPr b="1" lang="en-SA" sz="1500">
                <a:solidFill>
                  <a:srgbClr val="EC686A"/>
                </a:solidFill>
                <a:latin typeface="Titillium Web"/>
                <a:ea typeface="Titillium Web"/>
                <a:cs typeface="Titillium Web"/>
                <a:sym typeface="Titillium Web"/>
              </a:rPr>
              <a:t> </a:t>
            </a:r>
            <a:r>
              <a:rPr lang="en-SA" sz="1500">
                <a:solidFill>
                  <a:srgbClr val="002060"/>
                </a:solidFill>
                <a:latin typeface="Titillium Web"/>
                <a:ea typeface="Titillium Web"/>
                <a:cs typeface="Titillium Web"/>
                <a:sym typeface="Titillium Web"/>
              </a:rPr>
              <a:t>colonized with pathogenic bacteria.</a:t>
            </a:r>
            <a:endParaRPr sz="1500">
              <a:solidFill>
                <a:srgbClr val="002060"/>
              </a:solidFill>
              <a:latin typeface="Titillium Web"/>
              <a:ea typeface="Titillium Web"/>
              <a:cs typeface="Titillium Web"/>
              <a:sym typeface="Titillium Web"/>
            </a:endParaRPr>
          </a:p>
          <a:p>
            <a:pPr indent="-311150" lvl="0" marL="457200" rtl="0" algn="l">
              <a:lnSpc>
                <a:spcPct val="100000"/>
              </a:lnSpc>
              <a:spcBef>
                <a:spcPts val="0"/>
              </a:spcBef>
              <a:spcAft>
                <a:spcPts val="0"/>
              </a:spcAft>
              <a:buClr>
                <a:srgbClr val="999999"/>
              </a:buClr>
              <a:buSzPts val="1300"/>
              <a:buFont typeface="Titillium Web"/>
              <a:buChar char="●"/>
            </a:pPr>
            <a:r>
              <a:rPr lang="en-SA" sz="1300">
                <a:solidFill>
                  <a:srgbClr val="999999"/>
                </a:solidFill>
                <a:latin typeface="Titillium Web"/>
                <a:ea typeface="Titillium Web"/>
                <a:cs typeface="Titillium Web"/>
                <a:sym typeface="Titillium Web"/>
              </a:rPr>
              <a:t>Microaspiration: saliva goes to the lung.</a:t>
            </a:r>
            <a:endParaRPr sz="1300">
              <a:solidFill>
                <a:srgbClr val="999999"/>
              </a:solidFill>
              <a:latin typeface="Titillium Web"/>
              <a:ea typeface="Titillium Web"/>
              <a:cs typeface="Titillium Web"/>
              <a:sym typeface="Titillium Web"/>
            </a:endParaRPr>
          </a:p>
          <a:p>
            <a:pPr indent="-311150" lvl="0" marL="457200" rtl="0" algn="l">
              <a:lnSpc>
                <a:spcPct val="100000"/>
              </a:lnSpc>
              <a:spcBef>
                <a:spcPts val="0"/>
              </a:spcBef>
              <a:spcAft>
                <a:spcPts val="0"/>
              </a:spcAft>
              <a:buClr>
                <a:srgbClr val="999999"/>
              </a:buClr>
              <a:buSzPts val="1300"/>
              <a:buFont typeface="Titillium Web"/>
              <a:buChar char="●"/>
            </a:pPr>
            <a:r>
              <a:rPr lang="en-SA" sz="1300">
                <a:solidFill>
                  <a:srgbClr val="999999"/>
                </a:solidFill>
                <a:latin typeface="Titillium Web"/>
                <a:ea typeface="Titillium Web"/>
                <a:cs typeface="Titillium Web"/>
                <a:sym typeface="Titillium Web"/>
              </a:rPr>
              <a:t>It is rarely inhaled as large droplets</a:t>
            </a:r>
            <a:endParaRPr sz="1300">
              <a:solidFill>
                <a:srgbClr val="999999"/>
              </a:solidFill>
              <a:latin typeface="Titillium Web"/>
              <a:ea typeface="Titillium Web"/>
              <a:cs typeface="Titillium Web"/>
              <a:sym typeface="Titillium Web"/>
            </a:endParaRPr>
          </a:p>
          <a:p>
            <a:pPr indent="-311150" lvl="0" marL="457200" rtl="0" algn="l">
              <a:lnSpc>
                <a:spcPct val="100000"/>
              </a:lnSpc>
              <a:spcBef>
                <a:spcPts val="0"/>
              </a:spcBef>
              <a:spcAft>
                <a:spcPts val="0"/>
              </a:spcAft>
              <a:buClr>
                <a:srgbClr val="999999"/>
              </a:buClr>
              <a:buSzPts val="1300"/>
              <a:buFont typeface="Titillium Web"/>
              <a:buChar char="●"/>
            </a:pPr>
            <a:r>
              <a:rPr lang="en-SA" sz="1300">
                <a:solidFill>
                  <a:srgbClr val="999999"/>
                </a:solidFill>
                <a:latin typeface="Titillium Web"/>
                <a:ea typeface="Titillium Web"/>
                <a:cs typeface="Titillium Web"/>
                <a:sym typeface="Titillium Web"/>
              </a:rPr>
              <a:t>Symptoms of HAP might be, dyspnea (shortness of breath) , cough, fever.</a:t>
            </a:r>
            <a:endParaRPr sz="1300">
              <a:solidFill>
                <a:srgbClr val="999999"/>
              </a:solidFill>
              <a:latin typeface="Titillium Web"/>
              <a:ea typeface="Titillium Web"/>
              <a:cs typeface="Titillium Web"/>
              <a:sym typeface="Titillium Web"/>
            </a:endParaRPr>
          </a:p>
          <a:p>
            <a:pPr indent="-311150" lvl="0" marL="457200" rtl="0" algn="l">
              <a:lnSpc>
                <a:spcPct val="100000"/>
              </a:lnSpc>
              <a:spcBef>
                <a:spcPts val="0"/>
              </a:spcBef>
              <a:spcAft>
                <a:spcPts val="0"/>
              </a:spcAft>
              <a:buClr>
                <a:srgbClr val="999999"/>
              </a:buClr>
              <a:buSzPts val="1300"/>
              <a:buFont typeface="Titillium Web"/>
              <a:buChar char="●"/>
            </a:pPr>
            <a:r>
              <a:rPr lang="en-SA" sz="1300">
                <a:solidFill>
                  <a:srgbClr val="999999"/>
                </a:solidFill>
                <a:latin typeface="Titillium Web"/>
                <a:ea typeface="Titillium Web"/>
                <a:cs typeface="Titillium Web"/>
                <a:sym typeface="Titillium Web"/>
              </a:rPr>
              <a:t>The oropharyngeal secretions that contains high number of bacteria goes to patient’s lung.</a:t>
            </a:r>
            <a:endParaRPr sz="1300">
              <a:solidFill>
                <a:srgbClr val="999999"/>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4" name="Shape 2614"/>
        <p:cNvGrpSpPr/>
        <p:nvPr/>
      </p:nvGrpSpPr>
      <p:grpSpPr>
        <a:xfrm>
          <a:off x="0" y="0"/>
          <a:ext cx="0" cy="0"/>
          <a:chOff x="0" y="0"/>
          <a:chExt cx="0" cy="0"/>
        </a:xfrm>
      </p:grpSpPr>
      <p:sp>
        <p:nvSpPr>
          <p:cNvPr id="2615" name="Google Shape;2615;p15"/>
          <p:cNvSpPr txBox="1"/>
          <p:nvPr/>
        </p:nvSpPr>
        <p:spPr>
          <a:xfrm>
            <a:off x="268950" y="786600"/>
            <a:ext cx="6320100" cy="4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2100">
                <a:solidFill>
                  <a:schemeClr val="accent3"/>
                </a:solidFill>
                <a:latin typeface="Asap"/>
                <a:ea typeface="Asap"/>
                <a:cs typeface="Asap"/>
                <a:sym typeface="Asap"/>
              </a:rPr>
              <a:t>Classification</a:t>
            </a:r>
            <a:r>
              <a:rPr b="1" lang="en-SA" sz="2100">
                <a:solidFill>
                  <a:srgbClr val="941651"/>
                </a:solidFill>
                <a:latin typeface="Asap"/>
                <a:ea typeface="Asap"/>
                <a:cs typeface="Asap"/>
                <a:sym typeface="Asap"/>
              </a:rPr>
              <a:t> </a:t>
            </a:r>
            <a:r>
              <a:rPr b="1" lang="en-SA" sz="2100">
                <a:solidFill>
                  <a:srgbClr val="002060"/>
                </a:solidFill>
                <a:latin typeface="Asap"/>
                <a:ea typeface="Asap"/>
                <a:cs typeface="Asap"/>
                <a:sym typeface="Asap"/>
              </a:rPr>
              <a:t>of HAP according to onset</a:t>
            </a:r>
            <a:endParaRPr b="1" sz="2100">
              <a:solidFill>
                <a:srgbClr val="002060"/>
              </a:solidFill>
              <a:latin typeface="Asap"/>
              <a:ea typeface="Asap"/>
              <a:cs typeface="Asap"/>
              <a:sym typeface="Asap"/>
            </a:endParaRPr>
          </a:p>
        </p:txBody>
      </p:sp>
      <p:graphicFrame>
        <p:nvGraphicFramePr>
          <p:cNvPr id="2616" name="Google Shape;2616;p15"/>
          <p:cNvGraphicFramePr/>
          <p:nvPr/>
        </p:nvGraphicFramePr>
        <p:xfrm>
          <a:off x="366013" y="1786713"/>
          <a:ext cx="3000000" cy="3000000"/>
        </p:xfrm>
        <a:graphic>
          <a:graphicData uri="http://schemas.openxmlformats.org/drawingml/2006/table">
            <a:tbl>
              <a:tblPr>
                <a:noFill/>
                <a:tableStyleId>{9C2DC16E-6F7F-4B61-B7CF-BE960125E06F}</a:tableStyleId>
              </a:tblPr>
              <a:tblGrid>
                <a:gridCol w="1241775"/>
                <a:gridCol w="2237750"/>
                <a:gridCol w="2646450"/>
              </a:tblGrid>
              <a:tr h="577175">
                <a:tc>
                  <a:txBody>
                    <a:bodyPr/>
                    <a:lstStyle/>
                    <a:p>
                      <a:pPr indent="0" lvl="0" marL="0" rtl="0" algn="l">
                        <a:spcBef>
                          <a:spcPts val="0"/>
                        </a:spcBef>
                        <a:spcAft>
                          <a:spcPts val="0"/>
                        </a:spcAft>
                        <a:buNone/>
                      </a:pPr>
                      <a:r>
                        <a:t/>
                      </a:r>
                      <a:endParaRPr b="1" sz="1300">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ctr">
                        <a:spcBef>
                          <a:spcPts val="0"/>
                        </a:spcBef>
                        <a:spcAft>
                          <a:spcPts val="0"/>
                        </a:spcAft>
                        <a:buClr>
                          <a:schemeClr val="dk1"/>
                        </a:buClr>
                        <a:buSzPts val="1100"/>
                        <a:buFont typeface="Arial"/>
                        <a:buNone/>
                      </a:pPr>
                      <a:r>
                        <a:rPr b="1" lang="en-SA" sz="1300">
                          <a:solidFill>
                            <a:schemeClr val="accent3"/>
                          </a:solidFill>
                          <a:latin typeface="Titillium Web"/>
                          <a:ea typeface="Titillium Web"/>
                          <a:cs typeface="Titillium Web"/>
                          <a:sym typeface="Titillium Web"/>
                        </a:rPr>
                        <a:t>Early-onset</a:t>
                      </a:r>
                      <a:endParaRPr b="1" sz="13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Nosocomial Pneumonia</a:t>
                      </a:r>
                      <a:endParaRPr sz="13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Clr>
                          <a:schemeClr val="dk1"/>
                        </a:buClr>
                        <a:buSzPts val="1100"/>
                        <a:buFont typeface="Arial"/>
                        <a:buNone/>
                      </a:pPr>
                      <a:r>
                        <a:rPr b="1" lang="en-SA" sz="1300">
                          <a:solidFill>
                            <a:schemeClr val="accent3"/>
                          </a:solidFill>
                          <a:latin typeface="Titillium Web"/>
                          <a:ea typeface="Titillium Web"/>
                          <a:cs typeface="Titillium Web"/>
                          <a:sym typeface="Titillium Web"/>
                        </a:rPr>
                        <a:t>Late-onset</a:t>
                      </a:r>
                      <a:endParaRPr b="1" sz="13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Nosocomial Pneumonia</a:t>
                      </a:r>
                      <a:endParaRPr sz="1300">
                        <a:solidFill>
                          <a:srgbClr val="002060"/>
                        </a:solidFill>
                        <a:latin typeface="Titillium Web"/>
                        <a:ea typeface="Titillium Web"/>
                        <a:cs typeface="Titillium Web"/>
                        <a:sym typeface="Titillium Web"/>
                      </a:endParaRPr>
                    </a:p>
                  </a:txBody>
                  <a:tcPr marT="91425" marB="91425" marR="91425" marL="91425">
                    <a:solidFill>
                      <a:srgbClr val="C9DAF8"/>
                    </a:solidFill>
                  </a:tcPr>
                </a:tc>
              </a:tr>
              <a:tr h="577175">
                <a:tc>
                  <a:txBody>
                    <a:bodyPr/>
                    <a:lstStyle/>
                    <a:p>
                      <a:pPr indent="0" lvl="0" marL="0" rtl="0" algn="ctr">
                        <a:spcBef>
                          <a:spcPts val="0"/>
                        </a:spcBef>
                        <a:spcAft>
                          <a:spcPts val="0"/>
                        </a:spcAft>
                        <a:buClr>
                          <a:schemeClr val="dk1"/>
                        </a:buClr>
                        <a:buSzPts val="1100"/>
                        <a:buFont typeface="Arial"/>
                        <a:buNone/>
                      </a:pPr>
                      <a:r>
                        <a:rPr b="1" lang="en-SA" sz="1300">
                          <a:solidFill>
                            <a:srgbClr val="002060"/>
                          </a:solidFill>
                          <a:latin typeface="Titillium Web"/>
                          <a:ea typeface="Titillium Web"/>
                          <a:cs typeface="Titillium Web"/>
                          <a:sym typeface="Titillium Web"/>
                        </a:rPr>
                        <a:t>Time</a:t>
                      </a:r>
                      <a:endParaRPr b="1" sz="13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Occurs during the</a:t>
                      </a:r>
                      <a:r>
                        <a:rPr lang="en-SA" sz="1300">
                          <a:solidFill>
                            <a:srgbClr val="002060"/>
                          </a:solidFill>
                          <a:highlight>
                            <a:srgbClr val="D9D2E9"/>
                          </a:highlight>
                          <a:latin typeface="Titillium Web"/>
                          <a:ea typeface="Titillium Web"/>
                          <a:cs typeface="Titillium Web"/>
                          <a:sym typeface="Titillium Web"/>
                        </a:rPr>
                        <a:t> </a:t>
                      </a:r>
                      <a:r>
                        <a:rPr b="1" lang="en-SA" sz="1300">
                          <a:solidFill>
                            <a:schemeClr val="accent3"/>
                          </a:solidFill>
                          <a:highlight>
                            <a:srgbClr val="D9D2E9"/>
                          </a:highlight>
                          <a:latin typeface="Titillium Web"/>
                          <a:ea typeface="Titillium Web"/>
                          <a:cs typeface="Titillium Web"/>
                          <a:sym typeface="Titillium Web"/>
                        </a:rPr>
                        <a:t>first 4 day</a:t>
                      </a:r>
                      <a:r>
                        <a:rPr b="1" lang="en-SA" sz="1300">
                          <a:solidFill>
                            <a:srgbClr val="941651"/>
                          </a:solidFill>
                          <a:highlight>
                            <a:srgbClr val="D9D2E9"/>
                          </a:highlight>
                          <a:latin typeface="Titillium Web"/>
                          <a:ea typeface="Titillium Web"/>
                          <a:cs typeface="Titillium Web"/>
                          <a:sym typeface="Titillium Web"/>
                        </a:rPr>
                        <a:t>s</a:t>
                      </a:r>
                      <a:r>
                        <a:rPr lang="en-SA" sz="1300">
                          <a:solidFill>
                            <a:srgbClr val="941651"/>
                          </a:solidFill>
                          <a:latin typeface="Titillium Web"/>
                          <a:ea typeface="Titillium Web"/>
                          <a:cs typeface="Titillium Web"/>
                          <a:sym typeface="Titillium Web"/>
                        </a:rPr>
                        <a:t> </a:t>
                      </a:r>
                      <a:r>
                        <a:rPr lang="en-SA" sz="1300">
                          <a:solidFill>
                            <a:srgbClr val="002060"/>
                          </a:solidFill>
                          <a:latin typeface="Titillium Web"/>
                          <a:ea typeface="Titillium Web"/>
                          <a:cs typeface="Titillium Web"/>
                          <a:sym typeface="Titillium Web"/>
                        </a:rPr>
                        <a:t>of admission</a:t>
                      </a:r>
                      <a:endParaRPr sz="13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Occurs after</a:t>
                      </a:r>
                      <a:r>
                        <a:rPr lang="en-SA" sz="1300">
                          <a:solidFill>
                            <a:schemeClr val="accent3"/>
                          </a:solidFill>
                          <a:latin typeface="Titillium Web"/>
                          <a:ea typeface="Titillium Web"/>
                          <a:cs typeface="Titillium Web"/>
                          <a:sym typeface="Titillium Web"/>
                        </a:rPr>
                        <a:t> </a:t>
                      </a:r>
                      <a:r>
                        <a:rPr b="1" lang="en-SA" sz="1300">
                          <a:solidFill>
                            <a:schemeClr val="accent3"/>
                          </a:solidFill>
                          <a:latin typeface="Titillium Web"/>
                          <a:ea typeface="Titillium Web"/>
                          <a:cs typeface="Titillium Web"/>
                          <a:sym typeface="Titillium Web"/>
                        </a:rPr>
                        <a:t>more than 4 days </a:t>
                      </a:r>
                      <a:r>
                        <a:rPr lang="en-SA" sz="1300">
                          <a:solidFill>
                            <a:srgbClr val="002060"/>
                          </a:solidFill>
                          <a:latin typeface="Titillium Web"/>
                          <a:ea typeface="Titillium Web"/>
                          <a:cs typeface="Titillium Web"/>
                          <a:sym typeface="Titillium Web"/>
                        </a:rPr>
                        <a:t>of admission</a:t>
                      </a:r>
                      <a:endParaRPr sz="1300">
                        <a:solidFill>
                          <a:srgbClr val="002060"/>
                        </a:solidFill>
                        <a:latin typeface="Titillium Web"/>
                        <a:ea typeface="Titillium Web"/>
                        <a:cs typeface="Titillium Web"/>
                        <a:sym typeface="Titillium Web"/>
                      </a:endParaRPr>
                    </a:p>
                  </a:txBody>
                  <a:tcPr marT="91425" marB="91425" marR="91425" marL="91425"/>
                </a:tc>
              </a:tr>
              <a:tr h="534600">
                <a:tc>
                  <a:txBody>
                    <a:bodyPr/>
                    <a:lstStyle/>
                    <a:p>
                      <a:pPr indent="0" lvl="0" marL="0" rtl="0" algn="ctr">
                        <a:spcBef>
                          <a:spcPts val="0"/>
                        </a:spcBef>
                        <a:spcAft>
                          <a:spcPts val="0"/>
                        </a:spcAft>
                        <a:buClr>
                          <a:schemeClr val="dk1"/>
                        </a:buClr>
                        <a:buSzPts val="1100"/>
                        <a:buFont typeface="Arial"/>
                        <a:buNone/>
                      </a:pPr>
                      <a:r>
                        <a:rPr b="1" lang="en-SA" sz="1300">
                          <a:solidFill>
                            <a:srgbClr val="002060"/>
                          </a:solidFill>
                          <a:latin typeface="Titillium Web"/>
                          <a:ea typeface="Titillium Web"/>
                          <a:cs typeface="Titillium Web"/>
                          <a:sym typeface="Titillium Web"/>
                        </a:rPr>
                        <a:t>Overview</a:t>
                      </a:r>
                      <a:endParaRPr b="1" sz="13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Clr>
                          <a:schemeClr val="dk1"/>
                        </a:buClr>
                        <a:buSzPts val="1100"/>
                        <a:buFont typeface="Arial"/>
                        <a:buNone/>
                      </a:pPr>
                      <a:r>
                        <a:t/>
                      </a:r>
                      <a:endParaRPr sz="1300">
                        <a:solidFill>
                          <a:srgbClr val="999999"/>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300">
                          <a:solidFill>
                            <a:srgbClr val="999999"/>
                          </a:solidFill>
                          <a:latin typeface="Titillium Web"/>
                          <a:ea typeface="Titillium Web"/>
                          <a:cs typeface="Titillium Web"/>
                          <a:sym typeface="Titillium Web"/>
                        </a:rPr>
                        <a:t>Usually similar to CAP</a:t>
                      </a:r>
                      <a:endParaRPr sz="1300">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SA" sz="1300">
                          <a:solidFill>
                            <a:srgbClr val="999999"/>
                          </a:solidFill>
                          <a:latin typeface="Titillium Web"/>
                          <a:ea typeface="Titillium Web"/>
                          <a:cs typeface="Titillium Web"/>
                          <a:sym typeface="Titillium Web"/>
                        </a:rPr>
                        <a:t>Includes more Gram -ve bacteria &amp; more resistant bacteria, multi drug resistant, hospital infection.</a:t>
                      </a:r>
                      <a:endParaRPr sz="1300">
                        <a:latin typeface="Titillium Web"/>
                        <a:ea typeface="Titillium Web"/>
                        <a:cs typeface="Titillium Web"/>
                        <a:sym typeface="Titillium Web"/>
                      </a:endParaRPr>
                    </a:p>
                  </a:txBody>
                  <a:tcPr marT="91425" marB="91425" marR="91425" marL="91425"/>
                </a:tc>
              </a:tr>
              <a:tr h="709925">
                <a:tc rowSpan="3">
                  <a:txBody>
                    <a:bodyPr/>
                    <a:lstStyle/>
                    <a:p>
                      <a:pPr indent="0" lvl="0" marL="0" rtl="0" algn="ctr">
                        <a:spcBef>
                          <a:spcPts val="0"/>
                        </a:spcBef>
                        <a:spcAft>
                          <a:spcPts val="0"/>
                        </a:spcAft>
                        <a:buNone/>
                      </a:pPr>
                      <a:r>
                        <a:t/>
                      </a:r>
                      <a:endParaRPr b="1" sz="13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rPr b="1" lang="en-SA" sz="1300">
                          <a:solidFill>
                            <a:srgbClr val="002060"/>
                          </a:solidFill>
                          <a:latin typeface="Titillium Web"/>
                          <a:ea typeface="Titillium Web"/>
                          <a:cs typeface="Titillium Web"/>
                          <a:sym typeface="Titillium Web"/>
                        </a:rPr>
                        <a:t>Causative Organisms</a:t>
                      </a:r>
                      <a:endParaRPr b="1" sz="13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rPr b="1" lang="en-SA" sz="1300">
                          <a:solidFill>
                            <a:schemeClr val="accent3"/>
                          </a:solidFill>
                          <a:latin typeface="Titillium Web"/>
                          <a:ea typeface="Titillium Web"/>
                          <a:cs typeface="Titillium Web"/>
                          <a:sym typeface="Titillium Web"/>
                        </a:rPr>
                        <a:t>important</a:t>
                      </a:r>
                      <a:endParaRPr b="1" sz="1300">
                        <a:solidFill>
                          <a:schemeClr val="accent3"/>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Clr>
                          <a:schemeClr val="dk1"/>
                        </a:buClr>
                        <a:buSzPts val="1100"/>
                        <a:buFont typeface="Arial"/>
                        <a:buNone/>
                      </a:pPr>
                      <a:r>
                        <a:t/>
                      </a:r>
                      <a:endParaRPr sz="13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Usually is due to</a:t>
                      </a:r>
                      <a:r>
                        <a:rPr lang="en-SA" sz="1300">
                          <a:solidFill>
                            <a:schemeClr val="accent3"/>
                          </a:solidFill>
                          <a:latin typeface="Titillium Web"/>
                          <a:ea typeface="Titillium Web"/>
                          <a:cs typeface="Titillium Web"/>
                          <a:sym typeface="Titillium Web"/>
                        </a:rPr>
                        <a:t> </a:t>
                      </a:r>
                      <a:r>
                        <a:rPr b="1" lang="en-SA" sz="1300">
                          <a:solidFill>
                            <a:schemeClr val="accent3"/>
                          </a:solidFill>
                          <a:latin typeface="Titillium Web"/>
                          <a:ea typeface="Titillium Web"/>
                          <a:cs typeface="Titillium Web"/>
                          <a:sym typeface="Titillium Web"/>
                        </a:rPr>
                        <a:t>S.Pneumonia</a:t>
                      </a:r>
                      <a:endParaRPr b="1" sz="1300">
                        <a:solidFill>
                          <a:schemeClr val="accent3"/>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More commonly by Gram -ve organisms, especially: </a:t>
                      </a:r>
                      <a:r>
                        <a:rPr b="1" lang="en-SA" sz="1300">
                          <a:solidFill>
                            <a:schemeClr val="accent3"/>
                          </a:solidFill>
                          <a:latin typeface="Titillium Web"/>
                          <a:ea typeface="Titillium Web"/>
                          <a:cs typeface="Titillium Web"/>
                          <a:sym typeface="Titillium Web"/>
                        </a:rPr>
                        <a:t>P.aeruginosa, Acinetobacte</a:t>
                      </a:r>
                      <a:r>
                        <a:rPr lang="en-SA" sz="1300">
                          <a:solidFill>
                            <a:schemeClr val="accent3"/>
                          </a:solidFill>
                          <a:latin typeface="Titillium Web"/>
                          <a:ea typeface="Titillium Web"/>
                          <a:cs typeface="Titillium Web"/>
                          <a:sym typeface="Titillium Web"/>
                        </a:rPr>
                        <a:t>r</a:t>
                      </a:r>
                      <a:endParaRPr sz="1300">
                        <a:solidFill>
                          <a:schemeClr val="accent3"/>
                        </a:solidFill>
                        <a:latin typeface="Titillium Web"/>
                        <a:ea typeface="Titillium Web"/>
                        <a:cs typeface="Titillium Web"/>
                        <a:sym typeface="Titillium Web"/>
                      </a:endParaRPr>
                    </a:p>
                  </a:txBody>
                  <a:tcPr marT="91425" marB="91425" marR="91425" marL="91425"/>
                </a:tc>
              </a:tr>
              <a:tr h="100000">
                <a:tc vMerge="1"/>
                <a:tc>
                  <a:txBody>
                    <a:bodyPr/>
                    <a:lstStyle/>
                    <a:p>
                      <a:pPr indent="0" lvl="0" marL="0" rtl="0" algn="ctr">
                        <a:spcBef>
                          <a:spcPts val="0"/>
                        </a:spcBef>
                        <a:spcAft>
                          <a:spcPts val="0"/>
                        </a:spcAft>
                        <a:buClr>
                          <a:schemeClr val="dk1"/>
                        </a:buClr>
                        <a:buSzPts val="1100"/>
                        <a:buFont typeface="Arial"/>
                        <a:buNone/>
                      </a:pPr>
                      <a:r>
                        <a:rPr b="1" lang="en-SA" sz="1300">
                          <a:solidFill>
                            <a:schemeClr val="accent3"/>
                          </a:solidFill>
                          <a:latin typeface="Titillium Web"/>
                          <a:ea typeface="Titillium Web"/>
                          <a:cs typeface="Titillium Web"/>
                          <a:sym typeface="Titillium Web"/>
                        </a:rPr>
                        <a:t>MSSA</a:t>
                      </a:r>
                      <a:endParaRPr b="1" sz="1300">
                        <a:solidFill>
                          <a:schemeClr val="accent3"/>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SA" sz="1300">
                          <a:solidFill>
                            <a:schemeClr val="accent3"/>
                          </a:solidFill>
                          <a:latin typeface="Titillium Web"/>
                          <a:ea typeface="Titillium Web"/>
                          <a:cs typeface="Titillium Web"/>
                          <a:sym typeface="Titillium Web"/>
                        </a:rPr>
                        <a:t>MRSA</a:t>
                      </a:r>
                      <a:endParaRPr b="1" sz="1300">
                        <a:solidFill>
                          <a:schemeClr val="accent3"/>
                        </a:solidFill>
                        <a:latin typeface="Titillium Web"/>
                        <a:ea typeface="Titillium Web"/>
                        <a:cs typeface="Titillium Web"/>
                        <a:sym typeface="Titillium Web"/>
                      </a:endParaRPr>
                    </a:p>
                    <a:p>
                      <a:pPr indent="0" lvl="0" marL="0" rtl="1" algn="ctr">
                        <a:spcBef>
                          <a:spcPts val="0"/>
                        </a:spcBef>
                        <a:spcAft>
                          <a:spcPts val="0"/>
                        </a:spcAft>
                        <a:buClr>
                          <a:schemeClr val="dk1"/>
                        </a:buClr>
                        <a:buSzPts val="1100"/>
                        <a:buFont typeface="Arial"/>
                        <a:buNone/>
                      </a:pPr>
                      <a:r>
                        <a:rPr lang="en-SA" sz="1300">
                          <a:solidFill>
                            <a:srgbClr val="666666"/>
                          </a:solidFill>
                          <a:latin typeface="Titillium Web"/>
                          <a:ea typeface="Titillium Web"/>
                          <a:cs typeface="Titillium Web"/>
                          <a:sym typeface="Titillium Web"/>
                        </a:rPr>
                        <a:t>تكون more resistant</a:t>
                      </a:r>
                      <a:endParaRPr sz="1300">
                        <a:solidFill>
                          <a:srgbClr val="666666"/>
                        </a:solidFill>
                        <a:latin typeface="Titillium Web"/>
                        <a:ea typeface="Titillium Web"/>
                        <a:cs typeface="Titillium Web"/>
                        <a:sym typeface="Titillium Web"/>
                      </a:endParaRPr>
                    </a:p>
                  </a:txBody>
                  <a:tcPr marT="91425" marB="91425" marR="91425" marL="91425"/>
                </a:tc>
              </a:tr>
              <a:tr h="645775">
                <a:tc vMerge="1"/>
                <a:tc>
                  <a:txBody>
                    <a:bodyPr/>
                    <a:lstStyle/>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H.Influenza &amp; Anaerobes</a:t>
                      </a:r>
                      <a:endParaRPr sz="1300">
                        <a:solidFill>
                          <a:srgbClr val="002060"/>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Enterobacteriaceae (enteric bacteria e.g Klebsiella, Enterobacter, serratia)</a:t>
                      </a:r>
                      <a:endParaRPr sz="1300">
                        <a:solidFill>
                          <a:srgbClr val="002060"/>
                        </a:solidFill>
                        <a:latin typeface="Titillium Web"/>
                        <a:ea typeface="Titillium Web"/>
                        <a:cs typeface="Titillium Web"/>
                        <a:sym typeface="Titillium Web"/>
                      </a:endParaRPr>
                    </a:p>
                  </a:txBody>
                  <a:tcPr marT="91425" marB="91425" marR="91425" marL="91425"/>
                </a:tc>
              </a:tr>
            </a:tbl>
          </a:graphicData>
        </a:graphic>
      </p:graphicFrame>
      <p:grpSp>
        <p:nvGrpSpPr>
          <p:cNvPr id="2617" name="Google Shape;2617;p15"/>
          <p:cNvGrpSpPr/>
          <p:nvPr/>
        </p:nvGrpSpPr>
        <p:grpSpPr>
          <a:xfrm>
            <a:off x="161004" y="6136687"/>
            <a:ext cx="6330962" cy="2405079"/>
            <a:chOff x="1149405" y="4215224"/>
            <a:chExt cx="4441534" cy="2066397"/>
          </a:xfrm>
        </p:grpSpPr>
        <p:cxnSp>
          <p:nvCxnSpPr>
            <p:cNvPr id="2618" name="Google Shape;2618;p15"/>
            <p:cNvCxnSpPr>
              <a:stCxn id="2619" idx="2"/>
              <a:endCxn id="2620" idx="0"/>
            </p:cNvCxnSpPr>
            <p:nvPr/>
          </p:nvCxnSpPr>
          <p:spPr>
            <a:xfrm flipH="1" rot="-5400000">
              <a:off x="4011513" y="4327424"/>
              <a:ext cx="436200" cy="1016400"/>
            </a:xfrm>
            <a:prstGeom prst="bentConnector3">
              <a:avLst>
                <a:gd fmla="val 37071" name="adj1"/>
              </a:avLst>
            </a:prstGeom>
            <a:noFill/>
            <a:ln cap="flat" cmpd="sng" w="9525">
              <a:solidFill>
                <a:srgbClr val="2E75B5"/>
              </a:solidFill>
              <a:prstDash val="solid"/>
              <a:round/>
              <a:headEnd len="med" w="med" type="diamond"/>
              <a:tailEnd len="med" w="med" type="diamond"/>
            </a:ln>
          </p:spPr>
        </p:cxnSp>
        <p:cxnSp>
          <p:nvCxnSpPr>
            <p:cNvPr id="2621" name="Google Shape;2621;p15"/>
            <p:cNvCxnSpPr>
              <a:stCxn id="2622" idx="2"/>
              <a:endCxn id="2623" idx="0"/>
            </p:cNvCxnSpPr>
            <p:nvPr/>
          </p:nvCxnSpPr>
          <p:spPr>
            <a:xfrm flipH="1" rot="-5400000">
              <a:off x="2527697" y="4996546"/>
              <a:ext cx="415200" cy="1136700"/>
            </a:xfrm>
            <a:prstGeom prst="bentConnector3">
              <a:avLst>
                <a:gd fmla="val 50003" name="adj1"/>
              </a:avLst>
            </a:prstGeom>
            <a:noFill/>
            <a:ln cap="flat" cmpd="sng" w="9525">
              <a:solidFill>
                <a:srgbClr val="2E75B5"/>
              </a:solidFill>
              <a:prstDash val="solid"/>
              <a:round/>
              <a:headEnd len="med" w="med" type="diamond"/>
              <a:tailEnd len="med" w="med" type="diamond"/>
            </a:ln>
          </p:spPr>
        </p:cxnSp>
        <p:cxnSp>
          <p:nvCxnSpPr>
            <p:cNvPr id="2624" name="Google Shape;2624;p15"/>
            <p:cNvCxnSpPr/>
            <p:nvPr/>
          </p:nvCxnSpPr>
          <p:spPr>
            <a:xfrm flipH="1" rot="10800000">
              <a:off x="1448742" y="5564661"/>
              <a:ext cx="718200" cy="138300"/>
            </a:xfrm>
            <a:prstGeom prst="bentConnector3">
              <a:avLst>
                <a:gd fmla="val 1692" name="adj1"/>
              </a:avLst>
            </a:prstGeom>
            <a:noFill/>
            <a:ln cap="flat" cmpd="sng" w="9525">
              <a:solidFill>
                <a:srgbClr val="2E75B5"/>
              </a:solidFill>
              <a:prstDash val="solid"/>
              <a:round/>
              <a:headEnd len="med" w="med" type="diamond"/>
              <a:tailEnd len="med" w="med" type="none"/>
            </a:ln>
          </p:spPr>
        </p:cxnSp>
        <p:cxnSp>
          <p:nvCxnSpPr>
            <p:cNvPr id="2625" name="Google Shape;2625;p15"/>
            <p:cNvCxnSpPr>
              <a:stCxn id="2622" idx="0"/>
              <a:endCxn id="2619" idx="2"/>
            </p:cNvCxnSpPr>
            <p:nvPr/>
          </p:nvCxnSpPr>
          <p:spPr>
            <a:xfrm rot="-5400000">
              <a:off x="2775497" y="4008946"/>
              <a:ext cx="337500" cy="1554600"/>
            </a:xfrm>
            <a:prstGeom prst="bentConnector3">
              <a:avLst>
                <a:gd fmla="val 49996" name="adj1"/>
              </a:avLst>
            </a:prstGeom>
            <a:noFill/>
            <a:ln cap="flat" cmpd="sng" w="9525">
              <a:solidFill>
                <a:srgbClr val="2E75B5"/>
              </a:solidFill>
              <a:prstDash val="solid"/>
              <a:round/>
              <a:headEnd len="med" w="med" type="diamond"/>
              <a:tailEnd len="med" w="med" type="diamond"/>
            </a:ln>
          </p:spPr>
        </p:cxnSp>
        <p:sp>
          <p:nvSpPr>
            <p:cNvPr id="2619" name="Google Shape;2619;p15"/>
            <p:cNvSpPr txBox="1"/>
            <p:nvPr/>
          </p:nvSpPr>
          <p:spPr>
            <a:xfrm>
              <a:off x="2366163" y="4215224"/>
              <a:ext cx="2710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500">
                  <a:solidFill>
                    <a:srgbClr val="002060"/>
                  </a:solidFill>
                  <a:latin typeface="Titillium Web"/>
                  <a:ea typeface="Titillium Web"/>
                  <a:cs typeface="Titillium Web"/>
                  <a:sym typeface="Titillium Web"/>
                </a:rPr>
                <a:t>P</a:t>
              </a:r>
              <a:r>
                <a:rPr lang="en-SA" sz="1500">
                  <a:solidFill>
                    <a:srgbClr val="002060"/>
                  </a:solidFill>
                  <a:latin typeface="Titillium Web"/>
                  <a:ea typeface="Titillium Web"/>
                  <a:cs typeface="Titillium Web"/>
                  <a:sym typeface="Titillium Web"/>
                </a:rPr>
                <a:t>neumonia</a:t>
              </a:r>
              <a:endParaRPr b="1" i="0" sz="1200" u="none" cap="none" strike="noStrike">
                <a:solidFill>
                  <a:srgbClr val="434343"/>
                </a:solidFill>
                <a:latin typeface="Titillium Web"/>
                <a:ea typeface="Titillium Web"/>
                <a:cs typeface="Titillium Web"/>
                <a:sym typeface="Titillium Web"/>
              </a:endParaRPr>
            </a:p>
          </p:txBody>
        </p:sp>
        <p:sp>
          <p:nvSpPr>
            <p:cNvPr id="2622" name="Google Shape;2622;p15"/>
            <p:cNvSpPr txBox="1"/>
            <p:nvPr/>
          </p:nvSpPr>
          <p:spPr>
            <a:xfrm>
              <a:off x="1491047" y="4954996"/>
              <a:ext cx="13518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200">
                  <a:solidFill>
                    <a:srgbClr val="0E4776"/>
                  </a:solidFill>
                  <a:latin typeface="Titillium Web"/>
                  <a:ea typeface="Titillium Web"/>
                  <a:cs typeface="Titillium Web"/>
                  <a:sym typeface="Titillium Web"/>
                </a:rPr>
                <a:t>Health care associated Nosocomial</a:t>
              </a:r>
              <a:endParaRPr b="0" i="0" sz="1200" u="none" cap="none" strike="noStrike">
                <a:solidFill>
                  <a:srgbClr val="434343"/>
                </a:solidFill>
                <a:latin typeface="Titillium Web SemiBold"/>
                <a:ea typeface="Titillium Web SemiBold"/>
                <a:cs typeface="Titillium Web SemiBold"/>
                <a:sym typeface="Titillium Web SemiBold"/>
              </a:endParaRPr>
            </a:p>
          </p:txBody>
        </p:sp>
        <p:sp>
          <p:nvSpPr>
            <p:cNvPr id="2620" name="Google Shape;2620;p15"/>
            <p:cNvSpPr txBox="1"/>
            <p:nvPr/>
          </p:nvSpPr>
          <p:spPr>
            <a:xfrm>
              <a:off x="4061783" y="5053798"/>
              <a:ext cx="13518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200">
                  <a:solidFill>
                    <a:srgbClr val="0E4776"/>
                  </a:solidFill>
                  <a:latin typeface="Titillium Web"/>
                  <a:ea typeface="Titillium Web"/>
                  <a:cs typeface="Titillium Web"/>
                  <a:sym typeface="Titillium Web"/>
                </a:rPr>
                <a:t>Community Acquired</a:t>
              </a:r>
              <a:endParaRPr b="0" i="0" sz="1200" u="none" cap="none" strike="noStrike">
                <a:solidFill>
                  <a:srgbClr val="434343"/>
                </a:solidFill>
                <a:latin typeface="Titillium Web SemiBold"/>
                <a:ea typeface="Titillium Web SemiBold"/>
                <a:cs typeface="Titillium Web SemiBold"/>
                <a:sym typeface="Titillium Web SemiBold"/>
              </a:endParaRPr>
            </a:p>
          </p:txBody>
        </p:sp>
        <p:sp>
          <p:nvSpPr>
            <p:cNvPr id="2626" name="Google Shape;2626;p15"/>
            <p:cNvSpPr txBox="1"/>
            <p:nvPr/>
          </p:nvSpPr>
          <p:spPr>
            <a:xfrm>
              <a:off x="4872139" y="5724611"/>
              <a:ext cx="7188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Typical</a:t>
              </a:r>
              <a:endParaRPr b="0" i="0" sz="1100" u="none" cap="none" strike="noStrike">
                <a:solidFill>
                  <a:srgbClr val="434343"/>
                </a:solidFill>
                <a:highlight>
                  <a:srgbClr val="FFFFFF"/>
                </a:highlight>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Titillium Web"/>
                <a:ea typeface="Titillium Web"/>
                <a:cs typeface="Titillium Web"/>
                <a:sym typeface="Titillium Web"/>
              </a:endParaRPr>
            </a:p>
          </p:txBody>
        </p:sp>
        <p:sp>
          <p:nvSpPr>
            <p:cNvPr id="2623" name="Google Shape;2623;p15"/>
            <p:cNvSpPr txBox="1"/>
            <p:nvPr/>
          </p:nvSpPr>
          <p:spPr>
            <a:xfrm>
              <a:off x="2753074" y="5772521"/>
              <a:ext cx="1101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According to onset</a:t>
              </a:r>
              <a:endParaRPr b="0" i="0" sz="1100" u="none" cap="none" strike="noStrike">
                <a:solidFill>
                  <a:srgbClr val="434343"/>
                </a:solidFill>
                <a:latin typeface="Titillium Web"/>
                <a:ea typeface="Titillium Web"/>
                <a:cs typeface="Titillium Web"/>
                <a:sym typeface="Titillium Web"/>
              </a:endParaRPr>
            </a:p>
          </p:txBody>
        </p:sp>
        <p:sp>
          <p:nvSpPr>
            <p:cNvPr id="2627" name="Google Shape;2627;p15"/>
            <p:cNvSpPr txBox="1"/>
            <p:nvPr/>
          </p:nvSpPr>
          <p:spPr>
            <a:xfrm>
              <a:off x="1149405" y="5719125"/>
              <a:ext cx="8364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According to Association</a:t>
              </a:r>
              <a:endParaRPr b="0" i="0" sz="1100" u="none" cap="none" strike="noStrike">
                <a:solidFill>
                  <a:srgbClr val="434343"/>
                </a:solidFill>
                <a:latin typeface="Titillium Web"/>
                <a:ea typeface="Titillium Web"/>
                <a:cs typeface="Titillium Web"/>
                <a:sym typeface="Titillium Web"/>
              </a:endParaRPr>
            </a:p>
          </p:txBody>
        </p:sp>
      </p:grpSp>
      <p:sp>
        <p:nvSpPr>
          <p:cNvPr id="2628" name="Google Shape;2628;p15"/>
          <p:cNvSpPr txBox="1"/>
          <p:nvPr/>
        </p:nvSpPr>
        <p:spPr>
          <a:xfrm>
            <a:off x="4158437" y="7957800"/>
            <a:ext cx="1235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Atypical</a:t>
            </a:r>
            <a:endParaRPr/>
          </a:p>
        </p:txBody>
      </p:sp>
      <p:cxnSp>
        <p:nvCxnSpPr>
          <p:cNvPr id="2629" name="Google Shape;2629;p15"/>
          <p:cNvCxnSpPr>
            <a:stCxn id="2620" idx="2"/>
            <a:endCxn id="2626" idx="0"/>
          </p:cNvCxnSpPr>
          <p:nvPr/>
        </p:nvCxnSpPr>
        <p:spPr>
          <a:xfrm flipH="1" rot="-5400000">
            <a:off x="5471336" y="7385340"/>
            <a:ext cx="312600" cy="703800"/>
          </a:xfrm>
          <a:prstGeom prst="bentConnector3">
            <a:avLst>
              <a:gd fmla="val 49988" name="adj1"/>
            </a:avLst>
          </a:prstGeom>
          <a:noFill/>
          <a:ln cap="flat" cmpd="sng" w="9525">
            <a:solidFill>
              <a:srgbClr val="3D85C6"/>
            </a:solidFill>
            <a:prstDash val="solid"/>
            <a:round/>
            <a:headEnd len="med" w="med" type="diamond"/>
            <a:tailEnd len="med" w="med" type="diamond"/>
          </a:ln>
        </p:spPr>
      </p:cxnSp>
      <p:cxnSp>
        <p:nvCxnSpPr>
          <p:cNvPr id="2630" name="Google Shape;2630;p15"/>
          <p:cNvCxnSpPr>
            <a:endCxn id="2628" idx="0"/>
          </p:cNvCxnSpPr>
          <p:nvPr/>
        </p:nvCxnSpPr>
        <p:spPr>
          <a:xfrm flipH="1">
            <a:off x="4775987" y="7729800"/>
            <a:ext cx="520500" cy="228000"/>
          </a:xfrm>
          <a:prstGeom prst="bentConnector2">
            <a:avLst/>
          </a:prstGeom>
          <a:noFill/>
          <a:ln cap="flat" cmpd="sng" w="9525">
            <a:solidFill>
              <a:srgbClr val="3D85C6"/>
            </a:solidFill>
            <a:prstDash val="solid"/>
            <a:round/>
            <a:headEnd len="med" w="med" type="none"/>
            <a:tailEnd len="med" w="med" type="diamond"/>
          </a:ln>
        </p:spPr>
      </p:cxnSp>
      <p:sp>
        <p:nvSpPr>
          <p:cNvPr id="2631" name="Google Shape;2631;p15"/>
          <p:cNvSpPr/>
          <p:nvPr/>
        </p:nvSpPr>
        <p:spPr>
          <a:xfrm>
            <a:off x="1409550" y="8822850"/>
            <a:ext cx="1394700" cy="3675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Hospital Acquired</a:t>
            </a:r>
            <a:endParaRPr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rgbClr val="FFFFFF"/>
              </a:solidFill>
              <a:latin typeface="Roboto"/>
              <a:ea typeface="Roboto"/>
              <a:cs typeface="Roboto"/>
              <a:sym typeface="Roboto"/>
            </a:endParaRPr>
          </a:p>
        </p:txBody>
      </p:sp>
      <p:sp>
        <p:nvSpPr>
          <p:cNvPr id="2632" name="Google Shape;2632;p15"/>
          <p:cNvSpPr/>
          <p:nvPr/>
        </p:nvSpPr>
        <p:spPr>
          <a:xfrm>
            <a:off x="92275" y="8822850"/>
            <a:ext cx="1269300" cy="3675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t/>
            </a:r>
            <a:endParaRPr sz="3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3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Ventilator associated</a:t>
            </a:r>
            <a:endParaRPr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rgbClr val="FFFFFF"/>
              </a:solidFill>
              <a:latin typeface="Roboto"/>
              <a:ea typeface="Roboto"/>
              <a:cs typeface="Roboto"/>
              <a:sym typeface="Roboto"/>
            </a:endParaRPr>
          </a:p>
        </p:txBody>
      </p:sp>
      <p:cxnSp>
        <p:nvCxnSpPr>
          <p:cNvPr id="2633" name="Google Shape;2633;p15"/>
          <p:cNvCxnSpPr>
            <a:stCxn id="2631" idx="0"/>
          </p:cNvCxnSpPr>
          <p:nvPr/>
        </p:nvCxnSpPr>
        <p:spPr>
          <a:xfrm flipH="1" rot="5400000">
            <a:off x="1330350" y="8046300"/>
            <a:ext cx="108900" cy="1444200"/>
          </a:xfrm>
          <a:prstGeom prst="bentConnector2">
            <a:avLst/>
          </a:prstGeom>
          <a:noFill/>
          <a:ln cap="flat" cmpd="sng" w="9525">
            <a:solidFill>
              <a:srgbClr val="C2C2C2"/>
            </a:solidFill>
            <a:prstDash val="solid"/>
            <a:round/>
            <a:headEnd len="sm" w="sm" type="none"/>
            <a:tailEnd len="sm" w="sm" type="none"/>
          </a:ln>
        </p:spPr>
      </p:cxnSp>
      <p:cxnSp>
        <p:nvCxnSpPr>
          <p:cNvPr id="2634" name="Google Shape;2634;p15"/>
          <p:cNvCxnSpPr/>
          <p:nvPr/>
        </p:nvCxnSpPr>
        <p:spPr>
          <a:xfrm rot="-5400000">
            <a:off x="382266" y="8366057"/>
            <a:ext cx="490200" cy="439800"/>
          </a:xfrm>
          <a:prstGeom prst="bentConnector3">
            <a:avLst>
              <a:gd fmla="val 23670" name="adj1"/>
            </a:avLst>
          </a:prstGeom>
          <a:noFill/>
          <a:ln cap="flat" cmpd="sng" w="9525">
            <a:solidFill>
              <a:srgbClr val="C2C2C2"/>
            </a:solidFill>
            <a:prstDash val="solid"/>
            <a:round/>
            <a:headEnd len="sm" w="sm" type="none"/>
            <a:tailEnd len="sm" w="sm" type="none"/>
          </a:ln>
        </p:spPr>
      </p:cxnSp>
      <p:sp>
        <p:nvSpPr>
          <p:cNvPr id="2635" name="Google Shape;2635;p15"/>
          <p:cNvSpPr/>
          <p:nvPr/>
        </p:nvSpPr>
        <p:spPr>
          <a:xfrm>
            <a:off x="3337475" y="8899875"/>
            <a:ext cx="949200" cy="2589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     </a:t>
            </a:r>
            <a:endParaRPr sz="1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
                <a:solidFill>
                  <a:srgbClr val="002060"/>
                </a:solidFill>
                <a:latin typeface="Titillium Web"/>
                <a:ea typeface="Titillium Web"/>
                <a:cs typeface="Titillium Web"/>
                <a:sym typeface="Titillium Web"/>
              </a:rPr>
              <a:t>         </a:t>
            </a:r>
            <a:r>
              <a:rPr lang="en-SA" sz="1200">
                <a:solidFill>
                  <a:srgbClr val="002060"/>
                </a:solidFill>
                <a:latin typeface="Titillium Web"/>
                <a:ea typeface="Titillium Web"/>
                <a:cs typeface="Titillium Web"/>
                <a:sym typeface="Titillium Web"/>
              </a:rPr>
              <a:t>Late onset</a:t>
            </a:r>
            <a:endParaRPr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rgbClr val="FFFFFF"/>
              </a:solidFill>
              <a:latin typeface="Roboto"/>
              <a:ea typeface="Roboto"/>
              <a:cs typeface="Roboto"/>
              <a:sym typeface="Roboto"/>
            </a:endParaRPr>
          </a:p>
        </p:txBody>
      </p:sp>
      <p:sp>
        <p:nvSpPr>
          <p:cNvPr id="2636" name="Google Shape;2636;p15"/>
          <p:cNvSpPr/>
          <p:nvPr/>
        </p:nvSpPr>
        <p:spPr>
          <a:xfrm>
            <a:off x="3301475" y="8411200"/>
            <a:ext cx="985200" cy="2589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   </a:t>
            </a:r>
            <a:endParaRPr sz="1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
                <a:solidFill>
                  <a:srgbClr val="002060"/>
                </a:solidFill>
                <a:latin typeface="Titillium Web"/>
                <a:ea typeface="Titillium Web"/>
                <a:cs typeface="Titillium Web"/>
                <a:sym typeface="Titillium Web"/>
              </a:rPr>
              <a:t>              </a:t>
            </a:r>
            <a:r>
              <a:rPr lang="en-SA" sz="1200">
                <a:solidFill>
                  <a:srgbClr val="002060"/>
                </a:solidFill>
                <a:latin typeface="Titillium Web"/>
                <a:ea typeface="Titillium Web"/>
                <a:cs typeface="Titillium Web"/>
                <a:sym typeface="Titillium Web"/>
              </a:rPr>
              <a:t>Early onset</a:t>
            </a:r>
            <a:endParaRPr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rgbClr val="FFFFFF"/>
              </a:solidFill>
              <a:latin typeface="Roboto"/>
              <a:ea typeface="Roboto"/>
              <a:cs typeface="Roboto"/>
              <a:sym typeface="Roboto"/>
            </a:endParaRPr>
          </a:p>
        </p:txBody>
      </p:sp>
      <p:cxnSp>
        <p:nvCxnSpPr>
          <p:cNvPr id="2637" name="Google Shape;2637;p15"/>
          <p:cNvCxnSpPr>
            <a:stCxn id="2636" idx="1"/>
          </p:cNvCxnSpPr>
          <p:nvPr/>
        </p:nvCxnSpPr>
        <p:spPr>
          <a:xfrm rot="10800000">
            <a:off x="2973875" y="8146150"/>
            <a:ext cx="327600" cy="394500"/>
          </a:xfrm>
          <a:prstGeom prst="bentConnector2">
            <a:avLst/>
          </a:prstGeom>
          <a:noFill/>
          <a:ln cap="flat" cmpd="sng" w="9525">
            <a:solidFill>
              <a:srgbClr val="C2C2C2"/>
            </a:solidFill>
            <a:prstDash val="solid"/>
            <a:round/>
            <a:headEnd len="sm" w="sm" type="none"/>
            <a:tailEnd len="sm" w="sm" type="none"/>
          </a:ln>
        </p:spPr>
      </p:cxnSp>
      <p:cxnSp>
        <p:nvCxnSpPr>
          <p:cNvPr id="2638" name="Google Shape;2638;p15"/>
          <p:cNvCxnSpPr>
            <a:endCxn id="2635" idx="1"/>
          </p:cNvCxnSpPr>
          <p:nvPr/>
        </p:nvCxnSpPr>
        <p:spPr>
          <a:xfrm flipH="1" rot="-5400000">
            <a:off x="2895875" y="8587725"/>
            <a:ext cx="519600" cy="363600"/>
          </a:xfrm>
          <a:prstGeom prst="bentConnector2">
            <a:avLst/>
          </a:prstGeom>
          <a:noFill/>
          <a:ln cap="flat" cmpd="sng" w="9525">
            <a:solidFill>
              <a:srgbClr val="CCCCCC"/>
            </a:solidFill>
            <a:prstDash val="solid"/>
            <a:round/>
            <a:headEnd len="med" w="med" type="none"/>
            <a:tailEnd len="med" w="med" type="none"/>
          </a:ln>
        </p:spPr>
      </p:cxnSp>
      <p:sp>
        <p:nvSpPr>
          <p:cNvPr id="2639" name="Google Shape;2639;p15"/>
          <p:cNvSpPr txBox="1"/>
          <p:nvPr/>
        </p:nvSpPr>
        <p:spPr>
          <a:xfrm>
            <a:off x="3654150" y="585562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SA" sz="800">
                <a:solidFill>
                  <a:schemeClr val="accent6"/>
                </a:solidFill>
                <a:latin typeface="Titillium Web"/>
                <a:ea typeface="Titillium Web"/>
                <a:cs typeface="Titillium Web"/>
                <a:sym typeface="Titillium Web"/>
              </a:rPr>
              <a:t>Methicillin = oxacillin = cloxacillin and all of them can not deal with MRSA</a:t>
            </a:r>
            <a:endParaRPr sz="400">
              <a:latin typeface="Titillium Web"/>
              <a:ea typeface="Titillium Web"/>
              <a:cs typeface="Titillium Web"/>
              <a:sym typeface="Titillium Web"/>
            </a:endParaRPr>
          </a:p>
        </p:txBody>
      </p:sp>
      <p:sp>
        <p:nvSpPr>
          <p:cNvPr id="2640" name="Google Shape;2640;p15"/>
          <p:cNvSpPr txBox="1"/>
          <p:nvPr/>
        </p:nvSpPr>
        <p:spPr>
          <a:xfrm>
            <a:off x="407475" y="5871075"/>
            <a:ext cx="210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700">
                <a:solidFill>
                  <a:srgbClr val="9E9E9E"/>
                </a:solidFill>
                <a:latin typeface="Titillium Web"/>
                <a:ea typeface="Titillium Web"/>
                <a:cs typeface="Titillium Web"/>
                <a:sym typeface="Titillium Web"/>
              </a:rPr>
              <a:t>MRSA : Methicillin </a:t>
            </a:r>
            <a:r>
              <a:rPr lang="en-SA" sz="700">
                <a:solidFill>
                  <a:srgbClr val="9E9E9E"/>
                </a:solidFill>
                <a:latin typeface="Titillium Web"/>
                <a:ea typeface="Titillium Web"/>
                <a:cs typeface="Titillium Web"/>
                <a:sym typeface="Titillium Web"/>
              </a:rPr>
              <a:t>Resistant</a:t>
            </a:r>
            <a:r>
              <a:rPr lang="en-SA" sz="700">
                <a:solidFill>
                  <a:srgbClr val="9E9E9E"/>
                </a:solidFill>
                <a:latin typeface="Titillium Web"/>
                <a:ea typeface="Titillium Web"/>
                <a:cs typeface="Titillium Web"/>
                <a:sym typeface="Titillium Web"/>
              </a:rPr>
              <a:t> Staph </a:t>
            </a:r>
            <a:r>
              <a:rPr lang="en-SA" sz="700">
                <a:solidFill>
                  <a:srgbClr val="9E9E9E"/>
                </a:solidFill>
                <a:latin typeface="Titillium Web"/>
                <a:ea typeface="Titillium Web"/>
                <a:cs typeface="Titillium Web"/>
                <a:sym typeface="Titillium Web"/>
              </a:rPr>
              <a:t>Aureus</a:t>
            </a:r>
            <a:endParaRPr sz="7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SA" sz="700">
                <a:solidFill>
                  <a:srgbClr val="9E9E9E"/>
                </a:solidFill>
                <a:latin typeface="Titillium Web"/>
                <a:ea typeface="Titillium Web"/>
                <a:cs typeface="Titillium Web"/>
                <a:sym typeface="Titillium Web"/>
              </a:rPr>
              <a:t>MSSA : Methicillin Sensitive Staph Aureus</a:t>
            </a:r>
            <a:endParaRPr sz="700">
              <a:solidFill>
                <a:srgbClr val="9E9E9E"/>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4" name="Shape 2644"/>
        <p:cNvGrpSpPr/>
        <p:nvPr/>
      </p:nvGrpSpPr>
      <p:grpSpPr>
        <a:xfrm>
          <a:off x="0" y="0"/>
          <a:ext cx="0" cy="0"/>
          <a:chOff x="0" y="0"/>
          <a:chExt cx="0" cy="0"/>
        </a:xfrm>
      </p:grpSpPr>
      <p:graphicFrame>
        <p:nvGraphicFramePr>
          <p:cNvPr id="2645" name="Google Shape;2645;p16"/>
          <p:cNvGraphicFramePr/>
          <p:nvPr/>
        </p:nvGraphicFramePr>
        <p:xfrm>
          <a:off x="252379" y="628422"/>
          <a:ext cx="3000000" cy="3000000"/>
        </p:xfrm>
        <a:graphic>
          <a:graphicData uri="http://schemas.openxmlformats.org/drawingml/2006/table">
            <a:tbl>
              <a:tblPr>
                <a:noFill/>
                <a:tableStyleId>{9C2DC16E-6F7F-4B61-B7CF-BE960125E06F}</a:tableStyleId>
              </a:tblPr>
              <a:tblGrid>
                <a:gridCol w="1608100"/>
                <a:gridCol w="4591000"/>
              </a:tblGrid>
              <a:tr h="786250">
                <a:tc>
                  <a:txBody>
                    <a:bodyPr/>
                    <a:lstStyle/>
                    <a:p>
                      <a:pPr indent="0" lvl="0" marL="0" rtl="0" algn="ctr">
                        <a:lnSpc>
                          <a:spcPct val="100000"/>
                        </a:lnSpc>
                        <a:spcBef>
                          <a:spcPts val="0"/>
                        </a:spcBef>
                        <a:spcAft>
                          <a:spcPts val="0"/>
                        </a:spcAft>
                        <a:buNone/>
                      </a:pPr>
                      <a:r>
                        <a:rPr b="1" lang="en-SA" sz="1200">
                          <a:solidFill>
                            <a:schemeClr val="accent3"/>
                          </a:solidFill>
                          <a:latin typeface="Titillium Web"/>
                          <a:ea typeface="Titillium Web"/>
                          <a:cs typeface="Titillium Web"/>
                          <a:sym typeface="Titillium Web"/>
                        </a:rPr>
                        <a:t>Pseudomonas aeruginosa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000">
                          <a:solidFill>
                            <a:schemeClr val="accent6"/>
                          </a:solidFill>
                          <a:latin typeface="Titillium Web"/>
                          <a:ea typeface="Titillium Web"/>
                          <a:cs typeface="Titillium Web"/>
                          <a:sym typeface="Titillium Web"/>
                        </a:rPr>
                        <a:t>gram negative </a:t>
                      </a:r>
                      <a:endParaRPr b="1" sz="1000">
                        <a:solidFill>
                          <a:schemeClr val="accent6"/>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000">
                          <a:solidFill>
                            <a:schemeClr val="accent6"/>
                          </a:solidFill>
                          <a:latin typeface="Titillium Web"/>
                          <a:ea typeface="Titillium Web"/>
                          <a:cs typeface="Titillium Web"/>
                          <a:sym typeface="Titillium Web"/>
                        </a:rPr>
                        <a:t>oxidase +ve</a:t>
                      </a:r>
                      <a:endParaRPr b="1" sz="1000">
                        <a:solidFill>
                          <a:schemeClr val="accent6"/>
                        </a:solidFill>
                        <a:latin typeface="Titillium Web"/>
                        <a:ea typeface="Titillium Web"/>
                        <a:cs typeface="Titillium Web"/>
                        <a:sym typeface="Titillium Web"/>
                      </a:endParaRPr>
                    </a:p>
                  </a:txBody>
                  <a:tcPr marT="91425" marB="91425" marR="91425" marL="91425">
                    <a:solidFill>
                      <a:srgbClr val="C9DAF8"/>
                    </a:solidFill>
                  </a:tcPr>
                </a:tc>
                <a:tc rowSpan="2">
                  <a:txBody>
                    <a:bodyPr/>
                    <a:lstStyle/>
                    <a:p>
                      <a:pPr indent="0" lvl="0" marL="0" rtl="0" algn="l">
                        <a:lnSpc>
                          <a:spcPct val="90000"/>
                        </a:lnSpc>
                        <a:spcBef>
                          <a:spcPts val="0"/>
                        </a:spcBef>
                        <a:spcAft>
                          <a:spcPts val="0"/>
                        </a:spcAft>
                        <a:buNone/>
                      </a:pPr>
                      <a:r>
                        <a:t/>
                      </a:r>
                      <a:endParaRPr sz="1200">
                        <a:solidFill>
                          <a:srgbClr val="002060"/>
                        </a:solidFill>
                        <a:latin typeface="Titillium Web"/>
                        <a:ea typeface="Titillium Web"/>
                        <a:cs typeface="Titillium Web"/>
                        <a:sym typeface="Titillium Web"/>
                      </a:endParaRPr>
                    </a:p>
                    <a:p>
                      <a:pPr indent="0" lvl="0" marL="0" rtl="0" algn="ctr">
                        <a:lnSpc>
                          <a:spcPct val="90000"/>
                        </a:lnSpc>
                        <a:spcBef>
                          <a:spcPts val="0"/>
                        </a:spcBef>
                        <a:spcAft>
                          <a:spcPts val="0"/>
                        </a:spcAft>
                        <a:buNone/>
                      </a:pPr>
                      <a:r>
                        <a:rPr lang="en-SA" sz="1200">
                          <a:solidFill>
                            <a:srgbClr val="002060"/>
                          </a:solidFill>
                          <a:latin typeface="Titillium Web"/>
                          <a:ea typeface="Titillium Web"/>
                          <a:cs typeface="Titillium Web"/>
                          <a:sym typeface="Titillium Web"/>
                        </a:rPr>
                        <a:t>Common causes of</a:t>
                      </a:r>
                      <a:r>
                        <a:rPr lang="en-SA" sz="1200">
                          <a:solidFill>
                            <a:schemeClr val="accent3"/>
                          </a:solidFill>
                          <a:latin typeface="Titillium Web"/>
                          <a:ea typeface="Titillium Web"/>
                          <a:cs typeface="Titillium Web"/>
                          <a:sym typeface="Titillium Web"/>
                        </a:rPr>
                        <a:t> </a:t>
                      </a:r>
                      <a:r>
                        <a:rPr b="1" lang="en-SA" sz="1200">
                          <a:solidFill>
                            <a:schemeClr val="accent3"/>
                          </a:solidFill>
                          <a:latin typeface="Titillium Web"/>
                          <a:ea typeface="Titillium Web"/>
                          <a:cs typeface="Titillium Web"/>
                          <a:sym typeface="Titillium Web"/>
                        </a:rPr>
                        <a:t>late-onset pneumonia</a:t>
                      </a:r>
                      <a:r>
                        <a:rPr lang="en-SA" sz="1200">
                          <a:solidFill>
                            <a:schemeClr val="accent3"/>
                          </a:solidFill>
                          <a:latin typeface="Titillium Web"/>
                          <a:ea typeface="Titillium Web"/>
                          <a:cs typeface="Titillium Web"/>
                          <a:sym typeface="Titillium Web"/>
                        </a:rPr>
                        <a:t>,</a:t>
                      </a:r>
                      <a:r>
                        <a:rPr lang="en-SA" sz="1200">
                          <a:solidFill>
                            <a:srgbClr val="002060"/>
                          </a:solidFill>
                          <a:latin typeface="Titillium Web"/>
                          <a:ea typeface="Titillium Web"/>
                          <a:cs typeface="Titillium Web"/>
                          <a:sym typeface="Titillium Web"/>
                        </a:rPr>
                        <a:t> Particularly in </a:t>
                      </a:r>
                      <a:r>
                        <a:rPr b="1" lang="en-SA" sz="1200">
                          <a:solidFill>
                            <a:schemeClr val="accent3"/>
                          </a:solidFill>
                          <a:latin typeface="Titillium Web"/>
                          <a:ea typeface="Titillium Web"/>
                          <a:cs typeface="Titillium Web"/>
                          <a:sym typeface="Titillium Web"/>
                        </a:rPr>
                        <a:t>ventilated patients </a:t>
                      </a:r>
                      <a:endParaRPr b="1" sz="1200">
                        <a:solidFill>
                          <a:schemeClr val="accent3"/>
                        </a:solidFill>
                        <a:latin typeface="Titillium Web"/>
                        <a:ea typeface="Titillium Web"/>
                        <a:cs typeface="Titillium Web"/>
                        <a:sym typeface="Titillium Web"/>
                      </a:endParaRPr>
                    </a:p>
                  </a:txBody>
                  <a:tcPr marT="91425" marB="91425" marR="91425" marL="91425" anchor="ctr"/>
                </a:tc>
              </a:tr>
              <a:tr h="618775">
                <a:tc>
                  <a:txBody>
                    <a:bodyPr/>
                    <a:lstStyle/>
                    <a:p>
                      <a:pPr indent="0" lvl="0" marL="0" rtl="0" algn="ctr">
                        <a:lnSpc>
                          <a:spcPct val="100000"/>
                        </a:lnSpc>
                        <a:spcBef>
                          <a:spcPts val="0"/>
                        </a:spcBef>
                        <a:spcAft>
                          <a:spcPts val="0"/>
                        </a:spcAft>
                        <a:buNone/>
                      </a:pPr>
                      <a:r>
                        <a:rPr b="1" lang="en-SA" sz="1200">
                          <a:solidFill>
                            <a:schemeClr val="accent3"/>
                          </a:solidFill>
                          <a:latin typeface="Titillium Web"/>
                          <a:ea typeface="Titillium Web"/>
                          <a:cs typeface="Titillium Web"/>
                          <a:sym typeface="Titillium Web"/>
                        </a:rPr>
                        <a:t>Acinetobacter</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000">
                          <a:solidFill>
                            <a:schemeClr val="accent6"/>
                          </a:solidFill>
                          <a:latin typeface="Titillium Web"/>
                          <a:ea typeface="Titillium Web"/>
                          <a:cs typeface="Titillium Web"/>
                          <a:sym typeface="Titillium Web"/>
                        </a:rPr>
                        <a:t>gram </a:t>
                      </a:r>
                      <a:r>
                        <a:rPr b="1" lang="en-SA" sz="1000">
                          <a:solidFill>
                            <a:schemeClr val="accent6"/>
                          </a:solidFill>
                          <a:latin typeface="Titillium Web"/>
                          <a:ea typeface="Titillium Web"/>
                          <a:cs typeface="Titillium Web"/>
                          <a:sym typeface="Titillium Web"/>
                        </a:rPr>
                        <a:t>negative</a:t>
                      </a:r>
                      <a:r>
                        <a:rPr b="1" lang="en-SA" sz="1000">
                          <a:solidFill>
                            <a:schemeClr val="accent6"/>
                          </a:solidFill>
                          <a:latin typeface="Titillium Web"/>
                          <a:ea typeface="Titillium Web"/>
                          <a:cs typeface="Titillium Web"/>
                          <a:sym typeface="Titillium Web"/>
                        </a:rPr>
                        <a:t> </a:t>
                      </a:r>
                      <a:endParaRPr b="1" sz="1000">
                        <a:solidFill>
                          <a:schemeClr val="accent6"/>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000">
                          <a:solidFill>
                            <a:schemeClr val="accent6"/>
                          </a:solidFill>
                          <a:latin typeface="Titillium Web"/>
                          <a:ea typeface="Titillium Web"/>
                          <a:cs typeface="Titillium Web"/>
                          <a:sym typeface="Titillium Web"/>
                        </a:rPr>
                        <a:t>oxidase -ve</a:t>
                      </a:r>
                      <a:endParaRPr b="1" sz="1000">
                        <a:solidFill>
                          <a:schemeClr val="accent6"/>
                        </a:solidFill>
                        <a:latin typeface="Titillium Web"/>
                        <a:ea typeface="Titillium Web"/>
                        <a:cs typeface="Titillium Web"/>
                        <a:sym typeface="Titillium Web"/>
                      </a:endParaRPr>
                    </a:p>
                  </a:txBody>
                  <a:tcPr marT="91425" marB="91425" marR="91425" marL="91425">
                    <a:solidFill>
                      <a:srgbClr val="C9DAF8"/>
                    </a:solidFill>
                  </a:tcPr>
                </a:tc>
                <a:tc vMerge="1"/>
              </a:tr>
              <a:tr h="2046750">
                <a:tc>
                  <a:txBody>
                    <a:bodyPr/>
                    <a:lstStyle/>
                    <a:p>
                      <a:pPr indent="0" lvl="0" marL="0" rtl="0" algn="ctr">
                        <a:lnSpc>
                          <a:spcPct val="100000"/>
                        </a:lnSpc>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200">
                          <a:solidFill>
                            <a:srgbClr val="002060"/>
                          </a:solidFill>
                          <a:latin typeface="Titillium Web"/>
                          <a:ea typeface="Titillium Web"/>
                          <a:cs typeface="Titillium Web"/>
                          <a:sym typeface="Titillium Web"/>
                        </a:rPr>
                        <a:t>Enterobacteria</a:t>
                      </a:r>
                      <a:endParaRPr b="1" sz="1200">
                        <a:solidFill>
                          <a:srgbClr val="002060"/>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SA" sz="1200">
                          <a:solidFill>
                            <a:srgbClr val="002060"/>
                          </a:solidFill>
                          <a:latin typeface="Titillium Web"/>
                          <a:ea typeface="Titillium Web"/>
                          <a:cs typeface="Titillium Web"/>
                          <a:sym typeface="Titillium Web"/>
                        </a:rPr>
                        <a:t>Enteric Gram negative bacilli e.g. (Escherichia, Enterobacter, Serratia)</a:t>
                      </a:r>
                      <a:endParaRPr sz="12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lnSpc>
                          <a:spcPct val="90000"/>
                        </a:lnSpc>
                        <a:spcBef>
                          <a:spcPts val="120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Isolated most frequently particularly in patients with :</a:t>
                      </a:r>
                      <a:endParaRPr sz="1200">
                        <a:solidFill>
                          <a:srgbClr val="002060"/>
                        </a:solidFill>
                        <a:latin typeface="Titillium Web"/>
                        <a:ea typeface="Titillium Web"/>
                        <a:cs typeface="Titillium Web"/>
                        <a:sym typeface="Titillium Web"/>
                      </a:endParaRPr>
                    </a:p>
                    <a:p>
                      <a:pPr indent="0" lvl="0" marL="0" rtl="0" algn="l">
                        <a:lnSpc>
                          <a:spcPct val="90000"/>
                        </a:lnSpc>
                        <a:spcBef>
                          <a:spcPts val="1200"/>
                        </a:spcBef>
                        <a:spcAft>
                          <a:spcPts val="0"/>
                        </a:spcAft>
                        <a:buClr>
                          <a:schemeClr val="dk1"/>
                        </a:buClr>
                        <a:buSzPts val="1100"/>
                        <a:buFont typeface="Arial"/>
                        <a:buNone/>
                      </a:pPr>
                      <a:r>
                        <a:rPr lang="en-SA" sz="1200">
                          <a:solidFill>
                            <a:schemeClr val="accent3"/>
                          </a:solidFill>
                          <a:latin typeface="Titillium Web"/>
                          <a:ea typeface="Titillium Web"/>
                          <a:cs typeface="Titillium Web"/>
                          <a:sym typeface="Titillium Web"/>
                        </a:rPr>
                        <a:t> (1)</a:t>
                      </a:r>
                      <a:r>
                        <a:rPr b="1" lang="en-SA" sz="1200">
                          <a:solidFill>
                            <a:schemeClr val="accent3"/>
                          </a:solidFill>
                          <a:latin typeface="Titillium Web"/>
                          <a:ea typeface="Titillium Web"/>
                          <a:cs typeface="Titillium Web"/>
                          <a:sym typeface="Titillium Web"/>
                        </a:rPr>
                        <a:t>late-onset</a:t>
                      </a:r>
                      <a:r>
                        <a:rPr lang="en-SA" sz="1200">
                          <a:solidFill>
                            <a:srgbClr val="002060"/>
                          </a:solidFill>
                          <a:latin typeface="Titillium Web"/>
                          <a:ea typeface="Titillium Web"/>
                          <a:cs typeface="Titillium Web"/>
                          <a:sym typeface="Titillium Web"/>
                        </a:rPr>
                        <a:t> disease and in patients with serious underlying disease often</a:t>
                      </a:r>
                      <a:endParaRPr sz="1200">
                        <a:solidFill>
                          <a:srgbClr val="002060"/>
                        </a:solidFill>
                        <a:latin typeface="Titillium Web"/>
                        <a:ea typeface="Titillium Web"/>
                        <a:cs typeface="Titillium Web"/>
                        <a:sym typeface="Titillium Web"/>
                      </a:endParaRPr>
                    </a:p>
                    <a:p>
                      <a:pPr indent="0" lvl="0" marL="0" rtl="0" algn="l">
                        <a:lnSpc>
                          <a:spcPct val="90000"/>
                        </a:lnSpc>
                        <a:spcBef>
                          <a:spcPts val="1200"/>
                        </a:spcBef>
                        <a:spcAft>
                          <a:spcPts val="0"/>
                        </a:spcAft>
                        <a:buClr>
                          <a:schemeClr val="dk1"/>
                        </a:buClr>
                        <a:buSzPts val="1100"/>
                        <a:buFont typeface="Arial"/>
                        <a:buNone/>
                      </a:pPr>
                      <a:r>
                        <a:rPr lang="en-SA" sz="1200">
                          <a:solidFill>
                            <a:srgbClr val="002060"/>
                          </a:solidFill>
                          <a:latin typeface="Titillium Web"/>
                          <a:ea typeface="Titillium Web"/>
                          <a:cs typeface="Titillium Web"/>
                          <a:sym typeface="Titillium Web"/>
                        </a:rPr>
                        <a:t> </a:t>
                      </a:r>
                      <a:r>
                        <a:rPr lang="en-SA" sz="1200">
                          <a:solidFill>
                            <a:schemeClr val="accent3"/>
                          </a:solidFill>
                          <a:latin typeface="Titillium Web"/>
                          <a:ea typeface="Titillium Web"/>
                          <a:cs typeface="Titillium Web"/>
                          <a:sym typeface="Titillium Web"/>
                        </a:rPr>
                        <a:t>(2)</a:t>
                      </a:r>
                      <a:r>
                        <a:rPr b="1" lang="en-SA" sz="1200">
                          <a:solidFill>
                            <a:schemeClr val="accent3"/>
                          </a:solidFill>
                          <a:latin typeface="Titillium Web"/>
                          <a:ea typeface="Titillium Web"/>
                          <a:cs typeface="Titillium Web"/>
                          <a:sym typeface="Titillium Web"/>
                        </a:rPr>
                        <a:t>already on broad-spectrum antibiotics</a:t>
                      </a:r>
                      <a:r>
                        <a:rPr b="1" lang="en-SA" sz="1200">
                          <a:solidFill>
                            <a:srgbClr val="990000"/>
                          </a:solidFill>
                          <a:latin typeface="Titillium Web"/>
                          <a:ea typeface="Titillium Web"/>
                          <a:cs typeface="Titillium Web"/>
                          <a:sym typeface="Titillium Web"/>
                        </a:rPr>
                        <a:t> </a:t>
                      </a:r>
                      <a:r>
                        <a:rPr b="1" lang="en-SA" sz="1000">
                          <a:solidFill>
                            <a:srgbClr val="999999"/>
                          </a:solidFill>
                          <a:latin typeface="Titillium Web"/>
                          <a:ea typeface="Titillium Web"/>
                          <a:cs typeface="Titillium Web"/>
                          <a:sym typeface="Titillium Web"/>
                        </a:rPr>
                        <a:t> (fourth generation cephalosporin).</a:t>
                      </a:r>
                      <a:endParaRPr b="1" sz="1000">
                        <a:solidFill>
                          <a:srgbClr val="999999"/>
                        </a:solidFill>
                        <a:latin typeface="Titillium Web"/>
                        <a:ea typeface="Titillium Web"/>
                        <a:cs typeface="Titillium Web"/>
                        <a:sym typeface="Titillium Web"/>
                      </a:endParaRPr>
                    </a:p>
                    <a:p>
                      <a:pPr indent="0" lvl="0" marL="0" rtl="0" algn="l">
                        <a:lnSpc>
                          <a:spcPct val="90000"/>
                        </a:lnSpc>
                        <a:spcBef>
                          <a:spcPts val="1200"/>
                        </a:spcBef>
                        <a:spcAft>
                          <a:spcPts val="1200"/>
                        </a:spcAft>
                        <a:buClr>
                          <a:schemeClr val="dk1"/>
                        </a:buClr>
                        <a:buSzPts val="1100"/>
                        <a:buFont typeface="Arial"/>
                        <a:buNone/>
                      </a:pPr>
                      <a:r>
                        <a:rPr lang="en-SA" sz="1200">
                          <a:solidFill>
                            <a:srgbClr val="002060"/>
                          </a:solidFill>
                          <a:latin typeface="Titillium Web"/>
                          <a:ea typeface="Titillium Web"/>
                          <a:cs typeface="Titillium Web"/>
                          <a:sym typeface="Titillium Web"/>
                        </a:rPr>
                        <a:t>(Prior use of broad-spectrum antibiotics and an immunocompromised state make resistant Gram-negative organisms more likely.)</a:t>
                      </a:r>
                      <a:endParaRPr sz="1200">
                        <a:solidFill>
                          <a:srgbClr val="002060"/>
                        </a:solidFill>
                        <a:latin typeface="Titillium Web"/>
                        <a:ea typeface="Titillium Web"/>
                        <a:cs typeface="Titillium Web"/>
                        <a:sym typeface="Titillium Web"/>
                      </a:endParaRPr>
                    </a:p>
                  </a:txBody>
                  <a:tcPr marT="91425" marB="91425" marR="91425" marL="91425"/>
                </a:tc>
              </a:tr>
              <a:tr h="1482600">
                <a:tc rowSpan="2">
                  <a:txBody>
                    <a:bodyPr/>
                    <a:lstStyle/>
                    <a:p>
                      <a:pPr indent="0" lvl="0" marL="0" rtl="0" algn="ctr">
                        <a:lnSpc>
                          <a:spcPct val="100000"/>
                        </a:lnSpc>
                        <a:spcBef>
                          <a:spcPts val="0"/>
                        </a:spcBef>
                        <a:spcAft>
                          <a:spcPts val="0"/>
                        </a:spcAft>
                        <a:buNone/>
                      </a:pPr>
                      <a:r>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200">
                          <a:solidFill>
                            <a:schemeClr val="accent3"/>
                          </a:solidFill>
                          <a:latin typeface="Titillium Web"/>
                          <a:ea typeface="Titillium Web"/>
                          <a:cs typeface="Titillium Web"/>
                          <a:sym typeface="Titillium Web"/>
                        </a:rPr>
                        <a:t>Staph. Aureus</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sz="1100">
                          <a:solidFill>
                            <a:schemeClr val="accent6"/>
                          </a:solidFill>
                          <a:latin typeface="Titillium Web"/>
                          <a:ea typeface="Titillium Web"/>
                          <a:cs typeface="Titillium Web"/>
                          <a:sym typeface="Titillium Web"/>
                        </a:rPr>
                        <a:t>Gram +ve</a:t>
                      </a:r>
                      <a:endParaRPr b="1" sz="1100">
                        <a:solidFill>
                          <a:schemeClr val="accent6"/>
                        </a:solidFill>
                        <a:latin typeface="Titillium Web"/>
                        <a:ea typeface="Titillium Web"/>
                        <a:cs typeface="Titillium Web"/>
                        <a:sym typeface="Titillium Web"/>
                      </a:endParaRPr>
                    </a:p>
                    <a:p>
                      <a:pPr indent="0" lvl="0" marL="0" rtl="1" algn="ctr">
                        <a:lnSpc>
                          <a:spcPct val="100000"/>
                        </a:lnSpc>
                        <a:spcBef>
                          <a:spcPts val="0"/>
                        </a:spcBef>
                        <a:spcAft>
                          <a:spcPts val="0"/>
                        </a:spcAft>
                        <a:buNone/>
                      </a:pPr>
                      <a:r>
                        <a:rPr b="1" lang="en-SA" sz="1100">
                          <a:solidFill>
                            <a:schemeClr val="accent6"/>
                          </a:solidFill>
                          <a:latin typeface="Titillium Web"/>
                          <a:ea typeface="Titillium Web"/>
                          <a:cs typeface="Titillium Web"/>
                          <a:sym typeface="Titillium Web"/>
                        </a:rPr>
                        <a:t>لازم اعرف ال history حق المريض </a:t>
                      </a:r>
                      <a:endParaRPr b="1" sz="1100">
                        <a:solidFill>
                          <a:schemeClr val="accent6"/>
                        </a:solidFill>
                        <a:latin typeface="Titillium Web"/>
                        <a:ea typeface="Titillium Web"/>
                        <a:cs typeface="Titillium Web"/>
                        <a:sym typeface="Titillium Web"/>
                      </a:endParaRPr>
                    </a:p>
                    <a:p>
                      <a:pPr indent="0" lvl="0" marL="0" rtl="1" algn="ctr">
                        <a:lnSpc>
                          <a:spcPct val="100000"/>
                        </a:lnSpc>
                        <a:spcBef>
                          <a:spcPts val="0"/>
                        </a:spcBef>
                        <a:spcAft>
                          <a:spcPts val="0"/>
                        </a:spcAft>
                        <a:buNone/>
                      </a:pPr>
                      <a:r>
                        <a:rPr b="1" lang="en-SA" sz="1100">
                          <a:solidFill>
                            <a:schemeClr val="accent6"/>
                          </a:solidFill>
                          <a:latin typeface="Titillium Web"/>
                          <a:ea typeface="Titillium Web"/>
                          <a:cs typeface="Titillium Web"/>
                          <a:sym typeface="Titillium Web"/>
                        </a:rPr>
                        <a:t>في البداية رح تكون MSSA بعدين يكتسب المريض MRSA</a:t>
                      </a:r>
                      <a:r>
                        <a:rPr b="1" lang="en-SA" sz="1200">
                          <a:solidFill>
                            <a:srgbClr val="434343"/>
                          </a:solidFill>
                          <a:latin typeface="Titillium Web"/>
                          <a:ea typeface="Titillium Web"/>
                          <a:cs typeface="Titillium Web"/>
                          <a:sym typeface="Titillium Web"/>
                        </a:rPr>
                        <a:t> </a:t>
                      </a:r>
                      <a:endParaRPr b="1" sz="1200">
                        <a:solidFill>
                          <a:srgbClr val="434343"/>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lnSpc>
                          <a:spcPct val="90000"/>
                        </a:lnSpc>
                        <a:spcBef>
                          <a:spcPts val="1200"/>
                        </a:spcBef>
                        <a:spcAft>
                          <a:spcPts val="0"/>
                        </a:spcAft>
                        <a:buNone/>
                      </a:pPr>
                      <a:r>
                        <a:rPr lang="en-SA" sz="1200">
                          <a:solidFill>
                            <a:srgbClr val="002060"/>
                          </a:solidFill>
                          <a:latin typeface="Titillium Web"/>
                          <a:ea typeface="Titillium Web"/>
                          <a:cs typeface="Titillium Web"/>
                          <a:sym typeface="Titillium Web"/>
                        </a:rPr>
                        <a:t>Isolated in about 20~40% of cases and is particularly common in:</a:t>
                      </a:r>
                      <a:endParaRPr sz="1200">
                        <a:solidFill>
                          <a:srgbClr val="002060"/>
                        </a:solidFill>
                        <a:latin typeface="Titillium Web"/>
                        <a:ea typeface="Titillium Web"/>
                        <a:cs typeface="Titillium Web"/>
                        <a:sym typeface="Titillium Web"/>
                      </a:endParaRPr>
                    </a:p>
                    <a:p>
                      <a:pPr indent="0" lvl="0" marL="0" rtl="0" algn="l">
                        <a:lnSpc>
                          <a:spcPct val="90000"/>
                        </a:lnSpc>
                        <a:spcBef>
                          <a:spcPts val="1200"/>
                        </a:spcBef>
                        <a:spcAft>
                          <a:spcPts val="0"/>
                        </a:spcAft>
                        <a:buNone/>
                      </a:pPr>
                      <a:r>
                        <a:rPr lang="en-SA" sz="1200">
                          <a:solidFill>
                            <a:srgbClr val="002060"/>
                          </a:solidFill>
                          <a:latin typeface="Titillium Web"/>
                          <a:ea typeface="Titillium Web"/>
                          <a:cs typeface="Titillium Web"/>
                          <a:sym typeface="Titillium Web"/>
                        </a:rPr>
                        <a:t>1. Ventilated patients after head </a:t>
                      </a:r>
                      <a:r>
                        <a:rPr b="1" lang="en-SA" sz="1200">
                          <a:solidFill>
                            <a:schemeClr val="accent3"/>
                          </a:solidFill>
                          <a:latin typeface="Titillium Web"/>
                          <a:ea typeface="Titillium Web"/>
                          <a:cs typeface="Titillium Web"/>
                          <a:sym typeface="Titillium Web"/>
                        </a:rPr>
                        <a:t>trauma</a:t>
                      </a:r>
                      <a:r>
                        <a:rPr lang="en-SA" sz="1200">
                          <a:solidFill>
                            <a:schemeClr val="accent3"/>
                          </a:solidFill>
                          <a:latin typeface="Titillium Web"/>
                          <a:ea typeface="Titillium Web"/>
                          <a:cs typeface="Titillium Web"/>
                          <a:sym typeface="Titillium Web"/>
                        </a:rPr>
                        <a:t>, </a:t>
                      </a:r>
                      <a:r>
                        <a:rPr b="1" lang="en-SA" sz="1200">
                          <a:solidFill>
                            <a:schemeClr val="accent3"/>
                          </a:solidFill>
                          <a:latin typeface="Titillium Web"/>
                          <a:ea typeface="Titillium Web"/>
                          <a:cs typeface="Titillium Web"/>
                          <a:sym typeface="Titillium Web"/>
                        </a:rPr>
                        <a:t>neurosurgery</a:t>
                      </a:r>
                      <a:r>
                        <a:rPr lang="en-SA" sz="1200">
                          <a:solidFill>
                            <a:srgbClr val="741B47"/>
                          </a:solidFill>
                          <a:latin typeface="Titillium Web"/>
                          <a:ea typeface="Titillium Web"/>
                          <a:cs typeface="Titillium Web"/>
                          <a:sym typeface="Titillium Web"/>
                        </a:rPr>
                        <a:t>,</a:t>
                      </a:r>
                      <a:r>
                        <a:rPr lang="en-SA" sz="1200">
                          <a:solidFill>
                            <a:srgbClr val="002060"/>
                          </a:solidFill>
                          <a:latin typeface="Titillium Web"/>
                          <a:ea typeface="Titillium Web"/>
                          <a:cs typeface="Titillium Web"/>
                          <a:sym typeface="Titillium Web"/>
                        </a:rPr>
                        <a:t> and wound infection </a:t>
                      </a:r>
                      <a:endParaRPr sz="1200">
                        <a:solidFill>
                          <a:srgbClr val="002060"/>
                        </a:solidFill>
                        <a:latin typeface="Titillium Web"/>
                        <a:ea typeface="Titillium Web"/>
                        <a:cs typeface="Titillium Web"/>
                        <a:sym typeface="Titillium Web"/>
                      </a:endParaRPr>
                    </a:p>
                    <a:p>
                      <a:pPr indent="0" lvl="0" marL="0" rtl="0" algn="l">
                        <a:lnSpc>
                          <a:spcPct val="90000"/>
                        </a:lnSpc>
                        <a:spcBef>
                          <a:spcPts val="1200"/>
                        </a:spcBef>
                        <a:spcAft>
                          <a:spcPts val="1200"/>
                        </a:spcAft>
                        <a:buNone/>
                      </a:pPr>
                      <a:r>
                        <a:rPr lang="en-SA" sz="1200">
                          <a:solidFill>
                            <a:srgbClr val="002060"/>
                          </a:solidFill>
                          <a:latin typeface="Titillium Web"/>
                          <a:ea typeface="Titillium Web"/>
                          <a:cs typeface="Titillium Web"/>
                          <a:sym typeface="Titillium Web"/>
                        </a:rPr>
                        <a:t>2. In patients who had received prior antibiotics or Prolonged care in ICU</a:t>
                      </a:r>
                      <a:endParaRPr b="1" sz="1200">
                        <a:solidFill>
                          <a:srgbClr val="002060"/>
                        </a:solidFill>
                        <a:latin typeface="Titillium Web"/>
                        <a:ea typeface="Titillium Web"/>
                        <a:cs typeface="Titillium Web"/>
                        <a:sym typeface="Titillium Web"/>
                      </a:endParaRPr>
                    </a:p>
                  </a:txBody>
                  <a:tcPr marT="91425" marB="91425" marR="91425" marL="91425"/>
                </a:tc>
              </a:tr>
              <a:tr h="1791125">
                <a:tc vMerge="1"/>
                <a:tc>
                  <a:txBody>
                    <a:bodyPr/>
                    <a:lstStyle/>
                    <a:p>
                      <a:pPr indent="0" lvl="0" marL="0" rtl="0" algn="l">
                        <a:lnSpc>
                          <a:spcPct val="90000"/>
                        </a:lnSpc>
                        <a:spcBef>
                          <a:spcPts val="1200"/>
                        </a:spcBef>
                        <a:spcAft>
                          <a:spcPts val="0"/>
                        </a:spcAft>
                        <a:buClr>
                          <a:schemeClr val="dk1"/>
                        </a:buClr>
                        <a:buSzPts val="1100"/>
                        <a:buFont typeface="Arial"/>
                        <a:buNone/>
                      </a:pPr>
                      <a:r>
                        <a:rPr b="1" lang="en-SA" sz="1200">
                          <a:solidFill>
                            <a:schemeClr val="accent3"/>
                          </a:solidFill>
                          <a:latin typeface="Titillium Web"/>
                          <a:ea typeface="Titillium Web"/>
                          <a:cs typeface="Titillium Web"/>
                          <a:sym typeface="Titillium Web"/>
                        </a:rPr>
                        <a:t>MRSA (Methicillin Resistant Staph Aureus)</a:t>
                      </a:r>
                      <a:r>
                        <a:rPr b="1" lang="en-SA" sz="1200">
                          <a:solidFill>
                            <a:srgbClr val="941651"/>
                          </a:solidFill>
                          <a:latin typeface="Titillium Web"/>
                          <a:ea typeface="Titillium Web"/>
                          <a:cs typeface="Titillium Web"/>
                          <a:sym typeface="Titillium Web"/>
                        </a:rPr>
                        <a:t> </a:t>
                      </a:r>
                      <a:r>
                        <a:rPr lang="en-SA" sz="1200">
                          <a:solidFill>
                            <a:srgbClr val="002060"/>
                          </a:solidFill>
                          <a:latin typeface="Titillium Web"/>
                          <a:ea typeface="Titillium Web"/>
                          <a:cs typeface="Titillium Web"/>
                          <a:sym typeface="Titillium Web"/>
                        </a:rPr>
                        <a:t>is seen more commonly in patients who:</a:t>
                      </a:r>
                      <a:endParaRPr sz="1200">
                        <a:solidFill>
                          <a:srgbClr val="002060"/>
                        </a:solidFill>
                        <a:latin typeface="Titillium Web"/>
                        <a:ea typeface="Titillium Web"/>
                        <a:cs typeface="Titillium Web"/>
                        <a:sym typeface="Titillium Web"/>
                      </a:endParaRPr>
                    </a:p>
                    <a:p>
                      <a:pPr indent="-228600" lvl="0" marL="457200" rtl="0" algn="l">
                        <a:lnSpc>
                          <a:spcPct val="90000"/>
                        </a:lnSpc>
                        <a:spcBef>
                          <a:spcPts val="1200"/>
                        </a:spcBef>
                        <a:spcAft>
                          <a:spcPts val="0"/>
                        </a:spcAft>
                        <a:buClr>
                          <a:srgbClr val="002060"/>
                        </a:buClr>
                        <a:buSzPts val="1200"/>
                        <a:buNone/>
                      </a:pPr>
                      <a:r>
                        <a:rPr lang="en-SA" sz="1200">
                          <a:solidFill>
                            <a:srgbClr val="002060"/>
                          </a:solidFill>
                          <a:latin typeface="Titillium Web"/>
                          <a:ea typeface="Titillium Web"/>
                          <a:cs typeface="Titillium Web"/>
                          <a:sym typeface="Titillium Web"/>
                        </a:rPr>
                        <a:t>- </a:t>
                      </a:r>
                      <a:r>
                        <a:rPr b="1" lang="en-SA" sz="1200">
                          <a:solidFill>
                            <a:srgbClr val="002060"/>
                          </a:solidFill>
                          <a:latin typeface="Titillium Web"/>
                          <a:ea typeface="Titillium Web"/>
                          <a:cs typeface="Titillium Web"/>
                          <a:sym typeface="Titillium Web"/>
                        </a:rPr>
                        <a:t>Received corticosteroids </a:t>
                      </a:r>
                      <a:r>
                        <a:rPr lang="en-SA" sz="1200">
                          <a:solidFill>
                            <a:srgbClr val="002060"/>
                          </a:solidFill>
                          <a:latin typeface="Titillium Web"/>
                          <a:ea typeface="Titillium Web"/>
                          <a:cs typeface="Titillium Web"/>
                          <a:sym typeface="Titillium Web"/>
                        </a:rPr>
                        <a:t>as they suppress the immune system</a:t>
                      </a:r>
                      <a:endParaRPr sz="1200">
                        <a:solidFill>
                          <a:srgbClr val="002060"/>
                        </a:solidFill>
                        <a:latin typeface="Titillium Web"/>
                        <a:ea typeface="Titillium Web"/>
                        <a:cs typeface="Titillium Web"/>
                        <a:sym typeface="Titillium Web"/>
                      </a:endParaRPr>
                    </a:p>
                    <a:p>
                      <a:pPr indent="-228600" lvl="0" marL="457200" rtl="0" algn="l">
                        <a:lnSpc>
                          <a:spcPct val="90000"/>
                        </a:lnSpc>
                        <a:spcBef>
                          <a:spcPts val="0"/>
                        </a:spcBef>
                        <a:spcAft>
                          <a:spcPts val="0"/>
                        </a:spcAft>
                        <a:buClr>
                          <a:srgbClr val="002060"/>
                        </a:buClr>
                        <a:buSzPts val="1200"/>
                        <a:buNone/>
                      </a:pPr>
                      <a:r>
                        <a:rPr lang="en-SA" sz="1200">
                          <a:solidFill>
                            <a:srgbClr val="002060"/>
                          </a:solidFill>
                          <a:latin typeface="Titillium Web"/>
                          <a:ea typeface="Titillium Web"/>
                          <a:cs typeface="Titillium Web"/>
                          <a:sym typeface="Titillium Web"/>
                        </a:rPr>
                        <a:t>- </a:t>
                      </a:r>
                      <a:r>
                        <a:rPr b="1" lang="en-SA" sz="1200">
                          <a:solidFill>
                            <a:srgbClr val="002060"/>
                          </a:solidFill>
                          <a:latin typeface="Titillium Web"/>
                          <a:ea typeface="Titillium Web"/>
                          <a:cs typeface="Titillium Web"/>
                          <a:sym typeface="Titillium Web"/>
                        </a:rPr>
                        <a:t>Undergone mechanical ventilation for more than 5 days</a:t>
                      </a:r>
                      <a:br>
                        <a:rPr b="1" lang="en-SA" sz="1200">
                          <a:solidFill>
                            <a:srgbClr val="002060"/>
                          </a:solidFill>
                          <a:latin typeface="Titillium Web"/>
                          <a:ea typeface="Titillium Web"/>
                          <a:cs typeface="Titillium Web"/>
                          <a:sym typeface="Titillium Web"/>
                        </a:rPr>
                      </a:br>
                      <a:r>
                        <a:rPr lang="en-SA" sz="1200">
                          <a:solidFill>
                            <a:srgbClr val="9E9E9E"/>
                          </a:solidFill>
                          <a:latin typeface="Titillium Web"/>
                          <a:ea typeface="Titillium Web"/>
                          <a:cs typeface="Titillium Web"/>
                          <a:sym typeface="Titillium Web"/>
                        </a:rPr>
                        <a:t>(</a:t>
                      </a:r>
                      <a:r>
                        <a:rPr b="1" lang="en-SA" sz="1200">
                          <a:solidFill>
                            <a:schemeClr val="accent6"/>
                          </a:solidFill>
                          <a:latin typeface="Titillium Web"/>
                          <a:ea typeface="Titillium Web"/>
                          <a:cs typeface="Titillium Web"/>
                          <a:sym typeface="Titillium Web"/>
                        </a:rPr>
                        <a:t>The longer the incubation period, the higher the risk of getting more resistant organisms)</a:t>
                      </a:r>
                      <a:endParaRPr b="1" sz="1200">
                        <a:solidFill>
                          <a:schemeClr val="accent6"/>
                        </a:solidFill>
                        <a:latin typeface="Titillium Web"/>
                        <a:ea typeface="Titillium Web"/>
                        <a:cs typeface="Titillium Web"/>
                        <a:sym typeface="Titillium Web"/>
                      </a:endParaRPr>
                    </a:p>
                    <a:p>
                      <a:pPr indent="-228600" lvl="0" marL="457200" rtl="0" algn="l">
                        <a:lnSpc>
                          <a:spcPct val="90000"/>
                        </a:lnSpc>
                        <a:spcBef>
                          <a:spcPts val="0"/>
                        </a:spcBef>
                        <a:spcAft>
                          <a:spcPts val="0"/>
                        </a:spcAft>
                        <a:buClr>
                          <a:srgbClr val="002060"/>
                        </a:buClr>
                        <a:buSzPts val="1200"/>
                        <a:buFont typeface="Titillium Web"/>
                        <a:buNone/>
                      </a:pPr>
                      <a:r>
                        <a:rPr lang="en-SA" sz="1200">
                          <a:solidFill>
                            <a:srgbClr val="002060"/>
                          </a:solidFill>
                          <a:latin typeface="Titillium Web"/>
                          <a:ea typeface="Titillium Web"/>
                          <a:cs typeface="Titillium Web"/>
                          <a:sym typeface="Titillium Web"/>
                        </a:rPr>
                        <a:t>- Presented with chronic lung disease</a:t>
                      </a:r>
                      <a:endParaRPr sz="1200">
                        <a:solidFill>
                          <a:srgbClr val="002060"/>
                        </a:solidFill>
                        <a:latin typeface="Titillium Web"/>
                        <a:ea typeface="Titillium Web"/>
                        <a:cs typeface="Titillium Web"/>
                        <a:sym typeface="Titillium Web"/>
                      </a:endParaRPr>
                    </a:p>
                    <a:p>
                      <a:pPr indent="-228600" lvl="0" marL="457200" rtl="0" algn="l">
                        <a:lnSpc>
                          <a:spcPct val="90000"/>
                        </a:lnSpc>
                        <a:spcBef>
                          <a:spcPts val="0"/>
                        </a:spcBef>
                        <a:spcAft>
                          <a:spcPts val="0"/>
                        </a:spcAft>
                        <a:buClr>
                          <a:srgbClr val="002060"/>
                        </a:buClr>
                        <a:buSzPts val="1200"/>
                        <a:buFont typeface="Titillium Web"/>
                        <a:buNone/>
                      </a:pPr>
                      <a:r>
                        <a:rPr lang="en-SA" sz="1200">
                          <a:solidFill>
                            <a:srgbClr val="002060"/>
                          </a:solidFill>
                          <a:latin typeface="Titillium Web"/>
                          <a:ea typeface="Titillium Web"/>
                          <a:cs typeface="Titillium Web"/>
                          <a:sym typeface="Titillium Web"/>
                        </a:rPr>
                        <a:t>- Had prior antibiotics therapy</a:t>
                      </a:r>
                      <a:endParaRPr sz="1200">
                        <a:solidFill>
                          <a:srgbClr val="002060"/>
                        </a:solidFill>
                        <a:latin typeface="Titillium Web"/>
                        <a:ea typeface="Titillium Web"/>
                        <a:cs typeface="Titillium Web"/>
                        <a:sym typeface="Titillium Web"/>
                      </a:endParaRPr>
                    </a:p>
                  </a:txBody>
                  <a:tcPr marT="91425" marB="91425" marR="91425" marL="91425"/>
                </a:tc>
              </a:tr>
              <a:tr h="1050675">
                <a:tc>
                  <a:txBody>
                    <a:bodyPr/>
                    <a:lstStyle/>
                    <a:p>
                      <a:pPr indent="0" lvl="0" marL="0" rtl="0" algn="ctr">
                        <a:lnSpc>
                          <a:spcPct val="100000"/>
                        </a:lnSpc>
                        <a:spcBef>
                          <a:spcPts val="0"/>
                        </a:spcBef>
                        <a:spcAft>
                          <a:spcPts val="0"/>
                        </a:spcAft>
                        <a:buClr>
                          <a:schemeClr val="dk1"/>
                        </a:buClr>
                        <a:buSzPts val="1100"/>
                        <a:buFont typeface="Arial"/>
                        <a:buNone/>
                      </a:pPr>
                      <a:r>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SA" sz="1200">
                          <a:solidFill>
                            <a:schemeClr val="accent3"/>
                          </a:solidFill>
                          <a:latin typeface="Titillium Web"/>
                          <a:ea typeface="Titillium Web"/>
                          <a:cs typeface="Titillium Web"/>
                          <a:sym typeface="Titillium Web"/>
                        </a:rPr>
                        <a:t>Anaerobes</a:t>
                      </a:r>
                      <a:endParaRPr b="1" sz="12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t/>
                      </a:r>
                      <a:endParaRPr b="1" sz="1200">
                        <a:solidFill>
                          <a:srgbClr val="999999"/>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228600" lvl="0" marL="457200" rtl="0" algn="l">
                        <a:lnSpc>
                          <a:spcPct val="90000"/>
                        </a:lnSpc>
                        <a:spcBef>
                          <a:spcPts val="1200"/>
                        </a:spcBef>
                        <a:spcAft>
                          <a:spcPts val="0"/>
                        </a:spcAft>
                        <a:buClr>
                          <a:srgbClr val="002060"/>
                        </a:buClr>
                        <a:buSzPts val="1200"/>
                        <a:buFont typeface="Titillium Web"/>
                        <a:buNone/>
                      </a:pPr>
                      <a:r>
                        <a:rPr lang="en-SA" sz="1200">
                          <a:solidFill>
                            <a:srgbClr val="002060"/>
                          </a:solidFill>
                          <a:latin typeface="Titillium Web"/>
                          <a:ea typeface="Titillium Web"/>
                          <a:cs typeface="Titillium Web"/>
                          <a:sym typeface="Titillium Web"/>
                        </a:rPr>
                        <a:t>- Common in patients predisposed to aspiration. (VAP)</a:t>
                      </a:r>
                      <a:endParaRPr sz="1200">
                        <a:solidFill>
                          <a:srgbClr val="002060"/>
                        </a:solidFill>
                        <a:latin typeface="Titillium Web"/>
                        <a:ea typeface="Titillium Web"/>
                        <a:cs typeface="Titillium Web"/>
                        <a:sym typeface="Titillium Web"/>
                      </a:endParaRPr>
                    </a:p>
                    <a:p>
                      <a:pPr indent="-228600" lvl="0" marL="457200" rtl="0" algn="l">
                        <a:lnSpc>
                          <a:spcPct val="90000"/>
                        </a:lnSpc>
                        <a:spcBef>
                          <a:spcPts val="0"/>
                        </a:spcBef>
                        <a:spcAft>
                          <a:spcPts val="0"/>
                        </a:spcAft>
                        <a:buClr>
                          <a:srgbClr val="002060"/>
                        </a:buClr>
                        <a:buSzPts val="1200"/>
                        <a:buFont typeface="Titillium Web"/>
                        <a:buNone/>
                      </a:pPr>
                      <a:r>
                        <a:rPr lang="en-SA" sz="1200">
                          <a:solidFill>
                            <a:srgbClr val="002060"/>
                          </a:solidFill>
                          <a:latin typeface="Titillium Web"/>
                          <a:ea typeface="Titillium Web"/>
                          <a:cs typeface="Titillium Web"/>
                          <a:sym typeface="Titillium Web"/>
                        </a:rPr>
                        <a:t>- </a:t>
                      </a:r>
                      <a:r>
                        <a:rPr lang="en-SA" sz="1200">
                          <a:solidFill>
                            <a:srgbClr val="999999"/>
                          </a:solidFill>
                          <a:latin typeface="Titillium Web"/>
                          <a:ea typeface="Titillium Web"/>
                          <a:cs typeface="Titillium Web"/>
                          <a:sym typeface="Titillium Web"/>
                        </a:rPr>
                        <a:t>(especially) </a:t>
                      </a:r>
                      <a:r>
                        <a:rPr b="1" lang="en-SA" sz="1200">
                          <a:solidFill>
                            <a:schemeClr val="accent3"/>
                          </a:solidFill>
                          <a:latin typeface="Titillium Web"/>
                          <a:ea typeface="Titillium Web"/>
                          <a:cs typeface="Titillium Web"/>
                          <a:sym typeface="Titillium Web"/>
                        </a:rPr>
                        <a:t>VAP</a:t>
                      </a:r>
                      <a:r>
                        <a:rPr lang="en-SA" sz="1200">
                          <a:solidFill>
                            <a:srgbClr val="002060"/>
                          </a:solidFill>
                          <a:latin typeface="Titillium Web"/>
                          <a:ea typeface="Titillium Web"/>
                          <a:cs typeface="Titillium Web"/>
                          <a:sym typeface="Titillium Web"/>
                        </a:rPr>
                        <a:t> with </a:t>
                      </a:r>
                      <a:r>
                        <a:rPr b="1" lang="en-SA" sz="1200">
                          <a:solidFill>
                            <a:schemeClr val="accent3"/>
                          </a:solidFill>
                          <a:latin typeface="Titillium Web"/>
                          <a:ea typeface="Titillium Web"/>
                          <a:cs typeface="Titillium Web"/>
                          <a:sym typeface="Titillium Web"/>
                        </a:rPr>
                        <a:t>anaerobes</a:t>
                      </a:r>
                      <a:r>
                        <a:rPr lang="en-SA" sz="1200">
                          <a:solidFill>
                            <a:srgbClr val="002060"/>
                          </a:solidFill>
                          <a:latin typeface="Titillium Web"/>
                          <a:ea typeface="Titillium Web"/>
                          <a:cs typeface="Titillium Web"/>
                          <a:sym typeface="Titillium Web"/>
                        </a:rPr>
                        <a:t> occurred more often with oropharyngeal intubation than nasopharyngeal intubation. </a:t>
                      </a:r>
                      <a:endParaRPr sz="1200">
                        <a:solidFill>
                          <a:srgbClr val="002060"/>
                        </a:solidFill>
                        <a:latin typeface="Titillium Web"/>
                        <a:ea typeface="Titillium Web"/>
                        <a:cs typeface="Titillium Web"/>
                        <a:sym typeface="Titillium Web"/>
                      </a:endParaRPr>
                    </a:p>
                    <a:p>
                      <a:pPr indent="0" lvl="0" marL="457200" rtl="1" algn="ctr">
                        <a:lnSpc>
                          <a:spcPct val="90000"/>
                        </a:lnSpc>
                        <a:spcBef>
                          <a:spcPts val="1200"/>
                        </a:spcBef>
                        <a:spcAft>
                          <a:spcPts val="1200"/>
                        </a:spcAft>
                        <a:buNone/>
                      </a:pPr>
                      <a:r>
                        <a:rPr lang="en-SA" sz="1000">
                          <a:solidFill>
                            <a:srgbClr val="999999"/>
                          </a:solidFill>
                          <a:latin typeface="Titillium Web"/>
                          <a:ea typeface="Titillium Web"/>
                          <a:cs typeface="Titillium Web"/>
                          <a:sym typeface="Titillium Web"/>
                        </a:rPr>
                        <a:t>لأن الoropharynx تكون مليانه anaerobes</a:t>
                      </a:r>
                      <a:r>
                        <a:rPr lang="en-SA" sz="1200">
                          <a:solidFill>
                            <a:srgbClr val="434343"/>
                          </a:solidFill>
                          <a:latin typeface="Titillium Web"/>
                          <a:ea typeface="Titillium Web"/>
                          <a:cs typeface="Titillium Web"/>
                          <a:sym typeface="Titillium Web"/>
                        </a:rPr>
                        <a:t>   </a:t>
                      </a:r>
                      <a:endParaRPr sz="1200">
                        <a:solidFill>
                          <a:srgbClr val="434343"/>
                        </a:solidFill>
                        <a:latin typeface="Titillium Web"/>
                        <a:ea typeface="Titillium Web"/>
                        <a:cs typeface="Titillium Web"/>
                        <a:sym typeface="Titillium Web"/>
                      </a:endParaRPr>
                    </a:p>
                  </a:txBody>
                  <a:tcPr marT="91425" marB="91425" marR="91425" marL="91425"/>
                </a:tc>
              </a:tr>
            </a:tbl>
          </a:graphicData>
        </a:graphic>
      </p:graphicFrame>
      <p:sp>
        <p:nvSpPr>
          <p:cNvPr id="2646" name="Google Shape;2646;p16"/>
          <p:cNvSpPr txBox="1"/>
          <p:nvPr/>
        </p:nvSpPr>
        <p:spPr>
          <a:xfrm>
            <a:off x="2738963" y="8650758"/>
            <a:ext cx="3712500" cy="818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Clr>
                <a:schemeClr val="dk1"/>
              </a:buClr>
              <a:buSzPts val="1100"/>
              <a:buFont typeface="Arial"/>
              <a:buNone/>
            </a:pPr>
            <a:r>
              <a:rPr b="1" lang="en-SA" sz="1100">
                <a:solidFill>
                  <a:schemeClr val="accent6"/>
                </a:solidFill>
                <a:latin typeface="Titillium Web"/>
                <a:ea typeface="Titillium Web"/>
                <a:cs typeface="Titillium Web"/>
                <a:sym typeface="Titillium Web"/>
              </a:rPr>
              <a:t>Note: If the patient needs increased ventilation support (e.g. increased tidal volume) then this is a clear sign of VAP and we need x-ray to confirm it (infiltrate)</a:t>
            </a:r>
            <a:endParaRPr b="1" sz="1100">
              <a:solidFill>
                <a:schemeClr val="accent6"/>
              </a:solidFill>
              <a:latin typeface="Titillium Web"/>
              <a:ea typeface="Titillium Web"/>
              <a:cs typeface="Titillium Web"/>
              <a:sym typeface="Titillium Web"/>
            </a:endParaRPr>
          </a:p>
          <a:p>
            <a:pPr indent="0" lvl="0" marL="0" marR="0" rtl="0" algn="l">
              <a:spcBef>
                <a:spcPts val="1200"/>
              </a:spcBef>
              <a:spcAft>
                <a:spcPts val="0"/>
              </a:spcAft>
              <a:buNone/>
            </a:pPr>
            <a:r>
              <a:t/>
            </a:r>
            <a:endParaRPr b="1" sz="1600">
              <a:solidFill>
                <a:schemeClr val="accent6"/>
              </a:solidFill>
              <a:latin typeface="Titillium Web"/>
              <a:ea typeface="Titillium Web"/>
              <a:cs typeface="Titillium Web"/>
              <a:sym typeface="Titillium Web"/>
            </a:endParaRPr>
          </a:p>
        </p:txBody>
      </p:sp>
      <p:pic>
        <p:nvPicPr>
          <p:cNvPr id="2647" name="Google Shape;2647;p16"/>
          <p:cNvPicPr preferRelativeResize="0"/>
          <p:nvPr/>
        </p:nvPicPr>
        <p:blipFill>
          <a:blip r:embed="rId3">
            <a:alphaModFix/>
          </a:blip>
          <a:stretch>
            <a:fillRect/>
          </a:stretch>
        </p:blipFill>
        <p:spPr>
          <a:xfrm>
            <a:off x="552250" y="8650750"/>
            <a:ext cx="1834475" cy="1083875"/>
          </a:xfrm>
          <a:prstGeom prst="rect">
            <a:avLst/>
          </a:prstGeom>
          <a:noFill/>
          <a:ln cap="flat" cmpd="sng" w="9525">
            <a:solidFill>
              <a:srgbClr val="674EA7"/>
            </a:solidFill>
            <a:prstDash val="solid"/>
            <a:round/>
            <a:headEnd len="sm" w="sm" type="none"/>
            <a:tailEnd len="sm" w="sm" type="none"/>
          </a:ln>
        </p:spPr>
      </p:pic>
      <p:sp>
        <p:nvSpPr>
          <p:cNvPr id="2648" name="Google Shape;2648;p16"/>
          <p:cNvSpPr txBox="1"/>
          <p:nvPr/>
        </p:nvSpPr>
        <p:spPr>
          <a:xfrm>
            <a:off x="3729636" y="8588500"/>
            <a:ext cx="21114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900">
                <a:solidFill>
                  <a:schemeClr val="accent6"/>
                </a:solidFill>
                <a:latin typeface="Calibri"/>
                <a:ea typeface="Calibri"/>
                <a:cs typeface="Calibri"/>
                <a:sym typeface="Calibri"/>
              </a:rPr>
              <a:t> إذا لاحظت إن المريض يحتاج زيادة </a:t>
            </a:r>
            <a:endParaRPr b="1" sz="900">
              <a:solidFill>
                <a:schemeClr val="accent6"/>
              </a:solidFill>
              <a:latin typeface="Calibri"/>
              <a:ea typeface="Calibri"/>
              <a:cs typeface="Calibri"/>
              <a:sym typeface="Calibri"/>
            </a:endParaRPr>
          </a:p>
        </p:txBody>
      </p:sp>
      <p:sp>
        <p:nvSpPr>
          <p:cNvPr id="2649" name="Google Shape;2649;p16"/>
          <p:cNvSpPr txBox="1"/>
          <p:nvPr/>
        </p:nvSpPr>
        <p:spPr>
          <a:xfrm>
            <a:off x="3154990" y="8588500"/>
            <a:ext cx="7560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Ventilation </a:t>
            </a:r>
            <a:endParaRPr b="1" sz="900">
              <a:solidFill>
                <a:schemeClr val="accent6"/>
              </a:solidFill>
              <a:latin typeface="Calibri"/>
              <a:ea typeface="Calibri"/>
              <a:cs typeface="Calibri"/>
              <a:sym typeface="Calibri"/>
            </a:endParaRPr>
          </a:p>
        </p:txBody>
      </p:sp>
      <p:sp>
        <p:nvSpPr>
          <p:cNvPr id="2650" name="Google Shape;2650;p16"/>
          <p:cNvSpPr txBox="1"/>
          <p:nvPr/>
        </p:nvSpPr>
        <p:spPr>
          <a:xfrm>
            <a:off x="2183223" y="8588500"/>
            <a:ext cx="1168200" cy="3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اعرف إن فيه مشكلة</a:t>
            </a:r>
            <a:endParaRPr b="1" sz="900">
              <a:solidFill>
                <a:schemeClr val="accent6"/>
              </a:solidFill>
              <a:latin typeface="Calibri"/>
              <a:ea typeface="Calibri"/>
              <a:cs typeface="Calibri"/>
              <a:sym typeface="Calibri"/>
            </a:endParaRPr>
          </a:p>
        </p:txBody>
      </p:sp>
      <p:sp>
        <p:nvSpPr>
          <p:cNvPr id="2651" name="Google Shape;2651;p16"/>
          <p:cNvSpPr txBox="1"/>
          <p:nvPr/>
        </p:nvSpPr>
        <p:spPr>
          <a:xfrm>
            <a:off x="1948400" y="67650"/>
            <a:ext cx="3169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Causative Agents</a:t>
            </a:r>
            <a:endParaRPr b="1" sz="3000">
              <a:solidFill>
                <a:schemeClr val="accent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5" name="Shape 2655"/>
        <p:cNvGrpSpPr/>
        <p:nvPr/>
      </p:nvGrpSpPr>
      <p:grpSpPr>
        <a:xfrm>
          <a:off x="0" y="0"/>
          <a:ext cx="0" cy="0"/>
          <a:chOff x="0" y="0"/>
          <a:chExt cx="0" cy="0"/>
        </a:xfrm>
      </p:grpSpPr>
      <p:sp>
        <p:nvSpPr>
          <p:cNvPr id="2656" name="Google Shape;2656;p17"/>
          <p:cNvSpPr txBox="1"/>
          <p:nvPr/>
        </p:nvSpPr>
        <p:spPr>
          <a:xfrm>
            <a:off x="568139" y="3488885"/>
            <a:ext cx="5264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2400">
                <a:solidFill>
                  <a:srgbClr val="002060"/>
                </a:solidFill>
                <a:latin typeface="Asap"/>
                <a:ea typeface="Asap"/>
                <a:cs typeface="Asap"/>
                <a:sym typeface="Asap"/>
              </a:rPr>
              <a:t>Classification of VAP</a:t>
            </a:r>
            <a:endParaRPr b="1" sz="2400">
              <a:solidFill>
                <a:srgbClr val="002060"/>
              </a:solidFill>
              <a:latin typeface="Asap"/>
              <a:ea typeface="Asap"/>
              <a:cs typeface="Asap"/>
              <a:sym typeface="Asap"/>
            </a:endParaRPr>
          </a:p>
        </p:txBody>
      </p:sp>
      <p:graphicFrame>
        <p:nvGraphicFramePr>
          <p:cNvPr id="2657" name="Google Shape;2657;p17"/>
          <p:cNvGraphicFramePr/>
          <p:nvPr/>
        </p:nvGraphicFramePr>
        <p:xfrm>
          <a:off x="621800" y="3944247"/>
          <a:ext cx="3000000" cy="3000000"/>
        </p:xfrm>
        <a:graphic>
          <a:graphicData uri="http://schemas.openxmlformats.org/drawingml/2006/table">
            <a:tbl>
              <a:tblPr>
                <a:noFill/>
                <a:tableStyleId>{9C2DC16E-6F7F-4B61-B7CF-BE960125E06F}</a:tableStyleId>
              </a:tblPr>
              <a:tblGrid>
                <a:gridCol w="1067850"/>
                <a:gridCol w="2174400"/>
                <a:gridCol w="2465950"/>
              </a:tblGrid>
              <a:tr h="387200">
                <a:tc>
                  <a:txBody>
                    <a:bodyPr/>
                    <a:lstStyle/>
                    <a:p>
                      <a:pPr indent="0" lvl="0" marL="0" rtl="0" algn="l">
                        <a:spcBef>
                          <a:spcPts val="0"/>
                        </a:spcBef>
                        <a:spcAft>
                          <a:spcPts val="0"/>
                        </a:spcAft>
                        <a:buNone/>
                      </a:pPr>
                      <a:r>
                        <a:t/>
                      </a:r>
                      <a:endParaRPr b="1" sz="1500">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ctr">
                        <a:spcBef>
                          <a:spcPts val="0"/>
                        </a:spcBef>
                        <a:spcAft>
                          <a:spcPts val="0"/>
                        </a:spcAft>
                        <a:buClr>
                          <a:schemeClr val="dk1"/>
                        </a:buClr>
                        <a:buSzPts val="1100"/>
                        <a:buFont typeface="Arial"/>
                        <a:buNone/>
                      </a:pPr>
                      <a:r>
                        <a:rPr lang="en-SA" sz="1500">
                          <a:solidFill>
                            <a:schemeClr val="accent1"/>
                          </a:solidFill>
                          <a:latin typeface="Titillium Web"/>
                          <a:ea typeface="Titillium Web"/>
                          <a:cs typeface="Titillium Web"/>
                          <a:sym typeface="Titillium Web"/>
                        </a:rPr>
                        <a:t>Early-onset</a:t>
                      </a:r>
                      <a:endParaRPr sz="1500">
                        <a:solidFill>
                          <a:schemeClr val="accen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500">
                        <a:solidFill>
                          <a:srgbClr val="002060"/>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ctr">
                        <a:spcBef>
                          <a:spcPts val="0"/>
                        </a:spcBef>
                        <a:spcAft>
                          <a:spcPts val="0"/>
                        </a:spcAft>
                        <a:buClr>
                          <a:schemeClr val="dk1"/>
                        </a:buClr>
                        <a:buSzPts val="1100"/>
                        <a:buFont typeface="Arial"/>
                        <a:buNone/>
                      </a:pPr>
                      <a:r>
                        <a:rPr lang="en-SA" sz="1500">
                          <a:solidFill>
                            <a:schemeClr val="accent1"/>
                          </a:solidFill>
                          <a:latin typeface="Titillium Web"/>
                          <a:ea typeface="Titillium Web"/>
                          <a:cs typeface="Titillium Web"/>
                          <a:sym typeface="Titillium Web"/>
                        </a:rPr>
                        <a:t>Late-onset</a:t>
                      </a:r>
                      <a:endParaRPr sz="1500">
                        <a:solidFill>
                          <a:schemeClr val="accent1"/>
                        </a:solidFill>
                        <a:latin typeface="Titillium Web"/>
                        <a:ea typeface="Titillium Web"/>
                        <a:cs typeface="Titillium Web"/>
                        <a:sym typeface="Titillium Web"/>
                      </a:endParaRPr>
                    </a:p>
                  </a:txBody>
                  <a:tcPr marT="91425" marB="91425" marR="91425" marL="91425">
                    <a:solidFill>
                      <a:schemeClr val="lt2"/>
                    </a:solidFill>
                  </a:tcPr>
                </a:tc>
              </a:tr>
              <a:tr h="577175">
                <a:tc>
                  <a:txBody>
                    <a:bodyPr/>
                    <a:lstStyle/>
                    <a:p>
                      <a:pPr indent="0" lvl="0" marL="0" rtl="0" algn="ctr">
                        <a:spcBef>
                          <a:spcPts val="0"/>
                        </a:spcBef>
                        <a:spcAft>
                          <a:spcPts val="0"/>
                        </a:spcAft>
                        <a:buClr>
                          <a:schemeClr val="dk1"/>
                        </a:buClr>
                        <a:buSzPts val="1100"/>
                        <a:buFont typeface="Arial"/>
                        <a:buNone/>
                      </a:pPr>
                      <a:r>
                        <a:rPr b="1" lang="en-SA" sz="1500">
                          <a:solidFill>
                            <a:srgbClr val="002060"/>
                          </a:solidFill>
                          <a:latin typeface="Titillium Web"/>
                          <a:ea typeface="Titillium Web"/>
                          <a:cs typeface="Titillium Web"/>
                          <a:sym typeface="Titillium Web"/>
                        </a:rPr>
                        <a:t>Time</a:t>
                      </a:r>
                      <a:endParaRPr b="1" sz="15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Clr>
                          <a:schemeClr val="dk1"/>
                        </a:buClr>
                        <a:buSzPts val="1100"/>
                        <a:buFont typeface="Arial"/>
                        <a:buNone/>
                      </a:pPr>
                      <a:r>
                        <a:rPr lang="en-SA" sz="1500">
                          <a:solidFill>
                            <a:schemeClr val="accent1"/>
                          </a:solidFill>
                          <a:latin typeface="Titillium Web"/>
                          <a:ea typeface="Titillium Web"/>
                          <a:cs typeface="Titillium Web"/>
                          <a:sym typeface="Titillium Web"/>
                        </a:rPr>
                        <a:t>Within </a:t>
                      </a:r>
                      <a:r>
                        <a:rPr b="1" lang="en-SA" sz="1500">
                          <a:solidFill>
                            <a:schemeClr val="accent1"/>
                          </a:solidFill>
                          <a:latin typeface="Titillium Web"/>
                          <a:ea typeface="Titillium Web"/>
                          <a:cs typeface="Titillium Web"/>
                          <a:sym typeface="Titillium Web"/>
                        </a:rPr>
                        <a:t>48-72 hrs</a:t>
                      </a:r>
                      <a:r>
                        <a:rPr lang="en-SA" sz="1500">
                          <a:solidFill>
                            <a:schemeClr val="accent1"/>
                          </a:solidFill>
                          <a:latin typeface="Titillium Web"/>
                          <a:ea typeface="Titillium Web"/>
                          <a:cs typeface="Titillium Web"/>
                          <a:sym typeface="Titillium Web"/>
                        </a:rPr>
                        <a:t> after tracheal intubation</a:t>
                      </a:r>
                      <a:endParaRPr sz="15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SA" sz="1500">
                          <a:solidFill>
                            <a:schemeClr val="accent1"/>
                          </a:solidFill>
                          <a:latin typeface="Titillium Web"/>
                          <a:ea typeface="Titillium Web"/>
                          <a:cs typeface="Titillium Web"/>
                          <a:sym typeface="Titillium Web"/>
                        </a:rPr>
                        <a:t>After </a:t>
                      </a:r>
                      <a:r>
                        <a:rPr b="1" lang="en-SA" sz="1500">
                          <a:solidFill>
                            <a:schemeClr val="accent1"/>
                          </a:solidFill>
                          <a:latin typeface="Titillium Web"/>
                          <a:ea typeface="Titillium Web"/>
                          <a:cs typeface="Titillium Web"/>
                          <a:sym typeface="Titillium Web"/>
                        </a:rPr>
                        <a:t>72 hrs</a:t>
                      </a:r>
                      <a:r>
                        <a:rPr lang="en-SA" sz="1500">
                          <a:solidFill>
                            <a:schemeClr val="accent1"/>
                          </a:solidFill>
                          <a:latin typeface="Titillium Web"/>
                          <a:ea typeface="Titillium Web"/>
                          <a:cs typeface="Titillium Web"/>
                          <a:sym typeface="Titillium Web"/>
                        </a:rPr>
                        <a:t> of tracheal intubation</a:t>
                      </a:r>
                      <a:endParaRPr sz="1500">
                        <a:solidFill>
                          <a:schemeClr val="accent1"/>
                        </a:solidFill>
                        <a:latin typeface="Titillium Web"/>
                        <a:ea typeface="Titillium Web"/>
                        <a:cs typeface="Titillium Web"/>
                        <a:sym typeface="Titillium Web"/>
                      </a:endParaRPr>
                    </a:p>
                  </a:txBody>
                  <a:tcPr marT="91425" marB="91425" marR="91425" marL="91425"/>
                </a:tc>
              </a:tr>
              <a:tr h="534600">
                <a:tc>
                  <a:txBody>
                    <a:bodyPr/>
                    <a:lstStyle/>
                    <a:p>
                      <a:pPr indent="0" lvl="0" marL="0" rtl="0" algn="ctr">
                        <a:spcBef>
                          <a:spcPts val="0"/>
                        </a:spcBef>
                        <a:spcAft>
                          <a:spcPts val="0"/>
                        </a:spcAft>
                        <a:buClr>
                          <a:schemeClr val="dk1"/>
                        </a:buClr>
                        <a:buSzPts val="1100"/>
                        <a:buFont typeface="Arial"/>
                        <a:buNone/>
                      </a:pPr>
                      <a:r>
                        <a:rPr b="1" lang="en-SA" sz="1500">
                          <a:solidFill>
                            <a:srgbClr val="002060"/>
                          </a:solidFill>
                          <a:latin typeface="Titillium Web"/>
                          <a:ea typeface="Titillium Web"/>
                          <a:cs typeface="Titillium Web"/>
                          <a:sym typeface="Titillium Web"/>
                        </a:rPr>
                        <a:t>Overview </a:t>
                      </a:r>
                      <a:endParaRPr b="1" sz="1500">
                        <a:solidFill>
                          <a:srgbClr val="002060"/>
                        </a:solidFill>
                        <a:latin typeface="Titillium Web"/>
                        <a:ea typeface="Titillium Web"/>
                        <a:cs typeface="Titillium Web"/>
                        <a:sym typeface="Titillium Web"/>
                      </a:endParaRPr>
                    </a:p>
                  </a:txBody>
                  <a:tcPr marT="91425" marB="91425" marR="91425" marL="91425">
                    <a:solidFill>
                      <a:srgbClr val="C9DAF8"/>
                    </a:solidFill>
                  </a:tcPr>
                </a:tc>
                <a:tc gridSpan="2">
                  <a:txBody>
                    <a:bodyPr/>
                    <a:lstStyle/>
                    <a:p>
                      <a:pPr indent="0" lvl="0" marL="0" rtl="0" algn="ctr">
                        <a:lnSpc>
                          <a:spcPct val="115000"/>
                        </a:lnSpc>
                        <a:spcBef>
                          <a:spcPts val="1200"/>
                        </a:spcBef>
                        <a:spcAft>
                          <a:spcPts val="1200"/>
                        </a:spcAft>
                        <a:buClr>
                          <a:schemeClr val="dk1"/>
                        </a:buClr>
                        <a:buSzPts val="1100"/>
                        <a:buFont typeface="Arial"/>
                        <a:buNone/>
                      </a:pPr>
                      <a:r>
                        <a:rPr lang="en-SA" sz="1500">
                          <a:solidFill>
                            <a:srgbClr val="9E9E9E"/>
                          </a:solidFill>
                          <a:latin typeface="Titillium Web"/>
                          <a:ea typeface="Titillium Web"/>
                          <a:cs typeface="Titillium Web"/>
                          <a:sym typeface="Titillium Web"/>
                        </a:rPr>
                        <a:t>We start counting the days of The onset of the disease from the tracheal intubation, not from the admission to the hospital.</a:t>
                      </a:r>
                      <a:endParaRPr sz="1300">
                        <a:solidFill>
                          <a:srgbClr val="9E9E9E"/>
                        </a:solidFill>
                        <a:latin typeface="Titillium Web"/>
                        <a:ea typeface="Titillium Web"/>
                        <a:cs typeface="Titillium Web"/>
                        <a:sym typeface="Titillium Web"/>
                      </a:endParaRPr>
                    </a:p>
                  </a:txBody>
                  <a:tcPr marT="91425" marB="91425" marR="91425" marL="91425"/>
                </a:tc>
                <a:tc hMerge="1"/>
              </a:tr>
              <a:tr h="100000">
                <a:tc>
                  <a:txBody>
                    <a:bodyPr/>
                    <a:lstStyle/>
                    <a:p>
                      <a:pPr indent="0" lvl="0" marL="0" rtl="0" algn="l">
                        <a:spcBef>
                          <a:spcPts val="0"/>
                        </a:spcBef>
                        <a:spcAft>
                          <a:spcPts val="0"/>
                        </a:spcAft>
                        <a:buNone/>
                      </a:pPr>
                      <a:r>
                        <a:rPr b="1" lang="en-SA">
                          <a:solidFill>
                            <a:srgbClr val="002060"/>
                          </a:solidFill>
                          <a:latin typeface="Titillium Web"/>
                          <a:ea typeface="Titillium Web"/>
                          <a:cs typeface="Titillium Web"/>
                          <a:sym typeface="Titillium Web"/>
                        </a:rPr>
                        <a:t>Causative </a:t>
                      </a:r>
                      <a:endParaRPr b="1">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SA">
                          <a:solidFill>
                            <a:srgbClr val="002060"/>
                          </a:solidFill>
                          <a:latin typeface="Titillium Web"/>
                          <a:ea typeface="Titillium Web"/>
                          <a:cs typeface="Titillium Web"/>
                          <a:sym typeface="Titillium Web"/>
                        </a:rPr>
                        <a:t>Organism </a:t>
                      </a:r>
                      <a:endParaRPr b="1">
                        <a:solidFill>
                          <a:srgbClr val="002060"/>
                        </a:solidFill>
                        <a:latin typeface="Titillium Web"/>
                        <a:ea typeface="Titillium Web"/>
                        <a:cs typeface="Titillium Web"/>
                        <a:sym typeface="Titillium Web"/>
                      </a:endParaRPr>
                    </a:p>
                  </a:txBody>
                  <a:tcPr marT="91425" marB="91425" marR="91425" marL="91425">
                    <a:solidFill>
                      <a:srgbClr val="C9DAF8"/>
                    </a:solidFill>
                  </a:tcPr>
                </a:tc>
                <a:tc gridSpan="2">
                  <a:txBody>
                    <a:bodyPr/>
                    <a:lstStyle/>
                    <a:p>
                      <a:pPr indent="0" lvl="0" marL="0" rtl="0" algn="ctr">
                        <a:spcBef>
                          <a:spcPts val="0"/>
                        </a:spcBef>
                        <a:spcAft>
                          <a:spcPts val="0"/>
                        </a:spcAft>
                        <a:buNone/>
                      </a:pPr>
                      <a:r>
                        <a:rPr lang="en-SA" sz="1500">
                          <a:solidFill>
                            <a:schemeClr val="accent1"/>
                          </a:solidFill>
                          <a:latin typeface="Titillium Web"/>
                          <a:ea typeface="Titillium Web"/>
                          <a:cs typeface="Titillium Web"/>
                          <a:sym typeface="Titillium Web"/>
                        </a:rPr>
                        <a:t>Same as HAP.</a:t>
                      </a:r>
                      <a:endParaRPr sz="1500">
                        <a:solidFill>
                          <a:schemeClr val="accent1"/>
                        </a:solidFill>
                        <a:latin typeface="Titillium Web"/>
                        <a:ea typeface="Titillium Web"/>
                        <a:cs typeface="Titillium Web"/>
                        <a:sym typeface="Titillium Web"/>
                      </a:endParaRPr>
                    </a:p>
                  </a:txBody>
                  <a:tcPr marT="91425" marB="91425" marR="91425" marL="91425"/>
                </a:tc>
                <a:tc hMerge="1"/>
              </a:tr>
            </a:tbl>
          </a:graphicData>
        </a:graphic>
      </p:graphicFrame>
      <p:sp>
        <p:nvSpPr>
          <p:cNvPr id="2658" name="Google Shape;2658;p17"/>
          <p:cNvSpPr txBox="1"/>
          <p:nvPr/>
        </p:nvSpPr>
        <p:spPr>
          <a:xfrm>
            <a:off x="1525300" y="7029250"/>
            <a:ext cx="4295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400">
                <a:solidFill>
                  <a:srgbClr val="002060"/>
                </a:solidFill>
                <a:latin typeface="Asap"/>
                <a:ea typeface="Asap"/>
                <a:cs typeface="Asap"/>
                <a:sym typeface="Asap"/>
              </a:rPr>
              <a:t>Pathogenesis of VAP</a:t>
            </a:r>
            <a:r>
              <a:rPr b="1" lang="en-SA" sz="1500">
                <a:solidFill>
                  <a:schemeClr val="accent3"/>
                </a:solidFill>
                <a:latin typeface="Asap"/>
                <a:ea typeface="Asap"/>
                <a:cs typeface="Asap"/>
                <a:sym typeface="Asap"/>
              </a:rPr>
              <a:t>(</a:t>
            </a:r>
            <a:r>
              <a:rPr b="1" lang="en-SA" sz="1500">
                <a:solidFill>
                  <a:schemeClr val="accent3"/>
                </a:solidFill>
                <a:latin typeface="Asap"/>
                <a:ea typeface="Asap"/>
                <a:cs typeface="Asap"/>
                <a:sym typeface="Asap"/>
              </a:rPr>
              <a:t>important)</a:t>
            </a:r>
            <a:endParaRPr b="1" sz="1500">
              <a:solidFill>
                <a:schemeClr val="accent3"/>
              </a:solidFill>
              <a:latin typeface="Asap"/>
              <a:ea typeface="Asap"/>
              <a:cs typeface="Asap"/>
              <a:sym typeface="Asap"/>
            </a:endParaRPr>
          </a:p>
        </p:txBody>
      </p:sp>
      <p:sp>
        <p:nvSpPr>
          <p:cNvPr id="2659" name="Google Shape;2659;p17"/>
          <p:cNvSpPr txBox="1"/>
          <p:nvPr/>
        </p:nvSpPr>
        <p:spPr>
          <a:xfrm>
            <a:off x="4323023" y="8228611"/>
            <a:ext cx="2147700" cy="1046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Clr>
                <a:schemeClr val="dk1"/>
              </a:buClr>
              <a:buSzPts val="1100"/>
              <a:buFont typeface="Arial"/>
              <a:buNone/>
            </a:pPr>
            <a:r>
              <a:rPr lang="en-SA" sz="1300">
                <a:solidFill>
                  <a:srgbClr val="002060"/>
                </a:solidFill>
                <a:latin typeface="Titillium Web"/>
                <a:ea typeface="Titillium Web"/>
                <a:cs typeface="Titillium Web"/>
                <a:sym typeface="Titillium Web"/>
              </a:rPr>
              <a:t>Aspiration of </a:t>
            </a:r>
            <a:r>
              <a:rPr b="1" lang="en-SA" sz="1300">
                <a:solidFill>
                  <a:srgbClr val="002060"/>
                </a:solidFill>
                <a:latin typeface="Titillium Web"/>
                <a:ea typeface="Titillium Web"/>
                <a:cs typeface="Titillium Web"/>
                <a:sym typeface="Titillium Web"/>
              </a:rPr>
              <a:t>contaminated </a:t>
            </a:r>
            <a:r>
              <a:rPr lang="en-SA" sz="1300">
                <a:solidFill>
                  <a:srgbClr val="002060"/>
                </a:solidFill>
                <a:latin typeface="Titillium Web"/>
                <a:ea typeface="Titillium Web"/>
                <a:cs typeface="Titillium Web"/>
                <a:sym typeface="Titillium Web"/>
              </a:rPr>
              <a:t>secretion into the Lower airway (</a:t>
            </a:r>
            <a:r>
              <a:rPr lang="en-SA" sz="1300">
                <a:solidFill>
                  <a:srgbClr val="990000"/>
                </a:solidFill>
                <a:latin typeface="Titillium Web"/>
                <a:ea typeface="Titillium Web"/>
                <a:cs typeface="Titillium Web"/>
                <a:sym typeface="Titillium Web"/>
              </a:rPr>
              <a:t>Microaspiration</a:t>
            </a:r>
            <a:r>
              <a:rPr lang="en-SA" sz="1500">
                <a:solidFill>
                  <a:srgbClr val="002060"/>
                </a:solidFill>
                <a:latin typeface="Titillium Web"/>
                <a:ea typeface="Titillium Web"/>
                <a:cs typeface="Titillium Web"/>
                <a:sym typeface="Titillium Web"/>
              </a:rPr>
              <a:t>)</a:t>
            </a:r>
            <a:endParaRPr sz="1500">
              <a:solidFill>
                <a:srgbClr val="002060"/>
              </a:solidFill>
              <a:latin typeface="Titillium Web"/>
              <a:ea typeface="Titillium Web"/>
              <a:cs typeface="Titillium Web"/>
              <a:sym typeface="Titillium Web"/>
            </a:endParaRPr>
          </a:p>
          <a:p>
            <a:pPr indent="0" lvl="0" marL="0" rtl="0" algn="ctr">
              <a:lnSpc>
                <a:spcPct val="115000"/>
              </a:lnSpc>
              <a:spcBef>
                <a:spcPts val="1200"/>
              </a:spcBef>
              <a:spcAft>
                <a:spcPts val="1200"/>
              </a:spcAft>
              <a:buClr>
                <a:schemeClr val="dk1"/>
              </a:buClr>
              <a:buSzPts val="1100"/>
              <a:buFont typeface="Arial"/>
              <a:buNone/>
            </a:pPr>
            <a:r>
              <a:t/>
            </a:r>
            <a:endParaRPr sz="1100">
              <a:solidFill>
                <a:srgbClr val="434343"/>
              </a:solidFill>
              <a:latin typeface="Titillium Web"/>
              <a:ea typeface="Titillium Web"/>
              <a:cs typeface="Titillium Web"/>
              <a:sym typeface="Titillium Web"/>
            </a:endParaRPr>
          </a:p>
        </p:txBody>
      </p:sp>
      <p:sp>
        <p:nvSpPr>
          <p:cNvPr id="2660" name="Google Shape;2660;p17"/>
          <p:cNvSpPr txBox="1"/>
          <p:nvPr/>
        </p:nvSpPr>
        <p:spPr>
          <a:xfrm>
            <a:off x="2166525" y="8281253"/>
            <a:ext cx="1985400" cy="824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lang="en-SA" sz="1300">
                <a:solidFill>
                  <a:srgbClr val="002060"/>
                </a:solidFill>
                <a:latin typeface="Titillium Web"/>
                <a:ea typeface="Titillium Web"/>
                <a:cs typeface="Titillium Web"/>
                <a:sym typeface="Titillium Web"/>
              </a:rPr>
              <a:t>Bacterial colonization of the aerodigestive tract</a:t>
            </a:r>
            <a:endParaRPr sz="1300">
              <a:solidFill>
                <a:srgbClr val="002060"/>
              </a:solidFill>
              <a:latin typeface="Titillium Web"/>
              <a:ea typeface="Titillium Web"/>
              <a:cs typeface="Titillium Web"/>
              <a:sym typeface="Titillium Web"/>
            </a:endParaRPr>
          </a:p>
        </p:txBody>
      </p:sp>
      <p:sp>
        <p:nvSpPr>
          <p:cNvPr id="2661" name="Google Shape;2661;p17"/>
          <p:cNvSpPr txBox="1"/>
          <p:nvPr/>
        </p:nvSpPr>
        <p:spPr>
          <a:xfrm>
            <a:off x="-129003" y="8228591"/>
            <a:ext cx="2253300" cy="1471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lang="en-SA" sz="1300">
                <a:solidFill>
                  <a:srgbClr val="002060"/>
                </a:solidFill>
                <a:latin typeface="Titillium Web"/>
                <a:ea typeface="Titillium Web"/>
                <a:cs typeface="Titillium Web"/>
                <a:sym typeface="Titillium Web"/>
              </a:rPr>
              <a:t>Mechanical ventilation </a:t>
            </a:r>
            <a:r>
              <a:rPr b="1" lang="en-SA" sz="1300">
                <a:solidFill>
                  <a:srgbClr val="002060"/>
                </a:solidFill>
                <a:latin typeface="Titillium Web"/>
                <a:ea typeface="Titillium Web"/>
                <a:cs typeface="Titillium Web"/>
                <a:sym typeface="Titillium Web"/>
              </a:rPr>
              <a:t>prevents mechanical clearance </a:t>
            </a:r>
            <a:r>
              <a:rPr lang="en-SA" sz="1300">
                <a:solidFill>
                  <a:srgbClr val="002060"/>
                </a:solidFill>
                <a:latin typeface="Titillium Web"/>
                <a:ea typeface="Titillium Web"/>
                <a:cs typeface="Titillium Web"/>
                <a:sym typeface="Titillium Web"/>
              </a:rPr>
              <a:t>by cough and the mucociliary escalator</a:t>
            </a:r>
            <a:r>
              <a:rPr lang="en-SA" sz="1100">
                <a:solidFill>
                  <a:srgbClr val="434343"/>
                </a:solidFill>
                <a:latin typeface="Titillium Web"/>
                <a:ea typeface="Titillium Web"/>
                <a:cs typeface="Titillium Web"/>
                <a:sym typeface="Titillium Web"/>
              </a:rPr>
              <a:t>.</a:t>
            </a:r>
            <a:endParaRPr sz="1100">
              <a:solidFill>
                <a:srgbClr val="434343"/>
              </a:solidFill>
              <a:latin typeface="Titillium Web"/>
              <a:ea typeface="Titillium Web"/>
              <a:cs typeface="Titillium Web"/>
              <a:sym typeface="Titillium Web"/>
            </a:endParaRPr>
          </a:p>
        </p:txBody>
      </p:sp>
      <p:sp>
        <p:nvSpPr>
          <p:cNvPr id="2662" name="Google Shape;2662;p17"/>
          <p:cNvSpPr txBox="1"/>
          <p:nvPr/>
        </p:nvSpPr>
        <p:spPr>
          <a:xfrm>
            <a:off x="-76201" y="9265803"/>
            <a:ext cx="21477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المريض مايقدر يتنفس طبيعي فما يقدر يكح (عامل الدفاع) فما يقدر يطرد البكتيريا </a:t>
            </a:r>
            <a:endParaRPr b="1" sz="900">
              <a:solidFill>
                <a:schemeClr val="accent6"/>
              </a:solidFill>
              <a:latin typeface="Calibri"/>
              <a:ea typeface="Calibri"/>
              <a:cs typeface="Calibri"/>
              <a:sym typeface="Calibri"/>
            </a:endParaRPr>
          </a:p>
        </p:txBody>
      </p:sp>
      <p:sp>
        <p:nvSpPr>
          <p:cNvPr id="2663" name="Google Shape;2663;p17"/>
          <p:cNvSpPr txBox="1"/>
          <p:nvPr/>
        </p:nvSpPr>
        <p:spPr>
          <a:xfrm>
            <a:off x="2085374" y="8976577"/>
            <a:ext cx="21477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البكتيريا تتكاثر ورح يصير استعمار للبكتيريا</a:t>
            </a:r>
            <a:endParaRPr b="1" sz="900">
              <a:solidFill>
                <a:schemeClr val="accent6"/>
              </a:solidFill>
              <a:latin typeface="Calibri"/>
              <a:ea typeface="Calibri"/>
              <a:cs typeface="Calibri"/>
              <a:sym typeface="Calibri"/>
            </a:endParaRPr>
          </a:p>
        </p:txBody>
      </p:sp>
      <p:sp>
        <p:nvSpPr>
          <p:cNvPr id="2664" name="Google Shape;2664;p17"/>
          <p:cNvSpPr txBox="1"/>
          <p:nvPr/>
        </p:nvSpPr>
        <p:spPr>
          <a:xfrm>
            <a:off x="4323033" y="9086513"/>
            <a:ext cx="2147700" cy="66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900">
                <a:solidFill>
                  <a:schemeClr val="accent6"/>
                </a:solidFill>
                <a:latin typeface="Calibri"/>
                <a:ea typeface="Calibri"/>
                <a:cs typeface="Calibri"/>
                <a:sym typeface="Calibri"/>
              </a:rPr>
              <a:t>المريض رح يشفط الافرازات ويتنفسها وتنتقل لجهازه التنفسي</a:t>
            </a:r>
            <a:endParaRPr b="1" sz="900">
              <a:solidFill>
                <a:schemeClr val="accent6"/>
              </a:solidFill>
              <a:latin typeface="Calibri"/>
              <a:ea typeface="Calibri"/>
              <a:cs typeface="Calibri"/>
              <a:sym typeface="Calibri"/>
            </a:endParaRPr>
          </a:p>
        </p:txBody>
      </p:sp>
      <p:pic>
        <p:nvPicPr>
          <p:cNvPr id="2665" name="Google Shape;2665;p17"/>
          <p:cNvPicPr preferRelativeResize="0"/>
          <p:nvPr/>
        </p:nvPicPr>
        <p:blipFill>
          <a:blip r:embed="rId4">
            <a:alphaModFix/>
          </a:blip>
          <a:stretch>
            <a:fillRect/>
          </a:stretch>
        </p:blipFill>
        <p:spPr>
          <a:xfrm>
            <a:off x="70195" y="1790275"/>
            <a:ext cx="1721443" cy="1471800"/>
          </a:xfrm>
          <a:prstGeom prst="rect">
            <a:avLst/>
          </a:prstGeom>
          <a:noFill/>
          <a:ln>
            <a:noFill/>
          </a:ln>
        </p:spPr>
      </p:pic>
      <p:grpSp>
        <p:nvGrpSpPr>
          <p:cNvPr id="2666" name="Google Shape;2666;p17"/>
          <p:cNvGrpSpPr/>
          <p:nvPr/>
        </p:nvGrpSpPr>
        <p:grpSpPr>
          <a:xfrm>
            <a:off x="349209" y="7583359"/>
            <a:ext cx="6327900" cy="786702"/>
            <a:chOff x="265042" y="6889473"/>
            <a:chExt cx="6327900" cy="786702"/>
          </a:xfrm>
        </p:grpSpPr>
        <p:cxnSp>
          <p:nvCxnSpPr>
            <p:cNvPr id="2667" name="Google Shape;2667;p17"/>
            <p:cNvCxnSpPr/>
            <p:nvPr/>
          </p:nvCxnSpPr>
          <p:spPr>
            <a:xfrm>
              <a:off x="265042" y="7259314"/>
              <a:ext cx="6327900" cy="0"/>
            </a:xfrm>
            <a:prstGeom prst="straightConnector1">
              <a:avLst/>
            </a:prstGeom>
            <a:noFill/>
            <a:ln cap="flat" cmpd="sng" w="19050">
              <a:solidFill>
                <a:srgbClr val="D9D9D9"/>
              </a:solidFill>
              <a:prstDash val="dash"/>
              <a:round/>
              <a:headEnd len="med" w="med" type="oval"/>
              <a:tailEnd len="med" w="med" type="oval"/>
            </a:ln>
          </p:spPr>
        </p:cxnSp>
        <p:grpSp>
          <p:nvGrpSpPr>
            <p:cNvPr id="2668" name="Google Shape;2668;p17"/>
            <p:cNvGrpSpPr/>
            <p:nvPr/>
          </p:nvGrpSpPr>
          <p:grpSpPr>
            <a:xfrm>
              <a:off x="530868" y="6911348"/>
              <a:ext cx="785664" cy="738461"/>
              <a:chOff x="1574267" y="2564188"/>
              <a:chExt cx="792000" cy="792000"/>
            </a:xfrm>
          </p:grpSpPr>
          <p:sp>
            <p:nvSpPr>
              <p:cNvPr id="2669" name="Google Shape;2669;p17"/>
              <p:cNvSpPr/>
              <p:nvPr/>
            </p:nvSpPr>
            <p:spPr>
              <a:xfrm>
                <a:off x="1574267" y="2564188"/>
                <a:ext cx="792000" cy="792000"/>
              </a:xfrm>
              <a:prstGeom prst="diamond">
                <a:avLst/>
              </a:prstGeom>
              <a:solidFill>
                <a:srgbClr val="FFFFFF"/>
              </a:solidFill>
              <a:ln cap="flat" cmpd="sng" w="38100">
                <a:solidFill>
                  <a:srgbClr val="3C7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70" name="Google Shape;2670;p17"/>
              <p:cNvSpPr/>
              <p:nvPr/>
            </p:nvSpPr>
            <p:spPr>
              <a:xfrm>
                <a:off x="1640116" y="2606569"/>
                <a:ext cx="660300" cy="660300"/>
              </a:xfrm>
              <a:prstGeom prst="diamond">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2671" name="Google Shape;2671;p17"/>
            <p:cNvGrpSpPr/>
            <p:nvPr/>
          </p:nvGrpSpPr>
          <p:grpSpPr>
            <a:xfrm>
              <a:off x="2634522" y="6889473"/>
              <a:ext cx="785664" cy="738461"/>
              <a:chOff x="2188052" y="2540727"/>
              <a:chExt cx="792000" cy="792000"/>
            </a:xfrm>
          </p:grpSpPr>
          <p:sp>
            <p:nvSpPr>
              <p:cNvPr id="2672" name="Google Shape;2672;p17"/>
              <p:cNvSpPr/>
              <p:nvPr/>
            </p:nvSpPr>
            <p:spPr>
              <a:xfrm>
                <a:off x="2188052" y="2540727"/>
                <a:ext cx="792000" cy="792000"/>
              </a:xfrm>
              <a:prstGeom prst="diamond">
                <a:avLst/>
              </a:prstGeom>
              <a:solidFill>
                <a:srgbClr val="FFFFFF"/>
              </a:solidFill>
              <a:ln cap="flat" cmpd="sng" w="38100">
                <a:solidFill>
                  <a:srgbClr val="6D9EE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73" name="Google Shape;2673;p17"/>
              <p:cNvSpPr/>
              <p:nvPr/>
            </p:nvSpPr>
            <p:spPr>
              <a:xfrm>
                <a:off x="2253901" y="2606582"/>
                <a:ext cx="660300" cy="660300"/>
              </a:xfrm>
              <a:prstGeom prst="diamond">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2674" name="Google Shape;2674;p17"/>
            <p:cNvGrpSpPr/>
            <p:nvPr/>
          </p:nvGrpSpPr>
          <p:grpSpPr>
            <a:xfrm>
              <a:off x="5126466" y="6937714"/>
              <a:ext cx="785664" cy="738461"/>
              <a:chOff x="5520250" y="2208477"/>
              <a:chExt cx="792000" cy="792000"/>
            </a:xfrm>
          </p:grpSpPr>
          <p:sp>
            <p:nvSpPr>
              <p:cNvPr id="2675" name="Google Shape;2675;p17"/>
              <p:cNvSpPr/>
              <p:nvPr/>
            </p:nvSpPr>
            <p:spPr>
              <a:xfrm>
                <a:off x="5520250" y="2208477"/>
                <a:ext cx="792000" cy="792000"/>
              </a:xfrm>
              <a:prstGeom prst="diamond">
                <a:avLst/>
              </a:prstGeom>
              <a:solidFill>
                <a:srgbClr val="FFFFFF"/>
              </a:solidFill>
              <a:ln cap="flat" cmpd="sng" w="38100">
                <a:solidFill>
                  <a:srgbClr val="A4C2F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76" name="Google Shape;2676;p17"/>
              <p:cNvSpPr/>
              <p:nvPr/>
            </p:nvSpPr>
            <p:spPr>
              <a:xfrm>
                <a:off x="5586104" y="2258204"/>
                <a:ext cx="660300" cy="660300"/>
              </a:xfrm>
              <a:prstGeom prst="diamond">
                <a:avLst/>
              </a:prstGeom>
              <a:solidFill>
                <a:srgbClr val="A4C2F4"/>
              </a:solidFill>
              <a:ln cap="flat" cmpd="sng" w="9525">
                <a:solidFill>
                  <a:srgbClr val="EEEE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2677" name="Google Shape;2677;p17"/>
          <p:cNvSpPr txBox="1"/>
          <p:nvPr/>
        </p:nvSpPr>
        <p:spPr>
          <a:xfrm>
            <a:off x="454188" y="211613"/>
            <a:ext cx="5949600" cy="959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en-SA" sz="2400">
                <a:solidFill>
                  <a:srgbClr val="002060"/>
                </a:solidFill>
                <a:latin typeface="Asap"/>
                <a:ea typeface="Asap"/>
                <a:cs typeface="Asap"/>
                <a:sym typeface="Asap"/>
              </a:rPr>
              <a:t>Ventilator Associated Pneumonia VAP</a:t>
            </a:r>
            <a:endParaRPr b="1" sz="2400">
              <a:solidFill>
                <a:srgbClr val="002060"/>
              </a:solidFill>
              <a:latin typeface="Asap"/>
              <a:ea typeface="Asap"/>
              <a:cs typeface="Asap"/>
              <a:sym typeface="Asap"/>
            </a:endParaRPr>
          </a:p>
        </p:txBody>
      </p:sp>
      <p:sp>
        <p:nvSpPr>
          <p:cNvPr id="2678" name="Google Shape;2678;p17"/>
          <p:cNvSpPr txBox="1"/>
          <p:nvPr/>
        </p:nvSpPr>
        <p:spPr>
          <a:xfrm>
            <a:off x="481963" y="817275"/>
            <a:ext cx="5829000" cy="1046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en-SA">
                <a:solidFill>
                  <a:srgbClr val="666666"/>
                </a:solidFill>
                <a:latin typeface="Titillium Web"/>
                <a:ea typeface="Titillium Web"/>
                <a:cs typeface="Titillium Web"/>
                <a:sym typeface="Titillium Web"/>
              </a:rPr>
              <a:t>Type of </a:t>
            </a:r>
            <a:r>
              <a:rPr lang="en-SA">
                <a:solidFill>
                  <a:srgbClr val="002060"/>
                </a:solidFill>
                <a:latin typeface="Titillium Web"/>
                <a:ea typeface="Titillium Web"/>
                <a:cs typeface="Titillium Web"/>
                <a:sym typeface="Titillium Web"/>
              </a:rPr>
              <a:t>Nosocomial pneumonia that has developed in </a:t>
            </a:r>
            <a:r>
              <a:rPr b="1" lang="en-SA">
                <a:solidFill>
                  <a:srgbClr val="002060"/>
                </a:solidFill>
                <a:latin typeface="Titillium Web"/>
                <a:ea typeface="Titillium Web"/>
                <a:cs typeface="Titillium Web"/>
                <a:sym typeface="Titillium Web"/>
              </a:rPr>
              <a:t>patient who are receiving mechanical ventilation</a:t>
            </a:r>
            <a:r>
              <a:rPr lang="en-SA">
                <a:solidFill>
                  <a:srgbClr val="002060"/>
                </a:solidFill>
                <a:latin typeface="Titillium Web"/>
                <a:ea typeface="Titillium Web"/>
                <a:cs typeface="Titillium Web"/>
                <a:sym typeface="Titillium Web"/>
              </a:rPr>
              <a:t>.</a:t>
            </a:r>
            <a:r>
              <a:rPr lang="en-SA">
                <a:solidFill>
                  <a:schemeClr val="accent4"/>
                </a:solidFill>
                <a:latin typeface="Titillium Web"/>
                <a:ea typeface="Titillium Web"/>
                <a:cs typeface="Titillium Web"/>
                <a:sym typeface="Titillium Web"/>
              </a:rPr>
              <a:t> </a:t>
            </a:r>
            <a:r>
              <a:rPr lang="en-SA" sz="1300">
                <a:solidFill>
                  <a:srgbClr val="999999"/>
                </a:solidFill>
                <a:latin typeface="Titillium Web"/>
                <a:ea typeface="Titillium Web"/>
                <a:cs typeface="Titillium Web"/>
                <a:sym typeface="Titillium Web"/>
              </a:rPr>
              <a:t>(Ventilation is Tracheal intubation : tube through the trachea)</a:t>
            </a:r>
            <a:r>
              <a:rPr lang="en-SA">
                <a:solidFill>
                  <a:schemeClr val="dk1"/>
                </a:solidFill>
                <a:latin typeface="Lato"/>
                <a:ea typeface="Lato"/>
                <a:cs typeface="Lato"/>
                <a:sym typeface="Lato"/>
              </a:rPr>
              <a:t> </a:t>
            </a:r>
            <a:r>
              <a:rPr lang="en-SA">
                <a:solidFill>
                  <a:srgbClr val="002060"/>
                </a:solidFill>
                <a:latin typeface="Titillium Web"/>
                <a:ea typeface="Titillium Web"/>
                <a:cs typeface="Titillium Web"/>
                <a:sym typeface="Titillium Web"/>
              </a:rPr>
              <a:t>which complicates the intubation process)</a:t>
            </a:r>
            <a:endParaRPr>
              <a:solidFill>
                <a:srgbClr val="002060"/>
              </a:solidFill>
              <a:latin typeface="Titillium Web"/>
              <a:ea typeface="Titillium Web"/>
              <a:cs typeface="Titillium Web"/>
              <a:sym typeface="Titillium Web"/>
            </a:endParaRPr>
          </a:p>
        </p:txBody>
      </p:sp>
      <p:pic>
        <p:nvPicPr>
          <p:cNvPr id="2679" name="Google Shape;2679;p17"/>
          <p:cNvPicPr preferRelativeResize="0"/>
          <p:nvPr/>
        </p:nvPicPr>
        <p:blipFill rotWithShape="1">
          <a:blip r:embed="rId5">
            <a:alphaModFix/>
          </a:blip>
          <a:srcRect b="16659" l="0" r="0" t="0"/>
          <a:stretch/>
        </p:blipFill>
        <p:spPr>
          <a:xfrm>
            <a:off x="4127688" y="1883200"/>
            <a:ext cx="2355350" cy="1046100"/>
          </a:xfrm>
          <a:prstGeom prst="rect">
            <a:avLst/>
          </a:prstGeom>
          <a:noFill/>
          <a:ln>
            <a:noFill/>
          </a:ln>
        </p:spPr>
      </p:pic>
      <p:pic>
        <p:nvPicPr>
          <p:cNvPr id="2680" name="Google Shape;2680;p17"/>
          <p:cNvPicPr preferRelativeResize="0"/>
          <p:nvPr/>
        </p:nvPicPr>
        <p:blipFill>
          <a:blip r:embed="rId6">
            <a:alphaModFix/>
          </a:blip>
          <a:stretch>
            <a:fillRect/>
          </a:stretch>
        </p:blipFill>
        <p:spPr>
          <a:xfrm>
            <a:off x="2113813" y="1930475"/>
            <a:ext cx="1691702" cy="1331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4" name="Shape 2684"/>
        <p:cNvGrpSpPr/>
        <p:nvPr/>
      </p:nvGrpSpPr>
      <p:grpSpPr>
        <a:xfrm>
          <a:off x="0" y="0"/>
          <a:ext cx="0" cy="0"/>
          <a:chOff x="0" y="0"/>
          <a:chExt cx="0" cy="0"/>
        </a:xfrm>
      </p:grpSpPr>
      <p:sp>
        <p:nvSpPr>
          <p:cNvPr id="2685" name="Google Shape;2685;p18"/>
          <p:cNvSpPr txBox="1"/>
          <p:nvPr/>
        </p:nvSpPr>
        <p:spPr>
          <a:xfrm>
            <a:off x="825300" y="828863"/>
            <a:ext cx="2872200" cy="40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chemeClr val="accent1"/>
                </a:solidFill>
                <a:latin typeface="Titillium Web"/>
                <a:ea typeface="Titillium Web"/>
                <a:cs typeface="Titillium Web"/>
                <a:sym typeface="Titillium Web"/>
              </a:rPr>
              <a:t>Endogenous</a:t>
            </a:r>
            <a:r>
              <a:rPr lang="en-SA" sz="2000">
                <a:solidFill>
                  <a:srgbClr val="002060"/>
                </a:solidFill>
                <a:latin typeface="Titillium Web"/>
                <a:ea typeface="Titillium Web"/>
                <a:cs typeface="Titillium Web"/>
                <a:sym typeface="Titillium Web"/>
              </a:rPr>
              <a:t>: </a:t>
            </a:r>
            <a:r>
              <a:rPr lang="en-SA" sz="1300">
                <a:solidFill>
                  <a:srgbClr val="999999"/>
                </a:solidFill>
                <a:latin typeface="Titillium Web"/>
                <a:ea typeface="Titillium Web"/>
                <a:cs typeface="Titillium Web"/>
                <a:sym typeface="Titillium Web"/>
              </a:rPr>
              <a:t>يكون من </a:t>
            </a:r>
            <a:r>
              <a:rPr lang="en-SA" sz="1300">
                <a:solidFill>
                  <a:srgbClr val="999999"/>
                </a:solidFill>
                <a:latin typeface="Titillium Web"/>
                <a:ea typeface="Titillium Web"/>
                <a:cs typeface="Titillium Web"/>
                <a:sym typeface="Titillium Web"/>
              </a:rPr>
              <a:t>المريض نفسه</a:t>
            </a:r>
            <a:endParaRPr sz="1300">
              <a:solidFill>
                <a:srgbClr val="999999"/>
              </a:solidFill>
              <a:latin typeface="Titillium Web"/>
              <a:ea typeface="Titillium Web"/>
              <a:cs typeface="Titillium Web"/>
              <a:sym typeface="Titillium Web"/>
            </a:endParaRPr>
          </a:p>
        </p:txBody>
      </p:sp>
      <p:sp>
        <p:nvSpPr>
          <p:cNvPr id="2686" name="Google Shape;2686;p18"/>
          <p:cNvSpPr txBox="1"/>
          <p:nvPr/>
        </p:nvSpPr>
        <p:spPr>
          <a:xfrm>
            <a:off x="0" y="0"/>
            <a:ext cx="6858000" cy="716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SA" sz="2400">
                <a:solidFill>
                  <a:srgbClr val="002060"/>
                </a:solidFill>
                <a:latin typeface="Asap"/>
                <a:ea typeface="Asap"/>
                <a:cs typeface="Asap"/>
                <a:sym typeface="Asap"/>
              </a:rPr>
              <a:t>Source of infection: </a:t>
            </a:r>
            <a:r>
              <a:rPr b="1" lang="en-SA" sz="1500">
                <a:solidFill>
                  <a:srgbClr val="002060"/>
                </a:solidFill>
                <a:latin typeface="Asap"/>
                <a:ea typeface="Asap"/>
                <a:cs typeface="Asap"/>
                <a:sym typeface="Asap"/>
              </a:rPr>
              <a:t>endogenous or exogenous </a:t>
            </a:r>
            <a:endParaRPr b="1" sz="1500">
              <a:solidFill>
                <a:srgbClr val="002060"/>
              </a:solidFill>
              <a:latin typeface="Asap"/>
              <a:ea typeface="Asap"/>
              <a:cs typeface="Asap"/>
              <a:sym typeface="Asap"/>
            </a:endParaRPr>
          </a:p>
        </p:txBody>
      </p:sp>
      <p:sp>
        <p:nvSpPr>
          <p:cNvPr id="2687" name="Google Shape;2687;p18"/>
          <p:cNvSpPr/>
          <p:nvPr/>
        </p:nvSpPr>
        <p:spPr>
          <a:xfrm>
            <a:off x="150300" y="780441"/>
            <a:ext cx="675000" cy="585900"/>
          </a:xfrm>
          <a:prstGeom prst="ellipse">
            <a:avLst/>
          </a:prstGeom>
          <a:solidFill>
            <a:srgbClr val="D0E0E3"/>
          </a:solidFill>
          <a:ln cap="flat" cmpd="sng" w="1905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3000">
                <a:solidFill>
                  <a:srgbClr val="002060"/>
                </a:solidFill>
                <a:latin typeface="Comic Sans MS"/>
                <a:ea typeface="Comic Sans MS"/>
                <a:cs typeface="Comic Sans MS"/>
                <a:sym typeface="Comic Sans MS"/>
              </a:rPr>
              <a:t>1</a:t>
            </a:r>
            <a:endParaRPr sz="3000">
              <a:solidFill>
                <a:srgbClr val="002060"/>
              </a:solidFill>
              <a:latin typeface="Comic Sans MS"/>
              <a:ea typeface="Comic Sans MS"/>
              <a:cs typeface="Comic Sans MS"/>
              <a:sym typeface="Comic Sans MS"/>
            </a:endParaRPr>
          </a:p>
        </p:txBody>
      </p:sp>
      <p:sp>
        <p:nvSpPr>
          <p:cNvPr id="2688" name="Google Shape;2688;p18"/>
          <p:cNvSpPr txBox="1"/>
          <p:nvPr/>
        </p:nvSpPr>
        <p:spPr>
          <a:xfrm>
            <a:off x="351100" y="2169950"/>
            <a:ext cx="3054900" cy="2949000"/>
          </a:xfrm>
          <a:prstGeom prst="rect">
            <a:avLst/>
          </a:prstGeom>
          <a:no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SA">
                <a:solidFill>
                  <a:schemeClr val="accent1"/>
                </a:solidFill>
                <a:latin typeface="Titillium Web"/>
                <a:ea typeface="Titillium Web"/>
                <a:cs typeface="Titillium Web"/>
                <a:sym typeface="Titillium Web"/>
              </a:rPr>
              <a:t>Source of microorganisms:</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941651"/>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(A) Impaired natural protection/ clearance system allows increased colonization of nasopharynx.</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(B) Colonized oropharynx and gastric fluid pool along tube in neonates.</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(C)Colonized tracheal secretions.</a:t>
            </a:r>
            <a:endParaRPr>
              <a:solidFill>
                <a:srgbClr val="434343"/>
              </a:solidFill>
              <a:latin typeface="Titillium Web"/>
              <a:ea typeface="Titillium Web"/>
              <a:cs typeface="Titillium Web"/>
              <a:sym typeface="Titillium Web"/>
            </a:endParaRPr>
          </a:p>
        </p:txBody>
      </p:sp>
      <p:sp>
        <p:nvSpPr>
          <p:cNvPr id="2689" name="Google Shape;2689;p18"/>
          <p:cNvSpPr txBox="1"/>
          <p:nvPr/>
        </p:nvSpPr>
        <p:spPr>
          <a:xfrm>
            <a:off x="3655275" y="2190875"/>
            <a:ext cx="2872200" cy="2949000"/>
          </a:xfrm>
          <a:prstGeom prst="rect">
            <a:avLst/>
          </a:prstGeom>
          <a:no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SA">
                <a:solidFill>
                  <a:schemeClr val="accent1"/>
                </a:solidFill>
                <a:latin typeface="Titillium Web"/>
                <a:ea typeface="Titillium Web"/>
                <a:cs typeface="Titillium Web"/>
                <a:sym typeface="Titillium Web"/>
              </a:rPr>
              <a:t>Mechanism of Pneumonia:</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941651"/>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(D) Aspiration of colonized fluids any of the above sources Into  the lungs can result in pneumonia.</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(E) A hematogenous sources seeding the lungs may rarely cause pneu</a:t>
            </a:r>
            <a:r>
              <a:rPr lang="en-SA">
                <a:solidFill>
                  <a:srgbClr val="434343"/>
                </a:solidFill>
                <a:latin typeface="Titillium Web"/>
                <a:ea typeface="Titillium Web"/>
                <a:cs typeface="Titillium Web"/>
                <a:sym typeface="Titillium Web"/>
              </a:rPr>
              <a:t>monia. </a:t>
            </a:r>
            <a:r>
              <a:rPr lang="en-SA" sz="1300">
                <a:solidFill>
                  <a:srgbClr val="999999"/>
                </a:solidFill>
                <a:latin typeface="Titillium Web"/>
                <a:ea typeface="Titillium Web"/>
                <a:cs typeface="Titillium Web"/>
                <a:sym typeface="Titillium Web"/>
              </a:rPr>
              <a:t>يكون الدم مصدر البكتيريا</a:t>
            </a:r>
            <a:endParaRPr sz="1300">
              <a:solidFill>
                <a:srgbClr val="999999"/>
              </a:solidFill>
              <a:latin typeface="Titillium Web"/>
              <a:ea typeface="Titillium Web"/>
              <a:cs typeface="Titillium Web"/>
              <a:sym typeface="Titillium Web"/>
            </a:endParaRPr>
          </a:p>
        </p:txBody>
      </p:sp>
      <p:pic>
        <p:nvPicPr>
          <p:cNvPr id="2690" name="Google Shape;2690;p18"/>
          <p:cNvPicPr preferRelativeResize="0"/>
          <p:nvPr/>
        </p:nvPicPr>
        <p:blipFill>
          <a:blip r:embed="rId4">
            <a:alphaModFix/>
          </a:blip>
          <a:stretch>
            <a:fillRect/>
          </a:stretch>
        </p:blipFill>
        <p:spPr>
          <a:xfrm>
            <a:off x="4783944" y="781881"/>
            <a:ext cx="1447975" cy="1322066"/>
          </a:xfrm>
          <a:prstGeom prst="rect">
            <a:avLst/>
          </a:prstGeom>
          <a:noFill/>
          <a:ln cap="flat" cmpd="sng" w="9525">
            <a:solidFill>
              <a:srgbClr val="674EA7"/>
            </a:solidFill>
            <a:prstDash val="solid"/>
            <a:round/>
            <a:headEnd len="sm" w="sm" type="none"/>
            <a:tailEnd len="sm" w="sm" type="none"/>
          </a:ln>
        </p:spPr>
      </p:pic>
      <p:sp>
        <p:nvSpPr>
          <p:cNvPr id="2691" name="Google Shape;2691;p18"/>
          <p:cNvSpPr txBox="1"/>
          <p:nvPr/>
        </p:nvSpPr>
        <p:spPr>
          <a:xfrm>
            <a:off x="4826138" y="780450"/>
            <a:ext cx="37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A</a:t>
            </a:r>
            <a:endParaRPr b="1">
              <a:latin typeface="Calibri"/>
              <a:ea typeface="Calibri"/>
              <a:cs typeface="Calibri"/>
              <a:sym typeface="Calibri"/>
            </a:endParaRPr>
          </a:p>
        </p:txBody>
      </p:sp>
      <p:sp>
        <p:nvSpPr>
          <p:cNvPr id="2692" name="Google Shape;2692;p18"/>
          <p:cNvSpPr txBox="1"/>
          <p:nvPr/>
        </p:nvSpPr>
        <p:spPr>
          <a:xfrm>
            <a:off x="4603625" y="1277299"/>
            <a:ext cx="37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C</a:t>
            </a:r>
            <a:endParaRPr b="1">
              <a:latin typeface="Calibri"/>
              <a:ea typeface="Calibri"/>
              <a:cs typeface="Calibri"/>
              <a:sym typeface="Calibri"/>
            </a:endParaRPr>
          </a:p>
        </p:txBody>
      </p:sp>
      <p:sp>
        <p:nvSpPr>
          <p:cNvPr id="2693" name="Google Shape;2693;p18"/>
          <p:cNvSpPr txBox="1"/>
          <p:nvPr/>
        </p:nvSpPr>
        <p:spPr>
          <a:xfrm>
            <a:off x="4981034" y="1080621"/>
            <a:ext cx="37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B</a:t>
            </a:r>
            <a:endParaRPr b="1">
              <a:latin typeface="Calibri"/>
              <a:ea typeface="Calibri"/>
              <a:cs typeface="Calibri"/>
              <a:sym typeface="Calibri"/>
            </a:endParaRPr>
          </a:p>
        </p:txBody>
      </p:sp>
      <p:sp>
        <p:nvSpPr>
          <p:cNvPr id="2694" name="Google Shape;2694;p18"/>
          <p:cNvSpPr txBox="1"/>
          <p:nvPr/>
        </p:nvSpPr>
        <p:spPr>
          <a:xfrm>
            <a:off x="4902667" y="1550767"/>
            <a:ext cx="37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D</a:t>
            </a:r>
            <a:endParaRPr b="1">
              <a:latin typeface="Calibri"/>
              <a:ea typeface="Calibri"/>
              <a:cs typeface="Calibri"/>
              <a:sym typeface="Calibri"/>
            </a:endParaRPr>
          </a:p>
        </p:txBody>
      </p:sp>
      <p:sp>
        <p:nvSpPr>
          <p:cNvPr id="2695" name="Google Shape;2695;p18"/>
          <p:cNvSpPr txBox="1"/>
          <p:nvPr/>
        </p:nvSpPr>
        <p:spPr>
          <a:xfrm>
            <a:off x="4741504" y="1774155"/>
            <a:ext cx="37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E</a:t>
            </a:r>
            <a:endParaRPr b="1">
              <a:latin typeface="Calibri"/>
              <a:ea typeface="Calibri"/>
              <a:cs typeface="Calibri"/>
              <a:sym typeface="Calibri"/>
            </a:endParaRPr>
          </a:p>
        </p:txBody>
      </p:sp>
      <p:sp>
        <p:nvSpPr>
          <p:cNvPr id="2696" name="Google Shape;2696;p18"/>
          <p:cNvSpPr txBox="1"/>
          <p:nvPr/>
        </p:nvSpPr>
        <p:spPr>
          <a:xfrm>
            <a:off x="-260261" y="5012900"/>
            <a:ext cx="4271400" cy="95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latin typeface="Comic Sans MS"/>
              <a:ea typeface="Comic Sans MS"/>
              <a:cs typeface="Comic Sans MS"/>
              <a:sym typeface="Comic Sans MS"/>
            </a:endParaRPr>
          </a:p>
        </p:txBody>
      </p:sp>
      <p:sp>
        <p:nvSpPr>
          <p:cNvPr id="2697" name="Google Shape;2697;p18"/>
          <p:cNvSpPr txBox="1"/>
          <p:nvPr/>
        </p:nvSpPr>
        <p:spPr>
          <a:xfrm>
            <a:off x="932888" y="5423430"/>
            <a:ext cx="3511800" cy="53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SA" sz="2000">
                <a:solidFill>
                  <a:schemeClr val="accent1"/>
                </a:solidFill>
                <a:latin typeface="Titillium Web"/>
                <a:ea typeface="Titillium Web"/>
                <a:cs typeface="Titillium Web"/>
                <a:sym typeface="Titillium Web"/>
              </a:rPr>
              <a:t>Exogenous</a:t>
            </a:r>
            <a:r>
              <a:rPr lang="en-SA" sz="2000">
                <a:solidFill>
                  <a:srgbClr val="002060"/>
                </a:solidFill>
                <a:latin typeface="Titillium Web"/>
                <a:ea typeface="Titillium Web"/>
                <a:cs typeface="Titillium Web"/>
                <a:sym typeface="Titillium Web"/>
              </a:rPr>
              <a:t>: </a:t>
            </a:r>
            <a:r>
              <a:rPr b="1" lang="en-SA" sz="900">
                <a:solidFill>
                  <a:schemeClr val="accent6"/>
                </a:solidFill>
                <a:latin typeface="Titillium Web"/>
                <a:ea typeface="Titillium Web"/>
                <a:cs typeface="Titillium Web"/>
                <a:sym typeface="Titillium Web"/>
              </a:rPr>
              <a:t>من </a:t>
            </a:r>
            <a:r>
              <a:rPr b="1" lang="en-SA" sz="1000">
                <a:solidFill>
                  <a:schemeClr val="accent6"/>
                </a:solidFill>
                <a:latin typeface="Titillium Web"/>
                <a:ea typeface="Titillium Web"/>
                <a:cs typeface="Titillium Web"/>
                <a:sym typeface="Titillium Web"/>
              </a:rPr>
              <a:t>المستشفى</a:t>
            </a:r>
            <a:r>
              <a:rPr b="1" lang="en-SA" sz="1300">
                <a:solidFill>
                  <a:schemeClr val="accent6"/>
                </a:solidFill>
                <a:latin typeface="Titillium Web"/>
                <a:ea typeface="Titillium Web"/>
                <a:cs typeface="Titillium Web"/>
                <a:sym typeface="Titillium Web"/>
              </a:rPr>
              <a:t> </a:t>
            </a:r>
            <a:r>
              <a:rPr b="1" lang="en-SA" sz="900">
                <a:solidFill>
                  <a:schemeClr val="accent6"/>
                </a:solidFill>
                <a:latin typeface="Titillium Web"/>
                <a:ea typeface="Titillium Web"/>
                <a:cs typeface="Titillium Web"/>
                <a:sym typeface="Titillium Web"/>
              </a:rPr>
              <a:t>أو الكادر الطبي</a:t>
            </a:r>
            <a:endParaRPr b="1" sz="900">
              <a:solidFill>
                <a:schemeClr val="accent6"/>
              </a:solidFill>
              <a:latin typeface="Titillium Web"/>
              <a:ea typeface="Titillium Web"/>
              <a:cs typeface="Titillium Web"/>
              <a:sym typeface="Titillium Web"/>
            </a:endParaRPr>
          </a:p>
          <a:p>
            <a:pPr indent="0" lvl="0" marL="0" marR="0" rtl="0" algn="l">
              <a:spcBef>
                <a:spcPts val="0"/>
              </a:spcBef>
              <a:spcAft>
                <a:spcPts val="0"/>
              </a:spcAft>
              <a:buNone/>
            </a:pPr>
            <a:r>
              <a:t/>
            </a:r>
            <a:endParaRPr sz="2000">
              <a:solidFill>
                <a:srgbClr val="002060"/>
              </a:solidFill>
              <a:latin typeface="Titillium Web"/>
              <a:ea typeface="Titillium Web"/>
              <a:cs typeface="Titillium Web"/>
              <a:sym typeface="Titillium Web"/>
            </a:endParaRPr>
          </a:p>
        </p:txBody>
      </p:sp>
      <p:sp>
        <p:nvSpPr>
          <p:cNvPr id="2698" name="Google Shape;2698;p18"/>
          <p:cNvSpPr/>
          <p:nvPr/>
        </p:nvSpPr>
        <p:spPr>
          <a:xfrm>
            <a:off x="150300" y="5412650"/>
            <a:ext cx="675000" cy="585900"/>
          </a:xfrm>
          <a:prstGeom prst="ellipse">
            <a:avLst/>
          </a:prstGeom>
          <a:solidFill>
            <a:srgbClr val="D0E0E3"/>
          </a:solidFill>
          <a:ln cap="flat" cmpd="sng" w="19050">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SA" sz="3000">
                <a:solidFill>
                  <a:srgbClr val="002060"/>
                </a:solidFill>
                <a:latin typeface="Comic Sans MS"/>
                <a:ea typeface="Comic Sans MS"/>
                <a:cs typeface="Comic Sans MS"/>
                <a:sym typeface="Comic Sans MS"/>
              </a:rPr>
              <a:t>2</a:t>
            </a:r>
            <a:endParaRPr sz="3000">
              <a:solidFill>
                <a:srgbClr val="002060"/>
              </a:solidFill>
              <a:latin typeface="Comic Sans MS"/>
              <a:ea typeface="Comic Sans MS"/>
              <a:cs typeface="Comic Sans MS"/>
              <a:sym typeface="Comic Sans MS"/>
            </a:endParaRPr>
          </a:p>
        </p:txBody>
      </p:sp>
      <p:sp>
        <p:nvSpPr>
          <p:cNvPr id="2699" name="Google Shape;2699;p18"/>
          <p:cNvSpPr txBox="1"/>
          <p:nvPr/>
        </p:nvSpPr>
        <p:spPr>
          <a:xfrm>
            <a:off x="351100" y="6601850"/>
            <a:ext cx="3054900" cy="1929900"/>
          </a:xfrm>
          <a:prstGeom prst="rect">
            <a:avLst/>
          </a:prstGeom>
          <a:no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SA">
                <a:solidFill>
                  <a:schemeClr val="accent1"/>
                </a:solidFill>
                <a:latin typeface="Titillium Web"/>
                <a:ea typeface="Titillium Web"/>
                <a:cs typeface="Titillium Web"/>
                <a:sym typeface="Titillium Web"/>
              </a:rPr>
              <a:t>Source of microorganisms</a:t>
            </a:r>
            <a:r>
              <a:rPr lang="en-SA">
                <a:solidFill>
                  <a:schemeClr val="accent1"/>
                </a:solidFill>
                <a:latin typeface="Titillium Web"/>
                <a:ea typeface="Titillium Web"/>
                <a:cs typeface="Titillium Web"/>
                <a:sym typeface="Titillium Web"/>
              </a:rPr>
              <a:t>:</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941651"/>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Hands of health care worker.</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(A)Ventilator circuit.</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a:solidFill>
                  <a:srgbClr val="434343"/>
                </a:solidFill>
                <a:latin typeface="Titillium Web"/>
                <a:ea typeface="Titillium Web"/>
                <a:cs typeface="Titillium Web"/>
                <a:sym typeface="Titillium Web"/>
              </a:rPr>
              <a:t>          </a:t>
            </a:r>
            <a:r>
              <a:rPr b="1" lang="en-SA" sz="900">
                <a:solidFill>
                  <a:schemeClr val="accent6"/>
                </a:solidFill>
                <a:latin typeface="Titillium Web"/>
                <a:ea typeface="Titillium Web"/>
                <a:cs typeface="Titillium Web"/>
                <a:sym typeface="Titillium Web"/>
              </a:rPr>
              <a:t>     (دائرة الجهاز تكون ملوثة</a:t>
            </a:r>
            <a:r>
              <a:rPr lang="en-SA" sz="1300">
                <a:solidFill>
                  <a:srgbClr val="999999"/>
                </a:solidFill>
                <a:latin typeface="Titillium Web"/>
                <a:ea typeface="Titillium Web"/>
                <a:cs typeface="Titillium Web"/>
                <a:sym typeface="Titillium Web"/>
              </a:rPr>
              <a:t>)</a:t>
            </a:r>
            <a:endParaRPr sz="13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(B)Biofilm of endotracheal tube.</a:t>
            </a:r>
            <a:endParaRPr>
              <a:solidFill>
                <a:srgbClr val="434343"/>
              </a:solidFill>
              <a:latin typeface="Titillium Web"/>
              <a:ea typeface="Titillium Web"/>
              <a:cs typeface="Titillium Web"/>
              <a:sym typeface="Titillium Web"/>
            </a:endParaRPr>
          </a:p>
        </p:txBody>
      </p:sp>
      <p:sp>
        <p:nvSpPr>
          <p:cNvPr id="2700" name="Google Shape;2700;p18"/>
          <p:cNvSpPr txBox="1"/>
          <p:nvPr/>
        </p:nvSpPr>
        <p:spPr>
          <a:xfrm>
            <a:off x="3578750" y="6601950"/>
            <a:ext cx="2872200" cy="1929900"/>
          </a:xfrm>
          <a:prstGeom prst="rect">
            <a:avLst/>
          </a:prstGeom>
          <a:no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SA">
                <a:solidFill>
                  <a:schemeClr val="accent1"/>
                </a:solidFill>
                <a:latin typeface="Titillium Web"/>
                <a:ea typeface="Titillium Web"/>
                <a:cs typeface="Titillium Web"/>
                <a:sym typeface="Titillium Web"/>
              </a:rPr>
              <a:t>Mechanism of Pneumonia:</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4"/>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941651"/>
              </a:solidFill>
              <a:latin typeface="Titillium Web"/>
              <a:ea typeface="Titillium Web"/>
              <a:cs typeface="Titillium Web"/>
              <a:sym typeface="Titillium Web"/>
            </a:endParaRPr>
          </a:p>
          <a:p>
            <a:pPr indent="-317500" lvl="0" marL="457200" rtl="0" algn="l">
              <a:spcBef>
                <a:spcPts val="0"/>
              </a:spcBef>
              <a:spcAft>
                <a:spcPts val="0"/>
              </a:spcAft>
              <a:buClr>
                <a:srgbClr val="434343"/>
              </a:buClr>
              <a:buSzPts val="1400"/>
              <a:buFont typeface="Titillium Web"/>
              <a:buChar char="●"/>
            </a:pPr>
            <a:r>
              <a:rPr lang="en-SA">
                <a:solidFill>
                  <a:srgbClr val="434343"/>
                </a:solidFill>
                <a:latin typeface="Titillium Web"/>
                <a:ea typeface="Titillium Web"/>
                <a:cs typeface="Titillium Web"/>
                <a:sym typeface="Titillium Web"/>
              </a:rPr>
              <a:t>Pneumonia occurs when colonized secretions are inhaled into the lungs through the endotracheal tube.</a:t>
            </a:r>
            <a:endParaRPr>
              <a:solidFill>
                <a:srgbClr val="434343"/>
              </a:solidFill>
              <a:latin typeface="Titillium Web"/>
              <a:ea typeface="Titillium Web"/>
              <a:cs typeface="Titillium Web"/>
              <a:sym typeface="Titillium Web"/>
            </a:endParaRPr>
          </a:p>
        </p:txBody>
      </p:sp>
      <p:pic>
        <p:nvPicPr>
          <p:cNvPr id="2701" name="Google Shape;2701;p18"/>
          <p:cNvPicPr preferRelativeResize="0"/>
          <p:nvPr/>
        </p:nvPicPr>
        <p:blipFill>
          <a:blip r:embed="rId5">
            <a:alphaModFix/>
          </a:blip>
          <a:stretch>
            <a:fillRect/>
          </a:stretch>
        </p:blipFill>
        <p:spPr>
          <a:xfrm>
            <a:off x="4823753" y="5227900"/>
            <a:ext cx="1372396" cy="1322049"/>
          </a:xfrm>
          <a:prstGeom prst="rect">
            <a:avLst/>
          </a:prstGeom>
          <a:noFill/>
          <a:ln cap="flat" cmpd="sng" w="9525">
            <a:solidFill>
              <a:srgbClr val="674EA7"/>
            </a:solidFill>
            <a:prstDash val="solid"/>
            <a:round/>
            <a:headEnd len="sm" w="sm" type="none"/>
            <a:tailEnd len="sm" w="sm" type="none"/>
          </a:ln>
        </p:spPr>
      </p:pic>
      <p:sp>
        <p:nvSpPr>
          <p:cNvPr id="2702" name="Google Shape;2702;p18"/>
          <p:cNvSpPr txBox="1"/>
          <p:nvPr/>
        </p:nvSpPr>
        <p:spPr>
          <a:xfrm>
            <a:off x="4652443" y="5553278"/>
            <a:ext cx="382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A</a:t>
            </a:r>
            <a:endParaRPr b="1">
              <a:latin typeface="Calibri"/>
              <a:ea typeface="Calibri"/>
              <a:cs typeface="Calibri"/>
              <a:sym typeface="Calibri"/>
            </a:endParaRPr>
          </a:p>
        </p:txBody>
      </p:sp>
      <p:sp>
        <p:nvSpPr>
          <p:cNvPr id="2703" name="Google Shape;2703;p18"/>
          <p:cNvSpPr txBox="1"/>
          <p:nvPr/>
        </p:nvSpPr>
        <p:spPr>
          <a:xfrm>
            <a:off x="5148629" y="5898001"/>
            <a:ext cx="382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latin typeface="Calibri"/>
                <a:ea typeface="Calibri"/>
                <a:cs typeface="Calibri"/>
                <a:sym typeface="Calibri"/>
              </a:rPr>
              <a:t>B</a:t>
            </a:r>
            <a:endParaRPr b="1">
              <a:latin typeface="Calibri"/>
              <a:ea typeface="Calibri"/>
              <a:cs typeface="Calibri"/>
              <a:sym typeface="Calibri"/>
            </a:endParaRPr>
          </a:p>
        </p:txBody>
      </p:sp>
      <p:sp>
        <p:nvSpPr>
          <p:cNvPr id="2704" name="Google Shape;2704;p18"/>
          <p:cNvSpPr txBox="1"/>
          <p:nvPr/>
        </p:nvSpPr>
        <p:spPr>
          <a:xfrm>
            <a:off x="351100" y="8583850"/>
            <a:ext cx="4596900" cy="11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Biofilm</a:t>
            </a:r>
            <a:r>
              <a:rPr lang="en-SA" sz="1300">
                <a:solidFill>
                  <a:srgbClr val="002060"/>
                </a:solidFill>
                <a:latin typeface="Titillium Web"/>
                <a:ea typeface="Titillium Web"/>
                <a:cs typeface="Titillium Web"/>
                <a:sym typeface="Titillium Web"/>
              </a:rPr>
              <a:t> : </a:t>
            </a:r>
            <a:r>
              <a:rPr lang="en-SA" sz="1300">
                <a:solidFill>
                  <a:srgbClr val="9E9E9E"/>
                </a:solidFill>
                <a:latin typeface="Titillium Web"/>
                <a:ea typeface="Titillium Web"/>
                <a:cs typeface="Titillium Web"/>
                <a:sym typeface="Titillium Web"/>
              </a:rPr>
              <a:t>Thin layer from the secretion of the organism will cover the tube so it will be colonized with a lot of bacteria and aspirated, this protects Biofilm the bacteria from antibiotics &amp; the immune system.</a:t>
            </a:r>
            <a:endParaRPr sz="1300">
              <a:solidFill>
                <a:srgbClr val="9E9E9E"/>
              </a:solidFill>
              <a:latin typeface="Titillium Web"/>
              <a:ea typeface="Titillium Web"/>
              <a:cs typeface="Titillium Web"/>
              <a:sym typeface="Titillium We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8" name="Shape 2708"/>
        <p:cNvGrpSpPr/>
        <p:nvPr/>
      </p:nvGrpSpPr>
      <p:grpSpPr>
        <a:xfrm>
          <a:off x="0" y="0"/>
          <a:ext cx="0" cy="0"/>
          <a:chOff x="0" y="0"/>
          <a:chExt cx="0" cy="0"/>
        </a:xfrm>
      </p:grpSpPr>
      <p:sp>
        <p:nvSpPr>
          <p:cNvPr id="2709" name="Google Shape;2709;p19"/>
          <p:cNvSpPr txBox="1"/>
          <p:nvPr>
            <p:ph type="title"/>
          </p:nvPr>
        </p:nvSpPr>
        <p:spPr>
          <a:xfrm>
            <a:off x="233850" y="368149"/>
            <a:ext cx="6390300" cy="1277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SA"/>
              <a:t>Prevention for VAP </a:t>
            </a:r>
            <a:endParaRPr/>
          </a:p>
          <a:p>
            <a:pPr indent="0" lvl="0" marL="0" rtl="0" algn="ctr">
              <a:spcBef>
                <a:spcPts val="0"/>
              </a:spcBef>
              <a:spcAft>
                <a:spcPts val="0"/>
              </a:spcAft>
              <a:buNone/>
            </a:pPr>
            <a:r>
              <a:rPr lang="en-SA"/>
              <a:t> </a:t>
            </a:r>
            <a:endParaRPr/>
          </a:p>
          <a:p>
            <a:pPr indent="0" lvl="0" marL="0" rtl="0" algn="ctr">
              <a:spcBef>
                <a:spcPts val="0"/>
              </a:spcBef>
              <a:spcAft>
                <a:spcPts val="0"/>
              </a:spcAft>
              <a:buNone/>
            </a:pPr>
            <a:r>
              <a:t/>
            </a:r>
            <a:endParaRPr/>
          </a:p>
        </p:txBody>
      </p:sp>
      <p:sp>
        <p:nvSpPr>
          <p:cNvPr id="2710" name="Google Shape;2710;p19"/>
          <p:cNvSpPr txBox="1"/>
          <p:nvPr/>
        </p:nvSpPr>
        <p:spPr>
          <a:xfrm>
            <a:off x="3617739" y="677200"/>
            <a:ext cx="2768100" cy="3675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SA" sz="1200">
                <a:solidFill>
                  <a:srgbClr val="B7B7B7"/>
                </a:solidFill>
              </a:rPr>
              <a:t>تقلل </a:t>
            </a:r>
            <a:r>
              <a:rPr lang="en-SA" sz="1200">
                <a:solidFill>
                  <a:srgbClr val="B7B7B7"/>
                </a:solidFill>
              </a:rPr>
              <a:t>حدوثها </a:t>
            </a:r>
            <a:r>
              <a:rPr lang="en-SA" sz="1200">
                <a:solidFill>
                  <a:srgbClr val="B7B7B7"/>
                </a:solidFill>
              </a:rPr>
              <a:t>لكن</a:t>
            </a:r>
            <a:r>
              <a:rPr lang="en-SA" sz="1200">
                <a:solidFill>
                  <a:srgbClr val="B7B7B7"/>
                </a:solidFill>
              </a:rPr>
              <a:t> ما تمنعها تماما</a:t>
            </a:r>
            <a:endParaRPr sz="1200">
              <a:solidFill>
                <a:srgbClr val="B7B7B7"/>
              </a:solidFill>
            </a:endParaRPr>
          </a:p>
        </p:txBody>
      </p:sp>
      <p:sp>
        <p:nvSpPr>
          <p:cNvPr id="2711" name="Google Shape;2711;p19"/>
          <p:cNvSpPr/>
          <p:nvPr/>
        </p:nvSpPr>
        <p:spPr>
          <a:xfrm>
            <a:off x="628650" y="1044700"/>
            <a:ext cx="5757200" cy="2772625"/>
          </a:xfrm>
          <a:prstGeom prst="flowChartPunchedTape">
            <a:avLst/>
          </a:prstGeom>
          <a:noFill/>
          <a:ln cap="flat" cmpd="sng" w="28575">
            <a:solidFill>
              <a:schemeClr val="lt1"/>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SA" sz="1200"/>
              <a:t>●</a:t>
            </a:r>
            <a:r>
              <a:rPr lang="en-SA" sz="1200">
                <a:solidFill>
                  <a:srgbClr val="134F5C"/>
                </a:solidFill>
                <a:latin typeface="Cairo"/>
                <a:ea typeface="Cairo"/>
                <a:cs typeface="Cairo"/>
                <a:sym typeface="Cairo"/>
              </a:rPr>
              <a:t>Effective hand washing and use of protective gowns and gloves.</a:t>
            </a:r>
            <a:endParaRPr sz="1200">
              <a:solidFill>
                <a:srgbClr val="134F5C"/>
              </a:solidFill>
              <a:latin typeface="Cairo"/>
              <a:ea typeface="Cairo"/>
              <a:cs typeface="Cairo"/>
              <a:sym typeface="Cairo"/>
            </a:endParaRPr>
          </a:p>
          <a:p>
            <a:pPr indent="0" lvl="0" marL="0" rtl="0" algn="ctr">
              <a:spcBef>
                <a:spcPts val="0"/>
              </a:spcBef>
              <a:spcAft>
                <a:spcPts val="0"/>
              </a:spcAft>
              <a:buNone/>
            </a:pPr>
            <a:r>
              <a:rPr lang="en-SA" sz="1200">
                <a:solidFill>
                  <a:srgbClr val="134F5C"/>
                </a:solidFill>
                <a:latin typeface="Cairo"/>
                <a:ea typeface="Cairo"/>
                <a:cs typeface="Cairo"/>
                <a:sym typeface="Cairo"/>
              </a:rPr>
              <a:t>●Semi Recumbent positioning.</a:t>
            </a:r>
            <a:endParaRPr sz="1200">
              <a:solidFill>
                <a:srgbClr val="134F5C"/>
              </a:solidFill>
              <a:latin typeface="Cairo"/>
              <a:ea typeface="Cairo"/>
              <a:cs typeface="Cairo"/>
              <a:sym typeface="Cairo"/>
            </a:endParaRPr>
          </a:p>
          <a:p>
            <a:pPr indent="0" lvl="0" marL="0" rtl="0" algn="ctr">
              <a:spcBef>
                <a:spcPts val="0"/>
              </a:spcBef>
              <a:spcAft>
                <a:spcPts val="0"/>
              </a:spcAft>
              <a:buNone/>
            </a:pPr>
            <a:r>
              <a:rPr b="1" lang="en-SA" sz="900">
                <a:solidFill>
                  <a:schemeClr val="accent6"/>
                </a:solidFill>
                <a:latin typeface="Cairo"/>
                <a:ea typeface="Cairo"/>
                <a:cs typeface="Cairo"/>
                <a:sym typeface="Cairo"/>
              </a:rPr>
              <a:t>45°degree(يكون المريض نصف جالس)</a:t>
            </a:r>
            <a:endParaRPr b="1" sz="900">
              <a:solidFill>
                <a:schemeClr val="accent6"/>
              </a:solidFill>
              <a:latin typeface="Cairo"/>
              <a:ea typeface="Cairo"/>
              <a:cs typeface="Cairo"/>
              <a:sym typeface="Cairo"/>
            </a:endParaRPr>
          </a:p>
          <a:p>
            <a:pPr indent="0" lvl="0" marL="0" rtl="0" algn="ctr">
              <a:spcBef>
                <a:spcPts val="0"/>
              </a:spcBef>
              <a:spcAft>
                <a:spcPts val="0"/>
              </a:spcAft>
              <a:buNone/>
            </a:pPr>
            <a:r>
              <a:rPr lang="en-SA" sz="1200">
                <a:solidFill>
                  <a:srgbClr val="134F5C"/>
                </a:solidFill>
                <a:latin typeface="Cairo"/>
                <a:ea typeface="Cairo"/>
                <a:cs typeface="Cairo"/>
                <a:sym typeface="Cairo"/>
              </a:rPr>
              <a:t>●Avoidance of large gastric volume </a:t>
            </a:r>
            <a:r>
              <a:rPr lang="en-SA" sz="1200">
                <a:solidFill>
                  <a:schemeClr val="accent6"/>
                </a:solidFill>
                <a:latin typeface="Cairo"/>
                <a:ea typeface="Cairo"/>
                <a:cs typeface="Cairo"/>
                <a:sym typeface="Cairo"/>
              </a:rPr>
              <a:t>(</a:t>
            </a:r>
            <a:r>
              <a:rPr b="1" lang="en-SA" sz="1000">
                <a:solidFill>
                  <a:schemeClr val="accent6"/>
                </a:solidFill>
                <a:latin typeface="Cairo"/>
                <a:ea typeface="Cairo"/>
                <a:cs typeface="Cairo"/>
                <a:sym typeface="Cairo"/>
              </a:rPr>
              <a:t>تكون</a:t>
            </a:r>
            <a:r>
              <a:rPr b="1" lang="en-SA" sz="1200">
                <a:solidFill>
                  <a:schemeClr val="accent6"/>
                </a:solidFill>
                <a:latin typeface="Cairo"/>
                <a:ea typeface="Cairo"/>
                <a:cs typeface="Cairo"/>
                <a:sym typeface="Cairo"/>
              </a:rPr>
              <a:t> </a:t>
            </a:r>
            <a:r>
              <a:rPr b="1" lang="en-SA" sz="900">
                <a:solidFill>
                  <a:schemeClr val="accent6"/>
                </a:solidFill>
                <a:latin typeface="Cairo"/>
                <a:ea typeface="Cairo"/>
                <a:cs typeface="Cairo"/>
                <a:sym typeface="Cairo"/>
              </a:rPr>
              <a:t>الوجبات</a:t>
            </a:r>
            <a:r>
              <a:rPr b="1" lang="en-SA" sz="1200">
                <a:solidFill>
                  <a:schemeClr val="accent6"/>
                </a:solidFill>
                <a:latin typeface="Cairo"/>
                <a:ea typeface="Cairo"/>
                <a:cs typeface="Cairo"/>
                <a:sym typeface="Cairo"/>
              </a:rPr>
              <a:t> </a:t>
            </a:r>
            <a:r>
              <a:rPr b="1" lang="en-SA" sz="900">
                <a:solidFill>
                  <a:schemeClr val="accent6"/>
                </a:solidFill>
                <a:latin typeface="Cairo"/>
                <a:ea typeface="Cairo"/>
                <a:cs typeface="Cairo"/>
                <a:sym typeface="Cairo"/>
              </a:rPr>
              <a:t>صغيرة)</a:t>
            </a:r>
            <a:endParaRPr b="1" sz="1200">
              <a:solidFill>
                <a:schemeClr val="accent6"/>
              </a:solidFill>
              <a:latin typeface="Cairo"/>
              <a:ea typeface="Cairo"/>
              <a:cs typeface="Cairo"/>
              <a:sym typeface="Cairo"/>
            </a:endParaRPr>
          </a:p>
          <a:p>
            <a:pPr indent="0" lvl="0" marL="0" rtl="0" algn="ctr">
              <a:spcBef>
                <a:spcPts val="0"/>
              </a:spcBef>
              <a:spcAft>
                <a:spcPts val="0"/>
              </a:spcAft>
              <a:buNone/>
            </a:pPr>
            <a:r>
              <a:rPr lang="en-SA" sz="1200">
                <a:solidFill>
                  <a:srgbClr val="134F5C"/>
                </a:solidFill>
                <a:latin typeface="Cairo"/>
                <a:ea typeface="Cairo"/>
                <a:cs typeface="Cairo"/>
                <a:sym typeface="Cairo"/>
              </a:rPr>
              <a:t>●Oral (non-nasal) intubation.</a:t>
            </a:r>
            <a:r>
              <a:rPr lang="en-SA" sz="1200">
                <a:solidFill>
                  <a:srgbClr val="9E9E9E"/>
                </a:solidFill>
                <a:latin typeface="Cairo"/>
                <a:ea typeface="Cairo"/>
                <a:cs typeface="Cairo"/>
                <a:sym typeface="Cairo"/>
              </a:rPr>
              <a:t> </a:t>
            </a:r>
            <a:r>
              <a:rPr b="1" lang="en-SA" sz="900">
                <a:solidFill>
                  <a:schemeClr val="accent6"/>
                </a:solidFill>
                <a:latin typeface="Cairo"/>
                <a:ea typeface="Cairo"/>
                <a:cs typeface="Cairo"/>
                <a:sym typeface="Cairo"/>
              </a:rPr>
              <a:t>(colonization يمنع ال )</a:t>
            </a:r>
            <a:endParaRPr b="1" sz="900">
              <a:solidFill>
                <a:schemeClr val="accent6"/>
              </a:solidFill>
              <a:latin typeface="Cairo"/>
              <a:ea typeface="Cairo"/>
              <a:cs typeface="Cairo"/>
              <a:sym typeface="Cairo"/>
            </a:endParaRPr>
          </a:p>
          <a:p>
            <a:pPr indent="0" lvl="0" marL="0" rtl="0" algn="ctr">
              <a:spcBef>
                <a:spcPts val="0"/>
              </a:spcBef>
              <a:spcAft>
                <a:spcPts val="0"/>
              </a:spcAft>
              <a:buNone/>
            </a:pPr>
            <a:r>
              <a:rPr lang="en-SA" sz="1200">
                <a:solidFill>
                  <a:srgbClr val="134F5C"/>
                </a:solidFill>
                <a:latin typeface="Cairo"/>
                <a:ea typeface="Cairo"/>
                <a:cs typeface="Cairo"/>
                <a:sym typeface="Cairo"/>
              </a:rPr>
              <a:t>●Continuous subglottic suctioning</a:t>
            </a:r>
            <a:r>
              <a:rPr lang="en-SA" sz="1200">
                <a:solidFill>
                  <a:srgbClr val="9E9E9E"/>
                </a:solidFill>
                <a:latin typeface="Cairo"/>
                <a:ea typeface="Cairo"/>
                <a:cs typeface="Cairo"/>
                <a:sym typeface="Cairo"/>
              </a:rPr>
              <a:t>.</a:t>
            </a:r>
            <a:r>
              <a:rPr lang="en-SA" sz="1200">
                <a:solidFill>
                  <a:schemeClr val="accent6"/>
                </a:solidFill>
                <a:latin typeface="Cairo"/>
                <a:ea typeface="Cairo"/>
                <a:cs typeface="Cairo"/>
                <a:sym typeface="Cairo"/>
              </a:rPr>
              <a:t>(</a:t>
            </a:r>
            <a:r>
              <a:rPr b="1" lang="en-SA" sz="900">
                <a:solidFill>
                  <a:schemeClr val="accent6"/>
                </a:solidFill>
                <a:latin typeface="Cairo"/>
                <a:ea typeface="Cairo"/>
                <a:cs typeface="Cairo"/>
                <a:sym typeface="Cairo"/>
              </a:rPr>
              <a:t>شفط الإفرازات لمنع التراكم</a:t>
            </a:r>
            <a:r>
              <a:rPr lang="en-SA" sz="1200">
                <a:solidFill>
                  <a:schemeClr val="accent6"/>
                </a:solidFill>
                <a:latin typeface="Cairo"/>
                <a:ea typeface="Cairo"/>
                <a:cs typeface="Cairo"/>
                <a:sym typeface="Cairo"/>
              </a:rPr>
              <a:t>)</a:t>
            </a:r>
            <a:endParaRPr sz="1200">
              <a:solidFill>
                <a:schemeClr val="accent6"/>
              </a:solidFill>
              <a:latin typeface="Cairo"/>
              <a:ea typeface="Cairo"/>
              <a:cs typeface="Cairo"/>
              <a:sym typeface="Cairo"/>
            </a:endParaRPr>
          </a:p>
          <a:p>
            <a:pPr indent="0" lvl="0" marL="0" rtl="0" algn="ctr">
              <a:spcBef>
                <a:spcPts val="0"/>
              </a:spcBef>
              <a:spcAft>
                <a:spcPts val="0"/>
              </a:spcAft>
              <a:buNone/>
            </a:pPr>
            <a:r>
              <a:rPr lang="en-SA" sz="1200">
                <a:solidFill>
                  <a:srgbClr val="134F5C"/>
                </a:solidFill>
                <a:latin typeface="Cairo"/>
                <a:ea typeface="Cairo"/>
                <a:cs typeface="Cairo"/>
                <a:sym typeface="Cairo"/>
              </a:rPr>
              <a:t>●Humidification with heat and moisture exchanger.</a:t>
            </a:r>
            <a:r>
              <a:rPr lang="en-SA" sz="1200">
                <a:solidFill>
                  <a:schemeClr val="accent6"/>
                </a:solidFill>
                <a:latin typeface="Cairo"/>
                <a:ea typeface="Cairo"/>
                <a:cs typeface="Cairo"/>
                <a:sym typeface="Cairo"/>
              </a:rPr>
              <a:t>(</a:t>
            </a:r>
            <a:r>
              <a:rPr b="1" lang="en-SA" sz="900">
                <a:solidFill>
                  <a:schemeClr val="accent6"/>
                </a:solidFill>
                <a:latin typeface="Cairo"/>
                <a:ea typeface="Cairo"/>
                <a:cs typeface="Cairo"/>
                <a:sym typeface="Cairo"/>
              </a:rPr>
              <a:t>ترطيب الجو</a:t>
            </a:r>
            <a:r>
              <a:rPr lang="en-SA" sz="1200">
                <a:solidFill>
                  <a:schemeClr val="accent6"/>
                </a:solidFill>
                <a:latin typeface="Cairo"/>
                <a:ea typeface="Cairo"/>
                <a:cs typeface="Cairo"/>
                <a:sym typeface="Cairo"/>
              </a:rPr>
              <a:t> )</a:t>
            </a:r>
            <a:endParaRPr sz="1200">
              <a:solidFill>
                <a:schemeClr val="accent6"/>
              </a:solidFill>
              <a:latin typeface="Cairo"/>
              <a:ea typeface="Cairo"/>
              <a:cs typeface="Cairo"/>
              <a:sym typeface="Cairo"/>
            </a:endParaRPr>
          </a:p>
          <a:p>
            <a:pPr indent="0" lvl="0" marL="0" rtl="0" algn="ctr">
              <a:spcBef>
                <a:spcPts val="0"/>
              </a:spcBef>
              <a:spcAft>
                <a:spcPts val="0"/>
              </a:spcAft>
              <a:buNone/>
            </a:pPr>
            <a:r>
              <a:rPr lang="en-SA" sz="1200">
                <a:solidFill>
                  <a:srgbClr val="134F5C"/>
                </a:solidFill>
                <a:latin typeface="Cairo"/>
                <a:ea typeface="Cairo"/>
                <a:cs typeface="Cairo"/>
                <a:sym typeface="Cairo"/>
              </a:rPr>
              <a:t>●Posture change</a:t>
            </a:r>
            <a:r>
              <a:rPr lang="en-SA" sz="1200">
                <a:solidFill>
                  <a:srgbClr val="9E9E9E"/>
                </a:solidFill>
                <a:latin typeface="Cairo"/>
                <a:ea typeface="Cairo"/>
                <a:cs typeface="Cairo"/>
                <a:sym typeface="Cairo"/>
              </a:rPr>
              <a:t> </a:t>
            </a:r>
            <a:r>
              <a:rPr lang="en-SA" sz="1200">
                <a:solidFill>
                  <a:schemeClr val="accent6"/>
                </a:solidFill>
                <a:latin typeface="Cairo"/>
                <a:ea typeface="Cairo"/>
                <a:cs typeface="Cairo"/>
                <a:sym typeface="Cairo"/>
              </a:rPr>
              <a:t>(</a:t>
            </a:r>
            <a:r>
              <a:rPr b="1" lang="en-SA" sz="900">
                <a:solidFill>
                  <a:schemeClr val="accent6"/>
                </a:solidFill>
                <a:latin typeface="Cairo"/>
                <a:ea typeface="Cairo"/>
                <a:cs typeface="Cairo"/>
                <a:sym typeface="Cairo"/>
              </a:rPr>
              <a:t>تغيير وضعية المريض باستمرا</a:t>
            </a:r>
            <a:r>
              <a:rPr b="1" lang="en-SA" sz="900">
                <a:solidFill>
                  <a:schemeClr val="accent6"/>
                </a:solidFill>
                <a:latin typeface="Cairo"/>
                <a:ea typeface="Cairo"/>
                <a:cs typeface="Cairo"/>
                <a:sym typeface="Cairo"/>
              </a:rPr>
              <a:t>ر</a:t>
            </a:r>
            <a:r>
              <a:rPr lang="en-SA" sz="1200">
                <a:solidFill>
                  <a:srgbClr val="9E9E9E"/>
                </a:solidFill>
                <a:latin typeface="Cairo"/>
                <a:ea typeface="Cairo"/>
                <a:cs typeface="Cairo"/>
                <a:sym typeface="Cairo"/>
              </a:rPr>
              <a:t> )</a:t>
            </a:r>
            <a:endParaRPr sz="1200">
              <a:solidFill>
                <a:srgbClr val="9E9E9E"/>
              </a:solidFill>
              <a:latin typeface="Cairo"/>
              <a:ea typeface="Cairo"/>
              <a:cs typeface="Cairo"/>
              <a:sym typeface="Cairo"/>
            </a:endParaRPr>
          </a:p>
          <a:p>
            <a:pPr indent="0" lvl="0" marL="0" rtl="0" algn="ctr">
              <a:spcBef>
                <a:spcPts val="0"/>
              </a:spcBef>
              <a:spcAft>
                <a:spcPts val="0"/>
              </a:spcAft>
              <a:buNone/>
            </a:pPr>
            <a:r>
              <a:t/>
            </a:r>
            <a:endParaRPr sz="1200">
              <a:solidFill>
                <a:srgbClr val="9E9E9E"/>
              </a:solidFill>
              <a:latin typeface="Cairo"/>
              <a:ea typeface="Cairo"/>
              <a:cs typeface="Cairo"/>
              <a:sym typeface="Cairo"/>
            </a:endParaRPr>
          </a:p>
          <a:p>
            <a:pPr indent="0" lvl="0" marL="0" rtl="0" algn="ctr">
              <a:spcBef>
                <a:spcPts val="0"/>
              </a:spcBef>
              <a:spcAft>
                <a:spcPts val="0"/>
              </a:spcAft>
              <a:buNone/>
            </a:pPr>
            <a:r>
              <a:t/>
            </a:r>
            <a:endParaRPr sz="1200"/>
          </a:p>
        </p:txBody>
      </p:sp>
      <p:sp>
        <p:nvSpPr>
          <p:cNvPr id="2712" name="Google Shape;2712;p19"/>
          <p:cNvSpPr/>
          <p:nvPr/>
        </p:nvSpPr>
        <p:spPr>
          <a:xfrm>
            <a:off x="743675" y="4007075"/>
            <a:ext cx="5642175" cy="3524300"/>
          </a:xfrm>
          <a:prstGeom prst="flowChartPunchedTape">
            <a:avLst/>
          </a:prstGeom>
          <a:noFill/>
          <a:ln cap="flat" cmpd="sng" w="38100">
            <a:solidFill>
              <a:srgbClr val="00318B"/>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SA" sz="1200">
                <a:latin typeface="Cairo"/>
                <a:ea typeface="Cairo"/>
                <a:cs typeface="Cairo"/>
                <a:sym typeface="Cairo"/>
              </a:rPr>
              <a:t>●Avoiding stress-ulcer prophylaxi.</a:t>
            </a:r>
            <a:r>
              <a:rPr lang="en-SA" sz="1200">
                <a:solidFill>
                  <a:srgbClr val="9E9E9E"/>
                </a:solidFill>
                <a:latin typeface="Cairo"/>
                <a:ea typeface="Cairo"/>
                <a:cs typeface="Cairo"/>
                <a:sym typeface="Cairo"/>
              </a:rPr>
              <a:t>(Patients in ICU are in risk of ulcer they can be given prophylaxis to reduce stomach pH but the problem is that this would increase the risk of infection med439</a:t>
            </a:r>
            <a:r>
              <a:rPr lang="en-SA" sz="1200">
                <a:latin typeface="Cairo"/>
                <a:ea typeface="Cairo"/>
                <a:cs typeface="Cairo"/>
                <a:sym typeface="Cairo"/>
              </a:rPr>
              <a:t> </a:t>
            </a:r>
            <a:endParaRPr sz="1200">
              <a:latin typeface="Cairo"/>
              <a:ea typeface="Cairo"/>
              <a:cs typeface="Cairo"/>
              <a:sym typeface="Cairo"/>
            </a:endParaRPr>
          </a:p>
          <a:p>
            <a:pPr indent="0" lvl="0" marL="0" rtl="0" algn="ctr">
              <a:spcBef>
                <a:spcPts val="0"/>
              </a:spcBef>
              <a:spcAft>
                <a:spcPts val="0"/>
              </a:spcAft>
              <a:buNone/>
            </a:pPr>
            <a:r>
              <a:rPr lang="en-SA" sz="1200">
                <a:latin typeface="Cairo"/>
                <a:ea typeface="Cairo"/>
                <a:cs typeface="Cairo"/>
                <a:sym typeface="Cairo"/>
              </a:rPr>
              <a:t>●</a:t>
            </a:r>
            <a:r>
              <a:rPr lang="en-SA" sz="1200">
                <a:latin typeface="Cairo"/>
                <a:ea typeface="Cairo"/>
                <a:cs typeface="Cairo"/>
                <a:sym typeface="Cairo"/>
              </a:rPr>
              <a:t>Prophylactic antibiotic therapy.</a:t>
            </a:r>
            <a:r>
              <a:rPr b="1" lang="en-SA" sz="900">
                <a:solidFill>
                  <a:schemeClr val="accent6"/>
                </a:solidFill>
                <a:latin typeface="Cairo"/>
                <a:ea typeface="Cairo"/>
                <a:cs typeface="Cairo"/>
                <a:sym typeface="Cairo"/>
              </a:rPr>
              <a:t>(Oral or systematic)</a:t>
            </a:r>
            <a:endParaRPr b="1" sz="900">
              <a:solidFill>
                <a:schemeClr val="accent6"/>
              </a:solidFill>
              <a:latin typeface="Cairo"/>
              <a:ea typeface="Cairo"/>
              <a:cs typeface="Cairo"/>
              <a:sym typeface="Cairo"/>
            </a:endParaRPr>
          </a:p>
          <a:p>
            <a:pPr indent="0" lvl="0" marL="0" rtl="0" algn="ctr">
              <a:spcBef>
                <a:spcPts val="0"/>
              </a:spcBef>
              <a:spcAft>
                <a:spcPts val="0"/>
              </a:spcAft>
              <a:buNone/>
            </a:pPr>
            <a:r>
              <a:rPr b="1" lang="en-SA" sz="900">
                <a:solidFill>
                  <a:schemeClr val="accent3"/>
                </a:solidFill>
                <a:latin typeface="Cairo"/>
                <a:ea typeface="Cairo"/>
                <a:cs typeface="Cairo"/>
                <a:sym typeface="Cairo"/>
              </a:rPr>
              <a:t>●</a:t>
            </a:r>
            <a:r>
              <a:rPr b="1" lang="en-SA" sz="1300">
                <a:solidFill>
                  <a:schemeClr val="accent3"/>
                </a:solidFill>
                <a:latin typeface="Cairo"/>
                <a:ea typeface="Cairo"/>
                <a:cs typeface="Cairo"/>
                <a:sym typeface="Cairo"/>
              </a:rPr>
              <a:t>Vaccines</a:t>
            </a:r>
            <a:r>
              <a:rPr b="1" lang="en-SA" sz="900">
                <a:solidFill>
                  <a:schemeClr val="accent3"/>
                </a:solidFill>
                <a:latin typeface="Cairo"/>
                <a:ea typeface="Cairo"/>
                <a:cs typeface="Cairo"/>
                <a:sym typeface="Cairo"/>
              </a:rPr>
              <a:t> </a:t>
            </a:r>
            <a:endParaRPr b="1" sz="900">
              <a:solidFill>
                <a:schemeClr val="accent3"/>
              </a:solidFill>
              <a:latin typeface="Cairo"/>
              <a:ea typeface="Cairo"/>
              <a:cs typeface="Cairo"/>
              <a:sym typeface="Cairo"/>
            </a:endParaRPr>
          </a:p>
          <a:p>
            <a:pPr indent="0" lvl="0" marL="0" rtl="0" algn="ctr">
              <a:spcBef>
                <a:spcPts val="0"/>
              </a:spcBef>
              <a:spcAft>
                <a:spcPts val="0"/>
              </a:spcAft>
              <a:buNone/>
            </a:pPr>
            <a:r>
              <a:rPr b="1" lang="en-SA" sz="900">
                <a:solidFill>
                  <a:schemeClr val="accent6"/>
                </a:solidFill>
                <a:latin typeface="Cairo"/>
                <a:ea typeface="Cairo"/>
                <a:cs typeface="Cairo"/>
                <a:sym typeface="Cairo"/>
              </a:rPr>
              <a:t>●</a:t>
            </a:r>
            <a:r>
              <a:rPr b="1" lang="en-SA" sz="900">
                <a:solidFill>
                  <a:schemeClr val="accent6"/>
                </a:solidFill>
                <a:latin typeface="Cairo"/>
                <a:ea typeface="Cairo"/>
                <a:cs typeface="Cairo"/>
                <a:sym typeface="Cairo"/>
              </a:rPr>
              <a:t>(Influenza vaccine Or strept coccus pneumonia vaccine )</a:t>
            </a:r>
            <a:endParaRPr b="1" sz="900">
              <a:solidFill>
                <a:schemeClr val="accent6"/>
              </a:solidFill>
              <a:latin typeface="Cairo"/>
              <a:ea typeface="Cairo"/>
              <a:cs typeface="Cairo"/>
              <a:sym typeface="Cairo"/>
            </a:endParaRPr>
          </a:p>
          <a:p>
            <a:pPr indent="0" lvl="0" marL="0" rtl="0" algn="ctr">
              <a:spcBef>
                <a:spcPts val="0"/>
              </a:spcBef>
              <a:spcAft>
                <a:spcPts val="0"/>
              </a:spcAft>
              <a:buNone/>
            </a:pPr>
            <a:r>
              <a:rPr lang="en-SA" sz="1200">
                <a:latin typeface="Cairo"/>
                <a:ea typeface="Cairo"/>
                <a:cs typeface="Cairo"/>
                <a:sym typeface="Cairo"/>
              </a:rPr>
              <a:t>●Chlorhexidine (oral rinse)  </a:t>
            </a:r>
            <a:r>
              <a:rPr lang="en-SA" sz="1200">
                <a:solidFill>
                  <a:srgbClr val="9E9E9E"/>
                </a:solidFill>
                <a:latin typeface="Cairo"/>
                <a:ea typeface="Cairo"/>
                <a:cs typeface="Cairo"/>
                <a:sym typeface="Cairo"/>
              </a:rPr>
              <a:t>(antiseptic) Disinfects the oral secretion from Gram +ve mainly staphylococcus aureus. (med439)</a:t>
            </a:r>
            <a:endParaRPr sz="1200">
              <a:solidFill>
                <a:srgbClr val="9E9E9E"/>
              </a:solidFill>
              <a:latin typeface="Cairo"/>
              <a:ea typeface="Cairo"/>
              <a:cs typeface="Cairo"/>
              <a:sym typeface="Cairo"/>
            </a:endParaRPr>
          </a:p>
          <a:p>
            <a:pPr indent="0" lvl="0" marL="0" rtl="0" algn="ctr">
              <a:spcBef>
                <a:spcPts val="0"/>
              </a:spcBef>
              <a:spcAft>
                <a:spcPts val="0"/>
              </a:spcAft>
              <a:buNone/>
            </a:pPr>
            <a:r>
              <a:rPr lang="en-SA" sz="1200">
                <a:latin typeface="Cairo"/>
                <a:ea typeface="Cairo"/>
                <a:cs typeface="Cairo"/>
                <a:sym typeface="Cairo"/>
              </a:rPr>
              <a:t>●</a:t>
            </a:r>
            <a:r>
              <a:rPr lang="en-SA" sz="1200">
                <a:latin typeface="Cairo"/>
                <a:ea typeface="Cairo"/>
                <a:cs typeface="Cairo"/>
                <a:sym typeface="Cairo"/>
              </a:rPr>
              <a:t>Prophylactic treatment of neutropenic patients. </a:t>
            </a:r>
            <a:r>
              <a:rPr lang="en-SA" sz="1200">
                <a:solidFill>
                  <a:schemeClr val="accent6"/>
                </a:solidFill>
                <a:latin typeface="Cairo"/>
                <a:ea typeface="Cairo"/>
                <a:cs typeface="Cairo"/>
                <a:sym typeface="Cairo"/>
              </a:rPr>
              <a:t>ا</a:t>
            </a:r>
            <a:r>
              <a:rPr b="1" lang="en-SA" sz="900">
                <a:solidFill>
                  <a:schemeClr val="accent6"/>
                </a:solidFill>
                <a:latin typeface="Cairo"/>
                <a:ea typeface="Cairo"/>
                <a:cs typeface="Cairo"/>
                <a:sym typeface="Cairo"/>
              </a:rPr>
              <a:t>لمريض رح يكون عنده نقص</a:t>
            </a:r>
            <a:r>
              <a:rPr lang="en-SA" sz="1200">
                <a:solidFill>
                  <a:schemeClr val="accent6"/>
                </a:solidFill>
                <a:latin typeface="Cairo"/>
                <a:ea typeface="Cairo"/>
                <a:cs typeface="Cairo"/>
                <a:sym typeface="Cairo"/>
              </a:rPr>
              <a:t> </a:t>
            </a:r>
            <a:r>
              <a:rPr b="1" lang="en-SA" sz="900">
                <a:solidFill>
                  <a:schemeClr val="accent6"/>
                </a:solidFill>
                <a:latin typeface="Cairo"/>
                <a:ea typeface="Cairo"/>
                <a:cs typeface="Cairo"/>
                <a:sym typeface="Cairo"/>
              </a:rPr>
              <a:t>في نيتروفلز فاعطيه الدواء عشان امنع العدوى </a:t>
            </a:r>
            <a:endParaRPr b="1" sz="900">
              <a:solidFill>
                <a:schemeClr val="accent6"/>
              </a:solidFill>
              <a:latin typeface="Cairo"/>
              <a:ea typeface="Cairo"/>
              <a:cs typeface="Cairo"/>
              <a:sym typeface="Cairo"/>
            </a:endParaRPr>
          </a:p>
          <a:p>
            <a:pPr indent="0" lvl="0" marL="0" rtl="0" algn="ctr">
              <a:spcBef>
                <a:spcPts val="0"/>
              </a:spcBef>
              <a:spcAft>
                <a:spcPts val="0"/>
              </a:spcAft>
              <a:buNone/>
            </a:pPr>
            <a:r>
              <a:t/>
            </a:r>
            <a:endParaRPr sz="1200">
              <a:latin typeface="Cairo"/>
              <a:ea typeface="Cairo"/>
              <a:cs typeface="Cairo"/>
              <a:sym typeface="Cairo"/>
            </a:endParaRPr>
          </a:p>
          <a:p>
            <a:pPr indent="0" lvl="0" marL="0" rtl="0" algn="ctr">
              <a:spcBef>
                <a:spcPts val="0"/>
              </a:spcBef>
              <a:spcAft>
                <a:spcPts val="0"/>
              </a:spcAft>
              <a:buNone/>
            </a:pPr>
            <a:r>
              <a:t/>
            </a:r>
            <a:endParaRPr sz="1200"/>
          </a:p>
        </p:txBody>
      </p:sp>
      <p:sp>
        <p:nvSpPr>
          <p:cNvPr id="2713" name="Google Shape;2713;p19"/>
          <p:cNvSpPr/>
          <p:nvPr/>
        </p:nvSpPr>
        <p:spPr>
          <a:xfrm>
            <a:off x="743675" y="7677700"/>
            <a:ext cx="5642175" cy="1718350"/>
          </a:xfrm>
          <a:prstGeom prst="flowChartPunchedTape">
            <a:avLst/>
          </a:prstGeom>
          <a:noFill/>
          <a:ln cap="flat" cmpd="sng" w="38100">
            <a:solidFill>
              <a:schemeClr val="lt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SA">
                <a:solidFill>
                  <a:schemeClr val="accent3"/>
                </a:solidFill>
                <a:latin typeface="Cairo"/>
                <a:ea typeface="Cairo"/>
                <a:cs typeface="Cairo"/>
                <a:sym typeface="Cairo"/>
              </a:rPr>
              <a:t>Topical Gentamicin, Colistin, Vancomycin cream (given every 6h for 3 weeks)</a:t>
            </a:r>
            <a:r>
              <a:rPr lang="en-SA">
                <a:latin typeface="Cairo"/>
                <a:ea typeface="Cairo"/>
                <a:cs typeface="Cairo"/>
                <a:sym typeface="Cairo"/>
              </a:rPr>
              <a:t> treating oropharyngeal colonization could prevent VAP (ventilator associated pneumonia.)</a:t>
            </a:r>
            <a:endParaRPr>
              <a:latin typeface="Cairo"/>
              <a:ea typeface="Cairo"/>
              <a:cs typeface="Cairo"/>
              <a:sym typeface="Cairo"/>
            </a:endParaRPr>
          </a:p>
        </p:txBody>
      </p:sp>
      <p:sp>
        <p:nvSpPr>
          <p:cNvPr id="2714" name="Google Shape;2714;p19"/>
          <p:cNvSpPr txBox="1"/>
          <p:nvPr/>
        </p:nvSpPr>
        <p:spPr>
          <a:xfrm>
            <a:off x="3617746" y="1248945"/>
            <a:ext cx="5486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rgbClr val="073763"/>
                </a:solidFill>
                <a:latin typeface="Asap"/>
                <a:ea typeface="Asap"/>
                <a:cs typeface="Asap"/>
                <a:sym typeface="Asap"/>
              </a:rPr>
              <a:t>Non-Pharmacologic Strategies</a:t>
            </a:r>
            <a:endParaRPr b="1">
              <a:solidFill>
                <a:srgbClr val="073763"/>
              </a:solidFill>
              <a:latin typeface="Asap"/>
              <a:ea typeface="Asap"/>
              <a:cs typeface="Asap"/>
              <a:sym typeface="Asap"/>
            </a:endParaRPr>
          </a:p>
        </p:txBody>
      </p:sp>
      <p:sp>
        <p:nvSpPr>
          <p:cNvPr id="2715" name="Google Shape;2715;p19"/>
          <p:cNvSpPr txBox="1"/>
          <p:nvPr/>
        </p:nvSpPr>
        <p:spPr>
          <a:xfrm>
            <a:off x="2258606" y="4318498"/>
            <a:ext cx="54864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SA">
                <a:solidFill>
                  <a:srgbClr val="002060"/>
                </a:solidFill>
                <a:latin typeface="Asap"/>
                <a:ea typeface="Asap"/>
                <a:cs typeface="Asap"/>
                <a:sym typeface="Asap"/>
              </a:rPr>
              <a:t>Pharmacologic Strategies</a:t>
            </a:r>
            <a:endParaRPr>
              <a:latin typeface="Asap"/>
              <a:ea typeface="Asap"/>
              <a:cs typeface="Asap"/>
              <a:sym typeface="Asap"/>
            </a:endParaRPr>
          </a:p>
        </p:txBody>
      </p:sp>
      <p:sp>
        <p:nvSpPr>
          <p:cNvPr id="2716" name="Google Shape;2716;p19"/>
          <p:cNvSpPr txBox="1"/>
          <p:nvPr/>
        </p:nvSpPr>
        <p:spPr>
          <a:xfrm>
            <a:off x="741520" y="7988599"/>
            <a:ext cx="5486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rgbClr val="134F5C"/>
                </a:solidFill>
                <a:latin typeface="Asap"/>
                <a:ea typeface="Asap"/>
                <a:cs typeface="Asap"/>
                <a:sym typeface="Asap"/>
              </a:rPr>
              <a:t>Oral Regimen</a:t>
            </a:r>
            <a:endParaRPr b="1">
              <a:solidFill>
                <a:srgbClr val="134F5C"/>
              </a:solidFill>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1155CC"/>
      </a:lt1>
      <a:dk2>
        <a:srgbClr val="4A86E8"/>
      </a:dk2>
      <a:lt2>
        <a:srgbClr val="C9DAF8"/>
      </a:lt2>
      <a:accent1>
        <a:srgbClr val="00318B"/>
      </a:accent1>
      <a:accent2>
        <a:srgbClr val="434343"/>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1155CC"/>
      </a:lt1>
      <a:dk2>
        <a:srgbClr val="4A86E8"/>
      </a:dk2>
      <a:lt2>
        <a:srgbClr val="C9DAF8"/>
      </a:lt2>
      <a:accent1>
        <a:srgbClr val="00318B"/>
      </a:accent1>
      <a:accent2>
        <a:srgbClr val="434343"/>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