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9906000" cx="6858000"/>
  <p:notesSz cx="6858000" cy="9144000"/>
  <p:embeddedFontLst>
    <p:embeddedFont>
      <p:font typeface="Titillium Web"/>
      <p:regular r:id="rId25"/>
      <p:bold r:id="rId26"/>
      <p:italic r:id="rId27"/>
      <p:boldItalic r:id="rId28"/>
    </p:embeddedFont>
    <p:embeddedFont>
      <p:font typeface="Asap"/>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22ED1F-4546-44EF-BD55-0B6B00C91BA6}">
  <a:tblStyle styleId="{1F22ED1F-4546-44EF-BD55-0B6B00C91B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E7D7EB9-5271-477A-A3B1-2AE3CF195D0B}"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bold.fntdata"/><Relationship Id="rId25" Type="http://schemas.openxmlformats.org/officeDocument/2006/relationships/font" Target="fonts/TitilliumWeb-regular.fntdata"/><Relationship Id="rId28" Type="http://schemas.openxmlformats.org/officeDocument/2006/relationships/font" Target="fonts/TitilliumWeb-boldItalic.fntdata"/><Relationship Id="rId27" Type="http://schemas.openxmlformats.org/officeDocument/2006/relationships/font" Target="fonts/TitilliumWeb-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sap-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sap-italic.fntdata"/><Relationship Id="rId30" Type="http://schemas.openxmlformats.org/officeDocument/2006/relationships/font" Target="fonts/Asap-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Asap-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9" name="Shape 1989"/>
        <p:cNvGrpSpPr/>
        <p:nvPr/>
      </p:nvGrpSpPr>
      <p:grpSpPr>
        <a:xfrm>
          <a:off x="0" y="0"/>
          <a:ext cx="0" cy="0"/>
          <a:chOff x="0" y="0"/>
          <a:chExt cx="0" cy="0"/>
        </a:xfrm>
      </p:grpSpPr>
      <p:sp>
        <p:nvSpPr>
          <p:cNvPr id="1990" name="Google Shape;1990;g10bd1cdc5b4_0_1794: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1991" name="Google Shape;1991;g10bd1cdc5b4_0_1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0" name="Shape 2130"/>
        <p:cNvGrpSpPr/>
        <p:nvPr/>
      </p:nvGrpSpPr>
      <p:grpSpPr>
        <a:xfrm>
          <a:off x="0" y="0"/>
          <a:ext cx="0" cy="0"/>
          <a:chOff x="0" y="0"/>
          <a:chExt cx="0" cy="0"/>
        </a:xfrm>
      </p:grpSpPr>
      <p:sp>
        <p:nvSpPr>
          <p:cNvPr id="2131" name="Google Shape;2131;g10bd1cdc5b4_0_30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2" name="Google Shape;2132;g10bd1cdc5b4_0_3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6" name="Shape 2146"/>
        <p:cNvGrpSpPr/>
        <p:nvPr/>
      </p:nvGrpSpPr>
      <p:grpSpPr>
        <a:xfrm>
          <a:off x="0" y="0"/>
          <a:ext cx="0" cy="0"/>
          <a:chOff x="0" y="0"/>
          <a:chExt cx="0" cy="0"/>
        </a:xfrm>
      </p:grpSpPr>
      <p:sp>
        <p:nvSpPr>
          <p:cNvPr id="2147" name="Google Shape;2147;g5796f80f4e54ac04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48" name="Google Shape;2148;g5796f80f4e54ac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g52bdcf1d2dbd748d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9" name="Google Shape;2189;g52bdcf1d2dbd748d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3" name="Shape 2193"/>
        <p:cNvGrpSpPr/>
        <p:nvPr/>
      </p:nvGrpSpPr>
      <p:grpSpPr>
        <a:xfrm>
          <a:off x="0" y="0"/>
          <a:ext cx="0" cy="0"/>
          <a:chOff x="0" y="0"/>
          <a:chExt cx="0" cy="0"/>
        </a:xfrm>
      </p:grpSpPr>
      <p:sp>
        <p:nvSpPr>
          <p:cNvPr id="2194" name="Google Shape;2194;gbdac7080a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5" name="Google Shape;2195;gbdac7080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g52bdcf1d2dbd748d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8" name="Google Shape;2208;g52bdcf1d2dbd748d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2" name="Shape 2212"/>
        <p:cNvGrpSpPr/>
        <p:nvPr/>
      </p:nvGrpSpPr>
      <p:grpSpPr>
        <a:xfrm>
          <a:off x="0" y="0"/>
          <a:ext cx="0" cy="0"/>
          <a:chOff x="0" y="0"/>
          <a:chExt cx="0" cy="0"/>
        </a:xfrm>
      </p:grpSpPr>
      <p:sp>
        <p:nvSpPr>
          <p:cNvPr id="2213" name="Google Shape;2213;g52bdcf1d2dbd748d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4" name="Google Shape;2214;g52bdcf1d2dbd748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g110f0944ab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1" name="Google Shape;2231;g110f0944ab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8" name="Shape 2238"/>
        <p:cNvGrpSpPr/>
        <p:nvPr/>
      </p:nvGrpSpPr>
      <p:grpSpPr>
        <a:xfrm>
          <a:off x="0" y="0"/>
          <a:ext cx="0" cy="0"/>
          <a:chOff x="0" y="0"/>
          <a:chExt cx="0" cy="0"/>
        </a:xfrm>
      </p:grpSpPr>
      <p:sp>
        <p:nvSpPr>
          <p:cNvPr id="2239" name="Google Shape;2239;g52bdcf1d2dbd748d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0" name="Google Shape;2240;g52bdcf1d2dbd748d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5" name="Shape 2255"/>
        <p:cNvGrpSpPr/>
        <p:nvPr/>
      </p:nvGrpSpPr>
      <p:grpSpPr>
        <a:xfrm>
          <a:off x="0" y="0"/>
          <a:ext cx="0" cy="0"/>
          <a:chOff x="0" y="0"/>
          <a:chExt cx="0" cy="0"/>
        </a:xfrm>
      </p:grpSpPr>
      <p:sp>
        <p:nvSpPr>
          <p:cNvPr id="2256" name="Google Shape;2256;g10e52dd6ae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7" name="Google Shape;2257;g10e52dd6a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4" name="Shape 2264"/>
        <p:cNvGrpSpPr/>
        <p:nvPr/>
      </p:nvGrpSpPr>
      <p:grpSpPr>
        <a:xfrm>
          <a:off x="0" y="0"/>
          <a:ext cx="0" cy="0"/>
          <a:chOff x="0" y="0"/>
          <a:chExt cx="0" cy="0"/>
        </a:xfrm>
      </p:grpSpPr>
      <p:sp>
        <p:nvSpPr>
          <p:cNvPr id="2265" name="Google Shape;2265;g111ac47db4d_2_7: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266" name="Google Shape;2266;g111ac47db4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g10bd1cdc5b4_0_30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8" name="Google Shape;1998;g10bd1cdc5b4_0_3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g14ab998354a42fbb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0" name="Google Shape;2010;g14ab998354a42fb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1" name="Shape 2021"/>
        <p:cNvGrpSpPr/>
        <p:nvPr/>
      </p:nvGrpSpPr>
      <p:grpSpPr>
        <a:xfrm>
          <a:off x="0" y="0"/>
          <a:ext cx="0" cy="0"/>
          <a:chOff x="0" y="0"/>
          <a:chExt cx="0" cy="0"/>
        </a:xfrm>
      </p:grpSpPr>
      <p:sp>
        <p:nvSpPr>
          <p:cNvPr id="2022" name="Google Shape;2022;g2da0f11c2845c92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3" name="Google Shape;2023;g2da0f11c2845c9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1" name="Shape 2061"/>
        <p:cNvGrpSpPr/>
        <p:nvPr/>
      </p:nvGrpSpPr>
      <p:grpSpPr>
        <a:xfrm>
          <a:off x="0" y="0"/>
          <a:ext cx="0" cy="0"/>
          <a:chOff x="0" y="0"/>
          <a:chExt cx="0" cy="0"/>
        </a:xfrm>
      </p:grpSpPr>
      <p:sp>
        <p:nvSpPr>
          <p:cNvPr id="2062" name="Google Shape;2062;gbdac7080ac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3" name="Google Shape;2063;gbdac7080a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5" name="Shape 2075"/>
        <p:cNvGrpSpPr/>
        <p:nvPr/>
      </p:nvGrpSpPr>
      <p:grpSpPr>
        <a:xfrm>
          <a:off x="0" y="0"/>
          <a:ext cx="0" cy="0"/>
          <a:chOff x="0" y="0"/>
          <a:chExt cx="0" cy="0"/>
        </a:xfrm>
      </p:grpSpPr>
      <p:sp>
        <p:nvSpPr>
          <p:cNvPr id="2076" name="Google Shape;2076;g52bdcf1d2dbd748d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7" name="Google Shape;2077;g52bdcf1d2dbd748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g7159ecf434d0368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9" name="Google Shape;2089;g7159ecf434d036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1111c6c130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1" name="Google Shape;2101;g1111c6c13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0" name="Shape 2110"/>
        <p:cNvGrpSpPr/>
        <p:nvPr/>
      </p:nvGrpSpPr>
      <p:grpSpPr>
        <a:xfrm>
          <a:off x="0" y="0"/>
          <a:ext cx="0" cy="0"/>
          <a:chOff x="0" y="0"/>
          <a:chExt cx="0" cy="0"/>
        </a:xfrm>
      </p:grpSpPr>
      <p:sp>
        <p:nvSpPr>
          <p:cNvPr id="2111" name="Google Shape;2111;g52bdcf1d2dbd748d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2" name="Google Shape;2112;g52bdcf1d2dbd748d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4800"/>
              <a:buFont typeface="Asap"/>
              <a:buNone/>
              <a:defRPr b="1" sz="4800">
                <a:solidFill>
                  <a:schemeClr val="accent1"/>
                </a:solidFill>
                <a:latin typeface="Asap"/>
                <a:ea typeface="Asap"/>
                <a:cs typeface="Asap"/>
                <a:sym typeface="Asap"/>
              </a:defRPr>
            </a:lvl1pPr>
            <a:lvl2pPr lvl="1"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2pPr>
            <a:lvl3pPr lvl="2"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3pPr>
            <a:lvl4pPr lvl="3"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4pPr>
            <a:lvl5pPr lvl="4"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5pPr>
            <a:lvl6pPr lvl="5"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6pPr>
            <a:lvl7pPr lvl="6"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7pPr>
            <a:lvl8pPr lvl="7"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8pPr>
            <a:lvl9pPr lvl="8"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9pPr>
          </a:lstStyle>
          <a:p/>
        </p:txBody>
      </p:sp>
      <p:sp>
        <p:nvSpPr>
          <p:cNvPr id="11" name="Google Shape;11;p2"/>
          <p:cNvSpPr txBox="1"/>
          <p:nvPr/>
        </p:nvSpPr>
        <p:spPr>
          <a:xfrm>
            <a:off x="4735425" y="7854274"/>
            <a:ext cx="1974300" cy="19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SA"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2" name="Google Shape;12;p2"/>
          <p:cNvSpPr/>
          <p:nvPr/>
        </p:nvSpPr>
        <p:spPr>
          <a:xfrm>
            <a:off x="-1263200" y="5692675"/>
            <a:ext cx="5565000" cy="54462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233692" y="6263691"/>
            <a:ext cx="3239344" cy="3428054"/>
            <a:chOff x="2082513" y="3335627"/>
            <a:chExt cx="2662401" cy="2671280"/>
          </a:xfrm>
        </p:grpSpPr>
        <p:sp>
          <p:nvSpPr>
            <p:cNvPr id="14" name="Google Shape;14;p2"/>
            <p:cNvSpPr/>
            <p:nvPr/>
          </p:nvSpPr>
          <p:spPr>
            <a:xfrm>
              <a:off x="2116337" y="3861531"/>
              <a:ext cx="1229537" cy="2057888"/>
            </a:xfrm>
            <a:custGeom>
              <a:rect b="b" l="l" r="r" t="t"/>
              <a:pathLst>
                <a:path extrusionOk="0" h="157874" w="93235">
                  <a:moveTo>
                    <a:pt x="68279" y="0"/>
                  </a:moveTo>
                  <a:cubicBezTo>
                    <a:pt x="56357" y="278"/>
                    <a:pt x="44261" y="9636"/>
                    <a:pt x="33274" y="27035"/>
                  </a:cubicBezTo>
                  <a:cubicBezTo>
                    <a:pt x="23916" y="41903"/>
                    <a:pt x="17608" y="58921"/>
                    <a:pt x="15077" y="68972"/>
                  </a:cubicBezTo>
                  <a:cubicBezTo>
                    <a:pt x="14731" y="70324"/>
                    <a:pt x="14384" y="71814"/>
                    <a:pt x="13934" y="73443"/>
                  </a:cubicBezTo>
                  <a:cubicBezTo>
                    <a:pt x="6759" y="101136"/>
                    <a:pt x="1" y="131948"/>
                    <a:pt x="10294" y="147164"/>
                  </a:cubicBezTo>
                  <a:cubicBezTo>
                    <a:pt x="13552" y="151947"/>
                    <a:pt x="18197" y="154754"/>
                    <a:pt x="24123" y="155517"/>
                  </a:cubicBezTo>
                  <a:cubicBezTo>
                    <a:pt x="32650" y="156626"/>
                    <a:pt x="43671" y="157873"/>
                    <a:pt x="53307" y="157873"/>
                  </a:cubicBezTo>
                  <a:lnTo>
                    <a:pt x="53341" y="157873"/>
                  </a:lnTo>
                  <a:cubicBezTo>
                    <a:pt x="65056" y="157873"/>
                    <a:pt x="81242" y="156383"/>
                    <a:pt x="86510" y="143386"/>
                  </a:cubicBezTo>
                  <a:cubicBezTo>
                    <a:pt x="90219" y="134201"/>
                    <a:pt x="89179" y="121273"/>
                    <a:pt x="88208" y="108761"/>
                  </a:cubicBezTo>
                  <a:cubicBezTo>
                    <a:pt x="87515" y="100374"/>
                    <a:pt x="86891" y="92471"/>
                    <a:pt x="87897" y="87307"/>
                  </a:cubicBezTo>
                  <a:cubicBezTo>
                    <a:pt x="88243" y="85921"/>
                    <a:pt x="88694" y="84569"/>
                    <a:pt x="89283" y="83252"/>
                  </a:cubicBezTo>
                  <a:cubicBezTo>
                    <a:pt x="90947" y="79128"/>
                    <a:pt x="93234" y="73478"/>
                    <a:pt x="91986" y="64605"/>
                  </a:cubicBezTo>
                  <a:cubicBezTo>
                    <a:pt x="91362" y="60030"/>
                    <a:pt x="90323" y="55490"/>
                    <a:pt x="88867" y="51088"/>
                  </a:cubicBezTo>
                  <a:cubicBezTo>
                    <a:pt x="88174" y="48905"/>
                    <a:pt x="87689" y="47310"/>
                    <a:pt x="87585" y="45612"/>
                  </a:cubicBezTo>
                  <a:cubicBezTo>
                    <a:pt x="87446" y="43602"/>
                    <a:pt x="87758" y="40344"/>
                    <a:pt x="88104" y="36913"/>
                  </a:cubicBezTo>
                  <a:cubicBezTo>
                    <a:pt x="89144" y="26445"/>
                    <a:pt x="90427" y="13379"/>
                    <a:pt x="83425" y="5650"/>
                  </a:cubicBezTo>
                  <a:cubicBezTo>
                    <a:pt x="80029" y="1907"/>
                    <a:pt x="75177" y="0"/>
                    <a:pt x="6900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082513" y="3917897"/>
              <a:ext cx="1246825" cy="1945004"/>
            </a:xfrm>
            <a:custGeom>
              <a:rect b="b" l="l" r="r" t="t"/>
              <a:pathLst>
                <a:path extrusionOk="0" h="149214" w="94546">
                  <a:moveTo>
                    <a:pt x="71607" y="1"/>
                  </a:moveTo>
                  <a:cubicBezTo>
                    <a:pt x="71391" y="1"/>
                    <a:pt x="71171" y="3"/>
                    <a:pt x="70948" y="9"/>
                  </a:cubicBezTo>
                  <a:cubicBezTo>
                    <a:pt x="47172" y="563"/>
                    <a:pt x="27243" y="44269"/>
                    <a:pt x="21836" y="65723"/>
                  </a:cubicBezTo>
                  <a:cubicBezTo>
                    <a:pt x="16429" y="87177"/>
                    <a:pt x="1" y="143429"/>
                    <a:pt x="27243" y="146895"/>
                  </a:cubicBezTo>
                  <a:cubicBezTo>
                    <a:pt x="37436" y="148205"/>
                    <a:pt x="47280" y="149214"/>
                    <a:pt x="55914" y="149214"/>
                  </a:cubicBezTo>
                  <a:cubicBezTo>
                    <a:pt x="70355" y="149214"/>
                    <a:pt x="81411" y="146391"/>
                    <a:pt x="85055" y="137433"/>
                  </a:cubicBezTo>
                  <a:cubicBezTo>
                    <a:pt x="90843" y="123119"/>
                    <a:pt x="83530" y="95703"/>
                    <a:pt x="86198" y="82151"/>
                  </a:cubicBezTo>
                  <a:cubicBezTo>
                    <a:pt x="87238" y="76848"/>
                    <a:pt x="91813" y="71892"/>
                    <a:pt x="90254" y="60871"/>
                  </a:cubicBezTo>
                  <a:cubicBezTo>
                    <a:pt x="88729" y="49884"/>
                    <a:pt x="86129" y="46522"/>
                    <a:pt x="85817" y="41565"/>
                  </a:cubicBezTo>
                  <a:cubicBezTo>
                    <a:pt x="85130" y="30647"/>
                    <a:pt x="94546" y="1"/>
                    <a:pt x="71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228322" y="3974486"/>
              <a:ext cx="1000074" cy="1831991"/>
            </a:xfrm>
            <a:custGeom>
              <a:rect b="b" l="l" r="r" t="t"/>
              <a:pathLst>
                <a:path extrusionOk="0" h="140544" w="75835">
                  <a:moveTo>
                    <a:pt x="59961" y="0"/>
                  </a:moveTo>
                  <a:cubicBezTo>
                    <a:pt x="39442" y="485"/>
                    <a:pt x="20241" y="41591"/>
                    <a:pt x="14973" y="62422"/>
                  </a:cubicBezTo>
                  <a:cubicBezTo>
                    <a:pt x="14626" y="63808"/>
                    <a:pt x="14245" y="65298"/>
                    <a:pt x="13829" y="66927"/>
                  </a:cubicBezTo>
                  <a:cubicBezTo>
                    <a:pt x="9358" y="84292"/>
                    <a:pt x="0" y="120407"/>
                    <a:pt x="8977" y="133646"/>
                  </a:cubicBezTo>
                  <a:cubicBezTo>
                    <a:pt x="10814" y="136350"/>
                    <a:pt x="13275" y="137840"/>
                    <a:pt x="16741" y="138256"/>
                  </a:cubicBezTo>
                  <a:cubicBezTo>
                    <a:pt x="25024" y="139331"/>
                    <a:pt x="35665" y="140544"/>
                    <a:pt x="44815" y="140544"/>
                  </a:cubicBezTo>
                  <a:lnTo>
                    <a:pt x="44815" y="140509"/>
                  </a:lnTo>
                  <a:cubicBezTo>
                    <a:pt x="59267" y="140509"/>
                    <a:pt x="67482" y="137563"/>
                    <a:pt x="69943" y="131463"/>
                  </a:cubicBezTo>
                  <a:cubicBezTo>
                    <a:pt x="72923" y="124150"/>
                    <a:pt x="71883" y="111742"/>
                    <a:pt x="71017" y="100789"/>
                  </a:cubicBezTo>
                  <a:cubicBezTo>
                    <a:pt x="70324" y="91778"/>
                    <a:pt x="69631" y="83286"/>
                    <a:pt x="70878" y="76944"/>
                  </a:cubicBezTo>
                  <a:cubicBezTo>
                    <a:pt x="71329" y="75038"/>
                    <a:pt x="71953" y="73131"/>
                    <a:pt x="72750" y="71329"/>
                  </a:cubicBezTo>
                  <a:cubicBezTo>
                    <a:pt x="74275" y="67586"/>
                    <a:pt x="75835" y="63704"/>
                    <a:pt x="74899" y="57153"/>
                  </a:cubicBezTo>
                  <a:cubicBezTo>
                    <a:pt x="74344" y="53029"/>
                    <a:pt x="73408" y="48939"/>
                    <a:pt x="72091" y="45023"/>
                  </a:cubicBezTo>
                  <a:cubicBezTo>
                    <a:pt x="71294" y="42423"/>
                    <a:pt x="70601" y="40205"/>
                    <a:pt x="70428" y="37502"/>
                  </a:cubicBezTo>
                  <a:cubicBezTo>
                    <a:pt x="70254" y="34763"/>
                    <a:pt x="70601" y="31332"/>
                    <a:pt x="70982" y="27381"/>
                  </a:cubicBezTo>
                  <a:cubicBezTo>
                    <a:pt x="71814" y="19063"/>
                    <a:pt x="72923" y="7695"/>
                    <a:pt x="68522" y="2773"/>
                  </a:cubicBezTo>
                  <a:cubicBezTo>
                    <a:pt x="66789" y="901"/>
                    <a:pt x="64189" y="0"/>
                    <a:pt x="605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68273" y="3335627"/>
              <a:ext cx="1107948" cy="2362907"/>
            </a:xfrm>
            <a:custGeom>
              <a:rect b="b" l="l" r="r" t="t"/>
              <a:pathLst>
                <a:path extrusionOk="0" h="181274" w="84015">
                  <a:moveTo>
                    <a:pt x="66754" y="0"/>
                  </a:moveTo>
                  <a:cubicBezTo>
                    <a:pt x="66650" y="8110"/>
                    <a:pt x="67932" y="78503"/>
                    <a:pt x="63531" y="84950"/>
                  </a:cubicBezTo>
                  <a:cubicBezTo>
                    <a:pt x="58783" y="91977"/>
                    <a:pt x="49931" y="96084"/>
                    <a:pt x="41356" y="96084"/>
                  </a:cubicBezTo>
                  <a:cubicBezTo>
                    <a:pt x="40541" y="96084"/>
                    <a:pt x="39729" y="96047"/>
                    <a:pt x="38923" y="95972"/>
                  </a:cubicBezTo>
                  <a:cubicBezTo>
                    <a:pt x="29634" y="95105"/>
                    <a:pt x="29495" y="90322"/>
                    <a:pt x="31090" y="88589"/>
                  </a:cubicBezTo>
                  <a:cubicBezTo>
                    <a:pt x="32684" y="86856"/>
                    <a:pt x="34001" y="83668"/>
                    <a:pt x="33689" y="81761"/>
                  </a:cubicBezTo>
                  <a:cubicBezTo>
                    <a:pt x="33377" y="79890"/>
                    <a:pt x="35283" y="77013"/>
                    <a:pt x="39928" y="74968"/>
                  </a:cubicBezTo>
                  <a:cubicBezTo>
                    <a:pt x="44572" y="72923"/>
                    <a:pt x="46374" y="70913"/>
                    <a:pt x="45854" y="70185"/>
                  </a:cubicBezTo>
                  <a:cubicBezTo>
                    <a:pt x="45778" y="70073"/>
                    <a:pt x="45674" y="70022"/>
                    <a:pt x="45547" y="70022"/>
                  </a:cubicBezTo>
                  <a:cubicBezTo>
                    <a:pt x="44387" y="70022"/>
                    <a:pt x="41215" y="74188"/>
                    <a:pt x="37509" y="74188"/>
                  </a:cubicBezTo>
                  <a:cubicBezTo>
                    <a:pt x="37209" y="74188"/>
                    <a:pt x="36906" y="74160"/>
                    <a:pt x="36600" y="74102"/>
                  </a:cubicBezTo>
                  <a:cubicBezTo>
                    <a:pt x="33377" y="73478"/>
                    <a:pt x="37606" y="67135"/>
                    <a:pt x="39789" y="65541"/>
                  </a:cubicBezTo>
                  <a:cubicBezTo>
                    <a:pt x="41938" y="63946"/>
                    <a:pt x="44260" y="62075"/>
                    <a:pt x="43983" y="61347"/>
                  </a:cubicBezTo>
                  <a:cubicBezTo>
                    <a:pt x="43924" y="61202"/>
                    <a:pt x="43803" y="61138"/>
                    <a:pt x="43639" y="61138"/>
                  </a:cubicBezTo>
                  <a:cubicBezTo>
                    <a:pt x="42938" y="61138"/>
                    <a:pt x="41443" y="62292"/>
                    <a:pt x="40517" y="63219"/>
                  </a:cubicBezTo>
                  <a:cubicBezTo>
                    <a:pt x="40257" y="63486"/>
                    <a:pt x="40033" y="63588"/>
                    <a:pt x="39833" y="63588"/>
                  </a:cubicBezTo>
                  <a:cubicBezTo>
                    <a:pt x="39211" y="63588"/>
                    <a:pt x="38826" y="62603"/>
                    <a:pt x="38333" y="62603"/>
                  </a:cubicBezTo>
                  <a:cubicBezTo>
                    <a:pt x="38288" y="62603"/>
                    <a:pt x="38242" y="62611"/>
                    <a:pt x="38195" y="62629"/>
                  </a:cubicBezTo>
                  <a:cubicBezTo>
                    <a:pt x="37467" y="62941"/>
                    <a:pt x="38195" y="64362"/>
                    <a:pt x="38195" y="64362"/>
                  </a:cubicBezTo>
                  <a:cubicBezTo>
                    <a:pt x="38195" y="64362"/>
                    <a:pt x="34001" y="69457"/>
                    <a:pt x="33689" y="73200"/>
                  </a:cubicBezTo>
                  <a:cubicBezTo>
                    <a:pt x="33468" y="76214"/>
                    <a:pt x="31769" y="81256"/>
                    <a:pt x="29912" y="81256"/>
                  </a:cubicBezTo>
                  <a:cubicBezTo>
                    <a:pt x="29441" y="81256"/>
                    <a:pt x="28960" y="80931"/>
                    <a:pt x="28490" y="80167"/>
                  </a:cubicBezTo>
                  <a:cubicBezTo>
                    <a:pt x="26619" y="77117"/>
                    <a:pt x="25475" y="74829"/>
                    <a:pt x="24990" y="73304"/>
                  </a:cubicBezTo>
                  <a:cubicBezTo>
                    <a:pt x="24955" y="73183"/>
                    <a:pt x="24851" y="73122"/>
                    <a:pt x="24747" y="73122"/>
                  </a:cubicBezTo>
                  <a:cubicBezTo>
                    <a:pt x="24643" y="73122"/>
                    <a:pt x="24539" y="73183"/>
                    <a:pt x="24504" y="73304"/>
                  </a:cubicBezTo>
                  <a:cubicBezTo>
                    <a:pt x="24227" y="74587"/>
                    <a:pt x="24123" y="77013"/>
                    <a:pt x="25891" y="79890"/>
                  </a:cubicBezTo>
                  <a:cubicBezTo>
                    <a:pt x="28218" y="83645"/>
                    <a:pt x="27878" y="86817"/>
                    <a:pt x="26239" y="86817"/>
                  </a:cubicBezTo>
                  <a:cubicBezTo>
                    <a:pt x="26047" y="86817"/>
                    <a:pt x="25838" y="86773"/>
                    <a:pt x="25613" y="86683"/>
                  </a:cubicBezTo>
                  <a:cubicBezTo>
                    <a:pt x="23903" y="86004"/>
                    <a:pt x="18894" y="84006"/>
                    <a:pt x="16189" y="84006"/>
                  </a:cubicBezTo>
                  <a:cubicBezTo>
                    <a:pt x="15441" y="84006"/>
                    <a:pt x="14869" y="84159"/>
                    <a:pt x="14592" y="84534"/>
                  </a:cubicBezTo>
                  <a:cubicBezTo>
                    <a:pt x="13275" y="86267"/>
                    <a:pt x="19513" y="86128"/>
                    <a:pt x="22425" y="90773"/>
                  </a:cubicBezTo>
                  <a:cubicBezTo>
                    <a:pt x="25302" y="95382"/>
                    <a:pt x="27901" y="95764"/>
                    <a:pt x="24782" y="96076"/>
                  </a:cubicBezTo>
                  <a:cubicBezTo>
                    <a:pt x="24243" y="96136"/>
                    <a:pt x="23813" y="96171"/>
                    <a:pt x="23409" y="96171"/>
                  </a:cubicBezTo>
                  <a:cubicBezTo>
                    <a:pt x="21501" y="96171"/>
                    <a:pt x="20172" y="95386"/>
                    <a:pt x="10675" y="92783"/>
                  </a:cubicBezTo>
                  <a:cubicBezTo>
                    <a:pt x="10589" y="92759"/>
                    <a:pt x="10453" y="92739"/>
                    <a:pt x="10306" y="92739"/>
                  </a:cubicBezTo>
                  <a:cubicBezTo>
                    <a:pt x="9803" y="92739"/>
                    <a:pt x="9170" y="92973"/>
                    <a:pt x="9947" y="94100"/>
                  </a:cubicBezTo>
                  <a:cubicBezTo>
                    <a:pt x="10917" y="95471"/>
                    <a:pt x="16630" y="99036"/>
                    <a:pt x="20922" y="99036"/>
                  </a:cubicBezTo>
                  <a:cubicBezTo>
                    <a:pt x="21078" y="99036"/>
                    <a:pt x="21233" y="99031"/>
                    <a:pt x="21385" y="99022"/>
                  </a:cubicBezTo>
                  <a:lnTo>
                    <a:pt x="21385" y="99022"/>
                  </a:lnTo>
                  <a:cubicBezTo>
                    <a:pt x="21385" y="99022"/>
                    <a:pt x="19513" y="103354"/>
                    <a:pt x="16637" y="104220"/>
                  </a:cubicBezTo>
                  <a:cubicBezTo>
                    <a:pt x="13760" y="105122"/>
                    <a:pt x="9774" y="105711"/>
                    <a:pt x="10779" y="106577"/>
                  </a:cubicBezTo>
                  <a:cubicBezTo>
                    <a:pt x="11014" y="106773"/>
                    <a:pt x="11357" y="106843"/>
                    <a:pt x="11764" y="106843"/>
                  </a:cubicBezTo>
                  <a:cubicBezTo>
                    <a:pt x="12806" y="106843"/>
                    <a:pt x="14260" y="106381"/>
                    <a:pt x="15344" y="106381"/>
                  </a:cubicBezTo>
                  <a:cubicBezTo>
                    <a:pt x="15713" y="106381"/>
                    <a:pt x="16038" y="106434"/>
                    <a:pt x="16290" y="106577"/>
                  </a:cubicBezTo>
                  <a:cubicBezTo>
                    <a:pt x="17288" y="107129"/>
                    <a:pt x="19520" y="108098"/>
                    <a:pt x="20724" y="108098"/>
                  </a:cubicBezTo>
                  <a:cubicBezTo>
                    <a:pt x="21109" y="108098"/>
                    <a:pt x="21388" y="107999"/>
                    <a:pt x="21489" y="107756"/>
                  </a:cubicBezTo>
                  <a:cubicBezTo>
                    <a:pt x="21940" y="106751"/>
                    <a:pt x="18612" y="106023"/>
                    <a:pt x="19617" y="104844"/>
                  </a:cubicBezTo>
                  <a:cubicBezTo>
                    <a:pt x="20521" y="103785"/>
                    <a:pt x="24001" y="99001"/>
                    <a:pt x="28496" y="99001"/>
                  </a:cubicBezTo>
                  <a:cubicBezTo>
                    <a:pt x="29002" y="99001"/>
                    <a:pt x="29521" y="99062"/>
                    <a:pt x="30050" y="99195"/>
                  </a:cubicBezTo>
                  <a:cubicBezTo>
                    <a:pt x="35283" y="100477"/>
                    <a:pt x="42389" y="99923"/>
                    <a:pt x="41071" y="103527"/>
                  </a:cubicBezTo>
                  <a:cubicBezTo>
                    <a:pt x="39754" y="107132"/>
                    <a:pt x="27277" y="134097"/>
                    <a:pt x="24747" y="135691"/>
                  </a:cubicBezTo>
                  <a:cubicBezTo>
                    <a:pt x="22217" y="137285"/>
                    <a:pt x="21350" y="139157"/>
                    <a:pt x="18612" y="140023"/>
                  </a:cubicBezTo>
                  <a:cubicBezTo>
                    <a:pt x="15840" y="140890"/>
                    <a:pt x="13656" y="142935"/>
                    <a:pt x="12062" y="143489"/>
                  </a:cubicBezTo>
                  <a:cubicBezTo>
                    <a:pt x="10467" y="144079"/>
                    <a:pt x="763" y="144668"/>
                    <a:pt x="1941" y="145812"/>
                  </a:cubicBezTo>
                  <a:cubicBezTo>
                    <a:pt x="2419" y="146304"/>
                    <a:pt x="3658" y="146566"/>
                    <a:pt x="5277" y="146566"/>
                  </a:cubicBezTo>
                  <a:cubicBezTo>
                    <a:pt x="7536" y="146566"/>
                    <a:pt x="10535" y="146055"/>
                    <a:pt x="13240" y="144945"/>
                  </a:cubicBezTo>
                  <a:cubicBezTo>
                    <a:pt x="16937" y="143455"/>
                    <a:pt x="20260" y="141505"/>
                    <a:pt x="21760" y="141505"/>
                  </a:cubicBezTo>
                  <a:cubicBezTo>
                    <a:pt x="22144" y="141505"/>
                    <a:pt x="22409" y="141633"/>
                    <a:pt x="22529" y="141930"/>
                  </a:cubicBezTo>
                  <a:cubicBezTo>
                    <a:pt x="23083" y="143385"/>
                    <a:pt x="19756" y="147579"/>
                    <a:pt x="15562" y="150040"/>
                  </a:cubicBezTo>
                  <a:cubicBezTo>
                    <a:pt x="11334" y="152501"/>
                    <a:pt x="0" y="159467"/>
                    <a:pt x="1837" y="162517"/>
                  </a:cubicBezTo>
                  <a:cubicBezTo>
                    <a:pt x="2126" y="162998"/>
                    <a:pt x="2428" y="163205"/>
                    <a:pt x="2755" y="163205"/>
                  </a:cubicBezTo>
                  <a:cubicBezTo>
                    <a:pt x="4506" y="163205"/>
                    <a:pt x="7001" y="157279"/>
                    <a:pt x="12374" y="155586"/>
                  </a:cubicBezTo>
                  <a:cubicBezTo>
                    <a:pt x="12374" y="155586"/>
                    <a:pt x="15336" y="153312"/>
                    <a:pt x="17214" y="153312"/>
                  </a:cubicBezTo>
                  <a:cubicBezTo>
                    <a:pt x="17757" y="153312"/>
                    <a:pt x="18209" y="153502"/>
                    <a:pt x="18474" y="153991"/>
                  </a:cubicBezTo>
                  <a:cubicBezTo>
                    <a:pt x="19386" y="155705"/>
                    <a:pt x="19769" y="157352"/>
                    <a:pt x="20396" y="157352"/>
                  </a:cubicBezTo>
                  <a:cubicBezTo>
                    <a:pt x="20556" y="157352"/>
                    <a:pt x="20731" y="157245"/>
                    <a:pt x="20934" y="157007"/>
                  </a:cubicBezTo>
                  <a:cubicBezTo>
                    <a:pt x="21940" y="155828"/>
                    <a:pt x="21073" y="150907"/>
                    <a:pt x="23673" y="147163"/>
                  </a:cubicBezTo>
                  <a:cubicBezTo>
                    <a:pt x="26202" y="143536"/>
                    <a:pt x="29498" y="135371"/>
                    <a:pt x="30922" y="135371"/>
                  </a:cubicBezTo>
                  <a:cubicBezTo>
                    <a:pt x="30981" y="135371"/>
                    <a:pt x="31037" y="135385"/>
                    <a:pt x="31090" y="135414"/>
                  </a:cubicBezTo>
                  <a:cubicBezTo>
                    <a:pt x="32372" y="136142"/>
                    <a:pt x="32823" y="145708"/>
                    <a:pt x="31956" y="150629"/>
                  </a:cubicBezTo>
                  <a:cubicBezTo>
                    <a:pt x="31090" y="155551"/>
                    <a:pt x="30362" y="165255"/>
                    <a:pt x="30362" y="166573"/>
                  </a:cubicBezTo>
                  <a:cubicBezTo>
                    <a:pt x="30362" y="167890"/>
                    <a:pt x="26133" y="176728"/>
                    <a:pt x="27312" y="176728"/>
                  </a:cubicBezTo>
                  <a:cubicBezTo>
                    <a:pt x="28338" y="176728"/>
                    <a:pt x="29444" y="174860"/>
                    <a:pt x="30766" y="174860"/>
                  </a:cubicBezTo>
                  <a:cubicBezTo>
                    <a:pt x="30961" y="174860"/>
                    <a:pt x="31161" y="174901"/>
                    <a:pt x="31367" y="174995"/>
                  </a:cubicBezTo>
                  <a:cubicBezTo>
                    <a:pt x="32888" y="175689"/>
                    <a:pt x="35324" y="181273"/>
                    <a:pt x="36327" y="181273"/>
                  </a:cubicBezTo>
                  <a:cubicBezTo>
                    <a:pt x="36375" y="181273"/>
                    <a:pt x="36420" y="181260"/>
                    <a:pt x="36462" y="181233"/>
                  </a:cubicBezTo>
                  <a:cubicBezTo>
                    <a:pt x="37328" y="180644"/>
                    <a:pt x="33412" y="170801"/>
                    <a:pt x="33481" y="169484"/>
                  </a:cubicBezTo>
                  <a:cubicBezTo>
                    <a:pt x="33550" y="168167"/>
                    <a:pt x="31817" y="160923"/>
                    <a:pt x="32823" y="160784"/>
                  </a:cubicBezTo>
                  <a:cubicBezTo>
                    <a:pt x="32831" y="160783"/>
                    <a:pt x="32839" y="160783"/>
                    <a:pt x="32848" y="160783"/>
                  </a:cubicBezTo>
                  <a:cubicBezTo>
                    <a:pt x="33880" y="160783"/>
                    <a:pt x="38875" y="168643"/>
                    <a:pt x="39971" y="168643"/>
                  </a:cubicBezTo>
                  <a:cubicBezTo>
                    <a:pt x="40007" y="168643"/>
                    <a:pt x="40039" y="168635"/>
                    <a:pt x="40066" y="168617"/>
                  </a:cubicBezTo>
                  <a:cubicBezTo>
                    <a:pt x="40933" y="168028"/>
                    <a:pt x="38680" y="163592"/>
                    <a:pt x="35006" y="159329"/>
                  </a:cubicBezTo>
                  <a:cubicBezTo>
                    <a:pt x="31332" y="155066"/>
                    <a:pt x="35873" y="151357"/>
                    <a:pt x="36011" y="148758"/>
                  </a:cubicBezTo>
                  <a:cubicBezTo>
                    <a:pt x="36150" y="146124"/>
                    <a:pt x="37155" y="136280"/>
                    <a:pt x="36739" y="131220"/>
                  </a:cubicBezTo>
                  <a:cubicBezTo>
                    <a:pt x="36289" y="126125"/>
                    <a:pt x="40517" y="110459"/>
                    <a:pt x="47761" y="106716"/>
                  </a:cubicBezTo>
                  <a:cubicBezTo>
                    <a:pt x="54519" y="103181"/>
                    <a:pt x="64778" y="100027"/>
                    <a:pt x="69042" y="96110"/>
                  </a:cubicBezTo>
                  <a:cubicBezTo>
                    <a:pt x="69943" y="95261"/>
                    <a:pt x="71095" y="94836"/>
                    <a:pt x="72243" y="94836"/>
                  </a:cubicBezTo>
                  <a:cubicBezTo>
                    <a:pt x="73391" y="94836"/>
                    <a:pt x="74535" y="95261"/>
                    <a:pt x="75419" y="96110"/>
                  </a:cubicBezTo>
                  <a:cubicBezTo>
                    <a:pt x="77429" y="97947"/>
                    <a:pt x="79231" y="99611"/>
                    <a:pt x="81276" y="101240"/>
                  </a:cubicBezTo>
                  <a:cubicBezTo>
                    <a:pt x="81900" y="97912"/>
                    <a:pt x="82732" y="94620"/>
                    <a:pt x="83772" y="91431"/>
                  </a:cubicBezTo>
                  <a:cubicBezTo>
                    <a:pt x="83876" y="91154"/>
                    <a:pt x="83945" y="90877"/>
                    <a:pt x="84014" y="90634"/>
                  </a:cubicBezTo>
                  <a:cubicBezTo>
                    <a:pt x="83425" y="89594"/>
                    <a:pt x="82801" y="88589"/>
                    <a:pt x="82108" y="87549"/>
                  </a:cubicBezTo>
                  <a:cubicBezTo>
                    <a:pt x="77706" y="81137"/>
                    <a:pt x="77082" y="8769"/>
                    <a:pt x="7763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468273" y="4132610"/>
              <a:ext cx="794850" cy="1565973"/>
            </a:xfrm>
            <a:custGeom>
              <a:rect b="b" l="l" r="r" t="t"/>
              <a:pathLst>
                <a:path extrusionOk="0" h="120136" w="60273">
                  <a:moveTo>
                    <a:pt x="43639" y="0"/>
                  </a:moveTo>
                  <a:cubicBezTo>
                    <a:pt x="42938" y="0"/>
                    <a:pt x="41443" y="1154"/>
                    <a:pt x="40517" y="2081"/>
                  </a:cubicBezTo>
                  <a:cubicBezTo>
                    <a:pt x="40257" y="2348"/>
                    <a:pt x="40033" y="2450"/>
                    <a:pt x="39833" y="2450"/>
                  </a:cubicBezTo>
                  <a:cubicBezTo>
                    <a:pt x="39211" y="2450"/>
                    <a:pt x="38826" y="1465"/>
                    <a:pt x="38333" y="1465"/>
                  </a:cubicBezTo>
                  <a:cubicBezTo>
                    <a:pt x="38288" y="1465"/>
                    <a:pt x="38242" y="1473"/>
                    <a:pt x="38195" y="1491"/>
                  </a:cubicBezTo>
                  <a:cubicBezTo>
                    <a:pt x="37467" y="1803"/>
                    <a:pt x="38195" y="3224"/>
                    <a:pt x="38195" y="3224"/>
                  </a:cubicBezTo>
                  <a:cubicBezTo>
                    <a:pt x="38195" y="3224"/>
                    <a:pt x="34001" y="8319"/>
                    <a:pt x="33689" y="12062"/>
                  </a:cubicBezTo>
                  <a:cubicBezTo>
                    <a:pt x="33468" y="15076"/>
                    <a:pt x="31769" y="20118"/>
                    <a:pt x="29912" y="20118"/>
                  </a:cubicBezTo>
                  <a:cubicBezTo>
                    <a:pt x="29441" y="20118"/>
                    <a:pt x="28960" y="19793"/>
                    <a:pt x="28490" y="19029"/>
                  </a:cubicBezTo>
                  <a:cubicBezTo>
                    <a:pt x="26619" y="15979"/>
                    <a:pt x="25475" y="13691"/>
                    <a:pt x="24990" y="12166"/>
                  </a:cubicBezTo>
                  <a:cubicBezTo>
                    <a:pt x="24955" y="12045"/>
                    <a:pt x="24851" y="11984"/>
                    <a:pt x="24747" y="11984"/>
                  </a:cubicBezTo>
                  <a:cubicBezTo>
                    <a:pt x="24643" y="11984"/>
                    <a:pt x="24539" y="12045"/>
                    <a:pt x="24504" y="12166"/>
                  </a:cubicBezTo>
                  <a:cubicBezTo>
                    <a:pt x="24227" y="13449"/>
                    <a:pt x="24123" y="15875"/>
                    <a:pt x="25891" y="18752"/>
                  </a:cubicBezTo>
                  <a:cubicBezTo>
                    <a:pt x="28218" y="22507"/>
                    <a:pt x="27878" y="25679"/>
                    <a:pt x="26239" y="25679"/>
                  </a:cubicBezTo>
                  <a:cubicBezTo>
                    <a:pt x="26047" y="25679"/>
                    <a:pt x="25838" y="25635"/>
                    <a:pt x="25613" y="25545"/>
                  </a:cubicBezTo>
                  <a:cubicBezTo>
                    <a:pt x="23903" y="24866"/>
                    <a:pt x="18894" y="22868"/>
                    <a:pt x="16189" y="22868"/>
                  </a:cubicBezTo>
                  <a:cubicBezTo>
                    <a:pt x="15441" y="22868"/>
                    <a:pt x="14869" y="23021"/>
                    <a:pt x="14592" y="23396"/>
                  </a:cubicBezTo>
                  <a:cubicBezTo>
                    <a:pt x="13275" y="25129"/>
                    <a:pt x="19513" y="24990"/>
                    <a:pt x="22425" y="29635"/>
                  </a:cubicBezTo>
                  <a:cubicBezTo>
                    <a:pt x="25302" y="34244"/>
                    <a:pt x="27901" y="34626"/>
                    <a:pt x="24782" y="34938"/>
                  </a:cubicBezTo>
                  <a:cubicBezTo>
                    <a:pt x="24243" y="34998"/>
                    <a:pt x="23813" y="35033"/>
                    <a:pt x="23409" y="35033"/>
                  </a:cubicBezTo>
                  <a:cubicBezTo>
                    <a:pt x="21501" y="35033"/>
                    <a:pt x="20172" y="34248"/>
                    <a:pt x="10675" y="31645"/>
                  </a:cubicBezTo>
                  <a:cubicBezTo>
                    <a:pt x="10589" y="31621"/>
                    <a:pt x="10453" y="31601"/>
                    <a:pt x="10306" y="31601"/>
                  </a:cubicBezTo>
                  <a:cubicBezTo>
                    <a:pt x="9803" y="31601"/>
                    <a:pt x="9170" y="31835"/>
                    <a:pt x="9947" y="32962"/>
                  </a:cubicBezTo>
                  <a:cubicBezTo>
                    <a:pt x="10917" y="34333"/>
                    <a:pt x="16630" y="37898"/>
                    <a:pt x="20922" y="37898"/>
                  </a:cubicBezTo>
                  <a:cubicBezTo>
                    <a:pt x="21078" y="37898"/>
                    <a:pt x="21233" y="37893"/>
                    <a:pt x="21385" y="37884"/>
                  </a:cubicBezTo>
                  <a:lnTo>
                    <a:pt x="21385" y="37884"/>
                  </a:lnTo>
                  <a:cubicBezTo>
                    <a:pt x="21385" y="37884"/>
                    <a:pt x="19513" y="42216"/>
                    <a:pt x="16637" y="43082"/>
                  </a:cubicBezTo>
                  <a:cubicBezTo>
                    <a:pt x="13760" y="43984"/>
                    <a:pt x="9774" y="44573"/>
                    <a:pt x="10779" y="45439"/>
                  </a:cubicBezTo>
                  <a:cubicBezTo>
                    <a:pt x="11014" y="45635"/>
                    <a:pt x="11357" y="45705"/>
                    <a:pt x="11764" y="45705"/>
                  </a:cubicBezTo>
                  <a:cubicBezTo>
                    <a:pt x="12806" y="45705"/>
                    <a:pt x="14260" y="45243"/>
                    <a:pt x="15344" y="45243"/>
                  </a:cubicBezTo>
                  <a:cubicBezTo>
                    <a:pt x="15713" y="45243"/>
                    <a:pt x="16038" y="45296"/>
                    <a:pt x="16290" y="45439"/>
                  </a:cubicBezTo>
                  <a:cubicBezTo>
                    <a:pt x="17288" y="45991"/>
                    <a:pt x="19520" y="46960"/>
                    <a:pt x="20724" y="46960"/>
                  </a:cubicBezTo>
                  <a:cubicBezTo>
                    <a:pt x="21109" y="46960"/>
                    <a:pt x="21388" y="46861"/>
                    <a:pt x="21489" y="46618"/>
                  </a:cubicBezTo>
                  <a:cubicBezTo>
                    <a:pt x="21940" y="45613"/>
                    <a:pt x="18612" y="44885"/>
                    <a:pt x="19617" y="43706"/>
                  </a:cubicBezTo>
                  <a:cubicBezTo>
                    <a:pt x="20521" y="42647"/>
                    <a:pt x="24001" y="37863"/>
                    <a:pt x="28496" y="37863"/>
                  </a:cubicBezTo>
                  <a:cubicBezTo>
                    <a:pt x="29002" y="37863"/>
                    <a:pt x="29521" y="37924"/>
                    <a:pt x="30050" y="38057"/>
                  </a:cubicBezTo>
                  <a:cubicBezTo>
                    <a:pt x="35283" y="39339"/>
                    <a:pt x="42389" y="38785"/>
                    <a:pt x="41071" y="42389"/>
                  </a:cubicBezTo>
                  <a:cubicBezTo>
                    <a:pt x="39754" y="45994"/>
                    <a:pt x="27277" y="72959"/>
                    <a:pt x="24747" y="74553"/>
                  </a:cubicBezTo>
                  <a:cubicBezTo>
                    <a:pt x="22217" y="76147"/>
                    <a:pt x="21350" y="78019"/>
                    <a:pt x="18612" y="78885"/>
                  </a:cubicBezTo>
                  <a:cubicBezTo>
                    <a:pt x="15840" y="79752"/>
                    <a:pt x="13656" y="81797"/>
                    <a:pt x="12062" y="82351"/>
                  </a:cubicBezTo>
                  <a:cubicBezTo>
                    <a:pt x="10467" y="82941"/>
                    <a:pt x="763" y="83530"/>
                    <a:pt x="1941" y="84674"/>
                  </a:cubicBezTo>
                  <a:cubicBezTo>
                    <a:pt x="2419" y="85166"/>
                    <a:pt x="3658" y="85428"/>
                    <a:pt x="5277" y="85428"/>
                  </a:cubicBezTo>
                  <a:cubicBezTo>
                    <a:pt x="7536" y="85428"/>
                    <a:pt x="10535" y="84917"/>
                    <a:pt x="13240" y="83807"/>
                  </a:cubicBezTo>
                  <a:cubicBezTo>
                    <a:pt x="16937" y="82317"/>
                    <a:pt x="20260" y="80367"/>
                    <a:pt x="21760" y="80367"/>
                  </a:cubicBezTo>
                  <a:cubicBezTo>
                    <a:pt x="22144" y="80367"/>
                    <a:pt x="22409" y="80495"/>
                    <a:pt x="22529" y="80792"/>
                  </a:cubicBezTo>
                  <a:cubicBezTo>
                    <a:pt x="23083" y="82247"/>
                    <a:pt x="19756" y="86441"/>
                    <a:pt x="15562" y="88902"/>
                  </a:cubicBezTo>
                  <a:cubicBezTo>
                    <a:pt x="11334" y="91363"/>
                    <a:pt x="0" y="98329"/>
                    <a:pt x="1837" y="101379"/>
                  </a:cubicBezTo>
                  <a:cubicBezTo>
                    <a:pt x="2126" y="101860"/>
                    <a:pt x="2428" y="102067"/>
                    <a:pt x="2755" y="102067"/>
                  </a:cubicBezTo>
                  <a:cubicBezTo>
                    <a:pt x="4506" y="102067"/>
                    <a:pt x="7001" y="96141"/>
                    <a:pt x="12374" y="94448"/>
                  </a:cubicBezTo>
                  <a:cubicBezTo>
                    <a:pt x="12374" y="94448"/>
                    <a:pt x="15336" y="92174"/>
                    <a:pt x="17214" y="92174"/>
                  </a:cubicBezTo>
                  <a:cubicBezTo>
                    <a:pt x="17757" y="92174"/>
                    <a:pt x="18209" y="92364"/>
                    <a:pt x="18474" y="92853"/>
                  </a:cubicBezTo>
                  <a:cubicBezTo>
                    <a:pt x="19386" y="94567"/>
                    <a:pt x="19769" y="96214"/>
                    <a:pt x="20396" y="96214"/>
                  </a:cubicBezTo>
                  <a:cubicBezTo>
                    <a:pt x="20556" y="96214"/>
                    <a:pt x="20731" y="96107"/>
                    <a:pt x="20934" y="95869"/>
                  </a:cubicBezTo>
                  <a:cubicBezTo>
                    <a:pt x="21940" y="94690"/>
                    <a:pt x="21073" y="89769"/>
                    <a:pt x="23673" y="86025"/>
                  </a:cubicBezTo>
                  <a:cubicBezTo>
                    <a:pt x="26202" y="82398"/>
                    <a:pt x="29498" y="74233"/>
                    <a:pt x="30922" y="74233"/>
                  </a:cubicBezTo>
                  <a:cubicBezTo>
                    <a:pt x="30981" y="74233"/>
                    <a:pt x="31037" y="74247"/>
                    <a:pt x="31090" y="74276"/>
                  </a:cubicBezTo>
                  <a:cubicBezTo>
                    <a:pt x="32372" y="75004"/>
                    <a:pt x="32823" y="84570"/>
                    <a:pt x="31956" y="89491"/>
                  </a:cubicBezTo>
                  <a:cubicBezTo>
                    <a:pt x="31090" y="94413"/>
                    <a:pt x="30362" y="104117"/>
                    <a:pt x="30362" y="105435"/>
                  </a:cubicBezTo>
                  <a:cubicBezTo>
                    <a:pt x="30362" y="106752"/>
                    <a:pt x="26133" y="115590"/>
                    <a:pt x="27312" y="115590"/>
                  </a:cubicBezTo>
                  <a:cubicBezTo>
                    <a:pt x="28338" y="115590"/>
                    <a:pt x="29444" y="113722"/>
                    <a:pt x="30766" y="113722"/>
                  </a:cubicBezTo>
                  <a:cubicBezTo>
                    <a:pt x="30961" y="113722"/>
                    <a:pt x="31161" y="113763"/>
                    <a:pt x="31367" y="113857"/>
                  </a:cubicBezTo>
                  <a:cubicBezTo>
                    <a:pt x="32888" y="114551"/>
                    <a:pt x="35324" y="120135"/>
                    <a:pt x="36327" y="120135"/>
                  </a:cubicBezTo>
                  <a:cubicBezTo>
                    <a:pt x="36375" y="120135"/>
                    <a:pt x="36420" y="120122"/>
                    <a:pt x="36462" y="120095"/>
                  </a:cubicBezTo>
                  <a:cubicBezTo>
                    <a:pt x="37328" y="119506"/>
                    <a:pt x="33412" y="109663"/>
                    <a:pt x="33481" y="108346"/>
                  </a:cubicBezTo>
                  <a:cubicBezTo>
                    <a:pt x="33550" y="107029"/>
                    <a:pt x="31817" y="99785"/>
                    <a:pt x="32823" y="99646"/>
                  </a:cubicBezTo>
                  <a:cubicBezTo>
                    <a:pt x="32831" y="99645"/>
                    <a:pt x="32839" y="99645"/>
                    <a:pt x="32848" y="99645"/>
                  </a:cubicBezTo>
                  <a:cubicBezTo>
                    <a:pt x="33880" y="99645"/>
                    <a:pt x="38875" y="107505"/>
                    <a:pt x="39971" y="107505"/>
                  </a:cubicBezTo>
                  <a:cubicBezTo>
                    <a:pt x="40007" y="107505"/>
                    <a:pt x="40039" y="107497"/>
                    <a:pt x="40066" y="107479"/>
                  </a:cubicBezTo>
                  <a:cubicBezTo>
                    <a:pt x="40933" y="106890"/>
                    <a:pt x="38680" y="102454"/>
                    <a:pt x="35006" y="98191"/>
                  </a:cubicBezTo>
                  <a:cubicBezTo>
                    <a:pt x="31332" y="93928"/>
                    <a:pt x="35873" y="90219"/>
                    <a:pt x="36011" y="87620"/>
                  </a:cubicBezTo>
                  <a:cubicBezTo>
                    <a:pt x="36150" y="84986"/>
                    <a:pt x="37155" y="75142"/>
                    <a:pt x="36739" y="70082"/>
                  </a:cubicBezTo>
                  <a:cubicBezTo>
                    <a:pt x="36289" y="64987"/>
                    <a:pt x="40517" y="49321"/>
                    <a:pt x="47761" y="45578"/>
                  </a:cubicBezTo>
                  <a:cubicBezTo>
                    <a:pt x="51400" y="43672"/>
                    <a:pt x="56079" y="41869"/>
                    <a:pt x="60273" y="39998"/>
                  </a:cubicBezTo>
                  <a:cubicBezTo>
                    <a:pt x="59337" y="35353"/>
                    <a:pt x="58262" y="32407"/>
                    <a:pt x="57500" y="29877"/>
                  </a:cubicBezTo>
                  <a:cubicBezTo>
                    <a:pt x="52753" y="33194"/>
                    <a:pt x="47097" y="34935"/>
                    <a:pt x="41331" y="34935"/>
                  </a:cubicBezTo>
                  <a:cubicBezTo>
                    <a:pt x="40529" y="34935"/>
                    <a:pt x="39726" y="34901"/>
                    <a:pt x="38923" y="34834"/>
                  </a:cubicBezTo>
                  <a:cubicBezTo>
                    <a:pt x="29634" y="33967"/>
                    <a:pt x="29495" y="29184"/>
                    <a:pt x="31090" y="27451"/>
                  </a:cubicBezTo>
                  <a:cubicBezTo>
                    <a:pt x="32684" y="25718"/>
                    <a:pt x="34001" y="22530"/>
                    <a:pt x="33689" y="20623"/>
                  </a:cubicBezTo>
                  <a:cubicBezTo>
                    <a:pt x="33377" y="18752"/>
                    <a:pt x="35283" y="15875"/>
                    <a:pt x="39928" y="13830"/>
                  </a:cubicBezTo>
                  <a:cubicBezTo>
                    <a:pt x="44572" y="11785"/>
                    <a:pt x="46374" y="9775"/>
                    <a:pt x="45854" y="9047"/>
                  </a:cubicBezTo>
                  <a:cubicBezTo>
                    <a:pt x="45778" y="8935"/>
                    <a:pt x="45674" y="8884"/>
                    <a:pt x="45547" y="8884"/>
                  </a:cubicBezTo>
                  <a:cubicBezTo>
                    <a:pt x="44387" y="8884"/>
                    <a:pt x="41215" y="13050"/>
                    <a:pt x="37509" y="13050"/>
                  </a:cubicBezTo>
                  <a:cubicBezTo>
                    <a:pt x="37209" y="13050"/>
                    <a:pt x="36906" y="13022"/>
                    <a:pt x="36600" y="12964"/>
                  </a:cubicBezTo>
                  <a:cubicBezTo>
                    <a:pt x="33377" y="12340"/>
                    <a:pt x="37606" y="5997"/>
                    <a:pt x="39789" y="4403"/>
                  </a:cubicBezTo>
                  <a:cubicBezTo>
                    <a:pt x="41938" y="2808"/>
                    <a:pt x="44260" y="937"/>
                    <a:pt x="43983" y="209"/>
                  </a:cubicBezTo>
                  <a:cubicBezTo>
                    <a:pt x="43924" y="64"/>
                    <a:pt x="43803" y="0"/>
                    <a:pt x="43639"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15377" y="3861531"/>
              <a:ext cx="1229537" cy="2057888"/>
            </a:xfrm>
            <a:custGeom>
              <a:rect b="b" l="l" r="r" t="t"/>
              <a:pathLst>
                <a:path extrusionOk="0" h="157874" w="93235">
                  <a:moveTo>
                    <a:pt x="24227" y="0"/>
                  </a:moveTo>
                  <a:cubicBezTo>
                    <a:pt x="18058" y="0"/>
                    <a:pt x="13206" y="1872"/>
                    <a:pt x="9809" y="5650"/>
                  </a:cubicBezTo>
                  <a:cubicBezTo>
                    <a:pt x="2808" y="13379"/>
                    <a:pt x="4090" y="26411"/>
                    <a:pt x="5130" y="36913"/>
                  </a:cubicBezTo>
                  <a:cubicBezTo>
                    <a:pt x="5477" y="40344"/>
                    <a:pt x="5789" y="43602"/>
                    <a:pt x="5685" y="45612"/>
                  </a:cubicBezTo>
                  <a:cubicBezTo>
                    <a:pt x="5546" y="47310"/>
                    <a:pt x="5061" y="48870"/>
                    <a:pt x="4368" y="51088"/>
                  </a:cubicBezTo>
                  <a:cubicBezTo>
                    <a:pt x="2912" y="55490"/>
                    <a:pt x="1872" y="60030"/>
                    <a:pt x="1248" y="64605"/>
                  </a:cubicBezTo>
                  <a:cubicBezTo>
                    <a:pt x="1" y="73478"/>
                    <a:pt x="2288" y="79128"/>
                    <a:pt x="3952" y="83252"/>
                  </a:cubicBezTo>
                  <a:cubicBezTo>
                    <a:pt x="4541" y="84534"/>
                    <a:pt x="4992" y="85921"/>
                    <a:pt x="5338" y="87307"/>
                  </a:cubicBezTo>
                  <a:cubicBezTo>
                    <a:pt x="6343" y="92471"/>
                    <a:pt x="5719" y="100374"/>
                    <a:pt x="5061" y="108761"/>
                  </a:cubicBezTo>
                  <a:cubicBezTo>
                    <a:pt x="4056" y="121273"/>
                    <a:pt x="3016" y="134201"/>
                    <a:pt x="6759" y="143386"/>
                  </a:cubicBezTo>
                  <a:cubicBezTo>
                    <a:pt x="11993" y="156348"/>
                    <a:pt x="28213" y="157873"/>
                    <a:pt x="39928" y="157873"/>
                  </a:cubicBezTo>
                  <a:cubicBezTo>
                    <a:pt x="49563" y="157873"/>
                    <a:pt x="60585" y="156626"/>
                    <a:pt x="69111" y="155517"/>
                  </a:cubicBezTo>
                  <a:cubicBezTo>
                    <a:pt x="75038" y="154754"/>
                    <a:pt x="79682" y="151947"/>
                    <a:pt x="82940" y="147164"/>
                  </a:cubicBezTo>
                  <a:cubicBezTo>
                    <a:pt x="93234" y="131948"/>
                    <a:pt x="86476" y="101136"/>
                    <a:pt x="79336" y="73409"/>
                  </a:cubicBezTo>
                  <a:cubicBezTo>
                    <a:pt x="78920" y="71814"/>
                    <a:pt x="78539" y="70324"/>
                    <a:pt x="78192" y="68972"/>
                  </a:cubicBezTo>
                  <a:cubicBezTo>
                    <a:pt x="75627" y="58921"/>
                    <a:pt x="69354" y="41903"/>
                    <a:pt x="59996" y="27035"/>
                  </a:cubicBezTo>
                  <a:cubicBezTo>
                    <a:pt x="49009" y="9636"/>
                    <a:pt x="36913" y="278"/>
                    <a:pt x="24990"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737513" y="3898291"/>
              <a:ext cx="387053" cy="335951"/>
            </a:xfrm>
            <a:custGeom>
              <a:rect b="b" l="l" r="r" t="t"/>
              <a:pathLst>
                <a:path extrusionOk="0" h="25773" w="29350">
                  <a:moveTo>
                    <a:pt x="9055" y="0"/>
                  </a:moveTo>
                  <a:cubicBezTo>
                    <a:pt x="5398" y="0"/>
                    <a:pt x="2092" y="1469"/>
                    <a:pt x="936" y="5741"/>
                  </a:cubicBezTo>
                  <a:cubicBezTo>
                    <a:pt x="0" y="9276"/>
                    <a:pt x="2288" y="12846"/>
                    <a:pt x="4783" y="15515"/>
                  </a:cubicBezTo>
                  <a:cubicBezTo>
                    <a:pt x="8214" y="19154"/>
                    <a:pt x="12235" y="22170"/>
                    <a:pt x="16706" y="24423"/>
                  </a:cubicBezTo>
                  <a:cubicBezTo>
                    <a:pt x="18513" y="25331"/>
                    <a:pt x="20312" y="25772"/>
                    <a:pt x="21944" y="25772"/>
                  </a:cubicBezTo>
                  <a:cubicBezTo>
                    <a:pt x="26225" y="25772"/>
                    <a:pt x="29349" y="22731"/>
                    <a:pt x="28421" y="17109"/>
                  </a:cubicBezTo>
                  <a:cubicBezTo>
                    <a:pt x="27381" y="10767"/>
                    <a:pt x="23152" y="4771"/>
                    <a:pt x="17295" y="1998"/>
                  </a:cubicBezTo>
                  <a:cubicBezTo>
                    <a:pt x="14885" y="868"/>
                    <a:pt x="11866" y="0"/>
                    <a:pt x="9055"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100974" y="4235580"/>
              <a:ext cx="147542" cy="120861"/>
            </a:xfrm>
            <a:custGeom>
              <a:rect b="b" l="l" r="r" t="t"/>
              <a:pathLst>
                <a:path extrusionOk="0" h="9272" w="11188">
                  <a:moveTo>
                    <a:pt x="6445" y="1"/>
                  </a:moveTo>
                  <a:cubicBezTo>
                    <a:pt x="1696" y="1"/>
                    <a:pt x="0" y="9272"/>
                    <a:pt x="4510" y="9272"/>
                  </a:cubicBezTo>
                  <a:cubicBezTo>
                    <a:pt x="5480" y="9272"/>
                    <a:pt x="6736" y="8843"/>
                    <a:pt x="8310" y="7803"/>
                  </a:cubicBezTo>
                  <a:cubicBezTo>
                    <a:pt x="9523" y="7005"/>
                    <a:pt x="10702" y="5931"/>
                    <a:pt x="10979" y="4475"/>
                  </a:cubicBezTo>
                  <a:cubicBezTo>
                    <a:pt x="11187" y="3332"/>
                    <a:pt x="10737" y="2119"/>
                    <a:pt x="9801" y="1391"/>
                  </a:cubicBezTo>
                  <a:cubicBezTo>
                    <a:pt x="8568" y="407"/>
                    <a:pt x="7439" y="1"/>
                    <a:pt x="644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901138" y="4903925"/>
              <a:ext cx="686067" cy="530042"/>
            </a:xfrm>
            <a:custGeom>
              <a:rect b="b" l="l" r="r" t="t"/>
              <a:pathLst>
                <a:path extrusionOk="0" h="40663" w="52024">
                  <a:moveTo>
                    <a:pt x="30597" y="1"/>
                  </a:moveTo>
                  <a:cubicBezTo>
                    <a:pt x="26049" y="1"/>
                    <a:pt x="21213" y="1144"/>
                    <a:pt x="16533" y="2110"/>
                  </a:cubicBezTo>
                  <a:cubicBezTo>
                    <a:pt x="15216" y="2387"/>
                    <a:pt x="13933" y="2803"/>
                    <a:pt x="12720" y="3357"/>
                  </a:cubicBezTo>
                  <a:cubicBezTo>
                    <a:pt x="7972" y="5576"/>
                    <a:pt x="3778" y="9839"/>
                    <a:pt x="1941" y="14483"/>
                  </a:cubicBezTo>
                  <a:cubicBezTo>
                    <a:pt x="0" y="19405"/>
                    <a:pt x="624" y="25435"/>
                    <a:pt x="4229" y="29317"/>
                  </a:cubicBezTo>
                  <a:cubicBezTo>
                    <a:pt x="8804" y="34204"/>
                    <a:pt x="16290" y="34412"/>
                    <a:pt x="22702" y="36353"/>
                  </a:cubicBezTo>
                  <a:cubicBezTo>
                    <a:pt x="26306" y="37427"/>
                    <a:pt x="29668" y="39126"/>
                    <a:pt x="33308" y="40061"/>
                  </a:cubicBezTo>
                  <a:cubicBezTo>
                    <a:pt x="34769" y="40437"/>
                    <a:pt x="36303" y="40662"/>
                    <a:pt x="37817" y="40662"/>
                  </a:cubicBezTo>
                  <a:cubicBezTo>
                    <a:pt x="40074" y="40662"/>
                    <a:pt x="42289" y="40162"/>
                    <a:pt x="44156" y="38918"/>
                  </a:cubicBezTo>
                  <a:cubicBezTo>
                    <a:pt x="46547" y="37289"/>
                    <a:pt x="48038" y="34620"/>
                    <a:pt x="49008" y="31847"/>
                  </a:cubicBezTo>
                  <a:cubicBezTo>
                    <a:pt x="52024" y="23182"/>
                    <a:pt x="49840" y="13201"/>
                    <a:pt x="44156" y="6130"/>
                  </a:cubicBezTo>
                  <a:cubicBezTo>
                    <a:pt x="40406" y="1429"/>
                    <a:pt x="35681" y="1"/>
                    <a:pt x="30597"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954150" y="5775408"/>
              <a:ext cx="57141" cy="39770"/>
            </a:xfrm>
            <a:custGeom>
              <a:rect b="b" l="l" r="r" t="t"/>
              <a:pathLst>
                <a:path extrusionOk="0" h="3051" w="4333">
                  <a:moveTo>
                    <a:pt x="2045" y="0"/>
                  </a:moveTo>
                  <a:cubicBezTo>
                    <a:pt x="1" y="0"/>
                    <a:pt x="1" y="3050"/>
                    <a:pt x="2045" y="3050"/>
                  </a:cubicBezTo>
                  <a:lnTo>
                    <a:pt x="2323" y="3050"/>
                  </a:lnTo>
                  <a:cubicBezTo>
                    <a:pt x="4333" y="3050"/>
                    <a:pt x="4333" y="0"/>
                    <a:pt x="2323"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833488" y="5613659"/>
              <a:ext cx="51207" cy="39314"/>
            </a:xfrm>
            <a:custGeom>
              <a:rect b="b" l="l" r="r" t="t"/>
              <a:pathLst>
                <a:path extrusionOk="0" h="3016" w="3883">
                  <a:moveTo>
                    <a:pt x="1941" y="0"/>
                  </a:moveTo>
                  <a:cubicBezTo>
                    <a:pt x="1" y="0"/>
                    <a:pt x="1" y="3015"/>
                    <a:pt x="1941" y="3015"/>
                  </a:cubicBezTo>
                  <a:cubicBezTo>
                    <a:pt x="3882" y="3015"/>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856342" y="5368769"/>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134232" y="5613659"/>
              <a:ext cx="51655" cy="39314"/>
            </a:xfrm>
            <a:custGeom>
              <a:rect b="b" l="l" r="r" t="t"/>
              <a:pathLst>
                <a:path extrusionOk="0" h="3016" w="3917">
                  <a:moveTo>
                    <a:pt x="1941" y="0"/>
                  </a:moveTo>
                  <a:cubicBezTo>
                    <a:pt x="0" y="0"/>
                    <a:pt x="0" y="3015"/>
                    <a:pt x="1941" y="3015"/>
                  </a:cubicBezTo>
                  <a:cubicBezTo>
                    <a:pt x="3917" y="3015"/>
                    <a:pt x="3917"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442743" y="5538195"/>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80015" y="5154161"/>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635129" y="521425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997113" y="4653560"/>
              <a:ext cx="51669" cy="39314"/>
            </a:xfrm>
            <a:custGeom>
              <a:rect b="b" l="l" r="r" t="t"/>
              <a:pathLst>
                <a:path extrusionOk="0" h="3016" w="3918">
                  <a:moveTo>
                    <a:pt x="1941" y="0"/>
                  </a:moveTo>
                  <a:cubicBezTo>
                    <a:pt x="1" y="0"/>
                    <a:pt x="1" y="3015"/>
                    <a:pt x="1941" y="3015"/>
                  </a:cubicBezTo>
                  <a:cubicBezTo>
                    <a:pt x="3917" y="3015"/>
                    <a:pt x="3917" y="0"/>
                    <a:pt x="194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336244" y="4679762"/>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780015" y="4743911"/>
              <a:ext cx="51655" cy="39327"/>
            </a:xfrm>
            <a:custGeom>
              <a:rect b="b" l="l" r="r" t="t"/>
              <a:pathLst>
                <a:path extrusionOk="0" h="3017" w="3917">
                  <a:moveTo>
                    <a:pt x="1941" y="1"/>
                  </a:moveTo>
                  <a:cubicBezTo>
                    <a:pt x="0" y="1"/>
                    <a:pt x="0" y="3016"/>
                    <a:pt x="1941" y="3016"/>
                  </a:cubicBezTo>
                  <a:cubicBezTo>
                    <a:pt x="3917" y="3016"/>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650663" y="5557175"/>
              <a:ext cx="51207" cy="39327"/>
            </a:xfrm>
            <a:custGeom>
              <a:rect b="b" l="l" r="r" t="t"/>
              <a:pathLst>
                <a:path extrusionOk="0" h="3017" w="3883">
                  <a:moveTo>
                    <a:pt x="1942" y="1"/>
                  </a:moveTo>
                  <a:cubicBezTo>
                    <a:pt x="1" y="1"/>
                    <a:pt x="1" y="3016"/>
                    <a:pt x="1942" y="3016"/>
                  </a:cubicBezTo>
                  <a:cubicBezTo>
                    <a:pt x="3883" y="3016"/>
                    <a:pt x="3883" y="1"/>
                    <a:pt x="1942"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332130" y="5733837"/>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130579" y="4868168"/>
              <a:ext cx="51194" cy="39314"/>
            </a:xfrm>
            <a:custGeom>
              <a:rect b="b" l="l" r="r" t="t"/>
              <a:pathLst>
                <a:path extrusionOk="0" h="3016" w="3882">
                  <a:moveTo>
                    <a:pt x="1941" y="0"/>
                  </a:moveTo>
                  <a:cubicBezTo>
                    <a:pt x="0" y="0"/>
                    <a:pt x="0" y="3016"/>
                    <a:pt x="1941" y="3016"/>
                  </a:cubicBezTo>
                  <a:cubicBezTo>
                    <a:pt x="3882" y="3016"/>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817954" y="502991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530885" y="4988345"/>
              <a:ext cx="51207" cy="39770"/>
            </a:xfrm>
            <a:custGeom>
              <a:rect b="b" l="l" r="r" t="t"/>
              <a:pathLst>
                <a:path extrusionOk="0" h="3051" w="3883">
                  <a:moveTo>
                    <a:pt x="1941" y="1"/>
                  </a:moveTo>
                  <a:cubicBezTo>
                    <a:pt x="1" y="1"/>
                    <a:pt x="1"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481065" y="4834275"/>
              <a:ext cx="51669" cy="39327"/>
            </a:xfrm>
            <a:custGeom>
              <a:rect b="b" l="l" r="r" t="t"/>
              <a:pathLst>
                <a:path extrusionOk="0" h="3017" w="3918">
                  <a:moveTo>
                    <a:pt x="1976" y="1"/>
                  </a:moveTo>
                  <a:cubicBezTo>
                    <a:pt x="1" y="1"/>
                    <a:pt x="1" y="3016"/>
                    <a:pt x="1976" y="3016"/>
                  </a:cubicBezTo>
                  <a:cubicBezTo>
                    <a:pt x="3917" y="3016"/>
                    <a:pt x="3917" y="1"/>
                    <a:pt x="1976"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656571" y="4894370"/>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7D8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389652" y="5082776"/>
              <a:ext cx="51669" cy="39314"/>
            </a:xfrm>
            <a:custGeom>
              <a:rect b="b" l="l" r="r" t="t"/>
              <a:pathLst>
                <a:path extrusionOk="0" h="3016" w="3918">
                  <a:moveTo>
                    <a:pt x="1976" y="0"/>
                  </a:moveTo>
                  <a:cubicBezTo>
                    <a:pt x="1" y="0"/>
                    <a:pt x="1" y="3016"/>
                    <a:pt x="1976" y="3016"/>
                  </a:cubicBezTo>
                  <a:cubicBezTo>
                    <a:pt x="3917" y="3016"/>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067928" y="5135180"/>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067928" y="4947230"/>
              <a:ext cx="51207" cy="39314"/>
            </a:xfrm>
            <a:custGeom>
              <a:rect b="b" l="l" r="r" t="t"/>
              <a:pathLst>
                <a:path extrusionOk="0" h="3016"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68004" y="5489402"/>
              <a:ext cx="51207" cy="39327"/>
            </a:xfrm>
            <a:custGeom>
              <a:rect b="b" l="l" r="r" t="t"/>
              <a:pathLst>
                <a:path extrusionOk="0" h="3017"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526771" y="563986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439473" y="5526906"/>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693600" y="5685044"/>
              <a:ext cx="57141" cy="39770"/>
            </a:xfrm>
            <a:custGeom>
              <a:rect b="b" l="l" r="r" t="t"/>
              <a:pathLst>
                <a:path extrusionOk="0" h="3051" w="4333">
                  <a:moveTo>
                    <a:pt x="2011" y="0"/>
                  </a:moveTo>
                  <a:cubicBezTo>
                    <a:pt x="0" y="0"/>
                    <a:pt x="0" y="3050"/>
                    <a:pt x="2011"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999764" y="5334446"/>
              <a:ext cx="61032" cy="44280"/>
            </a:xfrm>
            <a:custGeom>
              <a:rect b="b" l="l" r="r" t="t"/>
              <a:pathLst>
                <a:path extrusionOk="0" h="3397" w="4628">
                  <a:moveTo>
                    <a:pt x="2179" y="0"/>
                  </a:moveTo>
                  <a:cubicBezTo>
                    <a:pt x="997" y="0"/>
                    <a:pt x="0" y="1520"/>
                    <a:pt x="1114" y="2634"/>
                  </a:cubicBezTo>
                  <a:lnTo>
                    <a:pt x="1391" y="2911"/>
                  </a:lnTo>
                  <a:cubicBezTo>
                    <a:pt x="1726" y="3253"/>
                    <a:pt x="2100" y="3396"/>
                    <a:pt x="2459" y="3396"/>
                  </a:cubicBezTo>
                  <a:cubicBezTo>
                    <a:pt x="3626" y="3396"/>
                    <a:pt x="4627" y="1884"/>
                    <a:pt x="3540" y="797"/>
                  </a:cubicBezTo>
                  <a:lnTo>
                    <a:pt x="3575" y="762"/>
                  </a:lnTo>
                  <a:lnTo>
                    <a:pt x="3263" y="485"/>
                  </a:lnTo>
                  <a:cubicBezTo>
                    <a:pt x="2921" y="143"/>
                    <a:pt x="2541" y="0"/>
                    <a:pt x="2179"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970568" y="3971774"/>
              <a:ext cx="40235" cy="43498"/>
            </a:xfrm>
            <a:custGeom>
              <a:rect b="b" l="l" r="r" t="t"/>
              <a:pathLst>
                <a:path extrusionOk="0" h="3337" w="3051">
                  <a:moveTo>
                    <a:pt x="1526" y="0"/>
                  </a:moveTo>
                  <a:cubicBezTo>
                    <a:pt x="694" y="35"/>
                    <a:pt x="35" y="693"/>
                    <a:pt x="1" y="1525"/>
                  </a:cubicBezTo>
                  <a:lnTo>
                    <a:pt x="1" y="1803"/>
                  </a:lnTo>
                  <a:cubicBezTo>
                    <a:pt x="1" y="2825"/>
                    <a:pt x="763" y="3336"/>
                    <a:pt x="1526" y="3336"/>
                  </a:cubicBezTo>
                  <a:cubicBezTo>
                    <a:pt x="2288" y="3336"/>
                    <a:pt x="3051" y="2825"/>
                    <a:pt x="3051" y="1803"/>
                  </a:cubicBezTo>
                  <a:lnTo>
                    <a:pt x="3051" y="1525"/>
                  </a:lnTo>
                  <a:cubicBezTo>
                    <a:pt x="3016" y="693"/>
                    <a:pt x="2358" y="35"/>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850829" y="4058514"/>
              <a:ext cx="51194" cy="39770"/>
            </a:xfrm>
            <a:custGeom>
              <a:rect b="b" l="l" r="r" t="t"/>
              <a:pathLst>
                <a:path extrusionOk="0" h="3051" w="3882">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102201" y="4039547"/>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093524" y="4352198"/>
              <a:ext cx="57141" cy="39770"/>
            </a:xfrm>
            <a:custGeom>
              <a:rect b="b" l="l" r="r" t="t"/>
              <a:pathLst>
                <a:path extrusionOk="0" h="3051" w="4333">
                  <a:moveTo>
                    <a:pt x="2010" y="0"/>
                  </a:moveTo>
                  <a:cubicBezTo>
                    <a:pt x="0" y="0"/>
                    <a:pt x="0" y="3050"/>
                    <a:pt x="2010"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790327" y="4175198"/>
              <a:ext cx="54570" cy="43719"/>
            </a:xfrm>
            <a:custGeom>
              <a:rect b="b" l="l" r="r" t="t"/>
              <a:pathLst>
                <a:path extrusionOk="0" h="3354" w="4138">
                  <a:moveTo>
                    <a:pt x="2474" y="1"/>
                  </a:moveTo>
                  <a:cubicBezTo>
                    <a:pt x="2084" y="1"/>
                    <a:pt x="1694" y="148"/>
                    <a:pt x="1399" y="443"/>
                  </a:cubicBezTo>
                  <a:lnTo>
                    <a:pt x="1087" y="720"/>
                  </a:lnTo>
                  <a:cubicBezTo>
                    <a:pt x="0" y="1834"/>
                    <a:pt x="1003" y="3354"/>
                    <a:pt x="2171" y="3354"/>
                  </a:cubicBezTo>
                  <a:cubicBezTo>
                    <a:pt x="2529" y="3354"/>
                    <a:pt x="2903" y="3210"/>
                    <a:pt x="3236" y="2869"/>
                  </a:cubicBezTo>
                  <a:lnTo>
                    <a:pt x="3514" y="2591"/>
                  </a:lnTo>
                  <a:cubicBezTo>
                    <a:pt x="4103" y="2002"/>
                    <a:pt x="4137" y="1032"/>
                    <a:pt x="3548" y="443"/>
                  </a:cubicBezTo>
                  <a:cubicBezTo>
                    <a:pt x="3254" y="148"/>
                    <a:pt x="2864" y="1"/>
                    <a:pt x="2474"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502098" y="4626901"/>
              <a:ext cx="40235" cy="43498"/>
            </a:xfrm>
            <a:custGeom>
              <a:rect b="b" l="l" r="r" t="t"/>
              <a:pathLst>
                <a:path extrusionOk="0" h="3337" w="3051">
                  <a:moveTo>
                    <a:pt x="1525" y="0"/>
                  </a:moveTo>
                  <a:cubicBezTo>
                    <a:pt x="693" y="35"/>
                    <a:pt x="35" y="693"/>
                    <a:pt x="0" y="1525"/>
                  </a:cubicBezTo>
                  <a:lnTo>
                    <a:pt x="0" y="1803"/>
                  </a:lnTo>
                  <a:cubicBezTo>
                    <a:pt x="0" y="2825"/>
                    <a:pt x="763" y="3336"/>
                    <a:pt x="1525" y="3336"/>
                  </a:cubicBezTo>
                  <a:cubicBezTo>
                    <a:pt x="2288" y="3336"/>
                    <a:pt x="3050" y="2825"/>
                    <a:pt x="3050" y="1803"/>
                  </a:cubicBezTo>
                  <a:lnTo>
                    <a:pt x="3050" y="1525"/>
                  </a:lnTo>
                  <a:cubicBezTo>
                    <a:pt x="3015" y="693"/>
                    <a:pt x="2357" y="35"/>
                    <a:pt x="152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639204" y="4303405"/>
              <a:ext cx="40235" cy="43159"/>
            </a:xfrm>
            <a:custGeom>
              <a:rect b="b" l="l" r="r" t="t"/>
              <a:pathLst>
                <a:path extrusionOk="0" h="3311" w="3051">
                  <a:moveTo>
                    <a:pt x="1526" y="0"/>
                  </a:moveTo>
                  <a:cubicBezTo>
                    <a:pt x="694" y="0"/>
                    <a:pt x="35" y="659"/>
                    <a:pt x="1" y="1491"/>
                  </a:cubicBezTo>
                  <a:lnTo>
                    <a:pt x="1" y="1802"/>
                  </a:lnTo>
                  <a:cubicBezTo>
                    <a:pt x="1" y="2808"/>
                    <a:pt x="763" y="3310"/>
                    <a:pt x="1526" y="3310"/>
                  </a:cubicBezTo>
                  <a:cubicBezTo>
                    <a:pt x="2288" y="3310"/>
                    <a:pt x="3051" y="2808"/>
                    <a:pt x="3051" y="1802"/>
                  </a:cubicBezTo>
                  <a:lnTo>
                    <a:pt x="3051" y="1491"/>
                  </a:lnTo>
                  <a:cubicBezTo>
                    <a:pt x="3016" y="659"/>
                    <a:pt x="2358" y="0"/>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995254" y="4465153"/>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873683" y="4743911"/>
              <a:ext cx="51194" cy="39327"/>
            </a:xfrm>
            <a:custGeom>
              <a:rect b="b" l="l" r="r" t="t"/>
              <a:pathLst>
                <a:path extrusionOk="0" h="3017" w="3882">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336640" y="5323587"/>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667094" y="5044829"/>
              <a:ext cx="57141" cy="39770"/>
            </a:xfrm>
            <a:custGeom>
              <a:rect b="b" l="l" r="r" t="t"/>
              <a:pathLst>
                <a:path extrusionOk="0" h="3051" w="4333">
                  <a:moveTo>
                    <a:pt x="2010" y="0"/>
                  </a:moveTo>
                  <a:cubicBezTo>
                    <a:pt x="0" y="0"/>
                    <a:pt x="0" y="3050"/>
                    <a:pt x="2010" y="3050"/>
                  </a:cubicBezTo>
                  <a:lnTo>
                    <a:pt x="2288" y="3050"/>
                  </a:lnTo>
                  <a:cubicBezTo>
                    <a:pt x="4332" y="3050"/>
                    <a:pt x="4332" y="0"/>
                    <a:pt x="2288"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075233" y="416018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151560" y="4789093"/>
              <a:ext cx="51669" cy="39327"/>
            </a:xfrm>
            <a:custGeom>
              <a:rect b="b" l="l" r="r" t="t"/>
              <a:pathLst>
                <a:path extrusionOk="0" h="3017" w="3918">
                  <a:moveTo>
                    <a:pt x="1942" y="1"/>
                  </a:moveTo>
                  <a:cubicBezTo>
                    <a:pt x="1" y="1"/>
                    <a:pt x="1" y="3016"/>
                    <a:pt x="1942" y="3016"/>
                  </a:cubicBezTo>
                  <a:cubicBezTo>
                    <a:pt x="3917" y="3016"/>
                    <a:pt x="3917"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845792" y="5718924"/>
              <a:ext cx="57155" cy="39770"/>
            </a:xfrm>
            <a:custGeom>
              <a:rect b="b" l="l" r="r" t="t"/>
              <a:pathLst>
                <a:path extrusionOk="0" h="3051" w="4334">
                  <a:moveTo>
                    <a:pt x="2046" y="1"/>
                  </a:moveTo>
                  <a:cubicBezTo>
                    <a:pt x="1" y="1"/>
                    <a:pt x="1" y="3051"/>
                    <a:pt x="2046" y="3051"/>
                  </a:cubicBezTo>
                  <a:lnTo>
                    <a:pt x="2323" y="3051"/>
                  </a:lnTo>
                  <a:cubicBezTo>
                    <a:pt x="4333" y="3051"/>
                    <a:pt x="4333" y="1"/>
                    <a:pt x="232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918466" y="4679762"/>
              <a:ext cx="1678373" cy="1327145"/>
            </a:xfrm>
            <a:custGeom>
              <a:rect b="b" l="l" r="r" t="t"/>
              <a:pathLst>
                <a:path extrusionOk="0" h="101814" w="127270">
                  <a:moveTo>
                    <a:pt x="73409" y="0"/>
                  </a:moveTo>
                  <a:cubicBezTo>
                    <a:pt x="40067" y="35"/>
                    <a:pt x="15736" y="31540"/>
                    <a:pt x="24158" y="63808"/>
                  </a:cubicBezTo>
                  <a:lnTo>
                    <a:pt x="1" y="72716"/>
                  </a:lnTo>
                  <a:lnTo>
                    <a:pt x="1" y="72716"/>
                  </a:lnTo>
                  <a:lnTo>
                    <a:pt x="25995" y="69423"/>
                  </a:lnTo>
                  <a:cubicBezTo>
                    <a:pt x="32858" y="86995"/>
                    <a:pt x="48905" y="99334"/>
                    <a:pt x="67656" y="101483"/>
                  </a:cubicBezTo>
                  <a:cubicBezTo>
                    <a:pt x="69594" y="101705"/>
                    <a:pt x="71528" y="101814"/>
                    <a:pt x="73450" y="101814"/>
                  </a:cubicBezTo>
                  <a:cubicBezTo>
                    <a:pt x="90128" y="101814"/>
                    <a:pt x="105910" y="93597"/>
                    <a:pt x="115451" y="79613"/>
                  </a:cubicBezTo>
                  <a:cubicBezTo>
                    <a:pt x="126126" y="64016"/>
                    <a:pt x="127269" y="43810"/>
                    <a:pt x="118431" y="27139"/>
                  </a:cubicBezTo>
                  <a:cubicBezTo>
                    <a:pt x="109628" y="10433"/>
                    <a:pt x="92298" y="0"/>
                    <a:pt x="73409" y="0"/>
                  </a:cubicBezTo>
                  <a:close/>
                </a:path>
              </a:pathLst>
            </a:custGeom>
            <a:solidFill>
              <a:srgbClr val="FFFFFF"/>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22042" y="4863619"/>
              <a:ext cx="623914" cy="302516"/>
            </a:xfrm>
            <a:custGeom>
              <a:rect b="b" l="l" r="r" t="t"/>
              <a:pathLst>
                <a:path extrusionOk="0" h="23208" w="47311">
                  <a:moveTo>
                    <a:pt x="20450" y="1"/>
                  </a:moveTo>
                  <a:cubicBezTo>
                    <a:pt x="18444" y="1"/>
                    <a:pt x="16340" y="258"/>
                    <a:pt x="14142" y="835"/>
                  </a:cubicBezTo>
                  <a:cubicBezTo>
                    <a:pt x="11473" y="1528"/>
                    <a:pt x="7764" y="2775"/>
                    <a:pt x="3779" y="4127"/>
                  </a:cubicBezTo>
                  <a:cubicBezTo>
                    <a:pt x="2427" y="5756"/>
                    <a:pt x="1145" y="7489"/>
                    <a:pt x="1" y="9257"/>
                  </a:cubicBezTo>
                  <a:cubicBezTo>
                    <a:pt x="4296" y="7614"/>
                    <a:pt x="8780" y="6410"/>
                    <a:pt x="13218" y="6410"/>
                  </a:cubicBezTo>
                  <a:cubicBezTo>
                    <a:pt x="19738" y="6410"/>
                    <a:pt x="26160" y="9009"/>
                    <a:pt x="31749" y="16639"/>
                  </a:cubicBezTo>
                  <a:cubicBezTo>
                    <a:pt x="35420" y="21623"/>
                    <a:pt x="38481" y="23208"/>
                    <a:pt x="40889" y="23208"/>
                  </a:cubicBezTo>
                  <a:cubicBezTo>
                    <a:pt x="45096" y="23208"/>
                    <a:pt x="47311" y="18372"/>
                    <a:pt x="47311" y="18372"/>
                  </a:cubicBezTo>
                  <a:cubicBezTo>
                    <a:pt x="47311" y="18372"/>
                    <a:pt x="37391" y="1"/>
                    <a:pt x="204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515839" y="4958897"/>
              <a:ext cx="823190" cy="824399"/>
            </a:xfrm>
            <a:custGeom>
              <a:rect b="b" l="l" r="r" t="t"/>
              <a:pathLst>
                <a:path extrusionOk="0" h="63245" w="62422">
                  <a:moveTo>
                    <a:pt x="25950" y="1"/>
                  </a:moveTo>
                  <a:cubicBezTo>
                    <a:pt x="25230" y="1"/>
                    <a:pt x="24502" y="71"/>
                    <a:pt x="23777" y="215"/>
                  </a:cubicBezTo>
                  <a:cubicBezTo>
                    <a:pt x="18855" y="1151"/>
                    <a:pt x="15181" y="5240"/>
                    <a:pt x="14731" y="10231"/>
                  </a:cubicBezTo>
                  <a:lnTo>
                    <a:pt x="14661" y="10231"/>
                  </a:lnTo>
                  <a:cubicBezTo>
                    <a:pt x="14645" y="10231"/>
                    <a:pt x="14630" y="10231"/>
                    <a:pt x="14614" y="10231"/>
                  </a:cubicBezTo>
                  <a:cubicBezTo>
                    <a:pt x="5873" y="10231"/>
                    <a:pt x="494" y="19845"/>
                    <a:pt x="5095" y="27318"/>
                  </a:cubicBezTo>
                  <a:cubicBezTo>
                    <a:pt x="0" y="32898"/>
                    <a:pt x="1803" y="41841"/>
                    <a:pt x="8665" y="45029"/>
                  </a:cubicBezTo>
                  <a:cubicBezTo>
                    <a:pt x="5476" y="49985"/>
                    <a:pt x="6690" y="56571"/>
                    <a:pt x="11438" y="60071"/>
                  </a:cubicBezTo>
                  <a:cubicBezTo>
                    <a:pt x="13449" y="61569"/>
                    <a:pt x="15796" y="62295"/>
                    <a:pt x="18126" y="62295"/>
                  </a:cubicBezTo>
                  <a:cubicBezTo>
                    <a:pt x="21297" y="62295"/>
                    <a:pt x="24436" y="60950"/>
                    <a:pt x="26653" y="58373"/>
                  </a:cubicBezTo>
                  <a:cubicBezTo>
                    <a:pt x="28805" y="61480"/>
                    <a:pt x="32299" y="63244"/>
                    <a:pt x="35936" y="63244"/>
                  </a:cubicBezTo>
                  <a:cubicBezTo>
                    <a:pt x="37045" y="63244"/>
                    <a:pt x="38168" y="63080"/>
                    <a:pt x="39269" y="62740"/>
                  </a:cubicBezTo>
                  <a:cubicBezTo>
                    <a:pt x="43948" y="61250"/>
                    <a:pt x="47172" y="56917"/>
                    <a:pt x="47172" y="51996"/>
                  </a:cubicBezTo>
                  <a:cubicBezTo>
                    <a:pt x="47172" y="51580"/>
                    <a:pt x="47137" y="51199"/>
                    <a:pt x="47102" y="50783"/>
                  </a:cubicBezTo>
                  <a:lnTo>
                    <a:pt x="47102" y="50783"/>
                  </a:lnTo>
                  <a:cubicBezTo>
                    <a:pt x="47932" y="50966"/>
                    <a:pt x="48752" y="51052"/>
                    <a:pt x="49553" y="51052"/>
                  </a:cubicBezTo>
                  <a:cubicBezTo>
                    <a:pt x="56642" y="51052"/>
                    <a:pt x="62238" y="44244"/>
                    <a:pt x="60307" y="36988"/>
                  </a:cubicBezTo>
                  <a:cubicBezTo>
                    <a:pt x="61694" y="35082"/>
                    <a:pt x="62422" y="32794"/>
                    <a:pt x="62422" y="30472"/>
                  </a:cubicBezTo>
                  <a:cubicBezTo>
                    <a:pt x="62422" y="24234"/>
                    <a:pt x="57396" y="19208"/>
                    <a:pt x="51157" y="19208"/>
                  </a:cubicBezTo>
                  <a:lnTo>
                    <a:pt x="50845" y="19208"/>
                  </a:lnTo>
                  <a:cubicBezTo>
                    <a:pt x="52617" y="11833"/>
                    <a:pt x="46872" y="5334"/>
                    <a:pt x="39989" y="5334"/>
                  </a:cubicBezTo>
                  <a:cubicBezTo>
                    <a:pt x="38656" y="5334"/>
                    <a:pt x="37280" y="5578"/>
                    <a:pt x="35907" y="6107"/>
                  </a:cubicBezTo>
                  <a:cubicBezTo>
                    <a:pt x="33960" y="2300"/>
                    <a:pt x="30077" y="1"/>
                    <a:pt x="259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555598" y="4992165"/>
              <a:ext cx="782968" cy="758806"/>
            </a:xfrm>
            <a:custGeom>
              <a:rect b="b" l="l" r="r" t="t"/>
              <a:pathLst>
                <a:path extrusionOk="0" h="58213" w="59372">
                  <a:moveTo>
                    <a:pt x="22908" y="1"/>
                  </a:moveTo>
                  <a:cubicBezTo>
                    <a:pt x="22358" y="1"/>
                    <a:pt x="21803" y="52"/>
                    <a:pt x="21247" y="158"/>
                  </a:cubicBezTo>
                  <a:cubicBezTo>
                    <a:pt x="17434" y="886"/>
                    <a:pt x="14558" y="4075"/>
                    <a:pt x="14211" y="7922"/>
                  </a:cubicBezTo>
                  <a:lnTo>
                    <a:pt x="14003" y="10244"/>
                  </a:lnTo>
                  <a:lnTo>
                    <a:pt x="11577" y="10209"/>
                  </a:lnTo>
                  <a:cubicBezTo>
                    <a:pt x="4818" y="10279"/>
                    <a:pt x="694" y="17696"/>
                    <a:pt x="4229" y="23484"/>
                  </a:cubicBezTo>
                  <a:lnTo>
                    <a:pt x="5200" y="25078"/>
                  </a:lnTo>
                  <a:lnTo>
                    <a:pt x="3952" y="26465"/>
                  </a:lnTo>
                  <a:cubicBezTo>
                    <a:pt x="1" y="30832"/>
                    <a:pt x="1387" y="37764"/>
                    <a:pt x="6725" y="40224"/>
                  </a:cubicBezTo>
                  <a:lnTo>
                    <a:pt x="9324" y="41437"/>
                  </a:lnTo>
                  <a:lnTo>
                    <a:pt x="7764" y="43864"/>
                  </a:lnTo>
                  <a:cubicBezTo>
                    <a:pt x="5304" y="47711"/>
                    <a:pt x="6239" y="52806"/>
                    <a:pt x="9948" y="55544"/>
                  </a:cubicBezTo>
                  <a:cubicBezTo>
                    <a:pt x="11501" y="56701"/>
                    <a:pt x="13319" y="57264"/>
                    <a:pt x="15127" y="57264"/>
                  </a:cubicBezTo>
                  <a:cubicBezTo>
                    <a:pt x="17597" y="57264"/>
                    <a:pt x="20046" y="56213"/>
                    <a:pt x="21767" y="54192"/>
                  </a:cubicBezTo>
                  <a:lnTo>
                    <a:pt x="23881" y="51731"/>
                  </a:lnTo>
                  <a:lnTo>
                    <a:pt x="25718" y="54435"/>
                  </a:lnTo>
                  <a:cubicBezTo>
                    <a:pt x="27347" y="56791"/>
                    <a:pt x="30050" y="58213"/>
                    <a:pt x="32927" y="58213"/>
                  </a:cubicBezTo>
                  <a:lnTo>
                    <a:pt x="32892" y="58213"/>
                  </a:lnTo>
                  <a:cubicBezTo>
                    <a:pt x="32912" y="58213"/>
                    <a:pt x="32932" y="58213"/>
                    <a:pt x="32952" y="58213"/>
                  </a:cubicBezTo>
                  <a:cubicBezTo>
                    <a:pt x="38122" y="58213"/>
                    <a:pt x="42144" y="53722"/>
                    <a:pt x="41557" y="48577"/>
                  </a:cubicBezTo>
                  <a:lnTo>
                    <a:pt x="41211" y="45111"/>
                  </a:lnTo>
                  <a:lnTo>
                    <a:pt x="44607" y="45804"/>
                  </a:lnTo>
                  <a:cubicBezTo>
                    <a:pt x="45247" y="45944"/>
                    <a:pt x="45879" y="46011"/>
                    <a:pt x="46497" y="46011"/>
                  </a:cubicBezTo>
                  <a:cubicBezTo>
                    <a:pt x="51996" y="46011"/>
                    <a:pt x="56331" y="40735"/>
                    <a:pt x="54866" y="35095"/>
                  </a:cubicBezTo>
                  <a:lnTo>
                    <a:pt x="54554" y="33951"/>
                  </a:lnTo>
                  <a:lnTo>
                    <a:pt x="55248" y="32981"/>
                  </a:lnTo>
                  <a:cubicBezTo>
                    <a:pt x="59372" y="27227"/>
                    <a:pt x="55248" y="19186"/>
                    <a:pt x="48142" y="19186"/>
                  </a:cubicBezTo>
                  <a:lnTo>
                    <a:pt x="47900" y="19186"/>
                  </a:lnTo>
                  <a:lnTo>
                    <a:pt x="44642" y="19290"/>
                  </a:lnTo>
                  <a:lnTo>
                    <a:pt x="44642" y="19290"/>
                  </a:lnTo>
                  <a:lnTo>
                    <a:pt x="45404" y="16101"/>
                  </a:lnTo>
                  <a:cubicBezTo>
                    <a:pt x="46770" y="10379"/>
                    <a:pt x="42291" y="5313"/>
                    <a:pt x="36949" y="5313"/>
                  </a:cubicBezTo>
                  <a:cubicBezTo>
                    <a:pt x="35917" y="5313"/>
                    <a:pt x="34854" y="5502"/>
                    <a:pt x="33793" y="5912"/>
                  </a:cubicBezTo>
                  <a:lnTo>
                    <a:pt x="31679" y="6743"/>
                  </a:lnTo>
                  <a:lnTo>
                    <a:pt x="30674" y="4733"/>
                  </a:lnTo>
                  <a:cubicBezTo>
                    <a:pt x="29135" y="1773"/>
                    <a:pt x="26128" y="1"/>
                    <a:pt x="22908"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774068" y="5234135"/>
              <a:ext cx="239525" cy="248877"/>
            </a:xfrm>
            <a:custGeom>
              <a:rect b="b" l="l" r="r" t="t"/>
              <a:pathLst>
                <a:path extrusionOk="0" h="19093" w="18163">
                  <a:moveTo>
                    <a:pt x="3813" y="0"/>
                  </a:moveTo>
                  <a:lnTo>
                    <a:pt x="3813" y="0"/>
                  </a:lnTo>
                  <a:cubicBezTo>
                    <a:pt x="3813" y="0"/>
                    <a:pt x="5130" y="4159"/>
                    <a:pt x="1" y="7383"/>
                  </a:cubicBezTo>
                  <a:cubicBezTo>
                    <a:pt x="1" y="7383"/>
                    <a:pt x="3952" y="12928"/>
                    <a:pt x="937" y="18786"/>
                  </a:cubicBezTo>
                  <a:cubicBezTo>
                    <a:pt x="937" y="18786"/>
                    <a:pt x="2296" y="19093"/>
                    <a:pt x="4195" y="19093"/>
                  </a:cubicBezTo>
                  <a:cubicBezTo>
                    <a:pt x="7745" y="19093"/>
                    <a:pt x="13182" y="18019"/>
                    <a:pt x="15147" y="11854"/>
                  </a:cubicBezTo>
                  <a:cubicBezTo>
                    <a:pt x="18162" y="2392"/>
                    <a:pt x="3814" y="0"/>
                    <a:pt x="381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923530" y="5061841"/>
              <a:ext cx="249204" cy="220448"/>
            </a:xfrm>
            <a:custGeom>
              <a:rect b="b" l="l" r="r" t="t"/>
              <a:pathLst>
                <a:path extrusionOk="0" h="16912" w="18897">
                  <a:moveTo>
                    <a:pt x="9095" y="1"/>
                  </a:moveTo>
                  <a:cubicBezTo>
                    <a:pt x="8060" y="1"/>
                    <a:pt x="6992" y="190"/>
                    <a:pt x="5927" y="601"/>
                  </a:cubicBezTo>
                  <a:lnTo>
                    <a:pt x="4853" y="983"/>
                  </a:lnTo>
                  <a:cubicBezTo>
                    <a:pt x="3605" y="4345"/>
                    <a:pt x="0" y="15158"/>
                    <a:pt x="5373" y="16614"/>
                  </a:cubicBezTo>
                  <a:cubicBezTo>
                    <a:pt x="6125" y="16821"/>
                    <a:pt x="6893" y="16912"/>
                    <a:pt x="7662" y="16912"/>
                  </a:cubicBezTo>
                  <a:cubicBezTo>
                    <a:pt x="11147" y="16912"/>
                    <a:pt x="14659" y="15040"/>
                    <a:pt x="16845" y="13564"/>
                  </a:cubicBezTo>
                  <a:lnTo>
                    <a:pt x="17503" y="10756"/>
                  </a:lnTo>
                  <a:cubicBezTo>
                    <a:pt x="18897" y="5038"/>
                    <a:pt x="14431" y="1"/>
                    <a:pt x="90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743447" y="4992165"/>
              <a:ext cx="230834" cy="224202"/>
            </a:xfrm>
            <a:custGeom>
              <a:rect b="b" l="l" r="r" t="t"/>
              <a:pathLst>
                <a:path extrusionOk="0" h="17200" w="17504">
                  <a:moveTo>
                    <a:pt x="8697" y="1"/>
                  </a:moveTo>
                  <a:cubicBezTo>
                    <a:pt x="8148" y="1"/>
                    <a:pt x="7592" y="52"/>
                    <a:pt x="7036" y="158"/>
                  </a:cubicBezTo>
                  <a:cubicBezTo>
                    <a:pt x="3224" y="886"/>
                    <a:pt x="347" y="4075"/>
                    <a:pt x="1" y="7922"/>
                  </a:cubicBezTo>
                  <a:cubicBezTo>
                    <a:pt x="1" y="7922"/>
                    <a:pt x="5585" y="17199"/>
                    <a:pt x="9991" y="17199"/>
                  </a:cubicBezTo>
                  <a:cubicBezTo>
                    <a:pt x="10319" y="17199"/>
                    <a:pt x="10641" y="17148"/>
                    <a:pt x="10953" y="17037"/>
                  </a:cubicBezTo>
                  <a:cubicBezTo>
                    <a:pt x="15424" y="15478"/>
                    <a:pt x="17504" y="6743"/>
                    <a:pt x="17504" y="6743"/>
                  </a:cubicBezTo>
                  <a:lnTo>
                    <a:pt x="16464" y="4733"/>
                  </a:lnTo>
                  <a:cubicBezTo>
                    <a:pt x="14924" y="1773"/>
                    <a:pt x="11918" y="1"/>
                    <a:pt x="869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594447" y="5125247"/>
              <a:ext cx="219414" cy="205223"/>
            </a:xfrm>
            <a:custGeom>
              <a:rect b="b" l="l" r="r" t="t"/>
              <a:pathLst>
                <a:path extrusionOk="0" h="15744" w="16638">
                  <a:moveTo>
                    <a:pt x="8666" y="0"/>
                  </a:moveTo>
                  <a:cubicBezTo>
                    <a:pt x="3883" y="35"/>
                    <a:pt x="1" y="3952"/>
                    <a:pt x="1" y="8735"/>
                  </a:cubicBezTo>
                  <a:cubicBezTo>
                    <a:pt x="1" y="10329"/>
                    <a:pt x="451" y="11923"/>
                    <a:pt x="1318" y="13275"/>
                  </a:cubicBezTo>
                  <a:lnTo>
                    <a:pt x="2288" y="14869"/>
                  </a:lnTo>
                  <a:cubicBezTo>
                    <a:pt x="2288" y="14869"/>
                    <a:pt x="4490" y="15744"/>
                    <a:pt x="7055" y="15744"/>
                  </a:cubicBezTo>
                  <a:cubicBezTo>
                    <a:pt x="9198" y="15744"/>
                    <a:pt x="11594" y="15134"/>
                    <a:pt x="13171" y="12894"/>
                  </a:cubicBezTo>
                  <a:cubicBezTo>
                    <a:pt x="16637" y="8007"/>
                    <a:pt x="11092" y="70"/>
                    <a:pt x="11092" y="70"/>
                  </a:cubicBezTo>
                  <a:lnTo>
                    <a:pt x="866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586993" y="5237820"/>
              <a:ext cx="718073" cy="501978"/>
            </a:xfrm>
            <a:custGeom>
              <a:rect b="b" l="l" r="r" t="t"/>
              <a:pathLst>
                <a:path extrusionOk="0" h="38510" w="54451">
                  <a:moveTo>
                    <a:pt x="41349" y="1"/>
                  </a:moveTo>
                  <a:lnTo>
                    <a:pt x="41349" y="1"/>
                  </a:lnTo>
                  <a:cubicBezTo>
                    <a:pt x="40067" y="174"/>
                    <a:pt x="38854" y="555"/>
                    <a:pt x="37710" y="1110"/>
                  </a:cubicBezTo>
                  <a:cubicBezTo>
                    <a:pt x="35145" y="2392"/>
                    <a:pt x="32753" y="3986"/>
                    <a:pt x="30085" y="5130"/>
                  </a:cubicBezTo>
                  <a:cubicBezTo>
                    <a:pt x="26453" y="6725"/>
                    <a:pt x="22490" y="7523"/>
                    <a:pt x="18519" y="7523"/>
                  </a:cubicBezTo>
                  <a:cubicBezTo>
                    <a:pt x="18435" y="7523"/>
                    <a:pt x="18350" y="7522"/>
                    <a:pt x="18266" y="7522"/>
                  </a:cubicBezTo>
                  <a:cubicBezTo>
                    <a:pt x="15251" y="7452"/>
                    <a:pt x="12270" y="6932"/>
                    <a:pt x="9254" y="6794"/>
                  </a:cubicBezTo>
                  <a:cubicBezTo>
                    <a:pt x="9010" y="6786"/>
                    <a:pt x="8764" y="6782"/>
                    <a:pt x="8519" y="6782"/>
                  </a:cubicBezTo>
                  <a:cubicBezTo>
                    <a:pt x="6540" y="6782"/>
                    <a:pt x="4546" y="7032"/>
                    <a:pt x="2635" y="7556"/>
                  </a:cubicBezTo>
                  <a:lnTo>
                    <a:pt x="2045" y="8249"/>
                  </a:lnTo>
                  <a:cubicBezTo>
                    <a:pt x="728" y="9671"/>
                    <a:pt x="0" y="11542"/>
                    <a:pt x="0" y="13483"/>
                  </a:cubicBezTo>
                  <a:lnTo>
                    <a:pt x="0" y="13795"/>
                  </a:lnTo>
                  <a:cubicBezTo>
                    <a:pt x="139" y="16706"/>
                    <a:pt x="1872" y="19340"/>
                    <a:pt x="4541" y="20623"/>
                  </a:cubicBezTo>
                  <a:lnTo>
                    <a:pt x="8007" y="22252"/>
                  </a:lnTo>
                  <a:lnTo>
                    <a:pt x="5927" y="25475"/>
                  </a:lnTo>
                  <a:cubicBezTo>
                    <a:pt x="3709" y="28976"/>
                    <a:pt x="4575" y="33585"/>
                    <a:pt x="7868" y="36012"/>
                  </a:cubicBezTo>
                  <a:cubicBezTo>
                    <a:pt x="9280" y="37056"/>
                    <a:pt x="10929" y="37563"/>
                    <a:pt x="12566" y="37563"/>
                  </a:cubicBezTo>
                  <a:cubicBezTo>
                    <a:pt x="14787" y="37563"/>
                    <a:pt x="16987" y="36629"/>
                    <a:pt x="18543" y="34833"/>
                  </a:cubicBezTo>
                  <a:lnTo>
                    <a:pt x="21385" y="31506"/>
                  </a:lnTo>
                  <a:lnTo>
                    <a:pt x="23881" y="35110"/>
                  </a:lnTo>
                  <a:cubicBezTo>
                    <a:pt x="25368" y="37288"/>
                    <a:pt x="27811" y="38509"/>
                    <a:pt x="30353" y="38509"/>
                  </a:cubicBezTo>
                  <a:cubicBezTo>
                    <a:pt x="31129" y="38509"/>
                    <a:pt x="31914" y="38395"/>
                    <a:pt x="32684" y="38160"/>
                  </a:cubicBezTo>
                  <a:cubicBezTo>
                    <a:pt x="35977" y="37121"/>
                    <a:pt x="38230" y="34071"/>
                    <a:pt x="38230" y="30639"/>
                  </a:cubicBezTo>
                  <a:cubicBezTo>
                    <a:pt x="38195" y="30362"/>
                    <a:pt x="38195" y="30085"/>
                    <a:pt x="38160" y="29808"/>
                  </a:cubicBezTo>
                  <a:lnTo>
                    <a:pt x="37675" y="25163"/>
                  </a:lnTo>
                  <a:lnTo>
                    <a:pt x="37675" y="25163"/>
                  </a:lnTo>
                  <a:lnTo>
                    <a:pt x="42250" y="26134"/>
                  </a:lnTo>
                  <a:cubicBezTo>
                    <a:pt x="42819" y="26259"/>
                    <a:pt x="43385" y="26319"/>
                    <a:pt x="43940" y="26319"/>
                  </a:cubicBezTo>
                  <a:cubicBezTo>
                    <a:pt x="48148" y="26319"/>
                    <a:pt x="51747" y="22879"/>
                    <a:pt x="51747" y="18439"/>
                  </a:cubicBezTo>
                  <a:cubicBezTo>
                    <a:pt x="51747" y="17781"/>
                    <a:pt x="51643" y="17122"/>
                    <a:pt x="51469" y="16464"/>
                  </a:cubicBezTo>
                  <a:lnTo>
                    <a:pt x="51088" y="14939"/>
                  </a:lnTo>
                  <a:lnTo>
                    <a:pt x="51989" y="13656"/>
                  </a:lnTo>
                  <a:lnTo>
                    <a:pt x="52024" y="13656"/>
                  </a:lnTo>
                  <a:cubicBezTo>
                    <a:pt x="54450" y="10260"/>
                    <a:pt x="53792" y="5546"/>
                    <a:pt x="50534" y="2947"/>
                  </a:cubicBezTo>
                  <a:cubicBezTo>
                    <a:pt x="50395" y="2808"/>
                    <a:pt x="50222" y="2704"/>
                    <a:pt x="50014" y="2565"/>
                  </a:cubicBezTo>
                  <a:cubicBezTo>
                    <a:pt x="49840" y="2461"/>
                    <a:pt x="49667" y="2323"/>
                    <a:pt x="49494" y="2253"/>
                  </a:cubicBezTo>
                  <a:lnTo>
                    <a:pt x="49182" y="2080"/>
                  </a:lnTo>
                  <a:lnTo>
                    <a:pt x="48905" y="1941"/>
                  </a:lnTo>
                  <a:lnTo>
                    <a:pt x="48593" y="1803"/>
                  </a:lnTo>
                  <a:lnTo>
                    <a:pt x="48281" y="1699"/>
                  </a:lnTo>
                  <a:cubicBezTo>
                    <a:pt x="48177" y="1664"/>
                    <a:pt x="48073" y="1630"/>
                    <a:pt x="47969" y="1595"/>
                  </a:cubicBezTo>
                  <a:cubicBezTo>
                    <a:pt x="47657" y="1491"/>
                    <a:pt x="47310" y="1387"/>
                    <a:pt x="46998" y="1352"/>
                  </a:cubicBezTo>
                  <a:lnTo>
                    <a:pt x="46721" y="1283"/>
                  </a:lnTo>
                  <a:lnTo>
                    <a:pt x="46444" y="1283"/>
                  </a:lnTo>
                  <a:cubicBezTo>
                    <a:pt x="46305" y="1248"/>
                    <a:pt x="46201" y="1248"/>
                    <a:pt x="46063" y="1248"/>
                  </a:cubicBezTo>
                  <a:lnTo>
                    <a:pt x="45404" y="1248"/>
                  </a:lnTo>
                  <a:lnTo>
                    <a:pt x="41002" y="1387"/>
                  </a:lnTo>
                  <a:lnTo>
                    <a:pt x="41349"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589423" y="5237290"/>
              <a:ext cx="666417" cy="194756"/>
            </a:xfrm>
            <a:custGeom>
              <a:rect b="b" l="l" r="r" t="t"/>
              <a:pathLst>
                <a:path extrusionOk="0" h="14941" w="50534">
                  <a:moveTo>
                    <a:pt x="41314" y="1"/>
                  </a:moveTo>
                  <a:lnTo>
                    <a:pt x="41314" y="1"/>
                  </a:lnTo>
                  <a:cubicBezTo>
                    <a:pt x="40067" y="209"/>
                    <a:pt x="38854" y="590"/>
                    <a:pt x="37710" y="1145"/>
                  </a:cubicBezTo>
                  <a:cubicBezTo>
                    <a:pt x="35110" y="2392"/>
                    <a:pt x="32753" y="3987"/>
                    <a:pt x="30085" y="5165"/>
                  </a:cubicBezTo>
                  <a:cubicBezTo>
                    <a:pt x="26525" y="6729"/>
                    <a:pt x="22645" y="7526"/>
                    <a:pt x="18753" y="7526"/>
                  </a:cubicBezTo>
                  <a:cubicBezTo>
                    <a:pt x="18591" y="7526"/>
                    <a:pt x="18428" y="7525"/>
                    <a:pt x="18266" y="7522"/>
                  </a:cubicBezTo>
                  <a:cubicBezTo>
                    <a:pt x="15251" y="7487"/>
                    <a:pt x="12270" y="6933"/>
                    <a:pt x="9254" y="6794"/>
                  </a:cubicBezTo>
                  <a:cubicBezTo>
                    <a:pt x="9032" y="6787"/>
                    <a:pt x="8808" y="6784"/>
                    <a:pt x="8585" y="6784"/>
                  </a:cubicBezTo>
                  <a:cubicBezTo>
                    <a:pt x="6584" y="6784"/>
                    <a:pt x="4567" y="7061"/>
                    <a:pt x="2635" y="7591"/>
                  </a:cubicBezTo>
                  <a:lnTo>
                    <a:pt x="2045" y="8250"/>
                  </a:lnTo>
                  <a:cubicBezTo>
                    <a:pt x="728" y="9706"/>
                    <a:pt x="0" y="11577"/>
                    <a:pt x="0" y="13518"/>
                  </a:cubicBezTo>
                  <a:lnTo>
                    <a:pt x="0" y="13795"/>
                  </a:lnTo>
                  <a:lnTo>
                    <a:pt x="0" y="14038"/>
                  </a:lnTo>
                  <a:cubicBezTo>
                    <a:pt x="1283" y="13691"/>
                    <a:pt x="2565" y="13449"/>
                    <a:pt x="3882" y="13241"/>
                  </a:cubicBezTo>
                  <a:cubicBezTo>
                    <a:pt x="4130" y="13221"/>
                    <a:pt x="4377" y="13212"/>
                    <a:pt x="4624" y="13212"/>
                  </a:cubicBezTo>
                  <a:cubicBezTo>
                    <a:pt x="7477" y="13212"/>
                    <a:pt x="10230" y="14418"/>
                    <a:pt x="13102" y="14800"/>
                  </a:cubicBezTo>
                  <a:cubicBezTo>
                    <a:pt x="13805" y="14897"/>
                    <a:pt x="14513" y="14941"/>
                    <a:pt x="15222" y="14941"/>
                  </a:cubicBezTo>
                  <a:cubicBezTo>
                    <a:pt x="17836" y="14941"/>
                    <a:pt x="20472" y="14343"/>
                    <a:pt x="22980" y="13553"/>
                  </a:cubicBezTo>
                  <a:cubicBezTo>
                    <a:pt x="26168" y="12548"/>
                    <a:pt x="29253" y="11231"/>
                    <a:pt x="32511" y="10433"/>
                  </a:cubicBezTo>
                  <a:cubicBezTo>
                    <a:pt x="37814" y="9082"/>
                    <a:pt x="43671" y="8978"/>
                    <a:pt x="48246" y="5928"/>
                  </a:cubicBezTo>
                  <a:cubicBezTo>
                    <a:pt x="49321" y="5234"/>
                    <a:pt x="50326" y="4160"/>
                    <a:pt x="50534" y="2982"/>
                  </a:cubicBezTo>
                  <a:cubicBezTo>
                    <a:pt x="50360" y="2843"/>
                    <a:pt x="50187" y="2704"/>
                    <a:pt x="50014" y="2600"/>
                  </a:cubicBezTo>
                  <a:cubicBezTo>
                    <a:pt x="49840" y="2462"/>
                    <a:pt x="49667" y="2358"/>
                    <a:pt x="49494" y="2254"/>
                  </a:cubicBezTo>
                  <a:lnTo>
                    <a:pt x="49182" y="2115"/>
                  </a:lnTo>
                  <a:lnTo>
                    <a:pt x="48905" y="1942"/>
                  </a:lnTo>
                  <a:lnTo>
                    <a:pt x="48593" y="1838"/>
                  </a:lnTo>
                  <a:lnTo>
                    <a:pt x="48281" y="1699"/>
                  </a:lnTo>
                  <a:cubicBezTo>
                    <a:pt x="48177" y="1665"/>
                    <a:pt x="48073" y="1630"/>
                    <a:pt x="47969" y="1595"/>
                  </a:cubicBezTo>
                  <a:cubicBezTo>
                    <a:pt x="47657" y="1491"/>
                    <a:pt x="47310" y="1422"/>
                    <a:pt x="46964" y="1353"/>
                  </a:cubicBezTo>
                  <a:lnTo>
                    <a:pt x="46721" y="1318"/>
                  </a:lnTo>
                  <a:lnTo>
                    <a:pt x="46444" y="1283"/>
                  </a:lnTo>
                  <a:cubicBezTo>
                    <a:pt x="46305" y="1283"/>
                    <a:pt x="46201" y="1249"/>
                    <a:pt x="46063" y="1249"/>
                  </a:cubicBezTo>
                  <a:lnTo>
                    <a:pt x="45404" y="1249"/>
                  </a:lnTo>
                  <a:lnTo>
                    <a:pt x="41002" y="1387"/>
                  </a:lnTo>
                  <a:lnTo>
                    <a:pt x="4131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2"/>
            <p:cNvGrpSpPr/>
            <p:nvPr/>
          </p:nvGrpSpPr>
          <p:grpSpPr>
            <a:xfrm>
              <a:off x="3740022" y="5345048"/>
              <a:ext cx="191008" cy="205931"/>
              <a:chOff x="-628391" y="4613391"/>
              <a:chExt cx="300659" cy="297030"/>
            </a:xfrm>
          </p:grpSpPr>
          <p:sp>
            <p:nvSpPr>
              <p:cNvPr id="73" name="Google Shape;73;p2"/>
              <p:cNvSpPr/>
              <p:nvPr/>
            </p:nvSpPr>
            <p:spPr>
              <a:xfrm>
                <a:off x="-443308" y="4841827"/>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44652" y="4844698"/>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07503" y="4709151"/>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44968" y="4636109"/>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99198" y="4685550"/>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92478" y="4783487"/>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4950" y="4637402"/>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603591" y="4793868"/>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87152" y="4665263"/>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507579" y="4613391"/>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499596" y="4853343"/>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86735" y="4726725"/>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410715" y="4820750"/>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606336" y="4648351"/>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28391" y="4753955"/>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96744" y="4830310"/>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419328" y="4637497"/>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2"/>
            <p:cNvGrpSpPr/>
            <p:nvPr/>
          </p:nvGrpSpPr>
          <p:grpSpPr>
            <a:xfrm>
              <a:off x="2330463" y="5203609"/>
              <a:ext cx="247983" cy="242198"/>
              <a:chOff x="-1138843" y="4300472"/>
              <a:chExt cx="300659" cy="297030"/>
            </a:xfrm>
          </p:grpSpPr>
          <p:sp>
            <p:nvSpPr>
              <p:cNvPr id="91" name="Google Shape;91;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2"/>
            <p:cNvGrpSpPr/>
            <p:nvPr/>
          </p:nvGrpSpPr>
          <p:grpSpPr>
            <a:xfrm>
              <a:off x="2490703" y="4816011"/>
              <a:ext cx="247983" cy="242198"/>
              <a:chOff x="-1138843" y="4300472"/>
              <a:chExt cx="300659" cy="297030"/>
            </a:xfrm>
          </p:grpSpPr>
          <p:sp>
            <p:nvSpPr>
              <p:cNvPr id="109" name="Google Shape;109;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2"/>
            <p:cNvGrpSpPr/>
            <p:nvPr/>
          </p:nvGrpSpPr>
          <p:grpSpPr>
            <a:xfrm>
              <a:off x="3769843" y="4323019"/>
              <a:ext cx="247983" cy="242198"/>
              <a:chOff x="-1138843" y="4300472"/>
              <a:chExt cx="300659" cy="297030"/>
            </a:xfrm>
          </p:grpSpPr>
          <p:sp>
            <p:nvSpPr>
              <p:cNvPr id="127" name="Google Shape;127;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4" name="Google Shape;144;p2"/>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145" name="Google Shape;145;p2"/>
          <p:cNvPicPr preferRelativeResize="0"/>
          <p:nvPr/>
        </p:nvPicPr>
        <p:blipFill>
          <a:blip r:embed="rId3">
            <a:alphaModFix/>
          </a:blip>
          <a:stretch>
            <a:fillRect/>
          </a:stretch>
        </p:blipFill>
        <p:spPr>
          <a:xfrm>
            <a:off x="155077" y="84340"/>
            <a:ext cx="1527800" cy="1527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46" name="Shape 146"/>
        <p:cNvGrpSpPr/>
        <p:nvPr/>
      </p:nvGrpSpPr>
      <p:grpSpPr>
        <a:xfrm>
          <a:off x="0" y="0"/>
          <a:ext cx="0" cy="0"/>
          <a:chOff x="0" y="0"/>
          <a:chExt cx="0" cy="0"/>
        </a:xfrm>
      </p:grpSpPr>
      <p:sp>
        <p:nvSpPr>
          <p:cNvPr id="147" name="Google Shape;147;p3"/>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8" name="Google Shape;148;p3"/>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5727998" y="9789595"/>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3"/>
          <p:cNvGrpSpPr/>
          <p:nvPr/>
        </p:nvGrpSpPr>
        <p:grpSpPr>
          <a:xfrm>
            <a:off x="729682" y="2190062"/>
            <a:ext cx="300659" cy="297001"/>
            <a:chOff x="-1138843" y="4300472"/>
            <a:chExt cx="300659" cy="297030"/>
          </a:xfrm>
        </p:grpSpPr>
        <p:sp>
          <p:nvSpPr>
            <p:cNvPr id="153" name="Google Shape;153;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3"/>
          <p:cNvGrpSpPr/>
          <p:nvPr/>
        </p:nvGrpSpPr>
        <p:grpSpPr>
          <a:xfrm>
            <a:off x="729682" y="2606821"/>
            <a:ext cx="300659" cy="297001"/>
            <a:chOff x="-1017593" y="4240422"/>
            <a:chExt cx="300659" cy="297030"/>
          </a:xfrm>
        </p:grpSpPr>
        <p:sp>
          <p:nvSpPr>
            <p:cNvPr id="171" name="Google Shape;171;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3"/>
          <p:cNvGrpSpPr/>
          <p:nvPr/>
        </p:nvGrpSpPr>
        <p:grpSpPr>
          <a:xfrm>
            <a:off x="729682" y="3440345"/>
            <a:ext cx="300659" cy="297001"/>
            <a:chOff x="-1017593" y="4240422"/>
            <a:chExt cx="300659" cy="297030"/>
          </a:xfrm>
        </p:grpSpPr>
        <p:sp>
          <p:nvSpPr>
            <p:cNvPr id="189" name="Google Shape;189;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3"/>
          <p:cNvGrpSpPr/>
          <p:nvPr/>
        </p:nvGrpSpPr>
        <p:grpSpPr>
          <a:xfrm>
            <a:off x="729682" y="3857110"/>
            <a:ext cx="300659" cy="297001"/>
            <a:chOff x="-1138843" y="4300472"/>
            <a:chExt cx="300659" cy="297030"/>
          </a:xfrm>
        </p:grpSpPr>
        <p:sp>
          <p:nvSpPr>
            <p:cNvPr id="207" name="Google Shape;207;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3"/>
          <p:cNvGrpSpPr/>
          <p:nvPr/>
        </p:nvGrpSpPr>
        <p:grpSpPr>
          <a:xfrm>
            <a:off x="729682" y="4273869"/>
            <a:ext cx="300659" cy="297001"/>
            <a:chOff x="-1017593" y="4240422"/>
            <a:chExt cx="300659" cy="297030"/>
          </a:xfrm>
        </p:grpSpPr>
        <p:sp>
          <p:nvSpPr>
            <p:cNvPr id="225" name="Google Shape;225;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3"/>
          <p:cNvGrpSpPr/>
          <p:nvPr/>
        </p:nvGrpSpPr>
        <p:grpSpPr>
          <a:xfrm>
            <a:off x="729682" y="4690634"/>
            <a:ext cx="300659" cy="297001"/>
            <a:chOff x="-1138843" y="4300472"/>
            <a:chExt cx="300659" cy="297030"/>
          </a:xfrm>
        </p:grpSpPr>
        <p:sp>
          <p:nvSpPr>
            <p:cNvPr id="243" name="Google Shape;243;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3"/>
          <p:cNvGrpSpPr/>
          <p:nvPr/>
        </p:nvGrpSpPr>
        <p:grpSpPr>
          <a:xfrm>
            <a:off x="729682" y="5107393"/>
            <a:ext cx="300659" cy="297001"/>
            <a:chOff x="-1017593" y="4240422"/>
            <a:chExt cx="300659" cy="297030"/>
          </a:xfrm>
        </p:grpSpPr>
        <p:sp>
          <p:nvSpPr>
            <p:cNvPr id="261" name="Google Shape;261;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3"/>
          <p:cNvSpPr txBox="1"/>
          <p:nvPr/>
        </p:nvSpPr>
        <p:spPr>
          <a:xfrm>
            <a:off x="290700" y="859046"/>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SA" sz="3600">
                <a:solidFill>
                  <a:schemeClr val="accent1"/>
                </a:solidFill>
                <a:latin typeface="Asap"/>
                <a:ea typeface="Asap"/>
                <a:cs typeface="Asap"/>
                <a:sym typeface="Asap"/>
              </a:rPr>
              <a:t>Objectives</a:t>
            </a:r>
            <a:endParaRPr b="1" sz="3600">
              <a:solidFill>
                <a:schemeClr val="accent1"/>
              </a:solidFill>
              <a:latin typeface="Asap"/>
              <a:ea typeface="Asap"/>
              <a:cs typeface="Asap"/>
              <a:sym typeface="Asap"/>
            </a:endParaRPr>
          </a:p>
        </p:txBody>
      </p:sp>
      <p:sp>
        <p:nvSpPr>
          <p:cNvPr id="279" name="Google Shape;279;p3"/>
          <p:cNvSpPr txBox="1"/>
          <p:nvPr>
            <p:ph idx="1" type="subTitle"/>
          </p:nvPr>
        </p:nvSpPr>
        <p:spPr>
          <a:xfrm>
            <a:off x="1043550" y="2177386"/>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0" name="Google Shape;280;p3"/>
          <p:cNvSpPr txBox="1"/>
          <p:nvPr>
            <p:ph idx="2" type="subTitle"/>
          </p:nvPr>
        </p:nvSpPr>
        <p:spPr>
          <a:xfrm>
            <a:off x="1043550" y="259414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1" name="Google Shape;281;p3"/>
          <p:cNvSpPr txBox="1"/>
          <p:nvPr>
            <p:ph idx="3" type="subTitle"/>
          </p:nvPr>
        </p:nvSpPr>
        <p:spPr>
          <a:xfrm>
            <a:off x="1030350" y="301091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2" name="Google Shape;282;p3"/>
          <p:cNvSpPr txBox="1"/>
          <p:nvPr>
            <p:ph idx="4" type="subTitle"/>
          </p:nvPr>
        </p:nvSpPr>
        <p:spPr>
          <a:xfrm>
            <a:off x="1043550" y="342766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3" name="Google Shape;283;p3"/>
          <p:cNvSpPr txBox="1"/>
          <p:nvPr>
            <p:ph idx="5" type="subTitle"/>
          </p:nvPr>
        </p:nvSpPr>
        <p:spPr>
          <a:xfrm>
            <a:off x="1043550" y="384440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4" name="Google Shape;284;p3"/>
          <p:cNvSpPr txBox="1"/>
          <p:nvPr>
            <p:ph idx="6" type="subTitle"/>
          </p:nvPr>
        </p:nvSpPr>
        <p:spPr>
          <a:xfrm>
            <a:off x="1043550" y="4261159"/>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5" name="Google Shape;285;p3"/>
          <p:cNvSpPr txBox="1"/>
          <p:nvPr>
            <p:ph idx="7" type="subTitle"/>
          </p:nvPr>
        </p:nvSpPr>
        <p:spPr>
          <a:xfrm>
            <a:off x="1043550" y="467790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6" name="Google Shape;286;p3"/>
          <p:cNvSpPr txBox="1"/>
          <p:nvPr>
            <p:ph idx="8" type="subTitle"/>
          </p:nvPr>
        </p:nvSpPr>
        <p:spPr>
          <a:xfrm>
            <a:off x="1043550" y="5094658"/>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grpSp>
        <p:nvGrpSpPr>
          <p:cNvPr id="287" name="Google Shape;287;p3"/>
          <p:cNvGrpSpPr/>
          <p:nvPr/>
        </p:nvGrpSpPr>
        <p:grpSpPr>
          <a:xfrm>
            <a:off x="729682" y="3023586"/>
            <a:ext cx="300659" cy="297001"/>
            <a:chOff x="-1138843" y="4300472"/>
            <a:chExt cx="300659" cy="297030"/>
          </a:xfrm>
        </p:grpSpPr>
        <p:sp>
          <p:nvSpPr>
            <p:cNvPr id="288" name="Google Shape;288;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3"/>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3"/>
          <p:cNvGrpSpPr/>
          <p:nvPr/>
        </p:nvGrpSpPr>
        <p:grpSpPr>
          <a:xfrm>
            <a:off x="6324052" y="9488609"/>
            <a:ext cx="495788" cy="384034"/>
            <a:chOff x="1843738" y="1801138"/>
            <a:chExt cx="1616525" cy="1236425"/>
          </a:xfrm>
        </p:grpSpPr>
        <p:sp>
          <p:nvSpPr>
            <p:cNvPr id="309" name="Google Shape;309;p3"/>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3"/>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3"/>
          <p:cNvGrpSpPr/>
          <p:nvPr/>
        </p:nvGrpSpPr>
        <p:grpSpPr>
          <a:xfrm>
            <a:off x="6507909" y="9119388"/>
            <a:ext cx="311934" cy="322344"/>
            <a:chOff x="7097375" y="2473588"/>
            <a:chExt cx="407864" cy="403636"/>
          </a:xfrm>
        </p:grpSpPr>
        <p:sp>
          <p:nvSpPr>
            <p:cNvPr id="382" name="Google Shape;382;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 name="Google Shape;385;p3"/>
          <p:cNvGrpSpPr/>
          <p:nvPr/>
        </p:nvGrpSpPr>
        <p:grpSpPr>
          <a:xfrm>
            <a:off x="5975934" y="9546338"/>
            <a:ext cx="311934" cy="322344"/>
            <a:chOff x="7097375" y="2473588"/>
            <a:chExt cx="407864" cy="403636"/>
          </a:xfrm>
        </p:grpSpPr>
        <p:sp>
          <p:nvSpPr>
            <p:cNvPr id="386" name="Google Shape;386;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3"/>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3"/>
          <p:cNvGrpSpPr/>
          <p:nvPr/>
        </p:nvGrpSpPr>
        <p:grpSpPr>
          <a:xfrm>
            <a:off x="4841770" y="9568577"/>
            <a:ext cx="288394" cy="277883"/>
            <a:chOff x="8008751" y="37351"/>
            <a:chExt cx="598452" cy="591240"/>
          </a:xfrm>
        </p:grpSpPr>
        <p:sp>
          <p:nvSpPr>
            <p:cNvPr id="413" name="Google Shape;413;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3"/>
          <p:cNvGrpSpPr/>
          <p:nvPr/>
        </p:nvGrpSpPr>
        <p:grpSpPr>
          <a:xfrm>
            <a:off x="6512005" y="8321793"/>
            <a:ext cx="302947" cy="384134"/>
            <a:chOff x="6295459" y="2059568"/>
            <a:chExt cx="2176346" cy="2549000"/>
          </a:xfrm>
        </p:grpSpPr>
        <p:sp>
          <p:nvSpPr>
            <p:cNvPr id="431" name="Google Shape;431;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3"/>
          <p:cNvGrpSpPr/>
          <p:nvPr/>
        </p:nvGrpSpPr>
        <p:grpSpPr>
          <a:xfrm rot="5400000">
            <a:off x="5218767" y="9510568"/>
            <a:ext cx="302947" cy="384134"/>
            <a:chOff x="6295459" y="2059568"/>
            <a:chExt cx="2176346" cy="2549000"/>
          </a:xfrm>
        </p:grpSpPr>
        <p:sp>
          <p:nvSpPr>
            <p:cNvPr id="477" name="Google Shape;477;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3"/>
          <p:cNvGrpSpPr/>
          <p:nvPr/>
        </p:nvGrpSpPr>
        <p:grpSpPr>
          <a:xfrm>
            <a:off x="6519270" y="8018552"/>
            <a:ext cx="288394" cy="277883"/>
            <a:chOff x="8008751" y="37351"/>
            <a:chExt cx="598452" cy="591240"/>
          </a:xfrm>
        </p:grpSpPr>
        <p:sp>
          <p:nvSpPr>
            <p:cNvPr id="523" name="Google Shape;523;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3"/>
          <p:cNvGrpSpPr/>
          <p:nvPr/>
        </p:nvGrpSpPr>
        <p:grpSpPr>
          <a:xfrm>
            <a:off x="6522777" y="7715300"/>
            <a:ext cx="288384" cy="277877"/>
            <a:chOff x="1577421" y="1609174"/>
            <a:chExt cx="818111" cy="754282"/>
          </a:xfrm>
        </p:grpSpPr>
        <p:sp>
          <p:nvSpPr>
            <p:cNvPr id="541" name="Google Shape;541;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3"/>
          <p:cNvGrpSpPr/>
          <p:nvPr/>
        </p:nvGrpSpPr>
        <p:grpSpPr>
          <a:xfrm>
            <a:off x="4505390" y="9563675"/>
            <a:ext cx="288384" cy="277877"/>
            <a:chOff x="1577421" y="1609174"/>
            <a:chExt cx="818111" cy="754282"/>
          </a:xfrm>
        </p:grpSpPr>
        <p:sp>
          <p:nvSpPr>
            <p:cNvPr id="590" name="Google Shape;590;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638" name="Shape 638"/>
        <p:cNvGrpSpPr/>
        <p:nvPr/>
      </p:nvGrpSpPr>
      <p:grpSpPr>
        <a:xfrm>
          <a:off x="0" y="0"/>
          <a:ext cx="0" cy="0"/>
          <a:chOff x="0" y="0"/>
          <a:chExt cx="0" cy="0"/>
        </a:xfrm>
      </p:grpSpPr>
      <p:sp>
        <p:nvSpPr>
          <p:cNvPr id="639" name="Google Shape;639;p4"/>
          <p:cNvSpPr txBox="1"/>
          <p:nvPr/>
        </p:nvSpPr>
        <p:spPr>
          <a:xfrm>
            <a:off x="233850" y="368200"/>
            <a:ext cx="6390300" cy="11112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r>
              <a:t/>
            </a:r>
            <a:endParaRPr b="1" sz="3600">
              <a:solidFill>
                <a:srgbClr val="434343"/>
              </a:solidFill>
              <a:latin typeface="Asap"/>
              <a:ea typeface="Asap"/>
              <a:cs typeface="Asap"/>
              <a:sym typeface="Asap"/>
            </a:endParaRPr>
          </a:p>
        </p:txBody>
      </p:sp>
      <p:sp>
        <p:nvSpPr>
          <p:cNvPr id="640" name="Google Shape;640;p4"/>
          <p:cNvSpPr/>
          <p:nvPr/>
        </p:nvSpPr>
        <p:spPr>
          <a:xfrm flipH="1">
            <a:off x="-2284338" y="-2341505"/>
            <a:ext cx="3622329" cy="412570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rgbClr val="1155C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641" name="Google Shape;641;p4"/>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642" name="Google Shape;642;p4"/>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5" name="Google Shape;645;p4"/>
          <p:cNvGrpSpPr/>
          <p:nvPr/>
        </p:nvGrpSpPr>
        <p:grpSpPr>
          <a:xfrm>
            <a:off x="6324052" y="9488609"/>
            <a:ext cx="495788" cy="384034"/>
            <a:chOff x="1843738" y="1801138"/>
            <a:chExt cx="1616525" cy="1236425"/>
          </a:xfrm>
        </p:grpSpPr>
        <p:sp>
          <p:nvSpPr>
            <p:cNvPr id="646" name="Google Shape;646;p4"/>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7" name="Google Shape;717;p4"/>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4"/>
          <p:cNvGrpSpPr/>
          <p:nvPr/>
        </p:nvGrpSpPr>
        <p:grpSpPr>
          <a:xfrm>
            <a:off x="6507909" y="9119388"/>
            <a:ext cx="311934" cy="322344"/>
            <a:chOff x="7097375" y="2473588"/>
            <a:chExt cx="407864" cy="403636"/>
          </a:xfrm>
        </p:grpSpPr>
        <p:sp>
          <p:nvSpPr>
            <p:cNvPr id="719" name="Google Shape;719;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4"/>
          <p:cNvGrpSpPr/>
          <p:nvPr/>
        </p:nvGrpSpPr>
        <p:grpSpPr>
          <a:xfrm>
            <a:off x="5975934" y="9546338"/>
            <a:ext cx="311934" cy="322344"/>
            <a:chOff x="7097375" y="2473588"/>
            <a:chExt cx="407864" cy="403636"/>
          </a:xfrm>
        </p:grpSpPr>
        <p:sp>
          <p:nvSpPr>
            <p:cNvPr id="723" name="Google Shape;723;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6" name="Google Shape;726;p4"/>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9" name="Google Shape;749;p4"/>
          <p:cNvGrpSpPr/>
          <p:nvPr/>
        </p:nvGrpSpPr>
        <p:grpSpPr>
          <a:xfrm>
            <a:off x="4841770" y="9568577"/>
            <a:ext cx="288394" cy="277883"/>
            <a:chOff x="8008751" y="37351"/>
            <a:chExt cx="598452" cy="591240"/>
          </a:xfrm>
        </p:grpSpPr>
        <p:sp>
          <p:nvSpPr>
            <p:cNvPr id="750" name="Google Shape;750;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4"/>
          <p:cNvGrpSpPr/>
          <p:nvPr/>
        </p:nvGrpSpPr>
        <p:grpSpPr>
          <a:xfrm>
            <a:off x="6512005" y="8321793"/>
            <a:ext cx="302947" cy="384134"/>
            <a:chOff x="6295459" y="2059568"/>
            <a:chExt cx="2176346" cy="2549000"/>
          </a:xfrm>
        </p:grpSpPr>
        <p:sp>
          <p:nvSpPr>
            <p:cNvPr id="768" name="Google Shape;768;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4"/>
          <p:cNvGrpSpPr/>
          <p:nvPr/>
        </p:nvGrpSpPr>
        <p:grpSpPr>
          <a:xfrm rot="5400000">
            <a:off x="5218767" y="9510568"/>
            <a:ext cx="302947" cy="384134"/>
            <a:chOff x="6295459" y="2059568"/>
            <a:chExt cx="2176346" cy="2549000"/>
          </a:xfrm>
        </p:grpSpPr>
        <p:sp>
          <p:nvSpPr>
            <p:cNvPr id="814" name="Google Shape;814;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4"/>
          <p:cNvGrpSpPr/>
          <p:nvPr/>
        </p:nvGrpSpPr>
        <p:grpSpPr>
          <a:xfrm>
            <a:off x="6519270" y="8018552"/>
            <a:ext cx="288394" cy="277883"/>
            <a:chOff x="8008751" y="37351"/>
            <a:chExt cx="598452" cy="591240"/>
          </a:xfrm>
        </p:grpSpPr>
        <p:sp>
          <p:nvSpPr>
            <p:cNvPr id="860" name="Google Shape;860;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4"/>
          <p:cNvGrpSpPr/>
          <p:nvPr/>
        </p:nvGrpSpPr>
        <p:grpSpPr>
          <a:xfrm>
            <a:off x="6522777" y="7715300"/>
            <a:ext cx="288384" cy="277877"/>
            <a:chOff x="1577421" y="1609174"/>
            <a:chExt cx="818111" cy="754282"/>
          </a:xfrm>
        </p:grpSpPr>
        <p:sp>
          <p:nvSpPr>
            <p:cNvPr id="878" name="Google Shape;878;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4"/>
          <p:cNvGrpSpPr/>
          <p:nvPr/>
        </p:nvGrpSpPr>
        <p:grpSpPr>
          <a:xfrm>
            <a:off x="4505390" y="9563675"/>
            <a:ext cx="288384" cy="277877"/>
            <a:chOff x="1577421" y="1609174"/>
            <a:chExt cx="818111" cy="754282"/>
          </a:xfrm>
        </p:grpSpPr>
        <p:sp>
          <p:nvSpPr>
            <p:cNvPr id="927" name="Google Shape;927;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2">
    <p:spTree>
      <p:nvGrpSpPr>
        <p:cNvPr id="975" name="Shape 975"/>
        <p:cNvGrpSpPr/>
        <p:nvPr/>
      </p:nvGrpSpPr>
      <p:grpSpPr>
        <a:xfrm>
          <a:off x="0" y="0"/>
          <a:ext cx="0" cy="0"/>
          <a:chOff x="0" y="0"/>
          <a:chExt cx="0" cy="0"/>
        </a:xfrm>
      </p:grpSpPr>
      <p:sp>
        <p:nvSpPr>
          <p:cNvPr id="976" name="Google Shape;976;p5"/>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2pPr>
            <a:lvl3pPr lvl="2"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3pPr>
            <a:lvl4pPr lvl="3"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4pPr>
            <a:lvl5pPr lvl="4"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5pPr>
            <a:lvl6pPr lvl="5"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6pPr>
            <a:lvl7pPr lvl="6"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7pPr>
            <a:lvl8pPr lvl="7"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8pPr>
            <a:lvl9pPr lvl="8"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9pPr>
          </a:lstStyle>
          <a:p/>
        </p:txBody>
      </p:sp>
      <p:sp>
        <p:nvSpPr>
          <p:cNvPr id="977" name="Google Shape;977;p5"/>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78" name="Google Shape;978;p5"/>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4" name="Google Shape;984;p5"/>
          <p:cNvGrpSpPr/>
          <p:nvPr/>
        </p:nvGrpSpPr>
        <p:grpSpPr>
          <a:xfrm>
            <a:off x="6324052" y="9487527"/>
            <a:ext cx="495788" cy="384034"/>
            <a:chOff x="1843738" y="1801138"/>
            <a:chExt cx="1616525" cy="1236425"/>
          </a:xfrm>
        </p:grpSpPr>
        <p:sp>
          <p:nvSpPr>
            <p:cNvPr id="985" name="Google Shape;985;p5"/>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6" name="Google Shape;1056;p5"/>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7" name="Google Shape;1057;p5"/>
          <p:cNvGrpSpPr/>
          <p:nvPr/>
        </p:nvGrpSpPr>
        <p:grpSpPr>
          <a:xfrm>
            <a:off x="6507909" y="9118275"/>
            <a:ext cx="311934" cy="322303"/>
            <a:chOff x="7097375" y="2473588"/>
            <a:chExt cx="407864" cy="403636"/>
          </a:xfrm>
        </p:grpSpPr>
        <p:sp>
          <p:nvSpPr>
            <p:cNvPr id="1058" name="Google Shape;1058;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5"/>
          <p:cNvGrpSpPr/>
          <p:nvPr/>
        </p:nvGrpSpPr>
        <p:grpSpPr>
          <a:xfrm>
            <a:off x="5975934" y="9545174"/>
            <a:ext cx="311934" cy="322303"/>
            <a:chOff x="7097375" y="2473588"/>
            <a:chExt cx="407864" cy="403636"/>
          </a:xfrm>
        </p:grpSpPr>
        <p:sp>
          <p:nvSpPr>
            <p:cNvPr id="1062" name="Google Shape;1062;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5" name="Google Shape;1065;p5"/>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8" name="Google Shape;1088;p5"/>
          <p:cNvGrpSpPr/>
          <p:nvPr/>
        </p:nvGrpSpPr>
        <p:grpSpPr>
          <a:xfrm>
            <a:off x="4841770" y="9567417"/>
            <a:ext cx="288394" cy="277824"/>
            <a:chOff x="8008751" y="37351"/>
            <a:chExt cx="598452" cy="591240"/>
          </a:xfrm>
        </p:grpSpPr>
        <p:sp>
          <p:nvSpPr>
            <p:cNvPr id="1089" name="Google Shape;1089;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5"/>
          <p:cNvGrpSpPr/>
          <p:nvPr/>
        </p:nvGrpSpPr>
        <p:grpSpPr>
          <a:xfrm>
            <a:off x="6512005" y="8320823"/>
            <a:ext cx="302947" cy="384134"/>
            <a:chOff x="6295459" y="2059568"/>
            <a:chExt cx="2176346" cy="2549000"/>
          </a:xfrm>
        </p:grpSpPr>
        <p:sp>
          <p:nvSpPr>
            <p:cNvPr id="1107" name="Google Shape;1107;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2" name="Google Shape;1152;p5"/>
          <p:cNvGrpSpPr/>
          <p:nvPr/>
        </p:nvGrpSpPr>
        <p:grpSpPr>
          <a:xfrm rot="5400000">
            <a:off x="5218767" y="9509517"/>
            <a:ext cx="302947" cy="384134"/>
            <a:chOff x="6295459" y="2059568"/>
            <a:chExt cx="2176346" cy="2549000"/>
          </a:xfrm>
        </p:grpSpPr>
        <p:sp>
          <p:nvSpPr>
            <p:cNvPr id="1153" name="Google Shape;1153;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8" name="Google Shape;1198;p5"/>
          <p:cNvGrpSpPr/>
          <p:nvPr/>
        </p:nvGrpSpPr>
        <p:grpSpPr>
          <a:xfrm>
            <a:off x="6519270" y="8017579"/>
            <a:ext cx="288394" cy="277824"/>
            <a:chOff x="8008751" y="37351"/>
            <a:chExt cx="598452" cy="591240"/>
          </a:xfrm>
        </p:grpSpPr>
        <p:sp>
          <p:nvSpPr>
            <p:cNvPr id="1199" name="Google Shape;1199;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5"/>
          <p:cNvGrpSpPr/>
          <p:nvPr/>
        </p:nvGrpSpPr>
        <p:grpSpPr>
          <a:xfrm>
            <a:off x="6522777" y="7714438"/>
            <a:ext cx="288384" cy="277877"/>
            <a:chOff x="1577421" y="1609174"/>
            <a:chExt cx="818111" cy="754282"/>
          </a:xfrm>
        </p:grpSpPr>
        <p:sp>
          <p:nvSpPr>
            <p:cNvPr id="1217" name="Google Shape;1217;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5"/>
          <p:cNvGrpSpPr/>
          <p:nvPr/>
        </p:nvGrpSpPr>
        <p:grpSpPr>
          <a:xfrm>
            <a:off x="4505390" y="9562589"/>
            <a:ext cx="288384" cy="277877"/>
            <a:chOff x="1577421" y="1609174"/>
            <a:chExt cx="818111" cy="754282"/>
          </a:xfrm>
        </p:grpSpPr>
        <p:sp>
          <p:nvSpPr>
            <p:cNvPr id="1266" name="Google Shape;1266;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3">
    <p:spTree>
      <p:nvGrpSpPr>
        <p:cNvPr id="1314" name="Shape 1314"/>
        <p:cNvGrpSpPr/>
        <p:nvPr/>
      </p:nvGrpSpPr>
      <p:grpSpPr>
        <a:xfrm>
          <a:off x="0" y="0"/>
          <a:ext cx="0" cy="0"/>
          <a:chOff x="0" y="0"/>
          <a:chExt cx="0" cy="0"/>
        </a:xfrm>
      </p:grpSpPr>
      <p:sp>
        <p:nvSpPr>
          <p:cNvPr id="1315" name="Google Shape;1315;p6"/>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2pPr>
            <a:lvl3pPr lvl="2"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3pPr>
            <a:lvl4pPr lvl="3"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4pPr>
            <a:lvl5pPr lvl="4"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5pPr>
            <a:lvl6pPr lvl="5"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6pPr>
            <a:lvl7pPr lvl="6"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7pPr>
            <a:lvl8pPr lvl="7"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8pPr>
            <a:lvl9pPr lvl="8" rtl="0" algn="ctr">
              <a:spcBef>
                <a:spcPts val="0"/>
              </a:spcBef>
              <a:spcAft>
                <a:spcPts val="0"/>
              </a:spcAft>
              <a:buClr>
                <a:srgbClr val="434343"/>
              </a:buClr>
              <a:buSzPts val="3600"/>
              <a:buFont typeface="Comic Sans MS"/>
              <a:buNone/>
              <a:defRPr b="1" sz="3600">
                <a:solidFill>
                  <a:srgbClr val="434343"/>
                </a:solidFill>
                <a:latin typeface="Comic Sans MS"/>
                <a:ea typeface="Comic Sans MS"/>
                <a:cs typeface="Comic Sans MS"/>
                <a:sym typeface="Comic Sans MS"/>
              </a:defRPr>
            </a:lvl9pPr>
          </a:lstStyle>
          <a:p/>
        </p:txBody>
      </p:sp>
      <p:sp>
        <p:nvSpPr>
          <p:cNvPr id="1316" name="Google Shape;1316;p6"/>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317" name="Google Shape;1317;p6"/>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6"/>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6"/>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6"/>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3" name="Google Shape;1323;p6"/>
          <p:cNvGrpSpPr/>
          <p:nvPr/>
        </p:nvGrpSpPr>
        <p:grpSpPr>
          <a:xfrm>
            <a:off x="6324052" y="9487527"/>
            <a:ext cx="495788" cy="384034"/>
            <a:chOff x="1843738" y="1801138"/>
            <a:chExt cx="1616525" cy="1236425"/>
          </a:xfrm>
        </p:grpSpPr>
        <p:sp>
          <p:nvSpPr>
            <p:cNvPr id="1324" name="Google Shape;1324;p6"/>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6"/>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6"/>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6"/>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6"/>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5" name="Google Shape;1395;p6"/>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6" name="Google Shape;1396;p6"/>
          <p:cNvGrpSpPr/>
          <p:nvPr/>
        </p:nvGrpSpPr>
        <p:grpSpPr>
          <a:xfrm>
            <a:off x="6507909" y="9118275"/>
            <a:ext cx="311934" cy="322303"/>
            <a:chOff x="7097375" y="2473588"/>
            <a:chExt cx="407864" cy="403636"/>
          </a:xfrm>
        </p:grpSpPr>
        <p:sp>
          <p:nvSpPr>
            <p:cNvPr id="1397" name="Google Shape;1397;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0" name="Google Shape;1400;p6"/>
          <p:cNvGrpSpPr/>
          <p:nvPr/>
        </p:nvGrpSpPr>
        <p:grpSpPr>
          <a:xfrm>
            <a:off x="5975934" y="9545174"/>
            <a:ext cx="311934" cy="322303"/>
            <a:chOff x="7097375" y="2473588"/>
            <a:chExt cx="407864" cy="403636"/>
          </a:xfrm>
        </p:grpSpPr>
        <p:sp>
          <p:nvSpPr>
            <p:cNvPr id="1401" name="Google Shape;1401;p6"/>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4" name="Google Shape;1404;p6"/>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6"/>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6"/>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7" name="Google Shape;1427;p6"/>
          <p:cNvGrpSpPr/>
          <p:nvPr/>
        </p:nvGrpSpPr>
        <p:grpSpPr>
          <a:xfrm>
            <a:off x="4841770" y="9567417"/>
            <a:ext cx="288394" cy="277824"/>
            <a:chOff x="8008751" y="37351"/>
            <a:chExt cx="598452" cy="591240"/>
          </a:xfrm>
        </p:grpSpPr>
        <p:sp>
          <p:nvSpPr>
            <p:cNvPr id="1428" name="Google Shape;1428;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5" name="Google Shape;1445;p6"/>
          <p:cNvGrpSpPr/>
          <p:nvPr/>
        </p:nvGrpSpPr>
        <p:grpSpPr>
          <a:xfrm>
            <a:off x="6512005" y="8320823"/>
            <a:ext cx="302947" cy="384134"/>
            <a:chOff x="6295459" y="2059568"/>
            <a:chExt cx="2176346" cy="2549000"/>
          </a:xfrm>
        </p:grpSpPr>
        <p:sp>
          <p:nvSpPr>
            <p:cNvPr id="1446" name="Google Shape;1446;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6"/>
          <p:cNvGrpSpPr/>
          <p:nvPr/>
        </p:nvGrpSpPr>
        <p:grpSpPr>
          <a:xfrm rot="5400000">
            <a:off x="5218767" y="9509517"/>
            <a:ext cx="302947" cy="384134"/>
            <a:chOff x="6295459" y="2059568"/>
            <a:chExt cx="2176346" cy="2549000"/>
          </a:xfrm>
        </p:grpSpPr>
        <p:sp>
          <p:nvSpPr>
            <p:cNvPr id="1492" name="Google Shape;1492;p6"/>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6"/>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6"/>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6"/>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6"/>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6"/>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6"/>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6"/>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6"/>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6"/>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6"/>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6"/>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6"/>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6"/>
          <p:cNvGrpSpPr/>
          <p:nvPr/>
        </p:nvGrpSpPr>
        <p:grpSpPr>
          <a:xfrm>
            <a:off x="6519270" y="8017579"/>
            <a:ext cx="288394" cy="277824"/>
            <a:chOff x="8008751" y="37351"/>
            <a:chExt cx="598452" cy="591240"/>
          </a:xfrm>
        </p:grpSpPr>
        <p:sp>
          <p:nvSpPr>
            <p:cNvPr id="1538" name="Google Shape;1538;p6"/>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5" name="Google Shape;1555;p6"/>
          <p:cNvGrpSpPr/>
          <p:nvPr/>
        </p:nvGrpSpPr>
        <p:grpSpPr>
          <a:xfrm>
            <a:off x="6522777" y="7714438"/>
            <a:ext cx="288384" cy="277877"/>
            <a:chOff x="1577421" y="1609174"/>
            <a:chExt cx="818111" cy="754282"/>
          </a:xfrm>
        </p:grpSpPr>
        <p:sp>
          <p:nvSpPr>
            <p:cNvPr id="1556" name="Google Shape;1556;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4" name="Google Shape;1604;p6"/>
          <p:cNvGrpSpPr/>
          <p:nvPr/>
        </p:nvGrpSpPr>
        <p:grpSpPr>
          <a:xfrm>
            <a:off x="4505390" y="9562589"/>
            <a:ext cx="288384" cy="277877"/>
            <a:chOff x="1577421" y="1609174"/>
            <a:chExt cx="818111" cy="754282"/>
          </a:xfrm>
        </p:grpSpPr>
        <p:sp>
          <p:nvSpPr>
            <p:cNvPr id="1605" name="Google Shape;1605;p6"/>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6"/>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6"/>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6"/>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6"/>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4">
    <p:spTree>
      <p:nvGrpSpPr>
        <p:cNvPr id="1653" name="Shape 1653"/>
        <p:cNvGrpSpPr/>
        <p:nvPr/>
      </p:nvGrpSpPr>
      <p:grpSpPr>
        <a:xfrm>
          <a:off x="0" y="0"/>
          <a:ext cx="0" cy="0"/>
          <a:chOff x="0" y="0"/>
          <a:chExt cx="0" cy="0"/>
        </a:xfrm>
      </p:grpSpPr>
      <p:sp>
        <p:nvSpPr>
          <p:cNvPr id="1654" name="Google Shape;1654;p7"/>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1655" name="Google Shape;1655;p7"/>
          <p:cNvSpPr/>
          <p:nvPr/>
        </p:nvSpPr>
        <p:spPr>
          <a:xfrm flipH="1">
            <a:off x="-2284338" y="-2341222"/>
            <a:ext cx="3622329" cy="4125148"/>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i="0" sz="1400" u="none" cap="none" strike="noStrike">
              <a:solidFill>
                <a:srgbClr val="000000"/>
              </a:solidFill>
              <a:latin typeface="Asap"/>
              <a:ea typeface="Asap"/>
              <a:cs typeface="Asap"/>
              <a:sym typeface="Asap"/>
            </a:endParaRPr>
          </a:p>
        </p:txBody>
      </p:sp>
      <p:sp>
        <p:nvSpPr>
          <p:cNvPr id="1656" name="Google Shape;1656;p7"/>
          <p:cNvSpPr/>
          <p:nvPr/>
        </p:nvSpPr>
        <p:spPr>
          <a:xfrm>
            <a:off x="6434495" y="9835465"/>
            <a:ext cx="361009" cy="32015"/>
          </a:xfrm>
          <a:custGeom>
            <a:rect b="b" l="l" r="r" t="t"/>
            <a:pathLst>
              <a:path extrusionOk="0" h="4123" w="47083">
                <a:moveTo>
                  <a:pt x="0" y="0"/>
                </a:moveTo>
                <a:lnTo>
                  <a:pt x="0" y="1693"/>
                </a:lnTo>
                <a:cubicBezTo>
                  <a:pt x="0" y="3037"/>
                  <a:pt x="1104" y="4123"/>
                  <a:pt x="2448" y="4123"/>
                </a:cubicBezTo>
                <a:lnTo>
                  <a:pt x="44634" y="4123"/>
                </a:lnTo>
                <a:cubicBezTo>
                  <a:pt x="45978" y="4123"/>
                  <a:pt x="47082" y="3037"/>
                  <a:pt x="47082" y="1693"/>
                </a:cubicBezTo>
                <a:lnTo>
                  <a:pt x="47082" y="0"/>
                </a:lnTo>
                <a:cubicBezTo>
                  <a:pt x="47082" y="1362"/>
                  <a:pt x="45978" y="2448"/>
                  <a:pt x="44634" y="2448"/>
                </a:cubicBezTo>
                <a:lnTo>
                  <a:pt x="2448" y="2448"/>
                </a:lnTo>
                <a:cubicBezTo>
                  <a:pt x="1104" y="2448"/>
                  <a:pt x="0" y="1362"/>
                  <a:pt x="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
          <p:cNvSpPr/>
          <p:nvPr/>
        </p:nvSpPr>
        <p:spPr>
          <a:xfrm>
            <a:off x="6433644" y="9834604"/>
            <a:ext cx="362703" cy="33739"/>
          </a:xfrm>
          <a:custGeom>
            <a:rect b="b" l="l" r="r" t="t"/>
            <a:pathLst>
              <a:path extrusionOk="0" h="4345" w="47304">
                <a:moveTo>
                  <a:pt x="47193" y="1"/>
                </a:moveTo>
                <a:cubicBezTo>
                  <a:pt x="47138" y="1"/>
                  <a:pt x="47083" y="37"/>
                  <a:pt x="47083" y="111"/>
                </a:cubicBezTo>
                <a:lnTo>
                  <a:pt x="47083" y="1804"/>
                </a:lnTo>
                <a:cubicBezTo>
                  <a:pt x="47064" y="3074"/>
                  <a:pt x="46034" y="4124"/>
                  <a:pt x="44745" y="4124"/>
                </a:cubicBezTo>
                <a:lnTo>
                  <a:pt x="2559" y="4124"/>
                </a:lnTo>
                <a:cubicBezTo>
                  <a:pt x="1271" y="4124"/>
                  <a:pt x="240" y="3074"/>
                  <a:pt x="222" y="1804"/>
                </a:cubicBezTo>
                <a:lnTo>
                  <a:pt x="222" y="111"/>
                </a:lnTo>
                <a:cubicBezTo>
                  <a:pt x="222" y="56"/>
                  <a:pt x="185" y="1"/>
                  <a:pt x="111" y="1"/>
                </a:cubicBezTo>
                <a:cubicBezTo>
                  <a:pt x="56" y="1"/>
                  <a:pt x="1" y="56"/>
                  <a:pt x="1" y="111"/>
                </a:cubicBezTo>
                <a:lnTo>
                  <a:pt x="1" y="1804"/>
                </a:lnTo>
                <a:cubicBezTo>
                  <a:pt x="1" y="3203"/>
                  <a:pt x="1142" y="4344"/>
                  <a:pt x="2559" y="4344"/>
                </a:cubicBezTo>
                <a:lnTo>
                  <a:pt x="44745" y="4344"/>
                </a:lnTo>
                <a:cubicBezTo>
                  <a:pt x="46162" y="4344"/>
                  <a:pt x="47304" y="3203"/>
                  <a:pt x="47304" y="1804"/>
                </a:cubicBezTo>
                <a:lnTo>
                  <a:pt x="47304" y="111"/>
                </a:lnTo>
                <a:cubicBezTo>
                  <a:pt x="47304" y="37"/>
                  <a:pt x="47248" y="1"/>
                  <a:pt x="4719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
          <p:cNvSpPr/>
          <p:nvPr/>
        </p:nvSpPr>
        <p:spPr>
          <a:xfrm>
            <a:off x="6287876" y="9850611"/>
            <a:ext cx="87080" cy="19871"/>
          </a:xfrm>
          <a:custGeom>
            <a:rect b="b" l="l" r="r" t="t"/>
            <a:pathLst>
              <a:path extrusionOk="0" h="2559" w="11357">
                <a:moveTo>
                  <a:pt x="0" y="0"/>
                </a:moveTo>
                <a:lnTo>
                  <a:pt x="0" y="2559"/>
                </a:lnTo>
                <a:lnTo>
                  <a:pt x="10289" y="2559"/>
                </a:lnTo>
                <a:cubicBezTo>
                  <a:pt x="10878" y="2559"/>
                  <a:pt x="11357" y="2227"/>
                  <a:pt x="11357" y="1804"/>
                </a:cubicBezTo>
                <a:lnTo>
                  <a:pt x="11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9" name="Google Shape;1659;p7"/>
          <p:cNvGrpSpPr/>
          <p:nvPr/>
        </p:nvGrpSpPr>
        <p:grpSpPr>
          <a:xfrm>
            <a:off x="6324052" y="9487527"/>
            <a:ext cx="495788" cy="384034"/>
            <a:chOff x="1843738" y="1801138"/>
            <a:chExt cx="1616525" cy="1236425"/>
          </a:xfrm>
        </p:grpSpPr>
        <p:sp>
          <p:nvSpPr>
            <p:cNvPr id="1660" name="Google Shape;1660;p7"/>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7"/>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7"/>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7"/>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7"/>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7"/>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7"/>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1" name="Google Shape;1731;p7"/>
          <p:cNvSpPr/>
          <p:nvPr/>
        </p:nvSpPr>
        <p:spPr>
          <a:xfrm>
            <a:off x="6329837" y="9718460"/>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2" name="Google Shape;1732;p7"/>
          <p:cNvGrpSpPr/>
          <p:nvPr/>
        </p:nvGrpSpPr>
        <p:grpSpPr>
          <a:xfrm>
            <a:off x="6507909" y="9118275"/>
            <a:ext cx="311934" cy="322303"/>
            <a:chOff x="7097375" y="2473588"/>
            <a:chExt cx="407864" cy="403636"/>
          </a:xfrm>
        </p:grpSpPr>
        <p:sp>
          <p:nvSpPr>
            <p:cNvPr id="1733" name="Google Shape;1733;p7"/>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7"/>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6" name="Google Shape;1736;p7"/>
          <p:cNvGrpSpPr/>
          <p:nvPr/>
        </p:nvGrpSpPr>
        <p:grpSpPr>
          <a:xfrm>
            <a:off x="5975934" y="9545174"/>
            <a:ext cx="311934" cy="322303"/>
            <a:chOff x="7097375" y="2473588"/>
            <a:chExt cx="407864" cy="403636"/>
          </a:xfrm>
        </p:grpSpPr>
        <p:sp>
          <p:nvSpPr>
            <p:cNvPr id="1737" name="Google Shape;1737;p7"/>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0" name="Google Shape;1740;p7"/>
          <p:cNvSpPr/>
          <p:nvPr/>
        </p:nvSpPr>
        <p:spPr>
          <a:xfrm>
            <a:off x="5595250" y="9585294"/>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
          <p:cNvSpPr/>
          <p:nvPr/>
        </p:nvSpPr>
        <p:spPr>
          <a:xfrm>
            <a:off x="5610289" y="9582678"/>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
          <p:cNvSpPr/>
          <p:nvPr/>
        </p:nvSpPr>
        <p:spPr>
          <a:xfrm>
            <a:off x="5617486" y="9604354"/>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
          <p:cNvSpPr/>
          <p:nvPr/>
        </p:nvSpPr>
        <p:spPr>
          <a:xfrm>
            <a:off x="5630234" y="9601695"/>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
          <p:cNvSpPr/>
          <p:nvPr/>
        </p:nvSpPr>
        <p:spPr>
          <a:xfrm>
            <a:off x="5653126" y="9625593"/>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
          <p:cNvSpPr/>
          <p:nvPr/>
        </p:nvSpPr>
        <p:spPr>
          <a:xfrm>
            <a:off x="5735324" y="9716860"/>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7"/>
          <p:cNvSpPr/>
          <p:nvPr/>
        </p:nvSpPr>
        <p:spPr>
          <a:xfrm>
            <a:off x="5742069" y="9714271"/>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
          <p:cNvSpPr/>
          <p:nvPr/>
        </p:nvSpPr>
        <p:spPr>
          <a:xfrm>
            <a:off x="5677061" y="9754495"/>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7"/>
          <p:cNvSpPr/>
          <p:nvPr/>
        </p:nvSpPr>
        <p:spPr>
          <a:xfrm>
            <a:off x="5680590" y="9751917"/>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
          <p:cNvSpPr/>
          <p:nvPr/>
        </p:nvSpPr>
        <p:spPr>
          <a:xfrm>
            <a:off x="5812004" y="9687628"/>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
          <p:cNvSpPr/>
          <p:nvPr/>
        </p:nvSpPr>
        <p:spPr>
          <a:xfrm>
            <a:off x="5789800" y="9743525"/>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
          <p:cNvSpPr/>
          <p:nvPr/>
        </p:nvSpPr>
        <p:spPr>
          <a:xfrm>
            <a:off x="6507900" y="8775267"/>
            <a:ext cx="311946" cy="272559"/>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
          <p:cNvSpPr/>
          <p:nvPr/>
        </p:nvSpPr>
        <p:spPr>
          <a:xfrm>
            <a:off x="6522939" y="8772651"/>
            <a:ext cx="288409" cy="277832"/>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
          <p:cNvSpPr/>
          <p:nvPr/>
        </p:nvSpPr>
        <p:spPr>
          <a:xfrm>
            <a:off x="6530136" y="8794327"/>
            <a:ext cx="268131" cy="234487"/>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
          <p:cNvSpPr/>
          <p:nvPr/>
        </p:nvSpPr>
        <p:spPr>
          <a:xfrm>
            <a:off x="6542884" y="8791668"/>
            <a:ext cx="248197" cy="239902"/>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
          <p:cNvSpPr/>
          <p:nvPr/>
        </p:nvSpPr>
        <p:spPr>
          <a:xfrm>
            <a:off x="6565776" y="8815566"/>
            <a:ext cx="155328" cy="99794"/>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
          <p:cNvSpPr/>
          <p:nvPr/>
        </p:nvSpPr>
        <p:spPr>
          <a:xfrm>
            <a:off x="6647974" y="8906833"/>
            <a:ext cx="67568" cy="57020"/>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
          <p:cNvSpPr/>
          <p:nvPr/>
        </p:nvSpPr>
        <p:spPr>
          <a:xfrm>
            <a:off x="6654719" y="8904244"/>
            <a:ext cx="63770" cy="62445"/>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
          <p:cNvSpPr/>
          <p:nvPr/>
        </p:nvSpPr>
        <p:spPr>
          <a:xfrm>
            <a:off x="6589711" y="8944468"/>
            <a:ext cx="60522" cy="4081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
          <p:cNvSpPr/>
          <p:nvPr/>
        </p:nvSpPr>
        <p:spPr>
          <a:xfrm>
            <a:off x="6593240" y="8941890"/>
            <a:ext cx="48409" cy="4586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
          <p:cNvSpPr/>
          <p:nvPr/>
        </p:nvSpPr>
        <p:spPr>
          <a:xfrm>
            <a:off x="6724654" y="8877601"/>
            <a:ext cx="40502" cy="27674"/>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
          <p:cNvSpPr/>
          <p:nvPr/>
        </p:nvSpPr>
        <p:spPr>
          <a:xfrm>
            <a:off x="6640648" y="8979568"/>
            <a:ext cx="45666" cy="27998"/>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
          <p:cNvSpPr/>
          <p:nvPr/>
        </p:nvSpPr>
        <p:spPr>
          <a:xfrm>
            <a:off x="6702450" y="8933498"/>
            <a:ext cx="63448" cy="65487"/>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3" name="Google Shape;1763;p7"/>
          <p:cNvGrpSpPr/>
          <p:nvPr/>
        </p:nvGrpSpPr>
        <p:grpSpPr>
          <a:xfrm>
            <a:off x="4841770" y="9567417"/>
            <a:ext cx="288394" cy="277824"/>
            <a:chOff x="8008751" y="37351"/>
            <a:chExt cx="598452" cy="591240"/>
          </a:xfrm>
        </p:grpSpPr>
        <p:sp>
          <p:nvSpPr>
            <p:cNvPr id="1764" name="Google Shape;1764;p7"/>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7"/>
          <p:cNvGrpSpPr/>
          <p:nvPr/>
        </p:nvGrpSpPr>
        <p:grpSpPr>
          <a:xfrm>
            <a:off x="6512005" y="8320823"/>
            <a:ext cx="302947" cy="384134"/>
            <a:chOff x="6295459" y="2059568"/>
            <a:chExt cx="2176346" cy="2549000"/>
          </a:xfrm>
        </p:grpSpPr>
        <p:sp>
          <p:nvSpPr>
            <p:cNvPr id="1782" name="Google Shape;1782;p7"/>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7" name="Google Shape;1827;p7"/>
          <p:cNvGrpSpPr/>
          <p:nvPr/>
        </p:nvGrpSpPr>
        <p:grpSpPr>
          <a:xfrm rot="5400000">
            <a:off x="5218767" y="9509517"/>
            <a:ext cx="302947" cy="384134"/>
            <a:chOff x="6295459" y="2059568"/>
            <a:chExt cx="2176346" cy="2549000"/>
          </a:xfrm>
        </p:grpSpPr>
        <p:sp>
          <p:nvSpPr>
            <p:cNvPr id="1828" name="Google Shape;1828;p7"/>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3" name="Google Shape;1873;p7"/>
          <p:cNvGrpSpPr/>
          <p:nvPr/>
        </p:nvGrpSpPr>
        <p:grpSpPr>
          <a:xfrm>
            <a:off x="6519270" y="8017579"/>
            <a:ext cx="288394" cy="277824"/>
            <a:chOff x="8008751" y="37351"/>
            <a:chExt cx="598452" cy="591240"/>
          </a:xfrm>
        </p:grpSpPr>
        <p:sp>
          <p:nvSpPr>
            <p:cNvPr id="1874" name="Google Shape;1874;p7"/>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1" name="Google Shape;1891;p7"/>
          <p:cNvGrpSpPr/>
          <p:nvPr/>
        </p:nvGrpSpPr>
        <p:grpSpPr>
          <a:xfrm>
            <a:off x="6522777" y="7714438"/>
            <a:ext cx="288384" cy="277877"/>
            <a:chOff x="1577421" y="1609174"/>
            <a:chExt cx="818111" cy="754282"/>
          </a:xfrm>
        </p:grpSpPr>
        <p:sp>
          <p:nvSpPr>
            <p:cNvPr id="1892" name="Google Shape;1892;p7"/>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7"/>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7"/>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0" name="Google Shape;1940;p7"/>
          <p:cNvGrpSpPr/>
          <p:nvPr/>
        </p:nvGrpSpPr>
        <p:grpSpPr>
          <a:xfrm>
            <a:off x="4505390" y="9562589"/>
            <a:ext cx="288384" cy="277877"/>
            <a:chOff x="1577421" y="1609174"/>
            <a:chExt cx="818111" cy="754282"/>
          </a:xfrm>
        </p:grpSpPr>
        <p:sp>
          <p:nvSpPr>
            <p:cNvPr id="1941" name="Google Shape;1941;p7"/>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7"/>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7"/>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7"/>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7"/>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7"/>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7"/>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7"/>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7"/>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7"/>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7"/>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7"/>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7"/>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085"/>
            <a:ext cx="6390300" cy="1103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581"/>
            <a:ext cx="6390300" cy="65796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1010"/>
            <a:ext cx="411600" cy="7581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S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15.jpg"/><Relationship Id="rId5"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hyperlink" Target="https://quizlet.com/join/83MnjJVM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jpg"/><Relationship Id="rId5" Type="http://schemas.openxmlformats.org/officeDocument/2006/relationships/image" Target="../media/image24.png"/><Relationship Id="rId6"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sp>
        <p:nvSpPr>
          <p:cNvPr id="1993" name="Google Shape;1993;p8"/>
          <p:cNvSpPr txBox="1"/>
          <p:nvPr>
            <p:ph type="ctrTitle"/>
          </p:nvPr>
        </p:nvSpPr>
        <p:spPr>
          <a:xfrm>
            <a:off x="233775" y="2739741"/>
            <a:ext cx="6390300" cy="2647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Respiratory Viral Infections (1)</a:t>
            </a:r>
            <a:endParaRPr b="1" sz="4800">
              <a:solidFill>
                <a:schemeClr val="accent2"/>
              </a:solidFill>
              <a:latin typeface="Comic Sans MS"/>
              <a:ea typeface="Comic Sans MS"/>
              <a:cs typeface="Comic Sans MS"/>
              <a:sym typeface="Comic Sans MS"/>
            </a:endParaRPr>
          </a:p>
        </p:txBody>
      </p:sp>
      <p:sp>
        <p:nvSpPr>
          <p:cNvPr id="1994" name="Google Shape;1994;p8"/>
          <p:cNvSpPr txBox="1"/>
          <p:nvPr/>
        </p:nvSpPr>
        <p:spPr>
          <a:xfrm>
            <a:off x="4809971" y="7275493"/>
            <a:ext cx="1825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SA" sz="2400" u="sng">
                <a:solidFill>
                  <a:srgbClr val="002060"/>
                </a:solidFill>
                <a:latin typeface="Titillium Web"/>
                <a:ea typeface="Titillium Web"/>
                <a:cs typeface="Titillium Web"/>
                <a:sym typeface="Titillium Web"/>
              </a:rPr>
              <a:t>Editing File</a:t>
            </a:r>
            <a:endParaRPr sz="2400">
              <a:latin typeface="Titillium Web"/>
              <a:ea typeface="Titillium Web"/>
              <a:cs typeface="Titillium Web"/>
              <a:sym typeface="Titillium Web"/>
            </a:endParaRPr>
          </a:p>
        </p:txBody>
      </p:sp>
      <p:pic>
        <p:nvPicPr>
          <p:cNvPr id="1995" name="Google Shape;1995;p8"/>
          <p:cNvPicPr preferRelativeResize="0"/>
          <p:nvPr/>
        </p:nvPicPr>
        <p:blipFill>
          <a:blip r:embed="rId3">
            <a:alphaModFix/>
          </a:blip>
          <a:stretch>
            <a:fillRect/>
          </a:stretch>
        </p:blipFill>
        <p:spPr>
          <a:xfrm>
            <a:off x="2516325" y="110800"/>
            <a:ext cx="1825198" cy="13617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3" name="Shape 2133"/>
        <p:cNvGrpSpPr/>
        <p:nvPr/>
      </p:nvGrpSpPr>
      <p:grpSpPr>
        <a:xfrm>
          <a:off x="0" y="0"/>
          <a:ext cx="0" cy="0"/>
          <a:chOff x="0" y="0"/>
          <a:chExt cx="0" cy="0"/>
        </a:xfrm>
      </p:grpSpPr>
      <p:pic>
        <p:nvPicPr>
          <p:cNvPr id="2134" name="Google Shape;2134;p17"/>
          <p:cNvPicPr preferRelativeResize="0"/>
          <p:nvPr/>
        </p:nvPicPr>
        <p:blipFill>
          <a:blip r:embed="rId3">
            <a:alphaModFix/>
          </a:blip>
          <a:stretch>
            <a:fillRect/>
          </a:stretch>
        </p:blipFill>
        <p:spPr>
          <a:xfrm>
            <a:off x="0" y="0"/>
            <a:ext cx="2933700" cy="2828925"/>
          </a:xfrm>
          <a:prstGeom prst="rect">
            <a:avLst/>
          </a:prstGeom>
          <a:noFill/>
          <a:ln>
            <a:noFill/>
          </a:ln>
        </p:spPr>
      </p:pic>
      <p:pic>
        <p:nvPicPr>
          <p:cNvPr id="2135" name="Google Shape;2135;p17"/>
          <p:cNvPicPr preferRelativeResize="0"/>
          <p:nvPr/>
        </p:nvPicPr>
        <p:blipFill>
          <a:blip r:embed="rId3">
            <a:alphaModFix/>
          </a:blip>
          <a:stretch>
            <a:fillRect/>
          </a:stretch>
        </p:blipFill>
        <p:spPr>
          <a:xfrm>
            <a:off x="3924300" y="7077063"/>
            <a:ext cx="2933700" cy="2828925"/>
          </a:xfrm>
          <a:prstGeom prst="rect">
            <a:avLst/>
          </a:prstGeom>
          <a:noFill/>
          <a:ln>
            <a:noFill/>
          </a:ln>
        </p:spPr>
      </p:pic>
      <p:sp>
        <p:nvSpPr>
          <p:cNvPr id="2136" name="Google Shape;2136;p17"/>
          <p:cNvSpPr txBox="1"/>
          <p:nvPr/>
        </p:nvSpPr>
        <p:spPr>
          <a:xfrm>
            <a:off x="354311" y="12793322"/>
            <a:ext cx="4071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sz="1500">
                <a:solidFill>
                  <a:srgbClr val="073763"/>
                </a:solidFill>
                <a:latin typeface="Titillium Web"/>
                <a:ea typeface="Titillium Web"/>
                <a:cs typeface="Titillium Web"/>
                <a:sym typeface="Titillium Web"/>
              </a:rPr>
              <a:t>Lab diagnosis:</a:t>
            </a:r>
            <a:endParaRPr b="1" sz="1500">
              <a:solidFill>
                <a:srgbClr val="073763"/>
              </a:solidFill>
              <a:latin typeface="Titillium Web"/>
              <a:ea typeface="Titillium Web"/>
              <a:cs typeface="Titillium Web"/>
              <a:sym typeface="Titillium Web"/>
            </a:endParaRPr>
          </a:p>
        </p:txBody>
      </p:sp>
      <p:sp>
        <p:nvSpPr>
          <p:cNvPr id="2137" name="Google Shape;2137;p17"/>
          <p:cNvSpPr txBox="1"/>
          <p:nvPr/>
        </p:nvSpPr>
        <p:spPr>
          <a:xfrm>
            <a:off x="6706800" y="13437250"/>
            <a:ext cx="3302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sz="1500">
                <a:solidFill>
                  <a:srgbClr val="073763"/>
                </a:solidFill>
                <a:latin typeface="Titillium Web"/>
                <a:ea typeface="Titillium Web"/>
                <a:cs typeface="Titillium Web"/>
                <a:sym typeface="Titillium Web"/>
              </a:rPr>
              <a:t>Other detection methods:</a:t>
            </a:r>
            <a:endParaRPr b="1" sz="1500">
              <a:solidFill>
                <a:srgbClr val="073763"/>
              </a:solidFill>
              <a:latin typeface="Titillium Web"/>
              <a:ea typeface="Titillium Web"/>
              <a:cs typeface="Titillium Web"/>
              <a:sym typeface="Titillium Web"/>
            </a:endParaRPr>
          </a:p>
        </p:txBody>
      </p:sp>
      <p:sp>
        <p:nvSpPr>
          <p:cNvPr id="2138" name="Google Shape;2138;p17"/>
          <p:cNvSpPr txBox="1"/>
          <p:nvPr/>
        </p:nvSpPr>
        <p:spPr>
          <a:xfrm>
            <a:off x="-216750" y="79075"/>
            <a:ext cx="7291500" cy="1333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SA" sz="3600">
                <a:solidFill>
                  <a:schemeClr val="accent1"/>
                </a:solidFill>
                <a:latin typeface="Asap"/>
                <a:ea typeface="Asap"/>
                <a:cs typeface="Asap"/>
                <a:sym typeface="Asap"/>
              </a:rPr>
              <a:t>Respiratory Syncytial Virus</a:t>
            </a:r>
            <a:endParaRPr b="1" sz="3600">
              <a:solidFill>
                <a:schemeClr val="accent1"/>
              </a:solidFill>
              <a:latin typeface="Asap"/>
              <a:ea typeface="Asap"/>
              <a:cs typeface="Asap"/>
              <a:sym typeface="Asap"/>
            </a:endParaRPr>
          </a:p>
          <a:p>
            <a:pPr indent="0" lvl="0" marL="0" marR="0" rtl="0" algn="ctr">
              <a:spcBef>
                <a:spcPts val="0"/>
              </a:spcBef>
              <a:spcAft>
                <a:spcPts val="0"/>
              </a:spcAft>
              <a:buNone/>
            </a:pPr>
            <a:r>
              <a:rPr b="1" lang="en-SA" sz="3600">
                <a:solidFill>
                  <a:schemeClr val="accent1"/>
                </a:solidFill>
                <a:latin typeface="Asap"/>
                <a:ea typeface="Asap"/>
                <a:cs typeface="Asap"/>
                <a:sym typeface="Asap"/>
              </a:rPr>
              <a:t> </a:t>
            </a:r>
            <a:r>
              <a:rPr b="1" lang="en-SA" sz="2900">
                <a:solidFill>
                  <a:schemeClr val="accent1"/>
                </a:solidFill>
                <a:latin typeface="Asap"/>
                <a:ea typeface="Asap"/>
                <a:cs typeface="Asap"/>
                <a:sym typeface="Asap"/>
              </a:rPr>
              <a:t>(RSV &amp; Human metapneumovirus)</a:t>
            </a:r>
            <a:endParaRPr b="1" sz="2900">
              <a:solidFill>
                <a:schemeClr val="accent1"/>
              </a:solidFill>
              <a:latin typeface="Asap"/>
              <a:ea typeface="Asap"/>
              <a:cs typeface="Asap"/>
              <a:sym typeface="Asap"/>
            </a:endParaRPr>
          </a:p>
        </p:txBody>
      </p:sp>
      <p:sp>
        <p:nvSpPr>
          <p:cNvPr id="2139" name="Google Shape;2139;p17"/>
          <p:cNvSpPr txBox="1"/>
          <p:nvPr/>
        </p:nvSpPr>
        <p:spPr>
          <a:xfrm>
            <a:off x="-63750" y="9421213"/>
            <a:ext cx="69855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a:solidFill>
                  <a:srgbClr val="999999"/>
                </a:solidFill>
                <a:highlight>
                  <a:srgbClr val="FFFFFF"/>
                </a:highlight>
                <a:latin typeface="Titillium Web"/>
                <a:ea typeface="Titillium Web"/>
                <a:cs typeface="Titillium Web"/>
                <a:sym typeface="Titillium Web"/>
              </a:rPr>
              <a:t>(influenza(A&amp;B),parainfluenza, and RSV viruses): have direct respiratory tract infection </a:t>
            </a:r>
            <a:endParaRPr b="1">
              <a:solidFill>
                <a:srgbClr val="999999"/>
              </a:solidFill>
              <a:highlight>
                <a:srgbClr val="FFFFFF"/>
              </a:highlight>
              <a:latin typeface="Titillium Web"/>
              <a:ea typeface="Titillium Web"/>
              <a:cs typeface="Titillium Web"/>
              <a:sym typeface="Titillium Web"/>
            </a:endParaRPr>
          </a:p>
        </p:txBody>
      </p:sp>
      <p:graphicFrame>
        <p:nvGraphicFramePr>
          <p:cNvPr id="2140" name="Google Shape;2140;p17"/>
          <p:cNvGraphicFramePr/>
          <p:nvPr/>
        </p:nvGraphicFramePr>
        <p:xfrm>
          <a:off x="430574" y="1830131"/>
          <a:ext cx="3000000" cy="3000000"/>
        </p:xfrm>
        <a:graphic>
          <a:graphicData uri="http://schemas.openxmlformats.org/drawingml/2006/table">
            <a:tbl>
              <a:tblPr>
                <a:noFill/>
                <a:tableStyleId>{1F22ED1F-4546-44EF-BD55-0B6B00C91BA6}</a:tableStyleId>
              </a:tblPr>
              <a:tblGrid>
                <a:gridCol w="1267225"/>
                <a:gridCol w="1998075"/>
                <a:gridCol w="2731550"/>
              </a:tblGrid>
              <a:tr h="419050">
                <a:tc>
                  <a:txBody>
                    <a:bodyPr/>
                    <a:lstStyle/>
                    <a:p>
                      <a:pPr indent="0" lvl="0" marL="0" rtl="0" algn="ctr">
                        <a:spcBef>
                          <a:spcPts val="0"/>
                        </a:spcBef>
                        <a:spcAft>
                          <a:spcPts val="0"/>
                        </a:spcAft>
                        <a:buNone/>
                      </a:pPr>
                      <a:r>
                        <a:rPr b="1" lang="en-SA">
                          <a:solidFill>
                            <a:srgbClr val="002060"/>
                          </a:solidFill>
                          <a:latin typeface="Titillium Web"/>
                          <a:ea typeface="Titillium Web"/>
                          <a:cs typeface="Titillium Web"/>
                          <a:sym typeface="Titillium Web"/>
                        </a:rPr>
                        <a:t>Family </a:t>
                      </a:r>
                      <a:endParaRPr b="1">
                        <a:solidFill>
                          <a:srgbClr val="002060"/>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Paramyxoviridae</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None/>
                      </a:pPr>
                      <a:r>
                        <a:rPr b="1" lang="en-SA">
                          <a:solidFill>
                            <a:srgbClr val="002060"/>
                          </a:solidFill>
                          <a:latin typeface="Titillium Web"/>
                          <a:ea typeface="Titillium Web"/>
                          <a:cs typeface="Titillium Web"/>
                          <a:sym typeface="Titillium Web"/>
                        </a:rPr>
                        <a:t>Structural features</a:t>
                      </a:r>
                      <a:endParaRPr b="1">
                        <a:solidFill>
                          <a:srgbClr val="002060"/>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Enveloped virus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Negative polarity, single stranded RNA genome.</a:t>
                      </a:r>
                      <a:endParaRPr>
                        <a:solidFill>
                          <a:schemeClr val="accent2"/>
                        </a:solidFill>
                        <a:latin typeface="Titillium Web"/>
                        <a:ea typeface="Titillium Web"/>
                        <a:cs typeface="Titillium Web"/>
                        <a:sym typeface="Titillium Web"/>
                      </a:endParaRPr>
                    </a:p>
                  </a:txBody>
                  <a:tcPr marT="91425" marB="91425" marR="91425" marL="900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26950">
                <a:tc>
                  <a:txBody>
                    <a:bodyPr/>
                    <a:lstStyle/>
                    <a:p>
                      <a:pPr indent="0" lvl="0" marL="0" rtl="0" algn="ctr">
                        <a:spcBef>
                          <a:spcPts val="0"/>
                        </a:spcBef>
                        <a:spcAft>
                          <a:spcPts val="0"/>
                        </a:spcAft>
                        <a:buNone/>
                      </a:pPr>
                      <a:r>
                        <a:rPr b="1" lang="en-SA">
                          <a:solidFill>
                            <a:srgbClr val="002060"/>
                          </a:solidFill>
                          <a:latin typeface="Titillium Web"/>
                          <a:ea typeface="Titillium Web"/>
                          <a:cs typeface="Titillium Web"/>
                          <a:sym typeface="Titillium Web"/>
                        </a:rPr>
                        <a:t>Transmission </a:t>
                      </a:r>
                      <a:endParaRPr b="1">
                        <a:solidFill>
                          <a:srgbClr val="002060"/>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Inhalation of infectious aerosol droplets mainly in winter.</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2141" name="Google Shape;2141;p17"/>
          <p:cNvGraphicFramePr/>
          <p:nvPr/>
        </p:nvGraphicFramePr>
        <p:xfrm>
          <a:off x="430574" y="3252681"/>
          <a:ext cx="3000000" cy="3000000"/>
        </p:xfrm>
        <a:graphic>
          <a:graphicData uri="http://schemas.openxmlformats.org/drawingml/2006/table">
            <a:tbl>
              <a:tblPr>
                <a:noFill/>
                <a:tableStyleId>{1F22ED1F-4546-44EF-BD55-0B6B00C91BA6}</a:tableStyleId>
              </a:tblPr>
              <a:tblGrid>
                <a:gridCol w="2350900"/>
                <a:gridCol w="1523800"/>
                <a:gridCol w="622900"/>
                <a:gridCol w="1499200"/>
              </a:tblGrid>
              <a:tr h="419050">
                <a:tc gridSpan="4">
                  <a:txBody>
                    <a:bodyPr/>
                    <a:lstStyle/>
                    <a:p>
                      <a:pPr indent="0" lvl="0" marL="0" rtl="0" algn="ctr">
                        <a:spcBef>
                          <a:spcPts val="0"/>
                        </a:spcBef>
                        <a:spcAft>
                          <a:spcPts val="0"/>
                        </a:spcAft>
                        <a:buNone/>
                      </a:pPr>
                      <a:r>
                        <a:rPr b="1" lang="en-SA">
                          <a:solidFill>
                            <a:schemeClr val="accent3"/>
                          </a:solidFill>
                          <a:latin typeface="Titillium Web"/>
                          <a:ea typeface="Titillium Web"/>
                          <a:cs typeface="Titillium Web"/>
                          <a:sym typeface="Titillium Web"/>
                        </a:rPr>
                        <a:t>★ Clinical Syndromes</a:t>
                      </a:r>
                      <a:endParaRPr sz="1200">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hMerge="1"/>
              </a:tr>
              <a:tr h="108100">
                <a:tc rowSpan="3">
                  <a:txBody>
                    <a:bodyPr/>
                    <a:lstStyle/>
                    <a:p>
                      <a:pPr indent="0" lvl="0" marL="0" rtl="0" algn="ctr">
                        <a:spcBef>
                          <a:spcPts val="0"/>
                        </a:spcBef>
                        <a:spcAft>
                          <a:spcPts val="0"/>
                        </a:spcAft>
                        <a:buNone/>
                      </a:pPr>
                      <a:r>
                        <a:rPr b="1" lang="en-SA">
                          <a:solidFill>
                            <a:schemeClr val="accent3"/>
                          </a:solidFill>
                          <a:latin typeface="Titillium Web"/>
                          <a:ea typeface="Titillium Web"/>
                          <a:cs typeface="Titillium Web"/>
                          <a:sym typeface="Titillium Web"/>
                        </a:rPr>
                        <a:t>infants especially under 6 month</a:t>
                      </a:r>
                      <a:r>
                        <a:rPr b="1" lang="en-SA">
                          <a:solidFill>
                            <a:srgbClr val="073763"/>
                          </a:solidFill>
                          <a:latin typeface="Titillium Web"/>
                          <a:ea typeface="Titillium Web"/>
                          <a:cs typeface="Titillium Web"/>
                          <a:sym typeface="Titillium Web"/>
                        </a:rPr>
                        <a:t>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rowSpan="3">
                  <a:txBody>
                    <a:bodyPr/>
                    <a:lstStyle/>
                    <a:p>
                      <a:pPr indent="0" lvl="0" marL="0" rtl="0" algn="ctr">
                        <a:spcBef>
                          <a:spcPts val="0"/>
                        </a:spcBef>
                        <a:spcAft>
                          <a:spcPts val="0"/>
                        </a:spcAft>
                        <a:buClr>
                          <a:schemeClr val="dk1"/>
                        </a:buClr>
                        <a:buSzPts val="1100"/>
                        <a:buFont typeface="Arial"/>
                        <a:buNone/>
                      </a:pPr>
                      <a:r>
                        <a:rPr b="1" lang="en-SA">
                          <a:solidFill>
                            <a:schemeClr val="accent3"/>
                          </a:solidFill>
                          <a:latin typeface="Titillium Web"/>
                          <a:ea typeface="Titillium Web"/>
                          <a:cs typeface="Titillium Web"/>
                          <a:sym typeface="Titillium Web"/>
                        </a:rPr>
                        <a:t>infants</a:t>
                      </a:r>
                      <a:endParaRPr>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gridSpan="2" rowSpan="3">
                  <a:txBody>
                    <a:bodyPr/>
                    <a:lstStyle/>
                    <a:p>
                      <a:pPr indent="0" lvl="0" marL="0" rtl="0" algn="ctr">
                        <a:spcBef>
                          <a:spcPts val="0"/>
                        </a:spcBef>
                        <a:spcAft>
                          <a:spcPts val="0"/>
                        </a:spcAft>
                        <a:buClr>
                          <a:schemeClr val="dk1"/>
                        </a:buClr>
                        <a:buSzPts val="1100"/>
                        <a:buFont typeface="Arial"/>
                        <a:buNone/>
                      </a:pPr>
                      <a:r>
                        <a:rPr b="1" lang="en-SA">
                          <a:solidFill>
                            <a:srgbClr val="999999"/>
                          </a:solidFill>
                          <a:latin typeface="Titillium Web"/>
                          <a:ea typeface="Titillium Web"/>
                          <a:cs typeface="Titillium Web"/>
                          <a:sym typeface="Titillium Web"/>
                        </a:rPr>
                        <a:t>Adults</a:t>
                      </a:r>
                      <a:endParaRPr b="1">
                        <a:solidFill>
                          <a:srgbClr val="999999"/>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rowSpan="3" hMerge="1"/>
              </a:tr>
              <a:tr h="108100">
                <a:tc vMerge="1"/>
                <a:tc vMerge="1"/>
                <a:tc gridSpan="2" vMerge="1"/>
                <a:tc hMerge="1" vMerge="1"/>
              </a:tr>
              <a:tr h="108100">
                <a:tc vMerge="1"/>
                <a:tc vMerge="1"/>
                <a:tc gridSpan="2" vMerge="1"/>
                <a:tc hMerge="1" vMerge="1"/>
              </a:tr>
              <a:tr h="108100">
                <a:tc rowSpan="6">
                  <a:txBody>
                    <a:bodyPr/>
                    <a:lstStyle/>
                    <a:p>
                      <a:pPr indent="0" lvl="0" marL="0" rtl="0" algn="ctr">
                        <a:lnSpc>
                          <a:spcPct val="100000"/>
                        </a:lnSpc>
                        <a:spcBef>
                          <a:spcPts val="0"/>
                        </a:spcBef>
                        <a:spcAft>
                          <a:spcPts val="0"/>
                        </a:spcAft>
                        <a:buClr>
                          <a:schemeClr val="dk1"/>
                        </a:buClr>
                        <a:buSzPts val="1100"/>
                        <a:buFont typeface="Arial"/>
                        <a:buNone/>
                      </a:pPr>
                      <a:r>
                        <a:rPr b="1" lang="en-SA">
                          <a:solidFill>
                            <a:schemeClr val="accent3"/>
                          </a:solidFill>
                          <a:latin typeface="Titillium Web"/>
                          <a:ea typeface="Titillium Web"/>
                          <a:cs typeface="Titillium Web"/>
                          <a:sym typeface="Titillium Web"/>
                        </a:rPr>
                        <a:t>★ </a:t>
                      </a:r>
                      <a:r>
                        <a:rPr b="1" lang="en-SA">
                          <a:solidFill>
                            <a:schemeClr val="accent3"/>
                          </a:solidFill>
                          <a:latin typeface="Titillium Web"/>
                          <a:ea typeface="Titillium Web"/>
                          <a:cs typeface="Titillium Web"/>
                          <a:sym typeface="Titillium Web"/>
                        </a:rPr>
                        <a:t>Bronchiolitis</a:t>
                      </a:r>
                      <a:endParaRPr b="1">
                        <a:solidFill>
                          <a:schemeClr val="accent3"/>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b="1" lang="en-SA">
                          <a:solidFill>
                            <a:srgbClr val="073763"/>
                          </a:solidFill>
                          <a:latin typeface="Titillium Web"/>
                          <a:ea typeface="Titillium Web"/>
                          <a:cs typeface="Titillium Web"/>
                          <a:sym typeface="Titillium Web"/>
                        </a:rPr>
                        <a:t> </a:t>
                      </a:r>
                      <a:r>
                        <a:rPr lang="en-SA">
                          <a:solidFill>
                            <a:schemeClr val="accent2"/>
                          </a:solidFill>
                          <a:latin typeface="Titillium Web"/>
                          <a:ea typeface="Titillium Web"/>
                          <a:cs typeface="Titillium Web"/>
                          <a:sym typeface="Titillium Web"/>
                        </a:rPr>
                        <a:t>Life-threatening disease</a:t>
                      </a:r>
                      <a:endParaRPr b="1">
                        <a:solidFill>
                          <a:srgbClr val="073763"/>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en-SA">
                          <a:solidFill>
                            <a:schemeClr val="accent2"/>
                          </a:solidFill>
                          <a:latin typeface="Titillium Web"/>
                          <a:ea typeface="Titillium Web"/>
                          <a:cs typeface="Titillium Web"/>
                          <a:sym typeface="Titillium Web"/>
                        </a:rPr>
                        <a:t>with </a:t>
                      </a:r>
                      <a:r>
                        <a:rPr lang="en-SA">
                          <a:solidFill>
                            <a:schemeClr val="accent3"/>
                          </a:solidFill>
                          <a:latin typeface="Titillium Web"/>
                          <a:ea typeface="Titillium Web"/>
                          <a:cs typeface="Titillium Web"/>
                          <a:sym typeface="Titillium Web"/>
                        </a:rPr>
                        <a:t>respiratory distress and cyanosis</a:t>
                      </a:r>
                      <a:r>
                        <a:rPr b="1" lang="en-SA">
                          <a:solidFill>
                            <a:srgbClr val="073763"/>
                          </a:solidFill>
                          <a:latin typeface="Titillium Web"/>
                          <a:ea typeface="Titillium Web"/>
                          <a:cs typeface="Titillium Web"/>
                          <a:sym typeface="Titillium Web"/>
                        </a:rPr>
                        <a:t> </a:t>
                      </a:r>
                      <a:r>
                        <a:rPr lang="en-SA">
                          <a:solidFill>
                            <a:schemeClr val="accent2"/>
                          </a:solidFill>
                          <a:latin typeface="Titillium Web"/>
                          <a:ea typeface="Titillium Web"/>
                          <a:cs typeface="Titillium Web"/>
                          <a:sym typeface="Titillium Web"/>
                        </a:rPr>
                        <a:t>can be fatal and can </a:t>
                      </a:r>
                      <a:r>
                        <a:rPr b="1" lang="en-SA">
                          <a:solidFill>
                            <a:schemeClr val="accent2"/>
                          </a:solidFill>
                          <a:latin typeface="Titillium Web"/>
                          <a:ea typeface="Titillium Web"/>
                          <a:cs typeface="Titillium Web"/>
                          <a:sym typeface="Titillium Web"/>
                        </a:rPr>
                        <a:t>lead to chronic lung disease in later life</a:t>
                      </a:r>
                      <a:r>
                        <a:rPr lang="en-SA">
                          <a:solidFill>
                            <a:schemeClr val="accent2"/>
                          </a:solidFill>
                          <a:latin typeface="Titillium Web"/>
                          <a:ea typeface="Titillium Web"/>
                          <a:cs typeface="Titillium Web"/>
                          <a:sym typeface="Titillium Web"/>
                        </a:rPr>
                        <a:t> </a:t>
                      </a:r>
                      <a:r>
                        <a:rPr b="1" lang="en-SA">
                          <a:solidFill>
                            <a:srgbClr val="999999"/>
                          </a:solidFill>
                          <a:latin typeface="Titillium Web"/>
                          <a:ea typeface="Titillium Web"/>
                          <a:cs typeface="Titillium Web"/>
                          <a:sym typeface="Titillium Web"/>
                        </a:rPr>
                        <a:t>if not treated.</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0000">
                        <a:alpha val="0"/>
                      </a:srgbClr>
                    </a:solidFill>
                  </a:tcPr>
                </a:tc>
                <a:tc rowSpan="6">
                  <a:txBody>
                    <a:bodyPr/>
                    <a:lstStyle/>
                    <a:p>
                      <a:pPr indent="0" lvl="0" marL="0" rtl="0" algn="ctr">
                        <a:lnSpc>
                          <a:spcPct val="100000"/>
                        </a:lnSpc>
                        <a:spcBef>
                          <a:spcPts val="0"/>
                        </a:spcBef>
                        <a:spcAft>
                          <a:spcPts val="0"/>
                        </a:spcAft>
                        <a:buClr>
                          <a:schemeClr val="dk1"/>
                        </a:buClr>
                        <a:buSzPts val="1100"/>
                        <a:buFont typeface="Arial"/>
                        <a:buNone/>
                      </a:pPr>
                      <a:r>
                        <a:rPr lang="en-SA">
                          <a:solidFill>
                            <a:schemeClr val="lt1"/>
                          </a:solidFill>
                          <a:latin typeface="Titillium Web"/>
                          <a:ea typeface="Titillium Web"/>
                          <a:cs typeface="Titillium Web"/>
                          <a:sym typeface="Titillium Web"/>
                        </a:rPr>
                        <a:t>Pneumonia</a:t>
                      </a:r>
                      <a:endParaRPr>
                        <a:solidFill>
                          <a:schemeClr val="lt1"/>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t/>
                      </a:r>
                      <a:endParaRPr>
                        <a:solidFill>
                          <a:schemeClr val="lt1"/>
                        </a:solidFill>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lang="en-SA">
                          <a:solidFill>
                            <a:schemeClr val="lt1"/>
                          </a:solidFill>
                          <a:latin typeface="Titillium Web"/>
                          <a:ea typeface="Titillium Web"/>
                          <a:cs typeface="Titillium Web"/>
                          <a:sym typeface="Titillium Web"/>
                        </a:rPr>
                        <a:t>Can be fatal</a:t>
                      </a:r>
                      <a:endParaRPr>
                        <a:solidFill>
                          <a:schemeClr val="l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rowSpan="6">
                  <a:txBody>
                    <a:bodyPr/>
                    <a:lstStyle/>
                    <a:p>
                      <a:pPr indent="0" lvl="0" marL="0" rtl="0" algn="ctr">
                        <a:lnSpc>
                          <a:spcPct val="100000"/>
                        </a:lnSpc>
                        <a:spcBef>
                          <a:spcPts val="0"/>
                        </a:spcBef>
                        <a:spcAft>
                          <a:spcPts val="0"/>
                        </a:spcAft>
                        <a:buNone/>
                      </a:pPr>
                      <a:r>
                        <a:rPr b="1" lang="en-SA">
                          <a:solidFill>
                            <a:srgbClr val="999999"/>
                          </a:solidFill>
                          <a:latin typeface="Titillium Web"/>
                          <a:ea typeface="Titillium Web"/>
                          <a:cs typeface="Titillium Web"/>
                          <a:sym typeface="Titillium Web"/>
                        </a:rPr>
                        <a:t>Common cold </a:t>
                      </a:r>
                      <a:endParaRPr b="1">
                        <a:solidFill>
                          <a:srgbClr val="999999"/>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a:solidFill>
                          <a:srgbClr val="999999"/>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en-SA">
                          <a:solidFill>
                            <a:srgbClr val="999999"/>
                          </a:solidFill>
                          <a:latin typeface="Titillium Web"/>
                          <a:ea typeface="Titillium Web"/>
                          <a:cs typeface="Titillium Web"/>
                          <a:sym typeface="Titillium Web"/>
                        </a:rPr>
                        <a:t>No fever</a:t>
                      </a:r>
                      <a:endParaRPr b="1">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6" hMerge="1"/>
              </a:tr>
              <a:tr h="108100">
                <a:tc vMerge="1"/>
                <a:tc vMerge="1"/>
                <a:tc gridSpan="2" vMerge="1"/>
                <a:tc hMerge="1" vMerge="1"/>
              </a:tr>
              <a:tr h="226950">
                <a:tc vMerge="1"/>
                <a:tc vMerge="1"/>
                <a:tc gridSpan="2" vMerge="1"/>
                <a:tc hMerge="1" vMerge="1"/>
              </a:tr>
              <a:tr h="100000">
                <a:tc vMerge="1"/>
                <a:tc vMerge="1"/>
                <a:tc gridSpan="2" vMerge="1"/>
                <a:tc hMerge="1" vMerge="1"/>
              </a:tr>
              <a:tr h="100000">
                <a:tc vMerge="1"/>
                <a:tc vMerge="1"/>
                <a:tc gridSpan="2" vMerge="1"/>
                <a:tc hMerge="1" vMerge="1"/>
              </a:tr>
              <a:tr h="1128550">
                <a:tc vMerge="1"/>
                <a:tc vMerge="1"/>
                <a:tc gridSpan="2" vMerge="1"/>
                <a:tc hMerge="1" vMerge="1"/>
              </a:tr>
            </a:tbl>
          </a:graphicData>
        </a:graphic>
      </p:graphicFrame>
      <p:graphicFrame>
        <p:nvGraphicFramePr>
          <p:cNvPr id="2142" name="Google Shape;2142;p17"/>
          <p:cNvGraphicFramePr/>
          <p:nvPr/>
        </p:nvGraphicFramePr>
        <p:xfrm>
          <a:off x="430574" y="6054531"/>
          <a:ext cx="3000000" cy="3000000"/>
        </p:xfrm>
        <a:graphic>
          <a:graphicData uri="http://schemas.openxmlformats.org/drawingml/2006/table">
            <a:tbl>
              <a:tblPr>
                <a:noFill/>
                <a:tableStyleId>{1F22ED1F-4546-44EF-BD55-0B6B00C91BA6}</a:tableStyleId>
              </a:tblPr>
              <a:tblGrid>
                <a:gridCol w="1827025"/>
                <a:gridCol w="1438275"/>
                <a:gridCol w="2731550"/>
              </a:tblGrid>
              <a:tr h="419050">
                <a:tc rowSpan="2">
                  <a:txBody>
                    <a:bodyPr/>
                    <a:lstStyle/>
                    <a:p>
                      <a:pPr indent="0" lvl="0" marL="0" rtl="0" algn="ctr">
                        <a:spcBef>
                          <a:spcPts val="0"/>
                        </a:spcBef>
                        <a:spcAft>
                          <a:spcPts val="0"/>
                        </a:spcAft>
                        <a:buClr>
                          <a:schemeClr val="dk1"/>
                        </a:buClr>
                        <a:buSzPts val="1100"/>
                        <a:buFont typeface="Arial"/>
                        <a:buNone/>
                      </a:pPr>
                      <a:r>
                        <a:rPr b="1" lang="en-SA">
                          <a:solidFill>
                            <a:srgbClr val="073763"/>
                          </a:solidFill>
                          <a:latin typeface="Titillium Web"/>
                          <a:ea typeface="Titillium Web"/>
                          <a:cs typeface="Titillium Web"/>
                          <a:sym typeface="Titillium Web"/>
                        </a:rPr>
                        <a:t>Lab diagnosis</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rowSpan="2">
                  <a:txBody>
                    <a:bodyPr/>
                    <a:lstStyle/>
                    <a:p>
                      <a:pPr indent="0" lvl="0" marL="0" rtl="0" algn="l">
                        <a:spcBef>
                          <a:spcPts val="0"/>
                        </a:spcBef>
                        <a:spcAft>
                          <a:spcPts val="0"/>
                        </a:spcAft>
                        <a:buNone/>
                      </a:pPr>
                      <a:r>
                        <a:rPr b="1" lang="en-SA">
                          <a:solidFill>
                            <a:schemeClr val="accent2"/>
                          </a:solidFill>
                          <a:latin typeface="Titillium Web"/>
                          <a:ea typeface="Titillium Web"/>
                          <a:cs typeface="Titillium Web"/>
                          <a:sym typeface="Titillium Web"/>
                        </a:rPr>
                        <a:t>Routine testing by: </a:t>
                      </a:r>
                      <a:endParaRPr b="1">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a:solidFill>
                            <a:schemeClr val="accent2"/>
                          </a:solidFill>
                          <a:latin typeface="Titillium Web"/>
                          <a:ea typeface="Titillium Web"/>
                          <a:cs typeface="Titillium Web"/>
                          <a:sym typeface="Titillium Web"/>
                        </a:rPr>
                        <a:t>Direct detection of the virus from sputum, </a:t>
                      </a:r>
                      <a:r>
                        <a:rPr b="1" lang="en-SA">
                          <a:solidFill>
                            <a:schemeClr val="accent3"/>
                          </a:solidFill>
                          <a:latin typeface="Titillium Web"/>
                          <a:ea typeface="Titillium Web"/>
                          <a:cs typeface="Titillium Web"/>
                          <a:sym typeface="Titillium Web"/>
                        </a:rPr>
                        <a:t>Nasopharyngeal swab, aspirate (NPA) </a:t>
                      </a:r>
                      <a:r>
                        <a:rPr lang="en-SA">
                          <a:solidFill>
                            <a:schemeClr val="accent2"/>
                          </a:solidFill>
                          <a:latin typeface="Titillium Web"/>
                          <a:ea typeface="Titillium Web"/>
                          <a:cs typeface="Titillium Web"/>
                          <a:sym typeface="Titillium Web"/>
                        </a:rPr>
                        <a:t>or respiratory secretion by</a:t>
                      </a:r>
                      <a:r>
                        <a:rPr lang="en-SA">
                          <a:solidFill>
                            <a:srgbClr val="073763"/>
                          </a:solidFill>
                          <a:latin typeface="Titillium Web"/>
                          <a:ea typeface="Titillium Web"/>
                          <a:cs typeface="Titillium Web"/>
                          <a:sym typeface="Titillium Web"/>
                        </a:rPr>
                        <a:t> </a:t>
                      </a:r>
                      <a:r>
                        <a:rPr b="1" lang="en-SA">
                          <a:solidFill>
                            <a:schemeClr val="accent3"/>
                          </a:solidFill>
                          <a:latin typeface="Titillium Web"/>
                          <a:ea typeface="Titillium Web"/>
                          <a:cs typeface="Titillium Web"/>
                          <a:sym typeface="Titillium Web"/>
                        </a:rPr>
                        <a:t>direct immunofluorescence assay (IFA).</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b="1" lang="en-SA">
                          <a:solidFill>
                            <a:schemeClr val="accent2"/>
                          </a:solidFill>
                          <a:latin typeface="Titillium Web"/>
                          <a:ea typeface="Titillium Web"/>
                          <a:cs typeface="Titillium Web"/>
                          <a:sym typeface="Titillium Web"/>
                        </a:rPr>
                        <a:t>Other detection methods: </a:t>
                      </a:r>
                      <a:endParaRPr b="1">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Isolation of virus by cell culture from N.P.A with multinucleated giant cell or syncytia as cytopathic effect (C.P.E); </a:t>
                      </a:r>
                      <a:r>
                        <a:rPr b="1" lang="en-SA">
                          <a:solidFill>
                            <a:schemeClr val="accent3"/>
                          </a:solidFill>
                          <a:latin typeface="Titillium Web"/>
                          <a:ea typeface="Titillium Web"/>
                          <a:cs typeface="Titillium Web"/>
                          <a:sym typeface="Titillium Web"/>
                        </a:rPr>
                        <a:t>PCR</a:t>
                      </a:r>
                      <a:r>
                        <a:rPr lang="en-SA">
                          <a:solidFill>
                            <a:schemeClr val="accent3"/>
                          </a:solidFill>
                          <a:latin typeface="Titillium Web"/>
                          <a:ea typeface="Titillium Web"/>
                          <a:cs typeface="Titillium Web"/>
                          <a:sym typeface="Titillium Web"/>
                        </a:rPr>
                        <a:t> </a:t>
                      </a:r>
                      <a:r>
                        <a:rPr lang="en-SA">
                          <a:solidFill>
                            <a:schemeClr val="dk1"/>
                          </a:solidFill>
                          <a:latin typeface="Titillium Web"/>
                          <a:ea typeface="Titillium Web"/>
                          <a:cs typeface="Titillium Web"/>
                          <a:sym typeface="Titillium Web"/>
                        </a:rPr>
                        <a:t>.</a:t>
                      </a:r>
                      <a:endParaRPr>
                        <a:solidFill>
                          <a:schemeClr val="dk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r>
              <a:tr h="854150">
                <a:tc vMerge="1"/>
                <a:tc gridSpan="2" vMerge="1"/>
                <a:tc hMerge="1" vMerge="1"/>
              </a:tr>
              <a:tr h="226950">
                <a:tc rowSpan="4">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Treatment</a:t>
                      </a:r>
                      <a:endParaRPr b="1">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 &amp;</a:t>
                      </a:r>
                      <a:endParaRPr b="1">
                        <a:solidFill>
                          <a:srgbClr val="07376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a:solidFill>
                            <a:srgbClr val="073763"/>
                          </a:solidFill>
                          <a:latin typeface="Titillium Web"/>
                          <a:ea typeface="Titillium Web"/>
                          <a:cs typeface="Titillium Web"/>
                          <a:sym typeface="Titillium Web"/>
                        </a:rPr>
                        <a:t> prevention</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rowSpan="4">
                  <a:txBody>
                    <a:bodyPr/>
                    <a:lstStyle/>
                    <a:p>
                      <a:pPr indent="0" lvl="0" marL="0" rtl="0" algn="l">
                        <a:spcBef>
                          <a:spcPts val="0"/>
                        </a:spcBef>
                        <a:spcAft>
                          <a:spcPts val="0"/>
                        </a:spcAft>
                        <a:buClr>
                          <a:schemeClr val="dk1"/>
                        </a:buClr>
                        <a:buSzPts val="1100"/>
                        <a:buFont typeface="Arial"/>
                        <a:buNone/>
                      </a:pPr>
                      <a:r>
                        <a:rPr b="1" lang="en-SA">
                          <a:solidFill>
                            <a:schemeClr val="accent3"/>
                          </a:solidFill>
                          <a:latin typeface="Titillium Web"/>
                          <a:ea typeface="Titillium Web"/>
                          <a:cs typeface="Titillium Web"/>
                          <a:sym typeface="Titillium Web"/>
                        </a:rPr>
                        <a:t>★ Ribavirin administered by inhalation for infants with severe condition.</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 ● No vaccine</a:t>
                      </a:r>
                      <a:r>
                        <a:rPr lang="en-SA">
                          <a:solidFill>
                            <a:schemeClr val="accent3"/>
                          </a:solidFill>
                          <a:latin typeface="Titillium Web"/>
                          <a:ea typeface="Titillium Web"/>
                          <a:cs typeface="Titillium Web"/>
                          <a:sym typeface="Titillium Web"/>
                        </a:rPr>
                        <a:t> </a:t>
                      </a:r>
                      <a:r>
                        <a:rPr lang="en-SA">
                          <a:solidFill>
                            <a:schemeClr val="accent2"/>
                          </a:solidFill>
                          <a:latin typeface="Titillium Web"/>
                          <a:ea typeface="Titillium Web"/>
                          <a:cs typeface="Titillium Web"/>
                          <a:sym typeface="Titillium Web"/>
                        </a:rPr>
                        <a:t>available, but passive immunization immunoglobulin can be given for infected premature infants.</a:t>
                      </a:r>
                      <a:endParaRPr>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4" hMerge="1"/>
              </a:tr>
              <a:tr h="100000">
                <a:tc vMerge="1"/>
                <a:tc gridSpan="2" vMerge="1"/>
                <a:tc hMerge="1" vMerge="1"/>
              </a:tr>
              <a:tr h="100000">
                <a:tc vMerge="1"/>
                <a:tc gridSpan="2" vMerge="1"/>
                <a:tc hMerge="1" vMerge="1"/>
              </a:tr>
              <a:tr h="944625">
                <a:tc vMerge="1"/>
                <a:tc gridSpan="2" vMerge="1"/>
                <a:tc hMerge="1" vMerge="1"/>
              </a:tr>
            </a:tbl>
          </a:graphicData>
        </a:graphic>
      </p:graphicFrame>
      <p:sp>
        <p:nvSpPr>
          <p:cNvPr id="2143" name="Google Shape;2143;p17"/>
          <p:cNvSpPr txBox="1"/>
          <p:nvPr/>
        </p:nvSpPr>
        <p:spPr>
          <a:xfrm>
            <a:off x="3317936" y="1423200"/>
            <a:ext cx="3000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chemeClr val="accent6"/>
                </a:solidFill>
                <a:latin typeface="Titillium Web"/>
                <a:ea typeface="Titillium Web"/>
                <a:cs typeface="Titillium Web"/>
                <a:sym typeface="Titillium Web"/>
              </a:rPr>
              <a:t>More common in infant</a:t>
            </a:r>
            <a:endParaRPr b="1" sz="1500">
              <a:solidFill>
                <a:schemeClr val="accent6"/>
              </a:solidFill>
              <a:latin typeface="Titillium Web"/>
              <a:ea typeface="Titillium Web"/>
              <a:cs typeface="Titillium Web"/>
              <a:sym typeface="Titillium Web"/>
            </a:endParaRPr>
          </a:p>
        </p:txBody>
      </p:sp>
      <p:sp>
        <p:nvSpPr>
          <p:cNvPr id="2144" name="Google Shape;2144;p17"/>
          <p:cNvSpPr txBox="1"/>
          <p:nvPr/>
        </p:nvSpPr>
        <p:spPr>
          <a:xfrm>
            <a:off x="430575" y="1423200"/>
            <a:ext cx="3000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Syncytial= fused cells</a:t>
            </a:r>
            <a:endParaRPr b="1">
              <a:solidFill>
                <a:schemeClr val="accent3"/>
              </a:solidFill>
              <a:latin typeface="Titillium Web"/>
              <a:ea typeface="Titillium Web"/>
              <a:cs typeface="Titillium Web"/>
              <a:sym typeface="Titillium Web"/>
            </a:endParaRPr>
          </a:p>
        </p:txBody>
      </p:sp>
      <p:sp>
        <p:nvSpPr>
          <p:cNvPr id="2145" name="Google Shape;2145;p17"/>
          <p:cNvSpPr/>
          <p:nvPr/>
        </p:nvSpPr>
        <p:spPr>
          <a:xfrm>
            <a:off x="1697800" y="8754175"/>
            <a:ext cx="501039" cy="476179"/>
          </a:xfrm>
          <a:custGeom>
            <a:rect b="b" l="l" r="r" t="t"/>
            <a:pathLst>
              <a:path extrusionOk="0" h="11520" w="11562">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9" name="Shape 2149"/>
        <p:cNvGrpSpPr/>
        <p:nvPr/>
      </p:nvGrpSpPr>
      <p:grpSpPr>
        <a:xfrm>
          <a:off x="0" y="0"/>
          <a:ext cx="0" cy="0"/>
          <a:chOff x="0" y="0"/>
          <a:chExt cx="0" cy="0"/>
        </a:xfrm>
      </p:grpSpPr>
      <p:pic>
        <p:nvPicPr>
          <p:cNvPr id="2150" name="Google Shape;2150;p18"/>
          <p:cNvPicPr preferRelativeResize="0"/>
          <p:nvPr/>
        </p:nvPicPr>
        <p:blipFill>
          <a:blip r:embed="rId3">
            <a:alphaModFix/>
          </a:blip>
          <a:stretch>
            <a:fillRect/>
          </a:stretch>
        </p:blipFill>
        <p:spPr>
          <a:xfrm>
            <a:off x="3687375" y="6528750"/>
            <a:ext cx="2206925" cy="1953525"/>
          </a:xfrm>
          <a:prstGeom prst="rect">
            <a:avLst/>
          </a:prstGeom>
          <a:noFill/>
          <a:ln cap="flat" cmpd="sng" w="19050">
            <a:solidFill>
              <a:srgbClr val="073763"/>
            </a:solidFill>
            <a:prstDash val="solid"/>
            <a:round/>
            <a:headEnd len="sm" w="sm" type="none"/>
            <a:tailEnd len="sm" w="sm" type="none"/>
          </a:ln>
        </p:spPr>
      </p:pic>
      <p:sp>
        <p:nvSpPr>
          <p:cNvPr id="2151" name="Google Shape;2151;p18"/>
          <p:cNvSpPr txBox="1"/>
          <p:nvPr>
            <p:ph type="title"/>
          </p:nvPr>
        </p:nvSpPr>
        <p:spPr>
          <a:xfrm>
            <a:off x="233850" y="368155"/>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Respiratory syncytial virus </a:t>
            </a:r>
            <a:endParaRPr/>
          </a:p>
        </p:txBody>
      </p:sp>
      <p:grpSp>
        <p:nvGrpSpPr>
          <p:cNvPr id="2152" name="Google Shape;2152;p18"/>
          <p:cNvGrpSpPr/>
          <p:nvPr/>
        </p:nvGrpSpPr>
        <p:grpSpPr>
          <a:xfrm>
            <a:off x="6132444" y="4388577"/>
            <a:ext cx="127437" cy="122578"/>
            <a:chOff x="5378800" y="720725"/>
            <a:chExt cx="158800" cy="158800"/>
          </a:xfrm>
        </p:grpSpPr>
        <p:cxnSp>
          <p:nvCxnSpPr>
            <p:cNvPr id="2153" name="Google Shape;2153;p18"/>
            <p:cNvCxnSpPr/>
            <p:nvPr/>
          </p:nvCxnSpPr>
          <p:spPr>
            <a:xfrm>
              <a:off x="5378800" y="727725"/>
              <a:ext cx="151800" cy="151800"/>
            </a:xfrm>
            <a:prstGeom prst="straightConnector1">
              <a:avLst/>
            </a:prstGeom>
            <a:noFill/>
            <a:ln cap="flat" cmpd="sng" w="9525">
              <a:solidFill>
                <a:srgbClr val="FFFFFF"/>
              </a:solidFill>
              <a:prstDash val="solid"/>
              <a:round/>
              <a:headEnd len="med" w="med" type="none"/>
              <a:tailEnd len="med" w="med" type="none"/>
            </a:ln>
          </p:spPr>
        </p:cxnSp>
        <p:cxnSp>
          <p:nvCxnSpPr>
            <p:cNvPr id="2154" name="Google Shape;2154;p18"/>
            <p:cNvCxnSpPr/>
            <p:nvPr/>
          </p:nvCxnSpPr>
          <p:spPr>
            <a:xfrm flipH="1" rot="10800000">
              <a:off x="5382200" y="720725"/>
              <a:ext cx="155400" cy="155400"/>
            </a:xfrm>
            <a:prstGeom prst="straightConnector1">
              <a:avLst/>
            </a:prstGeom>
            <a:noFill/>
            <a:ln cap="flat" cmpd="sng" w="9525">
              <a:solidFill>
                <a:srgbClr val="FFFFFF"/>
              </a:solidFill>
              <a:prstDash val="solid"/>
              <a:round/>
              <a:headEnd len="med" w="med" type="none"/>
              <a:tailEnd len="med" w="med" type="none"/>
            </a:ln>
          </p:spPr>
        </p:cxnSp>
      </p:grpSp>
      <p:sp>
        <p:nvSpPr>
          <p:cNvPr id="2155" name="Google Shape;2155;p18"/>
          <p:cNvSpPr/>
          <p:nvPr/>
        </p:nvSpPr>
        <p:spPr>
          <a:xfrm>
            <a:off x="792200" y="3448700"/>
            <a:ext cx="5102100" cy="2358000"/>
          </a:xfrm>
          <a:prstGeom prst="roundRect">
            <a:avLst>
              <a:gd fmla="val 7371" name="adj"/>
            </a:avLst>
          </a:prstGeom>
          <a:solidFill>
            <a:srgbClr val="FFFFFF"/>
          </a:solidFill>
          <a:ln>
            <a:noFill/>
          </a:ln>
          <a:effectLst>
            <a:outerShdw blurRad="142875" rotWithShape="0" algn="bl" dir="2400000" dist="38100">
              <a:srgbClr val="3C78D8">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chemeClr val="accent4"/>
              </a:solidFill>
              <a:latin typeface="Titillium Web"/>
              <a:ea typeface="Titillium Web"/>
              <a:cs typeface="Titillium Web"/>
              <a:sym typeface="Titillium Web"/>
            </a:endParaRPr>
          </a:p>
          <a:p>
            <a:pPr indent="-336550" lvl="0" marL="457200" rtl="0" algn="l">
              <a:spcBef>
                <a:spcPts val="0"/>
              </a:spcBef>
              <a:spcAft>
                <a:spcPts val="0"/>
              </a:spcAft>
              <a:buClr>
                <a:schemeClr val="accent4"/>
              </a:buClr>
              <a:buSzPts val="1700"/>
              <a:buFont typeface="Titillium Web"/>
              <a:buChar char="●"/>
            </a:pPr>
            <a:r>
              <a:rPr lang="en-SA" sz="1700">
                <a:solidFill>
                  <a:schemeClr val="accent4"/>
                </a:solidFill>
                <a:latin typeface="Titillium Web"/>
                <a:ea typeface="Titillium Web"/>
                <a:cs typeface="Titillium Web"/>
                <a:sym typeface="Titillium Web"/>
              </a:rPr>
              <a:t>Usually these syncytia are the result of expression of a viral fusion protein at the host cell membrane during viral replication.</a:t>
            </a:r>
            <a:endParaRPr sz="1700">
              <a:solidFill>
                <a:schemeClr val="accent4"/>
              </a:solidFill>
              <a:latin typeface="Titillium Web"/>
              <a:ea typeface="Titillium Web"/>
              <a:cs typeface="Titillium Web"/>
              <a:sym typeface="Titillium Web"/>
            </a:endParaRPr>
          </a:p>
          <a:p>
            <a:pPr indent="-336550" lvl="0" marL="457200" rtl="0" algn="l">
              <a:spcBef>
                <a:spcPts val="0"/>
              </a:spcBef>
              <a:spcAft>
                <a:spcPts val="0"/>
              </a:spcAft>
              <a:buClr>
                <a:schemeClr val="accent4"/>
              </a:buClr>
              <a:buSzPts val="1700"/>
              <a:buFont typeface="Titillium Web"/>
              <a:buChar char="●"/>
            </a:pPr>
            <a:r>
              <a:rPr lang="en-SA" sz="1700">
                <a:solidFill>
                  <a:schemeClr val="accent4"/>
                </a:solidFill>
                <a:latin typeface="Titillium Web"/>
                <a:ea typeface="Titillium Web"/>
                <a:cs typeface="Titillium Web"/>
                <a:sym typeface="Titillium Web"/>
              </a:rPr>
              <a:t>Viruses such as </a:t>
            </a:r>
            <a:r>
              <a:rPr lang="en-SA" sz="1700">
                <a:solidFill>
                  <a:schemeClr val="accent3"/>
                </a:solidFill>
                <a:latin typeface="Titillium Web"/>
                <a:ea typeface="Titillium Web"/>
                <a:cs typeface="Titillium Web"/>
                <a:sym typeface="Titillium Web"/>
              </a:rPr>
              <a:t>RSV</a:t>
            </a:r>
            <a:r>
              <a:rPr lang="en-SA" sz="1700">
                <a:solidFill>
                  <a:schemeClr val="accent4"/>
                </a:solidFill>
                <a:latin typeface="Titillium Web"/>
                <a:ea typeface="Titillium Web"/>
                <a:cs typeface="Titillium Web"/>
                <a:sym typeface="Titillium Web"/>
              </a:rPr>
              <a:t> are known to induce the formation of syncytia.</a:t>
            </a:r>
            <a:endParaRPr>
              <a:solidFill>
                <a:schemeClr val="accent4"/>
              </a:solidFill>
            </a:endParaRPr>
          </a:p>
        </p:txBody>
      </p:sp>
      <p:pic>
        <p:nvPicPr>
          <p:cNvPr id="2156" name="Google Shape;2156;p18"/>
          <p:cNvPicPr preferRelativeResize="0"/>
          <p:nvPr/>
        </p:nvPicPr>
        <p:blipFill>
          <a:blip r:embed="rId4">
            <a:alphaModFix/>
          </a:blip>
          <a:stretch>
            <a:fillRect/>
          </a:stretch>
        </p:blipFill>
        <p:spPr>
          <a:xfrm>
            <a:off x="792210" y="6528760"/>
            <a:ext cx="2455326" cy="1953513"/>
          </a:xfrm>
          <a:prstGeom prst="rect">
            <a:avLst/>
          </a:prstGeom>
          <a:noFill/>
          <a:ln cap="flat" cmpd="sng" w="19050">
            <a:solidFill>
              <a:srgbClr val="073763"/>
            </a:solidFill>
            <a:prstDash val="solid"/>
            <a:round/>
            <a:headEnd len="sm" w="sm" type="none"/>
            <a:tailEnd len="sm" w="sm" type="none"/>
          </a:ln>
        </p:spPr>
      </p:pic>
      <p:sp>
        <p:nvSpPr>
          <p:cNvPr id="2157" name="Google Shape;2157;p18"/>
          <p:cNvSpPr/>
          <p:nvPr/>
        </p:nvSpPr>
        <p:spPr>
          <a:xfrm>
            <a:off x="792194" y="2110447"/>
            <a:ext cx="5102100" cy="1713900"/>
          </a:xfrm>
          <a:prstGeom prst="roundRect">
            <a:avLst>
              <a:gd fmla="val 10992"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SA" sz="2100">
                <a:solidFill>
                  <a:srgbClr val="073763"/>
                </a:solidFill>
                <a:latin typeface="Titillium Web"/>
                <a:ea typeface="Titillium Web"/>
                <a:cs typeface="Titillium Web"/>
                <a:sym typeface="Titillium Web"/>
              </a:rPr>
              <a:t>Multinucleated giant cells called syncytia </a:t>
            </a:r>
            <a:endParaRPr b="1" sz="2100">
              <a:solidFill>
                <a:srgbClr val="073763"/>
              </a:solidFill>
              <a:latin typeface="Titillium Web"/>
              <a:ea typeface="Titillium Web"/>
              <a:cs typeface="Titillium Web"/>
              <a:sym typeface="Titillium Web"/>
            </a:endParaRPr>
          </a:p>
        </p:txBody>
      </p:sp>
      <p:sp>
        <p:nvSpPr>
          <p:cNvPr id="2158" name="Google Shape;2158;p18"/>
          <p:cNvSpPr/>
          <p:nvPr/>
        </p:nvSpPr>
        <p:spPr>
          <a:xfrm>
            <a:off x="294358" y="1542256"/>
            <a:ext cx="1255500" cy="11844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9" name="Google Shape;2159;p18"/>
          <p:cNvGrpSpPr/>
          <p:nvPr/>
        </p:nvGrpSpPr>
        <p:grpSpPr>
          <a:xfrm>
            <a:off x="639740" y="1664513"/>
            <a:ext cx="564698" cy="939871"/>
            <a:chOff x="1614179" y="2217562"/>
            <a:chExt cx="564698" cy="939871"/>
          </a:xfrm>
        </p:grpSpPr>
        <p:sp>
          <p:nvSpPr>
            <p:cNvPr id="2160" name="Google Shape;2160;p18"/>
            <p:cNvSpPr/>
            <p:nvPr/>
          </p:nvSpPr>
          <p:spPr>
            <a:xfrm flipH="1">
              <a:off x="1860000" y="2597081"/>
              <a:ext cx="60412" cy="26190"/>
            </a:xfrm>
            <a:custGeom>
              <a:rect b="b" l="l" r="r" t="t"/>
              <a:pathLst>
                <a:path extrusionOk="0" h="2351" w="5423">
                  <a:moveTo>
                    <a:pt x="342" y="0"/>
                  </a:moveTo>
                  <a:cubicBezTo>
                    <a:pt x="228" y="379"/>
                    <a:pt x="114" y="796"/>
                    <a:pt x="0" y="1176"/>
                  </a:cubicBezTo>
                  <a:cubicBezTo>
                    <a:pt x="1707" y="1631"/>
                    <a:pt x="3413" y="2010"/>
                    <a:pt x="5157" y="2351"/>
                  </a:cubicBezTo>
                  <a:cubicBezTo>
                    <a:pt x="5233" y="1934"/>
                    <a:pt x="5346" y="1479"/>
                    <a:pt x="5422" y="1024"/>
                  </a:cubicBezTo>
                  <a:cubicBezTo>
                    <a:pt x="4285" y="796"/>
                    <a:pt x="3185" y="569"/>
                    <a:pt x="2086" y="342"/>
                  </a:cubicBezTo>
                  <a:cubicBezTo>
                    <a:pt x="1479" y="266"/>
                    <a:pt x="910" y="152"/>
                    <a:pt x="34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8"/>
            <p:cNvSpPr/>
            <p:nvPr/>
          </p:nvSpPr>
          <p:spPr>
            <a:xfrm flipH="1">
              <a:off x="1761548" y="2456762"/>
              <a:ext cx="112826" cy="85444"/>
            </a:xfrm>
            <a:custGeom>
              <a:rect b="b" l="l" r="r" t="t"/>
              <a:pathLst>
                <a:path extrusionOk="0" h="7670" w="10128">
                  <a:moveTo>
                    <a:pt x="4652" y="1473"/>
                  </a:moveTo>
                  <a:cubicBezTo>
                    <a:pt x="5347" y="1473"/>
                    <a:pt x="6030" y="1787"/>
                    <a:pt x="6483" y="2398"/>
                  </a:cubicBezTo>
                  <a:cubicBezTo>
                    <a:pt x="7279" y="3422"/>
                    <a:pt x="7090" y="4863"/>
                    <a:pt x="6104" y="5659"/>
                  </a:cubicBezTo>
                  <a:cubicBezTo>
                    <a:pt x="5681" y="5991"/>
                    <a:pt x="5186" y="6149"/>
                    <a:pt x="4695" y="6149"/>
                  </a:cubicBezTo>
                  <a:cubicBezTo>
                    <a:pt x="3954" y="6149"/>
                    <a:pt x="3224" y="5790"/>
                    <a:pt x="2768" y="5128"/>
                  </a:cubicBezTo>
                  <a:cubicBezTo>
                    <a:pt x="2161" y="4218"/>
                    <a:pt x="2275" y="3005"/>
                    <a:pt x="2995" y="2171"/>
                  </a:cubicBezTo>
                  <a:cubicBezTo>
                    <a:pt x="3033" y="2133"/>
                    <a:pt x="3071" y="2095"/>
                    <a:pt x="3109" y="2019"/>
                  </a:cubicBezTo>
                  <a:cubicBezTo>
                    <a:pt x="3185" y="1981"/>
                    <a:pt x="3223" y="1943"/>
                    <a:pt x="3299" y="1906"/>
                  </a:cubicBezTo>
                  <a:cubicBezTo>
                    <a:pt x="3711" y="1616"/>
                    <a:pt x="4184" y="1473"/>
                    <a:pt x="4652" y="1473"/>
                  </a:cubicBezTo>
                  <a:close/>
                  <a:moveTo>
                    <a:pt x="4473" y="1"/>
                  </a:moveTo>
                  <a:cubicBezTo>
                    <a:pt x="3768" y="1"/>
                    <a:pt x="3028" y="242"/>
                    <a:pt x="2313" y="806"/>
                  </a:cubicBezTo>
                  <a:cubicBezTo>
                    <a:pt x="0" y="2853"/>
                    <a:pt x="1137" y="6455"/>
                    <a:pt x="3450" y="7441"/>
                  </a:cubicBezTo>
                  <a:cubicBezTo>
                    <a:pt x="3526" y="7479"/>
                    <a:pt x="3640" y="7479"/>
                    <a:pt x="3716" y="7517"/>
                  </a:cubicBezTo>
                  <a:cubicBezTo>
                    <a:pt x="4036" y="7619"/>
                    <a:pt x="4369" y="7670"/>
                    <a:pt x="4703" y="7670"/>
                  </a:cubicBezTo>
                  <a:cubicBezTo>
                    <a:pt x="5355" y="7670"/>
                    <a:pt x="6007" y="7476"/>
                    <a:pt x="6559" y="7100"/>
                  </a:cubicBezTo>
                  <a:cubicBezTo>
                    <a:pt x="10128" y="4897"/>
                    <a:pt x="7651" y="1"/>
                    <a:pt x="4473"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8"/>
            <p:cNvSpPr/>
            <p:nvPr/>
          </p:nvSpPr>
          <p:spPr>
            <a:xfrm flipH="1">
              <a:off x="1811430" y="2412106"/>
              <a:ext cx="100538" cy="181203"/>
            </a:xfrm>
            <a:custGeom>
              <a:rect b="b" l="l" r="r" t="t"/>
              <a:pathLst>
                <a:path extrusionOk="0" h="16266" w="9025">
                  <a:moveTo>
                    <a:pt x="4437" y="0"/>
                  </a:moveTo>
                  <a:cubicBezTo>
                    <a:pt x="2958" y="5043"/>
                    <a:pt x="1479" y="10123"/>
                    <a:pt x="1" y="15203"/>
                  </a:cubicBezTo>
                  <a:cubicBezTo>
                    <a:pt x="228" y="15241"/>
                    <a:pt x="645" y="15355"/>
                    <a:pt x="797" y="15393"/>
                  </a:cubicBezTo>
                  <a:cubicBezTo>
                    <a:pt x="1328" y="15507"/>
                    <a:pt x="1821" y="15621"/>
                    <a:pt x="2351" y="15734"/>
                  </a:cubicBezTo>
                  <a:lnTo>
                    <a:pt x="4929" y="16265"/>
                  </a:lnTo>
                  <a:cubicBezTo>
                    <a:pt x="5233" y="15014"/>
                    <a:pt x="5574" y="13801"/>
                    <a:pt x="5877" y="12549"/>
                  </a:cubicBezTo>
                  <a:cubicBezTo>
                    <a:pt x="5043" y="12170"/>
                    <a:pt x="4361" y="11564"/>
                    <a:pt x="3868" y="10805"/>
                  </a:cubicBezTo>
                  <a:cubicBezTo>
                    <a:pt x="2503" y="8682"/>
                    <a:pt x="2693" y="5687"/>
                    <a:pt x="4550" y="3943"/>
                  </a:cubicBezTo>
                  <a:cubicBezTo>
                    <a:pt x="4588" y="3905"/>
                    <a:pt x="4626" y="3867"/>
                    <a:pt x="4664" y="3829"/>
                  </a:cubicBezTo>
                  <a:cubicBezTo>
                    <a:pt x="5607" y="3049"/>
                    <a:pt x="6772" y="2659"/>
                    <a:pt x="7969" y="2659"/>
                  </a:cubicBezTo>
                  <a:cubicBezTo>
                    <a:pt x="8168" y="2659"/>
                    <a:pt x="8369" y="2670"/>
                    <a:pt x="8569" y="2692"/>
                  </a:cubicBezTo>
                  <a:cubicBezTo>
                    <a:pt x="8759" y="2275"/>
                    <a:pt x="8910" y="1820"/>
                    <a:pt x="9024" y="1365"/>
                  </a:cubicBezTo>
                  <a:cubicBezTo>
                    <a:pt x="7508" y="872"/>
                    <a:pt x="5991" y="379"/>
                    <a:pt x="443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8"/>
            <p:cNvSpPr/>
            <p:nvPr/>
          </p:nvSpPr>
          <p:spPr>
            <a:xfrm flipH="1">
              <a:off x="1807491" y="2488676"/>
              <a:ext cx="28251" cy="21433"/>
            </a:xfrm>
            <a:custGeom>
              <a:rect b="b" l="l" r="r" t="t"/>
              <a:pathLst>
                <a:path extrusionOk="0" h="1924" w="2536">
                  <a:moveTo>
                    <a:pt x="1142" y="1"/>
                  </a:moveTo>
                  <a:cubicBezTo>
                    <a:pt x="984" y="1"/>
                    <a:pt x="821" y="54"/>
                    <a:pt x="665" y="178"/>
                  </a:cubicBezTo>
                  <a:cubicBezTo>
                    <a:pt x="0" y="747"/>
                    <a:pt x="444" y="1924"/>
                    <a:pt x="1204" y="1924"/>
                  </a:cubicBezTo>
                  <a:cubicBezTo>
                    <a:pt x="1355" y="1924"/>
                    <a:pt x="1519" y="1877"/>
                    <a:pt x="1688" y="1770"/>
                  </a:cubicBezTo>
                  <a:cubicBezTo>
                    <a:pt x="2536" y="1237"/>
                    <a:pt x="1902" y="1"/>
                    <a:pt x="11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8"/>
            <p:cNvSpPr/>
            <p:nvPr/>
          </p:nvSpPr>
          <p:spPr>
            <a:xfrm flipH="1">
              <a:off x="1867594" y="2849627"/>
              <a:ext cx="267360" cy="79417"/>
            </a:xfrm>
            <a:custGeom>
              <a:rect b="b" l="l" r="r" t="t"/>
              <a:pathLst>
                <a:path extrusionOk="0" h="7129" w="24000">
                  <a:moveTo>
                    <a:pt x="569" y="1"/>
                  </a:moveTo>
                  <a:cubicBezTo>
                    <a:pt x="379" y="987"/>
                    <a:pt x="190" y="1934"/>
                    <a:pt x="0" y="2920"/>
                  </a:cubicBezTo>
                  <a:cubicBezTo>
                    <a:pt x="6938" y="4133"/>
                    <a:pt x="13839" y="5726"/>
                    <a:pt x="20739" y="7129"/>
                  </a:cubicBezTo>
                  <a:lnTo>
                    <a:pt x="20815" y="7129"/>
                  </a:lnTo>
                  <a:cubicBezTo>
                    <a:pt x="21687" y="6143"/>
                    <a:pt x="22786" y="5385"/>
                    <a:pt x="24000" y="4892"/>
                  </a:cubicBezTo>
                  <a:cubicBezTo>
                    <a:pt x="16152" y="3451"/>
                    <a:pt x="8379" y="1593"/>
                    <a:pt x="56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8"/>
            <p:cNvSpPr/>
            <p:nvPr/>
          </p:nvSpPr>
          <p:spPr>
            <a:xfrm flipH="1">
              <a:off x="1906026" y="2807822"/>
              <a:ext cx="254694" cy="71808"/>
            </a:xfrm>
            <a:custGeom>
              <a:rect b="b" l="l" r="r" t="t"/>
              <a:pathLst>
                <a:path extrusionOk="0" h="6446" w="22863">
                  <a:moveTo>
                    <a:pt x="342" y="0"/>
                  </a:moveTo>
                  <a:cubicBezTo>
                    <a:pt x="228" y="531"/>
                    <a:pt x="114" y="1100"/>
                    <a:pt x="1" y="1631"/>
                  </a:cubicBezTo>
                  <a:lnTo>
                    <a:pt x="2465" y="2199"/>
                  </a:lnTo>
                  <a:cubicBezTo>
                    <a:pt x="9100" y="3564"/>
                    <a:pt x="15735" y="5081"/>
                    <a:pt x="22370" y="6446"/>
                  </a:cubicBezTo>
                  <a:cubicBezTo>
                    <a:pt x="22521" y="5877"/>
                    <a:pt x="22711" y="5308"/>
                    <a:pt x="22862" y="4777"/>
                  </a:cubicBezTo>
                  <a:lnTo>
                    <a:pt x="34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8"/>
            <p:cNvSpPr/>
            <p:nvPr/>
          </p:nvSpPr>
          <p:spPr>
            <a:xfrm flipH="1">
              <a:off x="1863806" y="2347488"/>
              <a:ext cx="113205" cy="268630"/>
            </a:xfrm>
            <a:custGeom>
              <a:rect b="b" l="l" r="r" t="t"/>
              <a:pathLst>
                <a:path extrusionOk="0" h="24114" w="10162">
                  <a:moveTo>
                    <a:pt x="7584" y="2995"/>
                  </a:moveTo>
                  <a:cubicBezTo>
                    <a:pt x="7593" y="3005"/>
                    <a:pt x="7602" y="3014"/>
                    <a:pt x="7612" y="3022"/>
                  </a:cubicBezTo>
                  <a:lnTo>
                    <a:pt x="7612" y="3022"/>
                  </a:lnTo>
                  <a:cubicBezTo>
                    <a:pt x="7616" y="3023"/>
                    <a:pt x="7619" y="3024"/>
                    <a:pt x="7622" y="3024"/>
                  </a:cubicBezTo>
                  <a:cubicBezTo>
                    <a:pt x="7631" y="3024"/>
                    <a:pt x="7622" y="3014"/>
                    <a:pt x="7584" y="2995"/>
                  </a:cubicBezTo>
                  <a:close/>
                  <a:moveTo>
                    <a:pt x="7413" y="1498"/>
                  </a:moveTo>
                  <a:cubicBezTo>
                    <a:pt x="7468" y="1498"/>
                    <a:pt x="7524" y="1504"/>
                    <a:pt x="7584" y="1517"/>
                  </a:cubicBezTo>
                  <a:cubicBezTo>
                    <a:pt x="7963" y="1593"/>
                    <a:pt x="8304" y="1782"/>
                    <a:pt x="8607" y="2010"/>
                  </a:cubicBezTo>
                  <a:cubicBezTo>
                    <a:pt x="8873" y="2313"/>
                    <a:pt x="8873" y="2730"/>
                    <a:pt x="8607" y="3033"/>
                  </a:cubicBezTo>
                  <a:cubicBezTo>
                    <a:pt x="8467" y="3157"/>
                    <a:pt x="8293" y="3214"/>
                    <a:pt x="8121" y="3214"/>
                  </a:cubicBezTo>
                  <a:cubicBezTo>
                    <a:pt x="7935" y="3214"/>
                    <a:pt x="7751" y="3147"/>
                    <a:pt x="7612" y="3022"/>
                  </a:cubicBezTo>
                  <a:lnTo>
                    <a:pt x="7612" y="3022"/>
                  </a:lnTo>
                  <a:cubicBezTo>
                    <a:pt x="7599" y="3019"/>
                    <a:pt x="7575" y="3010"/>
                    <a:pt x="7546" y="2995"/>
                  </a:cubicBezTo>
                  <a:cubicBezTo>
                    <a:pt x="7508" y="2957"/>
                    <a:pt x="7470" y="2920"/>
                    <a:pt x="7432" y="2920"/>
                  </a:cubicBezTo>
                  <a:lnTo>
                    <a:pt x="7356" y="2920"/>
                  </a:lnTo>
                  <a:lnTo>
                    <a:pt x="7243" y="2882"/>
                  </a:lnTo>
                  <a:cubicBezTo>
                    <a:pt x="6430" y="2634"/>
                    <a:pt x="6671" y="1498"/>
                    <a:pt x="7413" y="1498"/>
                  </a:cubicBezTo>
                  <a:close/>
                  <a:moveTo>
                    <a:pt x="6953" y="3699"/>
                  </a:moveTo>
                  <a:cubicBezTo>
                    <a:pt x="7078" y="3699"/>
                    <a:pt x="7205" y="3728"/>
                    <a:pt x="7318" y="3792"/>
                  </a:cubicBezTo>
                  <a:lnTo>
                    <a:pt x="7811" y="4019"/>
                  </a:lnTo>
                  <a:cubicBezTo>
                    <a:pt x="8152" y="4209"/>
                    <a:pt x="8266" y="4626"/>
                    <a:pt x="8077" y="5005"/>
                  </a:cubicBezTo>
                  <a:cubicBezTo>
                    <a:pt x="7925" y="5207"/>
                    <a:pt x="7689" y="5325"/>
                    <a:pt x="7448" y="5325"/>
                  </a:cubicBezTo>
                  <a:cubicBezTo>
                    <a:pt x="7327" y="5325"/>
                    <a:pt x="7205" y="5295"/>
                    <a:pt x="7091" y="5232"/>
                  </a:cubicBezTo>
                  <a:lnTo>
                    <a:pt x="6598" y="5005"/>
                  </a:lnTo>
                  <a:cubicBezTo>
                    <a:pt x="6257" y="4815"/>
                    <a:pt x="6143" y="4360"/>
                    <a:pt x="6333" y="4019"/>
                  </a:cubicBezTo>
                  <a:cubicBezTo>
                    <a:pt x="6459" y="3817"/>
                    <a:pt x="6703" y="3699"/>
                    <a:pt x="6953" y="3699"/>
                  </a:cubicBezTo>
                  <a:close/>
                  <a:moveTo>
                    <a:pt x="6611" y="5759"/>
                  </a:moveTo>
                  <a:cubicBezTo>
                    <a:pt x="6771" y="5759"/>
                    <a:pt x="6938" y="5816"/>
                    <a:pt x="7091" y="5953"/>
                  </a:cubicBezTo>
                  <a:lnTo>
                    <a:pt x="7394" y="6256"/>
                  </a:lnTo>
                  <a:cubicBezTo>
                    <a:pt x="7660" y="6559"/>
                    <a:pt x="7660" y="6976"/>
                    <a:pt x="7394" y="7280"/>
                  </a:cubicBezTo>
                  <a:cubicBezTo>
                    <a:pt x="7261" y="7412"/>
                    <a:pt x="7081" y="7479"/>
                    <a:pt x="6901" y="7479"/>
                  </a:cubicBezTo>
                  <a:cubicBezTo>
                    <a:pt x="6721" y="7479"/>
                    <a:pt x="6541" y="7412"/>
                    <a:pt x="6408" y="7280"/>
                  </a:cubicBezTo>
                  <a:lnTo>
                    <a:pt x="6067" y="6976"/>
                  </a:lnTo>
                  <a:cubicBezTo>
                    <a:pt x="5597" y="6447"/>
                    <a:pt x="6061" y="5759"/>
                    <a:pt x="6611" y="5759"/>
                  </a:cubicBezTo>
                  <a:close/>
                  <a:moveTo>
                    <a:pt x="6295" y="0"/>
                  </a:moveTo>
                  <a:cubicBezTo>
                    <a:pt x="4247" y="7773"/>
                    <a:pt x="2010" y="15545"/>
                    <a:pt x="1" y="23355"/>
                  </a:cubicBezTo>
                  <a:cubicBezTo>
                    <a:pt x="1138" y="23621"/>
                    <a:pt x="2314" y="23886"/>
                    <a:pt x="3451" y="24113"/>
                  </a:cubicBezTo>
                  <a:cubicBezTo>
                    <a:pt x="5688" y="16417"/>
                    <a:pt x="7925" y="8720"/>
                    <a:pt x="10162" y="1024"/>
                  </a:cubicBezTo>
                  <a:cubicBezTo>
                    <a:pt x="8911" y="607"/>
                    <a:pt x="7584" y="266"/>
                    <a:pt x="62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8"/>
            <p:cNvSpPr/>
            <p:nvPr/>
          </p:nvSpPr>
          <p:spPr>
            <a:xfrm flipH="1">
              <a:off x="1922512" y="2341996"/>
              <a:ext cx="84898" cy="261868"/>
            </a:xfrm>
            <a:custGeom>
              <a:rect b="b" l="l" r="r" t="t"/>
              <a:pathLst>
                <a:path extrusionOk="0" h="23507" w="7621">
                  <a:moveTo>
                    <a:pt x="6408" y="0"/>
                  </a:moveTo>
                  <a:cubicBezTo>
                    <a:pt x="4284" y="7735"/>
                    <a:pt x="2123" y="15431"/>
                    <a:pt x="0" y="23166"/>
                  </a:cubicBezTo>
                  <a:lnTo>
                    <a:pt x="1365" y="23507"/>
                  </a:lnTo>
                  <a:cubicBezTo>
                    <a:pt x="3375" y="15735"/>
                    <a:pt x="5574" y="8000"/>
                    <a:pt x="7621" y="228"/>
                  </a:cubicBezTo>
                  <a:cubicBezTo>
                    <a:pt x="7204" y="152"/>
                    <a:pt x="6825" y="76"/>
                    <a:pt x="6408"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8"/>
            <p:cNvSpPr/>
            <p:nvPr/>
          </p:nvSpPr>
          <p:spPr>
            <a:xfrm flipH="1">
              <a:off x="1963897" y="2620306"/>
              <a:ext cx="33375" cy="28307"/>
            </a:xfrm>
            <a:custGeom>
              <a:rect b="b" l="l" r="r" t="t"/>
              <a:pathLst>
                <a:path extrusionOk="0" h="2541" w="2996">
                  <a:moveTo>
                    <a:pt x="531" y="1"/>
                  </a:moveTo>
                  <a:cubicBezTo>
                    <a:pt x="341" y="645"/>
                    <a:pt x="228" y="1290"/>
                    <a:pt x="0" y="1934"/>
                  </a:cubicBezTo>
                  <a:cubicBezTo>
                    <a:pt x="796" y="2200"/>
                    <a:pt x="1630" y="2389"/>
                    <a:pt x="2502" y="2541"/>
                  </a:cubicBezTo>
                  <a:cubicBezTo>
                    <a:pt x="2654" y="1896"/>
                    <a:pt x="2844" y="1252"/>
                    <a:pt x="2995" y="607"/>
                  </a:cubicBezTo>
                  <a:cubicBezTo>
                    <a:pt x="2199" y="418"/>
                    <a:pt x="1365" y="190"/>
                    <a:pt x="5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8"/>
            <p:cNvSpPr/>
            <p:nvPr/>
          </p:nvSpPr>
          <p:spPr>
            <a:xfrm flipH="1">
              <a:off x="1656415" y="3093740"/>
              <a:ext cx="447293" cy="47991"/>
            </a:xfrm>
            <a:custGeom>
              <a:rect b="b" l="l" r="r" t="t"/>
              <a:pathLst>
                <a:path extrusionOk="0" h="4308" w="40152">
                  <a:moveTo>
                    <a:pt x="14787" y="1289"/>
                  </a:moveTo>
                  <a:cubicBezTo>
                    <a:pt x="15735" y="1289"/>
                    <a:pt x="15735" y="2730"/>
                    <a:pt x="14787" y="2730"/>
                  </a:cubicBezTo>
                  <a:lnTo>
                    <a:pt x="2276" y="2730"/>
                  </a:lnTo>
                  <a:cubicBezTo>
                    <a:pt x="1328" y="2730"/>
                    <a:pt x="1328" y="1289"/>
                    <a:pt x="2276" y="1289"/>
                  </a:cubicBezTo>
                  <a:close/>
                  <a:moveTo>
                    <a:pt x="19413" y="1289"/>
                  </a:moveTo>
                  <a:cubicBezTo>
                    <a:pt x="20361" y="1289"/>
                    <a:pt x="20361" y="2730"/>
                    <a:pt x="19413" y="2730"/>
                  </a:cubicBezTo>
                  <a:lnTo>
                    <a:pt x="17479" y="2730"/>
                  </a:lnTo>
                  <a:cubicBezTo>
                    <a:pt x="16531" y="2730"/>
                    <a:pt x="16493" y="1289"/>
                    <a:pt x="17441" y="1289"/>
                  </a:cubicBezTo>
                  <a:close/>
                  <a:moveTo>
                    <a:pt x="22332" y="1289"/>
                  </a:moveTo>
                  <a:cubicBezTo>
                    <a:pt x="23280" y="1289"/>
                    <a:pt x="23280" y="2730"/>
                    <a:pt x="22332" y="2730"/>
                  </a:cubicBezTo>
                  <a:cubicBezTo>
                    <a:pt x="21384" y="2730"/>
                    <a:pt x="21346" y="1289"/>
                    <a:pt x="22294" y="1289"/>
                  </a:cubicBezTo>
                  <a:close/>
                  <a:moveTo>
                    <a:pt x="39" y="0"/>
                  </a:moveTo>
                  <a:cubicBezTo>
                    <a:pt x="1" y="1403"/>
                    <a:pt x="39" y="2806"/>
                    <a:pt x="39" y="4171"/>
                  </a:cubicBezTo>
                  <a:cubicBezTo>
                    <a:pt x="8264" y="4217"/>
                    <a:pt x="16490" y="4307"/>
                    <a:pt x="24715" y="4307"/>
                  </a:cubicBezTo>
                  <a:cubicBezTo>
                    <a:pt x="29835" y="4307"/>
                    <a:pt x="34955" y="4272"/>
                    <a:pt x="40076" y="4171"/>
                  </a:cubicBezTo>
                  <a:cubicBezTo>
                    <a:pt x="40152" y="2806"/>
                    <a:pt x="40152" y="1403"/>
                    <a:pt x="4007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8"/>
            <p:cNvSpPr/>
            <p:nvPr/>
          </p:nvSpPr>
          <p:spPr>
            <a:xfrm flipH="1">
              <a:off x="1634476" y="2432791"/>
              <a:ext cx="207382" cy="542752"/>
            </a:xfrm>
            <a:custGeom>
              <a:rect b="b" l="l" r="r" t="t"/>
              <a:pathLst>
                <a:path extrusionOk="0" h="48721" w="18616">
                  <a:moveTo>
                    <a:pt x="5843" y="14093"/>
                  </a:moveTo>
                  <a:cubicBezTo>
                    <a:pt x="5950" y="14093"/>
                    <a:pt x="6064" y="14120"/>
                    <a:pt x="6180" y="14181"/>
                  </a:cubicBezTo>
                  <a:cubicBezTo>
                    <a:pt x="8303" y="15394"/>
                    <a:pt x="9782" y="17441"/>
                    <a:pt x="10313" y="19830"/>
                  </a:cubicBezTo>
                  <a:cubicBezTo>
                    <a:pt x="10427" y="20376"/>
                    <a:pt x="9981" y="20731"/>
                    <a:pt x="9565" y="20731"/>
                  </a:cubicBezTo>
                  <a:cubicBezTo>
                    <a:pt x="9288" y="20731"/>
                    <a:pt x="9024" y="20573"/>
                    <a:pt x="8948" y="20209"/>
                  </a:cubicBezTo>
                  <a:cubicBezTo>
                    <a:pt x="8531" y="18199"/>
                    <a:pt x="7280" y="16455"/>
                    <a:pt x="5498" y="15432"/>
                  </a:cubicBezTo>
                  <a:cubicBezTo>
                    <a:pt x="4818" y="15011"/>
                    <a:pt x="5216" y="14093"/>
                    <a:pt x="5843" y="14093"/>
                  </a:cubicBezTo>
                  <a:close/>
                  <a:moveTo>
                    <a:pt x="10104" y="23669"/>
                  </a:moveTo>
                  <a:cubicBezTo>
                    <a:pt x="10455" y="23669"/>
                    <a:pt x="10806" y="23905"/>
                    <a:pt x="10806" y="24379"/>
                  </a:cubicBezTo>
                  <a:cubicBezTo>
                    <a:pt x="10844" y="29991"/>
                    <a:pt x="9668" y="35526"/>
                    <a:pt x="7394" y="40682"/>
                  </a:cubicBezTo>
                  <a:lnTo>
                    <a:pt x="7394" y="40644"/>
                  </a:lnTo>
                  <a:cubicBezTo>
                    <a:pt x="7275" y="40906"/>
                    <a:pt x="7070" y="41015"/>
                    <a:pt x="6856" y="41015"/>
                  </a:cubicBezTo>
                  <a:cubicBezTo>
                    <a:pt x="6389" y="41015"/>
                    <a:pt x="5882" y="40496"/>
                    <a:pt x="6142" y="39924"/>
                  </a:cubicBezTo>
                  <a:cubicBezTo>
                    <a:pt x="8303" y="35033"/>
                    <a:pt x="9403" y="29725"/>
                    <a:pt x="9403" y="24379"/>
                  </a:cubicBezTo>
                  <a:cubicBezTo>
                    <a:pt x="9403" y="23905"/>
                    <a:pt x="9754" y="23669"/>
                    <a:pt x="10104" y="23669"/>
                  </a:cubicBezTo>
                  <a:close/>
                  <a:moveTo>
                    <a:pt x="4057" y="1"/>
                  </a:moveTo>
                  <a:cubicBezTo>
                    <a:pt x="3943" y="418"/>
                    <a:pt x="3830" y="835"/>
                    <a:pt x="3640" y="1252"/>
                  </a:cubicBezTo>
                  <a:cubicBezTo>
                    <a:pt x="4474" y="1593"/>
                    <a:pt x="5195" y="2162"/>
                    <a:pt x="5763" y="2882"/>
                  </a:cubicBezTo>
                  <a:cubicBezTo>
                    <a:pt x="7469" y="5119"/>
                    <a:pt x="7090" y="8342"/>
                    <a:pt x="4891" y="10086"/>
                  </a:cubicBezTo>
                  <a:cubicBezTo>
                    <a:pt x="4002" y="10791"/>
                    <a:pt x="2889" y="11174"/>
                    <a:pt x="1753" y="11174"/>
                  </a:cubicBezTo>
                  <a:cubicBezTo>
                    <a:pt x="1485" y="11174"/>
                    <a:pt x="1216" y="11153"/>
                    <a:pt x="948" y="11110"/>
                  </a:cubicBezTo>
                  <a:cubicBezTo>
                    <a:pt x="645" y="12323"/>
                    <a:pt x="304" y="13536"/>
                    <a:pt x="0" y="14749"/>
                  </a:cubicBezTo>
                  <a:cubicBezTo>
                    <a:pt x="2086" y="15394"/>
                    <a:pt x="4095" y="16342"/>
                    <a:pt x="5346" y="18237"/>
                  </a:cubicBezTo>
                  <a:cubicBezTo>
                    <a:pt x="6522" y="20019"/>
                    <a:pt x="6863" y="22256"/>
                    <a:pt x="7014" y="24341"/>
                  </a:cubicBezTo>
                  <a:cubicBezTo>
                    <a:pt x="7394" y="30294"/>
                    <a:pt x="5687" y="36398"/>
                    <a:pt x="2882" y="41668"/>
                  </a:cubicBezTo>
                  <a:cubicBezTo>
                    <a:pt x="5650" y="42161"/>
                    <a:pt x="8152" y="43602"/>
                    <a:pt x="9972" y="45763"/>
                  </a:cubicBezTo>
                  <a:cubicBezTo>
                    <a:pt x="10730" y="46635"/>
                    <a:pt x="11374" y="47659"/>
                    <a:pt x="11867" y="48720"/>
                  </a:cubicBezTo>
                  <a:cubicBezTo>
                    <a:pt x="15621" y="40379"/>
                    <a:pt x="18616" y="31773"/>
                    <a:pt x="18351" y="22484"/>
                  </a:cubicBezTo>
                  <a:cubicBezTo>
                    <a:pt x="18123" y="12626"/>
                    <a:pt x="13611" y="3603"/>
                    <a:pt x="405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8"/>
            <p:cNvSpPr/>
            <p:nvPr/>
          </p:nvSpPr>
          <p:spPr>
            <a:xfrm flipH="1">
              <a:off x="1709643" y="2911504"/>
              <a:ext cx="217531" cy="166632"/>
            </a:xfrm>
            <a:custGeom>
              <a:rect b="b" l="l" r="r" t="t"/>
              <a:pathLst>
                <a:path extrusionOk="0" h="14958" w="19527">
                  <a:moveTo>
                    <a:pt x="14522" y="6313"/>
                  </a:moveTo>
                  <a:cubicBezTo>
                    <a:pt x="15470" y="6313"/>
                    <a:pt x="15470" y="7754"/>
                    <a:pt x="14522" y="7754"/>
                  </a:cubicBezTo>
                  <a:lnTo>
                    <a:pt x="13763" y="7754"/>
                  </a:lnTo>
                  <a:cubicBezTo>
                    <a:pt x="12816" y="7754"/>
                    <a:pt x="12816" y="6313"/>
                    <a:pt x="13763" y="6313"/>
                  </a:cubicBezTo>
                  <a:close/>
                  <a:moveTo>
                    <a:pt x="8954" y="3034"/>
                  </a:moveTo>
                  <a:cubicBezTo>
                    <a:pt x="9830" y="3034"/>
                    <a:pt x="10699" y="3433"/>
                    <a:pt x="11261" y="4190"/>
                  </a:cubicBezTo>
                  <a:cubicBezTo>
                    <a:pt x="12247" y="5479"/>
                    <a:pt x="12019" y="7299"/>
                    <a:pt x="10806" y="8284"/>
                  </a:cubicBezTo>
                  <a:cubicBezTo>
                    <a:pt x="10273" y="8696"/>
                    <a:pt x="9642" y="8893"/>
                    <a:pt x="9018" y="8893"/>
                  </a:cubicBezTo>
                  <a:cubicBezTo>
                    <a:pt x="8090" y="8893"/>
                    <a:pt x="7180" y="8456"/>
                    <a:pt x="6636" y="7640"/>
                  </a:cubicBezTo>
                  <a:cubicBezTo>
                    <a:pt x="5877" y="6427"/>
                    <a:pt x="5991" y="4910"/>
                    <a:pt x="6939" y="3886"/>
                  </a:cubicBezTo>
                  <a:cubicBezTo>
                    <a:pt x="6977" y="3811"/>
                    <a:pt x="7015" y="3773"/>
                    <a:pt x="7091" y="3735"/>
                  </a:cubicBezTo>
                  <a:cubicBezTo>
                    <a:pt x="7629" y="3262"/>
                    <a:pt x="8293" y="3034"/>
                    <a:pt x="8954" y="3034"/>
                  </a:cubicBezTo>
                  <a:close/>
                  <a:moveTo>
                    <a:pt x="15015" y="9156"/>
                  </a:moveTo>
                  <a:cubicBezTo>
                    <a:pt x="15962" y="9156"/>
                    <a:pt x="15962" y="10597"/>
                    <a:pt x="15015" y="10597"/>
                  </a:cubicBezTo>
                  <a:lnTo>
                    <a:pt x="13574" y="10597"/>
                  </a:lnTo>
                  <a:cubicBezTo>
                    <a:pt x="12626" y="10597"/>
                    <a:pt x="12626" y="9156"/>
                    <a:pt x="13574" y="9156"/>
                  </a:cubicBezTo>
                  <a:close/>
                  <a:moveTo>
                    <a:pt x="15659" y="11810"/>
                  </a:moveTo>
                  <a:cubicBezTo>
                    <a:pt x="16607" y="11810"/>
                    <a:pt x="16607" y="13251"/>
                    <a:pt x="15659" y="13251"/>
                  </a:cubicBezTo>
                  <a:lnTo>
                    <a:pt x="13005" y="13251"/>
                  </a:lnTo>
                  <a:cubicBezTo>
                    <a:pt x="12057" y="13251"/>
                    <a:pt x="12057" y="11810"/>
                    <a:pt x="13005" y="11810"/>
                  </a:cubicBezTo>
                  <a:close/>
                  <a:moveTo>
                    <a:pt x="9071" y="1"/>
                  </a:moveTo>
                  <a:cubicBezTo>
                    <a:pt x="8369" y="1"/>
                    <a:pt x="7655" y="91"/>
                    <a:pt x="6939" y="285"/>
                  </a:cubicBezTo>
                  <a:cubicBezTo>
                    <a:pt x="570" y="2029"/>
                    <a:pt x="1" y="9460"/>
                    <a:pt x="911" y="14919"/>
                  </a:cubicBezTo>
                  <a:lnTo>
                    <a:pt x="19526" y="14957"/>
                  </a:lnTo>
                  <a:cubicBezTo>
                    <a:pt x="19526" y="11052"/>
                    <a:pt x="19451" y="7223"/>
                    <a:pt x="16834" y="4038"/>
                  </a:cubicBezTo>
                  <a:cubicBezTo>
                    <a:pt x="14897" y="1670"/>
                    <a:pt x="12087" y="1"/>
                    <a:pt x="907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8"/>
            <p:cNvSpPr/>
            <p:nvPr/>
          </p:nvSpPr>
          <p:spPr>
            <a:xfrm flipH="1">
              <a:off x="1802611" y="2960494"/>
              <a:ext cx="46554" cy="34634"/>
            </a:xfrm>
            <a:custGeom>
              <a:rect b="b" l="l" r="r" t="t"/>
              <a:pathLst>
                <a:path extrusionOk="0" h="3109" w="4179">
                  <a:moveTo>
                    <a:pt x="1921" y="1"/>
                  </a:moveTo>
                  <a:cubicBezTo>
                    <a:pt x="1643" y="1"/>
                    <a:pt x="1354" y="97"/>
                    <a:pt x="1073" y="322"/>
                  </a:cubicBezTo>
                  <a:cubicBezTo>
                    <a:pt x="0" y="1269"/>
                    <a:pt x="766" y="3109"/>
                    <a:pt x="1993" y="3109"/>
                  </a:cubicBezTo>
                  <a:cubicBezTo>
                    <a:pt x="2240" y="3109"/>
                    <a:pt x="2506" y="3034"/>
                    <a:pt x="2780" y="2863"/>
                  </a:cubicBezTo>
                  <a:cubicBezTo>
                    <a:pt x="4178" y="1992"/>
                    <a:pt x="3182" y="1"/>
                    <a:pt x="1921"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8"/>
            <p:cNvSpPr/>
            <p:nvPr/>
          </p:nvSpPr>
          <p:spPr>
            <a:xfrm flipH="1">
              <a:off x="1614179" y="2217562"/>
              <a:ext cx="564698" cy="939871"/>
            </a:xfrm>
            <a:custGeom>
              <a:rect b="b" l="l" r="r" t="t"/>
              <a:pathLst>
                <a:path extrusionOk="0" h="84369" w="50691">
                  <a:moveTo>
                    <a:pt x="27121" y="1378"/>
                  </a:moveTo>
                  <a:cubicBezTo>
                    <a:pt x="27289" y="1378"/>
                    <a:pt x="27520" y="1480"/>
                    <a:pt x="27905" y="1655"/>
                  </a:cubicBezTo>
                  <a:cubicBezTo>
                    <a:pt x="28625" y="1996"/>
                    <a:pt x="28511" y="2299"/>
                    <a:pt x="28360" y="3020"/>
                  </a:cubicBezTo>
                  <a:cubicBezTo>
                    <a:pt x="28246" y="3778"/>
                    <a:pt x="28056" y="4423"/>
                    <a:pt x="27867" y="5105"/>
                  </a:cubicBezTo>
                  <a:cubicBezTo>
                    <a:pt x="27564" y="6280"/>
                    <a:pt x="27222" y="7418"/>
                    <a:pt x="26919" y="8555"/>
                  </a:cubicBezTo>
                  <a:lnTo>
                    <a:pt x="25175" y="8176"/>
                  </a:lnTo>
                  <a:cubicBezTo>
                    <a:pt x="25516" y="6697"/>
                    <a:pt x="25819" y="5219"/>
                    <a:pt x="26161" y="3740"/>
                  </a:cubicBezTo>
                  <a:cubicBezTo>
                    <a:pt x="26237" y="3096"/>
                    <a:pt x="26426" y="2451"/>
                    <a:pt x="26654" y="1844"/>
                  </a:cubicBezTo>
                  <a:cubicBezTo>
                    <a:pt x="26817" y="1518"/>
                    <a:pt x="26925" y="1378"/>
                    <a:pt x="27121" y="1378"/>
                  </a:cubicBezTo>
                  <a:close/>
                  <a:moveTo>
                    <a:pt x="23355" y="9238"/>
                  </a:moveTo>
                  <a:lnTo>
                    <a:pt x="27943" y="10261"/>
                  </a:lnTo>
                  <a:cubicBezTo>
                    <a:pt x="27867" y="10527"/>
                    <a:pt x="27829" y="10792"/>
                    <a:pt x="27753" y="11020"/>
                  </a:cubicBezTo>
                  <a:cubicBezTo>
                    <a:pt x="26274" y="10603"/>
                    <a:pt x="24758" y="10261"/>
                    <a:pt x="23279" y="9996"/>
                  </a:cubicBezTo>
                  <a:cubicBezTo>
                    <a:pt x="23279" y="9768"/>
                    <a:pt x="23317" y="9465"/>
                    <a:pt x="23355" y="9238"/>
                  </a:cubicBezTo>
                  <a:close/>
                  <a:moveTo>
                    <a:pt x="31809" y="21475"/>
                  </a:moveTo>
                  <a:cubicBezTo>
                    <a:pt x="34987" y="21475"/>
                    <a:pt x="37464" y="26371"/>
                    <a:pt x="33895" y="28574"/>
                  </a:cubicBezTo>
                  <a:cubicBezTo>
                    <a:pt x="33343" y="28950"/>
                    <a:pt x="32691" y="29144"/>
                    <a:pt x="32039" y="29144"/>
                  </a:cubicBezTo>
                  <a:cubicBezTo>
                    <a:pt x="31705" y="29144"/>
                    <a:pt x="31372" y="29093"/>
                    <a:pt x="31052" y="28991"/>
                  </a:cubicBezTo>
                  <a:cubicBezTo>
                    <a:pt x="30938" y="28953"/>
                    <a:pt x="30862" y="28915"/>
                    <a:pt x="30786" y="28915"/>
                  </a:cubicBezTo>
                  <a:cubicBezTo>
                    <a:pt x="28473" y="27929"/>
                    <a:pt x="27336" y="24327"/>
                    <a:pt x="29649" y="22280"/>
                  </a:cubicBezTo>
                  <a:cubicBezTo>
                    <a:pt x="30364" y="21716"/>
                    <a:pt x="31104" y="21475"/>
                    <a:pt x="31809" y="21475"/>
                  </a:cubicBezTo>
                  <a:close/>
                  <a:moveTo>
                    <a:pt x="28398" y="17465"/>
                  </a:moveTo>
                  <a:cubicBezTo>
                    <a:pt x="29952" y="17844"/>
                    <a:pt x="31469" y="18337"/>
                    <a:pt x="32985" y="18830"/>
                  </a:cubicBezTo>
                  <a:cubicBezTo>
                    <a:pt x="32871" y="19285"/>
                    <a:pt x="32720" y="19740"/>
                    <a:pt x="32568" y="20157"/>
                  </a:cubicBezTo>
                  <a:cubicBezTo>
                    <a:pt x="32362" y="20135"/>
                    <a:pt x="32157" y="20124"/>
                    <a:pt x="31954" y="20124"/>
                  </a:cubicBezTo>
                  <a:cubicBezTo>
                    <a:pt x="30733" y="20124"/>
                    <a:pt x="29568" y="20514"/>
                    <a:pt x="28625" y="21294"/>
                  </a:cubicBezTo>
                  <a:cubicBezTo>
                    <a:pt x="28587" y="21332"/>
                    <a:pt x="28549" y="21370"/>
                    <a:pt x="28511" y="21408"/>
                  </a:cubicBezTo>
                  <a:cubicBezTo>
                    <a:pt x="26654" y="23152"/>
                    <a:pt x="26464" y="26147"/>
                    <a:pt x="27829" y="28270"/>
                  </a:cubicBezTo>
                  <a:cubicBezTo>
                    <a:pt x="28322" y="29067"/>
                    <a:pt x="29004" y="29635"/>
                    <a:pt x="29838" y="30014"/>
                  </a:cubicBezTo>
                  <a:cubicBezTo>
                    <a:pt x="29535" y="31266"/>
                    <a:pt x="29194" y="32517"/>
                    <a:pt x="28890" y="33730"/>
                  </a:cubicBezTo>
                  <a:lnTo>
                    <a:pt x="26312" y="33199"/>
                  </a:lnTo>
                  <a:cubicBezTo>
                    <a:pt x="25782" y="33086"/>
                    <a:pt x="25289" y="32972"/>
                    <a:pt x="24758" y="32858"/>
                  </a:cubicBezTo>
                  <a:cubicBezTo>
                    <a:pt x="24606" y="32820"/>
                    <a:pt x="24189" y="32706"/>
                    <a:pt x="23962" y="32668"/>
                  </a:cubicBezTo>
                  <a:cubicBezTo>
                    <a:pt x="25440" y="27626"/>
                    <a:pt x="26919" y="22545"/>
                    <a:pt x="28398" y="17465"/>
                  </a:cubicBezTo>
                  <a:close/>
                  <a:moveTo>
                    <a:pt x="21839" y="11209"/>
                  </a:moveTo>
                  <a:cubicBezTo>
                    <a:pt x="22218" y="11247"/>
                    <a:pt x="22635" y="11323"/>
                    <a:pt x="23052" y="11399"/>
                  </a:cubicBezTo>
                  <a:cubicBezTo>
                    <a:pt x="21004" y="19171"/>
                    <a:pt x="18768" y="26906"/>
                    <a:pt x="16758" y="34678"/>
                  </a:cubicBezTo>
                  <a:lnTo>
                    <a:pt x="15431" y="34337"/>
                  </a:lnTo>
                  <a:cubicBezTo>
                    <a:pt x="17516" y="26602"/>
                    <a:pt x="19677" y="18906"/>
                    <a:pt x="21839" y="11209"/>
                  </a:cubicBezTo>
                  <a:close/>
                  <a:moveTo>
                    <a:pt x="24417" y="11664"/>
                  </a:moveTo>
                  <a:cubicBezTo>
                    <a:pt x="25744" y="11967"/>
                    <a:pt x="27033" y="12309"/>
                    <a:pt x="28322" y="12726"/>
                  </a:cubicBezTo>
                  <a:cubicBezTo>
                    <a:pt x="26048" y="20382"/>
                    <a:pt x="23812" y="28113"/>
                    <a:pt x="21575" y="35807"/>
                  </a:cubicBezTo>
                  <a:lnTo>
                    <a:pt x="21575" y="35807"/>
                  </a:lnTo>
                  <a:cubicBezTo>
                    <a:pt x="20413" y="35545"/>
                    <a:pt x="19287" y="35282"/>
                    <a:pt x="18161" y="35019"/>
                  </a:cubicBezTo>
                  <a:cubicBezTo>
                    <a:pt x="20170" y="27209"/>
                    <a:pt x="22407" y="19474"/>
                    <a:pt x="24417" y="11664"/>
                  </a:cubicBezTo>
                  <a:close/>
                  <a:moveTo>
                    <a:pt x="23545" y="34071"/>
                  </a:moveTo>
                  <a:cubicBezTo>
                    <a:pt x="24113" y="34223"/>
                    <a:pt x="24682" y="34337"/>
                    <a:pt x="25289" y="34413"/>
                  </a:cubicBezTo>
                  <a:cubicBezTo>
                    <a:pt x="26388" y="34640"/>
                    <a:pt x="27488" y="34905"/>
                    <a:pt x="28625" y="35095"/>
                  </a:cubicBezTo>
                  <a:cubicBezTo>
                    <a:pt x="28549" y="35550"/>
                    <a:pt x="28436" y="36005"/>
                    <a:pt x="28360" y="36422"/>
                  </a:cubicBezTo>
                  <a:cubicBezTo>
                    <a:pt x="26654" y="36081"/>
                    <a:pt x="24910" y="35739"/>
                    <a:pt x="23203" y="35247"/>
                  </a:cubicBezTo>
                  <a:cubicBezTo>
                    <a:pt x="23317" y="34867"/>
                    <a:pt x="23431" y="34450"/>
                    <a:pt x="23545" y="34071"/>
                  </a:cubicBezTo>
                  <a:close/>
                  <a:moveTo>
                    <a:pt x="16872" y="36194"/>
                  </a:moveTo>
                  <a:cubicBezTo>
                    <a:pt x="17668" y="36384"/>
                    <a:pt x="18502" y="36612"/>
                    <a:pt x="19336" y="36763"/>
                  </a:cubicBezTo>
                  <a:cubicBezTo>
                    <a:pt x="19147" y="37408"/>
                    <a:pt x="18957" y="38052"/>
                    <a:pt x="18805" y="38659"/>
                  </a:cubicBezTo>
                  <a:lnTo>
                    <a:pt x="18805" y="38697"/>
                  </a:lnTo>
                  <a:cubicBezTo>
                    <a:pt x="17971" y="38583"/>
                    <a:pt x="17137" y="38356"/>
                    <a:pt x="16341" y="38090"/>
                  </a:cubicBezTo>
                  <a:cubicBezTo>
                    <a:pt x="16531" y="37446"/>
                    <a:pt x="16682" y="36801"/>
                    <a:pt x="16872" y="36194"/>
                  </a:cubicBezTo>
                  <a:close/>
                  <a:moveTo>
                    <a:pt x="15962" y="39455"/>
                  </a:moveTo>
                  <a:cubicBezTo>
                    <a:pt x="16758" y="39720"/>
                    <a:pt x="17592" y="39948"/>
                    <a:pt x="18426" y="40062"/>
                  </a:cubicBezTo>
                  <a:cubicBezTo>
                    <a:pt x="18199" y="40934"/>
                    <a:pt x="17971" y="42488"/>
                    <a:pt x="17099" y="42640"/>
                  </a:cubicBezTo>
                  <a:lnTo>
                    <a:pt x="17137" y="42640"/>
                  </a:lnTo>
                  <a:cubicBezTo>
                    <a:pt x="17090" y="42648"/>
                    <a:pt x="17036" y="42652"/>
                    <a:pt x="16977" y="42652"/>
                  </a:cubicBezTo>
                  <a:cubicBezTo>
                    <a:pt x="16470" y="42652"/>
                    <a:pt x="15597" y="42373"/>
                    <a:pt x="15393" y="42033"/>
                  </a:cubicBezTo>
                  <a:cubicBezTo>
                    <a:pt x="15166" y="41654"/>
                    <a:pt x="15583" y="40744"/>
                    <a:pt x="15734" y="40289"/>
                  </a:cubicBezTo>
                  <a:cubicBezTo>
                    <a:pt x="15810" y="40024"/>
                    <a:pt x="15886" y="39758"/>
                    <a:pt x="15962" y="39455"/>
                  </a:cubicBezTo>
                  <a:close/>
                  <a:moveTo>
                    <a:pt x="1972" y="52990"/>
                  </a:moveTo>
                  <a:lnTo>
                    <a:pt x="24492" y="57767"/>
                  </a:lnTo>
                  <a:cubicBezTo>
                    <a:pt x="24303" y="58298"/>
                    <a:pt x="24151" y="58867"/>
                    <a:pt x="24000" y="59436"/>
                  </a:cubicBezTo>
                  <a:cubicBezTo>
                    <a:pt x="17365" y="58071"/>
                    <a:pt x="10730" y="56554"/>
                    <a:pt x="4095" y="55189"/>
                  </a:cubicBezTo>
                  <a:lnTo>
                    <a:pt x="1631" y="54621"/>
                  </a:lnTo>
                  <a:cubicBezTo>
                    <a:pt x="1744" y="54090"/>
                    <a:pt x="1858" y="53521"/>
                    <a:pt x="1972" y="52990"/>
                  </a:cubicBezTo>
                  <a:close/>
                  <a:moveTo>
                    <a:pt x="4512" y="56744"/>
                  </a:moveTo>
                  <a:cubicBezTo>
                    <a:pt x="12322" y="58336"/>
                    <a:pt x="20132" y="60194"/>
                    <a:pt x="27981" y="61635"/>
                  </a:cubicBezTo>
                  <a:cubicBezTo>
                    <a:pt x="26729" y="62128"/>
                    <a:pt x="25668" y="62886"/>
                    <a:pt x="24796" y="63872"/>
                  </a:cubicBezTo>
                  <a:lnTo>
                    <a:pt x="24682" y="63872"/>
                  </a:lnTo>
                  <a:cubicBezTo>
                    <a:pt x="17782" y="62469"/>
                    <a:pt x="10881" y="60876"/>
                    <a:pt x="3943" y="59663"/>
                  </a:cubicBezTo>
                  <a:cubicBezTo>
                    <a:pt x="4171" y="58715"/>
                    <a:pt x="4360" y="57730"/>
                    <a:pt x="4512" y="56744"/>
                  </a:cubicBezTo>
                  <a:close/>
                  <a:moveTo>
                    <a:pt x="34350" y="19285"/>
                  </a:moveTo>
                  <a:cubicBezTo>
                    <a:pt x="43904" y="22887"/>
                    <a:pt x="48378" y="31948"/>
                    <a:pt x="48644" y="41806"/>
                  </a:cubicBezTo>
                  <a:cubicBezTo>
                    <a:pt x="48909" y="51133"/>
                    <a:pt x="45914" y="59701"/>
                    <a:pt x="42122" y="68042"/>
                  </a:cubicBezTo>
                  <a:cubicBezTo>
                    <a:pt x="41629" y="66981"/>
                    <a:pt x="41023" y="65957"/>
                    <a:pt x="40227" y="65085"/>
                  </a:cubicBezTo>
                  <a:cubicBezTo>
                    <a:pt x="38407" y="62924"/>
                    <a:pt x="35905" y="61483"/>
                    <a:pt x="33175" y="60990"/>
                  </a:cubicBezTo>
                  <a:cubicBezTo>
                    <a:pt x="35980" y="55720"/>
                    <a:pt x="37649" y="49616"/>
                    <a:pt x="37269" y="43626"/>
                  </a:cubicBezTo>
                  <a:cubicBezTo>
                    <a:pt x="37156" y="41578"/>
                    <a:pt x="36814" y="39341"/>
                    <a:pt x="35639" y="37559"/>
                  </a:cubicBezTo>
                  <a:cubicBezTo>
                    <a:pt x="34388" y="35664"/>
                    <a:pt x="32379" y="34716"/>
                    <a:pt x="30293" y="34071"/>
                  </a:cubicBezTo>
                  <a:cubicBezTo>
                    <a:pt x="30559" y="32820"/>
                    <a:pt x="30900" y="31645"/>
                    <a:pt x="31241" y="30432"/>
                  </a:cubicBezTo>
                  <a:cubicBezTo>
                    <a:pt x="31509" y="30475"/>
                    <a:pt x="31777" y="30496"/>
                    <a:pt x="32043" y="30496"/>
                  </a:cubicBezTo>
                  <a:cubicBezTo>
                    <a:pt x="33170" y="30496"/>
                    <a:pt x="34264" y="30113"/>
                    <a:pt x="35184" y="29408"/>
                  </a:cubicBezTo>
                  <a:cubicBezTo>
                    <a:pt x="37383" y="27626"/>
                    <a:pt x="37762" y="24403"/>
                    <a:pt x="36018" y="22204"/>
                  </a:cubicBezTo>
                  <a:cubicBezTo>
                    <a:pt x="35487" y="21484"/>
                    <a:pt x="34767" y="20915"/>
                    <a:pt x="33933" y="20536"/>
                  </a:cubicBezTo>
                  <a:cubicBezTo>
                    <a:pt x="34085" y="20119"/>
                    <a:pt x="34236" y="19702"/>
                    <a:pt x="34350" y="19285"/>
                  </a:cubicBezTo>
                  <a:close/>
                  <a:moveTo>
                    <a:pt x="10347" y="69817"/>
                  </a:moveTo>
                  <a:cubicBezTo>
                    <a:pt x="13641" y="69817"/>
                    <a:pt x="17747" y="70335"/>
                    <a:pt x="18350" y="71341"/>
                  </a:cubicBezTo>
                  <a:cubicBezTo>
                    <a:pt x="17952" y="71896"/>
                    <a:pt x="16099" y="72130"/>
                    <a:pt x="13950" y="72130"/>
                  </a:cubicBezTo>
                  <a:cubicBezTo>
                    <a:pt x="10377" y="72130"/>
                    <a:pt x="5986" y="71482"/>
                    <a:pt x="6104" y="70582"/>
                  </a:cubicBezTo>
                  <a:cubicBezTo>
                    <a:pt x="6151" y="70069"/>
                    <a:pt x="8052" y="69817"/>
                    <a:pt x="10347" y="69817"/>
                  </a:cubicBezTo>
                  <a:close/>
                  <a:moveTo>
                    <a:pt x="31725" y="62319"/>
                  </a:moveTo>
                  <a:cubicBezTo>
                    <a:pt x="34730" y="62319"/>
                    <a:pt x="37543" y="63982"/>
                    <a:pt x="39468" y="66336"/>
                  </a:cubicBezTo>
                  <a:cubicBezTo>
                    <a:pt x="42047" y="69521"/>
                    <a:pt x="42160" y="73350"/>
                    <a:pt x="42160" y="77255"/>
                  </a:cubicBezTo>
                  <a:lnTo>
                    <a:pt x="23507" y="77255"/>
                  </a:lnTo>
                  <a:cubicBezTo>
                    <a:pt x="22597" y="71758"/>
                    <a:pt x="23166" y="64327"/>
                    <a:pt x="29535" y="62620"/>
                  </a:cubicBezTo>
                  <a:cubicBezTo>
                    <a:pt x="30270" y="62415"/>
                    <a:pt x="31003" y="62319"/>
                    <a:pt x="31725" y="62319"/>
                  </a:cubicBezTo>
                  <a:close/>
                  <a:moveTo>
                    <a:pt x="46862" y="78658"/>
                  </a:moveTo>
                  <a:cubicBezTo>
                    <a:pt x="46900" y="80099"/>
                    <a:pt x="46900" y="81464"/>
                    <a:pt x="46862" y="82866"/>
                  </a:cubicBezTo>
                  <a:cubicBezTo>
                    <a:pt x="42028" y="82949"/>
                    <a:pt x="37190" y="82977"/>
                    <a:pt x="32351" y="82977"/>
                  </a:cubicBezTo>
                  <a:cubicBezTo>
                    <a:pt x="23827" y="82977"/>
                    <a:pt x="15299" y="82891"/>
                    <a:pt x="6787" y="82866"/>
                  </a:cubicBezTo>
                  <a:cubicBezTo>
                    <a:pt x="6787" y="81464"/>
                    <a:pt x="6749" y="80061"/>
                    <a:pt x="6787" y="78658"/>
                  </a:cubicBezTo>
                  <a:close/>
                  <a:moveTo>
                    <a:pt x="26966" y="1"/>
                  </a:moveTo>
                  <a:cubicBezTo>
                    <a:pt x="26269" y="1"/>
                    <a:pt x="25693" y="331"/>
                    <a:pt x="25365" y="1200"/>
                  </a:cubicBezTo>
                  <a:cubicBezTo>
                    <a:pt x="24568" y="3323"/>
                    <a:pt x="24303" y="5674"/>
                    <a:pt x="23772" y="7835"/>
                  </a:cubicBezTo>
                  <a:lnTo>
                    <a:pt x="22976" y="7683"/>
                  </a:lnTo>
                  <a:cubicBezTo>
                    <a:pt x="22910" y="7663"/>
                    <a:pt x="22843" y="7654"/>
                    <a:pt x="22778" y="7654"/>
                  </a:cubicBezTo>
                  <a:cubicBezTo>
                    <a:pt x="22472" y="7654"/>
                    <a:pt x="22198" y="7863"/>
                    <a:pt x="22104" y="8176"/>
                  </a:cubicBezTo>
                  <a:cubicBezTo>
                    <a:pt x="22028" y="8707"/>
                    <a:pt x="21952" y="9238"/>
                    <a:pt x="21876" y="9731"/>
                  </a:cubicBezTo>
                  <a:lnTo>
                    <a:pt x="21497" y="9693"/>
                  </a:lnTo>
                  <a:lnTo>
                    <a:pt x="21308" y="9693"/>
                  </a:lnTo>
                  <a:cubicBezTo>
                    <a:pt x="21282" y="9689"/>
                    <a:pt x="21256" y="9688"/>
                    <a:pt x="21230" y="9688"/>
                  </a:cubicBezTo>
                  <a:cubicBezTo>
                    <a:pt x="20954" y="9688"/>
                    <a:pt x="20695" y="9870"/>
                    <a:pt x="20625" y="10148"/>
                  </a:cubicBezTo>
                  <a:cubicBezTo>
                    <a:pt x="18388" y="18299"/>
                    <a:pt x="16076" y="26451"/>
                    <a:pt x="13839" y="34602"/>
                  </a:cubicBezTo>
                  <a:cubicBezTo>
                    <a:pt x="13763" y="34981"/>
                    <a:pt x="13990" y="35360"/>
                    <a:pt x="14370" y="35474"/>
                  </a:cubicBezTo>
                  <a:cubicBezTo>
                    <a:pt x="14711" y="35588"/>
                    <a:pt x="15090" y="35664"/>
                    <a:pt x="15469" y="35777"/>
                  </a:cubicBezTo>
                  <a:cubicBezTo>
                    <a:pt x="15204" y="36763"/>
                    <a:pt x="14938" y="37749"/>
                    <a:pt x="14673" y="38735"/>
                  </a:cubicBezTo>
                  <a:cubicBezTo>
                    <a:pt x="14407" y="39607"/>
                    <a:pt x="13763" y="40972"/>
                    <a:pt x="13839" y="41882"/>
                  </a:cubicBezTo>
                  <a:cubicBezTo>
                    <a:pt x="13952" y="43209"/>
                    <a:pt x="15621" y="43853"/>
                    <a:pt x="16720" y="43967"/>
                  </a:cubicBezTo>
                  <a:cubicBezTo>
                    <a:pt x="16859" y="43981"/>
                    <a:pt x="16990" y="43989"/>
                    <a:pt x="17114" y="43989"/>
                  </a:cubicBezTo>
                  <a:cubicBezTo>
                    <a:pt x="18276" y="43989"/>
                    <a:pt x="18811" y="43353"/>
                    <a:pt x="19222" y="42223"/>
                  </a:cubicBezTo>
                  <a:cubicBezTo>
                    <a:pt x="19829" y="40555"/>
                    <a:pt x="20284" y="38773"/>
                    <a:pt x="20739" y="37029"/>
                  </a:cubicBezTo>
                  <a:lnTo>
                    <a:pt x="21914" y="37294"/>
                  </a:lnTo>
                  <a:cubicBezTo>
                    <a:pt x="21964" y="37305"/>
                    <a:pt x="22016" y="37310"/>
                    <a:pt x="22067" y="37310"/>
                  </a:cubicBezTo>
                  <a:cubicBezTo>
                    <a:pt x="22371" y="37310"/>
                    <a:pt x="22689" y="37125"/>
                    <a:pt x="22786" y="36801"/>
                  </a:cubicBezTo>
                  <a:cubicBezTo>
                    <a:pt x="22786" y="36725"/>
                    <a:pt x="22824" y="36649"/>
                    <a:pt x="22824" y="36574"/>
                  </a:cubicBezTo>
                  <a:cubicBezTo>
                    <a:pt x="24796" y="37142"/>
                    <a:pt x="26767" y="37521"/>
                    <a:pt x="28777" y="37938"/>
                  </a:cubicBezTo>
                  <a:cubicBezTo>
                    <a:pt x="28844" y="37959"/>
                    <a:pt x="28911" y="37968"/>
                    <a:pt x="28977" y="37968"/>
                  </a:cubicBezTo>
                  <a:cubicBezTo>
                    <a:pt x="29282" y="37968"/>
                    <a:pt x="29555" y="37764"/>
                    <a:pt x="29649" y="37484"/>
                  </a:cubicBezTo>
                  <a:cubicBezTo>
                    <a:pt x="29725" y="36801"/>
                    <a:pt x="29876" y="36157"/>
                    <a:pt x="30028" y="35474"/>
                  </a:cubicBezTo>
                  <a:cubicBezTo>
                    <a:pt x="32151" y="36194"/>
                    <a:pt x="34085" y="37218"/>
                    <a:pt x="35033" y="39455"/>
                  </a:cubicBezTo>
                  <a:cubicBezTo>
                    <a:pt x="35791" y="41351"/>
                    <a:pt x="35942" y="43474"/>
                    <a:pt x="35905" y="45483"/>
                  </a:cubicBezTo>
                  <a:cubicBezTo>
                    <a:pt x="35753" y="50867"/>
                    <a:pt x="34312" y="56137"/>
                    <a:pt x="31658" y="60838"/>
                  </a:cubicBezTo>
                  <a:cubicBezTo>
                    <a:pt x="29573" y="60497"/>
                    <a:pt x="27488" y="60118"/>
                    <a:pt x="25440" y="59701"/>
                  </a:cubicBezTo>
                  <a:cubicBezTo>
                    <a:pt x="25668" y="58943"/>
                    <a:pt x="25895" y="58185"/>
                    <a:pt x="26085" y="57426"/>
                  </a:cubicBezTo>
                  <a:cubicBezTo>
                    <a:pt x="26199" y="57047"/>
                    <a:pt x="26009" y="56630"/>
                    <a:pt x="25630" y="56516"/>
                  </a:cubicBezTo>
                  <a:lnTo>
                    <a:pt x="1631" y="51474"/>
                  </a:lnTo>
                  <a:cubicBezTo>
                    <a:pt x="1564" y="51454"/>
                    <a:pt x="1498" y="51444"/>
                    <a:pt x="1433" y="51444"/>
                  </a:cubicBezTo>
                  <a:cubicBezTo>
                    <a:pt x="1127" y="51444"/>
                    <a:pt x="852" y="51654"/>
                    <a:pt x="759" y="51967"/>
                  </a:cubicBezTo>
                  <a:lnTo>
                    <a:pt x="76" y="54962"/>
                  </a:lnTo>
                  <a:cubicBezTo>
                    <a:pt x="0" y="55341"/>
                    <a:pt x="190" y="55720"/>
                    <a:pt x="569" y="55834"/>
                  </a:cubicBezTo>
                  <a:lnTo>
                    <a:pt x="3109" y="56440"/>
                  </a:lnTo>
                  <a:cubicBezTo>
                    <a:pt x="2920" y="57654"/>
                    <a:pt x="2654" y="58829"/>
                    <a:pt x="2427" y="60042"/>
                  </a:cubicBezTo>
                  <a:cubicBezTo>
                    <a:pt x="2313" y="60384"/>
                    <a:pt x="2540" y="60801"/>
                    <a:pt x="2920" y="60914"/>
                  </a:cubicBezTo>
                  <a:cubicBezTo>
                    <a:pt x="9934" y="62128"/>
                    <a:pt x="16872" y="63720"/>
                    <a:pt x="23848" y="65123"/>
                  </a:cubicBezTo>
                  <a:cubicBezTo>
                    <a:pt x="22824" y="66791"/>
                    <a:pt x="22180" y="68687"/>
                    <a:pt x="21990" y="70620"/>
                  </a:cubicBezTo>
                  <a:cubicBezTo>
                    <a:pt x="21459" y="70620"/>
                    <a:pt x="20929" y="70603"/>
                    <a:pt x="20398" y="70603"/>
                  </a:cubicBezTo>
                  <a:cubicBezTo>
                    <a:pt x="20132" y="70603"/>
                    <a:pt x="19867" y="70608"/>
                    <a:pt x="19602" y="70620"/>
                  </a:cubicBezTo>
                  <a:cubicBezTo>
                    <a:pt x="18540" y="68725"/>
                    <a:pt x="13573" y="68649"/>
                    <a:pt x="12019" y="68573"/>
                  </a:cubicBezTo>
                  <a:cubicBezTo>
                    <a:pt x="11501" y="68535"/>
                    <a:pt x="10523" y="68451"/>
                    <a:pt x="9446" y="68451"/>
                  </a:cubicBezTo>
                  <a:cubicBezTo>
                    <a:pt x="7292" y="68451"/>
                    <a:pt x="4739" y="68788"/>
                    <a:pt x="4664" y="70507"/>
                  </a:cubicBezTo>
                  <a:cubicBezTo>
                    <a:pt x="4550" y="73274"/>
                    <a:pt x="10351" y="73350"/>
                    <a:pt x="12019" y="73426"/>
                  </a:cubicBezTo>
                  <a:cubicBezTo>
                    <a:pt x="12468" y="73438"/>
                    <a:pt x="13298" y="73485"/>
                    <a:pt x="14253" y="73485"/>
                  </a:cubicBezTo>
                  <a:cubicBezTo>
                    <a:pt x="16283" y="73485"/>
                    <a:pt x="18880" y="73273"/>
                    <a:pt x="19602" y="72061"/>
                  </a:cubicBezTo>
                  <a:lnTo>
                    <a:pt x="21839" y="72061"/>
                  </a:lnTo>
                  <a:cubicBezTo>
                    <a:pt x="21725" y="73767"/>
                    <a:pt x="21801" y="75511"/>
                    <a:pt x="22066" y="77255"/>
                  </a:cubicBezTo>
                  <a:lnTo>
                    <a:pt x="6104" y="77255"/>
                  </a:lnTo>
                  <a:cubicBezTo>
                    <a:pt x="6075" y="77250"/>
                    <a:pt x="6046" y="77248"/>
                    <a:pt x="6016" y="77248"/>
                  </a:cubicBezTo>
                  <a:cubicBezTo>
                    <a:pt x="5820" y="77248"/>
                    <a:pt x="5635" y="77356"/>
                    <a:pt x="5536" y="77521"/>
                  </a:cubicBezTo>
                  <a:lnTo>
                    <a:pt x="5498" y="77559"/>
                  </a:lnTo>
                  <a:cubicBezTo>
                    <a:pt x="5422" y="77672"/>
                    <a:pt x="5384" y="77824"/>
                    <a:pt x="5384" y="77938"/>
                  </a:cubicBezTo>
                  <a:cubicBezTo>
                    <a:pt x="5308" y="79795"/>
                    <a:pt x="5384" y="81691"/>
                    <a:pt x="5384" y="83549"/>
                  </a:cubicBezTo>
                  <a:cubicBezTo>
                    <a:pt x="5384" y="83701"/>
                    <a:pt x="5460" y="83890"/>
                    <a:pt x="5574" y="84004"/>
                  </a:cubicBezTo>
                  <a:lnTo>
                    <a:pt x="5611" y="84042"/>
                  </a:lnTo>
                  <a:cubicBezTo>
                    <a:pt x="5725" y="84156"/>
                    <a:pt x="5915" y="84231"/>
                    <a:pt x="6066" y="84231"/>
                  </a:cubicBezTo>
                  <a:cubicBezTo>
                    <a:pt x="14572" y="84278"/>
                    <a:pt x="23092" y="84368"/>
                    <a:pt x="31609" y="84368"/>
                  </a:cubicBezTo>
                  <a:cubicBezTo>
                    <a:pt x="36911" y="84368"/>
                    <a:pt x="42211" y="84333"/>
                    <a:pt x="47506" y="84231"/>
                  </a:cubicBezTo>
                  <a:cubicBezTo>
                    <a:pt x="47772" y="84231"/>
                    <a:pt x="47999" y="84080"/>
                    <a:pt x="48113" y="83890"/>
                  </a:cubicBezTo>
                  <a:cubicBezTo>
                    <a:pt x="48189" y="83776"/>
                    <a:pt x="48226" y="83663"/>
                    <a:pt x="48226" y="83511"/>
                  </a:cubicBezTo>
                  <a:cubicBezTo>
                    <a:pt x="48302" y="81653"/>
                    <a:pt x="48302" y="79795"/>
                    <a:pt x="48226" y="77938"/>
                  </a:cubicBezTo>
                  <a:cubicBezTo>
                    <a:pt x="48226" y="77521"/>
                    <a:pt x="47885" y="77217"/>
                    <a:pt x="47506" y="77217"/>
                  </a:cubicBezTo>
                  <a:lnTo>
                    <a:pt x="43563" y="77217"/>
                  </a:lnTo>
                  <a:cubicBezTo>
                    <a:pt x="43563" y="74677"/>
                    <a:pt x="43449" y="72213"/>
                    <a:pt x="42805" y="69938"/>
                  </a:cubicBezTo>
                  <a:cubicBezTo>
                    <a:pt x="47241" y="60346"/>
                    <a:pt x="50691" y="50526"/>
                    <a:pt x="49971" y="39796"/>
                  </a:cubicBezTo>
                  <a:cubicBezTo>
                    <a:pt x="49288" y="29749"/>
                    <a:pt x="43753" y="20991"/>
                    <a:pt x="33971" y="17692"/>
                  </a:cubicBezTo>
                  <a:cubicBezTo>
                    <a:pt x="32265" y="17086"/>
                    <a:pt x="30521" y="16517"/>
                    <a:pt x="28777" y="16100"/>
                  </a:cubicBezTo>
                  <a:lnTo>
                    <a:pt x="29876" y="12422"/>
                  </a:lnTo>
                  <a:cubicBezTo>
                    <a:pt x="29952" y="12157"/>
                    <a:pt x="29838" y="11854"/>
                    <a:pt x="29573" y="11702"/>
                  </a:cubicBezTo>
                  <a:cubicBezTo>
                    <a:pt x="29535" y="11626"/>
                    <a:pt x="29459" y="11588"/>
                    <a:pt x="29345" y="11550"/>
                  </a:cubicBezTo>
                  <a:lnTo>
                    <a:pt x="29080" y="11475"/>
                  </a:lnTo>
                  <a:cubicBezTo>
                    <a:pt x="29194" y="10944"/>
                    <a:pt x="29345" y="10451"/>
                    <a:pt x="29459" y="9920"/>
                  </a:cubicBezTo>
                  <a:cubicBezTo>
                    <a:pt x="29573" y="9541"/>
                    <a:pt x="29345" y="9162"/>
                    <a:pt x="29004" y="9048"/>
                  </a:cubicBezTo>
                  <a:lnTo>
                    <a:pt x="28284" y="8896"/>
                  </a:lnTo>
                  <a:cubicBezTo>
                    <a:pt x="28777" y="7077"/>
                    <a:pt x="29345" y="5295"/>
                    <a:pt x="29725" y="3437"/>
                  </a:cubicBezTo>
                  <a:cubicBezTo>
                    <a:pt x="30066" y="1920"/>
                    <a:pt x="29952" y="972"/>
                    <a:pt x="28360" y="328"/>
                  </a:cubicBezTo>
                  <a:cubicBezTo>
                    <a:pt x="27869" y="126"/>
                    <a:pt x="27394" y="1"/>
                    <a:pt x="269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8"/>
            <p:cNvSpPr/>
            <p:nvPr/>
          </p:nvSpPr>
          <p:spPr>
            <a:xfrm flipH="1">
              <a:off x="1793276" y="2473382"/>
              <a:ext cx="57026" cy="52124"/>
            </a:xfrm>
            <a:custGeom>
              <a:rect b="b" l="l" r="r" t="t"/>
              <a:pathLst>
                <a:path extrusionOk="0" h="4679" w="5119">
                  <a:moveTo>
                    <a:pt x="2456" y="1371"/>
                  </a:moveTo>
                  <a:cubicBezTo>
                    <a:pt x="3213" y="1371"/>
                    <a:pt x="3840" y="2580"/>
                    <a:pt x="2995" y="3143"/>
                  </a:cubicBezTo>
                  <a:cubicBezTo>
                    <a:pt x="2819" y="3250"/>
                    <a:pt x="2652" y="3297"/>
                    <a:pt x="2498" y="3297"/>
                  </a:cubicBezTo>
                  <a:cubicBezTo>
                    <a:pt x="1725" y="3297"/>
                    <a:pt x="1307" y="2120"/>
                    <a:pt x="1972" y="1551"/>
                  </a:cubicBezTo>
                  <a:cubicBezTo>
                    <a:pt x="2131" y="1425"/>
                    <a:pt x="2296" y="1371"/>
                    <a:pt x="2456" y="1371"/>
                  </a:cubicBezTo>
                  <a:close/>
                  <a:moveTo>
                    <a:pt x="2494" y="0"/>
                  </a:moveTo>
                  <a:cubicBezTo>
                    <a:pt x="2025" y="0"/>
                    <a:pt x="1550" y="146"/>
                    <a:pt x="1138" y="451"/>
                  </a:cubicBezTo>
                  <a:cubicBezTo>
                    <a:pt x="1062" y="489"/>
                    <a:pt x="1024" y="527"/>
                    <a:pt x="986" y="565"/>
                  </a:cubicBezTo>
                  <a:cubicBezTo>
                    <a:pt x="910" y="603"/>
                    <a:pt x="872" y="641"/>
                    <a:pt x="834" y="717"/>
                  </a:cubicBezTo>
                  <a:cubicBezTo>
                    <a:pt x="114" y="1551"/>
                    <a:pt x="0" y="2726"/>
                    <a:pt x="607" y="3674"/>
                  </a:cubicBezTo>
                  <a:cubicBezTo>
                    <a:pt x="1061" y="4333"/>
                    <a:pt x="1788" y="4679"/>
                    <a:pt x="2526" y="4679"/>
                  </a:cubicBezTo>
                  <a:cubicBezTo>
                    <a:pt x="3019" y="4679"/>
                    <a:pt x="3518" y="4524"/>
                    <a:pt x="3943" y="4205"/>
                  </a:cubicBezTo>
                  <a:cubicBezTo>
                    <a:pt x="4929" y="3371"/>
                    <a:pt x="5118" y="1930"/>
                    <a:pt x="4322" y="906"/>
                  </a:cubicBezTo>
                  <a:cubicBezTo>
                    <a:pt x="3870" y="318"/>
                    <a:pt x="3188" y="0"/>
                    <a:pt x="24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8"/>
            <p:cNvSpPr/>
            <p:nvPr/>
          </p:nvSpPr>
          <p:spPr>
            <a:xfrm flipH="1">
              <a:off x="1790746" y="2945300"/>
              <a:ext cx="71385" cy="65269"/>
            </a:xfrm>
            <a:custGeom>
              <a:rect b="b" l="l" r="r" t="t"/>
              <a:pathLst>
                <a:path extrusionOk="0" h="5859" w="6408">
                  <a:moveTo>
                    <a:pt x="3073" y="1379"/>
                  </a:moveTo>
                  <a:cubicBezTo>
                    <a:pt x="4340" y="1379"/>
                    <a:pt x="5346" y="3354"/>
                    <a:pt x="3944" y="4227"/>
                  </a:cubicBezTo>
                  <a:cubicBezTo>
                    <a:pt x="3670" y="4398"/>
                    <a:pt x="3404" y="4473"/>
                    <a:pt x="3157" y="4473"/>
                  </a:cubicBezTo>
                  <a:cubicBezTo>
                    <a:pt x="1930" y="4473"/>
                    <a:pt x="1164" y="2633"/>
                    <a:pt x="2237" y="1686"/>
                  </a:cubicBezTo>
                  <a:cubicBezTo>
                    <a:pt x="2514" y="1471"/>
                    <a:pt x="2800" y="1379"/>
                    <a:pt x="3073" y="1379"/>
                  </a:cubicBezTo>
                  <a:close/>
                  <a:moveTo>
                    <a:pt x="3096" y="0"/>
                  </a:moveTo>
                  <a:cubicBezTo>
                    <a:pt x="2435" y="0"/>
                    <a:pt x="1768" y="228"/>
                    <a:pt x="1214" y="701"/>
                  </a:cubicBezTo>
                  <a:cubicBezTo>
                    <a:pt x="1176" y="739"/>
                    <a:pt x="1138" y="777"/>
                    <a:pt x="1100" y="852"/>
                  </a:cubicBezTo>
                  <a:cubicBezTo>
                    <a:pt x="152" y="1876"/>
                    <a:pt x="1" y="3430"/>
                    <a:pt x="759" y="4606"/>
                  </a:cubicBezTo>
                  <a:cubicBezTo>
                    <a:pt x="1326" y="5422"/>
                    <a:pt x="2232" y="5859"/>
                    <a:pt x="3152" y="5859"/>
                  </a:cubicBezTo>
                  <a:cubicBezTo>
                    <a:pt x="3771" y="5859"/>
                    <a:pt x="4396" y="5662"/>
                    <a:pt x="4929" y="5250"/>
                  </a:cubicBezTo>
                  <a:cubicBezTo>
                    <a:pt x="6180" y="4265"/>
                    <a:pt x="6408" y="2445"/>
                    <a:pt x="5422" y="1156"/>
                  </a:cubicBezTo>
                  <a:cubicBezTo>
                    <a:pt x="4839" y="399"/>
                    <a:pt x="3972" y="0"/>
                    <a:pt x="309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8"/>
            <p:cNvSpPr/>
            <p:nvPr/>
          </p:nvSpPr>
          <p:spPr>
            <a:xfrm flipH="1">
              <a:off x="1721060" y="2697066"/>
              <a:ext cx="54853" cy="192611"/>
            </a:xfrm>
            <a:custGeom>
              <a:rect b="b" l="l" r="r" t="t"/>
              <a:pathLst>
                <a:path extrusionOk="0" h="17290" w="4924">
                  <a:moveTo>
                    <a:pt x="4203" y="0"/>
                  </a:moveTo>
                  <a:cubicBezTo>
                    <a:pt x="3862" y="0"/>
                    <a:pt x="3521" y="218"/>
                    <a:pt x="3483" y="654"/>
                  </a:cubicBezTo>
                  <a:cubicBezTo>
                    <a:pt x="3521" y="6000"/>
                    <a:pt x="2421" y="11308"/>
                    <a:pt x="260" y="16199"/>
                  </a:cubicBezTo>
                  <a:cubicBezTo>
                    <a:pt x="0" y="16771"/>
                    <a:pt x="490" y="17290"/>
                    <a:pt x="945" y="17290"/>
                  </a:cubicBezTo>
                  <a:cubicBezTo>
                    <a:pt x="1153" y="17290"/>
                    <a:pt x="1355" y="17181"/>
                    <a:pt x="1474" y="16919"/>
                  </a:cubicBezTo>
                  <a:cubicBezTo>
                    <a:pt x="3748" y="11801"/>
                    <a:pt x="4924" y="6266"/>
                    <a:pt x="4924" y="654"/>
                  </a:cubicBezTo>
                  <a:cubicBezTo>
                    <a:pt x="4886" y="218"/>
                    <a:pt x="4545" y="0"/>
                    <a:pt x="4203"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8"/>
            <p:cNvSpPr/>
            <p:nvPr/>
          </p:nvSpPr>
          <p:spPr>
            <a:xfrm flipH="1">
              <a:off x="1725705" y="2589763"/>
              <a:ext cx="62484" cy="73958"/>
            </a:xfrm>
            <a:custGeom>
              <a:rect b="b" l="l" r="r" t="t"/>
              <a:pathLst>
                <a:path extrusionOk="0" h="6639" w="5609">
                  <a:moveTo>
                    <a:pt x="1048" y="1"/>
                  </a:moveTo>
                  <a:cubicBezTo>
                    <a:pt x="398" y="1"/>
                    <a:pt x="0" y="919"/>
                    <a:pt x="680" y="1340"/>
                  </a:cubicBezTo>
                  <a:cubicBezTo>
                    <a:pt x="2462" y="2363"/>
                    <a:pt x="3713" y="4107"/>
                    <a:pt x="4130" y="6117"/>
                  </a:cubicBezTo>
                  <a:cubicBezTo>
                    <a:pt x="4206" y="6481"/>
                    <a:pt x="4470" y="6639"/>
                    <a:pt x="4747" y="6639"/>
                  </a:cubicBezTo>
                  <a:cubicBezTo>
                    <a:pt x="5163" y="6639"/>
                    <a:pt x="5609" y="6284"/>
                    <a:pt x="5495" y="5738"/>
                  </a:cubicBezTo>
                  <a:cubicBezTo>
                    <a:pt x="5002" y="3349"/>
                    <a:pt x="3485" y="1302"/>
                    <a:pt x="1400" y="89"/>
                  </a:cubicBezTo>
                  <a:cubicBezTo>
                    <a:pt x="1278" y="28"/>
                    <a:pt x="1160" y="1"/>
                    <a:pt x="1048"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8"/>
            <p:cNvSpPr/>
            <p:nvPr/>
          </p:nvSpPr>
          <p:spPr>
            <a:xfrm flipH="1">
              <a:off x="1891682" y="2411627"/>
              <a:ext cx="22993" cy="19172"/>
            </a:xfrm>
            <a:custGeom>
              <a:rect b="b" l="l" r="r" t="t"/>
              <a:pathLst>
                <a:path extrusionOk="0" h="1721" w="2064">
                  <a:moveTo>
                    <a:pt x="1015" y="1"/>
                  </a:moveTo>
                  <a:cubicBezTo>
                    <a:pt x="465" y="1"/>
                    <a:pt x="1" y="689"/>
                    <a:pt x="471" y="1218"/>
                  </a:cubicBezTo>
                  <a:lnTo>
                    <a:pt x="812" y="1522"/>
                  </a:lnTo>
                  <a:cubicBezTo>
                    <a:pt x="945" y="1654"/>
                    <a:pt x="1125" y="1721"/>
                    <a:pt x="1305" y="1721"/>
                  </a:cubicBezTo>
                  <a:cubicBezTo>
                    <a:pt x="1485" y="1721"/>
                    <a:pt x="1665" y="1654"/>
                    <a:pt x="1798" y="1522"/>
                  </a:cubicBezTo>
                  <a:cubicBezTo>
                    <a:pt x="2064" y="1218"/>
                    <a:pt x="2064" y="801"/>
                    <a:pt x="1798" y="498"/>
                  </a:cubicBezTo>
                  <a:lnTo>
                    <a:pt x="1495" y="195"/>
                  </a:lnTo>
                  <a:cubicBezTo>
                    <a:pt x="1342" y="58"/>
                    <a:pt x="1175" y="1"/>
                    <a:pt x="10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8"/>
            <p:cNvSpPr/>
            <p:nvPr/>
          </p:nvSpPr>
          <p:spPr>
            <a:xfrm flipH="1">
              <a:off x="1742169" y="3043057"/>
              <a:ext cx="50698" cy="15641"/>
            </a:xfrm>
            <a:custGeom>
              <a:rect b="b" l="l" r="r" t="t"/>
              <a:pathLst>
                <a:path extrusionOk="0" h="1404" w="4551">
                  <a:moveTo>
                    <a:pt x="948" y="0"/>
                  </a:moveTo>
                  <a:cubicBezTo>
                    <a:pt x="0" y="0"/>
                    <a:pt x="0" y="1403"/>
                    <a:pt x="948" y="1403"/>
                  </a:cubicBezTo>
                  <a:lnTo>
                    <a:pt x="3602" y="1403"/>
                  </a:lnTo>
                  <a:cubicBezTo>
                    <a:pt x="4550" y="1403"/>
                    <a:pt x="4550" y="0"/>
                    <a:pt x="360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8"/>
            <p:cNvSpPr/>
            <p:nvPr/>
          </p:nvSpPr>
          <p:spPr>
            <a:xfrm flipH="1">
              <a:off x="1749355" y="3013494"/>
              <a:ext cx="37174" cy="16064"/>
            </a:xfrm>
            <a:custGeom>
              <a:rect b="b" l="l" r="r" t="t"/>
              <a:pathLst>
                <a:path extrusionOk="0" h="1442" w="3337">
                  <a:moveTo>
                    <a:pt x="948" y="0"/>
                  </a:moveTo>
                  <a:cubicBezTo>
                    <a:pt x="0" y="0"/>
                    <a:pt x="0" y="1441"/>
                    <a:pt x="948" y="1441"/>
                  </a:cubicBezTo>
                  <a:lnTo>
                    <a:pt x="2389" y="1441"/>
                  </a:lnTo>
                  <a:cubicBezTo>
                    <a:pt x="3336" y="1441"/>
                    <a:pt x="3336" y="0"/>
                    <a:pt x="2389"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8"/>
            <p:cNvSpPr/>
            <p:nvPr/>
          </p:nvSpPr>
          <p:spPr>
            <a:xfrm flipH="1">
              <a:off x="1754847" y="2981814"/>
              <a:ext cx="29577" cy="16064"/>
            </a:xfrm>
            <a:custGeom>
              <a:rect b="b" l="l" r="r" t="t"/>
              <a:pathLst>
                <a:path extrusionOk="0" h="1442" w="2655">
                  <a:moveTo>
                    <a:pt x="948" y="1"/>
                  </a:moveTo>
                  <a:cubicBezTo>
                    <a:pt x="1" y="1"/>
                    <a:pt x="1" y="1442"/>
                    <a:pt x="948" y="1442"/>
                  </a:cubicBezTo>
                  <a:lnTo>
                    <a:pt x="1707" y="1442"/>
                  </a:lnTo>
                  <a:cubicBezTo>
                    <a:pt x="2655" y="1442"/>
                    <a:pt x="2655" y="1"/>
                    <a:pt x="17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8"/>
            <p:cNvSpPr/>
            <p:nvPr/>
          </p:nvSpPr>
          <p:spPr>
            <a:xfrm flipH="1">
              <a:off x="1928834" y="3108098"/>
              <a:ext cx="160093" cy="16053"/>
            </a:xfrm>
            <a:custGeom>
              <a:rect b="b" l="l" r="r" t="t"/>
              <a:pathLst>
                <a:path extrusionOk="0" h="1441" w="14371">
                  <a:moveTo>
                    <a:pt x="949" y="0"/>
                  </a:moveTo>
                  <a:cubicBezTo>
                    <a:pt x="1" y="0"/>
                    <a:pt x="1" y="1441"/>
                    <a:pt x="949" y="1441"/>
                  </a:cubicBezTo>
                  <a:lnTo>
                    <a:pt x="13422" y="1441"/>
                  </a:lnTo>
                  <a:cubicBezTo>
                    <a:pt x="14370" y="1441"/>
                    <a:pt x="14370" y="0"/>
                    <a:pt x="1342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8"/>
            <p:cNvSpPr/>
            <p:nvPr/>
          </p:nvSpPr>
          <p:spPr>
            <a:xfrm flipH="1">
              <a:off x="1876899" y="3108098"/>
              <a:ext cx="43090" cy="16053"/>
            </a:xfrm>
            <a:custGeom>
              <a:rect b="b" l="l" r="r" t="t"/>
              <a:pathLst>
                <a:path extrusionOk="0" h="1441" w="3868">
                  <a:moveTo>
                    <a:pt x="948" y="0"/>
                  </a:moveTo>
                  <a:cubicBezTo>
                    <a:pt x="0" y="0"/>
                    <a:pt x="0" y="1441"/>
                    <a:pt x="948" y="1441"/>
                  </a:cubicBezTo>
                  <a:lnTo>
                    <a:pt x="2920" y="1441"/>
                  </a:lnTo>
                  <a:cubicBezTo>
                    <a:pt x="3868" y="1441"/>
                    <a:pt x="3868" y="0"/>
                    <a:pt x="2920"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8"/>
            <p:cNvSpPr/>
            <p:nvPr/>
          </p:nvSpPr>
          <p:spPr>
            <a:xfrm flipH="1">
              <a:off x="1844808" y="3108098"/>
              <a:ext cx="21121" cy="16053"/>
            </a:xfrm>
            <a:custGeom>
              <a:rect b="b" l="l" r="r" t="t"/>
              <a:pathLst>
                <a:path extrusionOk="0" h="1441" w="1896">
                  <a:moveTo>
                    <a:pt x="948" y="0"/>
                  </a:moveTo>
                  <a:cubicBezTo>
                    <a:pt x="0" y="0"/>
                    <a:pt x="0" y="1441"/>
                    <a:pt x="948" y="1441"/>
                  </a:cubicBezTo>
                  <a:cubicBezTo>
                    <a:pt x="1896" y="1441"/>
                    <a:pt x="1896" y="0"/>
                    <a:pt x="948"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5" name="Google Shape;2185;p18"/>
          <p:cNvSpPr/>
          <p:nvPr/>
        </p:nvSpPr>
        <p:spPr>
          <a:xfrm>
            <a:off x="792200" y="3493101"/>
            <a:ext cx="5102100" cy="50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8"/>
          <p:cNvSpPr txBox="1"/>
          <p:nvPr/>
        </p:nvSpPr>
        <p:spPr>
          <a:xfrm>
            <a:off x="5026600" y="18900"/>
            <a:ext cx="1809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chemeClr val="accent4"/>
                </a:solidFill>
              </a:rPr>
              <a:t>Female slides only</a:t>
            </a:r>
            <a:endParaRPr b="1">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19"/>
          <p:cNvSpPr txBox="1"/>
          <p:nvPr/>
        </p:nvSpPr>
        <p:spPr>
          <a:xfrm>
            <a:off x="1293298" y="233980"/>
            <a:ext cx="42714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rgbClr val="00318B"/>
                </a:solidFill>
                <a:latin typeface="Asap"/>
                <a:ea typeface="Asap"/>
                <a:cs typeface="Asap"/>
                <a:sym typeface="Asap"/>
              </a:rPr>
              <a:t>Measles Virus</a:t>
            </a:r>
            <a:endParaRPr b="1" sz="3600">
              <a:solidFill>
                <a:srgbClr val="00318B"/>
              </a:solidFill>
              <a:latin typeface="Asap"/>
              <a:ea typeface="Asap"/>
              <a:cs typeface="Asap"/>
              <a:sym typeface="Asap"/>
            </a:endParaRPr>
          </a:p>
          <a:p>
            <a:pPr indent="0" lvl="0" marL="0" marR="0" rtl="0" algn="ctr">
              <a:spcBef>
                <a:spcPts val="0"/>
              </a:spcBef>
              <a:spcAft>
                <a:spcPts val="0"/>
              </a:spcAft>
              <a:buNone/>
            </a:pPr>
            <a:r>
              <a:rPr b="1" lang="en-SA">
                <a:solidFill>
                  <a:srgbClr val="999999"/>
                </a:solidFill>
                <a:latin typeface="Titillium Web"/>
                <a:ea typeface="Titillium Web"/>
                <a:cs typeface="Titillium Web"/>
                <a:sym typeface="Titillium Web"/>
              </a:rPr>
              <a:t>(الحصبة)</a:t>
            </a:r>
            <a:endParaRPr b="1">
              <a:solidFill>
                <a:srgbClr val="999999"/>
              </a:solidFill>
              <a:latin typeface="Titillium Web"/>
              <a:ea typeface="Titillium Web"/>
              <a:cs typeface="Titillium Web"/>
              <a:sym typeface="Titillium Web"/>
            </a:endParaRPr>
          </a:p>
        </p:txBody>
      </p:sp>
      <p:graphicFrame>
        <p:nvGraphicFramePr>
          <p:cNvPr id="2192" name="Google Shape;2192;p19"/>
          <p:cNvGraphicFramePr/>
          <p:nvPr/>
        </p:nvGraphicFramePr>
        <p:xfrm>
          <a:off x="430574" y="1830131"/>
          <a:ext cx="3000000" cy="3000000"/>
        </p:xfrm>
        <a:graphic>
          <a:graphicData uri="http://schemas.openxmlformats.org/drawingml/2006/table">
            <a:tbl>
              <a:tblPr>
                <a:noFill/>
                <a:tableStyleId>{1F22ED1F-4546-44EF-BD55-0B6B00C91BA6}</a:tableStyleId>
              </a:tblPr>
              <a:tblGrid>
                <a:gridCol w="1267225"/>
                <a:gridCol w="1998075"/>
                <a:gridCol w="2731550"/>
              </a:tblGrid>
              <a:tr h="419050">
                <a:tc>
                  <a:txBody>
                    <a:bodyPr/>
                    <a:lstStyle/>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Family</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Paramyxoviridae</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Structural features</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Enveloped virus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Negative polarity single stranded RNA genome.</a:t>
                      </a:r>
                      <a:endParaRPr>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26950">
                <a:tc rowSpan="4">
                  <a:txBody>
                    <a:bodyPr/>
                    <a:lstStyle/>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Transmission</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rowSpan="4">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Inhalation of infectious aerosol droplets.</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4" hMerge="1"/>
              </a:tr>
              <a:tr h="100000">
                <a:tc vMerge="1"/>
                <a:tc gridSpan="2" vMerge="1"/>
                <a:tc hMerge="1" vMerge="1"/>
              </a:tr>
              <a:tr h="100000">
                <a:tc vMerge="1"/>
                <a:tc gridSpan="2" vMerge="1"/>
                <a:tc hMerge="1" vMerge="1"/>
              </a:tr>
              <a:tr h="100000">
                <a:tc vMerge="1"/>
                <a:tc gridSpan="2" vMerge="1"/>
                <a:tc hMerge="1" vMerge="1"/>
              </a:tr>
              <a:tr h="100000">
                <a:tc>
                  <a:txBody>
                    <a:bodyPr/>
                    <a:lstStyle/>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Epidemiology</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SzPts val="1400"/>
                        <a:buFont typeface="Titillium Web"/>
                        <a:buChar char="●"/>
                      </a:pPr>
                      <a:r>
                        <a:rPr lang="en-SA">
                          <a:solidFill>
                            <a:schemeClr val="accent2"/>
                          </a:solidFill>
                          <a:latin typeface="Titillium Web"/>
                          <a:ea typeface="Titillium Web"/>
                          <a:cs typeface="Titillium Web"/>
                          <a:sym typeface="Titillium Web"/>
                        </a:rPr>
                        <a:t>Measles virus infects human only. </a:t>
                      </a:r>
                      <a:r>
                        <a:rPr b="1" lang="en-SA">
                          <a:solidFill>
                            <a:srgbClr val="999999"/>
                          </a:solidFill>
                          <a:latin typeface="Titillium Web"/>
                          <a:ea typeface="Titillium Web"/>
                          <a:cs typeface="Titillium Web"/>
                          <a:sym typeface="Titillium Web"/>
                        </a:rPr>
                        <a:t>So we can eradicate it (easy to control)</a:t>
                      </a:r>
                      <a:endParaRPr b="1">
                        <a:solidFill>
                          <a:srgbClr val="999999"/>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Most cases in preschool children, very infectious.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Infection occurs mainly in winter and spring.</a:t>
                      </a:r>
                      <a:endParaRPr>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Pathogenesis</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1- The virus infects first epithetical cells of upper respiratory tract.</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b="1" lang="en-SA">
                          <a:solidFill>
                            <a:schemeClr val="accent6"/>
                          </a:solidFill>
                          <a:latin typeface="Titillium Web"/>
                          <a:ea typeface="Titillium Web"/>
                          <a:cs typeface="Titillium Web"/>
                          <a:sym typeface="Titillium Web"/>
                        </a:rPr>
                        <a:t>(It is not really a respiratory infection, but its transmission is throuh URT)</a:t>
                      </a:r>
                      <a:endParaRPr b="1">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2- Then the virus spreads to </a:t>
                      </a:r>
                      <a:r>
                        <a:rPr b="1" lang="en-SA">
                          <a:solidFill>
                            <a:schemeClr val="accent2"/>
                          </a:solidFill>
                          <a:latin typeface="Titillium Web"/>
                          <a:ea typeface="Titillium Web"/>
                          <a:cs typeface="Titillium Web"/>
                          <a:sym typeface="Titillium Web"/>
                        </a:rPr>
                        <a:t>the blood</a:t>
                      </a:r>
                      <a:r>
                        <a:rPr lang="en-SA">
                          <a:solidFill>
                            <a:schemeClr val="accent2"/>
                          </a:solidFill>
                          <a:latin typeface="Titillium Web"/>
                          <a:ea typeface="Titillium Web"/>
                          <a:cs typeface="Titillium Web"/>
                          <a:sym typeface="Titillium Web"/>
                        </a:rPr>
                        <a:t> causing viremia Viremia = Fever</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3- Then it infect the endothelial cells of blood vessels.</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4- Then the virus reaches the </a:t>
                      </a:r>
                      <a:r>
                        <a:rPr b="1" lang="en-SA">
                          <a:solidFill>
                            <a:schemeClr val="accent2"/>
                          </a:solidFill>
                          <a:latin typeface="Titillium Web"/>
                          <a:ea typeface="Titillium Web"/>
                          <a:cs typeface="Titillium Web"/>
                          <a:sym typeface="Titillium Web"/>
                        </a:rPr>
                        <a:t>lymphoid tissue</a:t>
                      </a:r>
                      <a:r>
                        <a:rPr lang="en-SA">
                          <a:solidFill>
                            <a:schemeClr val="accent2"/>
                          </a:solidFill>
                          <a:latin typeface="Titillium Web"/>
                          <a:ea typeface="Titillium Web"/>
                          <a:cs typeface="Titillium Web"/>
                          <a:sym typeface="Titillium Web"/>
                        </a:rPr>
                        <a:t> where it replicates further and disseminates to the skin causing </a:t>
                      </a:r>
                      <a:r>
                        <a:rPr b="1" lang="en-SA">
                          <a:solidFill>
                            <a:schemeClr val="accent3"/>
                          </a:solidFill>
                          <a:latin typeface="Titillium Web"/>
                          <a:ea typeface="Titillium Web"/>
                          <a:cs typeface="Titillium Web"/>
                          <a:sym typeface="Titillium Web"/>
                        </a:rPr>
                        <a:t>maculopapular rash.</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I.P</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Incubation period is 7- 14 days.</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(Influenza was 1-4 days, Measles &amp; mumps have a longer IP because they cause a systemic infection)</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6" name="Shape 2196"/>
        <p:cNvGrpSpPr/>
        <p:nvPr/>
      </p:nvGrpSpPr>
      <p:grpSpPr>
        <a:xfrm>
          <a:off x="0" y="0"/>
          <a:ext cx="0" cy="0"/>
          <a:chOff x="0" y="0"/>
          <a:chExt cx="0" cy="0"/>
        </a:xfrm>
      </p:grpSpPr>
      <p:sp>
        <p:nvSpPr>
          <p:cNvPr id="2197" name="Google Shape;2197;p20"/>
          <p:cNvSpPr txBox="1"/>
          <p:nvPr/>
        </p:nvSpPr>
        <p:spPr>
          <a:xfrm>
            <a:off x="-3643672" y="1597625"/>
            <a:ext cx="4271400" cy="68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latin typeface="Comic Sans MS"/>
              <a:ea typeface="Comic Sans MS"/>
              <a:cs typeface="Comic Sans MS"/>
              <a:sym typeface="Comic Sans MS"/>
            </a:endParaRPr>
          </a:p>
        </p:txBody>
      </p:sp>
      <p:pic>
        <p:nvPicPr>
          <p:cNvPr id="2198" name="Google Shape;2198;p20"/>
          <p:cNvPicPr preferRelativeResize="0"/>
          <p:nvPr/>
        </p:nvPicPr>
        <p:blipFill>
          <a:blip r:embed="rId3">
            <a:alphaModFix/>
          </a:blip>
          <a:stretch>
            <a:fillRect/>
          </a:stretch>
        </p:blipFill>
        <p:spPr>
          <a:xfrm>
            <a:off x="4684949" y="941623"/>
            <a:ext cx="1427200" cy="786575"/>
          </a:xfrm>
          <a:prstGeom prst="rect">
            <a:avLst/>
          </a:prstGeom>
          <a:noFill/>
          <a:ln cap="flat" cmpd="sng" w="19050">
            <a:solidFill>
              <a:schemeClr val="accent1"/>
            </a:solidFill>
            <a:prstDash val="solid"/>
            <a:round/>
            <a:headEnd len="sm" w="sm" type="none"/>
            <a:tailEnd len="sm" w="sm" type="none"/>
          </a:ln>
        </p:spPr>
      </p:pic>
      <p:sp>
        <p:nvSpPr>
          <p:cNvPr id="2199" name="Google Shape;2199;p20"/>
          <p:cNvSpPr txBox="1"/>
          <p:nvPr/>
        </p:nvSpPr>
        <p:spPr>
          <a:xfrm>
            <a:off x="3695879" y="629078"/>
            <a:ext cx="32670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1200">
                <a:solidFill>
                  <a:srgbClr val="999999"/>
                </a:solidFill>
                <a:latin typeface="Titillium Web"/>
                <a:ea typeface="Titillium Web"/>
                <a:cs typeface="Titillium Web"/>
                <a:sym typeface="Titillium Web"/>
              </a:rPr>
              <a:t>Koplik’s spot</a:t>
            </a:r>
            <a:endParaRPr b="1" sz="1200">
              <a:solidFill>
                <a:srgbClr val="999999"/>
              </a:solidFill>
              <a:latin typeface="Titillium Web"/>
              <a:ea typeface="Titillium Web"/>
              <a:cs typeface="Titillium Web"/>
              <a:sym typeface="Titillium Web"/>
            </a:endParaRPr>
          </a:p>
        </p:txBody>
      </p:sp>
      <p:sp>
        <p:nvSpPr>
          <p:cNvPr id="2200" name="Google Shape;2200;p20"/>
          <p:cNvSpPr/>
          <p:nvPr/>
        </p:nvSpPr>
        <p:spPr>
          <a:xfrm>
            <a:off x="5413625" y="1287472"/>
            <a:ext cx="220800" cy="152400"/>
          </a:xfrm>
          <a:prstGeom prst="ellipse">
            <a:avLst/>
          </a:prstGeom>
          <a:no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0"/>
          <p:cNvSpPr txBox="1"/>
          <p:nvPr/>
        </p:nvSpPr>
        <p:spPr>
          <a:xfrm>
            <a:off x="90458" y="96888"/>
            <a:ext cx="6677100" cy="74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3600">
                <a:solidFill>
                  <a:srgbClr val="00318B"/>
                </a:solidFill>
                <a:latin typeface="Asap"/>
                <a:ea typeface="Asap"/>
                <a:cs typeface="Asap"/>
                <a:sym typeface="Asap"/>
              </a:rPr>
              <a:t>Measles Virus</a:t>
            </a:r>
            <a:endParaRPr b="1" sz="3600">
              <a:solidFill>
                <a:srgbClr val="00318B"/>
              </a:solidFill>
              <a:latin typeface="Asap"/>
              <a:ea typeface="Asap"/>
              <a:cs typeface="Asap"/>
              <a:sym typeface="Asap"/>
            </a:endParaRPr>
          </a:p>
        </p:txBody>
      </p:sp>
      <p:graphicFrame>
        <p:nvGraphicFramePr>
          <p:cNvPr id="2202" name="Google Shape;2202;p20"/>
          <p:cNvGraphicFramePr/>
          <p:nvPr/>
        </p:nvGraphicFramePr>
        <p:xfrm>
          <a:off x="430574" y="1830131"/>
          <a:ext cx="3000000" cy="3000000"/>
        </p:xfrm>
        <a:graphic>
          <a:graphicData uri="http://schemas.openxmlformats.org/drawingml/2006/table">
            <a:tbl>
              <a:tblPr>
                <a:noFill/>
                <a:tableStyleId>{1F22ED1F-4546-44EF-BD55-0B6B00C91BA6}</a:tableStyleId>
              </a:tblPr>
              <a:tblGrid>
                <a:gridCol w="1438675"/>
                <a:gridCol w="1826625"/>
                <a:gridCol w="2731550"/>
              </a:tblGrid>
              <a:tr h="419050">
                <a:tc>
                  <a:txBody>
                    <a:bodyPr/>
                    <a:lstStyle/>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Clinical Features </a:t>
                      </a:r>
                      <a:endParaRPr b="1" sz="1500">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sz="1500">
                          <a:solidFill>
                            <a:schemeClr val="accent2"/>
                          </a:solidFill>
                          <a:latin typeface="Titillium Web"/>
                          <a:ea typeface="Titillium Web"/>
                          <a:cs typeface="Titillium Web"/>
                          <a:sym typeface="Titillium Web"/>
                        </a:rPr>
                        <a:t>Prodromal symptom: Fever, Cough, conjunctivitis</a:t>
                      </a:r>
                      <a:r>
                        <a:rPr lang="en-SA" sz="1300">
                          <a:solidFill>
                            <a:schemeClr val="accent2"/>
                          </a:solidFill>
                          <a:latin typeface="Titillium Web"/>
                          <a:ea typeface="Titillium Web"/>
                          <a:cs typeface="Titillium Web"/>
                          <a:sym typeface="Titillium Web"/>
                        </a:rPr>
                        <a:t>(pink eye)</a:t>
                      </a:r>
                      <a:r>
                        <a:rPr lang="en-SA" sz="1500">
                          <a:solidFill>
                            <a:schemeClr val="accent2"/>
                          </a:solidFill>
                          <a:latin typeface="Titillium Web"/>
                          <a:ea typeface="Titillium Web"/>
                          <a:cs typeface="Titillium Web"/>
                          <a:sym typeface="Titillium Web"/>
                        </a:rPr>
                        <a:t> and running nose.</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1500">
                          <a:solidFill>
                            <a:schemeClr val="accent3"/>
                          </a:solidFill>
                          <a:latin typeface="Titillium Web"/>
                          <a:ea typeface="Titillium Web"/>
                          <a:cs typeface="Titillium Web"/>
                          <a:sym typeface="Titillium Web"/>
                        </a:rPr>
                        <a:t>★ Koplik’s spot: Small red papules with white central dots appear mostly in buccal mucosa.</a:t>
                      </a:r>
                      <a:endParaRPr b="1" sz="15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500">
                          <a:solidFill>
                            <a:schemeClr val="accent3"/>
                          </a:solidFill>
                          <a:latin typeface="Titillium Web"/>
                          <a:ea typeface="Titillium Web"/>
                          <a:cs typeface="Titillium Web"/>
                          <a:sym typeface="Titillium Web"/>
                        </a:rPr>
                        <a:t> </a:t>
                      </a:r>
                      <a:r>
                        <a:rPr b="1" lang="en-SA" sz="1500">
                          <a:solidFill>
                            <a:srgbClr val="999999"/>
                          </a:solidFill>
                          <a:latin typeface="Titillium Web"/>
                          <a:ea typeface="Titillium Web"/>
                          <a:cs typeface="Titillium Web"/>
                          <a:sym typeface="Titillium Web"/>
                        </a:rPr>
                        <a:t>(buccal mucosa is the lining of the cheeks and the back of the lips, and inside the mouth).</a:t>
                      </a:r>
                      <a:endParaRPr b="1" sz="15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1500">
                          <a:solidFill>
                            <a:schemeClr val="accent3"/>
                          </a:solidFill>
                          <a:latin typeface="Titillium Web"/>
                          <a:ea typeface="Titillium Web"/>
                          <a:cs typeface="Titillium Web"/>
                          <a:sym typeface="Titillium Web"/>
                        </a:rPr>
                        <a:t>★ Rash: Maculopapular rash</a:t>
                      </a:r>
                      <a:r>
                        <a:rPr lang="en-SA" sz="1500">
                          <a:solidFill>
                            <a:srgbClr val="073763"/>
                          </a:solidFill>
                          <a:latin typeface="Titillium Web"/>
                          <a:ea typeface="Titillium Web"/>
                          <a:cs typeface="Titillium Web"/>
                          <a:sym typeface="Titillium Web"/>
                        </a:rPr>
                        <a:t> </a:t>
                      </a:r>
                      <a:r>
                        <a:rPr lang="en-SA" sz="1500">
                          <a:solidFill>
                            <a:schemeClr val="accent2"/>
                          </a:solidFill>
                          <a:latin typeface="Titillium Web"/>
                          <a:ea typeface="Titillium Web"/>
                          <a:cs typeface="Titillium Web"/>
                          <a:sym typeface="Titillium Web"/>
                        </a:rPr>
                        <a:t>first on face, trunk, extremities. </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500">
                          <a:solidFill>
                            <a:schemeClr val="accent2"/>
                          </a:solidFill>
                          <a:latin typeface="Titillium Web"/>
                          <a:ea typeface="Titillium Web"/>
                          <a:cs typeface="Titillium Web"/>
                          <a:sym typeface="Titillium Web"/>
                        </a:rPr>
                        <a:t>The rash is red, become confluent, last for 4 or 5 days, then disappears leaving brownish discoloration of the skin and final desquamation. </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500">
                          <a:solidFill>
                            <a:schemeClr val="accent2"/>
                          </a:solidFill>
                          <a:latin typeface="Titillium Web"/>
                          <a:ea typeface="Titillium Web"/>
                          <a:cs typeface="Titillium Web"/>
                          <a:sym typeface="Titillium Web"/>
                        </a:rPr>
                        <a:t>Recovery complete in normal children with</a:t>
                      </a:r>
                      <a:r>
                        <a:rPr b="1" lang="en-SA" sz="1500">
                          <a:solidFill>
                            <a:schemeClr val="accent3"/>
                          </a:solidFill>
                          <a:latin typeface="Titillium Web"/>
                          <a:ea typeface="Titillium Web"/>
                          <a:cs typeface="Titillium Web"/>
                          <a:sym typeface="Titillium Web"/>
                        </a:rPr>
                        <a:t> life long sold immunity</a:t>
                      </a:r>
                      <a:endParaRPr b="1" sz="15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Complications</a:t>
                      </a:r>
                      <a:endParaRPr b="1" sz="1500">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b="1" lang="en-SA" sz="1600">
                          <a:solidFill>
                            <a:schemeClr val="accent3"/>
                          </a:solidFill>
                          <a:latin typeface="Titillium Web"/>
                          <a:ea typeface="Titillium Web"/>
                          <a:cs typeface="Titillium Web"/>
                          <a:sym typeface="Titillium Web"/>
                        </a:rPr>
                        <a:t>★ Encephalitis: Acute or subacute sclerosing panencephalitis (SSPE).</a:t>
                      </a:r>
                      <a:r>
                        <a:rPr b="1" lang="en-SA" sz="1500">
                          <a:solidFill>
                            <a:schemeClr val="accent3"/>
                          </a:solidFill>
                          <a:latin typeface="Titillium Web"/>
                          <a:ea typeface="Titillium Web"/>
                          <a:cs typeface="Titillium Web"/>
                          <a:sym typeface="Titillium Web"/>
                        </a:rPr>
                        <a:t> </a:t>
                      </a:r>
                      <a:r>
                        <a:rPr b="1" lang="en-SA" sz="1000">
                          <a:solidFill>
                            <a:schemeClr val="accent3"/>
                          </a:solidFill>
                          <a:latin typeface="Titillium Web"/>
                          <a:ea typeface="Titillium Web"/>
                          <a:cs typeface="Titillium Web"/>
                          <a:sym typeface="Titillium Web"/>
                        </a:rPr>
                        <a:t>(VERY RARE)</a:t>
                      </a:r>
                      <a:endParaRPr b="1" sz="1000">
                        <a:solidFill>
                          <a:schemeClr val="accent3"/>
                        </a:solidFill>
                        <a:latin typeface="Titillium Web"/>
                        <a:ea typeface="Titillium Web"/>
                        <a:cs typeface="Titillium Web"/>
                        <a:sym typeface="Titillium Web"/>
                      </a:endParaRPr>
                    </a:p>
                    <a:p>
                      <a:pPr indent="-330200" lvl="0" marL="457200" rtl="0" algn="l">
                        <a:spcBef>
                          <a:spcPts val="0"/>
                        </a:spcBef>
                        <a:spcAft>
                          <a:spcPts val="0"/>
                        </a:spcAft>
                        <a:buClr>
                          <a:schemeClr val="accent2"/>
                        </a:buClr>
                        <a:buSzPts val="1600"/>
                        <a:buFont typeface="Titillium Web"/>
                        <a:buChar char="●"/>
                      </a:pPr>
                      <a:r>
                        <a:rPr lang="en-SA" sz="1600">
                          <a:solidFill>
                            <a:schemeClr val="accent2"/>
                          </a:solidFill>
                          <a:latin typeface="Titillium Web"/>
                          <a:ea typeface="Titillium Web"/>
                          <a:cs typeface="Titillium Web"/>
                          <a:sym typeface="Titillium Web"/>
                        </a:rPr>
                        <a:t>Giant cell pneumonia: rare in immunocompromised children due to direct invasion of measles virus to the lung tissue.</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26950">
                <a:tc rowSpan="4">
                  <a:txBody>
                    <a:bodyPr/>
                    <a:lstStyle/>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Lab diagnosis</a:t>
                      </a:r>
                      <a:endParaRPr>
                        <a:solidFill>
                          <a:schemeClr val="dk1"/>
                        </a:solidFill>
                      </a:endParaRPr>
                    </a:p>
                    <a:p>
                      <a:pPr indent="0" lvl="0" marL="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rowSpan="4">
                  <a:txBody>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Serology by detection of</a:t>
                      </a:r>
                      <a:r>
                        <a:rPr lang="en-SA" sz="1500">
                          <a:solidFill>
                            <a:schemeClr val="accent3"/>
                          </a:solidFill>
                          <a:latin typeface="Titillium Web"/>
                          <a:ea typeface="Titillium Web"/>
                          <a:cs typeface="Titillium Web"/>
                          <a:sym typeface="Titillium Web"/>
                        </a:rPr>
                        <a:t> </a:t>
                      </a:r>
                      <a:r>
                        <a:rPr b="1" lang="en-SA" sz="1500">
                          <a:solidFill>
                            <a:schemeClr val="accent3"/>
                          </a:solidFill>
                          <a:latin typeface="Titillium Web"/>
                          <a:ea typeface="Titillium Web"/>
                          <a:cs typeface="Titillium Web"/>
                          <a:sym typeface="Titillium Web"/>
                        </a:rPr>
                        <a:t>IgM</a:t>
                      </a:r>
                      <a:r>
                        <a:rPr lang="en-SA" sz="1500">
                          <a:solidFill>
                            <a:schemeClr val="accent2"/>
                          </a:solidFill>
                          <a:latin typeface="Titillium Web"/>
                          <a:ea typeface="Titillium Web"/>
                          <a:cs typeface="Titillium Web"/>
                          <a:sym typeface="Titillium Web"/>
                        </a:rPr>
                        <a:t> </a:t>
                      </a:r>
                      <a:r>
                        <a:rPr b="1" lang="en-SA" sz="1500">
                          <a:solidFill>
                            <a:schemeClr val="accent2"/>
                          </a:solidFill>
                          <a:latin typeface="Titillium Web"/>
                          <a:ea typeface="Titillium Web"/>
                          <a:cs typeface="Titillium Web"/>
                          <a:sym typeface="Titillium Web"/>
                        </a:rPr>
                        <a:t>Ab</a:t>
                      </a:r>
                      <a:r>
                        <a:rPr lang="en-SA" sz="1500">
                          <a:solidFill>
                            <a:schemeClr val="accent2"/>
                          </a:solidFill>
                          <a:latin typeface="Titillium Web"/>
                          <a:ea typeface="Titillium Web"/>
                          <a:cs typeface="Titillium Web"/>
                          <a:sym typeface="Titillium Web"/>
                        </a:rPr>
                        <a:t> using </a:t>
                      </a:r>
                      <a:r>
                        <a:rPr b="1" lang="en-SA" sz="1500">
                          <a:solidFill>
                            <a:schemeClr val="accent3"/>
                          </a:solidFill>
                          <a:latin typeface="Titillium Web"/>
                          <a:ea typeface="Titillium Web"/>
                          <a:cs typeface="Titillium Web"/>
                          <a:sym typeface="Titillium Web"/>
                        </a:rPr>
                        <a:t>ELISA</a:t>
                      </a:r>
                      <a:r>
                        <a:rPr lang="en-SA" sz="1500">
                          <a:solidFill>
                            <a:schemeClr val="accent2"/>
                          </a:solidFill>
                          <a:latin typeface="Titillium Web"/>
                          <a:ea typeface="Titillium Web"/>
                          <a:cs typeface="Titillium Web"/>
                          <a:sym typeface="Titillium Web"/>
                        </a:rPr>
                        <a:t> and in case of Subacute sclerosing panencephalitis </a:t>
                      </a:r>
                      <a:r>
                        <a:rPr b="1" lang="en-SA" sz="1500">
                          <a:solidFill>
                            <a:schemeClr val="accent2"/>
                          </a:solidFill>
                          <a:latin typeface="Titillium Web"/>
                          <a:ea typeface="Titillium Web"/>
                          <a:cs typeface="Titillium Web"/>
                          <a:sym typeface="Titillium Web"/>
                        </a:rPr>
                        <a:t>(</a:t>
                      </a:r>
                      <a:r>
                        <a:rPr b="1" lang="en-SA" sz="1500">
                          <a:solidFill>
                            <a:schemeClr val="accent3"/>
                          </a:solidFill>
                          <a:latin typeface="Titillium Web"/>
                          <a:ea typeface="Titillium Web"/>
                          <a:cs typeface="Titillium Web"/>
                          <a:sym typeface="Titillium Web"/>
                        </a:rPr>
                        <a:t>SSPE</a:t>
                      </a:r>
                      <a:r>
                        <a:rPr b="1" lang="en-SA" sz="1500">
                          <a:solidFill>
                            <a:schemeClr val="accent2"/>
                          </a:solidFill>
                          <a:latin typeface="Titillium Web"/>
                          <a:ea typeface="Titillium Web"/>
                          <a:cs typeface="Titillium Web"/>
                          <a:sym typeface="Titillium Web"/>
                        </a:rPr>
                        <a:t>)</a:t>
                      </a:r>
                      <a:r>
                        <a:rPr lang="en-SA" sz="1500">
                          <a:solidFill>
                            <a:schemeClr val="accent2"/>
                          </a:solidFill>
                          <a:latin typeface="Titillium Web"/>
                          <a:ea typeface="Titillium Web"/>
                          <a:cs typeface="Titillium Web"/>
                          <a:sym typeface="Titillium Web"/>
                        </a:rPr>
                        <a:t> detection of measles antibodies in </a:t>
                      </a:r>
                      <a:r>
                        <a:rPr b="1" lang="en-SA" sz="1500">
                          <a:solidFill>
                            <a:schemeClr val="accent3"/>
                          </a:solidFill>
                          <a:latin typeface="Titillium Web"/>
                          <a:ea typeface="Titillium Web"/>
                          <a:cs typeface="Titillium Web"/>
                          <a:sym typeface="Titillium Web"/>
                        </a:rPr>
                        <a:t>CSF</a:t>
                      </a:r>
                      <a:r>
                        <a:rPr lang="en-SA" sz="1500">
                          <a:solidFill>
                            <a:schemeClr val="accent2"/>
                          </a:solidFill>
                          <a:latin typeface="Titillium Web"/>
                          <a:ea typeface="Titillium Web"/>
                          <a:cs typeface="Titillium Web"/>
                          <a:sym typeface="Titillium Web"/>
                        </a:rPr>
                        <a:t> </a:t>
                      </a:r>
                      <a:endParaRPr sz="1500">
                        <a:solidFill>
                          <a:schemeClr val="accent2"/>
                        </a:solidFill>
                        <a:latin typeface="Titillium Web"/>
                        <a:ea typeface="Titillium Web"/>
                        <a:cs typeface="Titillium Web"/>
                        <a:sym typeface="Titillium Web"/>
                      </a:endParaRPr>
                    </a:p>
                    <a:p>
                      <a:pPr indent="0" lvl="0" marL="457200" rtl="0" algn="l">
                        <a:spcBef>
                          <a:spcPts val="0"/>
                        </a:spcBef>
                        <a:spcAft>
                          <a:spcPts val="0"/>
                        </a:spcAft>
                        <a:buClr>
                          <a:schemeClr val="dk1"/>
                        </a:buClr>
                        <a:buSzPts val="1100"/>
                        <a:buFont typeface="Arial"/>
                        <a:buNone/>
                      </a:pPr>
                      <a:r>
                        <a:rPr lang="en-SA" sz="1500">
                          <a:solidFill>
                            <a:schemeClr val="accent2"/>
                          </a:solidFill>
                          <a:latin typeface="Titillium Web"/>
                          <a:ea typeface="Titillium Web"/>
                          <a:cs typeface="Titillium Web"/>
                          <a:sym typeface="Titillium Web"/>
                        </a:rPr>
                        <a:t>or detection of viral RNA using PCR.</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4" hMerge="1"/>
              </a:tr>
              <a:tr h="100000">
                <a:tc vMerge="1"/>
                <a:tc gridSpan="2" vMerge="1"/>
                <a:tc hMerge="1" vMerge="1"/>
              </a:tr>
              <a:tr h="100000">
                <a:tc vMerge="1"/>
                <a:tc gridSpan="2" vMerge="1"/>
                <a:tc hMerge="1" vMerge="1"/>
              </a:tr>
              <a:tr h="100000">
                <a:tc vMerge="1"/>
                <a:tc gridSpan="2" vMerge="1"/>
                <a:tc hMerge="1" vMerge="1"/>
              </a:tr>
              <a:tr h="100000">
                <a:tc>
                  <a:txBody>
                    <a:bodyPr/>
                    <a:lstStyle/>
                    <a:p>
                      <a:pPr indent="0" lvl="0" marL="0" rtl="0" algn="ctr">
                        <a:spcBef>
                          <a:spcPts val="0"/>
                        </a:spcBef>
                        <a:spcAft>
                          <a:spcPts val="0"/>
                        </a:spcAft>
                        <a:buNone/>
                      </a:pPr>
                      <a:r>
                        <a:rPr b="1" lang="en-SA" sz="1500">
                          <a:solidFill>
                            <a:srgbClr val="073763"/>
                          </a:solidFill>
                          <a:latin typeface="Titillium Web"/>
                          <a:ea typeface="Titillium Web"/>
                          <a:cs typeface="Titillium Web"/>
                          <a:sym typeface="Titillium Web"/>
                        </a:rPr>
                        <a:t>Treatment</a:t>
                      </a:r>
                      <a:endParaRPr b="1" sz="1500">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rPr b="1" lang="en-SA" sz="1500">
                          <a:solidFill>
                            <a:srgbClr val="073763"/>
                          </a:solidFill>
                          <a:latin typeface="Titillium Web"/>
                          <a:ea typeface="Titillium Web"/>
                          <a:cs typeface="Titillium Web"/>
                          <a:sym typeface="Titillium Web"/>
                        </a:rPr>
                        <a:t> &amp;</a:t>
                      </a:r>
                      <a:endParaRPr b="1" sz="1500">
                        <a:solidFill>
                          <a:srgbClr val="07376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 prevention</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No specific treatment.</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Calibri"/>
                        <a:buChar char="★"/>
                      </a:pPr>
                      <a:r>
                        <a:rPr lang="en-SA" sz="1500">
                          <a:solidFill>
                            <a:schemeClr val="accent2"/>
                          </a:solidFill>
                          <a:latin typeface="Titillium Web"/>
                          <a:ea typeface="Titillium Web"/>
                          <a:cs typeface="Titillium Web"/>
                          <a:sym typeface="Titillium Web"/>
                        </a:rPr>
                        <a:t>prevention by</a:t>
                      </a:r>
                      <a:r>
                        <a:rPr b="1" lang="en-SA" sz="1500">
                          <a:solidFill>
                            <a:schemeClr val="accent2"/>
                          </a:solidFill>
                          <a:latin typeface="Titillium Web"/>
                          <a:ea typeface="Titillium Web"/>
                          <a:cs typeface="Titillium Web"/>
                          <a:sym typeface="Titillium Web"/>
                        </a:rPr>
                        <a:t> giving the live attenuated vaccine ( </a:t>
                      </a:r>
                      <a:r>
                        <a:rPr b="1" lang="en-SA" sz="1500">
                          <a:solidFill>
                            <a:schemeClr val="accent3"/>
                          </a:solidFill>
                          <a:latin typeface="Titillium Web"/>
                          <a:ea typeface="Titillium Web"/>
                          <a:cs typeface="Titillium Web"/>
                          <a:sym typeface="Titillium Web"/>
                        </a:rPr>
                        <a:t>MMR</a:t>
                      </a:r>
                      <a:r>
                        <a:rPr b="1" lang="en-SA" sz="1500">
                          <a:solidFill>
                            <a:schemeClr val="accent2"/>
                          </a:solidFill>
                          <a:latin typeface="Titillium Web"/>
                          <a:ea typeface="Titillium Web"/>
                          <a:cs typeface="Titillium Web"/>
                          <a:sym typeface="Titillium Web"/>
                        </a:rPr>
                        <a:t> ) </a:t>
                      </a:r>
                      <a:r>
                        <a:rPr lang="en-SA" sz="1500">
                          <a:solidFill>
                            <a:schemeClr val="accent2"/>
                          </a:solidFill>
                          <a:latin typeface="Titillium Web"/>
                          <a:ea typeface="Titillium Web"/>
                          <a:cs typeface="Titillium Web"/>
                          <a:sym typeface="Titillium Web"/>
                        </a:rPr>
                        <a:t>for Measles, Mumps, &amp; Rubella</a:t>
                      </a:r>
                      <a:r>
                        <a:rPr lang="en-SA" sz="1300">
                          <a:solidFill>
                            <a:schemeClr val="accent2"/>
                          </a:solidFill>
                          <a:latin typeface="Titillium Web"/>
                          <a:ea typeface="Titillium Web"/>
                          <a:cs typeface="Titillium Web"/>
                          <a:sym typeface="Titillium Web"/>
                        </a:rPr>
                        <a:t>(الحصبة الألمانية)</a:t>
                      </a:r>
                      <a:r>
                        <a:rPr lang="en-SA" sz="1500">
                          <a:solidFill>
                            <a:schemeClr val="accent2"/>
                          </a:solidFill>
                          <a:latin typeface="Titillium Web"/>
                          <a:ea typeface="Titillium Web"/>
                          <a:cs typeface="Titillium Web"/>
                          <a:sym typeface="Titillium Web"/>
                        </a:rPr>
                        <a:t> ( to all children 15 months age and booster dose at school entry ),</a:t>
                      </a:r>
                      <a:r>
                        <a:rPr b="1" lang="en-SA" sz="1500">
                          <a:solidFill>
                            <a:schemeClr val="accent2"/>
                          </a:solidFill>
                          <a:latin typeface="Titillium Web"/>
                          <a:ea typeface="Titillium Web"/>
                          <a:cs typeface="Titillium Web"/>
                          <a:sym typeface="Titillium Web"/>
                        </a:rPr>
                        <a:t> it give excellent long last protection</a:t>
                      </a:r>
                      <a:r>
                        <a:rPr b="1" lang="en-SA" sz="1500">
                          <a:solidFill>
                            <a:srgbClr val="073763"/>
                          </a:solidFill>
                          <a:latin typeface="Titillium Web"/>
                          <a:ea typeface="Titillium Web"/>
                          <a:cs typeface="Titillium Web"/>
                          <a:sym typeface="Titillium Web"/>
                        </a:rPr>
                        <a:t>.</a:t>
                      </a:r>
                      <a:endParaRPr>
                        <a:solidFill>
                          <a:schemeClr val="dk1"/>
                        </a:solidFill>
                      </a:endParaRPr>
                    </a:p>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pic>
        <p:nvPicPr>
          <p:cNvPr id="2203" name="Google Shape;2203;p20"/>
          <p:cNvPicPr preferRelativeResize="0"/>
          <p:nvPr/>
        </p:nvPicPr>
        <p:blipFill>
          <a:blip r:embed="rId4">
            <a:alphaModFix/>
          </a:blip>
          <a:stretch>
            <a:fillRect/>
          </a:stretch>
        </p:blipFill>
        <p:spPr>
          <a:xfrm>
            <a:off x="1155068" y="941624"/>
            <a:ext cx="1605546" cy="786575"/>
          </a:xfrm>
          <a:prstGeom prst="rect">
            <a:avLst/>
          </a:prstGeom>
          <a:noFill/>
          <a:ln cap="flat" cmpd="sng" w="19050">
            <a:solidFill>
              <a:schemeClr val="accent1"/>
            </a:solidFill>
            <a:prstDash val="solid"/>
            <a:round/>
            <a:headEnd len="sm" w="sm" type="none"/>
            <a:tailEnd len="sm" w="sm" type="none"/>
          </a:ln>
        </p:spPr>
      </p:pic>
      <p:sp>
        <p:nvSpPr>
          <p:cNvPr id="2204" name="Google Shape;2204;p20"/>
          <p:cNvSpPr txBox="1"/>
          <p:nvPr/>
        </p:nvSpPr>
        <p:spPr>
          <a:xfrm>
            <a:off x="1066075" y="629073"/>
            <a:ext cx="1933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1200">
                <a:solidFill>
                  <a:srgbClr val="999999"/>
                </a:solidFill>
                <a:latin typeface="Titillium Web"/>
                <a:ea typeface="Titillium Web"/>
                <a:cs typeface="Titillium Web"/>
                <a:sym typeface="Titillium Web"/>
              </a:rPr>
              <a:t>Measles Maculopapular</a:t>
            </a:r>
            <a:endParaRPr b="1" sz="1200">
              <a:solidFill>
                <a:srgbClr val="999999"/>
              </a:solidFill>
              <a:latin typeface="Titillium Web"/>
              <a:ea typeface="Titillium Web"/>
              <a:cs typeface="Titillium Web"/>
              <a:sym typeface="Titillium Web"/>
            </a:endParaRPr>
          </a:p>
        </p:txBody>
      </p:sp>
      <p:sp>
        <p:nvSpPr>
          <p:cNvPr id="2205" name="Google Shape;2205;p20"/>
          <p:cNvSpPr/>
          <p:nvPr/>
        </p:nvSpPr>
        <p:spPr>
          <a:xfrm>
            <a:off x="944402" y="8994332"/>
            <a:ext cx="357468" cy="305712"/>
          </a:xfrm>
          <a:custGeom>
            <a:rect b="b" l="l" r="r" t="t"/>
            <a:pathLst>
              <a:path extrusionOk="0" h="11520" w="11562">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21"/>
          <p:cNvSpPr txBox="1"/>
          <p:nvPr/>
        </p:nvSpPr>
        <p:spPr>
          <a:xfrm>
            <a:off x="301886" y="624942"/>
            <a:ext cx="6362700" cy="564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SA" sz="3600">
                <a:solidFill>
                  <a:schemeClr val="accent1"/>
                </a:solidFill>
                <a:latin typeface="Asap"/>
                <a:ea typeface="Asap"/>
                <a:cs typeface="Asap"/>
                <a:sym typeface="Asap"/>
              </a:rPr>
              <a:t>Mumps Virus</a:t>
            </a:r>
            <a:endParaRPr b="1" sz="3600">
              <a:solidFill>
                <a:schemeClr val="accent1"/>
              </a:solidFill>
              <a:latin typeface="Asap"/>
              <a:ea typeface="Asap"/>
              <a:cs typeface="Asap"/>
              <a:sym typeface="Asap"/>
            </a:endParaRPr>
          </a:p>
          <a:p>
            <a:pPr indent="0" lvl="0" marL="0" marR="0" rtl="0" algn="ctr">
              <a:spcBef>
                <a:spcPts val="0"/>
              </a:spcBef>
              <a:spcAft>
                <a:spcPts val="0"/>
              </a:spcAft>
              <a:buNone/>
            </a:pPr>
            <a:r>
              <a:t/>
            </a:r>
            <a:endParaRPr b="1" sz="2500">
              <a:solidFill>
                <a:srgbClr val="002060"/>
              </a:solidFill>
              <a:latin typeface="Comic Sans MS"/>
              <a:ea typeface="Comic Sans MS"/>
              <a:cs typeface="Comic Sans MS"/>
              <a:sym typeface="Comic Sans MS"/>
            </a:endParaRPr>
          </a:p>
        </p:txBody>
      </p:sp>
      <p:graphicFrame>
        <p:nvGraphicFramePr>
          <p:cNvPr id="2211" name="Google Shape;2211;p21"/>
          <p:cNvGraphicFramePr/>
          <p:nvPr/>
        </p:nvGraphicFramePr>
        <p:xfrm>
          <a:off x="430586" y="1328681"/>
          <a:ext cx="3000000" cy="3000000"/>
        </p:xfrm>
        <a:graphic>
          <a:graphicData uri="http://schemas.openxmlformats.org/drawingml/2006/table">
            <a:tbl>
              <a:tblPr>
                <a:noFill/>
                <a:tableStyleId>{1F22ED1F-4546-44EF-BD55-0B6B00C91BA6}</a:tableStyleId>
              </a:tblPr>
              <a:tblGrid>
                <a:gridCol w="1351975"/>
                <a:gridCol w="1951550"/>
                <a:gridCol w="2693300"/>
              </a:tblGrid>
              <a:tr h="1583100">
                <a:tc>
                  <a:txBody>
                    <a:bodyPr/>
                    <a:lstStyle/>
                    <a:p>
                      <a:pPr indent="0" lvl="0" marL="0" rtl="0" algn="ctr">
                        <a:spcBef>
                          <a:spcPts val="0"/>
                        </a:spcBef>
                        <a:spcAft>
                          <a:spcPts val="0"/>
                        </a:spcAft>
                        <a:buClr>
                          <a:schemeClr val="dk1"/>
                        </a:buClr>
                        <a:buSzPts val="1100"/>
                        <a:buFont typeface="Arial"/>
                        <a:buNone/>
                      </a:pPr>
                      <a:r>
                        <a:rPr b="1" lang="en-SA">
                          <a:solidFill>
                            <a:srgbClr val="073763"/>
                          </a:solidFill>
                          <a:latin typeface="Titillium Web"/>
                          <a:ea typeface="Titillium Web"/>
                          <a:cs typeface="Titillium Web"/>
                          <a:sym typeface="Titillium Web"/>
                        </a:rPr>
                        <a:t>Definition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b="1" lang="en-SA">
                          <a:solidFill>
                            <a:schemeClr val="accent3"/>
                          </a:solidFill>
                          <a:latin typeface="Titillium Web"/>
                          <a:ea typeface="Titillium Web"/>
                          <a:cs typeface="Titillium Web"/>
                          <a:sym typeface="Titillium Web"/>
                        </a:rPr>
                        <a:t>★ An acute benign viral parotitis. </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a:solidFill>
                            <a:schemeClr val="accent3"/>
                          </a:solidFill>
                          <a:latin typeface="Titillium Web"/>
                          <a:ea typeface="Titillium Web"/>
                          <a:cs typeface="Titillium Web"/>
                          <a:sym typeface="Titillium Web"/>
                        </a:rPr>
                        <a:t>Parotitis: a painful inflammation &amp; swelling of salivary gland, mainly parotid glands.</a:t>
                      </a:r>
                      <a:r>
                        <a:rPr lang="en-SA">
                          <a:solidFill>
                            <a:srgbClr val="073763"/>
                          </a:solidFill>
                          <a:latin typeface="Titillium Web"/>
                          <a:ea typeface="Titillium Web"/>
                          <a:cs typeface="Titillium Web"/>
                          <a:sym typeface="Titillium Web"/>
                        </a:rPr>
                        <a:t> </a:t>
                      </a:r>
                      <a:endParaRPr>
                        <a:solidFill>
                          <a:srgbClr val="07376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a:solidFill>
                            <a:schemeClr val="accent2"/>
                          </a:solidFill>
                          <a:latin typeface="Titillium Web"/>
                          <a:ea typeface="Titillium Web"/>
                          <a:cs typeface="Titillium Web"/>
                          <a:sym typeface="Titillium Web"/>
                        </a:rPr>
                        <a:t>A disease of children (5-15 years) </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Also can be seen in young adult, but with more complicated features.</a:t>
                      </a:r>
                      <a:endParaRPr>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43135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Family</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Paramyxoviridae</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12240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Structure features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Enveloped virus with Negative polarity, single stranded RNA genome.</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The viral envelope is covered with two glycoprotein spikes, hemagglutinin and neuraminidase.</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6170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Transmission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b="1" lang="en-SA">
                          <a:solidFill>
                            <a:schemeClr val="accent2"/>
                          </a:solidFill>
                          <a:latin typeface="Titillium Web"/>
                          <a:ea typeface="Titillium Web"/>
                          <a:cs typeface="Titillium Web"/>
                          <a:sym typeface="Titillium Web"/>
                        </a:rPr>
                        <a:t>Inhalation </a:t>
                      </a:r>
                      <a:r>
                        <a:rPr lang="en-SA">
                          <a:solidFill>
                            <a:schemeClr val="accent2"/>
                          </a:solidFill>
                          <a:latin typeface="Titillium Web"/>
                          <a:ea typeface="Titillium Web"/>
                          <a:cs typeface="Titillium Web"/>
                          <a:sym typeface="Titillium Web"/>
                        </a:rPr>
                        <a:t>of infectious aerosol droplets during sneezing and coughing, or direct contact with </a:t>
                      </a:r>
                      <a:r>
                        <a:rPr b="1" lang="en-SA">
                          <a:solidFill>
                            <a:schemeClr val="accent2"/>
                          </a:solidFill>
                          <a:latin typeface="Titillium Web"/>
                          <a:ea typeface="Titillium Web"/>
                          <a:cs typeface="Titillium Web"/>
                          <a:sym typeface="Titillium Web"/>
                        </a:rPr>
                        <a:t>saliva.</a:t>
                      </a:r>
                      <a:endParaRPr b="1">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12240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Epidemiology</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 Mumps virus infects human only</a:t>
                      </a:r>
                      <a:r>
                        <a:rPr b="1" lang="en-SA">
                          <a:solidFill>
                            <a:srgbClr val="999999"/>
                          </a:solidFill>
                          <a:latin typeface="Titillium Web"/>
                          <a:ea typeface="Titillium Web"/>
                          <a:cs typeface="Titillium Web"/>
                          <a:sym typeface="Titillium Web"/>
                        </a:rPr>
                        <a:t> </a:t>
                      </a:r>
                      <a:endParaRPr b="1">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b="1" lang="en-SA">
                          <a:solidFill>
                            <a:srgbClr val="999999"/>
                          </a:solidFill>
                          <a:latin typeface="Titillium Web"/>
                          <a:ea typeface="Titillium Web"/>
                          <a:cs typeface="Titillium Web"/>
                          <a:sym typeface="Titillium Web"/>
                        </a:rPr>
                        <a:t>(It’s easy to control, so we can eradicate it)</a:t>
                      </a:r>
                      <a:endParaRPr b="1">
                        <a:solidFill>
                          <a:srgbClr val="999999"/>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Highly infectious, peak in winter.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Long incubation period 18-21 days. </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27620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Pathogenesis</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1- </a:t>
                      </a:r>
                      <a:r>
                        <a:rPr lang="en-SA">
                          <a:solidFill>
                            <a:schemeClr val="accent2"/>
                          </a:solidFill>
                          <a:latin typeface="Titillium Web"/>
                          <a:ea typeface="Titillium Web"/>
                          <a:cs typeface="Titillium Web"/>
                          <a:sym typeface="Titillium Web"/>
                        </a:rPr>
                        <a:t>Infection started in the epithelial cells of upper respiratory tract.</a:t>
                      </a:r>
                      <a:endParaRPr>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2- Then virus spread by </a:t>
                      </a:r>
                      <a:r>
                        <a:rPr b="1" lang="en-SA">
                          <a:solidFill>
                            <a:schemeClr val="accent3"/>
                          </a:solidFill>
                          <a:latin typeface="Titillium Web"/>
                          <a:ea typeface="Titillium Web"/>
                          <a:cs typeface="Titillium Web"/>
                          <a:sym typeface="Titillium Web"/>
                        </a:rPr>
                        <a:t>viremia</a:t>
                      </a:r>
                      <a:r>
                        <a:rPr lang="en-SA">
                          <a:solidFill>
                            <a:schemeClr val="accent2"/>
                          </a:solidFill>
                          <a:latin typeface="Titillium Web"/>
                          <a:ea typeface="Titillium Web"/>
                          <a:cs typeface="Titillium Web"/>
                          <a:sym typeface="Titillium Web"/>
                        </a:rPr>
                        <a:t> to </a:t>
                      </a:r>
                      <a:r>
                        <a:rPr b="1" lang="en-SA">
                          <a:solidFill>
                            <a:schemeClr val="accent3"/>
                          </a:solidFill>
                          <a:latin typeface="Titillium Web"/>
                          <a:ea typeface="Titillium Web"/>
                          <a:cs typeface="Titillium Web"/>
                          <a:sym typeface="Titillium Web"/>
                        </a:rPr>
                        <a:t>parotid gland mainly.</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3- </a:t>
                      </a:r>
                      <a:r>
                        <a:rPr lang="en-SA">
                          <a:solidFill>
                            <a:schemeClr val="accent2"/>
                          </a:solidFill>
                          <a:latin typeface="Titillium Web"/>
                          <a:ea typeface="Titillium Web"/>
                          <a:cs typeface="Titillium Web"/>
                          <a:sym typeface="Titillium Web"/>
                        </a:rPr>
                        <a:t>Also might spread to other</a:t>
                      </a:r>
                      <a:r>
                        <a:rPr b="1" lang="en-SA">
                          <a:solidFill>
                            <a:schemeClr val="accent3"/>
                          </a:solidFill>
                          <a:latin typeface="Titillium Web"/>
                          <a:ea typeface="Titillium Web"/>
                          <a:cs typeface="Titillium Web"/>
                          <a:sym typeface="Titillium Web"/>
                        </a:rPr>
                        <a:t> organs such as:</a:t>
                      </a:r>
                      <a:endParaRPr b="1">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 testes, ovaries, pancreas and CNS.</a:t>
                      </a:r>
                      <a:endParaRPr b="1">
                        <a:solidFill>
                          <a:schemeClr val="accent3"/>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69780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Clinical Features</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Classic mumps starts with moderate fever, malaise, pain on chewing or swallowing, particularly acidic liquids.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Sudden onset of fever and painful swelling of parotid gland (parotitis)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Self-limiting disease resolve within one week.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3"/>
                        </a:buClr>
                        <a:buSzPts val="1400"/>
                        <a:buFont typeface="Titillium Web"/>
                        <a:buChar char="●"/>
                      </a:pPr>
                      <a:r>
                        <a:rPr b="1" lang="en-SA">
                          <a:solidFill>
                            <a:schemeClr val="accent3"/>
                          </a:solidFill>
                          <a:latin typeface="Titillium Web"/>
                          <a:ea typeface="Titillium Web"/>
                          <a:cs typeface="Titillium Web"/>
                          <a:sym typeface="Titillium Web"/>
                        </a:rPr>
                        <a:t>Solid and long life immunity developed.</a:t>
                      </a:r>
                      <a:endParaRPr b="1">
                        <a:solidFill>
                          <a:schemeClr val="accent3"/>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5" name="Shape 2215"/>
        <p:cNvGrpSpPr/>
        <p:nvPr/>
      </p:nvGrpSpPr>
      <p:grpSpPr>
        <a:xfrm>
          <a:off x="0" y="0"/>
          <a:ext cx="0" cy="0"/>
          <a:chOff x="0" y="0"/>
          <a:chExt cx="0" cy="0"/>
        </a:xfrm>
      </p:grpSpPr>
      <p:sp>
        <p:nvSpPr>
          <p:cNvPr id="2216" name="Google Shape;2216;p22"/>
          <p:cNvSpPr txBox="1"/>
          <p:nvPr/>
        </p:nvSpPr>
        <p:spPr>
          <a:xfrm>
            <a:off x="2151814" y="9266291"/>
            <a:ext cx="1665900" cy="45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latin typeface="Titillium Web"/>
              <a:ea typeface="Titillium Web"/>
              <a:cs typeface="Titillium Web"/>
              <a:sym typeface="Titillium Web"/>
            </a:endParaRPr>
          </a:p>
        </p:txBody>
      </p:sp>
      <p:sp>
        <p:nvSpPr>
          <p:cNvPr id="2217" name="Google Shape;2217;p22"/>
          <p:cNvSpPr txBox="1"/>
          <p:nvPr/>
        </p:nvSpPr>
        <p:spPr>
          <a:xfrm>
            <a:off x="154250" y="6461175"/>
            <a:ext cx="2279400" cy="15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218" name="Google Shape;2218;p22"/>
          <p:cNvSpPr txBox="1"/>
          <p:nvPr/>
        </p:nvSpPr>
        <p:spPr>
          <a:xfrm>
            <a:off x="17150" y="6942000"/>
            <a:ext cx="2604900" cy="15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219" name="Google Shape;2219;p22"/>
          <p:cNvSpPr txBox="1"/>
          <p:nvPr/>
        </p:nvSpPr>
        <p:spPr>
          <a:xfrm>
            <a:off x="-20912" y="243975"/>
            <a:ext cx="6975900" cy="41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rgbClr val="00318B"/>
                </a:solidFill>
                <a:latin typeface="Asap"/>
                <a:ea typeface="Asap"/>
                <a:cs typeface="Asap"/>
                <a:sym typeface="Asap"/>
              </a:rPr>
              <a:t>Mumps Virus</a:t>
            </a:r>
            <a:endParaRPr b="1" sz="3600">
              <a:solidFill>
                <a:srgbClr val="00318B"/>
              </a:solidFill>
              <a:latin typeface="Asap"/>
              <a:ea typeface="Asap"/>
              <a:cs typeface="Asap"/>
              <a:sym typeface="Asap"/>
            </a:endParaRPr>
          </a:p>
          <a:p>
            <a:pPr indent="0" lvl="0" marL="0" marR="0" rtl="0" algn="ctr">
              <a:spcBef>
                <a:spcPts val="0"/>
              </a:spcBef>
              <a:spcAft>
                <a:spcPts val="0"/>
              </a:spcAft>
              <a:buNone/>
            </a:pPr>
            <a:r>
              <a:t/>
            </a:r>
            <a:endParaRPr b="1" sz="2500">
              <a:solidFill>
                <a:srgbClr val="073763"/>
              </a:solidFill>
              <a:latin typeface="Comic Sans MS"/>
              <a:ea typeface="Comic Sans MS"/>
              <a:cs typeface="Comic Sans MS"/>
              <a:sym typeface="Comic Sans MS"/>
            </a:endParaRPr>
          </a:p>
          <a:p>
            <a:pPr indent="0" lvl="0" marL="0" marR="0" rtl="0" algn="ctr">
              <a:spcBef>
                <a:spcPts val="0"/>
              </a:spcBef>
              <a:spcAft>
                <a:spcPts val="0"/>
              </a:spcAft>
              <a:buNone/>
            </a:pPr>
            <a:r>
              <a:t/>
            </a:r>
            <a:endParaRPr b="1" sz="2500">
              <a:solidFill>
                <a:srgbClr val="073763"/>
              </a:solidFill>
              <a:latin typeface="Comic Sans MS"/>
              <a:ea typeface="Comic Sans MS"/>
              <a:cs typeface="Comic Sans MS"/>
              <a:sym typeface="Comic Sans MS"/>
            </a:endParaRPr>
          </a:p>
        </p:txBody>
      </p:sp>
      <p:sp>
        <p:nvSpPr>
          <p:cNvPr id="2220" name="Google Shape;2220;p22"/>
          <p:cNvSpPr txBox="1"/>
          <p:nvPr/>
        </p:nvSpPr>
        <p:spPr>
          <a:xfrm>
            <a:off x="2067471" y="840458"/>
            <a:ext cx="2604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1500">
                <a:solidFill>
                  <a:schemeClr val="accent3"/>
                </a:solidFill>
                <a:latin typeface="Titillium Web"/>
                <a:ea typeface="Titillium Web"/>
                <a:cs typeface="Titillium Web"/>
                <a:sym typeface="Titillium Web"/>
              </a:rPr>
              <a:t>Very infectious</a:t>
            </a:r>
            <a:endParaRPr b="1" sz="1500">
              <a:solidFill>
                <a:schemeClr val="accent3"/>
              </a:solidFill>
              <a:latin typeface="Titillium Web"/>
              <a:ea typeface="Titillium Web"/>
              <a:cs typeface="Titillium Web"/>
              <a:sym typeface="Titillium Web"/>
            </a:endParaRPr>
          </a:p>
        </p:txBody>
      </p:sp>
      <p:pic>
        <p:nvPicPr>
          <p:cNvPr id="2221" name="Google Shape;2221;p22"/>
          <p:cNvPicPr preferRelativeResize="0"/>
          <p:nvPr/>
        </p:nvPicPr>
        <p:blipFill rotWithShape="1">
          <a:blip r:embed="rId3">
            <a:alphaModFix/>
          </a:blip>
          <a:srcRect b="0" l="0" r="0" t="0"/>
          <a:stretch/>
        </p:blipFill>
        <p:spPr>
          <a:xfrm>
            <a:off x="507725" y="6203574"/>
            <a:ext cx="3389374" cy="1630150"/>
          </a:xfrm>
          <a:prstGeom prst="rect">
            <a:avLst/>
          </a:prstGeom>
          <a:noFill/>
          <a:ln cap="flat" cmpd="sng" w="19050">
            <a:solidFill>
              <a:schemeClr val="accent1"/>
            </a:solidFill>
            <a:prstDash val="solid"/>
            <a:round/>
            <a:headEnd len="sm" w="sm" type="none"/>
            <a:tailEnd len="sm" w="sm" type="none"/>
          </a:ln>
        </p:spPr>
      </p:pic>
      <p:pic>
        <p:nvPicPr>
          <p:cNvPr id="2222" name="Google Shape;2222;p22"/>
          <p:cNvPicPr preferRelativeResize="0"/>
          <p:nvPr/>
        </p:nvPicPr>
        <p:blipFill>
          <a:blip r:embed="rId4">
            <a:alphaModFix/>
          </a:blip>
          <a:stretch>
            <a:fillRect/>
          </a:stretch>
        </p:blipFill>
        <p:spPr>
          <a:xfrm>
            <a:off x="4837604" y="6192175"/>
            <a:ext cx="1665900" cy="1652950"/>
          </a:xfrm>
          <a:prstGeom prst="rect">
            <a:avLst/>
          </a:prstGeom>
          <a:noFill/>
          <a:ln cap="flat" cmpd="sng" w="19050">
            <a:solidFill>
              <a:schemeClr val="accent1"/>
            </a:solidFill>
            <a:prstDash val="solid"/>
            <a:round/>
            <a:headEnd len="sm" w="sm" type="none"/>
            <a:tailEnd len="sm" w="sm" type="none"/>
          </a:ln>
        </p:spPr>
      </p:pic>
      <p:sp>
        <p:nvSpPr>
          <p:cNvPr id="2223" name="Google Shape;2223;p22"/>
          <p:cNvSpPr txBox="1"/>
          <p:nvPr/>
        </p:nvSpPr>
        <p:spPr>
          <a:xfrm>
            <a:off x="626733" y="1255960"/>
            <a:ext cx="5486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1300">
                <a:solidFill>
                  <a:schemeClr val="accent6"/>
                </a:solidFill>
                <a:latin typeface="Titillium Web"/>
                <a:ea typeface="Titillium Web"/>
                <a:cs typeface="Titillium Web"/>
                <a:sym typeface="Titillium Web"/>
              </a:rPr>
              <a:t>(More severe in adults)</a:t>
            </a:r>
            <a:endParaRPr b="1" sz="1300">
              <a:solidFill>
                <a:schemeClr val="accent6"/>
              </a:solidFill>
              <a:latin typeface="Titillium Web"/>
              <a:ea typeface="Titillium Web"/>
              <a:cs typeface="Titillium Web"/>
              <a:sym typeface="Titillium Web"/>
            </a:endParaRPr>
          </a:p>
        </p:txBody>
      </p:sp>
      <p:graphicFrame>
        <p:nvGraphicFramePr>
          <p:cNvPr id="2224" name="Google Shape;2224;p22"/>
          <p:cNvGraphicFramePr/>
          <p:nvPr/>
        </p:nvGraphicFramePr>
        <p:xfrm>
          <a:off x="430586" y="1708044"/>
          <a:ext cx="3000000" cy="3000000"/>
        </p:xfrm>
        <a:graphic>
          <a:graphicData uri="http://schemas.openxmlformats.org/drawingml/2006/table">
            <a:tbl>
              <a:tblPr>
                <a:noFill/>
                <a:tableStyleId>{1F22ED1F-4546-44EF-BD55-0B6B00C91BA6}</a:tableStyleId>
              </a:tblPr>
              <a:tblGrid>
                <a:gridCol w="1341175"/>
                <a:gridCol w="1965550"/>
                <a:gridCol w="2766200"/>
              </a:tblGrid>
              <a:tr h="1649125">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Complications</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Aseptic meningitis,Encephalitis, </a:t>
                      </a:r>
                      <a:r>
                        <a:rPr lang="en-SA">
                          <a:solidFill>
                            <a:schemeClr val="accent2"/>
                          </a:solidFill>
                          <a:latin typeface="Titillium Web"/>
                          <a:ea typeface="Titillium Web"/>
                          <a:cs typeface="Titillium Web"/>
                          <a:sym typeface="Titillium Web"/>
                        </a:rPr>
                        <a:t>Pancreatitis Thyroiditis</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3"/>
                        </a:buClr>
                        <a:buSzPts val="1400"/>
                        <a:buFont typeface="Titillium Web"/>
                        <a:buChar char="●"/>
                      </a:pPr>
                      <a:r>
                        <a:rPr b="1" lang="en-SA">
                          <a:solidFill>
                            <a:schemeClr val="accent3"/>
                          </a:solidFill>
                          <a:latin typeface="Titillium Web"/>
                          <a:ea typeface="Titillium Web"/>
                          <a:cs typeface="Titillium Web"/>
                          <a:sym typeface="Titillium Web"/>
                        </a:rPr>
                        <a:t>After puberty:</a:t>
                      </a:r>
                      <a:endParaRPr b="1">
                        <a:solidFill>
                          <a:schemeClr val="accent3"/>
                        </a:solidFill>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SA">
                          <a:solidFill>
                            <a:schemeClr val="accent2"/>
                          </a:solidFill>
                          <a:latin typeface="Titillium Web"/>
                          <a:ea typeface="Titillium Web"/>
                          <a:cs typeface="Titillium Web"/>
                          <a:sym typeface="Titillium Web"/>
                        </a:rPr>
                        <a:t>Orchitis: inflammation of one or both testicles </a:t>
                      </a:r>
                      <a:r>
                        <a:rPr b="1" lang="en-SA" sz="1300">
                          <a:solidFill>
                            <a:srgbClr val="999999"/>
                          </a:solidFill>
                          <a:latin typeface="Titillium Web"/>
                          <a:ea typeface="Titillium Web"/>
                          <a:cs typeface="Titillium Web"/>
                          <a:sym typeface="Titillium Web"/>
                        </a:rPr>
                        <a:t>(inflammation of the testis).</a:t>
                      </a:r>
                      <a:r>
                        <a:rPr lang="en-SA">
                          <a:solidFill>
                            <a:schemeClr val="accent2"/>
                          </a:solidFill>
                          <a:latin typeface="Titillium Web"/>
                          <a:ea typeface="Titillium Web"/>
                          <a:cs typeface="Titillium Web"/>
                          <a:sym typeface="Titillium Web"/>
                        </a:rPr>
                        <a:t> usually unilateral, rarely leads to sterility. </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SA">
                          <a:solidFill>
                            <a:schemeClr val="accent2"/>
                          </a:solidFill>
                          <a:latin typeface="Titillium Web"/>
                          <a:ea typeface="Titillium Web"/>
                          <a:cs typeface="Titillium Web"/>
                          <a:sym typeface="Titillium Web"/>
                        </a:rPr>
                        <a:t>Oophoritis: inflammation of ovaries.</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96875">
                <a:tc>
                  <a:txBody>
                    <a:bodyPr/>
                    <a:lstStyle/>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Lab diagnosis</a:t>
                      </a:r>
                      <a:endParaRPr sz="15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b="1" lang="en-SA">
                          <a:solidFill>
                            <a:schemeClr val="accent3"/>
                          </a:solidFill>
                          <a:latin typeface="Titillium Web"/>
                          <a:ea typeface="Titillium Web"/>
                          <a:cs typeface="Titillium Web"/>
                          <a:sym typeface="Titillium Web"/>
                        </a:rPr>
                        <a:t>★ </a:t>
                      </a:r>
                      <a:r>
                        <a:rPr lang="en-SA" sz="1500">
                          <a:solidFill>
                            <a:schemeClr val="accent2"/>
                          </a:solidFill>
                          <a:latin typeface="Titillium Web"/>
                          <a:ea typeface="Titillium Web"/>
                          <a:cs typeface="Titillium Web"/>
                          <a:sym typeface="Titillium Web"/>
                        </a:rPr>
                        <a:t>Serology by detection of</a:t>
                      </a:r>
                      <a:r>
                        <a:rPr b="1" lang="en-SA" sz="1500">
                          <a:solidFill>
                            <a:schemeClr val="accent3"/>
                          </a:solidFill>
                          <a:latin typeface="Titillium Web"/>
                          <a:ea typeface="Titillium Web"/>
                          <a:cs typeface="Titillium Web"/>
                          <a:sym typeface="Titillium Web"/>
                        </a:rPr>
                        <a:t> IgM</a:t>
                      </a:r>
                      <a:r>
                        <a:rPr lang="en-SA" sz="1500">
                          <a:solidFill>
                            <a:schemeClr val="accent2"/>
                          </a:solidFill>
                          <a:latin typeface="Titillium Web"/>
                          <a:ea typeface="Titillium Web"/>
                          <a:cs typeface="Titillium Web"/>
                          <a:sym typeface="Titillium Web"/>
                        </a:rPr>
                        <a:t>  </a:t>
                      </a:r>
                      <a:r>
                        <a:rPr lang="en-SA" sz="1500">
                          <a:solidFill>
                            <a:schemeClr val="accent2"/>
                          </a:solidFill>
                          <a:latin typeface="Titillium Web"/>
                          <a:ea typeface="Titillium Web"/>
                          <a:cs typeface="Titillium Web"/>
                          <a:sym typeface="Titillium Web"/>
                        </a:rPr>
                        <a:t>specific </a:t>
                      </a:r>
                      <a:r>
                        <a:rPr lang="en-SA" sz="1500">
                          <a:solidFill>
                            <a:schemeClr val="accent2"/>
                          </a:solidFill>
                          <a:latin typeface="Titillium Web"/>
                          <a:ea typeface="Titillium Web"/>
                          <a:cs typeface="Titillium Web"/>
                          <a:sym typeface="Titillium Web"/>
                        </a:rPr>
                        <a:t>Abs using </a:t>
                      </a:r>
                      <a:r>
                        <a:rPr b="1" lang="en-SA" sz="1500">
                          <a:solidFill>
                            <a:schemeClr val="accent3"/>
                          </a:solidFill>
                          <a:latin typeface="Titillium Web"/>
                          <a:ea typeface="Titillium Web"/>
                          <a:cs typeface="Titillium Web"/>
                          <a:sym typeface="Titillium Web"/>
                        </a:rPr>
                        <a:t>ELISA</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SzPts val="1500"/>
                        <a:buFont typeface="Titillium Web"/>
                        <a:buChar char="●"/>
                      </a:pPr>
                      <a:r>
                        <a:rPr lang="en-SA" sz="1500">
                          <a:solidFill>
                            <a:schemeClr val="accent2"/>
                          </a:solidFill>
                          <a:latin typeface="Titillium Web"/>
                          <a:ea typeface="Titillium Web"/>
                          <a:cs typeface="Titillium Web"/>
                          <a:sym typeface="Titillium Web"/>
                        </a:rPr>
                        <a:t>cell culture and isolation of the virus from saliva or detection of </a:t>
                      </a:r>
                      <a:r>
                        <a:rPr b="1" lang="en-SA" sz="1500">
                          <a:solidFill>
                            <a:schemeClr val="accent3"/>
                          </a:solidFill>
                          <a:latin typeface="Titillium Web"/>
                          <a:ea typeface="Titillium Web"/>
                          <a:cs typeface="Titillium Web"/>
                          <a:sym typeface="Titillium Web"/>
                        </a:rPr>
                        <a:t>viral RNA using PCR</a:t>
                      </a:r>
                      <a:r>
                        <a:rPr lang="en-SA" sz="1500">
                          <a:solidFill>
                            <a:schemeClr val="accent2"/>
                          </a:solidFill>
                          <a:latin typeface="Titillium Web"/>
                          <a:ea typeface="Titillium Web"/>
                          <a:cs typeface="Titillium Web"/>
                          <a:sym typeface="Titillium Web"/>
                        </a:rPr>
                        <a:t>.</a:t>
                      </a:r>
                      <a:endParaRPr sz="1500">
                        <a:solidFill>
                          <a:schemeClr val="accent2"/>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553925">
                <a:tc>
                  <a:txBody>
                    <a:bodyPr/>
                    <a:lstStyle/>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Treatment</a:t>
                      </a:r>
                      <a:endParaRPr b="1" sz="1500">
                        <a:solidFill>
                          <a:srgbClr val="07376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 &amp;</a:t>
                      </a:r>
                      <a:endParaRPr b="1" sz="1500">
                        <a:solidFill>
                          <a:srgbClr val="07376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500">
                          <a:solidFill>
                            <a:srgbClr val="073763"/>
                          </a:solidFill>
                          <a:latin typeface="Titillium Web"/>
                          <a:ea typeface="Titillium Web"/>
                          <a:cs typeface="Titillium Web"/>
                          <a:sym typeface="Titillium Web"/>
                        </a:rPr>
                        <a:t> prevention</a:t>
                      </a:r>
                      <a:endParaRPr sz="15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23850" lvl="0" marL="457200" rtl="0" algn="l">
                        <a:spcBef>
                          <a:spcPts val="0"/>
                        </a:spcBef>
                        <a:spcAft>
                          <a:spcPts val="0"/>
                        </a:spcAft>
                        <a:buClr>
                          <a:schemeClr val="accent2"/>
                        </a:buClr>
                        <a:buSzPts val="1500"/>
                        <a:buFont typeface="Titillium Web"/>
                        <a:buChar char="●"/>
                      </a:pPr>
                      <a:r>
                        <a:rPr b="1" lang="en-SA" sz="1500">
                          <a:solidFill>
                            <a:schemeClr val="accent2"/>
                          </a:solidFill>
                          <a:latin typeface="Titillium Web"/>
                          <a:ea typeface="Titillium Web"/>
                          <a:cs typeface="Titillium Web"/>
                          <a:sym typeface="Titillium Web"/>
                        </a:rPr>
                        <a:t>No specific antiviral treatment</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SzPts val="1500"/>
                        <a:buFont typeface="Titillium Web"/>
                        <a:buChar char="●"/>
                      </a:pPr>
                      <a:r>
                        <a:rPr lang="en-SA" sz="1500">
                          <a:solidFill>
                            <a:schemeClr val="accent2"/>
                          </a:solidFill>
                          <a:latin typeface="Titillium Web"/>
                          <a:ea typeface="Titillium Web"/>
                          <a:cs typeface="Titillium Web"/>
                          <a:sym typeface="Titillium Web"/>
                        </a:rPr>
                        <a:t>Prevention by giving the live attenuated vaccine (</a:t>
                      </a:r>
                      <a:r>
                        <a:rPr b="1" lang="en-SA" sz="1500">
                          <a:solidFill>
                            <a:schemeClr val="accent3"/>
                          </a:solidFill>
                          <a:latin typeface="Titillium Web"/>
                          <a:ea typeface="Titillium Web"/>
                          <a:cs typeface="Titillium Web"/>
                          <a:sym typeface="Titillium Web"/>
                        </a:rPr>
                        <a:t>MMR</a:t>
                      </a:r>
                      <a:r>
                        <a:rPr lang="en-SA" sz="1500">
                          <a:solidFill>
                            <a:schemeClr val="accent2"/>
                          </a:solidFill>
                          <a:latin typeface="Titillium Web"/>
                          <a:ea typeface="Titillium Web"/>
                          <a:cs typeface="Titillium Web"/>
                          <a:sym typeface="Titillium Web"/>
                        </a:rPr>
                        <a:t>)</a:t>
                      </a:r>
                      <a:r>
                        <a:rPr lang="en-SA" sz="1500">
                          <a:solidFill>
                            <a:schemeClr val="accent2"/>
                          </a:solidFill>
                          <a:latin typeface="Titillium Web"/>
                          <a:ea typeface="Titillium Web"/>
                          <a:cs typeface="Titillium Web"/>
                          <a:sym typeface="Titillium Web"/>
                        </a:rPr>
                        <a:t> for Measles, Mumps and Rubella, MMR is live attenuated vaccine given to all children 15 months old &amp; a booster dose at school entry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Give excellent long last protection.</a:t>
                      </a:r>
                      <a:endParaRPr sz="1500">
                        <a:solidFill>
                          <a:schemeClr val="accent2"/>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2225" name="Google Shape;2225;p22"/>
          <p:cNvSpPr/>
          <p:nvPr/>
        </p:nvSpPr>
        <p:spPr>
          <a:xfrm>
            <a:off x="943944" y="5697406"/>
            <a:ext cx="357468" cy="305712"/>
          </a:xfrm>
          <a:custGeom>
            <a:rect b="b" l="l" r="r" t="t"/>
            <a:pathLst>
              <a:path extrusionOk="0" h="11520" w="11562">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6" name="Google Shape;2226;p22"/>
          <p:cNvPicPr preferRelativeResize="0"/>
          <p:nvPr/>
        </p:nvPicPr>
        <p:blipFill rotWithShape="1">
          <a:blip r:embed="rId5">
            <a:alphaModFix/>
          </a:blip>
          <a:srcRect b="4069" l="0" r="0" t="-4070"/>
          <a:stretch/>
        </p:blipFill>
        <p:spPr>
          <a:xfrm>
            <a:off x="507725" y="7826240"/>
            <a:ext cx="3389375" cy="1893660"/>
          </a:xfrm>
          <a:prstGeom prst="rect">
            <a:avLst/>
          </a:prstGeom>
          <a:noFill/>
          <a:ln>
            <a:noFill/>
          </a:ln>
        </p:spPr>
      </p:pic>
      <p:sp>
        <p:nvSpPr>
          <p:cNvPr id="2227" name="Google Shape;2227;p22"/>
          <p:cNvSpPr txBox="1"/>
          <p:nvPr/>
        </p:nvSpPr>
        <p:spPr>
          <a:xfrm>
            <a:off x="4058050" y="8746125"/>
            <a:ext cx="2345400" cy="3540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SA" sz="1100">
                <a:solidFill>
                  <a:srgbClr val="666666"/>
                </a:solidFill>
              </a:rPr>
              <a:t>هو نفسه الفايروس الي جاهم  </a:t>
            </a:r>
            <a:r>
              <a:rPr lang="en-SA" sz="1100">
                <a:solidFill>
                  <a:srgbClr val="666666"/>
                </a:solidFill>
              </a:rPr>
              <a:t>interesting صح?</a:t>
            </a:r>
            <a:endParaRPr sz="1100">
              <a:solidFill>
                <a:srgbClr val="666666"/>
              </a:solidFill>
            </a:endParaRPr>
          </a:p>
        </p:txBody>
      </p:sp>
      <p:sp>
        <p:nvSpPr>
          <p:cNvPr id="2228" name="Google Shape;2228;p22"/>
          <p:cNvSpPr txBox="1"/>
          <p:nvPr/>
        </p:nvSpPr>
        <p:spPr>
          <a:xfrm>
            <a:off x="490725" y="8028225"/>
            <a:ext cx="1263900" cy="29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700">
                <a:solidFill>
                  <a:srgbClr val="666666"/>
                </a:solidFill>
              </a:rPr>
              <a:t>Thank you Najla </a:t>
            </a:r>
            <a:endParaRPr sz="700">
              <a:solidFill>
                <a:srgbClr val="6666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pic>
        <p:nvPicPr>
          <p:cNvPr id="2233" name="Google Shape;2233;p23"/>
          <p:cNvPicPr preferRelativeResize="0"/>
          <p:nvPr/>
        </p:nvPicPr>
        <p:blipFill>
          <a:blip r:embed="rId3">
            <a:alphaModFix/>
          </a:blip>
          <a:stretch>
            <a:fillRect/>
          </a:stretch>
        </p:blipFill>
        <p:spPr>
          <a:xfrm>
            <a:off x="3924300" y="7077063"/>
            <a:ext cx="2933700" cy="2828925"/>
          </a:xfrm>
          <a:prstGeom prst="rect">
            <a:avLst/>
          </a:prstGeom>
          <a:noFill/>
          <a:ln>
            <a:noFill/>
          </a:ln>
        </p:spPr>
      </p:pic>
      <p:graphicFrame>
        <p:nvGraphicFramePr>
          <p:cNvPr id="2234" name="Google Shape;2234;p23"/>
          <p:cNvGraphicFramePr/>
          <p:nvPr/>
        </p:nvGraphicFramePr>
        <p:xfrm>
          <a:off x="-37" y="0"/>
          <a:ext cx="3000000" cy="3000000"/>
        </p:xfrm>
        <a:graphic>
          <a:graphicData uri="http://schemas.openxmlformats.org/drawingml/2006/table">
            <a:tbl>
              <a:tblPr>
                <a:noFill/>
                <a:tableStyleId>{1F22ED1F-4546-44EF-BD55-0B6B00C91BA6}</a:tableStyleId>
              </a:tblPr>
              <a:tblGrid>
                <a:gridCol w="1015200"/>
                <a:gridCol w="1057425"/>
                <a:gridCol w="901975"/>
                <a:gridCol w="1125275"/>
                <a:gridCol w="798750"/>
                <a:gridCol w="979725"/>
                <a:gridCol w="979675"/>
              </a:tblGrid>
              <a:tr h="1079625">
                <a:tc>
                  <a:txBody>
                    <a:bodyPr/>
                    <a:lstStyle/>
                    <a:p>
                      <a:pPr indent="0" lvl="0" marL="0" rtl="0" algn="ctr">
                        <a:spcBef>
                          <a:spcPts val="0"/>
                        </a:spcBef>
                        <a:spcAft>
                          <a:spcPts val="0"/>
                        </a:spcAft>
                        <a:buNone/>
                      </a:pPr>
                      <a:r>
                        <a:t/>
                      </a:r>
                      <a:endParaRPr>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Influenza virus</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Avian flu</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Parainfluenza virus</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RSV</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Measles</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Mumps</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r>
              <a:tr h="404800">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Family</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gridSpan="2">
                  <a:txBody>
                    <a:bodyPr/>
                    <a:lstStyle/>
                    <a:p>
                      <a:pPr indent="0" lvl="0" marL="0" rtl="0" algn="ctr">
                        <a:spcBef>
                          <a:spcPts val="0"/>
                        </a:spcBef>
                        <a:spcAft>
                          <a:spcPts val="0"/>
                        </a:spcAft>
                        <a:buNone/>
                      </a:pPr>
                      <a:r>
                        <a:rPr lang="en-SA" sz="800"/>
                        <a:t>Orthomyxoviridae</a:t>
                      </a:r>
                      <a:endParaRPr sz="800"/>
                    </a:p>
                  </a:txBody>
                  <a:tcPr marT="91425" marB="91425" marR="91425" marL="91425" anchor="ctr"/>
                </a:tc>
                <a:tc hMerge="1"/>
                <a:tc gridSpan="4">
                  <a:txBody>
                    <a:bodyPr/>
                    <a:lstStyle/>
                    <a:p>
                      <a:pPr indent="0" lvl="0" marL="0" rtl="0" algn="ctr">
                        <a:spcBef>
                          <a:spcPts val="0"/>
                        </a:spcBef>
                        <a:spcAft>
                          <a:spcPts val="0"/>
                        </a:spcAft>
                        <a:buNone/>
                      </a:pPr>
                      <a:r>
                        <a:rPr lang="en-SA" sz="800"/>
                        <a:t>Paramyxoviridae</a:t>
                      </a:r>
                      <a:endParaRPr sz="800"/>
                    </a:p>
                  </a:txBody>
                  <a:tcPr marT="91425" marB="91425" marR="91425" marL="91425" anchor="ctr"/>
                </a:tc>
                <a:tc hMerge="1"/>
                <a:tc hMerge="1"/>
                <a:tc hMerge="1"/>
              </a:tr>
              <a:tr h="747725">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Structural features</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SA" sz="600">
                          <a:solidFill>
                            <a:schemeClr val="accent2"/>
                          </a:solidFill>
                          <a:latin typeface="Titillium Web"/>
                          <a:ea typeface="Titillium Web"/>
                          <a:cs typeface="Titillium Web"/>
                          <a:sym typeface="Titillium Web"/>
                        </a:rPr>
                        <a:t>-</a:t>
                      </a:r>
                      <a:r>
                        <a:rPr lang="en-SA" sz="600">
                          <a:solidFill>
                            <a:schemeClr val="accent2"/>
                          </a:solidFill>
                          <a:latin typeface="Titillium Web"/>
                          <a:ea typeface="Titillium Web"/>
                          <a:cs typeface="Titillium Web"/>
                          <a:sym typeface="Titillium Web"/>
                        </a:rPr>
                        <a:t>Enveloped virus </a:t>
                      </a:r>
                      <a:endParaRPr sz="6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6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600">
                          <a:solidFill>
                            <a:schemeClr val="accent2"/>
                          </a:solidFill>
                          <a:latin typeface="Titillium Web"/>
                          <a:ea typeface="Titillium Web"/>
                          <a:cs typeface="Titillium Web"/>
                          <a:sym typeface="Titillium Web"/>
                        </a:rPr>
                        <a:t>-Negative polarity,Single stranded RNA genome.(ssRNA)</a:t>
                      </a:r>
                      <a:endParaRPr sz="600">
                        <a:solidFill>
                          <a:schemeClr val="accent2"/>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None/>
                      </a:pPr>
                      <a:r>
                        <a:rPr lang="en-SA" sz="800"/>
                        <a:t>-</a:t>
                      </a:r>
                      <a:endParaRPr sz="800"/>
                    </a:p>
                  </a:txBody>
                  <a:tcPr marT="91425" marB="91425" marR="91425" marL="91425" anchor="ctr"/>
                </a:tc>
                <a:tc gridSpan="4">
                  <a:txBody>
                    <a:bodyPr/>
                    <a:lstStyle/>
                    <a:p>
                      <a:pPr indent="0" lvl="0" marL="0" rtl="0" algn="ctr">
                        <a:spcBef>
                          <a:spcPts val="0"/>
                        </a:spcBef>
                        <a:spcAft>
                          <a:spcPts val="0"/>
                        </a:spcAft>
                        <a:buNone/>
                      </a:pPr>
                      <a:r>
                        <a:rPr lang="en-SA" sz="800">
                          <a:solidFill>
                            <a:schemeClr val="accent2"/>
                          </a:solidFill>
                          <a:latin typeface="Titillium Web"/>
                          <a:ea typeface="Titillium Web"/>
                          <a:cs typeface="Titillium Web"/>
                          <a:sym typeface="Titillium Web"/>
                        </a:rPr>
                        <a:t>-Enveloped virus </a:t>
                      </a:r>
                      <a:endParaRPr sz="8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t/>
                      </a:r>
                      <a:endParaRPr sz="8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SA" sz="800">
                          <a:solidFill>
                            <a:schemeClr val="accent2"/>
                          </a:solidFill>
                          <a:latin typeface="Titillium Web"/>
                          <a:ea typeface="Titillium Web"/>
                          <a:cs typeface="Titillium Web"/>
                          <a:sym typeface="Titillium Web"/>
                        </a:rPr>
                        <a:t>-Negative polarity,Single stranded RNA genome.(ssRNA)</a:t>
                      </a:r>
                      <a:endParaRPr sz="800"/>
                    </a:p>
                  </a:txBody>
                  <a:tcPr marT="91425" marB="91425" marR="91425" marL="91425" anchor="ctr"/>
                </a:tc>
                <a:tc hMerge="1"/>
                <a:tc hMerge="1"/>
                <a:tc hMerge="1"/>
              </a:tr>
              <a:tr h="722000">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Transmission</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Clr>
                          <a:schemeClr val="dk1"/>
                        </a:buClr>
                        <a:buSzPts val="1100"/>
                        <a:buFont typeface="Arial"/>
                        <a:buNone/>
                      </a:pPr>
                      <a:r>
                        <a:rPr lang="en-SA" sz="700">
                          <a:solidFill>
                            <a:schemeClr val="accent2"/>
                          </a:solidFill>
                          <a:latin typeface="Titillium Web"/>
                          <a:ea typeface="Titillium Web"/>
                          <a:cs typeface="Titillium Web"/>
                          <a:sym typeface="Titillium Web"/>
                        </a:rPr>
                        <a:t>Inhalation of infectious aerosol droplets.</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SA" sz="800">
                          <a:latin typeface="Titillium Web"/>
                          <a:ea typeface="Titillium Web"/>
                          <a:cs typeface="Titillium Web"/>
                          <a:sym typeface="Titillium Web"/>
                        </a:rPr>
                        <a:t>C</a:t>
                      </a:r>
                      <a:r>
                        <a:rPr lang="en-SA" sz="800">
                          <a:latin typeface="Titillium Web"/>
                          <a:ea typeface="Titillium Web"/>
                          <a:cs typeface="Titillium Web"/>
                          <a:sym typeface="Titillium Web"/>
                        </a:rPr>
                        <a:t>ontact with infected poultry</a:t>
                      </a:r>
                      <a:endParaRPr sz="800">
                        <a:latin typeface="Titillium Web"/>
                        <a:ea typeface="Titillium Web"/>
                        <a:cs typeface="Titillium Web"/>
                        <a:sym typeface="Titillium Web"/>
                      </a:endParaRPr>
                    </a:p>
                  </a:txBody>
                  <a:tcPr marT="91425" marB="91425" marR="91425" marL="91425"/>
                </a:tc>
                <a:tc gridSpan="4">
                  <a:txBody>
                    <a:bodyPr/>
                    <a:lstStyle/>
                    <a:p>
                      <a:pPr indent="0" lvl="0" marL="0" rtl="0" algn="ctr">
                        <a:spcBef>
                          <a:spcPts val="0"/>
                        </a:spcBef>
                        <a:spcAft>
                          <a:spcPts val="0"/>
                        </a:spcAft>
                        <a:buNone/>
                      </a:pPr>
                      <a:r>
                        <a:rPr lang="en-SA" sz="1000">
                          <a:solidFill>
                            <a:schemeClr val="accent2"/>
                          </a:solidFill>
                          <a:latin typeface="Titillium Web"/>
                          <a:ea typeface="Titillium Web"/>
                          <a:cs typeface="Titillium Web"/>
                          <a:sym typeface="Titillium Web"/>
                        </a:rPr>
                        <a:t>Inhalation of infectious aerosol droplets.</a:t>
                      </a:r>
                      <a:endParaRPr sz="10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SA" sz="1000">
                          <a:solidFill>
                            <a:schemeClr val="accent3"/>
                          </a:solidFill>
                          <a:latin typeface="Titillium Web"/>
                          <a:ea typeface="Titillium Web"/>
                          <a:cs typeface="Titillium Web"/>
                          <a:sym typeface="Titillium Web"/>
                        </a:rPr>
                        <a:t>Mumps</a:t>
                      </a:r>
                      <a:r>
                        <a:rPr lang="en-SA" sz="1000">
                          <a:solidFill>
                            <a:schemeClr val="accent2"/>
                          </a:solidFill>
                          <a:latin typeface="Titillium Web"/>
                          <a:ea typeface="Titillium Web"/>
                          <a:cs typeface="Titillium Web"/>
                          <a:sym typeface="Titillium Web"/>
                        </a:rPr>
                        <a:t> also could be transmitted by direct contact with saliva.</a:t>
                      </a:r>
                      <a:endParaRPr sz="1000">
                        <a:solidFill>
                          <a:schemeClr val="accent2"/>
                        </a:solidFill>
                        <a:latin typeface="Titillium Web"/>
                        <a:ea typeface="Titillium Web"/>
                        <a:cs typeface="Titillium Web"/>
                        <a:sym typeface="Titillium Web"/>
                      </a:endParaRPr>
                    </a:p>
                  </a:txBody>
                  <a:tcPr marT="91425" marB="91425" marR="91425" marL="91425" anchor="ctr"/>
                </a:tc>
                <a:tc hMerge="1"/>
                <a:tc hMerge="1"/>
                <a:tc hMerge="1"/>
              </a:tr>
              <a:tr h="1696875">
                <a:tc>
                  <a:txBody>
                    <a:bodyPr/>
                    <a:lstStyle/>
                    <a:p>
                      <a:pPr indent="0" lvl="0" marL="0" rtl="0" algn="ctr">
                        <a:spcBef>
                          <a:spcPts val="0"/>
                        </a:spcBef>
                        <a:spcAft>
                          <a:spcPts val="0"/>
                        </a:spcAft>
                        <a:buNone/>
                      </a:pPr>
                      <a:r>
                        <a:rPr b="1" lang="en-SA" sz="900">
                          <a:solidFill>
                            <a:srgbClr val="073763"/>
                          </a:solidFill>
                          <a:latin typeface="Titillium Web"/>
                          <a:ea typeface="Titillium Web"/>
                          <a:cs typeface="Titillium Web"/>
                          <a:sym typeface="Titillium Web"/>
                        </a:rPr>
                        <a:t>Manifestations</a:t>
                      </a:r>
                      <a:endParaRPr b="1" sz="9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Clr>
                          <a:schemeClr val="dk1"/>
                        </a:buClr>
                        <a:buSzPts val="1100"/>
                        <a:buFont typeface="Arial"/>
                        <a:buNone/>
                      </a:pPr>
                      <a:r>
                        <a:rPr lang="en-SA" sz="800">
                          <a:solidFill>
                            <a:schemeClr val="accent3"/>
                          </a:solidFill>
                          <a:latin typeface="Titillium Web"/>
                          <a:ea typeface="Titillium Web"/>
                          <a:cs typeface="Titillium Web"/>
                          <a:sym typeface="Titillium Web"/>
                        </a:rPr>
                        <a:t>Fever,</a:t>
                      </a:r>
                      <a:r>
                        <a:rPr lang="en-SA" sz="800">
                          <a:solidFill>
                            <a:schemeClr val="accent2"/>
                          </a:solidFill>
                          <a:latin typeface="Titillium Web"/>
                          <a:ea typeface="Titillium Web"/>
                          <a:cs typeface="Titillium Web"/>
                          <a:sym typeface="Titillium Web"/>
                        </a:rPr>
                        <a:t> malaise, headache, cough, chills, sore throat, and generalized pain.</a:t>
                      </a:r>
                      <a:endParaRPr sz="800"/>
                    </a:p>
                  </a:txBody>
                  <a:tcPr marT="91425" marB="91425" marR="91425" marL="91425"/>
                </a:tc>
                <a:tc>
                  <a:txBody>
                    <a:bodyPr/>
                    <a:lstStyle/>
                    <a:p>
                      <a:pPr indent="0" lvl="0" marL="0" rtl="0" algn="l">
                        <a:spcBef>
                          <a:spcPts val="0"/>
                        </a:spcBef>
                        <a:spcAft>
                          <a:spcPts val="0"/>
                        </a:spcAft>
                        <a:buNone/>
                      </a:pPr>
                      <a:r>
                        <a:rPr lang="en-SA" sz="700">
                          <a:solidFill>
                            <a:schemeClr val="accent2"/>
                          </a:solidFill>
                          <a:latin typeface="Titillium Web"/>
                          <a:ea typeface="Titillium Web"/>
                          <a:cs typeface="Titillium Web"/>
                          <a:sym typeface="Titillium Web"/>
                        </a:rPr>
                        <a:t>-</a:t>
                      </a:r>
                      <a:r>
                        <a:rPr lang="en-SA" sz="700">
                          <a:solidFill>
                            <a:schemeClr val="accent2"/>
                          </a:solidFill>
                          <a:latin typeface="Titillium Web"/>
                          <a:ea typeface="Titillium Web"/>
                          <a:cs typeface="Titillium Web"/>
                          <a:sym typeface="Titillium Web"/>
                        </a:rPr>
                        <a:t>Ranges from typical flu to severe acute respiratory disease.</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700">
                          <a:solidFill>
                            <a:schemeClr val="accent2"/>
                          </a:solidFill>
                          <a:latin typeface="Titillium Web"/>
                          <a:ea typeface="Titillium Web"/>
                          <a:cs typeface="Titillium Web"/>
                          <a:sym typeface="Titillium Web"/>
                        </a:rPr>
                        <a:t>-</a:t>
                      </a:r>
                      <a:r>
                        <a:rPr lang="en-SA" sz="700">
                          <a:solidFill>
                            <a:schemeClr val="accent2"/>
                          </a:solidFill>
                          <a:latin typeface="Titillium Web"/>
                          <a:ea typeface="Titillium Web"/>
                          <a:cs typeface="Titillium Web"/>
                          <a:sym typeface="Titillium Web"/>
                        </a:rPr>
                        <a:t>Diarrhea, abdominal pain and bleeding from the nose</a:t>
                      </a:r>
                      <a:endParaRPr sz="7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SA" sz="600" u="sng">
                          <a:solidFill>
                            <a:schemeClr val="accent3"/>
                          </a:solidFill>
                          <a:latin typeface="Titillium Web"/>
                          <a:ea typeface="Titillium Web"/>
                          <a:cs typeface="Titillium Web"/>
                          <a:sym typeface="Titillium Web"/>
                        </a:rPr>
                        <a:t>★ Infants &amp; Young Children</a:t>
                      </a:r>
                      <a:endParaRPr b="1" sz="600" u="sng">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600">
                          <a:solidFill>
                            <a:schemeClr val="accent3"/>
                          </a:solidFill>
                          <a:latin typeface="Titillium Web"/>
                          <a:ea typeface="Titillium Web"/>
                          <a:cs typeface="Titillium Web"/>
                          <a:sym typeface="Titillium Web"/>
                        </a:rPr>
                        <a:t>Croup or Acute laryngotracheobronchitis</a:t>
                      </a:r>
                      <a:endParaRPr sz="6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600">
                          <a:solidFill>
                            <a:schemeClr val="accent2"/>
                          </a:solidFill>
                          <a:latin typeface="Titillium Web"/>
                          <a:ea typeface="Titillium Web"/>
                          <a:cs typeface="Titillium Web"/>
                          <a:sym typeface="Titillium Web"/>
                        </a:rPr>
                        <a:t>Fever, harsh (barking) cough, difficult inspiration</a:t>
                      </a:r>
                      <a:endParaRPr sz="6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SA" sz="600" u="sng">
                          <a:solidFill>
                            <a:schemeClr val="accent3"/>
                          </a:solidFill>
                          <a:latin typeface="Titillium Web"/>
                          <a:ea typeface="Titillium Web"/>
                          <a:cs typeface="Titillium Web"/>
                          <a:sym typeface="Titillium Web"/>
                        </a:rPr>
                        <a:t>PIV Type-I, II.</a:t>
                      </a:r>
                      <a:endParaRPr sz="600" u="sng">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sz="600" u="sng">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b="1" lang="en-SA" sz="800" u="sng">
                          <a:solidFill>
                            <a:schemeClr val="accent3"/>
                          </a:solidFill>
                          <a:latin typeface="Titillium Web"/>
                          <a:ea typeface="Titillium Web"/>
                          <a:cs typeface="Titillium Web"/>
                          <a:sym typeface="Titillium Web"/>
                        </a:rPr>
                        <a:t>Young Children</a:t>
                      </a:r>
                      <a:endParaRPr b="1" sz="800" u="sng">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800">
                          <a:solidFill>
                            <a:schemeClr val="accent3"/>
                          </a:solidFill>
                          <a:latin typeface="Titillium Web"/>
                          <a:ea typeface="Titillium Web"/>
                          <a:cs typeface="Titillium Web"/>
                          <a:sym typeface="Titillium Web"/>
                        </a:rPr>
                        <a:t>Bronchiolitis and Pneumonia</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sz="8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800" u="sng">
                          <a:solidFill>
                            <a:srgbClr val="CC0000"/>
                          </a:solidFill>
                          <a:latin typeface="Titillium Web"/>
                          <a:ea typeface="Titillium Web"/>
                          <a:cs typeface="Titillium Web"/>
                          <a:sym typeface="Titillium Web"/>
                        </a:rPr>
                        <a:t>PIV Type-III</a:t>
                      </a:r>
                      <a:endParaRPr b="1" sz="800" u="sng">
                        <a:solidFill>
                          <a:srgbClr val="CC0000"/>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SA" sz="600" u="sng">
                          <a:solidFill>
                            <a:schemeClr val="accent3"/>
                          </a:solidFill>
                          <a:latin typeface="Titillium Web"/>
                          <a:ea typeface="Titillium Web"/>
                          <a:cs typeface="Titillium Web"/>
                          <a:sym typeface="Titillium Web"/>
                        </a:rPr>
                        <a:t>infants especially under 6 month:</a:t>
                      </a:r>
                      <a:endParaRPr b="1" sz="600" u="sng">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en-SA" sz="600">
                          <a:solidFill>
                            <a:schemeClr val="accent3"/>
                          </a:solidFill>
                          <a:latin typeface="Titillium Web"/>
                          <a:ea typeface="Titillium Web"/>
                          <a:cs typeface="Titillium Web"/>
                          <a:sym typeface="Titillium Web"/>
                        </a:rPr>
                        <a:t>Bronchiolitis</a:t>
                      </a:r>
                      <a:endParaRPr sz="6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sz="6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sz="6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sz="6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sz="6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b="1" lang="en-SA" sz="800">
                          <a:solidFill>
                            <a:schemeClr val="accent3"/>
                          </a:solidFill>
                          <a:latin typeface="Titillium Web"/>
                          <a:ea typeface="Titillium Web"/>
                          <a:cs typeface="Titillium Web"/>
                          <a:sym typeface="Titillium Web"/>
                        </a:rPr>
                        <a:t>infants:</a:t>
                      </a:r>
                      <a:endParaRPr b="1" sz="8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700">
                          <a:solidFill>
                            <a:schemeClr val="accent3"/>
                          </a:solidFill>
                          <a:latin typeface="Titillium Web"/>
                          <a:ea typeface="Titillium Web"/>
                          <a:cs typeface="Titillium Web"/>
                          <a:sym typeface="Titillium Web"/>
                        </a:rPr>
                        <a:t>Pneumonia</a:t>
                      </a:r>
                      <a:endParaRPr sz="700">
                        <a:solidFill>
                          <a:schemeClr val="accent3"/>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b="1" lang="en-SA" sz="1000">
                          <a:solidFill>
                            <a:schemeClr val="accent3"/>
                          </a:solidFill>
                          <a:latin typeface="Titillium Web"/>
                          <a:ea typeface="Titillium Web"/>
                          <a:cs typeface="Titillium Web"/>
                          <a:sym typeface="Titillium Web"/>
                        </a:rPr>
                        <a:t>-</a:t>
                      </a:r>
                      <a:r>
                        <a:rPr b="1" lang="en-SA" sz="1000">
                          <a:solidFill>
                            <a:schemeClr val="accent3"/>
                          </a:solidFill>
                          <a:latin typeface="Titillium Web"/>
                          <a:ea typeface="Titillium Web"/>
                          <a:cs typeface="Titillium Web"/>
                          <a:sym typeface="Titillium Web"/>
                        </a:rPr>
                        <a:t>Koplik’s spot</a:t>
                      </a:r>
                      <a:endParaRPr b="1" sz="10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b="1" lang="en-SA" sz="900">
                          <a:solidFill>
                            <a:schemeClr val="accent3"/>
                          </a:solidFill>
                          <a:latin typeface="Titillium Web"/>
                          <a:ea typeface="Titillium Web"/>
                          <a:cs typeface="Titillium Web"/>
                          <a:sym typeface="Titillium Web"/>
                        </a:rPr>
                        <a:t>-Maculopapular rash</a:t>
                      </a:r>
                      <a:endParaRPr b="1" sz="9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b="1" sz="9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700">
                          <a:solidFill>
                            <a:schemeClr val="accent2"/>
                          </a:solidFill>
                          <a:latin typeface="Titillium Web"/>
                          <a:ea typeface="Titillium Web"/>
                          <a:cs typeface="Titillium Web"/>
                          <a:sym typeface="Titillium Web"/>
                        </a:rPr>
                        <a:t>-Fever, Cough, conjunctivitis and running nose</a:t>
                      </a:r>
                      <a:endParaRPr b="1" sz="700">
                        <a:solidFill>
                          <a:schemeClr val="accent3"/>
                        </a:solidFill>
                        <a:latin typeface="Titillium Web"/>
                        <a:ea typeface="Titillium Web"/>
                        <a:cs typeface="Titillium Web"/>
                        <a:sym typeface="Titillium Web"/>
                      </a:endParaRPr>
                    </a:p>
                  </a:txBody>
                  <a:tcPr marT="91425" marB="91425" marR="91425" marL="91425">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b="1" lang="en-SA" sz="1000">
                          <a:solidFill>
                            <a:schemeClr val="accent3"/>
                          </a:solidFill>
                          <a:latin typeface="Titillium Web"/>
                          <a:ea typeface="Titillium Web"/>
                          <a:cs typeface="Titillium Web"/>
                          <a:sym typeface="Titillium Web"/>
                        </a:rPr>
                        <a:t>-</a:t>
                      </a:r>
                      <a:r>
                        <a:rPr b="1" lang="en-SA" sz="1000">
                          <a:solidFill>
                            <a:schemeClr val="accent3"/>
                          </a:solidFill>
                          <a:latin typeface="Titillium Web"/>
                          <a:ea typeface="Titillium Web"/>
                          <a:cs typeface="Titillium Web"/>
                          <a:sym typeface="Titillium Web"/>
                        </a:rPr>
                        <a:t>Parotitis</a:t>
                      </a:r>
                      <a:endParaRPr b="1" sz="10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700">
                          <a:solidFill>
                            <a:schemeClr val="accent2"/>
                          </a:solidFill>
                          <a:latin typeface="Titillium Web"/>
                          <a:ea typeface="Titillium Web"/>
                          <a:cs typeface="Titillium Web"/>
                          <a:sym typeface="Titillium Web"/>
                        </a:rPr>
                        <a:t>- moderate fever, malaise, pain on chewing or swallowing, particularly acidic liquids.</a:t>
                      </a:r>
                      <a:endParaRPr b="1" sz="7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b="1" sz="7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600">
                          <a:solidFill>
                            <a:schemeClr val="accent2"/>
                          </a:solidFill>
                          <a:latin typeface="Titillium Web"/>
                          <a:ea typeface="Titillium Web"/>
                          <a:cs typeface="Titillium Web"/>
                          <a:sym typeface="Titillium Web"/>
                        </a:rPr>
                        <a:t>-Sudden onset of fever and painful swelling of parotid gland (parotitis)</a:t>
                      </a:r>
                      <a:endParaRPr b="1" sz="600">
                        <a:solidFill>
                          <a:schemeClr val="accent3"/>
                        </a:solidFill>
                        <a:latin typeface="Titillium Web"/>
                        <a:ea typeface="Titillium Web"/>
                        <a:cs typeface="Titillium Web"/>
                        <a:sym typeface="Titillium Web"/>
                      </a:endParaRPr>
                    </a:p>
                  </a:txBody>
                  <a:tcPr marT="91425" marB="91425" marR="91425" marL="91425"/>
                </a:tc>
              </a:tr>
              <a:tr h="1504550">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Complications</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Clr>
                          <a:schemeClr val="dk1"/>
                        </a:buClr>
                        <a:buSzPts val="1100"/>
                        <a:buFont typeface="Arial"/>
                        <a:buNone/>
                      </a:pPr>
                      <a:r>
                        <a:rPr lang="en-SA" sz="700">
                          <a:solidFill>
                            <a:schemeClr val="accent2"/>
                          </a:solidFill>
                          <a:latin typeface="Titillium Web"/>
                          <a:ea typeface="Titillium Web"/>
                          <a:cs typeface="Titillium Web"/>
                          <a:sym typeface="Titillium Web"/>
                        </a:rPr>
                        <a:t>- Primary influenza pneumonia </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700">
                          <a:solidFill>
                            <a:schemeClr val="accent2"/>
                          </a:solidFill>
                          <a:latin typeface="Titillium Web"/>
                          <a:ea typeface="Titillium Web"/>
                          <a:cs typeface="Titillium Web"/>
                          <a:sym typeface="Titillium Web"/>
                        </a:rPr>
                        <a:t>- 2nd bacterial pneumonia</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700">
                          <a:solidFill>
                            <a:schemeClr val="accent2"/>
                          </a:solidFill>
                          <a:latin typeface="Titillium Web"/>
                          <a:ea typeface="Titillium Web"/>
                          <a:cs typeface="Titillium Web"/>
                          <a:sym typeface="Titillium Web"/>
                        </a:rPr>
                        <a:t>- Reye’s syndrome [fatty degeneration of CNS and Liver (Aspirin)] </a:t>
                      </a:r>
                      <a:r>
                        <a:rPr lang="en-SA" sz="700">
                          <a:solidFill>
                            <a:schemeClr val="accent6"/>
                          </a:solidFill>
                          <a:latin typeface="Titillium Web"/>
                          <a:ea typeface="Titillium Web"/>
                          <a:cs typeface="Titillium Web"/>
                          <a:sym typeface="Titillium Web"/>
                        </a:rPr>
                        <a:t>(people with influenza virus should not use aspirin)</a:t>
                      </a:r>
                      <a:endParaRPr sz="700">
                        <a:solidFill>
                          <a:schemeClr val="accent6"/>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SA"/>
                        <a:t>-</a:t>
                      </a:r>
                      <a:endParaRPr/>
                    </a:p>
                  </a:txBody>
                  <a:tcPr marT="91425" marB="91425" marR="91425" marL="91425" anchor="ctr"/>
                </a:tc>
                <a:tc>
                  <a:txBody>
                    <a:bodyPr/>
                    <a:lstStyle/>
                    <a:p>
                      <a:pPr indent="0" lvl="0" marL="0" rtl="0" algn="ctr">
                        <a:spcBef>
                          <a:spcPts val="0"/>
                        </a:spcBef>
                        <a:spcAft>
                          <a:spcPts val="0"/>
                        </a:spcAft>
                        <a:buNone/>
                      </a:pPr>
                      <a:r>
                        <a:rPr lang="en-SA"/>
                        <a:t>-</a:t>
                      </a:r>
                      <a:endParaRPr/>
                    </a:p>
                  </a:txBody>
                  <a:tcPr marT="91425" marB="91425" marR="91425" marL="91425" anchor="ctr"/>
                </a:tc>
                <a:tc>
                  <a:txBody>
                    <a:bodyPr/>
                    <a:lstStyle/>
                    <a:p>
                      <a:pPr indent="0" lvl="0" marL="0" rtl="0" algn="ctr">
                        <a:spcBef>
                          <a:spcPts val="0"/>
                        </a:spcBef>
                        <a:spcAft>
                          <a:spcPts val="0"/>
                        </a:spcAft>
                        <a:buNone/>
                      </a:pPr>
                      <a:r>
                        <a:rPr lang="en-SA"/>
                        <a:t>-</a:t>
                      </a:r>
                      <a:endParaRPr/>
                    </a:p>
                  </a:txBody>
                  <a:tcPr marT="91425" marB="91425" marR="91425" marL="91425" anchor="ctr">
                    <a:lnR cap="flat" cmpd="sng" w="9525">
                      <a:solidFill>
                        <a:srgbClr val="999999"/>
                      </a:solidFill>
                      <a:prstDash val="solid"/>
                      <a:round/>
                      <a:headEnd len="sm" w="sm" type="none"/>
                      <a:tailEnd len="sm" w="sm" type="none"/>
                    </a:lnR>
                  </a:tcPr>
                </a:tc>
                <a:tc>
                  <a:txBody>
                    <a:bodyPr/>
                    <a:lstStyle/>
                    <a:p>
                      <a:pPr indent="0" lvl="0" marL="0" rtl="0" algn="ctr">
                        <a:spcBef>
                          <a:spcPts val="0"/>
                        </a:spcBef>
                        <a:spcAft>
                          <a:spcPts val="0"/>
                        </a:spcAft>
                        <a:buNone/>
                      </a:pPr>
                      <a:r>
                        <a:rPr b="1" lang="en-SA" sz="800">
                          <a:solidFill>
                            <a:schemeClr val="accent3"/>
                          </a:solidFill>
                          <a:latin typeface="Titillium Web"/>
                          <a:ea typeface="Titillium Web"/>
                          <a:cs typeface="Titillium Web"/>
                          <a:sym typeface="Titillium Web"/>
                        </a:rPr>
                        <a:t>-</a:t>
                      </a:r>
                      <a:r>
                        <a:rPr b="1" lang="en-SA" sz="800">
                          <a:solidFill>
                            <a:schemeClr val="accent3"/>
                          </a:solidFill>
                          <a:latin typeface="Titillium Web"/>
                          <a:ea typeface="Titillium Web"/>
                          <a:cs typeface="Titillium Web"/>
                          <a:sym typeface="Titillium Web"/>
                        </a:rPr>
                        <a:t>★ Encephalitis: Acute or subacute sclerosing panencephalitis (SSPE).</a:t>
                      </a:r>
                      <a:endParaRPr b="1" sz="8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b="1" sz="8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800">
                          <a:solidFill>
                            <a:schemeClr val="dk1"/>
                          </a:solidFill>
                          <a:latin typeface="Titillium Web"/>
                          <a:ea typeface="Titillium Web"/>
                          <a:cs typeface="Titillium Web"/>
                          <a:sym typeface="Titillium Web"/>
                        </a:rPr>
                        <a:t>-</a:t>
                      </a:r>
                      <a:r>
                        <a:rPr lang="en-SA" sz="800">
                          <a:solidFill>
                            <a:schemeClr val="accent2"/>
                          </a:solidFill>
                          <a:latin typeface="Titillium Web"/>
                          <a:ea typeface="Titillium Web"/>
                          <a:cs typeface="Titillium Web"/>
                          <a:sym typeface="Titillium Web"/>
                        </a:rPr>
                        <a:t>Giant cell pneumonia.</a:t>
                      </a:r>
                      <a:endParaRPr b="1" sz="800">
                        <a:solidFill>
                          <a:schemeClr val="dk1"/>
                        </a:solidFill>
                        <a:latin typeface="Titillium Web"/>
                        <a:ea typeface="Titillium Web"/>
                        <a:cs typeface="Titillium Web"/>
                        <a:sym typeface="Titillium Web"/>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SA" sz="600">
                          <a:solidFill>
                            <a:schemeClr val="accent2"/>
                          </a:solidFill>
                          <a:latin typeface="Titillium Web"/>
                          <a:ea typeface="Titillium Web"/>
                          <a:cs typeface="Titillium Web"/>
                          <a:sym typeface="Titillium Web"/>
                        </a:rPr>
                        <a:t> </a:t>
                      </a:r>
                      <a:r>
                        <a:rPr lang="en-SA" sz="700">
                          <a:solidFill>
                            <a:schemeClr val="accent2"/>
                          </a:solidFill>
                          <a:latin typeface="Titillium Web"/>
                          <a:ea typeface="Titillium Web"/>
                          <a:cs typeface="Titillium Web"/>
                          <a:sym typeface="Titillium Web"/>
                        </a:rPr>
                        <a:t>Aseptic meningitis, Encephalitis, Pancreatitis, Thyroiditis.</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b="1" lang="en-SA" sz="800">
                          <a:solidFill>
                            <a:schemeClr val="accent3"/>
                          </a:solidFill>
                          <a:latin typeface="Titillium Web"/>
                          <a:ea typeface="Titillium Web"/>
                          <a:cs typeface="Titillium Web"/>
                          <a:sym typeface="Titillium Web"/>
                        </a:rPr>
                        <a:t>After puberty:</a:t>
                      </a:r>
                      <a:endParaRPr b="1" sz="8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700">
                          <a:solidFill>
                            <a:schemeClr val="accent2"/>
                          </a:solidFill>
                          <a:latin typeface="Titillium Web"/>
                          <a:ea typeface="Titillium Web"/>
                          <a:cs typeface="Titillium Web"/>
                          <a:sym typeface="Titillium Web"/>
                        </a:rPr>
                        <a:t>-Orchitis</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700">
                          <a:solidFill>
                            <a:schemeClr val="accent2"/>
                          </a:solidFill>
                          <a:latin typeface="Titillium Web"/>
                          <a:ea typeface="Titillium Web"/>
                          <a:cs typeface="Titillium Web"/>
                          <a:sym typeface="Titillium Web"/>
                        </a:rPr>
                        <a:t>-Oophoritis.</a:t>
                      </a:r>
                      <a:endParaRPr sz="700">
                        <a:solidFill>
                          <a:schemeClr val="accent2"/>
                        </a:solidFill>
                        <a:latin typeface="Titillium Web"/>
                        <a:ea typeface="Titillium Web"/>
                        <a:cs typeface="Titillium Web"/>
                        <a:sym typeface="Titillium Web"/>
                      </a:endParaRPr>
                    </a:p>
                  </a:txBody>
                  <a:tcPr marT="91425" marB="91425" marR="91425" marL="91425">
                    <a:lnL cap="flat" cmpd="sng" w="9525">
                      <a:solidFill>
                        <a:srgbClr val="999999"/>
                      </a:solidFill>
                      <a:prstDash val="solid"/>
                      <a:round/>
                      <a:headEnd len="sm" w="sm" type="none"/>
                      <a:tailEnd len="sm" w="sm" type="none"/>
                    </a:lnL>
                  </a:tcPr>
                </a:tc>
              </a:tr>
              <a:tr h="1251200">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Lab diagnosis</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b="1" lang="en-SA" sz="700">
                          <a:solidFill>
                            <a:schemeClr val="accent3"/>
                          </a:solidFill>
                          <a:latin typeface="Titillium Web"/>
                          <a:ea typeface="Titillium Web"/>
                          <a:cs typeface="Titillium Web"/>
                          <a:sym typeface="Titillium Web"/>
                        </a:rPr>
                        <a:t>-N</a:t>
                      </a:r>
                      <a:r>
                        <a:rPr b="1" lang="en-SA" sz="700">
                          <a:solidFill>
                            <a:schemeClr val="accent3"/>
                          </a:solidFill>
                          <a:latin typeface="Titillium Web"/>
                          <a:ea typeface="Titillium Web"/>
                          <a:cs typeface="Titillium Web"/>
                          <a:sym typeface="Titillium Web"/>
                        </a:rPr>
                        <a:t>asopharyngeal swab, aspirate (NPA)</a:t>
                      </a:r>
                      <a:endParaRPr b="1" sz="7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800">
                          <a:solidFill>
                            <a:schemeClr val="accent3"/>
                          </a:solidFill>
                          <a:latin typeface="Titillium Web"/>
                          <a:ea typeface="Titillium Web"/>
                          <a:cs typeface="Titillium Web"/>
                          <a:sym typeface="Titillium Web"/>
                        </a:rPr>
                        <a:t>-direct immunofluorescent assay</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800">
                          <a:solidFill>
                            <a:schemeClr val="accent3"/>
                          </a:solidFill>
                          <a:latin typeface="Titillium Web"/>
                          <a:ea typeface="Titillium Web"/>
                          <a:cs typeface="Titillium Web"/>
                          <a:sym typeface="Titillium Web"/>
                        </a:rPr>
                        <a:t>(IFA).</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800">
                          <a:solidFill>
                            <a:schemeClr val="accent3"/>
                          </a:solidFill>
                          <a:latin typeface="Titillium Web"/>
                          <a:ea typeface="Titillium Web"/>
                          <a:cs typeface="Titillium Web"/>
                          <a:sym typeface="Titillium Web"/>
                        </a:rPr>
                        <a:t>-PCR</a:t>
                      </a:r>
                      <a:endParaRPr sz="800">
                        <a:solidFill>
                          <a:schemeClr val="accent3"/>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rPr b="1" lang="en-SA" sz="700">
                          <a:solidFill>
                            <a:schemeClr val="accent3"/>
                          </a:solidFill>
                          <a:latin typeface="Titillium Web"/>
                          <a:ea typeface="Titillium Web"/>
                          <a:cs typeface="Titillium Web"/>
                          <a:sym typeface="Titillium Web"/>
                        </a:rPr>
                        <a:t>-Nasopharyngeal swab, aspirate (NPA)</a:t>
                      </a:r>
                      <a:endParaRPr b="1" sz="7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7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800">
                          <a:solidFill>
                            <a:schemeClr val="accent3"/>
                          </a:solidFill>
                          <a:latin typeface="Titillium Web"/>
                          <a:ea typeface="Titillium Web"/>
                          <a:cs typeface="Titillium Web"/>
                          <a:sym typeface="Titillium Web"/>
                        </a:rPr>
                        <a:t>-PCR</a:t>
                      </a:r>
                      <a:endParaRPr/>
                    </a:p>
                  </a:txBody>
                  <a:tcPr marT="91425" marB="91425" marR="91425" marL="91425" anchor="ctr"/>
                </a:tc>
                <a:tc gridSpan="2">
                  <a:txBody>
                    <a:bodyPr/>
                    <a:lstStyle/>
                    <a:p>
                      <a:pPr indent="0" lvl="0" marL="0" rtl="0" algn="ctr">
                        <a:spcBef>
                          <a:spcPts val="0"/>
                        </a:spcBef>
                        <a:spcAft>
                          <a:spcPts val="0"/>
                        </a:spcAft>
                        <a:buClr>
                          <a:schemeClr val="dk1"/>
                        </a:buClr>
                        <a:buSzPts val="1100"/>
                        <a:buFont typeface="Arial"/>
                        <a:buNone/>
                      </a:pPr>
                      <a:r>
                        <a:rPr b="1" lang="en-SA" sz="800">
                          <a:solidFill>
                            <a:schemeClr val="accent3"/>
                          </a:solidFill>
                          <a:latin typeface="Titillium Web"/>
                          <a:ea typeface="Titillium Web"/>
                          <a:cs typeface="Titillium Web"/>
                          <a:sym typeface="Titillium Web"/>
                        </a:rPr>
                        <a:t>-Nasopharyngeal swab, aspirate (NPA)</a:t>
                      </a:r>
                      <a:endParaRPr b="1" sz="8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800">
                          <a:solidFill>
                            <a:schemeClr val="accent3"/>
                          </a:solidFill>
                          <a:latin typeface="Titillium Web"/>
                          <a:ea typeface="Titillium Web"/>
                          <a:cs typeface="Titillium Web"/>
                          <a:sym typeface="Titillium Web"/>
                        </a:rPr>
                        <a:t>-direct immunofluorescent assay</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800">
                          <a:solidFill>
                            <a:schemeClr val="accent3"/>
                          </a:solidFill>
                          <a:latin typeface="Titillium Web"/>
                          <a:ea typeface="Titillium Web"/>
                          <a:cs typeface="Titillium Web"/>
                          <a:sym typeface="Titillium Web"/>
                        </a:rPr>
                        <a:t>(IFA).</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800">
                          <a:solidFill>
                            <a:schemeClr val="accent3"/>
                          </a:solidFill>
                          <a:latin typeface="Titillium Web"/>
                          <a:ea typeface="Titillium Web"/>
                          <a:cs typeface="Titillium Web"/>
                          <a:sym typeface="Titillium Web"/>
                        </a:rPr>
                        <a:t>-PCR</a:t>
                      </a:r>
                      <a:endParaRPr sz="8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a:latin typeface="Titillium Web"/>
                        <a:ea typeface="Titillium Web"/>
                        <a:cs typeface="Titillium Web"/>
                        <a:sym typeface="Titillium Web"/>
                      </a:endParaRPr>
                    </a:p>
                  </a:txBody>
                  <a:tcPr marT="91425" marB="91425" marR="91425" marL="91425" anchor="ctr"/>
                </a:tc>
                <a:tc hMerge="1"/>
                <a:tc gridSpan="2">
                  <a:txBody>
                    <a:bodyPr/>
                    <a:lstStyle/>
                    <a:p>
                      <a:pPr indent="0" lvl="0" marL="0" rtl="0" algn="ctr">
                        <a:spcBef>
                          <a:spcPts val="0"/>
                        </a:spcBef>
                        <a:spcAft>
                          <a:spcPts val="0"/>
                        </a:spcAft>
                        <a:buNone/>
                      </a:pPr>
                      <a:r>
                        <a:rPr b="1" lang="en-SA" sz="1000">
                          <a:solidFill>
                            <a:schemeClr val="accent3"/>
                          </a:solidFill>
                          <a:latin typeface="Titillium Web"/>
                          <a:ea typeface="Titillium Web"/>
                          <a:cs typeface="Titillium Web"/>
                          <a:sym typeface="Titillium Web"/>
                        </a:rPr>
                        <a:t>-ELISA (Serology)</a:t>
                      </a:r>
                      <a:endParaRPr b="1" sz="10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lang="en-SA" sz="1000">
                          <a:solidFill>
                            <a:schemeClr val="accent3"/>
                          </a:solidFill>
                          <a:latin typeface="Titillium Web"/>
                          <a:ea typeface="Titillium Web"/>
                          <a:cs typeface="Titillium Web"/>
                          <a:sym typeface="Titillium Web"/>
                        </a:rPr>
                        <a:t>(detection of IgM specific antibodies)</a:t>
                      </a:r>
                      <a:endParaRPr sz="10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t/>
                      </a:r>
                      <a:endParaRPr b="1" sz="1000">
                        <a:solidFill>
                          <a:schemeClr val="accent3"/>
                        </a:solidFill>
                        <a:latin typeface="Titillium Web"/>
                        <a:ea typeface="Titillium Web"/>
                        <a:cs typeface="Titillium Web"/>
                        <a:sym typeface="Titillium Web"/>
                      </a:endParaRPr>
                    </a:p>
                    <a:p>
                      <a:pPr indent="0" lvl="0" marL="0" rtl="0" algn="ctr">
                        <a:spcBef>
                          <a:spcPts val="0"/>
                        </a:spcBef>
                        <a:spcAft>
                          <a:spcPts val="0"/>
                        </a:spcAft>
                        <a:buNone/>
                      </a:pPr>
                      <a:r>
                        <a:rPr b="1" lang="en-SA" sz="1000">
                          <a:solidFill>
                            <a:schemeClr val="accent3"/>
                          </a:solidFill>
                          <a:latin typeface="Titillium Web"/>
                          <a:ea typeface="Titillium Web"/>
                          <a:cs typeface="Titillium Web"/>
                          <a:sym typeface="Titillium Web"/>
                        </a:rPr>
                        <a:t>-PCR</a:t>
                      </a:r>
                      <a:endParaRPr b="1" sz="1000">
                        <a:solidFill>
                          <a:schemeClr val="accent3"/>
                        </a:solidFill>
                        <a:latin typeface="Titillium Web"/>
                        <a:ea typeface="Titillium Web"/>
                        <a:cs typeface="Titillium Web"/>
                        <a:sym typeface="Titillium Web"/>
                      </a:endParaRPr>
                    </a:p>
                  </a:txBody>
                  <a:tcPr marT="91425" marB="91425" marR="91425" marL="91425" anchor="ctr">
                    <a:lnT cap="flat" cmpd="sng" w="9525">
                      <a:solidFill>
                        <a:srgbClr val="999999"/>
                      </a:solidFill>
                      <a:prstDash val="solid"/>
                      <a:round/>
                      <a:headEnd len="sm" w="sm" type="none"/>
                      <a:tailEnd len="sm" w="sm" type="none"/>
                    </a:lnT>
                  </a:tcPr>
                </a:tc>
                <a:tc hMerge="1"/>
              </a:tr>
              <a:tr h="1275675">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Prevention</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SA" sz="700">
                          <a:solidFill>
                            <a:schemeClr val="accent2"/>
                          </a:solidFill>
                          <a:latin typeface="Titillium Web"/>
                          <a:ea typeface="Titillium Web"/>
                          <a:cs typeface="Titillium Web"/>
                          <a:sym typeface="Titillium Web"/>
                        </a:rPr>
                        <a:t>The </a:t>
                      </a:r>
                      <a:r>
                        <a:rPr b="1" lang="en-SA" sz="700">
                          <a:solidFill>
                            <a:schemeClr val="accent2"/>
                          </a:solidFill>
                          <a:latin typeface="Titillium Web"/>
                          <a:ea typeface="Titillium Web"/>
                          <a:cs typeface="Titillium Web"/>
                          <a:sym typeface="Titillium Web"/>
                        </a:rPr>
                        <a:t>flu shot vaccine:</a:t>
                      </a:r>
                      <a:endParaRPr b="1" sz="7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b="1" lang="en-SA" sz="700">
                          <a:solidFill>
                            <a:schemeClr val="accent2"/>
                          </a:solidFill>
                          <a:latin typeface="Titillium Web"/>
                          <a:ea typeface="Titillium Web"/>
                          <a:cs typeface="Titillium Web"/>
                          <a:sym typeface="Titillium Web"/>
                        </a:rPr>
                        <a:t>for </a:t>
                      </a:r>
                      <a:r>
                        <a:rPr b="1" lang="en-SA" sz="700">
                          <a:solidFill>
                            <a:schemeClr val="accent3"/>
                          </a:solidFill>
                          <a:latin typeface="Titillium Web"/>
                          <a:ea typeface="Titillium Web"/>
                          <a:cs typeface="Titillium Web"/>
                          <a:sym typeface="Titillium Web"/>
                        </a:rPr>
                        <a:t>Healthy</a:t>
                      </a:r>
                      <a:r>
                        <a:rPr b="1" lang="en-SA" sz="700">
                          <a:solidFill>
                            <a:schemeClr val="accent2"/>
                          </a:solidFill>
                          <a:latin typeface="Titillium Web"/>
                          <a:ea typeface="Titillium Web"/>
                          <a:cs typeface="Titillium Web"/>
                          <a:sym typeface="Titillium Web"/>
                        </a:rPr>
                        <a:t> people</a:t>
                      </a:r>
                      <a:endParaRPr b="1" sz="7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b="1" sz="7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700">
                          <a:solidFill>
                            <a:schemeClr val="accent2"/>
                          </a:solidFill>
                          <a:latin typeface="Titillium Web"/>
                          <a:ea typeface="Titillium Web"/>
                          <a:cs typeface="Titillium Web"/>
                          <a:sym typeface="Titillium Web"/>
                        </a:rPr>
                        <a:t>The </a:t>
                      </a:r>
                      <a:r>
                        <a:rPr b="1" lang="en-SA" sz="700">
                          <a:solidFill>
                            <a:schemeClr val="accent2"/>
                          </a:solidFill>
                          <a:latin typeface="Titillium Web"/>
                          <a:ea typeface="Titillium Web"/>
                          <a:cs typeface="Titillium Web"/>
                          <a:sym typeface="Titillium Web"/>
                        </a:rPr>
                        <a:t>nasal spray flu vaccine</a:t>
                      </a:r>
                      <a:r>
                        <a:rPr lang="en-SA" sz="700">
                          <a:solidFill>
                            <a:schemeClr val="accent2"/>
                          </a:solidFill>
                          <a:latin typeface="Titillium Web"/>
                          <a:ea typeface="Titillium Web"/>
                          <a:cs typeface="Titillium Web"/>
                          <a:sym typeface="Titillium Web"/>
                        </a:rPr>
                        <a:t>:</a:t>
                      </a:r>
                      <a:endParaRPr sz="7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600">
                          <a:solidFill>
                            <a:schemeClr val="accent3"/>
                          </a:solidFill>
                          <a:latin typeface="Titillium Web"/>
                          <a:ea typeface="Titillium Web"/>
                          <a:cs typeface="Titillium Web"/>
                          <a:sym typeface="Titillium Web"/>
                        </a:rPr>
                        <a:t>including healthy people and those with chronic medical conditions.</a:t>
                      </a:r>
                      <a:endParaRPr sz="600">
                        <a:solidFill>
                          <a:schemeClr val="accent3"/>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None/>
                      </a:pPr>
                      <a:r>
                        <a:rPr lang="en-SA"/>
                        <a:t>-</a:t>
                      </a:r>
                      <a:endParaRPr/>
                    </a:p>
                  </a:txBody>
                  <a:tcPr marT="91425" marB="91425" marR="91425" marL="91425" anchor="ctr"/>
                </a:tc>
                <a:tc rowSpan="2">
                  <a:txBody>
                    <a:bodyPr/>
                    <a:lstStyle/>
                    <a:p>
                      <a:pPr indent="0" lvl="0" marL="0" rtl="0" algn="ctr">
                        <a:spcBef>
                          <a:spcPts val="0"/>
                        </a:spcBef>
                        <a:spcAft>
                          <a:spcPts val="0"/>
                        </a:spcAft>
                        <a:buClr>
                          <a:schemeClr val="dk1"/>
                        </a:buClr>
                        <a:buSzPts val="1100"/>
                        <a:buFont typeface="Arial"/>
                        <a:buNone/>
                      </a:pPr>
                      <a:r>
                        <a:rPr lang="en-SA" sz="1200">
                          <a:solidFill>
                            <a:schemeClr val="accent3"/>
                          </a:solidFill>
                          <a:latin typeface="Titillium Web"/>
                          <a:ea typeface="Titillium Web"/>
                          <a:cs typeface="Titillium Web"/>
                          <a:sym typeface="Titillium Web"/>
                        </a:rPr>
                        <a:t>No specific treatment or vaccine available.</a:t>
                      </a:r>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b="1" lang="en-SA" sz="1000">
                          <a:solidFill>
                            <a:schemeClr val="accent3"/>
                          </a:solidFill>
                          <a:latin typeface="Titillium Web"/>
                          <a:ea typeface="Titillium Web"/>
                          <a:cs typeface="Titillium Web"/>
                          <a:sym typeface="Titillium Web"/>
                        </a:rPr>
                        <a:t> No vaccine</a:t>
                      </a:r>
                      <a:r>
                        <a:rPr lang="en-SA" sz="1000">
                          <a:solidFill>
                            <a:schemeClr val="accent3"/>
                          </a:solidFill>
                          <a:latin typeface="Titillium Web"/>
                          <a:ea typeface="Titillium Web"/>
                          <a:cs typeface="Titillium Web"/>
                          <a:sym typeface="Titillium Web"/>
                        </a:rPr>
                        <a:t> </a:t>
                      </a:r>
                      <a:endParaRPr sz="10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700">
                          <a:solidFill>
                            <a:schemeClr val="accent2"/>
                          </a:solidFill>
                          <a:latin typeface="Titillium Web"/>
                          <a:ea typeface="Titillium Web"/>
                          <a:cs typeface="Titillium Web"/>
                          <a:sym typeface="Titillium Web"/>
                        </a:rPr>
                        <a:t>but passive immunization immunoglobulin can be given for infected premature infants.</a:t>
                      </a:r>
                      <a:endParaRPr b="1" sz="700">
                        <a:solidFill>
                          <a:schemeClr val="accent3"/>
                        </a:solidFill>
                        <a:latin typeface="Titillium Web"/>
                        <a:ea typeface="Titillium Web"/>
                        <a:cs typeface="Titillium Web"/>
                        <a:sym typeface="Titillium Web"/>
                      </a:endParaRPr>
                    </a:p>
                  </a:txBody>
                  <a:tcPr marT="91425" marB="91425" marR="91425" marL="91425"/>
                </a:tc>
                <a:tc gridSpan="2">
                  <a:txBody>
                    <a:bodyPr/>
                    <a:lstStyle/>
                    <a:p>
                      <a:pPr indent="0" lvl="0" marL="0" rtl="0" algn="ctr">
                        <a:spcBef>
                          <a:spcPts val="0"/>
                        </a:spcBef>
                        <a:spcAft>
                          <a:spcPts val="0"/>
                        </a:spcAft>
                        <a:buNone/>
                      </a:pPr>
                      <a:r>
                        <a:rPr lang="en-SA" sz="1500">
                          <a:solidFill>
                            <a:schemeClr val="accent2"/>
                          </a:solidFill>
                          <a:latin typeface="Titillium Web"/>
                          <a:ea typeface="Titillium Web"/>
                          <a:cs typeface="Titillium Web"/>
                          <a:sym typeface="Titillium Web"/>
                        </a:rPr>
                        <a:t> (</a:t>
                      </a:r>
                      <a:r>
                        <a:rPr b="1" lang="en-SA" sz="1500">
                          <a:solidFill>
                            <a:schemeClr val="accent3"/>
                          </a:solidFill>
                          <a:latin typeface="Titillium Web"/>
                          <a:ea typeface="Titillium Web"/>
                          <a:cs typeface="Titillium Web"/>
                          <a:sym typeface="Titillium Web"/>
                        </a:rPr>
                        <a:t>MMR</a:t>
                      </a:r>
                      <a:r>
                        <a:rPr lang="en-SA" sz="1500">
                          <a:solidFill>
                            <a:schemeClr val="accent2"/>
                          </a:solidFill>
                          <a:latin typeface="Titillium Web"/>
                          <a:ea typeface="Titillium Web"/>
                          <a:cs typeface="Titillium Web"/>
                          <a:sym typeface="Titillium Web"/>
                        </a:rPr>
                        <a:t>) for Measles, Mumps and Rubella</a:t>
                      </a:r>
                      <a:endParaRPr/>
                    </a:p>
                  </a:txBody>
                  <a:tcPr marT="91425" marB="91425" marR="91425" marL="91425" anchor="ctr">
                    <a:solidFill>
                      <a:srgbClr val="FFFFFF"/>
                    </a:solidFill>
                  </a:tcPr>
                </a:tc>
                <a:tc hMerge="1"/>
              </a:tr>
              <a:tr h="1223575">
                <a:tc>
                  <a:txBody>
                    <a:bodyPr/>
                    <a:lstStyle/>
                    <a:p>
                      <a:pPr indent="0" lvl="0" marL="0" rtl="0" algn="ctr">
                        <a:spcBef>
                          <a:spcPts val="0"/>
                        </a:spcBef>
                        <a:spcAft>
                          <a:spcPts val="0"/>
                        </a:spcAft>
                        <a:buNone/>
                      </a:pPr>
                      <a:r>
                        <a:rPr b="1" lang="en-SA" sz="1000">
                          <a:solidFill>
                            <a:srgbClr val="073763"/>
                          </a:solidFill>
                          <a:latin typeface="Titillium Web"/>
                          <a:ea typeface="Titillium Web"/>
                          <a:cs typeface="Titillium Web"/>
                          <a:sym typeface="Titillium Web"/>
                        </a:rPr>
                        <a:t>Treatment</a:t>
                      </a:r>
                      <a:endParaRPr b="1" sz="1000">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b="1" lang="en-SA" sz="800">
                          <a:solidFill>
                            <a:schemeClr val="accent2"/>
                          </a:solidFill>
                          <a:latin typeface="Titillium Web"/>
                          <a:ea typeface="Titillium Web"/>
                          <a:cs typeface="Titillium Web"/>
                          <a:sym typeface="Titillium Web"/>
                        </a:rPr>
                        <a:t>i</a:t>
                      </a:r>
                      <a:r>
                        <a:rPr b="1" lang="en-SA" sz="800">
                          <a:solidFill>
                            <a:schemeClr val="accent2"/>
                          </a:solidFill>
                          <a:latin typeface="Titillium Web"/>
                          <a:ea typeface="Titillium Web"/>
                          <a:cs typeface="Titillium Web"/>
                          <a:sym typeface="Titillium Web"/>
                        </a:rPr>
                        <a:t>nfluenza A virus only: </a:t>
                      </a:r>
                      <a:r>
                        <a:rPr lang="en-SA" sz="800">
                          <a:solidFill>
                            <a:schemeClr val="accent2"/>
                          </a:solidFill>
                          <a:latin typeface="Titillium Web"/>
                          <a:ea typeface="Titillium Web"/>
                          <a:cs typeface="Titillium Web"/>
                          <a:sym typeface="Titillium Web"/>
                        </a:rPr>
                        <a:t>amantadine &amp; Rimatidine</a:t>
                      </a:r>
                      <a:endParaRPr sz="8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b="1" lang="en-SA" sz="800">
                          <a:solidFill>
                            <a:schemeClr val="accent2"/>
                          </a:solidFill>
                          <a:latin typeface="Titillium Web"/>
                          <a:ea typeface="Titillium Web"/>
                          <a:cs typeface="Titillium Web"/>
                          <a:sym typeface="Titillium Web"/>
                        </a:rPr>
                        <a:t>Both A&amp;B:</a:t>
                      </a:r>
                      <a:endParaRPr b="1" sz="8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800" u="sng">
                          <a:solidFill>
                            <a:schemeClr val="accent2"/>
                          </a:solidFill>
                          <a:latin typeface="Titillium Web"/>
                          <a:ea typeface="Titillium Web"/>
                          <a:cs typeface="Titillium Web"/>
                          <a:sym typeface="Titillium Web"/>
                        </a:rPr>
                        <a:t>-Oseltamivir (Tamiflu)</a:t>
                      </a:r>
                      <a:r>
                        <a:rPr lang="en-SA" sz="800">
                          <a:solidFill>
                            <a:schemeClr val="accent2"/>
                          </a:solidFill>
                          <a:latin typeface="Titillium Web"/>
                          <a:ea typeface="Titillium Web"/>
                          <a:cs typeface="Titillium Web"/>
                          <a:sym typeface="Titillium Web"/>
                        </a:rPr>
                        <a:t> -Zanamivir (Relenza)</a:t>
                      </a:r>
                      <a:endParaRPr b="1" sz="800">
                        <a:solidFill>
                          <a:schemeClr val="accent2"/>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en-SA" sz="1000"/>
                        <a:t>-Oseltamivir</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SA" sz="1000"/>
                        <a:t>-Zanamivir</a:t>
                      </a:r>
                      <a:endParaRPr sz="1000"/>
                    </a:p>
                  </a:txBody>
                  <a:tcPr marT="91425" marB="91425" marR="91425" marL="91425"/>
                </a:tc>
                <a:tc vMerge="1"/>
                <a:tc>
                  <a:txBody>
                    <a:bodyPr/>
                    <a:lstStyle/>
                    <a:p>
                      <a:pPr indent="0" lvl="0" marL="0" rtl="0" algn="l">
                        <a:spcBef>
                          <a:spcPts val="0"/>
                        </a:spcBef>
                        <a:spcAft>
                          <a:spcPts val="0"/>
                        </a:spcAft>
                        <a:buNone/>
                      </a:pPr>
                      <a:r>
                        <a:rPr lang="en-SA" sz="800">
                          <a:solidFill>
                            <a:schemeClr val="accent3"/>
                          </a:solidFill>
                          <a:latin typeface="Titillium Web"/>
                          <a:ea typeface="Titillium Web"/>
                          <a:cs typeface="Titillium Web"/>
                          <a:sym typeface="Titillium Web"/>
                        </a:rPr>
                        <a:t>★ Ribavirin administered by inhalation for infants with severe condition.</a:t>
                      </a:r>
                      <a:endParaRPr sz="8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solidFill>
                          <a:schemeClr val="accent3"/>
                        </a:solidFill>
                        <a:latin typeface="Titillium Web"/>
                        <a:ea typeface="Titillium Web"/>
                        <a:cs typeface="Titillium Web"/>
                        <a:sym typeface="Titillium Web"/>
                      </a:endParaRPr>
                    </a:p>
                  </a:txBody>
                  <a:tcPr marT="91425" marB="91425" marR="91425" marL="91425"/>
                </a:tc>
                <a:tc>
                  <a:txBody>
                    <a:bodyPr/>
                    <a:lstStyle/>
                    <a:p>
                      <a:pPr indent="0" lvl="0" marL="0" rtl="0" algn="ctr">
                        <a:spcBef>
                          <a:spcPts val="0"/>
                        </a:spcBef>
                        <a:spcAft>
                          <a:spcPts val="0"/>
                        </a:spcAft>
                        <a:buNone/>
                      </a:pPr>
                      <a:r>
                        <a:rPr b="1" lang="en-SA" sz="1000">
                          <a:solidFill>
                            <a:schemeClr val="accent2"/>
                          </a:solidFill>
                          <a:latin typeface="Titillium Web"/>
                          <a:ea typeface="Titillium Web"/>
                          <a:cs typeface="Titillium Web"/>
                          <a:sym typeface="Titillium Web"/>
                        </a:rPr>
                        <a:t>No specific treatment</a:t>
                      </a:r>
                      <a:endParaRPr sz="10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SA" sz="1000">
                          <a:solidFill>
                            <a:schemeClr val="accent2"/>
                          </a:solidFill>
                          <a:latin typeface="Titillium Web"/>
                          <a:ea typeface="Titillium Web"/>
                          <a:cs typeface="Titillium Web"/>
                          <a:sym typeface="Titillium Web"/>
                        </a:rPr>
                        <a:t>No specific treatment</a:t>
                      </a:r>
                      <a:endParaRPr/>
                    </a:p>
                  </a:txBody>
                  <a:tcPr marT="91425" marB="91425" marR="91425" marL="91425" anchor="ctr">
                    <a:solidFill>
                      <a:srgbClr val="FFFFFF"/>
                    </a:solidFill>
                  </a:tcPr>
                </a:tc>
              </a:tr>
            </a:tbl>
          </a:graphicData>
        </a:graphic>
      </p:graphicFrame>
      <p:cxnSp>
        <p:nvCxnSpPr>
          <p:cNvPr id="2235" name="Google Shape;2235;p23"/>
          <p:cNvCxnSpPr/>
          <p:nvPr/>
        </p:nvCxnSpPr>
        <p:spPr>
          <a:xfrm>
            <a:off x="2974575" y="3629025"/>
            <a:ext cx="1121100" cy="0"/>
          </a:xfrm>
          <a:prstGeom prst="straightConnector1">
            <a:avLst/>
          </a:prstGeom>
          <a:noFill/>
          <a:ln cap="flat" cmpd="sng" w="9525">
            <a:solidFill>
              <a:srgbClr val="999999"/>
            </a:solidFill>
            <a:prstDash val="solid"/>
            <a:round/>
            <a:headEnd len="med" w="med" type="none"/>
            <a:tailEnd len="med" w="med" type="none"/>
          </a:ln>
        </p:spPr>
      </p:cxnSp>
      <p:cxnSp>
        <p:nvCxnSpPr>
          <p:cNvPr id="2236" name="Google Shape;2236;p23"/>
          <p:cNvCxnSpPr/>
          <p:nvPr/>
        </p:nvCxnSpPr>
        <p:spPr>
          <a:xfrm>
            <a:off x="4095677" y="3627836"/>
            <a:ext cx="800700" cy="2400"/>
          </a:xfrm>
          <a:prstGeom prst="straightConnector1">
            <a:avLst/>
          </a:prstGeom>
          <a:noFill/>
          <a:ln cap="flat" cmpd="sng" w="9525">
            <a:solidFill>
              <a:srgbClr val="999999"/>
            </a:solidFill>
            <a:prstDash val="solid"/>
            <a:round/>
            <a:headEnd len="med" w="med" type="none"/>
            <a:tailEnd len="med" w="med" type="none"/>
          </a:ln>
        </p:spPr>
      </p:cxnSp>
      <p:sp>
        <p:nvSpPr>
          <p:cNvPr id="2237" name="Google Shape;2237;p23"/>
          <p:cNvSpPr txBox="1"/>
          <p:nvPr>
            <p:ph type="title"/>
          </p:nvPr>
        </p:nvSpPr>
        <p:spPr>
          <a:xfrm>
            <a:off x="-2426934" y="122789"/>
            <a:ext cx="5826600" cy="854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sz="1800"/>
              <a:t>Summary</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1" name="Shape 2241"/>
        <p:cNvGrpSpPr/>
        <p:nvPr/>
      </p:nvGrpSpPr>
      <p:grpSpPr>
        <a:xfrm>
          <a:off x="0" y="0"/>
          <a:ext cx="0" cy="0"/>
          <a:chOff x="0" y="0"/>
          <a:chExt cx="0" cy="0"/>
        </a:xfrm>
      </p:grpSpPr>
      <p:pic>
        <p:nvPicPr>
          <p:cNvPr id="2242" name="Google Shape;2242;p24"/>
          <p:cNvPicPr preferRelativeResize="0"/>
          <p:nvPr/>
        </p:nvPicPr>
        <p:blipFill>
          <a:blip r:embed="rId3">
            <a:alphaModFix/>
          </a:blip>
          <a:stretch>
            <a:fillRect/>
          </a:stretch>
        </p:blipFill>
        <p:spPr>
          <a:xfrm>
            <a:off x="0" y="-12"/>
            <a:ext cx="2933700" cy="2828925"/>
          </a:xfrm>
          <a:prstGeom prst="rect">
            <a:avLst/>
          </a:prstGeom>
          <a:noFill/>
          <a:ln>
            <a:noFill/>
          </a:ln>
        </p:spPr>
      </p:pic>
      <p:sp>
        <p:nvSpPr>
          <p:cNvPr id="2243" name="Google Shape;2243;p24"/>
          <p:cNvSpPr txBox="1"/>
          <p:nvPr/>
        </p:nvSpPr>
        <p:spPr>
          <a:xfrm>
            <a:off x="1822562" y="7"/>
            <a:ext cx="3000000" cy="7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SA" sz="3700">
                <a:solidFill>
                  <a:schemeClr val="accent1"/>
                </a:solidFill>
                <a:latin typeface="Asap"/>
                <a:ea typeface="Asap"/>
                <a:cs typeface="Asap"/>
                <a:sym typeface="Asap"/>
              </a:rPr>
              <a:t>SAQ</a:t>
            </a:r>
            <a:endParaRPr b="1" sz="3700">
              <a:solidFill>
                <a:schemeClr val="accent1"/>
              </a:solidFill>
              <a:latin typeface="Asap"/>
              <a:ea typeface="Asap"/>
              <a:cs typeface="Asap"/>
              <a:sym typeface="Asap"/>
            </a:endParaRPr>
          </a:p>
        </p:txBody>
      </p:sp>
      <p:sp>
        <p:nvSpPr>
          <p:cNvPr id="2244" name="Google Shape;2244;p24"/>
          <p:cNvSpPr txBox="1"/>
          <p:nvPr/>
        </p:nvSpPr>
        <p:spPr>
          <a:xfrm>
            <a:off x="0" y="616525"/>
            <a:ext cx="6412800" cy="13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200">
                <a:solidFill>
                  <a:schemeClr val="accent1"/>
                </a:solidFill>
                <a:latin typeface="Titillium Web"/>
                <a:ea typeface="Titillium Web"/>
                <a:cs typeface="Titillium Web"/>
                <a:sym typeface="Titillium Web"/>
              </a:rPr>
              <a:t>Q1: A 2-year-old child presents to the pediatrician’s office for a rash. Her mother is against vaccines, so the child had not received any childhood vaccines. On physical exam, she has a high fever as well as a confluent maculopapular rash. She also has blue-white spots on her buccal mucosa.</a:t>
            </a:r>
            <a:endParaRPr b="1" sz="1200">
              <a:solidFill>
                <a:schemeClr val="accent1"/>
              </a:solidFill>
              <a:latin typeface="Titillium Web"/>
              <a:ea typeface="Titillium Web"/>
              <a:cs typeface="Titillium Web"/>
              <a:sym typeface="Titillium Web"/>
            </a:endParaRPr>
          </a:p>
        </p:txBody>
      </p:sp>
      <p:sp>
        <p:nvSpPr>
          <p:cNvPr id="2245" name="Google Shape;2245;p24"/>
          <p:cNvSpPr txBox="1"/>
          <p:nvPr/>
        </p:nvSpPr>
        <p:spPr>
          <a:xfrm>
            <a:off x="109700" y="1461624"/>
            <a:ext cx="3000000" cy="10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A) What do you think is the virus?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B) How will you diagnose it?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C) Treatment or prevention?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D) What are possible complications?</a:t>
            </a:r>
            <a:endParaRPr sz="1200">
              <a:solidFill>
                <a:srgbClr val="002060"/>
              </a:solidFill>
              <a:latin typeface="Titillium Web"/>
              <a:ea typeface="Titillium Web"/>
              <a:cs typeface="Titillium Web"/>
              <a:sym typeface="Titillium Web"/>
            </a:endParaRPr>
          </a:p>
        </p:txBody>
      </p:sp>
      <p:sp>
        <p:nvSpPr>
          <p:cNvPr id="2246" name="Google Shape;2246;p24"/>
          <p:cNvSpPr txBox="1"/>
          <p:nvPr/>
        </p:nvSpPr>
        <p:spPr>
          <a:xfrm>
            <a:off x="0" y="2544263"/>
            <a:ext cx="6412800" cy="23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200">
                <a:solidFill>
                  <a:schemeClr val="accent1"/>
                </a:solidFill>
                <a:latin typeface="Titillium Web"/>
                <a:ea typeface="Titillium Web"/>
                <a:cs typeface="Titillium Web"/>
                <a:sym typeface="Titillium Web"/>
              </a:rPr>
              <a:t>Q2: 5-month-old girl was admitted to the emergency department of a secondary hospital for recurrent episodes of shortness of breath. She had been referred to the hospital by the general practitioner after 3 days of gradually worsening symptoms of difficult breathing, cough and expiratory wheeze. No medication had been given. Physical examination on admission showed a well-developed, well- nourished infant. There were no congenital abnormalities. The patient had a normal weight and length. Temperature: 38, BP: 90/65 mmHg Heart rate: 140/min Respiratory rate: 65/minute with nasal flaring and intercostal retractions, Pulse oximetry: 95% on room temperature.</a:t>
            </a:r>
            <a:endParaRPr b="1" sz="1200">
              <a:solidFill>
                <a:schemeClr val="accent1"/>
              </a:solidFill>
              <a:latin typeface="Titillium Web"/>
              <a:ea typeface="Titillium Web"/>
              <a:cs typeface="Titillium Web"/>
              <a:sym typeface="Titillium Web"/>
            </a:endParaRPr>
          </a:p>
        </p:txBody>
      </p:sp>
      <p:sp>
        <p:nvSpPr>
          <p:cNvPr id="2247" name="Google Shape;2247;p24"/>
          <p:cNvSpPr txBox="1"/>
          <p:nvPr/>
        </p:nvSpPr>
        <p:spPr>
          <a:xfrm>
            <a:off x="109700" y="4126849"/>
            <a:ext cx="4713000" cy="11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A) What is your diagnosis?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B) What virus could this be a complication of?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C) How will you confirm it in the lab?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D) Your choice of treatment?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E) Is there a vaccine for the causative virus?</a:t>
            </a:r>
            <a:endParaRPr sz="1200">
              <a:solidFill>
                <a:srgbClr val="002060"/>
              </a:solidFill>
              <a:latin typeface="Titillium Web"/>
              <a:ea typeface="Titillium Web"/>
              <a:cs typeface="Titillium Web"/>
              <a:sym typeface="Titillium Web"/>
            </a:endParaRPr>
          </a:p>
        </p:txBody>
      </p:sp>
      <p:sp>
        <p:nvSpPr>
          <p:cNvPr id="2248" name="Google Shape;2248;p24"/>
          <p:cNvSpPr txBox="1"/>
          <p:nvPr/>
        </p:nvSpPr>
        <p:spPr>
          <a:xfrm>
            <a:off x="0" y="5423627"/>
            <a:ext cx="6412800" cy="13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200">
                <a:solidFill>
                  <a:schemeClr val="accent1"/>
                </a:solidFill>
                <a:latin typeface="Titillium Web"/>
                <a:ea typeface="Titillium Web"/>
                <a:cs typeface="Titillium Web"/>
                <a:sym typeface="Titillium Web"/>
              </a:rPr>
              <a:t>Q3: 1-year-old boy who was brought to the clinic in January because he</a:t>
            </a:r>
            <a:endParaRPr b="1" sz="12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SA" sz="1200">
                <a:solidFill>
                  <a:schemeClr val="accent1"/>
                </a:solidFill>
                <a:latin typeface="Titillium Web"/>
                <a:ea typeface="Titillium Web"/>
                <a:cs typeface="Titillium Web"/>
                <a:sym typeface="Titillium Web"/>
              </a:rPr>
              <a:t>developed fever, chest congestion, rhinorrhea, decreased oral intake and a "barking" cough 3 days previously. His medical history was significant only for recurrent otitis media. On examination, his temperature was 38.40C. He was in acute distress and had audible obstructive upper airway sounds. His throat was erythematous. On lung examination, upper airway sounds were prominent and there was wheezing and subcostal retractions.</a:t>
            </a:r>
            <a:endParaRPr b="1" sz="1200">
              <a:solidFill>
                <a:schemeClr val="accent1"/>
              </a:solidFill>
              <a:latin typeface="Titillium Web"/>
              <a:ea typeface="Titillium Web"/>
              <a:cs typeface="Titillium Web"/>
              <a:sym typeface="Titillium Web"/>
            </a:endParaRPr>
          </a:p>
        </p:txBody>
      </p:sp>
      <p:sp>
        <p:nvSpPr>
          <p:cNvPr id="2249" name="Google Shape;2249;p24"/>
          <p:cNvSpPr txBox="1"/>
          <p:nvPr/>
        </p:nvSpPr>
        <p:spPr>
          <a:xfrm>
            <a:off x="109700" y="6659942"/>
            <a:ext cx="6065100" cy="10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A) What is your diagnosis?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B) What lab diagnostic method should be asked for?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C) What are other complications that this virus may cause? </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002060"/>
                </a:solidFill>
                <a:latin typeface="Titillium Web"/>
                <a:ea typeface="Titillium Web"/>
                <a:cs typeface="Titillium Web"/>
                <a:sym typeface="Titillium Web"/>
              </a:rPr>
              <a:t>D) What is your choice of treatment?</a:t>
            </a:r>
            <a:endParaRPr sz="1200">
              <a:solidFill>
                <a:srgbClr val="002060"/>
              </a:solidFill>
              <a:latin typeface="Titillium Web"/>
              <a:ea typeface="Titillium Web"/>
              <a:cs typeface="Titillium Web"/>
              <a:sym typeface="Titillium Web"/>
            </a:endParaRPr>
          </a:p>
        </p:txBody>
      </p:sp>
      <p:sp>
        <p:nvSpPr>
          <p:cNvPr id="2250" name="Google Shape;2250;p24"/>
          <p:cNvSpPr txBox="1"/>
          <p:nvPr/>
        </p:nvSpPr>
        <p:spPr>
          <a:xfrm>
            <a:off x="-5" y="0"/>
            <a:ext cx="21222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300">
                <a:solidFill>
                  <a:schemeClr val="accent6"/>
                </a:solidFill>
                <a:latin typeface="Titillium Web"/>
                <a:ea typeface="Titillium Web"/>
                <a:cs typeface="Titillium Web"/>
                <a:sym typeface="Titillium Web"/>
              </a:rPr>
              <a:t>Questions from the doctor</a:t>
            </a:r>
            <a:endParaRPr b="1" sz="1300">
              <a:solidFill>
                <a:schemeClr val="accent6"/>
              </a:solidFill>
              <a:latin typeface="Titillium Web"/>
              <a:ea typeface="Titillium Web"/>
              <a:cs typeface="Titillium Web"/>
              <a:sym typeface="Titillium Web"/>
            </a:endParaRPr>
          </a:p>
        </p:txBody>
      </p:sp>
      <p:sp>
        <p:nvSpPr>
          <p:cNvPr id="2251" name="Google Shape;2251;p24"/>
          <p:cNvSpPr/>
          <p:nvPr/>
        </p:nvSpPr>
        <p:spPr>
          <a:xfrm>
            <a:off x="109692" y="8244230"/>
            <a:ext cx="1872000" cy="1297200"/>
          </a:xfrm>
          <a:prstGeom prst="roundRect">
            <a:avLst>
              <a:gd fmla="val 16667" name="adj"/>
            </a:avLst>
          </a:prstGeom>
          <a:noFill/>
          <a:ln cap="flat" cmpd="sng" w="9525">
            <a:solidFill>
              <a:srgbClr val="4A86E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A1: </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(A)Measles</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(B) Serology IgM, ELISA </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(C) No treatment, but MMR vaccine </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(D) Encephalitis &amp; Giant cell pneumonia</a:t>
            </a:r>
            <a:endParaRPr sz="1000">
              <a:solidFill>
                <a:srgbClr val="999999"/>
              </a:solidFill>
              <a:highlight>
                <a:srgbClr val="FFFFFF"/>
              </a:highlight>
              <a:latin typeface="Titillium Web"/>
              <a:ea typeface="Titillium Web"/>
              <a:cs typeface="Titillium Web"/>
              <a:sym typeface="Titillium Web"/>
            </a:endParaRPr>
          </a:p>
        </p:txBody>
      </p:sp>
      <p:sp>
        <p:nvSpPr>
          <p:cNvPr id="2252" name="Google Shape;2252;p24"/>
          <p:cNvSpPr/>
          <p:nvPr/>
        </p:nvSpPr>
        <p:spPr>
          <a:xfrm>
            <a:off x="2325242" y="8244230"/>
            <a:ext cx="1872000" cy="1297200"/>
          </a:xfrm>
          <a:prstGeom prst="roundRect">
            <a:avLst>
              <a:gd fmla="val 16667" name="adj"/>
            </a:avLst>
          </a:prstGeom>
          <a:noFill/>
          <a:ln cap="flat" cmpd="sng" w="9525">
            <a:solidFill>
              <a:srgbClr val="4A86E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A2:</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(A) Bronchiolitis</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(B) RSV infection </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(C) Nasopharyngeal swab + IFA</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 (D) Ribavirin </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000">
                <a:solidFill>
                  <a:schemeClr val="hlink"/>
                </a:solidFill>
                <a:latin typeface="Titillium Web"/>
                <a:ea typeface="Titillium Web"/>
                <a:cs typeface="Titillium Web"/>
                <a:sym typeface="Titillium Web"/>
              </a:rPr>
              <a:t>(E) Nope</a:t>
            </a:r>
            <a:endParaRPr sz="10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chemeClr val="hlink"/>
              </a:solidFill>
              <a:latin typeface="Titillium Web"/>
              <a:ea typeface="Titillium Web"/>
              <a:cs typeface="Titillium Web"/>
              <a:sym typeface="Titillium Web"/>
            </a:endParaRPr>
          </a:p>
        </p:txBody>
      </p:sp>
      <p:sp>
        <p:nvSpPr>
          <p:cNvPr id="2253" name="Google Shape;2253;p24"/>
          <p:cNvSpPr/>
          <p:nvPr/>
        </p:nvSpPr>
        <p:spPr>
          <a:xfrm>
            <a:off x="4540792" y="8244230"/>
            <a:ext cx="1872000" cy="1297200"/>
          </a:xfrm>
          <a:prstGeom prst="roundRect">
            <a:avLst>
              <a:gd fmla="val 16667" name="adj"/>
            </a:avLst>
          </a:prstGeom>
          <a:noFill/>
          <a:ln cap="flat" cmpd="sng" w="9525">
            <a:solidFill>
              <a:srgbClr val="4A86E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999999"/>
                </a:solidFill>
                <a:latin typeface="Titillium Web"/>
                <a:ea typeface="Titillium Web"/>
                <a:cs typeface="Titillium Web"/>
                <a:sym typeface="Titillium Web"/>
              </a:rPr>
              <a:t>A3:</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999999"/>
                </a:solidFill>
                <a:latin typeface="Titillium Web"/>
                <a:ea typeface="Titillium Web"/>
                <a:cs typeface="Titillium Web"/>
                <a:sym typeface="Titillium Web"/>
              </a:rPr>
              <a:t> (A) Croup Aka. Acute laryngotracheobronchitis </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999999"/>
                </a:solidFill>
                <a:latin typeface="Titillium Web"/>
                <a:ea typeface="Titillium Web"/>
                <a:cs typeface="Titillium Web"/>
                <a:sym typeface="Titillium Web"/>
              </a:rPr>
              <a:t>(B) Nasopharyngeal swab, aspirate (NPA) + IFA </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999999"/>
                </a:solidFill>
                <a:latin typeface="Titillium Web"/>
                <a:ea typeface="Titillium Web"/>
                <a:cs typeface="Titillium Web"/>
                <a:sym typeface="Titillium Web"/>
              </a:rPr>
              <a:t>(C) Bronchiolitis and Pneumonia</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900">
                <a:solidFill>
                  <a:srgbClr val="999999"/>
                </a:solidFill>
                <a:latin typeface="Titillium Web"/>
                <a:ea typeface="Titillium Web"/>
                <a:cs typeface="Titillium Web"/>
                <a:sym typeface="Titillium Web"/>
              </a:rPr>
              <a:t>(D) Supportive treatment</a:t>
            </a:r>
            <a:endParaRPr sz="9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90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900">
              <a:solidFill>
                <a:schemeClr val="hlink"/>
              </a:solidFill>
              <a:latin typeface="Titillium Web"/>
              <a:ea typeface="Titillium Web"/>
              <a:cs typeface="Titillium Web"/>
              <a:sym typeface="Titillium Web"/>
            </a:endParaRPr>
          </a:p>
        </p:txBody>
      </p:sp>
      <p:sp>
        <p:nvSpPr>
          <p:cNvPr id="2254" name="Google Shape;2254;p24"/>
          <p:cNvSpPr txBox="1"/>
          <p:nvPr/>
        </p:nvSpPr>
        <p:spPr>
          <a:xfrm>
            <a:off x="2367900" y="7545225"/>
            <a:ext cx="2122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2500">
                <a:solidFill>
                  <a:schemeClr val="accent1"/>
                </a:solidFill>
                <a:latin typeface="Asap"/>
                <a:ea typeface="Asap"/>
                <a:cs typeface="Asap"/>
                <a:sym typeface="Asap"/>
              </a:rPr>
              <a:t>Answers Key</a:t>
            </a:r>
            <a:endParaRPr b="1" sz="2500">
              <a:solidFill>
                <a:schemeClr val="accent1"/>
              </a:solidFill>
              <a:latin typeface="Asap"/>
              <a:ea typeface="Asap"/>
              <a:cs typeface="Asap"/>
              <a:sym typeface="Asap"/>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8" name="Shape 2258"/>
        <p:cNvGrpSpPr/>
        <p:nvPr/>
      </p:nvGrpSpPr>
      <p:grpSpPr>
        <a:xfrm>
          <a:off x="0" y="0"/>
          <a:ext cx="0" cy="0"/>
          <a:chOff x="0" y="0"/>
          <a:chExt cx="0" cy="0"/>
        </a:xfrm>
      </p:grpSpPr>
      <p:pic>
        <p:nvPicPr>
          <p:cNvPr id="2259" name="Google Shape;2259;p25"/>
          <p:cNvPicPr preferRelativeResize="0"/>
          <p:nvPr/>
        </p:nvPicPr>
        <p:blipFill>
          <a:blip r:embed="rId3">
            <a:alphaModFix/>
          </a:blip>
          <a:stretch>
            <a:fillRect/>
          </a:stretch>
        </p:blipFill>
        <p:spPr>
          <a:xfrm>
            <a:off x="83898" y="8796009"/>
            <a:ext cx="1254055" cy="1111200"/>
          </a:xfrm>
          <a:prstGeom prst="rect">
            <a:avLst/>
          </a:prstGeom>
          <a:noFill/>
          <a:ln>
            <a:noFill/>
          </a:ln>
        </p:spPr>
      </p:pic>
      <p:sp>
        <p:nvSpPr>
          <p:cNvPr id="2260" name="Google Shape;2260;p25"/>
          <p:cNvSpPr/>
          <p:nvPr/>
        </p:nvSpPr>
        <p:spPr>
          <a:xfrm>
            <a:off x="244429" y="9059183"/>
            <a:ext cx="3415800" cy="72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en-SA" sz="900">
                <a:solidFill>
                  <a:srgbClr val="000000"/>
                </a:solidFill>
                <a:latin typeface="Titillium Web"/>
                <a:ea typeface="Titillium Web"/>
                <a:cs typeface="Titillium Web"/>
                <a:sym typeface="Titillium Web"/>
              </a:rPr>
              <a:t>For more questions </a:t>
            </a:r>
            <a:r>
              <a:rPr b="1" lang="en-SA" sz="900" u="sng">
                <a:latin typeface="Titillium Web"/>
                <a:ea typeface="Titillium Web"/>
                <a:cs typeface="Titillium Web"/>
                <a:sym typeface="Titillium Web"/>
                <a:hlinkClick r:id="rId4"/>
              </a:rPr>
              <a:t>click here!</a:t>
            </a:r>
            <a:endParaRPr b="1" i="0" sz="900" u="none" cap="none" strike="noStrike">
              <a:latin typeface="Titillium Web"/>
              <a:ea typeface="Titillium Web"/>
              <a:cs typeface="Titillium Web"/>
              <a:sym typeface="Titillium Web"/>
            </a:endParaRPr>
          </a:p>
        </p:txBody>
      </p:sp>
      <p:sp>
        <p:nvSpPr>
          <p:cNvPr id="2261" name="Google Shape;2261;p25"/>
          <p:cNvSpPr txBox="1"/>
          <p:nvPr>
            <p:ph type="title"/>
          </p:nvPr>
        </p:nvSpPr>
        <p:spPr>
          <a:xfrm>
            <a:off x="233850" y="103380"/>
            <a:ext cx="6390300" cy="11112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0"/>
              </a:spcAft>
              <a:buNone/>
            </a:pPr>
            <a:r>
              <a:rPr lang="en-SA"/>
              <a:t>MCQs</a:t>
            </a:r>
            <a:endParaRPr/>
          </a:p>
        </p:txBody>
      </p:sp>
      <p:graphicFrame>
        <p:nvGraphicFramePr>
          <p:cNvPr id="2262" name="Google Shape;2262;p25"/>
          <p:cNvGraphicFramePr/>
          <p:nvPr/>
        </p:nvGraphicFramePr>
        <p:xfrm>
          <a:off x="600995" y="1030698"/>
          <a:ext cx="3000000" cy="3000000"/>
        </p:xfrm>
        <a:graphic>
          <a:graphicData uri="http://schemas.openxmlformats.org/drawingml/2006/table">
            <a:tbl>
              <a:tblPr>
                <a:noFill/>
                <a:tableStyleId>{1F22ED1F-4546-44EF-BD55-0B6B00C91BA6}</a:tableStyleId>
              </a:tblPr>
              <a:tblGrid>
                <a:gridCol w="1477600"/>
                <a:gridCol w="1706200"/>
                <a:gridCol w="1249000"/>
                <a:gridCol w="1477600"/>
              </a:tblGrid>
              <a:tr h="501950">
                <a:tc gridSpan="4">
                  <a:txBody>
                    <a:bodyPr/>
                    <a:lstStyle/>
                    <a:p>
                      <a:pPr indent="0" lvl="0" marL="0" rtl="0" algn="l">
                        <a:spcBef>
                          <a:spcPts val="0"/>
                        </a:spcBef>
                        <a:spcAft>
                          <a:spcPts val="0"/>
                        </a:spcAft>
                        <a:buNone/>
                      </a:pPr>
                      <a:r>
                        <a:rPr b="1" lang="en-SA" sz="1600">
                          <a:solidFill>
                            <a:srgbClr val="002060"/>
                          </a:solidFill>
                          <a:latin typeface="Titillium Web"/>
                          <a:ea typeface="Titillium Web"/>
                          <a:cs typeface="Titillium Web"/>
                          <a:sym typeface="Titillium Web"/>
                        </a:rPr>
                        <a:t>1- 6-month-old boy was hospitalized for having fever, Harsh (barking) cough, difficulty in breathing, which worsen and led to airway obstruction. NPA was taken and an enveloped ssRNA virus was detected. What is the most likely diagnosis?</a:t>
                      </a:r>
                      <a:endParaRPr b="1" sz="16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A</a:t>
                      </a:r>
                      <a:r>
                        <a:rPr lang="en-SA">
                          <a:solidFill>
                            <a:srgbClr val="002060"/>
                          </a:solidFill>
                          <a:latin typeface="Titillium Web"/>
                          <a:ea typeface="Titillium Web"/>
                          <a:cs typeface="Titillium Web"/>
                          <a:sym typeface="Titillium Web"/>
                        </a:rPr>
                        <a:t>-laryngotracheobronchitis (croup)</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B</a:t>
                      </a:r>
                      <a:r>
                        <a:rPr lang="en-SA">
                          <a:solidFill>
                            <a:srgbClr val="002060"/>
                          </a:solidFill>
                          <a:latin typeface="Titillium Web"/>
                          <a:ea typeface="Titillium Web"/>
                          <a:cs typeface="Titillium Web"/>
                          <a:sym typeface="Titillium Web"/>
                        </a:rPr>
                        <a:t>-Bronchiolitis</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C</a:t>
                      </a:r>
                      <a:r>
                        <a:rPr lang="en-SA">
                          <a:solidFill>
                            <a:srgbClr val="002060"/>
                          </a:solidFill>
                          <a:latin typeface="Titillium Web"/>
                          <a:ea typeface="Titillium Web"/>
                          <a:cs typeface="Titillium Web"/>
                          <a:sym typeface="Titillium Web"/>
                        </a:rPr>
                        <a:t>-Pneumonia</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D</a:t>
                      </a:r>
                      <a:r>
                        <a:rPr lang="en-SA">
                          <a:solidFill>
                            <a:srgbClr val="002060"/>
                          </a:solidFill>
                          <a:latin typeface="Titillium Web"/>
                          <a:ea typeface="Titillium Web"/>
                          <a:cs typeface="Titillium Web"/>
                          <a:sym typeface="Titillium Web"/>
                        </a:rPr>
                        <a:t>-لا تختار ذا الجواب</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SA" sz="1600">
                          <a:solidFill>
                            <a:srgbClr val="002060"/>
                          </a:solidFill>
                          <a:latin typeface="Titillium Web"/>
                          <a:ea typeface="Titillium Web"/>
                          <a:cs typeface="Titillium Web"/>
                          <a:sym typeface="Titillium Web"/>
                        </a:rPr>
                        <a:t>2-In the previous question what is the most likely organism?</a:t>
                      </a:r>
                      <a:endParaRPr b="1" sz="16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A</a:t>
                      </a:r>
                      <a:r>
                        <a:rPr lang="en-SA">
                          <a:solidFill>
                            <a:srgbClr val="002060"/>
                          </a:solidFill>
                          <a:latin typeface="Titillium Web"/>
                          <a:ea typeface="Titillium Web"/>
                          <a:cs typeface="Titillium Web"/>
                          <a:sym typeface="Titillium Web"/>
                        </a:rPr>
                        <a:t>-RSV</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B</a:t>
                      </a:r>
                      <a:r>
                        <a:rPr lang="en-SA">
                          <a:solidFill>
                            <a:srgbClr val="002060"/>
                          </a:solidFill>
                          <a:latin typeface="Titillium Web"/>
                          <a:ea typeface="Titillium Web"/>
                          <a:cs typeface="Titillium Web"/>
                          <a:sym typeface="Titillium Web"/>
                        </a:rPr>
                        <a:t>-Parainfluenza virus</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C</a:t>
                      </a:r>
                      <a:r>
                        <a:rPr lang="en-SA">
                          <a:solidFill>
                            <a:srgbClr val="002060"/>
                          </a:solidFill>
                          <a:latin typeface="Titillium Web"/>
                          <a:ea typeface="Titillium Web"/>
                          <a:cs typeface="Titillium Web"/>
                          <a:sym typeface="Titillium Web"/>
                        </a:rPr>
                        <a:t>-Measles</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a:solidFill>
                            <a:srgbClr val="002060"/>
                          </a:solidFill>
                          <a:latin typeface="Titillium Web"/>
                          <a:ea typeface="Titillium Web"/>
                          <a:cs typeface="Titillium Web"/>
                          <a:sym typeface="Titillium Web"/>
                        </a:rPr>
                        <a:t>D</a:t>
                      </a:r>
                      <a:r>
                        <a:rPr lang="en-SA">
                          <a:solidFill>
                            <a:srgbClr val="002060"/>
                          </a:solidFill>
                          <a:latin typeface="Titillium Web"/>
                          <a:ea typeface="Titillium Web"/>
                          <a:cs typeface="Titillium Web"/>
                          <a:sym typeface="Titillium Web"/>
                        </a:rPr>
                        <a:t>-Mumps</a:t>
                      </a:r>
                      <a:endParaRPr>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SA" sz="1600">
                          <a:solidFill>
                            <a:srgbClr val="002060"/>
                          </a:solidFill>
                          <a:latin typeface="Titillium Web"/>
                          <a:ea typeface="Titillium Web"/>
                          <a:cs typeface="Titillium Web"/>
                          <a:sym typeface="Titillium Web"/>
                        </a:rPr>
                        <a:t>3-</a:t>
                      </a:r>
                      <a:r>
                        <a:rPr b="1" lang="en-SA" sz="1600">
                          <a:solidFill>
                            <a:srgbClr val="002060"/>
                          </a:solidFill>
                          <a:latin typeface="Titillium Web"/>
                          <a:ea typeface="Titillium Web"/>
                          <a:cs typeface="Titillium Web"/>
                          <a:sym typeface="Titillium Web"/>
                        </a:rPr>
                        <a:t>What is the function of the Neuraminidase viral protein?</a:t>
                      </a:r>
                      <a:endParaRPr b="1" sz="16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None/>
                      </a:pPr>
                      <a:r>
                        <a:rPr lang="en-SA" sz="1200">
                          <a:solidFill>
                            <a:srgbClr val="073763"/>
                          </a:solidFill>
                          <a:latin typeface="Titillium Web"/>
                          <a:ea typeface="Titillium Web"/>
                          <a:cs typeface="Titillium Web"/>
                          <a:sym typeface="Titillium Web"/>
                        </a:rPr>
                        <a:t>A</a:t>
                      </a:r>
                      <a:r>
                        <a:rPr lang="en-SA" sz="1200">
                          <a:solidFill>
                            <a:srgbClr val="073763"/>
                          </a:solidFill>
                          <a:latin typeface="Titillium Web"/>
                          <a:ea typeface="Titillium Web"/>
                          <a:cs typeface="Titillium Web"/>
                          <a:sym typeface="Titillium Web"/>
                        </a:rPr>
                        <a:t>-</a:t>
                      </a:r>
                      <a:r>
                        <a:rPr lang="en-SA" sz="1200">
                          <a:solidFill>
                            <a:srgbClr val="073763"/>
                          </a:solidFill>
                          <a:latin typeface="Titillium Web"/>
                          <a:ea typeface="Titillium Web"/>
                          <a:cs typeface="Titillium Web"/>
                          <a:sym typeface="Titillium Web"/>
                        </a:rPr>
                        <a:t>Attaches to the cell surface receptor.</a:t>
                      </a:r>
                      <a:endParaRPr sz="12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200">
                          <a:solidFill>
                            <a:srgbClr val="073763"/>
                          </a:solidFill>
                          <a:latin typeface="Titillium Web"/>
                          <a:ea typeface="Titillium Web"/>
                          <a:cs typeface="Titillium Web"/>
                          <a:sym typeface="Titillium Web"/>
                        </a:rPr>
                        <a:t>B</a:t>
                      </a:r>
                      <a:r>
                        <a:rPr lang="en-SA" sz="1200">
                          <a:solidFill>
                            <a:srgbClr val="073763"/>
                          </a:solidFill>
                          <a:latin typeface="Titillium Web"/>
                          <a:ea typeface="Titillium Web"/>
                          <a:cs typeface="Titillium Web"/>
                          <a:sym typeface="Titillium Web"/>
                        </a:rPr>
                        <a:t>-</a:t>
                      </a:r>
                      <a:r>
                        <a:rPr lang="en-SA" sz="1200">
                          <a:solidFill>
                            <a:srgbClr val="073763"/>
                          </a:solidFill>
                          <a:latin typeface="Titillium Web"/>
                          <a:ea typeface="Titillium Web"/>
                          <a:cs typeface="Titillium Web"/>
                          <a:sym typeface="Titillium Web"/>
                        </a:rPr>
                        <a:t>Responsible for release of the progeny viral particles from the infected cell.</a:t>
                      </a:r>
                      <a:endParaRPr sz="12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200">
                          <a:solidFill>
                            <a:srgbClr val="073763"/>
                          </a:solidFill>
                          <a:latin typeface="Titillium Web"/>
                          <a:ea typeface="Titillium Web"/>
                          <a:cs typeface="Titillium Web"/>
                          <a:sym typeface="Titillium Web"/>
                        </a:rPr>
                        <a:t>C</a:t>
                      </a:r>
                      <a:r>
                        <a:rPr lang="en-SA" sz="1200">
                          <a:solidFill>
                            <a:srgbClr val="073763"/>
                          </a:solidFill>
                          <a:latin typeface="Titillium Web"/>
                          <a:ea typeface="Titillium Web"/>
                          <a:cs typeface="Titillium Web"/>
                          <a:sym typeface="Titillium Web"/>
                        </a:rPr>
                        <a:t>-</a:t>
                      </a:r>
                      <a:r>
                        <a:rPr lang="en-SA" sz="1200">
                          <a:solidFill>
                            <a:srgbClr val="073763"/>
                          </a:solidFill>
                          <a:latin typeface="Titillium Web"/>
                          <a:ea typeface="Titillium Web"/>
                          <a:cs typeface="Titillium Web"/>
                          <a:sym typeface="Titillium Web"/>
                        </a:rPr>
                        <a:t>Phagocytosis.</a:t>
                      </a:r>
                      <a:endParaRPr sz="12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SA" sz="1200">
                          <a:solidFill>
                            <a:srgbClr val="073763"/>
                          </a:solidFill>
                          <a:latin typeface="Titillium Web"/>
                          <a:ea typeface="Titillium Web"/>
                          <a:cs typeface="Titillium Web"/>
                          <a:sym typeface="Titillium Web"/>
                        </a:rPr>
                        <a:t>D</a:t>
                      </a:r>
                      <a:r>
                        <a:rPr lang="en-SA" sz="1200">
                          <a:solidFill>
                            <a:srgbClr val="073763"/>
                          </a:solidFill>
                          <a:latin typeface="Titillium Web"/>
                          <a:ea typeface="Titillium Web"/>
                          <a:cs typeface="Titillium Web"/>
                          <a:sym typeface="Titillium Web"/>
                        </a:rPr>
                        <a:t>-</a:t>
                      </a:r>
                      <a:r>
                        <a:rPr lang="en-SA" sz="1200">
                          <a:solidFill>
                            <a:srgbClr val="073763"/>
                          </a:solidFill>
                          <a:latin typeface="Titillium Web"/>
                          <a:ea typeface="Titillium Web"/>
                          <a:cs typeface="Titillium Web"/>
                          <a:sym typeface="Titillium Web"/>
                        </a:rPr>
                        <a:t>Division. </a:t>
                      </a:r>
                      <a:endParaRPr sz="12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47200">
                <a:tc gridSpan="4">
                  <a:txBody>
                    <a:bodyPr/>
                    <a:lstStyle/>
                    <a:p>
                      <a:pPr indent="0" lvl="0" marL="0" rtl="0" algn="l">
                        <a:spcBef>
                          <a:spcPts val="0"/>
                        </a:spcBef>
                        <a:spcAft>
                          <a:spcPts val="0"/>
                        </a:spcAft>
                        <a:buNone/>
                      </a:pPr>
                      <a:r>
                        <a:rPr b="1" lang="en-SA" sz="1600">
                          <a:solidFill>
                            <a:srgbClr val="073763"/>
                          </a:solidFill>
                          <a:latin typeface="Titillium Web"/>
                          <a:ea typeface="Titillium Web"/>
                          <a:cs typeface="Titillium Web"/>
                          <a:sym typeface="Titillium Web"/>
                        </a:rPr>
                        <a:t>4-</a:t>
                      </a:r>
                      <a:r>
                        <a:rPr b="1" lang="en-SA" sz="1600">
                          <a:solidFill>
                            <a:srgbClr val="073763"/>
                          </a:solidFill>
                          <a:latin typeface="Titillium Web"/>
                          <a:ea typeface="Titillium Web"/>
                          <a:cs typeface="Titillium Web"/>
                          <a:sym typeface="Titillium Web"/>
                        </a:rPr>
                        <a:t>Mumps virus infects?</a:t>
                      </a:r>
                      <a:endParaRPr b="1" sz="1600">
                        <a:solidFill>
                          <a:srgbClr val="073763"/>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72000">
                <a:tc>
                  <a:txBody>
                    <a:bodyPr/>
                    <a:lstStyle/>
                    <a:p>
                      <a:pPr indent="0" lvl="0" marL="0" rtl="0" algn="l">
                        <a:spcBef>
                          <a:spcPts val="0"/>
                        </a:spcBef>
                        <a:spcAft>
                          <a:spcPts val="0"/>
                        </a:spcAft>
                        <a:buNone/>
                      </a:pPr>
                      <a:r>
                        <a:rPr lang="en-SA" sz="1600">
                          <a:solidFill>
                            <a:srgbClr val="002060"/>
                          </a:solidFill>
                          <a:latin typeface="Titillium Web"/>
                          <a:ea typeface="Titillium Web"/>
                          <a:cs typeface="Titillium Web"/>
                          <a:sym typeface="Titillium Web"/>
                        </a:rPr>
                        <a:t> A-Infants only</a:t>
                      </a:r>
                      <a:endParaRPr sz="16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6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SA" sz="1600">
                          <a:solidFill>
                            <a:srgbClr val="002060"/>
                          </a:solidFill>
                          <a:latin typeface="Titillium Web"/>
                          <a:ea typeface="Titillium Web"/>
                          <a:cs typeface="Titillium Web"/>
                          <a:sym typeface="Titillium Web"/>
                        </a:rPr>
                        <a:t>B</a:t>
                      </a:r>
                      <a:r>
                        <a:rPr lang="en-SA" sz="1600">
                          <a:solidFill>
                            <a:srgbClr val="002060"/>
                          </a:solidFill>
                          <a:latin typeface="Titillium Web"/>
                          <a:ea typeface="Titillium Web"/>
                          <a:cs typeface="Titillium Web"/>
                          <a:sym typeface="Titillium Web"/>
                        </a:rPr>
                        <a:t>-</a:t>
                      </a:r>
                      <a:r>
                        <a:rPr lang="en-SA" sz="1600">
                          <a:solidFill>
                            <a:srgbClr val="002060"/>
                          </a:solidFill>
                          <a:latin typeface="Titillium Web"/>
                          <a:ea typeface="Titillium Web"/>
                          <a:cs typeface="Titillium Web"/>
                          <a:sym typeface="Titillium Web"/>
                        </a:rPr>
                        <a:t>Human only </a:t>
                      </a:r>
                      <a:endParaRPr sz="16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6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SA" sz="1600">
                          <a:solidFill>
                            <a:srgbClr val="002060"/>
                          </a:solidFill>
                          <a:latin typeface="Titillium Web"/>
                          <a:ea typeface="Titillium Web"/>
                          <a:cs typeface="Titillium Web"/>
                          <a:sym typeface="Titillium Web"/>
                        </a:rPr>
                        <a:t>C</a:t>
                      </a:r>
                      <a:r>
                        <a:rPr lang="en-SA" sz="1600">
                          <a:solidFill>
                            <a:srgbClr val="002060"/>
                          </a:solidFill>
                          <a:latin typeface="Titillium Web"/>
                          <a:ea typeface="Titillium Web"/>
                          <a:cs typeface="Titillium Web"/>
                          <a:sym typeface="Titillium Web"/>
                        </a:rPr>
                        <a:t>-Human &amp; </a:t>
                      </a:r>
                      <a:r>
                        <a:rPr lang="en-SA" sz="1600">
                          <a:solidFill>
                            <a:srgbClr val="002060"/>
                          </a:solidFill>
                          <a:latin typeface="Titillium Web"/>
                          <a:ea typeface="Titillium Web"/>
                          <a:cs typeface="Titillium Web"/>
                          <a:sym typeface="Titillium Web"/>
                        </a:rPr>
                        <a:t>animal</a:t>
                      </a:r>
                      <a:endParaRPr sz="16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SA" sz="1600">
                          <a:solidFill>
                            <a:srgbClr val="002060"/>
                          </a:solidFill>
                          <a:latin typeface="Titillium Web"/>
                          <a:ea typeface="Titillium Web"/>
                          <a:cs typeface="Titillium Web"/>
                          <a:sym typeface="Titillium Web"/>
                        </a:rPr>
                        <a:t>D</a:t>
                      </a:r>
                      <a:r>
                        <a:rPr lang="en-SA" sz="1600">
                          <a:solidFill>
                            <a:srgbClr val="002060"/>
                          </a:solidFill>
                          <a:latin typeface="Titillium Web"/>
                          <a:ea typeface="Titillium Web"/>
                          <a:cs typeface="Titillium Web"/>
                          <a:sym typeface="Titillium Web"/>
                        </a:rPr>
                        <a:t>-</a:t>
                      </a:r>
                      <a:r>
                        <a:rPr lang="en-SA" sz="1600">
                          <a:solidFill>
                            <a:srgbClr val="002060"/>
                          </a:solidFill>
                          <a:latin typeface="Titillium Web"/>
                          <a:ea typeface="Titillium Web"/>
                          <a:cs typeface="Titillium Web"/>
                          <a:sym typeface="Titillium Web"/>
                        </a:rPr>
                        <a:t>Animal only</a:t>
                      </a:r>
                      <a:endParaRPr sz="16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39850">
                <a:tc gridSpan="4">
                  <a:txBody>
                    <a:bodyPr/>
                    <a:lstStyle/>
                    <a:p>
                      <a:pPr indent="0" lvl="0" marL="0" rtl="0" algn="l">
                        <a:spcBef>
                          <a:spcPts val="0"/>
                        </a:spcBef>
                        <a:spcAft>
                          <a:spcPts val="0"/>
                        </a:spcAft>
                        <a:buNone/>
                      </a:pPr>
                      <a:r>
                        <a:rPr b="1" lang="en-SA" sz="1600">
                          <a:solidFill>
                            <a:srgbClr val="002060"/>
                          </a:solidFill>
                          <a:latin typeface="Titillium Web"/>
                          <a:ea typeface="Titillium Web"/>
                          <a:cs typeface="Titillium Web"/>
                          <a:sym typeface="Titillium Web"/>
                        </a:rPr>
                        <a:t>5-</a:t>
                      </a:r>
                      <a:r>
                        <a:rPr b="1" lang="en-SA" sz="1600">
                          <a:solidFill>
                            <a:srgbClr val="002060"/>
                          </a:solidFill>
                          <a:latin typeface="Titillium Web"/>
                          <a:ea typeface="Titillium Web"/>
                          <a:cs typeface="Titillium Web"/>
                          <a:sym typeface="Titillium Web"/>
                        </a:rPr>
                        <a:t>Ribavirin is an antiviral drug effective against?</a:t>
                      </a:r>
                      <a:endParaRPr b="1" sz="16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591650">
                <a:tc>
                  <a:txBody>
                    <a:bodyPr/>
                    <a:lstStyle/>
                    <a:p>
                      <a:pPr indent="0" lvl="0" marL="0" rtl="0" algn="l">
                        <a:spcBef>
                          <a:spcPts val="0"/>
                        </a:spcBef>
                        <a:spcAft>
                          <a:spcPts val="0"/>
                        </a:spcAft>
                        <a:buNone/>
                      </a:pPr>
                      <a:r>
                        <a:rPr lang="en-SA" sz="1600">
                          <a:solidFill>
                            <a:srgbClr val="073763"/>
                          </a:solidFill>
                          <a:latin typeface="Titillium Web"/>
                          <a:ea typeface="Titillium Web"/>
                          <a:cs typeface="Titillium Web"/>
                          <a:sym typeface="Titillium Web"/>
                        </a:rPr>
                        <a:t>A-Respiratory syncytial virus</a:t>
                      </a:r>
                      <a:endParaRPr sz="16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SA" sz="1600">
                          <a:solidFill>
                            <a:srgbClr val="073763"/>
                          </a:solidFill>
                          <a:latin typeface="Titillium Web"/>
                          <a:ea typeface="Titillium Web"/>
                          <a:cs typeface="Titillium Web"/>
                          <a:sym typeface="Titillium Web"/>
                        </a:rPr>
                        <a:t>B-Influenza virus </a:t>
                      </a:r>
                      <a:endParaRPr sz="16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SA">
                          <a:solidFill>
                            <a:srgbClr val="073763"/>
                          </a:solidFill>
                          <a:latin typeface="Titillium Web"/>
                          <a:ea typeface="Titillium Web"/>
                          <a:cs typeface="Titillium Web"/>
                          <a:sym typeface="Titillium Web"/>
                        </a:rPr>
                        <a:t>C</a:t>
                      </a:r>
                      <a:r>
                        <a:rPr lang="en-SA">
                          <a:solidFill>
                            <a:srgbClr val="073763"/>
                          </a:solidFill>
                          <a:latin typeface="Titillium Web"/>
                          <a:ea typeface="Titillium Web"/>
                          <a:cs typeface="Titillium Web"/>
                          <a:sym typeface="Titillium Web"/>
                        </a:rPr>
                        <a:t>- </a:t>
                      </a:r>
                      <a:r>
                        <a:rPr lang="en-SA">
                          <a:solidFill>
                            <a:srgbClr val="073763"/>
                          </a:solidFill>
                          <a:latin typeface="Titillium Web"/>
                          <a:ea typeface="Titillium Web"/>
                          <a:cs typeface="Titillium Web"/>
                          <a:sym typeface="Titillium Web"/>
                        </a:rPr>
                        <a:t>Mumps virus </a:t>
                      </a:r>
                      <a:endParaRPr>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SA">
                          <a:solidFill>
                            <a:srgbClr val="073763"/>
                          </a:solidFill>
                          <a:latin typeface="Titillium Web"/>
                          <a:ea typeface="Titillium Web"/>
                          <a:cs typeface="Titillium Web"/>
                          <a:sym typeface="Titillium Web"/>
                        </a:rPr>
                        <a:t>D</a:t>
                      </a:r>
                      <a:r>
                        <a:rPr lang="en-SA">
                          <a:solidFill>
                            <a:srgbClr val="073763"/>
                          </a:solidFill>
                          <a:latin typeface="Titillium Web"/>
                          <a:ea typeface="Titillium Web"/>
                          <a:cs typeface="Titillium Web"/>
                          <a:sym typeface="Titillium Web"/>
                        </a:rPr>
                        <a:t>- </a:t>
                      </a:r>
                      <a:r>
                        <a:rPr lang="en-SA">
                          <a:solidFill>
                            <a:srgbClr val="073763"/>
                          </a:solidFill>
                          <a:latin typeface="Titillium Web"/>
                          <a:ea typeface="Titillium Web"/>
                          <a:cs typeface="Titillium Web"/>
                          <a:sym typeface="Titillium Web"/>
                        </a:rPr>
                        <a:t>Measles virus </a:t>
                      </a:r>
                      <a:endParaRPr>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547000">
                <a:tc gridSpan="4">
                  <a:txBody>
                    <a:bodyPr/>
                    <a:lstStyle/>
                    <a:p>
                      <a:pPr indent="0" lvl="0" marL="0" rtl="0" algn="l">
                        <a:spcBef>
                          <a:spcPts val="0"/>
                        </a:spcBef>
                        <a:spcAft>
                          <a:spcPts val="0"/>
                        </a:spcAft>
                        <a:buNone/>
                      </a:pPr>
                      <a:r>
                        <a:rPr b="1" lang="en-SA" sz="1600">
                          <a:solidFill>
                            <a:srgbClr val="073763"/>
                          </a:solidFill>
                          <a:latin typeface="Titillium Web"/>
                          <a:ea typeface="Titillium Web"/>
                          <a:cs typeface="Titillium Web"/>
                          <a:sym typeface="Titillium Web"/>
                        </a:rPr>
                        <a:t>6-Koplik’s spot is a clinical feature of ?</a:t>
                      </a:r>
                      <a:endParaRPr b="1" sz="16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547000">
                <a:tc>
                  <a:txBody>
                    <a:bodyPr/>
                    <a:lstStyle/>
                    <a:p>
                      <a:pPr indent="0" lvl="0" marL="0" rtl="0" algn="l">
                        <a:spcBef>
                          <a:spcPts val="0"/>
                        </a:spcBef>
                        <a:spcAft>
                          <a:spcPts val="0"/>
                        </a:spcAft>
                        <a:buNone/>
                      </a:pPr>
                      <a:r>
                        <a:rPr lang="en-SA" sz="1600">
                          <a:solidFill>
                            <a:srgbClr val="073763"/>
                          </a:solidFill>
                          <a:latin typeface="Titillium Web"/>
                          <a:ea typeface="Titillium Web"/>
                          <a:cs typeface="Titillium Web"/>
                          <a:sym typeface="Titillium Web"/>
                        </a:rPr>
                        <a:t>A-Mumps virus</a:t>
                      </a:r>
                      <a:endParaRPr sz="1600">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SA">
                          <a:solidFill>
                            <a:srgbClr val="073763"/>
                          </a:solidFill>
                          <a:latin typeface="Titillium Web"/>
                          <a:ea typeface="Titillium Web"/>
                          <a:cs typeface="Titillium Web"/>
                          <a:sym typeface="Titillium Web"/>
                        </a:rPr>
                        <a:t>B</a:t>
                      </a:r>
                      <a:r>
                        <a:rPr lang="en-SA">
                          <a:solidFill>
                            <a:srgbClr val="073763"/>
                          </a:solidFill>
                          <a:latin typeface="Titillium Web"/>
                          <a:ea typeface="Titillium Web"/>
                          <a:cs typeface="Titillium Web"/>
                          <a:sym typeface="Titillium Web"/>
                        </a:rPr>
                        <a:t>-Influenza virus</a:t>
                      </a:r>
                      <a:endParaRPr>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SA">
                          <a:solidFill>
                            <a:srgbClr val="073763"/>
                          </a:solidFill>
                          <a:latin typeface="Titillium Web"/>
                          <a:ea typeface="Titillium Web"/>
                          <a:cs typeface="Titillium Web"/>
                          <a:sym typeface="Titillium Web"/>
                        </a:rPr>
                        <a:t>C</a:t>
                      </a:r>
                      <a:r>
                        <a:rPr lang="en-SA">
                          <a:solidFill>
                            <a:srgbClr val="073763"/>
                          </a:solidFill>
                          <a:latin typeface="Titillium Web"/>
                          <a:ea typeface="Titillium Web"/>
                          <a:cs typeface="Titillium Web"/>
                          <a:sym typeface="Titillium Web"/>
                        </a:rPr>
                        <a:t>-Measles virus</a:t>
                      </a:r>
                      <a:endParaRPr>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SA">
                          <a:solidFill>
                            <a:srgbClr val="073763"/>
                          </a:solidFill>
                          <a:latin typeface="Titillium Web"/>
                          <a:ea typeface="Titillium Web"/>
                          <a:cs typeface="Titillium Web"/>
                          <a:sym typeface="Titillium Web"/>
                        </a:rPr>
                        <a:t>D</a:t>
                      </a:r>
                      <a:r>
                        <a:rPr lang="en-SA">
                          <a:solidFill>
                            <a:srgbClr val="073763"/>
                          </a:solidFill>
                          <a:latin typeface="Titillium Web"/>
                          <a:ea typeface="Titillium Web"/>
                          <a:cs typeface="Titillium Web"/>
                          <a:sym typeface="Titillium Web"/>
                        </a:rPr>
                        <a:t>-Parainfluenza virus</a:t>
                      </a:r>
                      <a:endParaRPr>
                        <a:solidFill>
                          <a:srgbClr val="07376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2263" name="Google Shape;2263;p25"/>
          <p:cNvSpPr txBox="1"/>
          <p:nvPr/>
        </p:nvSpPr>
        <p:spPr>
          <a:xfrm rot="10800000">
            <a:off x="5119800" y="0"/>
            <a:ext cx="1738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100">
                <a:solidFill>
                  <a:srgbClr val="B7B7B7"/>
                </a:solidFill>
                <a:latin typeface="Titillium Web"/>
                <a:ea typeface="Titillium Web"/>
                <a:cs typeface="Titillium Web"/>
                <a:sym typeface="Titillium Web"/>
              </a:rPr>
              <a:t>1-A 2-B 3-B 4-B 5-A 6-C</a:t>
            </a:r>
            <a:endParaRPr sz="1100">
              <a:solidFill>
                <a:srgbClr val="B7B7B7"/>
              </a:solidFill>
              <a:latin typeface="Titillium Web"/>
              <a:ea typeface="Titillium Web"/>
              <a:cs typeface="Titillium Web"/>
              <a:sym typeface="Titillium Web"/>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7" name="Shape 2267"/>
        <p:cNvGrpSpPr/>
        <p:nvPr/>
      </p:nvGrpSpPr>
      <p:grpSpPr>
        <a:xfrm>
          <a:off x="0" y="0"/>
          <a:ext cx="0" cy="0"/>
          <a:chOff x="0" y="0"/>
          <a:chExt cx="0" cy="0"/>
        </a:xfrm>
      </p:grpSpPr>
      <p:sp>
        <p:nvSpPr>
          <p:cNvPr id="2268" name="Google Shape;2268;p26"/>
          <p:cNvSpPr txBox="1"/>
          <p:nvPr>
            <p:ph type="title"/>
          </p:nvPr>
        </p:nvSpPr>
        <p:spPr>
          <a:xfrm>
            <a:off x="233850" y="-166662"/>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1100"/>
              <a:buFont typeface="Arial"/>
              <a:buNone/>
            </a:pPr>
            <a:r>
              <a:rPr lang="en-SA"/>
              <a:t>Microbiology Team</a:t>
            </a:r>
            <a:r>
              <a:rPr baseline="30000" lang="en-SA"/>
              <a:t>442</a:t>
            </a:r>
            <a:endParaRPr baseline="30000"/>
          </a:p>
        </p:txBody>
      </p:sp>
      <p:graphicFrame>
        <p:nvGraphicFramePr>
          <p:cNvPr id="2269" name="Google Shape;2269;p26"/>
          <p:cNvGraphicFramePr/>
          <p:nvPr/>
        </p:nvGraphicFramePr>
        <p:xfrm>
          <a:off x="-6" y="764145"/>
          <a:ext cx="3000000" cy="3000000"/>
        </p:xfrm>
        <a:graphic>
          <a:graphicData uri="http://schemas.openxmlformats.org/drawingml/2006/table">
            <a:tbl>
              <a:tblPr>
                <a:noFill/>
                <a:tableStyleId>{5E7D7EB9-5271-477A-A3B1-2AE3CF195D0B}</a:tableStyleId>
              </a:tblPr>
              <a:tblGrid>
                <a:gridCol w="3429000"/>
                <a:gridCol w="3429000"/>
              </a:tblGrid>
              <a:tr h="180250">
                <a:tc gridSpan="2" rowSpan="2">
                  <a:txBody>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Leaders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00318B">
                          <a:alpha val="0"/>
                        </a:srgbClr>
                      </a:solidFill>
                      <a:prstDash val="solid"/>
                      <a:round/>
                      <a:headEnd len="sm" w="sm" type="none"/>
                      <a:tailEnd len="sm" w="sm" type="none"/>
                    </a:lnL>
                    <a:lnR cap="flat" cmpd="sng" w="9525">
                      <a:solidFill>
                        <a:srgbClr val="00318B">
                          <a:alpha val="0"/>
                        </a:srgbClr>
                      </a:solidFill>
                      <a:prstDash val="solid"/>
                      <a:round/>
                      <a:headEnd len="sm" w="sm" type="none"/>
                      <a:tailEnd len="sm" w="sm" type="none"/>
                    </a:lnR>
                    <a:lnT cap="flat" cmpd="sng" w="9525">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rowSpan="2" hMerge="1"/>
              </a:tr>
              <a:tr h="416625">
                <a:tc gridSpan="2" vMerge="1"/>
                <a:tc hMerge="1" vMerge="1"/>
              </a:tr>
              <a:tr h="602775">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Shaden Albassam</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Mohammed Alghamdi</a:t>
                      </a:r>
                      <a:endParaRPr sz="2000">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r>
              <a:tr h="936025">
                <a:tc gridSpan="2">
                  <a:txBody>
                    <a:bodyPr/>
                    <a:lstStyle/>
                    <a:p>
                      <a:pPr indent="0" lvl="0" marL="0" rtl="0" algn="ctr">
                        <a:spcBef>
                          <a:spcPts val="0"/>
                        </a:spcBef>
                        <a:spcAft>
                          <a:spcPts val="0"/>
                        </a:spcAft>
                        <a:buNone/>
                      </a:pPr>
                      <a:r>
                        <a:rPr b="1" lang="en-SA" sz="3000">
                          <a:solidFill>
                            <a:schemeClr val="accent1"/>
                          </a:solidFill>
                          <a:latin typeface="Asap"/>
                          <a:ea typeface="Asap"/>
                          <a:cs typeface="Asap"/>
                          <a:sym typeface="Asap"/>
                        </a:rPr>
                        <a:t>Co-Leader</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sz="6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Ahmad Bahmaid</a:t>
                      </a:r>
                      <a:endParaRPr b="1" sz="2000">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sz="1400">
                        <a:solidFill>
                          <a:schemeClr val="accent1"/>
                        </a:solidFill>
                        <a:latin typeface="Asap"/>
                        <a:ea typeface="Asap"/>
                        <a:cs typeface="Asap"/>
                        <a:sym typeface="Asap"/>
                      </a:endParaRPr>
                    </a:p>
                    <a:p>
                      <a:pPr indent="0" lvl="0" marL="0" rtl="0" algn="ctr">
                        <a:spcBef>
                          <a:spcPts val="0"/>
                        </a:spcBef>
                        <a:spcAft>
                          <a:spcPts val="0"/>
                        </a:spcAft>
                        <a:buNone/>
                      </a:pPr>
                      <a:r>
                        <a:rPr b="1" lang="en-SA" sz="3000">
                          <a:solidFill>
                            <a:schemeClr val="accent1"/>
                          </a:solidFill>
                          <a:latin typeface="Asap"/>
                          <a:ea typeface="Asap"/>
                          <a:cs typeface="Asap"/>
                          <a:sym typeface="Asap"/>
                        </a:rPr>
                        <a:t>Members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hMerge="1"/>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Raghad Alnadeef</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Yazeed Hussein</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Ghada Binslmah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Talal Alharbi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Tharaa Alhowaish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latin typeface="Titillium Web"/>
                          <a:ea typeface="Titillium Web"/>
                          <a:cs typeface="Titillium Web"/>
                          <a:sym typeface="Titillium Web"/>
                        </a:rPr>
                        <a:t>Meshari Alshathri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rgbClr val="434343"/>
                          </a:solidFill>
                          <a:highlight>
                            <a:srgbClr val="EFF4FC"/>
                          </a:highlight>
                          <a:latin typeface="Titillium Web"/>
                          <a:ea typeface="Titillium Web"/>
                          <a:cs typeface="Titillium Web"/>
                          <a:sym typeface="Titillium Web"/>
                        </a:rPr>
                        <a:t>Amani Alotaibi</a:t>
                      </a:r>
                      <a:endParaRPr sz="2000">
                        <a:solidFill>
                          <a:srgbClr val="434343"/>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rgbClr val="434343"/>
                          </a:solidFill>
                          <a:highlight>
                            <a:srgbClr val="EFF4FC"/>
                          </a:highlight>
                          <a:latin typeface="Titillium Web"/>
                          <a:ea typeface="Titillium Web"/>
                          <a:cs typeface="Titillium Web"/>
                          <a:sym typeface="Titillium Web"/>
                        </a:rPr>
                        <a:t>Emad Almutairi</a:t>
                      </a:r>
                      <a:endParaRPr sz="2000">
                        <a:solidFill>
                          <a:srgbClr val="434343"/>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Nouf Alsaigh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Abdulrahman Al-Douir</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Razan Almanjomi</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Abdulrahman Binbakhit</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00">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Shahed Bukhari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Abdullah Alshahri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l">
                        <a:spcBef>
                          <a:spcPts val="0"/>
                        </a:spcBef>
                        <a:spcAft>
                          <a:spcPts val="0"/>
                        </a:spcAft>
                        <a:buNone/>
                      </a:pPr>
                      <a:r>
                        <a:t/>
                      </a:r>
                      <a:endParaRPr sz="1400"/>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accent2"/>
                          </a:solidFill>
                          <a:latin typeface="Titillium Web"/>
                          <a:ea typeface="Titillium Web"/>
                          <a:cs typeface="Titillium Web"/>
                          <a:sym typeface="Titillium Web"/>
                        </a:rPr>
                        <a:t>Abdulaziz Alnasser</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solidFill>
                            <a:schemeClr val="dk1"/>
                          </a:solidFill>
                          <a:latin typeface="Titillium Web"/>
                          <a:ea typeface="Titillium Web"/>
                          <a:cs typeface="Titillium Web"/>
                          <a:sym typeface="Titillium Web"/>
                        </a:rPr>
                        <a:t>Luay Almutair</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SA" sz="2000">
                          <a:latin typeface="Titillium Web"/>
                          <a:ea typeface="Titillium Web"/>
                          <a:cs typeface="Titillium Web"/>
                          <a:sym typeface="Titillium Web"/>
                        </a:rPr>
                        <a:t>Ali Dhafer Jabaan</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0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SA" sz="2000">
                          <a:solidFill>
                            <a:schemeClr val="accent2"/>
                          </a:solidFill>
                          <a:latin typeface="Titillium Web"/>
                          <a:ea typeface="Titillium Web"/>
                          <a:cs typeface="Titillium Web"/>
                          <a:sym typeface="Titillium Web"/>
                        </a:rPr>
                        <a:t>Abdulaziz Alotaibi</a:t>
                      </a:r>
                      <a:endParaRPr sz="2000">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
        <p:nvSpPr>
          <p:cNvPr id="2270" name="Google Shape;2270;p26"/>
          <p:cNvSpPr txBox="1"/>
          <p:nvPr/>
        </p:nvSpPr>
        <p:spPr>
          <a:xfrm>
            <a:off x="-1248000" y="8911387"/>
            <a:ext cx="907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SA" sz="1800">
                <a:solidFill>
                  <a:schemeClr val="accent1"/>
                </a:solidFill>
                <a:latin typeface="Titillium Web"/>
                <a:ea typeface="Titillium Web"/>
                <a:cs typeface="Titillium Web"/>
                <a:sym typeface="Titillium Web"/>
              </a:rPr>
              <a:t>Thanks to the amazing Sara Alhamlan for the great theme!</a:t>
            </a:r>
            <a:endParaRPr b="1" i="1" sz="1800">
              <a:solidFill>
                <a:schemeClr val="accent1"/>
              </a:solidFill>
              <a:latin typeface="Titillium Web"/>
              <a:ea typeface="Titillium Web"/>
              <a:cs typeface="Titillium Web"/>
              <a:sym typeface="Titillium Web"/>
            </a:endParaRPr>
          </a:p>
        </p:txBody>
      </p:sp>
      <p:sp>
        <p:nvSpPr>
          <p:cNvPr id="2271" name="Google Shape;2271;p26"/>
          <p:cNvSpPr txBox="1"/>
          <p:nvPr/>
        </p:nvSpPr>
        <p:spPr>
          <a:xfrm>
            <a:off x="0" y="9507000"/>
            <a:ext cx="31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rgbClr val="00318B"/>
                </a:solidFill>
                <a:latin typeface="Asap"/>
                <a:ea typeface="Asap"/>
                <a:cs typeface="Asap"/>
                <a:sym typeface="Asap"/>
              </a:rPr>
              <a:t>Microbiology442@gmail.com</a:t>
            </a:r>
            <a:endParaRPr b="1">
              <a:solidFill>
                <a:srgbClr val="00318B"/>
              </a:solidFill>
              <a:latin typeface="Asap"/>
              <a:ea typeface="Asap"/>
              <a:cs typeface="Asap"/>
              <a:sym typeface="Asap"/>
            </a:endParaRPr>
          </a:p>
        </p:txBody>
      </p:sp>
      <p:sp>
        <p:nvSpPr>
          <p:cNvPr id="2272" name="Google Shape;2272;p26"/>
          <p:cNvSpPr txBox="1"/>
          <p:nvPr/>
        </p:nvSpPr>
        <p:spPr>
          <a:xfrm>
            <a:off x="510750" y="8341966"/>
            <a:ext cx="55608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SA" sz="2500">
                <a:solidFill>
                  <a:schemeClr val="accent1"/>
                </a:solidFill>
                <a:latin typeface="Titillium Web"/>
                <a:ea typeface="Titillium Web"/>
                <a:cs typeface="Titillium Web"/>
                <a:sym typeface="Titillium Web"/>
              </a:rPr>
              <a:t>Special Thanks to Microbiology Team</a:t>
            </a:r>
            <a:r>
              <a:rPr b="1" baseline="30000" i="1" lang="en-SA" sz="2500">
                <a:solidFill>
                  <a:schemeClr val="accent1"/>
                </a:solidFill>
                <a:latin typeface="Titillium Web"/>
                <a:ea typeface="Titillium Web"/>
                <a:cs typeface="Titillium Web"/>
                <a:sym typeface="Titillium Web"/>
              </a:rPr>
              <a:t>441</a:t>
            </a:r>
            <a:endParaRPr b="1" baseline="30000" i="1" sz="2500">
              <a:solidFill>
                <a:schemeClr val="accent1"/>
              </a:solidFill>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p9"/>
          <p:cNvSpPr txBox="1"/>
          <p:nvPr>
            <p:ph idx="1" type="subTitle"/>
          </p:nvPr>
        </p:nvSpPr>
        <p:spPr>
          <a:xfrm>
            <a:off x="1043550" y="2096476"/>
            <a:ext cx="4770900" cy="503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600"/>
              <a:t>Introduction to respiratory viral infections.</a:t>
            </a:r>
            <a:endParaRPr sz="1600"/>
          </a:p>
        </p:txBody>
      </p:sp>
      <p:sp>
        <p:nvSpPr>
          <p:cNvPr id="2001" name="Google Shape;2001;p9"/>
          <p:cNvSpPr txBox="1"/>
          <p:nvPr>
            <p:ph idx="2" type="subTitle"/>
          </p:nvPr>
        </p:nvSpPr>
        <p:spPr>
          <a:xfrm>
            <a:off x="1013425" y="2475875"/>
            <a:ext cx="5696400" cy="6813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600"/>
              <a:t>Characteristics of respiratory viruses (Orthomyxoviridae, Paramyxoviridae). </a:t>
            </a:r>
            <a:endParaRPr sz="1600"/>
          </a:p>
        </p:txBody>
      </p:sp>
      <p:sp>
        <p:nvSpPr>
          <p:cNvPr id="2002" name="Google Shape;2002;p9"/>
          <p:cNvSpPr txBox="1"/>
          <p:nvPr>
            <p:ph idx="3" type="subTitle"/>
          </p:nvPr>
        </p:nvSpPr>
        <p:spPr>
          <a:xfrm>
            <a:off x="1013425" y="2965603"/>
            <a:ext cx="4770900" cy="503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600"/>
              <a:t>Mode of transmission.</a:t>
            </a:r>
            <a:endParaRPr sz="1600"/>
          </a:p>
        </p:txBody>
      </p:sp>
      <p:sp>
        <p:nvSpPr>
          <p:cNvPr id="2003" name="Google Shape;2003;p9"/>
          <p:cNvSpPr txBox="1"/>
          <p:nvPr>
            <p:ph idx="4" type="subTitle"/>
          </p:nvPr>
        </p:nvSpPr>
        <p:spPr>
          <a:xfrm>
            <a:off x="1013419" y="3331616"/>
            <a:ext cx="4770900" cy="503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600"/>
              <a:t>Clinical features.</a:t>
            </a:r>
            <a:endParaRPr sz="1600"/>
          </a:p>
        </p:txBody>
      </p:sp>
      <p:sp>
        <p:nvSpPr>
          <p:cNvPr id="2004" name="Google Shape;2004;p9"/>
          <p:cNvSpPr txBox="1"/>
          <p:nvPr>
            <p:ph idx="5" type="subTitle"/>
          </p:nvPr>
        </p:nvSpPr>
        <p:spPr>
          <a:xfrm>
            <a:off x="1043575" y="3739135"/>
            <a:ext cx="4770900" cy="503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600"/>
              <a:t>Lab diagnosis.</a:t>
            </a:r>
            <a:endParaRPr sz="1600"/>
          </a:p>
        </p:txBody>
      </p:sp>
      <p:sp>
        <p:nvSpPr>
          <p:cNvPr id="2005" name="Google Shape;2005;p9"/>
          <p:cNvSpPr txBox="1"/>
          <p:nvPr>
            <p:ph idx="6" type="subTitle"/>
          </p:nvPr>
        </p:nvSpPr>
        <p:spPr>
          <a:xfrm>
            <a:off x="1013425" y="4144482"/>
            <a:ext cx="4770900" cy="503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SA" sz="1600"/>
              <a:t>Treatment &amp; prevention.</a:t>
            </a:r>
            <a:endParaRPr sz="1600"/>
          </a:p>
        </p:txBody>
      </p:sp>
      <p:sp>
        <p:nvSpPr>
          <p:cNvPr id="2006" name="Google Shape;2006;p9"/>
          <p:cNvSpPr txBox="1"/>
          <p:nvPr/>
        </p:nvSpPr>
        <p:spPr>
          <a:xfrm>
            <a:off x="655675" y="5087525"/>
            <a:ext cx="387900" cy="400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07" name="Google Shape;2007;p9"/>
          <p:cNvSpPr txBox="1"/>
          <p:nvPr/>
        </p:nvSpPr>
        <p:spPr>
          <a:xfrm>
            <a:off x="655675" y="4647575"/>
            <a:ext cx="387900" cy="396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sp>
        <p:nvSpPr>
          <p:cNvPr id="2012" name="Google Shape;2012;p10"/>
          <p:cNvSpPr txBox="1"/>
          <p:nvPr/>
        </p:nvSpPr>
        <p:spPr>
          <a:xfrm>
            <a:off x="1108350" y="5959477"/>
            <a:ext cx="4271400" cy="5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SA" sz="2700">
                <a:solidFill>
                  <a:srgbClr val="00318B"/>
                </a:solidFill>
                <a:latin typeface="Asap"/>
                <a:ea typeface="Asap"/>
                <a:cs typeface="Asap"/>
                <a:sym typeface="Asap"/>
              </a:rPr>
              <a:t>Clinical Manifestations:</a:t>
            </a:r>
            <a:endParaRPr b="1" sz="2700">
              <a:solidFill>
                <a:srgbClr val="00318B"/>
              </a:solidFill>
              <a:latin typeface="Asap"/>
              <a:ea typeface="Asap"/>
              <a:cs typeface="Asap"/>
              <a:sym typeface="Asap"/>
            </a:endParaRPr>
          </a:p>
        </p:txBody>
      </p:sp>
      <p:sp>
        <p:nvSpPr>
          <p:cNvPr id="2013" name="Google Shape;2013;p10"/>
          <p:cNvSpPr txBox="1"/>
          <p:nvPr/>
        </p:nvSpPr>
        <p:spPr>
          <a:xfrm>
            <a:off x="1402193" y="6449031"/>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300">
                <a:solidFill>
                  <a:srgbClr val="999999"/>
                </a:solidFill>
                <a:latin typeface="Titillium Web"/>
                <a:ea typeface="Titillium Web"/>
                <a:cs typeface="Titillium Web"/>
                <a:sym typeface="Titillium Web"/>
              </a:rPr>
              <a:t>Common in upper respiratory tract:</a:t>
            </a:r>
            <a:endParaRPr sz="1300">
              <a:solidFill>
                <a:srgbClr val="999999"/>
              </a:solidFill>
              <a:latin typeface="Titillium Web"/>
              <a:ea typeface="Titillium Web"/>
              <a:cs typeface="Titillium Web"/>
              <a:sym typeface="Titillium Web"/>
            </a:endParaRPr>
          </a:p>
        </p:txBody>
      </p:sp>
      <p:sp>
        <p:nvSpPr>
          <p:cNvPr id="2014" name="Google Shape;2014;p10"/>
          <p:cNvSpPr txBox="1"/>
          <p:nvPr/>
        </p:nvSpPr>
        <p:spPr>
          <a:xfrm>
            <a:off x="1402208" y="6756931"/>
            <a:ext cx="3000000" cy="1301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Common cold (rhinitis).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Pharyngitis.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Tonsillitis.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Sinusitis &amp; otitis media.</a:t>
            </a:r>
            <a:endParaRPr sz="1500">
              <a:solidFill>
                <a:schemeClr val="accent2"/>
              </a:solidFill>
              <a:latin typeface="Titillium Web"/>
              <a:ea typeface="Titillium Web"/>
              <a:cs typeface="Titillium Web"/>
              <a:sym typeface="Titillium Web"/>
            </a:endParaRPr>
          </a:p>
        </p:txBody>
      </p:sp>
      <p:sp>
        <p:nvSpPr>
          <p:cNvPr id="2015" name="Google Shape;2015;p10"/>
          <p:cNvSpPr txBox="1"/>
          <p:nvPr/>
        </p:nvSpPr>
        <p:spPr>
          <a:xfrm>
            <a:off x="1371592" y="7843994"/>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300">
                <a:solidFill>
                  <a:srgbClr val="999999"/>
                </a:solidFill>
                <a:latin typeface="Titillium Web"/>
                <a:ea typeface="Titillium Web"/>
                <a:cs typeface="Titillium Web"/>
                <a:sym typeface="Titillium Web"/>
              </a:rPr>
              <a:t>Common in lower respiratory tract:</a:t>
            </a:r>
            <a:endParaRPr sz="1300">
              <a:solidFill>
                <a:srgbClr val="999999"/>
              </a:solidFill>
              <a:latin typeface="Titillium Web"/>
              <a:ea typeface="Titillium Web"/>
              <a:cs typeface="Titillium Web"/>
              <a:sym typeface="Titillium Web"/>
            </a:endParaRPr>
          </a:p>
        </p:txBody>
      </p:sp>
      <p:sp>
        <p:nvSpPr>
          <p:cNvPr id="2016" name="Google Shape;2016;p10"/>
          <p:cNvSpPr txBox="1"/>
          <p:nvPr/>
        </p:nvSpPr>
        <p:spPr>
          <a:xfrm>
            <a:off x="1402200" y="8188500"/>
            <a:ext cx="3178200" cy="17175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3"/>
                </a:solidFill>
                <a:latin typeface="Titillium Web"/>
                <a:ea typeface="Titillium Web"/>
                <a:cs typeface="Titillium Web"/>
                <a:sym typeface="Titillium Web"/>
              </a:rPr>
              <a:t>Croup (acute laryngotracheobronchitis</a:t>
            </a:r>
            <a:r>
              <a:rPr lang="en-SA" sz="1500">
                <a:solidFill>
                  <a:schemeClr val="accent2"/>
                </a:solidFill>
                <a:latin typeface="Titillium Web"/>
                <a:ea typeface="Titillium Web"/>
                <a:cs typeface="Titillium Web"/>
                <a:sym typeface="Titillium Web"/>
              </a:rPr>
              <a:t>).</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Acute bronchitis.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Acute bronchiolitis.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Viral pneumonia.</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500">
                <a:solidFill>
                  <a:srgbClr val="002060"/>
                </a:solidFill>
                <a:latin typeface="Titillium Web"/>
                <a:ea typeface="Titillium Web"/>
                <a:cs typeface="Titillium Web"/>
                <a:sym typeface="Titillium Web"/>
              </a:rPr>
              <a:t>          </a:t>
            </a:r>
            <a:r>
              <a:rPr lang="en-SA" sz="1500">
                <a:solidFill>
                  <a:schemeClr val="accent6"/>
                </a:solidFill>
                <a:latin typeface="Titillium Web"/>
                <a:ea typeface="Titillium Web"/>
                <a:cs typeface="Titillium Web"/>
                <a:sym typeface="Titillium Web"/>
              </a:rPr>
              <a:t> </a:t>
            </a:r>
            <a:r>
              <a:rPr b="1" lang="en-SA" sz="1000">
                <a:solidFill>
                  <a:schemeClr val="accent6"/>
                </a:solidFill>
                <a:latin typeface="Titillium Web"/>
                <a:ea typeface="Titillium Web"/>
                <a:cs typeface="Titillium Web"/>
                <a:sym typeface="Titillium Web"/>
              </a:rPr>
              <a:t>When the infection spreads to the </a:t>
            </a:r>
            <a:r>
              <a:rPr lang="en-SA" sz="1000">
                <a:solidFill>
                  <a:schemeClr val="accent6"/>
                </a:solidFill>
                <a:latin typeface="Titillium Web"/>
                <a:ea typeface="Titillium Web"/>
                <a:cs typeface="Titillium Web"/>
                <a:sym typeface="Titillium Web"/>
              </a:rPr>
              <a:t>        </a:t>
            </a:r>
            <a:endParaRPr sz="1000">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chemeClr val="accent6"/>
                </a:solidFill>
                <a:latin typeface="Titillium Web"/>
                <a:ea typeface="Titillium Web"/>
                <a:cs typeface="Titillium Web"/>
                <a:sym typeface="Titillium Web"/>
              </a:rPr>
              <a:t>                 </a:t>
            </a:r>
            <a:r>
              <a:rPr b="1" lang="en-SA" sz="1000">
                <a:solidFill>
                  <a:schemeClr val="accent6"/>
                </a:solidFill>
                <a:latin typeface="Titillium Web"/>
                <a:ea typeface="Titillium Web"/>
                <a:cs typeface="Titillium Web"/>
                <a:sym typeface="Titillium Web"/>
              </a:rPr>
              <a:t>lung, it’s called pneumonia</a:t>
            </a:r>
            <a:r>
              <a:rPr lang="en-SA" sz="1000">
                <a:solidFill>
                  <a:schemeClr val="accent6"/>
                </a:solidFill>
                <a:latin typeface="Titillium Web"/>
                <a:ea typeface="Titillium Web"/>
                <a:cs typeface="Titillium Web"/>
                <a:sym typeface="Titillium Web"/>
              </a:rPr>
              <a:t> </a:t>
            </a:r>
            <a:endParaRPr sz="1000">
              <a:solidFill>
                <a:schemeClr val="accent6"/>
              </a:solidFill>
              <a:latin typeface="Titillium Web"/>
              <a:ea typeface="Titillium Web"/>
              <a:cs typeface="Titillium Web"/>
              <a:sym typeface="Titillium Web"/>
            </a:endParaRPr>
          </a:p>
        </p:txBody>
      </p:sp>
      <p:sp>
        <p:nvSpPr>
          <p:cNvPr id="2017" name="Google Shape;2017;p10"/>
          <p:cNvSpPr txBox="1"/>
          <p:nvPr>
            <p:ph type="title"/>
          </p:nvPr>
        </p:nvSpPr>
        <p:spPr>
          <a:xfrm>
            <a:off x="259200" y="8573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sz="3200"/>
              <a:t>Respiratory Tract Infections </a:t>
            </a:r>
            <a:endParaRPr sz="4400"/>
          </a:p>
        </p:txBody>
      </p:sp>
      <p:pic>
        <p:nvPicPr>
          <p:cNvPr id="2018" name="Google Shape;2018;p10"/>
          <p:cNvPicPr preferRelativeResize="0"/>
          <p:nvPr/>
        </p:nvPicPr>
        <p:blipFill>
          <a:blip r:embed="rId3">
            <a:alphaModFix/>
          </a:blip>
          <a:stretch>
            <a:fillRect/>
          </a:stretch>
        </p:blipFill>
        <p:spPr>
          <a:xfrm>
            <a:off x="4483400" y="7844000"/>
            <a:ext cx="1842875" cy="1656425"/>
          </a:xfrm>
          <a:prstGeom prst="rect">
            <a:avLst/>
          </a:prstGeom>
          <a:noFill/>
          <a:ln cap="flat" cmpd="sng" w="9525">
            <a:solidFill>
              <a:srgbClr val="073763"/>
            </a:solidFill>
            <a:prstDash val="solid"/>
            <a:round/>
            <a:headEnd len="sm" w="sm" type="none"/>
            <a:tailEnd len="sm" w="sm" type="none"/>
          </a:ln>
        </p:spPr>
      </p:pic>
      <p:sp>
        <p:nvSpPr>
          <p:cNvPr id="2019" name="Google Shape;2019;p10"/>
          <p:cNvSpPr/>
          <p:nvPr/>
        </p:nvSpPr>
        <p:spPr>
          <a:xfrm>
            <a:off x="589500" y="1137925"/>
            <a:ext cx="5640000" cy="4386600"/>
          </a:xfrm>
          <a:prstGeom prst="roundRect">
            <a:avLst>
              <a:gd fmla="val 16667" name="adj"/>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Are the commonest of human infections and cause a large amount of morbidity and loss of time at work (sick leave).</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Are common in both children and adults.</a:t>
            </a:r>
            <a:endParaRPr sz="1500">
              <a:solidFill>
                <a:schemeClr val="accent2"/>
              </a:solidFill>
              <a:latin typeface="Titillium Web"/>
              <a:ea typeface="Titillium Web"/>
              <a:cs typeface="Titillium Web"/>
              <a:sym typeface="Titillium Web"/>
            </a:endParaRPr>
          </a:p>
          <a:p>
            <a:pPr indent="0" lvl="0" marL="457200" rtl="0" algn="l">
              <a:spcBef>
                <a:spcPts val="0"/>
              </a:spcBef>
              <a:spcAft>
                <a:spcPts val="0"/>
              </a:spcAft>
              <a:buNone/>
            </a:pPr>
            <a:r>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Mostly caused by </a:t>
            </a:r>
            <a:r>
              <a:rPr lang="en-SA" sz="1500">
                <a:solidFill>
                  <a:schemeClr val="accent3"/>
                </a:solidFill>
                <a:latin typeface="Titillium Web"/>
                <a:ea typeface="Titillium Web"/>
                <a:cs typeface="Titillium Web"/>
                <a:sym typeface="Titillium Web"/>
              </a:rPr>
              <a:t>viruses</a:t>
            </a:r>
            <a:r>
              <a:rPr lang="en-SA" sz="1500">
                <a:solidFill>
                  <a:schemeClr val="accent2"/>
                </a:solidFill>
                <a:latin typeface="Titillium Web"/>
                <a:ea typeface="Titillium Web"/>
                <a:cs typeface="Titillium Web"/>
                <a:sym typeface="Titillium Web"/>
              </a:rPr>
              <a:t>.</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Mostly are mild and confined to the upper respiratory tract (URT).</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Mostly are self-limiting disease.</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500">
                <a:solidFill>
                  <a:schemeClr val="hlink"/>
                </a:solidFill>
                <a:latin typeface="Titillium Web"/>
                <a:ea typeface="Titillium Web"/>
                <a:cs typeface="Titillium Web"/>
                <a:sym typeface="Titillium Web"/>
              </a:rPr>
              <a:t>            Only </a:t>
            </a:r>
            <a:r>
              <a:rPr b="1" lang="en-SA" sz="1500">
                <a:solidFill>
                  <a:schemeClr val="hlink"/>
                </a:solidFill>
                <a:latin typeface="Titillium Web"/>
                <a:ea typeface="Titillium Web"/>
                <a:cs typeface="Titillium Web"/>
                <a:sym typeface="Titillium Web"/>
              </a:rPr>
              <a:t>influenza virus </a:t>
            </a:r>
            <a:r>
              <a:rPr lang="en-SA" sz="1500">
                <a:solidFill>
                  <a:schemeClr val="hlink"/>
                </a:solidFill>
                <a:latin typeface="Titillium Web"/>
                <a:ea typeface="Titillium Web"/>
                <a:cs typeface="Titillium Web"/>
                <a:sym typeface="Titillium Web"/>
              </a:rPr>
              <a:t>and </a:t>
            </a:r>
            <a:r>
              <a:rPr b="1" lang="en-SA" sz="1500">
                <a:solidFill>
                  <a:schemeClr val="hlink"/>
                </a:solidFill>
                <a:latin typeface="Titillium Web"/>
                <a:ea typeface="Titillium Web"/>
                <a:cs typeface="Titillium Web"/>
                <a:sym typeface="Titillium Web"/>
              </a:rPr>
              <a:t>RSV </a:t>
            </a:r>
            <a:r>
              <a:rPr lang="en-SA" sz="1500">
                <a:solidFill>
                  <a:schemeClr val="hlink"/>
                </a:solidFill>
                <a:latin typeface="Titillium Web"/>
                <a:ea typeface="Titillium Web"/>
                <a:cs typeface="Titillium Web"/>
                <a:sym typeface="Titillium Web"/>
              </a:rPr>
              <a:t>can be treated</a:t>
            </a:r>
            <a:endParaRPr sz="1500">
              <a:solidFill>
                <a:schemeClr val="hlink"/>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chemeClr val="hlink"/>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URT-infection may spread to other organs causing more severe infection and death.</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chemeClr val="hlink"/>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chemeClr val="hlink"/>
              </a:solidFill>
              <a:latin typeface="Titillium Web"/>
              <a:ea typeface="Titillium Web"/>
              <a:cs typeface="Titillium Web"/>
              <a:sym typeface="Titillium Web"/>
            </a:endParaRPr>
          </a:p>
        </p:txBody>
      </p:sp>
      <p:pic>
        <p:nvPicPr>
          <p:cNvPr id="2020" name="Google Shape;2020;p10"/>
          <p:cNvPicPr preferRelativeResize="0"/>
          <p:nvPr/>
        </p:nvPicPr>
        <p:blipFill>
          <a:blip r:embed="rId4">
            <a:alphaModFix/>
          </a:blip>
          <a:stretch>
            <a:fillRect/>
          </a:stretch>
        </p:blipFill>
        <p:spPr>
          <a:xfrm>
            <a:off x="4737863" y="6449025"/>
            <a:ext cx="1333950" cy="1339351"/>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4" name="Shape 2024"/>
        <p:cNvGrpSpPr/>
        <p:nvPr/>
      </p:nvGrpSpPr>
      <p:grpSpPr>
        <a:xfrm>
          <a:off x="0" y="0"/>
          <a:ext cx="0" cy="0"/>
          <a:chOff x="0" y="0"/>
          <a:chExt cx="0" cy="0"/>
        </a:xfrm>
      </p:grpSpPr>
      <p:pic>
        <p:nvPicPr>
          <p:cNvPr id="2025" name="Google Shape;2025;p11"/>
          <p:cNvPicPr preferRelativeResize="0"/>
          <p:nvPr/>
        </p:nvPicPr>
        <p:blipFill>
          <a:blip r:embed="rId3">
            <a:alphaModFix/>
          </a:blip>
          <a:stretch>
            <a:fillRect/>
          </a:stretch>
        </p:blipFill>
        <p:spPr>
          <a:xfrm>
            <a:off x="3889738" y="7010313"/>
            <a:ext cx="2933700" cy="2828925"/>
          </a:xfrm>
          <a:prstGeom prst="rect">
            <a:avLst/>
          </a:prstGeom>
          <a:noFill/>
          <a:ln>
            <a:noFill/>
          </a:ln>
        </p:spPr>
      </p:pic>
      <p:sp>
        <p:nvSpPr>
          <p:cNvPr id="2026" name="Google Shape;2026;p11"/>
          <p:cNvSpPr txBox="1"/>
          <p:nvPr/>
        </p:nvSpPr>
        <p:spPr>
          <a:xfrm>
            <a:off x="9325714" y="5069625"/>
            <a:ext cx="2201400" cy="12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 Infects human only </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 Causes mild illness</a:t>
            </a:r>
            <a:endParaRPr sz="1500">
              <a:solidFill>
                <a:schemeClr val="accent2"/>
              </a:solidFill>
              <a:latin typeface="Titillium Web"/>
              <a:ea typeface="Titillium Web"/>
              <a:cs typeface="Titillium Web"/>
              <a:sym typeface="Titillium Web"/>
            </a:endParaRPr>
          </a:p>
        </p:txBody>
      </p:sp>
      <p:sp>
        <p:nvSpPr>
          <p:cNvPr id="2027" name="Google Shape;2027;p11"/>
          <p:cNvSpPr txBox="1"/>
          <p:nvPr/>
        </p:nvSpPr>
        <p:spPr>
          <a:xfrm>
            <a:off x="647300" y="733350"/>
            <a:ext cx="5453400" cy="153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200">
                <a:solidFill>
                  <a:srgbClr val="00318B"/>
                </a:solidFill>
                <a:latin typeface="Asap"/>
                <a:ea typeface="Asap"/>
                <a:cs typeface="Asap"/>
                <a:sym typeface="Asap"/>
              </a:rPr>
              <a:t>Types of influenza virus </a:t>
            </a:r>
            <a:endParaRPr b="1" sz="3200">
              <a:solidFill>
                <a:srgbClr val="00318B"/>
              </a:solidFill>
              <a:latin typeface="Asap"/>
              <a:ea typeface="Asap"/>
              <a:cs typeface="Asap"/>
              <a:sym typeface="Asap"/>
            </a:endParaRPr>
          </a:p>
        </p:txBody>
      </p:sp>
      <p:cxnSp>
        <p:nvCxnSpPr>
          <p:cNvPr id="2028" name="Google Shape;2028;p11"/>
          <p:cNvCxnSpPr/>
          <p:nvPr/>
        </p:nvCxnSpPr>
        <p:spPr>
          <a:xfrm flipH="1" rot="10800000">
            <a:off x="1139497" y="1758296"/>
            <a:ext cx="4561800" cy="17700"/>
          </a:xfrm>
          <a:prstGeom prst="straightConnector1">
            <a:avLst/>
          </a:prstGeom>
          <a:noFill/>
          <a:ln cap="flat" cmpd="sng" w="9525">
            <a:solidFill>
              <a:schemeClr val="dk2"/>
            </a:solidFill>
            <a:prstDash val="solid"/>
            <a:round/>
            <a:headEnd len="med" w="med" type="none"/>
            <a:tailEnd len="med" w="med" type="none"/>
          </a:ln>
        </p:spPr>
      </p:cxnSp>
      <p:cxnSp>
        <p:nvCxnSpPr>
          <p:cNvPr id="2029" name="Google Shape;2029;p11"/>
          <p:cNvCxnSpPr/>
          <p:nvPr/>
        </p:nvCxnSpPr>
        <p:spPr>
          <a:xfrm flipH="1">
            <a:off x="3371603" y="1776003"/>
            <a:ext cx="4800" cy="256800"/>
          </a:xfrm>
          <a:prstGeom prst="straightConnector1">
            <a:avLst/>
          </a:prstGeom>
          <a:noFill/>
          <a:ln cap="flat" cmpd="sng" w="9525">
            <a:solidFill>
              <a:schemeClr val="dk2"/>
            </a:solidFill>
            <a:prstDash val="solid"/>
            <a:round/>
            <a:headEnd len="med" w="med" type="none"/>
            <a:tailEnd len="med" w="med" type="triangle"/>
          </a:ln>
        </p:spPr>
      </p:cxnSp>
      <p:cxnSp>
        <p:nvCxnSpPr>
          <p:cNvPr id="2030" name="Google Shape;2030;p11"/>
          <p:cNvCxnSpPr/>
          <p:nvPr/>
        </p:nvCxnSpPr>
        <p:spPr>
          <a:xfrm flipH="1">
            <a:off x="5701303" y="1758303"/>
            <a:ext cx="4800" cy="256800"/>
          </a:xfrm>
          <a:prstGeom prst="straightConnector1">
            <a:avLst/>
          </a:prstGeom>
          <a:noFill/>
          <a:ln cap="flat" cmpd="sng" w="9525">
            <a:solidFill>
              <a:schemeClr val="dk2"/>
            </a:solidFill>
            <a:prstDash val="solid"/>
            <a:round/>
            <a:headEnd len="med" w="med" type="none"/>
            <a:tailEnd len="med" w="med" type="triangle"/>
          </a:ln>
        </p:spPr>
      </p:cxnSp>
      <p:cxnSp>
        <p:nvCxnSpPr>
          <p:cNvPr id="2031" name="Google Shape;2031;p11"/>
          <p:cNvCxnSpPr/>
          <p:nvPr/>
        </p:nvCxnSpPr>
        <p:spPr>
          <a:xfrm flipH="1">
            <a:off x="1139503" y="1776003"/>
            <a:ext cx="4800" cy="256800"/>
          </a:xfrm>
          <a:prstGeom prst="straightConnector1">
            <a:avLst/>
          </a:prstGeom>
          <a:noFill/>
          <a:ln cap="flat" cmpd="sng" w="9525">
            <a:solidFill>
              <a:schemeClr val="dk2"/>
            </a:solidFill>
            <a:prstDash val="solid"/>
            <a:round/>
            <a:headEnd len="med" w="med" type="none"/>
            <a:tailEnd len="med" w="med" type="triangle"/>
          </a:ln>
        </p:spPr>
      </p:cxnSp>
      <p:sp>
        <p:nvSpPr>
          <p:cNvPr id="2032" name="Google Shape;2032;p11"/>
          <p:cNvSpPr/>
          <p:nvPr/>
        </p:nvSpPr>
        <p:spPr>
          <a:xfrm>
            <a:off x="842050" y="2091248"/>
            <a:ext cx="599700" cy="6090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500">
                <a:solidFill>
                  <a:schemeClr val="accent3"/>
                </a:solidFill>
                <a:latin typeface="Titillium Web"/>
                <a:ea typeface="Titillium Web"/>
                <a:cs typeface="Titillium Web"/>
                <a:sym typeface="Titillium Web"/>
              </a:rPr>
              <a:t>A</a:t>
            </a:r>
            <a:endParaRPr b="1" sz="1500">
              <a:solidFill>
                <a:schemeClr val="accent3"/>
              </a:solidFill>
              <a:latin typeface="Titillium Web"/>
              <a:ea typeface="Titillium Web"/>
              <a:cs typeface="Titillium Web"/>
              <a:sym typeface="Titillium Web"/>
            </a:endParaRPr>
          </a:p>
        </p:txBody>
      </p:sp>
      <p:sp>
        <p:nvSpPr>
          <p:cNvPr id="2033" name="Google Shape;2033;p11"/>
          <p:cNvSpPr/>
          <p:nvPr/>
        </p:nvSpPr>
        <p:spPr>
          <a:xfrm>
            <a:off x="3078942" y="2091375"/>
            <a:ext cx="599700" cy="6090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500">
                <a:solidFill>
                  <a:schemeClr val="accent2"/>
                </a:solidFill>
                <a:latin typeface="Titillium Web"/>
                <a:ea typeface="Titillium Web"/>
                <a:cs typeface="Titillium Web"/>
                <a:sym typeface="Titillium Web"/>
              </a:rPr>
              <a:t>B</a:t>
            </a:r>
            <a:endParaRPr b="1" sz="1500">
              <a:solidFill>
                <a:schemeClr val="accent2"/>
              </a:solidFill>
              <a:latin typeface="Titillium Web"/>
              <a:ea typeface="Titillium Web"/>
              <a:cs typeface="Titillium Web"/>
              <a:sym typeface="Titillium Web"/>
            </a:endParaRPr>
          </a:p>
        </p:txBody>
      </p:sp>
      <p:sp>
        <p:nvSpPr>
          <p:cNvPr id="2034" name="Google Shape;2034;p11"/>
          <p:cNvSpPr/>
          <p:nvPr/>
        </p:nvSpPr>
        <p:spPr>
          <a:xfrm>
            <a:off x="5403850" y="2091252"/>
            <a:ext cx="599700" cy="6090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SA" sz="1500">
                <a:solidFill>
                  <a:schemeClr val="accent2"/>
                </a:solidFill>
                <a:latin typeface="Titillium Web"/>
                <a:ea typeface="Titillium Web"/>
                <a:cs typeface="Titillium Web"/>
                <a:sym typeface="Titillium Web"/>
              </a:rPr>
              <a:t>C</a:t>
            </a:r>
            <a:endParaRPr b="1" sz="1500">
              <a:solidFill>
                <a:schemeClr val="accent2"/>
              </a:solidFill>
              <a:latin typeface="Titillium Web"/>
              <a:ea typeface="Titillium Web"/>
              <a:cs typeface="Titillium Web"/>
              <a:sym typeface="Titillium Web"/>
            </a:endParaRPr>
          </a:p>
        </p:txBody>
      </p:sp>
      <p:sp>
        <p:nvSpPr>
          <p:cNvPr id="2035" name="Google Shape;2035;p11"/>
          <p:cNvSpPr txBox="1"/>
          <p:nvPr/>
        </p:nvSpPr>
        <p:spPr>
          <a:xfrm>
            <a:off x="8190766" y="3176894"/>
            <a:ext cx="3682800" cy="95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SA" sz="1500">
                <a:solidFill>
                  <a:schemeClr val="accent2"/>
                </a:solidFill>
                <a:latin typeface="Titillium Web"/>
                <a:ea typeface="Titillium Web"/>
                <a:cs typeface="Titillium Web"/>
                <a:sym typeface="Titillium Web"/>
              </a:rPr>
              <a:t>• Infects human only </a:t>
            </a:r>
            <a:endParaRPr sz="1500">
              <a:solidFill>
                <a:schemeClr val="accent2"/>
              </a:solidFill>
              <a:latin typeface="Titillium Web"/>
              <a:ea typeface="Titillium Web"/>
              <a:cs typeface="Titillium Web"/>
              <a:sym typeface="Titillium Web"/>
            </a:endParaRPr>
          </a:p>
          <a:p>
            <a:pPr indent="0" lvl="0" marL="0" marR="0" rtl="0" algn="l">
              <a:spcBef>
                <a:spcPts val="0"/>
              </a:spcBef>
              <a:spcAft>
                <a:spcPts val="0"/>
              </a:spcAft>
              <a:buNone/>
            </a:pPr>
            <a:r>
              <a:rPr lang="en-SA" sz="1500">
                <a:solidFill>
                  <a:schemeClr val="accent2"/>
                </a:solidFill>
                <a:latin typeface="Titillium Web"/>
                <a:ea typeface="Titillium Web"/>
                <a:cs typeface="Titillium Web"/>
                <a:sym typeface="Titillium Web"/>
              </a:rPr>
              <a:t>• Causes outbreak</a:t>
            </a:r>
            <a:endParaRPr sz="1500">
              <a:solidFill>
                <a:schemeClr val="accent2"/>
              </a:solidFill>
              <a:latin typeface="Titillium Web"/>
              <a:ea typeface="Titillium Web"/>
              <a:cs typeface="Titillium Web"/>
              <a:sym typeface="Titillium Web"/>
            </a:endParaRPr>
          </a:p>
          <a:p>
            <a:pPr indent="0" lvl="0" marL="0" marR="0" rtl="0" algn="l">
              <a:spcBef>
                <a:spcPts val="0"/>
              </a:spcBef>
              <a:spcAft>
                <a:spcPts val="0"/>
              </a:spcAft>
              <a:buNone/>
            </a:pPr>
            <a:r>
              <a:rPr lang="en-SA" sz="1500">
                <a:solidFill>
                  <a:schemeClr val="accent2"/>
                </a:solidFill>
                <a:latin typeface="Titillium Web"/>
                <a:ea typeface="Titillium Web"/>
                <a:cs typeface="Titillium Web"/>
                <a:sym typeface="Titillium Web"/>
              </a:rPr>
              <a:t>• Antigenic drift only</a:t>
            </a:r>
            <a:endParaRPr sz="1500">
              <a:solidFill>
                <a:schemeClr val="accent2"/>
              </a:solidFill>
              <a:latin typeface="Titillium Web"/>
              <a:ea typeface="Titillium Web"/>
              <a:cs typeface="Titillium Web"/>
              <a:sym typeface="Titillium Web"/>
            </a:endParaRPr>
          </a:p>
        </p:txBody>
      </p:sp>
      <p:sp>
        <p:nvSpPr>
          <p:cNvPr id="2036" name="Google Shape;2036;p11"/>
          <p:cNvSpPr txBox="1"/>
          <p:nvPr/>
        </p:nvSpPr>
        <p:spPr>
          <a:xfrm>
            <a:off x="7469784" y="2032800"/>
            <a:ext cx="2201400" cy="12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 Infects human only </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 Causes mild illness</a:t>
            </a:r>
            <a:endParaRPr sz="1500">
              <a:solidFill>
                <a:schemeClr val="accent2"/>
              </a:solidFill>
              <a:latin typeface="Titillium Web"/>
              <a:ea typeface="Titillium Web"/>
              <a:cs typeface="Titillium Web"/>
              <a:sym typeface="Titillium Web"/>
            </a:endParaRPr>
          </a:p>
        </p:txBody>
      </p:sp>
      <p:sp>
        <p:nvSpPr>
          <p:cNvPr id="2037" name="Google Shape;2037;p11"/>
          <p:cNvSpPr/>
          <p:nvPr/>
        </p:nvSpPr>
        <p:spPr>
          <a:xfrm>
            <a:off x="192725" y="2032800"/>
            <a:ext cx="2001600" cy="1850100"/>
          </a:xfrm>
          <a:prstGeom prst="roundRect">
            <a:avLst>
              <a:gd fmla="val 7371" name="adj"/>
            </a:avLst>
          </a:prstGeom>
          <a:solidFill>
            <a:srgbClr val="FFFFFF"/>
          </a:solidFill>
          <a:ln>
            <a:noFill/>
          </a:ln>
          <a:effectLst>
            <a:outerShdw blurRad="142875" rotWithShape="0" algn="bl" dir="2400000" dist="38100">
              <a:srgbClr val="3C78D8">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038" name="Google Shape;2038;p11"/>
          <p:cNvSpPr/>
          <p:nvPr/>
        </p:nvSpPr>
        <p:spPr>
          <a:xfrm>
            <a:off x="192725" y="2032800"/>
            <a:ext cx="2001600" cy="609000"/>
          </a:xfrm>
          <a:prstGeom prst="roundRect">
            <a:avLst>
              <a:gd fmla="val 10992"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solidFill>
                <a:srgbClr val="073763"/>
              </a:solidFill>
              <a:latin typeface="Titillium Web"/>
              <a:ea typeface="Titillium Web"/>
              <a:cs typeface="Titillium Web"/>
              <a:sym typeface="Titillium Web"/>
            </a:endParaRPr>
          </a:p>
        </p:txBody>
      </p:sp>
      <p:sp>
        <p:nvSpPr>
          <p:cNvPr id="2039" name="Google Shape;2039;p11"/>
          <p:cNvSpPr/>
          <p:nvPr/>
        </p:nvSpPr>
        <p:spPr>
          <a:xfrm>
            <a:off x="2422000" y="2032800"/>
            <a:ext cx="2001600" cy="1850100"/>
          </a:xfrm>
          <a:prstGeom prst="roundRect">
            <a:avLst>
              <a:gd fmla="val 7371" name="adj"/>
            </a:avLst>
          </a:prstGeom>
          <a:solidFill>
            <a:srgbClr val="FFFFFF"/>
          </a:solidFill>
          <a:ln>
            <a:noFill/>
          </a:ln>
          <a:effectLst>
            <a:outerShdw blurRad="142875" rotWithShape="0" algn="bl" dir="2400000" dist="38100">
              <a:srgbClr val="3C78D8">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040" name="Google Shape;2040;p11"/>
          <p:cNvSpPr/>
          <p:nvPr/>
        </p:nvSpPr>
        <p:spPr>
          <a:xfrm>
            <a:off x="4573400" y="2032800"/>
            <a:ext cx="2001600" cy="1850100"/>
          </a:xfrm>
          <a:prstGeom prst="roundRect">
            <a:avLst>
              <a:gd fmla="val 7371" name="adj"/>
            </a:avLst>
          </a:prstGeom>
          <a:solidFill>
            <a:srgbClr val="FFFFFF"/>
          </a:solidFill>
          <a:ln>
            <a:noFill/>
          </a:ln>
          <a:effectLst>
            <a:outerShdw blurRad="142875" rotWithShape="0" algn="bl" dir="2400000" dist="38100">
              <a:srgbClr val="3C78D8">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041" name="Google Shape;2041;p11"/>
          <p:cNvSpPr/>
          <p:nvPr/>
        </p:nvSpPr>
        <p:spPr>
          <a:xfrm>
            <a:off x="2422000" y="2032800"/>
            <a:ext cx="2001600" cy="609000"/>
          </a:xfrm>
          <a:prstGeom prst="roundRect">
            <a:avLst>
              <a:gd fmla="val 10992"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solidFill>
                <a:srgbClr val="073763"/>
              </a:solidFill>
              <a:latin typeface="Titillium Web"/>
              <a:ea typeface="Titillium Web"/>
              <a:cs typeface="Titillium Web"/>
              <a:sym typeface="Titillium Web"/>
            </a:endParaRPr>
          </a:p>
        </p:txBody>
      </p:sp>
      <p:sp>
        <p:nvSpPr>
          <p:cNvPr id="2042" name="Google Shape;2042;p11"/>
          <p:cNvSpPr/>
          <p:nvPr/>
        </p:nvSpPr>
        <p:spPr>
          <a:xfrm>
            <a:off x="4573413" y="2032800"/>
            <a:ext cx="2001600" cy="609000"/>
          </a:xfrm>
          <a:prstGeom prst="roundRect">
            <a:avLst>
              <a:gd fmla="val 10992"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solidFill>
                <a:srgbClr val="073763"/>
              </a:solidFill>
              <a:latin typeface="Titillium Web"/>
              <a:ea typeface="Titillium Web"/>
              <a:cs typeface="Titillium Web"/>
              <a:sym typeface="Titillium Web"/>
            </a:endParaRPr>
          </a:p>
        </p:txBody>
      </p:sp>
      <p:sp>
        <p:nvSpPr>
          <p:cNvPr id="2043" name="Google Shape;2043;p11"/>
          <p:cNvSpPr txBox="1"/>
          <p:nvPr/>
        </p:nvSpPr>
        <p:spPr>
          <a:xfrm>
            <a:off x="-358101" y="212955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1500">
                <a:solidFill>
                  <a:schemeClr val="accent3"/>
                </a:solidFill>
                <a:latin typeface="Titillium Web"/>
                <a:ea typeface="Titillium Web"/>
                <a:cs typeface="Titillium Web"/>
                <a:sym typeface="Titillium Web"/>
              </a:rPr>
              <a:t>A</a:t>
            </a:r>
            <a:endParaRPr/>
          </a:p>
        </p:txBody>
      </p:sp>
      <p:sp>
        <p:nvSpPr>
          <p:cNvPr id="2044" name="Google Shape;2044;p11"/>
          <p:cNvSpPr txBox="1"/>
          <p:nvPr/>
        </p:nvSpPr>
        <p:spPr>
          <a:xfrm>
            <a:off x="270600" y="2758700"/>
            <a:ext cx="20016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000">
                <a:solidFill>
                  <a:schemeClr val="accent2"/>
                </a:solidFill>
                <a:latin typeface="Titillium Web"/>
                <a:ea typeface="Titillium Web"/>
                <a:cs typeface="Titillium Web"/>
                <a:sym typeface="Titillium Web"/>
              </a:rPr>
              <a:t>• Infects human and Animal</a:t>
            </a:r>
            <a:endParaRPr sz="10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chemeClr val="accent2"/>
                </a:solidFill>
                <a:latin typeface="Titillium Web"/>
                <a:ea typeface="Titillium Web"/>
                <a:cs typeface="Titillium Web"/>
                <a:sym typeface="Titillium Web"/>
              </a:rPr>
              <a:t>• Causes epidemic &amp; pandemic</a:t>
            </a:r>
            <a:endParaRPr sz="10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chemeClr val="accent2"/>
                </a:solidFill>
                <a:latin typeface="Titillium Web"/>
                <a:ea typeface="Titillium Web"/>
                <a:cs typeface="Titillium Web"/>
                <a:sym typeface="Titillium Web"/>
              </a:rPr>
              <a:t>• Causes epizootic in animal</a:t>
            </a:r>
            <a:endParaRPr sz="10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chemeClr val="accent3"/>
                </a:solidFill>
                <a:latin typeface="Titillium Web"/>
                <a:ea typeface="Titillium Web"/>
                <a:cs typeface="Titillium Web"/>
                <a:sym typeface="Titillium Web"/>
              </a:rPr>
              <a:t>• Antigenic drift= minor change </a:t>
            </a:r>
            <a:endParaRPr sz="10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chemeClr val="accent3"/>
                </a:solidFill>
                <a:latin typeface="Titillium Web"/>
                <a:ea typeface="Titillium Web"/>
                <a:cs typeface="Titillium Web"/>
                <a:sym typeface="Titillium Web"/>
              </a:rPr>
              <a:t>• Antigenic shift= major change= Reassortment= rearrangement</a:t>
            </a:r>
            <a:endParaRPr sz="1000">
              <a:solidFill>
                <a:schemeClr val="accent3"/>
              </a:solidFill>
              <a:latin typeface="Titillium Web"/>
              <a:ea typeface="Titillium Web"/>
              <a:cs typeface="Titillium Web"/>
              <a:sym typeface="Titillium Web"/>
            </a:endParaRPr>
          </a:p>
        </p:txBody>
      </p:sp>
      <p:sp>
        <p:nvSpPr>
          <p:cNvPr id="2045" name="Google Shape;2045;p11"/>
          <p:cNvSpPr txBox="1"/>
          <p:nvPr/>
        </p:nvSpPr>
        <p:spPr>
          <a:xfrm>
            <a:off x="2584497" y="3015755"/>
            <a:ext cx="2201400" cy="165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SA" sz="1000">
                <a:solidFill>
                  <a:schemeClr val="accent2"/>
                </a:solidFill>
                <a:latin typeface="Titillium Web"/>
                <a:ea typeface="Titillium Web"/>
                <a:cs typeface="Titillium Web"/>
                <a:sym typeface="Titillium Web"/>
              </a:rPr>
              <a:t>• Infects human only </a:t>
            </a:r>
            <a:endParaRPr sz="1000">
              <a:solidFill>
                <a:schemeClr val="accent2"/>
              </a:solidFill>
              <a:latin typeface="Titillium Web"/>
              <a:ea typeface="Titillium Web"/>
              <a:cs typeface="Titillium Web"/>
              <a:sym typeface="Titillium Web"/>
            </a:endParaRPr>
          </a:p>
          <a:p>
            <a:pPr indent="0" lvl="0" marL="0" marR="0" rtl="0" algn="l">
              <a:spcBef>
                <a:spcPts val="0"/>
              </a:spcBef>
              <a:spcAft>
                <a:spcPts val="0"/>
              </a:spcAft>
              <a:buNone/>
            </a:pPr>
            <a:r>
              <a:rPr lang="en-SA" sz="1000">
                <a:solidFill>
                  <a:schemeClr val="accent2"/>
                </a:solidFill>
                <a:latin typeface="Titillium Web"/>
                <a:ea typeface="Titillium Web"/>
                <a:cs typeface="Titillium Web"/>
                <a:sym typeface="Titillium Web"/>
              </a:rPr>
              <a:t>• Causes outbreak</a:t>
            </a:r>
            <a:endParaRPr sz="1000">
              <a:solidFill>
                <a:schemeClr val="accent2"/>
              </a:solidFill>
              <a:latin typeface="Titillium Web"/>
              <a:ea typeface="Titillium Web"/>
              <a:cs typeface="Titillium Web"/>
              <a:sym typeface="Titillium Web"/>
            </a:endParaRPr>
          </a:p>
          <a:p>
            <a:pPr indent="0" lvl="0" marL="0" marR="0" rtl="0" algn="l">
              <a:spcBef>
                <a:spcPts val="0"/>
              </a:spcBef>
              <a:spcAft>
                <a:spcPts val="0"/>
              </a:spcAft>
              <a:buNone/>
            </a:pPr>
            <a:r>
              <a:rPr lang="en-SA" sz="1000">
                <a:solidFill>
                  <a:schemeClr val="accent2"/>
                </a:solidFill>
                <a:latin typeface="Titillium Web"/>
                <a:ea typeface="Titillium Web"/>
                <a:cs typeface="Titillium Web"/>
                <a:sym typeface="Titillium Web"/>
              </a:rPr>
              <a:t>• Antigenic drift only</a:t>
            </a:r>
            <a:endParaRPr sz="1000">
              <a:solidFill>
                <a:schemeClr val="accent2"/>
              </a:solidFill>
              <a:latin typeface="Titillium Web"/>
              <a:ea typeface="Titillium Web"/>
              <a:cs typeface="Titillium Web"/>
              <a:sym typeface="Titillium Web"/>
            </a:endParaRPr>
          </a:p>
        </p:txBody>
      </p:sp>
      <p:sp>
        <p:nvSpPr>
          <p:cNvPr id="2046" name="Google Shape;2046;p11"/>
          <p:cNvSpPr txBox="1"/>
          <p:nvPr/>
        </p:nvSpPr>
        <p:spPr>
          <a:xfrm>
            <a:off x="4573400" y="3015508"/>
            <a:ext cx="2201400" cy="12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000">
                <a:solidFill>
                  <a:schemeClr val="accent2"/>
                </a:solidFill>
                <a:latin typeface="Titillium Web"/>
                <a:ea typeface="Titillium Web"/>
                <a:cs typeface="Titillium Web"/>
                <a:sym typeface="Titillium Web"/>
              </a:rPr>
              <a:t>• Infects human only </a:t>
            </a:r>
            <a:endParaRPr sz="10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chemeClr val="accent2"/>
                </a:solidFill>
                <a:latin typeface="Titillium Web"/>
                <a:ea typeface="Titillium Web"/>
                <a:cs typeface="Titillium Web"/>
                <a:sym typeface="Titillium Web"/>
              </a:rPr>
              <a:t>• Causes mild illness</a:t>
            </a:r>
            <a:endParaRPr sz="1000">
              <a:solidFill>
                <a:schemeClr val="accent2"/>
              </a:solidFill>
              <a:latin typeface="Titillium Web"/>
              <a:ea typeface="Titillium Web"/>
              <a:cs typeface="Titillium Web"/>
              <a:sym typeface="Titillium Web"/>
            </a:endParaRPr>
          </a:p>
        </p:txBody>
      </p:sp>
      <p:sp>
        <p:nvSpPr>
          <p:cNvPr id="2047" name="Google Shape;2047;p11"/>
          <p:cNvSpPr txBox="1"/>
          <p:nvPr/>
        </p:nvSpPr>
        <p:spPr>
          <a:xfrm>
            <a:off x="1873999" y="215870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SA" sz="1500">
                <a:latin typeface="Titillium Web"/>
                <a:ea typeface="Titillium Web"/>
                <a:cs typeface="Titillium Web"/>
                <a:sym typeface="Titillium Web"/>
              </a:rPr>
              <a:t>B</a:t>
            </a:r>
            <a:endParaRPr/>
          </a:p>
        </p:txBody>
      </p:sp>
      <p:sp>
        <p:nvSpPr>
          <p:cNvPr id="2048" name="Google Shape;2048;p11"/>
          <p:cNvSpPr txBox="1"/>
          <p:nvPr/>
        </p:nvSpPr>
        <p:spPr>
          <a:xfrm>
            <a:off x="5403849" y="212955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sz="1500">
                <a:latin typeface="Titillium Web"/>
                <a:ea typeface="Titillium Web"/>
                <a:cs typeface="Titillium Web"/>
                <a:sym typeface="Titillium Web"/>
              </a:rPr>
              <a:t>C</a:t>
            </a:r>
            <a:endParaRPr/>
          </a:p>
        </p:txBody>
      </p:sp>
      <p:cxnSp>
        <p:nvCxnSpPr>
          <p:cNvPr id="2049" name="Google Shape;2049;p11"/>
          <p:cNvCxnSpPr/>
          <p:nvPr/>
        </p:nvCxnSpPr>
        <p:spPr>
          <a:xfrm flipH="1" rot="10800000">
            <a:off x="-328696" y="7231545"/>
            <a:ext cx="7498200" cy="18000"/>
          </a:xfrm>
          <a:prstGeom prst="straightConnector1">
            <a:avLst/>
          </a:prstGeom>
          <a:noFill/>
          <a:ln cap="flat" cmpd="sng" w="9525">
            <a:solidFill>
              <a:srgbClr val="0B5394"/>
            </a:solidFill>
            <a:prstDash val="dash"/>
            <a:round/>
            <a:headEnd len="med" w="med" type="none"/>
            <a:tailEnd len="med" w="med" type="none"/>
          </a:ln>
        </p:spPr>
      </p:cxnSp>
      <p:sp>
        <p:nvSpPr>
          <p:cNvPr id="2050" name="Google Shape;2050;p11"/>
          <p:cNvSpPr txBox="1"/>
          <p:nvPr/>
        </p:nvSpPr>
        <p:spPr>
          <a:xfrm>
            <a:off x="874550" y="4442200"/>
            <a:ext cx="4998900" cy="128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2900">
                <a:solidFill>
                  <a:srgbClr val="00318B"/>
                </a:solidFill>
                <a:latin typeface="Asap"/>
                <a:ea typeface="Asap"/>
                <a:cs typeface="Asap"/>
                <a:sym typeface="Asap"/>
              </a:rPr>
              <a:t>Antigenic shift and drift </a:t>
            </a:r>
            <a:endParaRPr b="1" sz="2900">
              <a:solidFill>
                <a:srgbClr val="00318B"/>
              </a:solidFill>
              <a:latin typeface="Asap"/>
              <a:ea typeface="Asap"/>
              <a:cs typeface="Asap"/>
              <a:sym typeface="Asap"/>
            </a:endParaRPr>
          </a:p>
          <a:p>
            <a:pPr indent="0" lvl="0" marL="0" marR="0" rtl="0" algn="ctr">
              <a:spcBef>
                <a:spcPts val="0"/>
              </a:spcBef>
              <a:spcAft>
                <a:spcPts val="0"/>
              </a:spcAft>
              <a:buNone/>
            </a:pPr>
            <a:r>
              <a:t/>
            </a:r>
            <a:endParaRPr b="1" sz="2900">
              <a:solidFill>
                <a:srgbClr val="00318B"/>
              </a:solidFill>
              <a:latin typeface="Asap"/>
              <a:ea typeface="Asap"/>
              <a:cs typeface="Asap"/>
              <a:sym typeface="Asap"/>
            </a:endParaRPr>
          </a:p>
        </p:txBody>
      </p:sp>
      <p:pic>
        <p:nvPicPr>
          <p:cNvPr id="2051" name="Google Shape;2051;p11"/>
          <p:cNvPicPr preferRelativeResize="0"/>
          <p:nvPr/>
        </p:nvPicPr>
        <p:blipFill rotWithShape="1">
          <a:blip r:embed="rId4">
            <a:alphaModFix/>
          </a:blip>
          <a:srcRect b="29123" l="0" r="0" t="0"/>
          <a:stretch/>
        </p:blipFill>
        <p:spPr>
          <a:xfrm>
            <a:off x="4007250" y="7330150"/>
            <a:ext cx="2726123" cy="1146600"/>
          </a:xfrm>
          <a:prstGeom prst="rect">
            <a:avLst/>
          </a:prstGeom>
          <a:noFill/>
          <a:ln cap="flat" cmpd="sng" w="19050">
            <a:solidFill>
              <a:srgbClr val="0B5394"/>
            </a:solidFill>
            <a:prstDash val="solid"/>
            <a:round/>
            <a:headEnd len="sm" w="sm" type="none"/>
            <a:tailEnd len="sm" w="sm" type="none"/>
          </a:ln>
        </p:spPr>
      </p:pic>
      <p:pic>
        <p:nvPicPr>
          <p:cNvPr id="2052" name="Google Shape;2052;p11"/>
          <p:cNvPicPr preferRelativeResize="0"/>
          <p:nvPr/>
        </p:nvPicPr>
        <p:blipFill rotWithShape="1">
          <a:blip r:embed="rId5">
            <a:alphaModFix/>
          </a:blip>
          <a:srcRect b="11002" l="0" r="0" t="10523"/>
          <a:stretch/>
        </p:blipFill>
        <p:spPr>
          <a:xfrm>
            <a:off x="3993526" y="8557350"/>
            <a:ext cx="2726123" cy="1281900"/>
          </a:xfrm>
          <a:prstGeom prst="rect">
            <a:avLst/>
          </a:prstGeom>
          <a:noFill/>
          <a:ln cap="flat" cmpd="sng" w="19050">
            <a:solidFill>
              <a:srgbClr val="0B5394"/>
            </a:solidFill>
            <a:prstDash val="solid"/>
            <a:round/>
            <a:headEnd len="sm" w="sm" type="none"/>
            <a:tailEnd len="sm" w="sm" type="none"/>
          </a:ln>
        </p:spPr>
      </p:pic>
      <p:sp>
        <p:nvSpPr>
          <p:cNvPr id="2053" name="Google Shape;2053;p11"/>
          <p:cNvSpPr txBox="1"/>
          <p:nvPr/>
        </p:nvSpPr>
        <p:spPr>
          <a:xfrm>
            <a:off x="0" y="7325925"/>
            <a:ext cx="4561800" cy="11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900">
                <a:solidFill>
                  <a:srgbClr val="999999"/>
                </a:solidFill>
                <a:latin typeface="Titillium Web"/>
                <a:ea typeface="Titillium Web"/>
                <a:cs typeface="Titillium Web"/>
                <a:sym typeface="Titillium Web"/>
              </a:rPr>
              <a:t>Antigenic shift: mixing of genes from influenza viruses from different species.</a:t>
            </a:r>
            <a:endParaRPr b="1" sz="900">
              <a:solidFill>
                <a:srgbClr val="999999"/>
              </a:solidFill>
              <a:latin typeface="Titillium Web"/>
              <a:ea typeface="Titillium Web"/>
              <a:cs typeface="Titillium Web"/>
              <a:sym typeface="Titillium Web"/>
            </a:endParaRPr>
          </a:p>
        </p:txBody>
      </p:sp>
      <p:sp>
        <p:nvSpPr>
          <p:cNvPr id="2054" name="Google Shape;2054;p11"/>
          <p:cNvSpPr txBox="1"/>
          <p:nvPr/>
        </p:nvSpPr>
        <p:spPr>
          <a:xfrm>
            <a:off x="116600" y="8756999"/>
            <a:ext cx="32550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000">
                <a:solidFill>
                  <a:schemeClr val="accent3"/>
                </a:solidFill>
                <a:latin typeface="Titillium Web"/>
                <a:ea typeface="Titillium Web"/>
                <a:cs typeface="Titillium Web"/>
                <a:sym typeface="Titillium Web"/>
              </a:rPr>
              <a:t>SHIFT / REASSORTMENT ONLY HAPPENS WITH TYPE A</a:t>
            </a:r>
            <a:endParaRPr b="1" sz="1000">
              <a:solidFill>
                <a:schemeClr val="accent3"/>
              </a:solidFill>
              <a:latin typeface="Titillium Web"/>
              <a:ea typeface="Titillium Web"/>
              <a:cs typeface="Titillium Web"/>
              <a:sym typeface="Titillium Web"/>
            </a:endParaRPr>
          </a:p>
        </p:txBody>
      </p:sp>
      <p:pic>
        <p:nvPicPr>
          <p:cNvPr id="2055" name="Google Shape;2055;p11"/>
          <p:cNvPicPr preferRelativeResize="0"/>
          <p:nvPr/>
        </p:nvPicPr>
        <p:blipFill rotWithShape="1">
          <a:blip r:embed="rId4">
            <a:alphaModFix/>
          </a:blip>
          <a:srcRect b="0" l="0" r="0" t="68179"/>
          <a:stretch/>
        </p:blipFill>
        <p:spPr>
          <a:xfrm>
            <a:off x="3705175" y="5202737"/>
            <a:ext cx="3028199" cy="585676"/>
          </a:xfrm>
          <a:prstGeom prst="rect">
            <a:avLst/>
          </a:prstGeom>
          <a:noFill/>
          <a:ln cap="flat" cmpd="sng" w="19050">
            <a:solidFill>
              <a:srgbClr val="0B5394"/>
            </a:solidFill>
            <a:prstDash val="solid"/>
            <a:round/>
            <a:headEnd len="sm" w="sm" type="none"/>
            <a:tailEnd len="sm" w="sm" type="none"/>
          </a:ln>
        </p:spPr>
      </p:pic>
      <p:pic>
        <p:nvPicPr>
          <p:cNvPr id="2056" name="Google Shape;2056;p11"/>
          <p:cNvPicPr preferRelativeResize="0"/>
          <p:nvPr/>
        </p:nvPicPr>
        <p:blipFill rotWithShape="1">
          <a:blip r:embed="rId6">
            <a:alphaModFix/>
          </a:blip>
          <a:srcRect b="13270" l="0" r="0" t="12052"/>
          <a:stretch/>
        </p:blipFill>
        <p:spPr>
          <a:xfrm>
            <a:off x="3678650" y="5869050"/>
            <a:ext cx="3028199" cy="1281900"/>
          </a:xfrm>
          <a:prstGeom prst="rect">
            <a:avLst/>
          </a:prstGeom>
          <a:noFill/>
          <a:ln cap="flat" cmpd="sng" w="19050">
            <a:solidFill>
              <a:srgbClr val="0B5394"/>
            </a:solidFill>
            <a:prstDash val="solid"/>
            <a:round/>
            <a:headEnd len="sm" w="sm" type="none"/>
            <a:tailEnd len="sm" w="sm" type="none"/>
          </a:ln>
        </p:spPr>
      </p:pic>
      <p:sp>
        <p:nvSpPr>
          <p:cNvPr id="2057" name="Google Shape;2057;p11"/>
          <p:cNvSpPr txBox="1"/>
          <p:nvPr/>
        </p:nvSpPr>
        <p:spPr>
          <a:xfrm>
            <a:off x="287895" y="5405163"/>
            <a:ext cx="31488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000">
                <a:solidFill>
                  <a:srgbClr val="999999"/>
                </a:solidFill>
                <a:latin typeface="Titillium Web"/>
                <a:ea typeface="Titillium Web"/>
                <a:cs typeface="Titillium Web"/>
                <a:sym typeface="Titillium Web"/>
              </a:rPr>
              <a:t>Antigenic drift: the accumulation of a series of minor (small) genetic mutation.</a:t>
            </a:r>
            <a:endParaRPr b="1" sz="1000">
              <a:solidFill>
                <a:srgbClr val="999999"/>
              </a:solidFill>
              <a:latin typeface="Titillium Web"/>
              <a:ea typeface="Titillium Web"/>
              <a:cs typeface="Titillium Web"/>
              <a:sym typeface="Titillium Web"/>
            </a:endParaRPr>
          </a:p>
        </p:txBody>
      </p:sp>
      <p:sp>
        <p:nvSpPr>
          <p:cNvPr id="2058" name="Google Shape;2058;p11"/>
          <p:cNvSpPr txBox="1"/>
          <p:nvPr/>
        </p:nvSpPr>
        <p:spPr>
          <a:xfrm>
            <a:off x="234800" y="6783275"/>
            <a:ext cx="32550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SA" sz="1000">
                <a:solidFill>
                  <a:schemeClr val="accent3"/>
                </a:solidFill>
                <a:latin typeface="Titillium Web"/>
                <a:ea typeface="Titillium Web"/>
                <a:cs typeface="Titillium Web"/>
                <a:sym typeface="Titillium Web"/>
              </a:rPr>
              <a:t>DRIFT / MUTATIONS HAPPEN WITH BOTH TYPE A &amp; B</a:t>
            </a:r>
            <a:endParaRPr b="1" sz="1000">
              <a:solidFill>
                <a:schemeClr val="accent3"/>
              </a:solidFill>
              <a:latin typeface="Titillium Web"/>
              <a:ea typeface="Titillium Web"/>
              <a:cs typeface="Titillium Web"/>
              <a:sym typeface="Titillium Web"/>
            </a:endParaRPr>
          </a:p>
        </p:txBody>
      </p:sp>
      <p:sp>
        <p:nvSpPr>
          <p:cNvPr id="2059" name="Google Shape;2059;p11"/>
          <p:cNvSpPr txBox="1"/>
          <p:nvPr/>
        </p:nvSpPr>
        <p:spPr>
          <a:xfrm>
            <a:off x="214849" y="7724650"/>
            <a:ext cx="3682800" cy="1146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en-SA" sz="800">
                <a:solidFill>
                  <a:srgbClr val="999999"/>
                </a:solidFill>
                <a:latin typeface="Titillium Web"/>
                <a:ea typeface="Titillium Web"/>
                <a:cs typeface="Titillium Web"/>
                <a:sym typeface="Titillium Web"/>
              </a:rPr>
              <a:t>بالصورة الـ hemagglutinin والـ neuraminidase عند الانسان زي ما تشوفون شكله دائري ، وعند الطيور شكله مثلث ، هذا يعني أن حتى لو عندي طيور مصابة بانفلونزا ماراح تجيني عدوى لأن ماعندي رسبتر للمثلثات والعكس بالنسبة للطيور ماراح اعديها لأن ماعندها رسبتر للدوائر . اللي صار بعدين أن فيه خنزير اصابته العدوى من الإنسان والطيور برضو لأنه مخلوق عنده كل أنواع الرسبترز ، فصار عنده دوائر ومثلثات ، وحصل جوا جسمه reassortment للجينات والنتيجة طلع لنا فايروس جديد فيه دوائر ومثلثات ، وبيقدر يعدي الانسان والحيوان كلهم ، يعني نتج لي ، Influenza type A</a:t>
            </a:r>
            <a:endParaRPr sz="8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sz="800">
              <a:solidFill>
                <a:srgbClr val="999999"/>
              </a:solidFill>
              <a:latin typeface="Titillium Web"/>
              <a:ea typeface="Titillium Web"/>
              <a:cs typeface="Titillium Web"/>
              <a:sym typeface="Titillium Web"/>
            </a:endParaRPr>
          </a:p>
        </p:txBody>
      </p:sp>
      <p:sp>
        <p:nvSpPr>
          <p:cNvPr id="2060" name="Google Shape;2060;p11"/>
          <p:cNvSpPr txBox="1"/>
          <p:nvPr/>
        </p:nvSpPr>
        <p:spPr>
          <a:xfrm>
            <a:off x="348188" y="6086275"/>
            <a:ext cx="30282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SA" sz="1000">
                <a:solidFill>
                  <a:srgbClr val="999999"/>
                </a:solidFill>
                <a:latin typeface="Titillium Web"/>
                <a:ea typeface="Titillium Web"/>
                <a:cs typeface="Titillium Web"/>
                <a:sym typeface="Titillium Web"/>
              </a:rPr>
              <a:t>غالبا یكون فیروس واحد صار له طفرة أكثر من مره ومع الزمن وكثرة الطفرات صار كأنه فیروس جدید مثلا تغیر مكان أو ترتیب الرسبترز مو أكثر من كذا</a:t>
            </a:r>
            <a:endParaRPr sz="1000">
              <a:solidFill>
                <a:srgbClr val="999999"/>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4" name="Shape 2064"/>
        <p:cNvGrpSpPr/>
        <p:nvPr/>
      </p:nvGrpSpPr>
      <p:grpSpPr>
        <a:xfrm>
          <a:off x="0" y="0"/>
          <a:ext cx="0" cy="0"/>
          <a:chOff x="0" y="0"/>
          <a:chExt cx="0" cy="0"/>
        </a:xfrm>
      </p:grpSpPr>
      <p:sp>
        <p:nvSpPr>
          <p:cNvPr id="2065" name="Google Shape;2065;p12"/>
          <p:cNvSpPr txBox="1"/>
          <p:nvPr/>
        </p:nvSpPr>
        <p:spPr>
          <a:xfrm>
            <a:off x="1293302" y="0"/>
            <a:ext cx="42714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rgbClr val="00318B"/>
                </a:solidFill>
                <a:latin typeface="Asap"/>
                <a:ea typeface="Asap"/>
                <a:cs typeface="Asap"/>
                <a:sym typeface="Asap"/>
              </a:rPr>
              <a:t>Influenza Virus </a:t>
            </a:r>
            <a:endParaRPr b="1" sz="3600">
              <a:solidFill>
                <a:srgbClr val="00318B"/>
              </a:solidFill>
              <a:latin typeface="Asap"/>
              <a:ea typeface="Asap"/>
              <a:cs typeface="Asap"/>
              <a:sym typeface="Asap"/>
            </a:endParaRPr>
          </a:p>
        </p:txBody>
      </p:sp>
      <p:cxnSp>
        <p:nvCxnSpPr>
          <p:cNvPr id="2066" name="Google Shape;2066;p12"/>
          <p:cNvCxnSpPr/>
          <p:nvPr/>
        </p:nvCxnSpPr>
        <p:spPr>
          <a:xfrm>
            <a:off x="3373649" y="1636495"/>
            <a:ext cx="343800" cy="5100"/>
          </a:xfrm>
          <a:prstGeom prst="straightConnector1">
            <a:avLst/>
          </a:prstGeom>
          <a:noFill/>
          <a:ln cap="flat" cmpd="sng" w="9525">
            <a:solidFill>
              <a:srgbClr val="44546A"/>
            </a:solidFill>
            <a:prstDash val="dot"/>
            <a:round/>
            <a:headEnd len="med" w="med" type="stealth"/>
            <a:tailEnd len="med" w="med" type="none"/>
          </a:ln>
        </p:spPr>
      </p:cxnSp>
      <p:cxnSp>
        <p:nvCxnSpPr>
          <p:cNvPr id="2067" name="Google Shape;2067;p12"/>
          <p:cNvCxnSpPr/>
          <p:nvPr/>
        </p:nvCxnSpPr>
        <p:spPr>
          <a:xfrm>
            <a:off x="3721343" y="1414333"/>
            <a:ext cx="7800" cy="220200"/>
          </a:xfrm>
          <a:prstGeom prst="straightConnector1">
            <a:avLst/>
          </a:prstGeom>
          <a:noFill/>
          <a:ln cap="flat" cmpd="sng" w="9525">
            <a:solidFill>
              <a:srgbClr val="44546A"/>
            </a:solidFill>
            <a:prstDash val="dot"/>
            <a:round/>
            <a:headEnd len="med" w="med" type="none"/>
            <a:tailEnd len="med" w="med" type="none"/>
          </a:ln>
        </p:spPr>
      </p:cxnSp>
      <p:cxnSp>
        <p:nvCxnSpPr>
          <p:cNvPr id="2068" name="Google Shape;2068;p12"/>
          <p:cNvCxnSpPr/>
          <p:nvPr/>
        </p:nvCxnSpPr>
        <p:spPr>
          <a:xfrm flipH="1" rot="10800000">
            <a:off x="3369751" y="1407737"/>
            <a:ext cx="351600" cy="6600"/>
          </a:xfrm>
          <a:prstGeom prst="straightConnector1">
            <a:avLst/>
          </a:prstGeom>
          <a:noFill/>
          <a:ln cap="flat" cmpd="sng" w="9525">
            <a:solidFill>
              <a:srgbClr val="44546A"/>
            </a:solidFill>
            <a:prstDash val="dot"/>
            <a:round/>
            <a:headEnd len="med" w="med" type="stealth"/>
            <a:tailEnd len="med" w="med" type="none"/>
          </a:ln>
        </p:spPr>
      </p:cxnSp>
      <p:sp>
        <p:nvSpPr>
          <p:cNvPr id="2069" name="Google Shape;2069;p12"/>
          <p:cNvSpPr txBox="1"/>
          <p:nvPr/>
        </p:nvSpPr>
        <p:spPr>
          <a:xfrm>
            <a:off x="3729147" y="1370675"/>
            <a:ext cx="14706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800">
                <a:solidFill>
                  <a:srgbClr val="999999"/>
                </a:solidFill>
                <a:latin typeface="Titillium Web"/>
                <a:ea typeface="Titillium Web"/>
                <a:cs typeface="Titillium Web"/>
                <a:sym typeface="Titillium Web"/>
              </a:rPr>
              <a:t>Will be discussed in slide 6</a:t>
            </a:r>
            <a:endParaRPr sz="800">
              <a:solidFill>
                <a:srgbClr val="999999"/>
              </a:solidFill>
              <a:latin typeface="Titillium Web"/>
              <a:ea typeface="Titillium Web"/>
              <a:cs typeface="Titillium Web"/>
              <a:sym typeface="Titillium Web"/>
            </a:endParaRPr>
          </a:p>
        </p:txBody>
      </p:sp>
      <p:sp>
        <p:nvSpPr>
          <p:cNvPr id="2070" name="Google Shape;2070;p12"/>
          <p:cNvSpPr txBox="1"/>
          <p:nvPr/>
        </p:nvSpPr>
        <p:spPr>
          <a:xfrm>
            <a:off x="1733025" y="2014975"/>
            <a:ext cx="445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900">
                <a:solidFill>
                  <a:schemeClr val="accent6"/>
                </a:solidFill>
                <a:latin typeface="Titillium Web"/>
                <a:ea typeface="Titillium Web"/>
                <a:cs typeface="Titillium Web"/>
                <a:sym typeface="Titillium Web"/>
              </a:rPr>
              <a:t>The RNA of this virus is segmented to 8 segments which makes it more prone to mutations and therefore we have to take a vaccine each year</a:t>
            </a:r>
            <a:endParaRPr sz="900">
              <a:solidFill>
                <a:schemeClr val="accent6"/>
              </a:solidFill>
              <a:latin typeface="Titillium Web"/>
              <a:ea typeface="Titillium Web"/>
              <a:cs typeface="Titillium Web"/>
              <a:sym typeface="Titillium Web"/>
            </a:endParaRPr>
          </a:p>
        </p:txBody>
      </p:sp>
      <p:sp>
        <p:nvSpPr>
          <p:cNvPr id="2071" name="Google Shape;2071;p12"/>
          <p:cNvSpPr txBox="1"/>
          <p:nvPr/>
        </p:nvSpPr>
        <p:spPr>
          <a:xfrm>
            <a:off x="1733025" y="9197775"/>
            <a:ext cx="4521600" cy="45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900">
                <a:solidFill>
                  <a:schemeClr val="accent6"/>
                </a:solidFill>
                <a:latin typeface="Titillium Web"/>
                <a:ea typeface="Titillium Web"/>
                <a:cs typeface="Titillium Web"/>
                <a:sym typeface="Titillium Web"/>
              </a:rPr>
              <a:t>Most of the viral infections are self-limiting( don’t need a medication) but we give these drugs to people with severe infections.</a:t>
            </a:r>
            <a:endParaRPr sz="900">
              <a:solidFill>
                <a:schemeClr val="accent6"/>
              </a:solidFill>
              <a:latin typeface="Titillium Web"/>
              <a:ea typeface="Titillium Web"/>
              <a:cs typeface="Titillium Web"/>
              <a:sym typeface="Titillium Web"/>
            </a:endParaRPr>
          </a:p>
        </p:txBody>
      </p:sp>
      <p:pic>
        <p:nvPicPr>
          <p:cNvPr id="2072" name="Google Shape;2072;p12"/>
          <p:cNvPicPr preferRelativeResize="0"/>
          <p:nvPr/>
        </p:nvPicPr>
        <p:blipFill>
          <a:blip r:embed="rId3">
            <a:alphaModFix/>
          </a:blip>
          <a:stretch>
            <a:fillRect/>
          </a:stretch>
        </p:blipFill>
        <p:spPr>
          <a:xfrm>
            <a:off x="3924300" y="7077063"/>
            <a:ext cx="2933700" cy="2828925"/>
          </a:xfrm>
          <a:prstGeom prst="rect">
            <a:avLst/>
          </a:prstGeom>
          <a:noFill/>
          <a:ln>
            <a:noFill/>
          </a:ln>
        </p:spPr>
      </p:pic>
      <p:graphicFrame>
        <p:nvGraphicFramePr>
          <p:cNvPr id="2073" name="Google Shape;2073;p12"/>
          <p:cNvGraphicFramePr/>
          <p:nvPr/>
        </p:nvGraphicFramePr>
        <p:xfrm>
          <a:off x="246886" y="574240"/>
          <a:ext cx="3000000" cy="3000000"/>
        </p:xfrm>
        <a:graphic>
          <a:graphicData uri="http://schemas.openxmlformats.org/drawingml/2006/table">
            <a:tbl>
              <a:tblPr>
                <a:noFill/>
                <a:tableStyleId>{1F22ED1F-4546-44EF-BD55-0B6B00C91BA6}</a:tableStyleId>
              </a:tblPr>
              <a:tblGrid>
                <a:gridCol w="1302850"/>
                <a:gridCol w="2054275"/>
                <a:gridCol w="2582600"/>
              </a:tblGrid>
              <a:tr h="398500">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Family</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sz="1200">
                          <a:solidFill>
                            <a:schemeClr val="accent2"/>
                          </a:solidFill>
                          <a:latin typeface="Titillium Web"/>
                          <a:ea typeface="Titillium Web"/>
                          <a:cs typeface="Titillium Web"/>
                          <a:sym typeface="Titillium Web"/>
                        </a:rPr>
                        <a:t>Orthomyxoviridae.</a:t>
                      </a:r>
                      <a:r>
                        <a:rPr lang="en-SA" sz="1200">
                          <a:solidFill>
                            <a:srgbClr val="999999"/>
                          </a:solidFill>
                          <a:latin typeface="Titillium Web"/>
                          <a:ea typeface="Titillium Web"/>
                          <a:cs typeface="Titillium Web"/>
                          <a:sym typeface="Titillium Web"/>
                        </a:rPr>
                        <a:t> A family of </a:t>
                      </a:r>
                      <a:r>
                        <a:rPr b="1" lang="en-SA" sz="1200">
                          <a:solidFill>
                            <a:srgbClr val="999999"/>
                          </a:solidFill>
                          <a:latin typeface="Titillium Web"/>
                          <a:ea typeface="Titillium Web"/>
                          <a:cs typeface="Titillium Web"/>
                          <a:sym typeface="Titillium Web"/>
                        </a:rPr>
                        <a:t>RNA</a:t>
                      </a:r>
                      <a:r>
                        <a:rPr lang="en-SA" sz="1200">
                          <a:solidFill>
                            <a:srgbClr val="999999"/>
                          </a:solidFill>
                          <a:latin typeface="Titillium Web"/>
                          <a:ea typeface="Titillium Web"/>
                          <a:cs typeface="Titillium Web"/>
                          <a:sym typeface="Titillium Web"/>
                        </a:rPr>
                        <a:t> viruses </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824100">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Structural features </a:t>
                      </a:r>
                      <a:endParaRPr b="1">
                        <a:solidFill>
                          <a:schemeClr val="accent1"/>
                        </a:solidFill>
                        <a:latin typeface="Titillium Web"/>
                        <a:ea typeface="Titillium Web"/>
                        <a:cs typeface="Titillium Web"/>
                        <a:sym typeface="Titillium Web"/>
                      </a:endParaRPr>
                    </a:p>
                    <a:p>
                      <a:pPr indent="0" lvl="0" marL="0" marR="0" rtl="0" algn="ctr">
                        <a:spcBef>
                          <a:spcPts val="0"/>
                        </a:spcBef>
                        <a:spcAft>
                          <a:spcPts val="0"/>
                        </a:spcAft>
                        <a:buNone/>
                      </a:pPr>
                      <a:r>
                        <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sz="1200">
                          <a:solidFill>
                            <a:schemeClr val="accent2"/>
                          </a:solidFill>
                          <a:latin typeface="Titillium Web"/>
                          <a:ea typeface="Titillium Web"/>
                          <a:cs typeface="Titillium Web"/>
                          <a:sym typeface="Titillium Web"/>
                        </a:rPr>
                        <a:t>Enveloped virus with 2 projecting glycoprotein spikes:</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1- </a:t>
                      </a:r>
                      <a:r>
                        <a:rPr b="1" lang="en-SA" sz="1200">
                          <a:solidFill>
                            <a:schemeClr val="accent3"/>
                          </a:solidFill>
                          <a:latin typeface="Titillium Web"/>
                          <a:ea typeface="Titillium Web"/>
                          <a:cs typeface="Titillium Web"/>
                          <a:sym typeface="Titillium Web"/>
                        </a:rPr>
                        <a:t>Haemagglutinin (H) </a:t>
                      </a:r>
                      <a:endParaRPr b="1" sz="12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chemeClr val="accent2"/>
                          </a:solidFill>
                          <a:latin typeface="Titillium Web"/>
                          <a:ea typeface="Titillium Web"/>
                          <a:cs typeface="Titillium Web"/>
                          <a:sym typeface="Titillium Web"/>
                        </a:rPr>
                        <a:t>2- Neuraminidase (N)</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104600">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Genome</a:t>
                      </a:r>
                      <a:endParaRPr b="1">
                        <a:solidFill>
                          <a:schemeClr val="accent1"/>
                        </a:solidFill>
                        <a:latin typeface="Titillium Web"/>
                        <a:ea typeface="Titillium Web"/>
                        <a:cs typeface="Titillium Web"/>
                        <a:sym typeface="Titillium Web"/>
                      </a:endParaRPr>
                    </a:p>
                    <a:p>
                      <a:pPr indent="0" lvl="0" marL="0" marR="0" rtl="0" algn="ctr">
                        <a:spcBef>
                          <a:spcPts val="0"/>
                        </a:spcBef>
                        <a:spcAft>
                          <a:spcPts val="0"/>
                        </a:spcAft>
                        <a:buNone/>
                      </a:pPr>
                      <a:r>
                        <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b="1" lang="en-SA" sz="1200">
                          <a:solidFill>
                            <a:schemeClr val="accent2"/>
                          </a:solidFill>
                          <a:latin typeface="Titillium Web"/>
                          <a:ea typeface="Titillium Web"/>
                          <a:cs typeface="Titillium Web"/>
                          <a:sym typeface="Titillium Web"/>
                        </a:rPr>
                        <a:t>8 segmented</a:t>
                      </a:r>
                      <a:r>
                        <a:rPr lang="en-SA" sz="1200">
                          <a:solidFill>
                            <a:schemeClr val="accent2"/>
                          </a:solidFill>
                          <a:latin typeface="Titillium Web"/>
                          <a:ea typeface="Titillium Web"/>
                          <a:cs typeface="Titillium Web"/>
                          <a:sym typeface="Titillium Web"/>
                        </a:rPr>
                        <a:t> negative (-ve) polarity single stranded RNA (ssRNA)</a:t>
                      </a:r>
                      <a:endParaRPr sz="1200">
                        <a:solidFill>
                          <a:schemeClr val="accent2"/>
                        </a:solidFill>
                        <a:latin typeface="Titillium Web"/>
                        <a:ea typeface="Titillium Web"/>
                        <a:cs typeface="Titillium Web"/>
                        <a:sym typeface="Titillium Web"/>
                      </a:endParaRPr>
                    </a:p>
                    <a:p>
                      <a:pPr indent="0" lvl="0" marL="0" rtl="1" algn="r">
                        <a:spcBef>
                          <a:spcPts val="0"/>
                        </a:spcBef>
                        <a:spcAft>
                          <a:spcPts val="0"/>
                        </a:spcAft>
                        <a:buClr>
                          <a:schemeClr val="dk1"/>
                        </a:buClr>
                        <a:buSzPts val="1100"/>
                        <a:buFont typeface="Arial"/>
                        <a:buNone/>
                      </a:pPr>
                      <a:r>
                        <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solidFill>
                          <a:schemeClr val="accent2"/>
                        </a:solidFill>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Char char="●"/>
                      </a:pPr>
                      <a:r>
                        <a:rPr lang="en-SA" sz="1200">
                          <a:solidFill>
                            <a:schemeClr val="accent2"/>
                          </a:solidFill>
                          <a:latin typeface="Titillium Web"/>
                          <a:ea typeface="Titillium Web"/>
                          <a:cs typeface="Titillium Web"/>
                          <a:sym typeface="Titillium Web"/>
                        </a:rPr>
                        <a:t>This virus is highly susceptible to </a:t>
                      </a:r>
                      <a:r>
                        <a:rPr b="1" lang="en-SA" sz="1200">
                          <a:solidFill>
                            <a:schemeClr val="accent3"/>
                          </a:solidFill>
                          <a:latin typeface="Titillium Web"/>
                          <a:ea typeface="Titillium Web"/>
                          <a:cs typeface="Titillium Web"/>
                          <a:sym typeface="Titillium Web"/>
                        </a:rPr>
                        <a:t>mutations</a:t>
                      </a:r>
                      <a:r>
                        <a:rPr lang="en-SA" sz="1200">
                          <a:solidFill>
                            <a:schemeClr val="accent3"/>
                          </a:solidFill>
                          <a:latin typeface="Titillium Web"/>
                          <a:ea typeface="Titillium Web"/>
                          <a:cs typeface="Titillium Web"/>
                          <a:sym typeface="Titillium Web"/>
                        </a:rPr>
                        <a:t> and </a:t>
                      </a:r>
                      <a:r>
                        <a:rPr b="1" lang="en-SA" sz="1200">
                          <a:solidFill>
                            <a:schemeClr val="accent3"/>
                          </a:solidFill>
                          <a:latin typeface="Titillium Web"/>
                          <a:ea typeface="Titillium Web"/>
                          <a:cs typeface="Titillium Web"/>
                          <a:sym typeface="Titillium Web"/>
                        </a:rPr>
                        <a:t>rearrangements</a:t>
                      </a:r>
                      <a:r>
                        <a:rPr lang="en-SA" sz="1200">
                          <a:solidFill>
                            <a:schemeClr val="accent3"/>
                          </a:solidFill>
                          <a:latin typeface="Titillium Web"/>
                          <a:ea typeface="Titillium Web"/>
                          <a:cs typeface="Titillium Web"/>
                          <a:sym typeface="Titillium Web"/>
                        </a:rPr>
                        <a:t> </a:t>
                      </a:r>
                      <a:r>
                        <a:rPr lang="en-SA" sz="1200">
                          <a:solidFill>
                            <a:schemeClr val="accent2"/>
                          </a:solidFill>
                          <a:latin typeface="Titillium Web"/>
                          <a:ea typeface="Titillium Web"/>
                          <a:cs typeface="Titillium Web"/>
                          <a:sym typeface="Titillium Web"/>
                        </a:rPr>
                        <a:t>within the infected host.</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782775">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Pathogenesis</a:t>
                      </a:r>
                      <a:endParaRPr>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The virus infects the epithelial cells of the nose, throat, and bronchi.</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chemeClr val="accent2"/>
                          </a:solidFill>
                          <a:latin typeface="Titillium Web"/>
                          <a:ea typeface="Titillium Web"/>
                          <a:cs typeface="Titillium Web"/>
                          <a:sym typeface="Titillium Web"/>
                        </a:rPr>
                        <a:t>And occasionally it infects the lungs.</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98500">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Transmission </a:t>
                      </a:r>
                      <a:endParaRPr b="1">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sz="1200">
                          <a:solidFill>
                            <a:schemeClr val="accent2"/>
                          </a:solidFill>
                          <a:latin typeface="Titillium Web"/>
                          <a:ea typeface="Titillium Web"/>
                          <a:cs typeface="Titillium Web"/>
                          <a:sym typeface="Titillium Web"/>
                        </a:rPr>
                        <a:t>Inhalation of infectious aerosol droplets.</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984925">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I.P.</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From 1-4 days.</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999999"/>
                          </a:solidFill>
                          <a:latin typeface="Titillium Web"/>
                          <a:ea typeface="Titillium Web"/>
                          <a:cs typeface="Titillium Web"/>
                          <a:sym typeface="Titillium Web"/>
                        </a:rPr>
                        <a:t>Incubation period is is the time elapsed between exposure to a pathogenic organism, and when symptoms and signs are first apparent.</a:t>
                      </a:r>
                      <a:endParaRPr sz="1200">
                        <a:solidFill>
                          <a:srgbClr val="999999"/>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580675">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Symptoms </a:t>
                      </a:r>
                      <a:endParaRPr>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b="1" lang="en-SA" sz="1200">
                          <a:solidFill>
                            <a:schemeClr val="accent3"/>
                          </a:solidFill>
                          <a:latin typeface="Titillium Web"/>
                          <a:ea typeface="Titillium Web"/>
                          <a:cs typeface="Titillium Web"/>
                          <a:sym typeface="Titillium Web"/>
                        </a:rPr>
                        <a:t>Fever</a:t>
                      </a:r>
                      <a:r>
                        <a:rPr lang="en-SA" sz="1200">
                          <a:solidFill>
                            <a:srgbClr val="434343"/>
                          </a:solidFill>
                          <a:latin typeface="Titillium Web"/>
                          <a:ea typeface="Titillium Web"/>
                          <a:cs typeface="Titillium Web"/>
                          <a:sym typeface="Titillium Web"/>
                        </a:rPr>
                        <a:t>, </a:t>
                      </a:r>
                      <a:r>
                        <a:rPr lang="en-SA" sz="1200">
                          <a:solidFill>
                            <a:schemeClr val="accent2"/>
                          </a:solidFill>
                          <a:latin typeface="Titillium Web"/>
                          <a:ea typeface="Titillium Web"/>
                          <a:cs typeface="Titillium Web"/>
                          <a:sym typeface="Titillium Web"/>
                        </a:rPr>
                        <a:t>malaise, headache, cough, chills, sore throat, and generalized pain.</a:t>
                      </a:r>
                      <a:endParaRPr sz="1200">
                        <a:solidFill>
                          <a:schemeClr val="accent2"/>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11300">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Prognosis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Usually self-limiting disease.</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rgbClr val="999999"/>
                          </a:solidFill>
                          <a:latin typeface="Titillium Web"/>
                          <a:ea typeface="Titillium Web"/>
                          <a:cs typeface="Titillium Web"/>
                          <a:sym typeface="Titillium Web"/>
                        </a:rPr>
                        <a:t>resolves spontaneously with or without specific treatment.</a:t>
                      </a:r>
                      <a:endParaRPr sz="1200">
                        <a:solidFill>
                          <a:srgbClr val="999999"/>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984925">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Complications</a:t>
                      </a:r>
                      <a:endParaRPr>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 Primary influenza pneumonia </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- 2nd bacterial pneumonia</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200">
                          <a:solidFill>
                            <a:schemeClr val="accent2"/>
                          </a:solidFill>
                          <a:latin typeface="Titillium Web"/>
                          <a:ea typeface="Titillium Web"/>
                          <a:cs typeface="Titillium Web"/>
                          <a:sym typeface="Titillium Web"/>
                        </a:rPr>
                        <a:t>- Reye’s syndrome [fatty degeneration of CNS and Liver (</a:t>
                      </a:r>
                      <a:r>
                        <a:rPr b="1" lang="en-SA" sz="1200">
                          <a:solidFill>
                            <a:schemeClr val="accent2"/>
                          </a:solidFill>
                          <a:latin typeface="Titillium Web"/>
                          <a:ea typeface="Titillium Web"/>
                          <a:cs typeface="Titillium Web"/>
                          <a:sym typeface="Titillium Web"/>
                        </a:rPr>
                        <a:t>Aspirin</a:t>
                      </a:r>
                      <a:r>
                        <a:rPr lang="en-SA" sz="1200">
                          <a:solidFill>
                            <a:schemeClr val="accent2"/>
                          </a:solidFill>
                          <a:latin typeface="Titillium Web"/>
                          <a:ea typeface="Titillium Web"/>
                          <a:cs typeface="Titillium Web"/>
                          <a:sym typeface="Titillium Web"/>
                        </a:rPr>
                        <a:t>)] </a:t>
                      </a:r>
                      <a:r>
                        <a:rPr b="1" lang="en-SA" sz="1200">
                          <a:solidFill>
                            <a:schemeClr val="accent6"/>
                          </a:solidFill>
                          <a:latin typeface="Titillium Web"/>
                          <a:ea typeface="Titillium Web"/>
                          <a:cs typeface="Titillium Web"/>
                          <a:sym typeface="Titillium Web"/>
                        </a:rPr>
                        <a:t>(people with influenza virus should not use aspirin)</a:t>
                      </a:r>
                      <a:endParaRPr b="1" sz="1200">
                        <a:solidFill>
                          <a:schemeClr val="accent6"/>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414150">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Lab diagnosis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b="1" lang="en-SA" sz="1200">
                          <a:solidFill>
                            <a:schemeClr val="accent2"/>
                          </a:solidFill>
                          <a:latin typeface="Titillium Web"/>
                          <a:ea typeface="Titillium Web"/>
                          <a:cs typeface="Titillium Web"/>
                          <a:sym typeface="Titillium Web"/>
                        </a:rPr>
                        <a:t>Routine testing by: </a:t>
                      </a:r>
                      <a:r>
                        <a:rPr lang="en-SA" sz="1200">
                          <a:solidFill>
                            <a:schemeClr val="accent2"/>
                          </a:solidFill>
                          <a:latin typeface="Titillium Web"/>
                          <a:ea typeface="Titillium Web"/>
                          <a:cs typeface="Titillium Web"/>
                          <a:sym typeface="Titillium Web"/>
                        </a:rPr>
                        <a:t>Direct detection of Influenza A or B virus from sputum, nasopharyngeal swab, aspirate (NPA) or respiratory secretion by </a:t>
                      </a:r>
                      <a:r>
                        <a:rPr b="1" lang="en-SA" sz="1200">
                          <a:solidFill>
                            <a:schemeClr val="accent3"/>
                          </a:solidFill>
                          <a:latin typeface="Titillium Web"/>
                          <a:ea typeface="Titillium Web"/>
                          <a:cs typeface="Titillium Web"/>
                          <a:sym typeface="Titillium Web"/>
                        </a:rPr>
                        <a:t>direct immunofluorescent assay (IFA).</a:t>
                      </a:r>
                      <a:endParaRPr b="1" sz="12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b="1" lang="en-SA" sz="1200">
                          <a:solidFill>
                            <a:schemeClr val="accent2"/>
                          </a:solidFill>
                          <a:latin typeface="Titillium Web"/>
                          <a:ea typeface="Titillium Web"/>
                          <a:cs typeface="Titillium Web"/>
                          <a:sym typeface="Titillium Web"/>
                        </a:rPr>
                        <a:t>Other detection methods: </a:t>
                      </a:r>
                      <a:r>
                        <a:rPr lang="en-SA" sz="1200">
                          <a:solidFill>
                            <a:schemeClr val="accent2"/>
                          </a:solidFill>
                          <a:latin typeface="Titillium Web"/>
                          <a:ea typeface="Titillium Web"/>
                          <a:cs typeface="Titillium Web"/>
                          <a:sym typeface="Titillium Web"/>
                        </a:rPr>
                        <a:t>Cell culture </a:t>
                      </a:r>
                      <a:r>
                        <a:rPr lang="en-SA" sz="1200">
                          <a:solidFill>
                            <a:schemeClr val="accent6"/>
                          </a:solidFill>
                          <a:latin typeface="Titillium Web"/>
                          <a:ea typeface="Titillium Web"/>
                          <a:cs typeface="Titillium Web"/>
                          <a:sym typeface="Titillium Web"/>
                        </a:rPr>
                        <a:t>(we don’t use it anymore, because it takes 3-4 days),</a:t>
                      </a:r>
                      <a:r>
                        <a:rPr lang="en-SA" sz="1200">
                          <a:solidFill>
                            <a:schemeClr val="accent2"/>
                          </a:solidFill>
                          <a:latin typeface="Titillium Web"/>
                          <a:ea typeface="Titillium Web"/>
                          <a:cs typeface="Titillium Web"/>
                          <a:sym typeface="Titillium Web"/>
                        </a:rPr>
                        <a:t> and PCR. </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rgbClr val="999999"/>
                          </a:solidFill>
                          <a:latin typeface="Titillium Web"/>
                          <a:ea typeface="Titillium Web"/>
                          <a:cs typeface="Titillium Web"/>
                          <a:sym typeface="Titillium Web"/>
                        </a:rPr>
                        <a:t>RT-PCR: detection of the nucleic acid of RNA viruses</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1000">
                          <a:solidFill>
                            <a:srgbClr val="999999"/>
                          </a:solidFill>
                          <a:latin typeface="Titillium Web"/>
                          <a:ea typeface="Titillium Web"/>
                          <a:cs typeface="Titillium Web"/>
                          <a:sym typeface="Titillium Web"/>
                        </a:rPr>
                        <a:t>PCR: detection of the nucleic acid of DNA viruses.</a:t>
                      </a:r>
                      <a:endParaRPr sz="10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104600">
                <a:tc>
                  <a:txBody>
                    <a:bodyPr/>
                    <a:lstStyle/>
                    <a:p>
                      <a:pPr indent="0" lvl="0" marL="0" rtl="0" algn="ctr">
                        <a:spcBef>
                          <a:spcPts val="0"/>
                        </a:spcBef>
                        <a:spcAft>
                          <a:spcPts val="0"/>
                        </a:spcAft>
                        <a:buClr>
                          <a:schemeClr val="dk1"/>
                        </a:buClr>
                        <a:buSzPts val="1100"/>
                        <a:buFont typeface="Arial"/>
                        <a:buNone/>
                      </a:pPr>
                      <a:r>
                        <a:rPr b="1" lang="en-SA">
                          <a:solidFill>
                            <a:schemeClr val="accent1"/>
                          </a:solidFill>
                          <a:latin typeface="Titillium Web"/>
                          <a:ea typeface="Titillium Web"/>
                          <a:cs typeface="Titillium Web"/>
                          <a:sym typeface="Titillium Web"/>
                        </a:rPr>
                        <a:t>Treatment </a:t>
                      </a:r>
                      <a:endParaRPr b="1">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a:solidFill>
                          <a:schemeClr val="accen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SzPts val="1100"/>
                        <a:buFont typeface="Arial"/>
                        <a:buNone/>
                      </a:pPr>
                      <a:r>
                        <a:rPr b="1" lang="en-SA" sz="1200">
                          <a:solidFill>
                            <a:schemeClr val="accent2"/>
                          </a:solidFill>
                          <a:latin typeface="Titillium Web"/>
                          <a:ea typeface="Titillium Web"/>
                          <a:cs typeface="Titillium Web"/>
                          <a:sym typeface="Titillium Web"/>
                        </a:rPr>
                        <a:t>Influenza A virus only: </a:t>
                      </a:r>
                      <a:r>
                        <a:rPr b="1" lang="en-SA" sz="1200">
                          <a:solidFill>
                            <a:schemeClr val="accent3"/>
                          </a:solidFill>
                          <a:latin typeface="Titillium Web"/>
                          <a:ea typeface="Titillium Web"/>
                          <a:cs typeface="Titillium Web"/>
                          <a:sym typeface="Titillium Web"/>
                        </a:rPr>
                        <a:t>amantadine </a:t>
                      </a:r>
                      <a:r>
                        <a:rPr b="1" lang="en-SA" sz="1200">
                          <a:solidFill>
                            <a:schemeClr val="lt1"/>
                          </a:solidFill>
                          <a:latin typeface="Titillium Web"/>
                          <a:ea typeface="Titillium Web"/>
                          <a:cs typeface="Titillium Web"/>
                          <a:sym typeface="Titillium Web"/>
                        </a:rPr>
                        <a:t>and Rimantadine</a:t>
                      </a:r>
                      <a:r>
                        <a:rPr lang="en-SA" sz="1200">
                          <a:solidFill>
                            <a:schemeClr val="accent2"/>
                          </a:solidFill>
                          <a:latin typeface="Titillium Web"/>
                          <a:ea typeface="Titillium Web"/>
                          <a:cs typeface="Titillium Web"/>
                          <a:sym typeface="Titillium Web"/>
                        </a:rPr>
                        <a:t>.</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b="1" lang="en-SA" sz="1200">
                          <a:solidFill>
                            <a:schemeClr val="accent2"/>
                          </a:solidFill>
                          <a:latin typeface="Titillium Web"/>
                          <a:ea typeface="Titillium Web"/>
                          <a:cs typeface="Titillium Web"/>
                          <a:sym typeface="Titillium Web"/>
                        </a:rPr>
                        <a:t>Both influenza A&amp;B viruses: </a:t>
                      </a:r>
                      <a:r>
                        <a:rPr lang="en-SA" sz="1200">
                          <a:solidFill>
                            <a:schemeClr val="accent3"/>
                          </a:solidFill>
                          <a:latin typeface="Titillium Web"/>
                          <a:ea typeface="Titillium Web"/>
                          <a:cs typeface="Titillium Web"/>
                          <a:sym typeface="Titillium Web"/>
                        </a:rPr>
                        <a:t>Oseltamivir (Tamiflu) </a:t>
                      </a:r>
                      <a:r>
                        <a:rPr lang="en-SA" sz="1200">
                          <a:solidFill>
                            <a:schemeClr val="accent2"/>
                          </a:solidFill>
                          <a:latin typeface="Titillium Web"/>
                          <a:ea typeface="Titillium Web"/>
                          <a:cs typeface="Titillium Web"/>
                          <a:sym typeface="Titillium Web"/>
                        </a:rPr>
                        <a:t>or Zanamivir (Relenza). (They can be used as treatment and prophylaxis).</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pic>
        <p:nvPicPr>
          <p:cNvPr id="2074" name="Google Shape;2074;p12"/>
          <p:cNvPicPr preferRelativeResize="0"/>
          <p:nvPr/>
        </p:nvPicPr>
        <p:blipFill>
          <a:blip r:embed="rId4">
            <a:alphaModFix/>
          </a:blip>
          <a:stretch>
            <a:fillRect/>
          </a:stretch>
        </p:blipFill>
        <p:spPr>
          <a:xfrm>
            <a:off x="5333325" y="1106862"/>
            <a:ext cx="703100" cy="608326"/>
          </a:xfrm>
          <a:prstGeom prst="rect">
            <a:avLst/>
          </a:prstGeom>
          <a:noFill/>
          <a:ln cap="flat" cmpd="sng" w="9525">
            <a:solidFill>
              <a:srgbClr val="0B5394"/>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sp>
        <p:nvSpPr>
          <p:cNvPr id="2079" name="Google Shape;2079;p13"/>
          <p:cNvSpPr txBox="1"/>
          <p:nvPr/>
        </p:nvSpPr>
        <p:spPr>
          <a:xfrm>
            <a:off x="912450" y="0"/>
            <a:ext cx="50331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rgbClr val="00318B"/>
                </a:solidFill>
                <a:latin typeface="Asap"/>
                <a:ea typeface="Asap"/>
                <a:cs typeface="Asap"/>
                <a:sym typeface="Asap"/>
              </a:rPr>
              <a:t>Influenza</a:t>
            </a:r>
            <a:r>
              <a:rPr b="1" lang="en-SA" sz="3600">
                <a:solidFill>
                  <a:srgbClr val="00318B"/>
                </a:solidFill>
                <a:latin typeface="Asap"/>
                <a:ea typeface="Asap"/>
                <a:cs typeface="Asap"/>
                <a:sym typeface="Asap"/>
              </a:rPr>
              <a:t> Virus, cont.</a:t>
            </a:r>
            <a:endParaRPr b="1" sz="3600">
              <a:solidFill>
                <a:srgbClr val="00318B"/>
              </a:solidFill>
              <a:latin typeface="Asap"/>
              <a:ea typeface="Asap"/>
              <a:cs typeface="Asap"/>
              <a:sym typeface="Asap"/>
            </a:endParaRPr>
          </a:p>
        </p:txBody>
      </p:sp>
      <p:sp>
        <p:nvSpPr>
          <p:cNvPr id="2080" name="Google Shape;2080;p13"/>
          <p:cNvSpPr txBox="1"/>
          <p:nvPr>
            <p:ph type="title"/>
          </p:nvPr>
        </p:nvSpPr>
        <p:spPr>
          <a:xfrm>
            <a:off x="-7935475" y="47448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graphicFrame>
        <p:nvGraphicFramePr>
          <p:cNvPr id="2081" name="Google Shape;2081;p13"/>
          <p:cNvGraphicFramePr/>
          <p:nvPr/>
        </p:nvGraphicFramePr>
        <p:xfrm>
          <a:off x="430574" y="750969"/>
          <a:ext cx="3000000" cy="3000000"/>
        </p:xfrm>
        <a:graphic>
          <a:graphicData uri="http://schemas.openxmlformats.org/drawingml/2006/table">
            <a:tbl>
              <a:tblPr>
                <a:noFill/>
                <a:tableStyleId>{1F22ED1F-4546-44EF-BD55-0B6B00C91BA6}</a:tableStyleId>
              </a:tblPr>
              <a:tblGrid>
                <a:gridCol w="1143200"/>
                <a:gridCol w="2387900"/>
                <a:gridCol w="2465750"/>
              </a:tblGrid>
              <a:tr h="419050">
                <a:tc rowSpan="5">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Prevention </a:t>
                      </a:r>
                      <a:endParaRPr b="1" sz="1500">
                        <a:solidFill>
                          <a:schemeClr val="accent1"/>
                        </a:solidFill>
                        <a:latin typeface="Titillium Web"/>
                        <a:ea typeface="Titillium Web"/>
                        <a:cs typeface="Titillium Web"/>
                        <a:sym typeface="Titillium Web"/>
                      </a:endParaRPr>
                    </a:p>
                    <a:p>
                      <a:pPr indent="0" lvl="0" marL="0" marR="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ctr">
                        <a:spcBef>
                          <a:spcPts val="0"/>
                        </a:spcBef>
                        <a:spcAft>
                          <a:spcPts val="0"/>
                        </a:spcAft>
                        <a:buNone/>
                      </a:pPr>
                      <a:r>
                        <a:rPr b="1" lang="en-SA">
                          <a:solidFill>
                            <a:schemeClr val="accent1"/>
                          </a:solidFill>
                          <a:latin typeface="Titillium Web"/>
                          <a:ea typeface="Titillium Web"/>
                          <a:cs typeface="Titillium Web"/>
                          <a:sym typeface="Titillium Web"/>
                        </a:rPr>
                        <a:t>Influenza vaccine:</a:t>
                      </a:r>
                      <a:endParaRPr b="1" sz="1200">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r>
              <a:tr h="108100">
                <a:tc vMerge="1"/>
                <a:tc>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The </a:t>
                      </a:r>
                      <a:r>
                        <a:rPr b="1" lang="en-SA">
                          <a:solidFill>
                            <a:schemeClr val="accent3"/>
                          </a:solidFill>
                          <a:latin typeface="Titillium Web"/>
                          <a:ea typeface="Titillium Web"/>
                          <a:cs typeface="Titillium Web"/>
                          <a:sym typeface="Titillium Web"/>
                        </a:rPr>
                        <a:t>flu shot vaccine </a:t>
                      </a:r>
                      <a:r>
                        <a:rPr b="1" lang="en-SA">
                          <a:solidFill>
                            <a:schemeClr val="accent2"/>
                          </a:solidFill>
                          <a:latin typeface="Titillium Web"/>
                          <a:ea typeface="Titillium Web"/>
                          <a:cs typeface="Titillium Web"/>
                          <a:sym typeface="Titillium Web"/>
                        </a:rPr>
                        <a:t>(</a:t>
                      </a:r>
                      <a:r>
                        <a:rPr b="1" lang="en-SA" sz="1500">
                          <a:solidFill>
                            <a:schemeClr val="accent3"/>
                          </a:solidFill>
                          <a:latin typeface="Titillium Web"/>
                          <a:ea typeface="Titillium Web"/>
                          <a:cs typeface="Titillium Web"/>
                          <a:sym typeface="Titillium Web"/>
                        </a:rPr>
                        <a:t>★</a:t>
                      </a:r>
                      <a:r>
                        <a:rPr b="1" lang="en-SA">
                          <a:solidFill>
                            <a:schemeClr val="accent4"/>
                          </a:solidFill>
                          <a:latin typeface="Titillium Web"/>
                          <a:ea typeface="Titillium Web"/>
                          <a:cs typeface="Titillium Web"/>
                          <a:sym typeface="Titillium Web"/>
                        </a:rPr>
                        <a:t>the annual trivalent flu vaccine</a:t>
                      </a:r>
                      <a:r>
                        <a:rPr b="1" lang="en-SA">
                          <a:solidFill>
                            <a:schemeClr val="accent2"/>
                          </a:solidFill>
                          <a:latin typeface="Titillium Web"/>
                          <a:ea typeface="Titillium Web"/>
                          <a:cs typeface="Titillium Web"/>
                          <a:sym typeface="Titillium Web"/>
                        </a:rPr>
                        <a:t>):</a:t>
                      </a:r>
                      <a:r>
                        <a:rPr lang="en-SA">
                          <a:solidFill>
                            <a:schemeClr val="accent2"/>
                          </a:solidFill>
                          <a:latin typeface="Titillium Web"/>
                          <a:ea typeface="Titillium Web"/>
                          <a:cs typeface="Titillium Web"/>
                          <a:sym typeface="Titillium Web"/>
                        </a:rPr>
                        <a:t> Inactivated (killed vaccine).</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SA">
                          <a:solidFill>
                            <a:schemeClr val="accent2"/>
                          </a:solidFill>
                          <a:latin typeface="Titillium Web"/>
                          <a:ea typeface="Titillium Web"/>
                          <a:cs typeface="Titillium Web"/>
                          <a:sym typeface="Titillium Web"/>
                        </a:rPr>
                        <a:t>The </a:t>
                      </a:r>
                      <a:r>
                        <a:rPr b="1" lang="en-SA">
                          <a:solidFill>
                            <a:schemeClr val="accent2"/>
                          </a:solidFill>
                          <a:latin typeface="Titillium Web"/>
                          <a:ea typeface="Titillium Web"/>
                          <a:cs typeface="Titillium Web"/>
                          <a:sym typeface="Titillium Web"/>
                        </a:rPr>
                        <a:t>nasal spray flu vaccine</a:t>
                      </a:r>
                      <a:r>
                        <a:rPr lang="en-SA">
                          <a:solidFill>
                            <a:schemeClr val="accent2"/>
                          </a:solidFill>
                          <a:latin typeface="Titillium Web"/>
                          <a:ea typeface="Titillium Web"/>
                          <a:cs typeface="Titillium Web"/>
                          <a:sym typeface="Titillium Web"/>
                        </a:rPr>
                        <a:t> (Flu mist): Live attenuated vaccine.</a:t>
                      </a:r>
                      <a:endParaRPr>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6950">
                <a:tc vMerge="1"/>
                <a:tc>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Given to people older than 6-months, including healthy people and those with chronic medical conditions.</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SA">
                          <a:solidFill>
                            <a:schemeClr val="accent2"/>
                          </a:solidFill>
                          <a:latin typeface="Titillium Web"/>
                          <a:ea typeface="Titillium Web"/>
                          <a:cs typeface="Titillium Web"/>
                          <a:sym typeface="Titillium Web"/>
                        </a:rPr>
                        <a:t>Approved for use in healthy people between 5-49 years of age.</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0000">
                <a:tc vMerge="1"/>
                <a:tc gridSpan="2">
                  <a:txBody>
                    <a:bodyPr/>
                    <a:lstStyle/>
                    <a:p>
                      <a:pPr indent="0" lvl="0" marL="0" rtl="0" algn="l">
                        <a:spcBef>
                          <a:spcPts val="0"/>
                        </a:spcBef>
                        <a:spcAft>
                          <a:spcPts val="0"/>
                        </a:spcAft>
                        <a:buNone/>
                      </a:pPr>
                      <a:r>
                        <a:rPr lang="en-SA">
                          <a:solidFill>
                            <a:schemeClr val="accent3"/>
                          </a:solidFill>
                          <a:latin typeface="Titillium Web"/>
                          <a:ea typeface="Titillium Web"/>
                          <a:cs typeface="Titillium Web"/>
                          <a:sym typeface="Titillium Web"/>
                        </a:rPr>
                        <a:t>Both vaccines contain two strains of the current circulating </a:t>
                      </a:r>
                      <a:r>
                        <a:rPr b="1" lang="en-SA">
                          <a:solidFill>
                            <a:schemeClr val="accent3"/>
                          </a:solidFill>
                          <a:latin typeface="Titillium Web"/>
                          <a:ea typeface="Titillium Web"/>
                          <a:cs typeface="Titillium Web"/>
                          <a:sym typeface="Titillium Web"/>
                        </a:rPr>
                        <a:t>influenza A&amp;B virus</a:t>
                      </a:r>
                      <a:endParaRPr b="1" sz="1200">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Vaccine should be given </a:t>
                      </a:r>
                      <a:r>
                        <a:rPr lang="en-SA" sz="1500">
                          <a:solidFill>
                            <a:schemeClr val="accent4"/>
                          </a:solidFill>
                          <a:latin typeface="Titillium Web"/>
                          <a:ea typeface="Titillium Web"/>
                          <a:cs typeface="Titillium Web"/>
                          <a:sym typeface="Titillium Web"/>
                        </a:rPr>
                        <a:t>in October or November</a:t>
                      </a:r>
                      <a:r>
                        <a:rPr lang="en-SA" sz="1500">
                          <a:solidFill>
                            <a:schemeClr val="accent2"/>
                          </a:solidFill>
                          <a:latin typeface="Titillium Web"/>
                          <a:ea typeface="Titillium Web"/>
                          <a:cs typeface="Titillium Web"/>
                          <a:sym typeface="Titillium Web"/>
                        </a:rPr>
                        <a:t>, before the influenza season begins.</a:t>
                      </a:r>
                      <a:endParaRPr sz="12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2082" name="Google Shape;2082;p13"/>
          <p:cNvSpPr/>
          <p:nvPr/>
        </p:nvSpPr>
        <p:spPr>
          <a:xfrm>
            <a:off x="2954986" y="800394"/>
            <a:ext cx="357468" cy="305712"/>
          </a:xfrm>
          <a:custGeom>
            <a:rect b="b" l="l" r="r" t="t"/>
            <a:pathLst>
              <a:path extrusionOk="0" h="11520" w="11562">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3"/>
          <p:cNvSpPr txBox="1"/>
          <p:nvPr/>
        </p:nvSpPr>
        <p:spPr>
          <a:xfrm>
            <a:off x="354675" y="8722530"/>
            <a:ext cx="6318300" cy="819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Titillium Web"/>
              <a:buChar char="●"/>
            </a:pPr>
            <a:r>
              <a:rPr b="1" lang="en-SA" sz="1200">
                <a:solidFill>
                  <a:schemeClr val="dk1"/>
                </a:solidFill>
                <a:highlight>
                  <a:srgbClr val="A4C2F4"/>
                </a:highlight>
                <a:latin typeface="Titillium Web"/>
                <a:ea typeface="Titillium Web"/>
                <a:cs typeface="Titillium Web"/>
                <a:sym typeface="Titillium Web"/>
              </a:rPr>
              <a:t>Type A </a:t>
            </a:r>
            <a:r>
              <a:rPr b="1" lang="en-SA" sz="1200">
                <a:solidFill>
                  <a:schemeClr val="dk1"/>
                </a:solidFill>
                <a:highlight>
                  <a:srgbClr val="A4C2F4"/>
                </a:highlight>
                <a:latin typeface="Titillium Web"/>
                <a:ea typeface="Titillium Web"/>
                <a:cs typeface="Titillium Web"/>
                <a:sym typeface="Titillium Web"/>
              </a:rPr>
              <a:t>influenzavirus </a:t>
            </a:r>
            <a:r>
              <a:rPr lang="en-SA" sz="1200">
                <a:solidFill>
                  <a:schemeClr val="dk1"/>
                </a:solidFill>
                <a:highlight>
                  <a:srgbClr val="A4C2F4"/>
                </a:highlight>
                <a:latin typeface="Titillium Web"/>
                <a:ea typeface="Titillium Web"/>
                <a:cs typeface="Titillium Web"/>
                <a:sym typeface="Titillium Web"/>
              </a:rPr>
              <a:t>:</a:t>
            </a:r>
            <a:r>
              <a:rPr lang="en-SA" sz="1200">
                <a:solidFill>
                  <a:schemeClr val="dk1"/>
                </a:solidFill>
                <a:latin typeface="Titillium Web"/>
                <a:ea typeface="Titillium Web"/>
                <a:cs typeface="Titillium Web"/>
                <a:sym typeface="Titillium Web"/>
              </a:rPr>
              <a:t> Divided into subtypes based on the hemagglutinin and neuraminidase proteins.</a:t>
            </a:r>
            <a:endParaRPr sz="1200">
              <a:solidFill>
                <a:schemeClr val="dk1"/>
              </a:solidFill>
              <a:latin typeface="Titillium Web"/>
              <a:ea typeface="Titillium Web"/>
              <a:cs typeface="Titillium Web"/>
              <a:sym typeface="Titillium Web"/>
            </a:endParaRPr>
          </a:p>
          <a:p>
            <a:pPr indent="-304800" lvl="0" marL="457200" rtl="0" algn="l">
              <a:lnSpc>
                <a:spcPct val="115000"/>
              </a:lnSpc>
              <a:spcBef>
                <a:spcPts val="0"/>
              </a:spcBef>
              <a:spcAft>
                <a:spcPts val="0"/>
              </a:spcAft>
              <a:buClr>
                <a:schemeClr val="dk1"/>
              </a:buClr>
              <a:buSzPts val="1200"/>
              <a:buFont typeface="Titillium Web"/>
              <a:buChar char="●"/>
            </a:pPr>
            <a:r>
              <a:rPr lang="en-SA" sz="1200">
                <a:solidFill>
                  <a:schemeClr val="dk1"/>
                </a:solidFill>
                <a:latin typeface="Titillium Web"/>
                <a:ea typeface="Titillium Web"/>
                <a:cs typeface="Titillium Web"/>
                <a:sym typeface="Titillium Web"/>
              </a:rPr>
              <a:t>The currently circulating strains are: </a:t>
            </a:r>
            <a:r>
              <a:rPr b="1" lang="en-SA" sz="1200">
                <a:solidFill>
                  <a:schemeClr val="accent3"/>
                </a:solidFill>
                <a:latin typeface="Titillium Web"/>
                <a:ea typeface="Titillium Web"/>
                <a:cs typeface="Titillium Web"/>
                <a:sym typeface="Titillium Web"/>
              </a:rPr>
              <a:t>H1N1 &amp; H3N2.</a:t>
            </a:r>
            <a:endParaRPr b="1" sz="1200">
              <a:solidFill>
                <a:schemeClr val="accent3"/>
              </a:solidFill>
              <a:latin typeface="Titillium Web"/>
              <a:ea typeface="Titillium Web"/>
              <a:cs typeface="Titillium Web"/>
              <a:sym typeface="Titillium Web"/>
            </a:endParaRPr>
          </a:p>
        </p:txBody>
      </p:sp>
      <p:graphicFrame>
        <p:nvGraphicFramePr>
          <p:cNvPr id="2084" name="Google Shape;2084;p13"/>
          <p:cNvGraphicFramePr/>
          <p:nvPr/>
        </p:nvGraphicFramePr>
        <p:xfrm>
          <a:off x="515399" y="5145269"/>
          <a:ext cx="3000000" cy="3000000"/>
        </p:xfrm>
        <a:graphic>
          <a:graphicData uri="http://schemas.openxmlformats.org/drawingml/2006/table">
            <a:tbl>
              <a:tblPr>
                <a:noFill/>
                <a:tableStyleId>{1F22ED1F-4546-44EF-BD55-0B6B00C91BA6}</a:tableStyleId>
              </a:tblPr>
              <a:tblGrid>
                <a:gridCol w="2881625"/>
                <a:gridCol w="3115225"/>
              </a:tblGrid>
              <a:tr h="448200">
                <a:tc>
                  <a:txBody>
                    <a:bodyPr/>
                    <a:lstStyle/>
                    <a:p>
                      <a:pPr indent="0" lvl="0" marL="0" rtl="0" algn="ctr">
                        <a:spcBef>
                          <a:spcPts val="0"/>
                        </a:spcBef>
                        <a:spcAft>
                          <a:spcPts val="0"/>
                        </a:spcAft>
                        <a:buNone/>
                      </a:pPr>
                      <a:r>
                        <a:rPr b="1" lang="en-SA" sz="1500">
                          <a:solidFill>
                            <a:schemeClr val="accent3"/>
                          </a:solidFill>
                          <a:latin typeface="Titillium Web"/>
                          <a:ea typeface="Titillium Web"/>
                          <a:cs typeface="Titillium Web"/>
                          <a:sym typeface="Titillium Web"/>
                        </a:rPr>
                        <a:t>Haemagglutinin (H)</a:t>
                      </a:r>
                      <a:endParaRPr b="1" sz="1500">
                        <a:solidFill>
                          <a:schemeClr val="accent3"/>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Neuraminidase (N)</a:t>
                      </a:r>
                      <a:endParaRPr b="1" sz="1500">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r>
              <a:tr h="929075">
                <a:tc>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Responsible for </a:t>
                      </a:r>
                      <a:r>
                        <a:rPr b="1" lang="en-SA" sz="1500">
                          <a:solidFill>
                            <a:schemeClr val="accent2"/>
                          </a:solidFill>
                          <a:latin typeface="Titillium Web"/>
                          <a:ea typeface="Titillium Web"/>
                          <a:cs typeface="Titillium Web"/>
                          <a:sym typeface="Titillium Web"/>
                        </a:rPr>
                        <a:t>Attachment</a:t>
                      </a:r>
                      <a:r>
                        <a:rPr lang="en-SA" sz="1500">
                          <a:solidFill>
                            <a:schemeClr val="accent2"/>
                          </a:solidFill>
                          <a:latin typeface="Titillium Web"/>
                          <a:ea typeface="Titillium Web"/>
                          <a:cs typeface="Titillium Web"/>
                          <a:sym typeface="Titillium Web"/>
                        </a:rPr>
                        <a:t> to the cell surface receptors.</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Responsible for release of the progeny viral particles from the</a:t>
                      </a:r>
                      <a:endParaRPr sz="15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infected cell.</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84575">
                <a:tc>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16 haemagglutinin antigenic type, H1 – H16.</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9 neuraminidase antigenic type, N1 – N9.</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84575">
                <a:tc>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Antibodies to the</a:t>
                      </a:r>
                      <a:r>
                        <a:rPr b="1" lang="en-SA" sz="1500">
                          <a:solidFill>
                            <a:schemeClr val="accent2"/>
                          </a:solidFill>
                          <a:latin typeface="Titillium Web"/>
                          <a:ea typeface="Titillium Web"/>
                          <a:cs typeface="Titillium Web"/>
                          <a:sym typeface="Titillium Web"/>
                        </a:rPr>
                        <a:t> HA </a:t>
                      </a:r>
                      <a:r>
                        <a:rPr lang="en-SA" sz="1500">
                          <a:solidFill>
                            <a:schemeClr val="accent2"/>
                          </a:solidFill>
                          <a:latin typeface="Titillium Web"/>
                          <a:ea typeface="Titillium Web"/>
                          <a:cs typeface="Titillium Web"/>
                          <a:sym typeface="Titillium Web"/>
                        </a:rPr>
                        <a:t>is responsible for immunity.</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SA" sz="1500">
                          <a:solidFill>
                            <a:schemeClr val="accent2"/>
                          </a:solidFill>
                          <a:latin typeface="Titillium Web"/>
                          <a:ea typeface="Titillium Web"/>
                          <a:cs typeface="Titillium Web"/>
                          <a:sym typeface="Titillium Web"/>
                        </a:rPr>
                        <a:t>-</a:t>
                      </a:r>
                      <a:endParaRPr sz="15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84575">
                <a:tc>
                  <a:txBody>
                    <a:bodyPr/>
                    <a:lstStyle/>
                    <a:p>
                      <a:pPr indent="0" lvl="0" marL="0" rtl="0" algn="l">
                        <a:spcBef>
                          <a:spcPts val="0"/>
                        </a:spcBef>
                        <a:spcAft>
                          <a:spcPts val="0"/>
                        </a:spcAft>
                        <a:buNone/>
                      </a:pPr>
                      <a:r>
                        <a:rPr lang="en-SA" sz="1500">
                          <a:solidFill>
                            <a:schemeClr val="lt1"/>
                          </a:solidFill>
                          <a:latin typeface="Titillium Web"/>
                          <a:ea typeface="Titillium Web"/>
                          <a:cs typeface="Titillium Web"/>
                          <a:sym typeface="Titillium Web"/>
                        </a:rPr>
                        <a:t>Human associated H antigen type are H1,H2,H3</a:t>
                      </a:r>
                      <a:endParaRPr sz="1500">
                        <a:solidFill>
                          <a:schemeClr val="lt1"/>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SA" sz="1500">
                          <a:solidFill>
                            <a:schemeClr val="lt1"/>
                          </a:solidFill>
                          <a:latin typeface="Titillium Web"/>
                          <a:ea typeface="Titillium Web"/>
                          <a:cs typeface="Titillium Web"/>
                          <a:sym typeface="Titillium Web"/>
                        </a:rPr>
                        <a:t>Human associated  N antigen are N1,N2</a:t>
                      </a:r>
                      <a:endParaRPr sz="1500">
                        <a:solidFill>
                          <a:schemeClr val="lt1"/>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085" name="Google Shape;2085;p13"/>
          <p:cNvSpPr txBox="1"/>
          <p:nvPr/>
        </p:nvSpPr>
        <p:spPr>
          <a:xfrm>
            <a:off x="515388" y="4473163"/>
            <a:ext cx="58272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rgbClr val="00318B"/>
                </a:solidFill>
                <a:latin typeface="Asap"/>
                <a:ea typeface="Asap"/>
                <a:cs typeface="Asap"/>
                <a:sym typeface="Asap"/>
              </a:rPr>
              <a:t>Influenza Viral Proteins</a:t>
            </a:r>
            <a:endParaRPr b="1" sz="3600">
              <a:solidFill>
                <a:srgbClr val="00318B"/>
              </a:solidFill>
              <a:latin typeface="Asap"/>
              <a:ea typeface="Asap"/>
              <a:cs typeface="Asap"/>
              <a:sym typeface="Asap"/>
            </a:endParaRPr>
          </a:p>
        </p:txBody>
      </p:sp>
      <p:sp>
        <p:nvSpPr>
          <p:cNvPr id="2086" name="Google Shape;2086;p13"/>
          <p:cNvSpPr txBox="1"/>
          <p:nvPr/>
        </p:nvSpPr>
        <p:spPr>
          <a:xfrm>
            <a:off x="3933008" y="6868727"/>
            <a:ext cx="2925000" cy="28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600">
                <a:solidFill>
                  <a:schemeClr val="accent6"/>
                </a:solidFill>
                <a:latin typeface="Titillium Web"/>
                <a:ea typeface="Titillium Web"/>
                <a:cs typeface="Titillium Web"/>
                <a:sym typeface="Titillium Web"/>
              </a:rPr>
              <a:t>Neuraminidase: يسمح للفيروس انه يطلع من الخلية المصابة ويروح يعدي خلايا أخرى مجاورة</a:t>
            </a:r>
            <a:endParaRPr sz="600">
              <a:solidFill>
                <a:schemeClr val="accent6"/>
              </a:solidFill>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14"/>
          <p:cNvSpPr txBox="1"/>
          <p:nvPr/>
        </p:nvSpPr>
        <p:spPr>
          <a:xfrm>
            <a:off x="948177" y="161168"/>
            <a:ext cx="4271400" cy="9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rgbClr val="00318B"/>
                </a:solidFill>
                <a:latin typeface="Asap"/>
                <a:ea typeface="Asap"/>
                <a:cs typeface="Asap"/>
                <a:sym typeface="Asap"/>
              </a:rPr>
              <a:t>Avian </a:t>
            </a:r>
            <a:r>
              <a:rPr b="1" lang="en-SA" sz="3600">
                <a:solidFill>
                  <a:srgbClr val="00318B"/>
                </a:solidFill>
                <a:latin typeface="Asap"/>
                <a:ea typeface="Asap"/>
                <a:cs typeface="Asap"/>
                <a:sym typeface="Asap"/>
              </a:rPr>
              <a:t>Flu</a:t>
            </a:r>
            <a:r>
              <a:rPr b="1" lang="en-SA" sz="3600">
                <a:solidFill>
                  <a:schemeClr val="accent1"/>
                </a:solidFill>
                <a:latin typeface="Asap"/>
                <a:ea typeface="Asap"/>
                <a:cs typeface="Asap"/>
                <a:sym typeface="Asap"/>
              </a:rPr>
              <a:t> </a:t>
            </a:r>
            <a:endParaRPr b="1" sz="3600">
              <a:solidFill>
                <a:schemeClr val="accent1"/>
              </a:solidFill>
              <a:latin typeface="Asap"/>
              <a:ea typeface="Asap"/>
              <a:cs typeface="Asap"/>
              <a:sym typeface="Asap"/>
            </a:endParaRPr>
          </a:p>
          <a:p>
            <a:pPr indent="0" lvl="0" marL="0" marR="0" rtl="0" algn="ctr">
              <a:spcBef>
                <a:spcPts val="0"/>
              </a:spcBef>
              <a:spcAft>
                <a:spcPts val="0"/>
              </a:spcAft>
              <a:buNone/>
            </a:pPr>
            <a:r>
              <a:rPr b="1" lang="en-SA" sz="1800">
                <a:solidFill>
                  <a:srgbClr val="999999"/>
                </a:solidFill>
                <a:latin typeface="Asap"/>
                <a:ea typeface="Asap"/>
                <a:cs typeface="Asap"/>
                <a:sym typeface="Asap"/>
              </a:rPr>
              <a:t>(انفلونزا الطيور)</a:t>
            </a:r>
            <a:endParaRPr b="1" sz="1800">
              <a:solidFill>
                <a:srgbClr val="999999"/>
              </a:solidFill>
              <a:latin typeface="Asap"/>
              <a:ea typeface="Asap"/>
              <a:cs typeface="Asap"/>
              <a:sym typeface="Asap"/>
            </a:endParaRPr>
          </a:p>
        </p:txBody>
      </p:sp>
      <p:sp>
        <p:nvSpPr>
          <p:cNvPr id="2092" name="Google Shape;2092;p14"/>
          <p:cNvSpPr txBox="1"/>
          <p:nvPr/>
        </p:nvSpPr>
        <p:spPr>
          <a:xfrm>
            <a:off x="948175" y="7844125"/>
            <a:ext cx="1943100" cy="131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SA">
                <a:solidFill>
                  <a:srgbClr val="C27BA0"/>
                </a:solidFill>
                <a:latin typeface="Titillium Web"/>
                <a:ea typeface="Titillium Web"/>
                <a:cs typeface="Titillium Web"/>
                <a:sym typeface="Titillium Web"/>
              </a:rPr>
              <a:t>The ability of H5N1 strain to infect birds more effectively than human is due to:</a:t>
            </a:r>
            <a:endParaRPr>
              <a:solidFill>
                <a:srgbClr val="C27BA0"/>
              </a:solidFill>
              <a:latin typeface="Titillium Web"/>
              <a:ea typeface="Titillium Web"/>
              <a:cs typeface="Titillium Web"/>
              <a:sym typeface="Titillium Web"/>
            </a:endParaRPr>
          </a:p>
        </p:txBody>
      </p:sp>
      <p:pic>
        <p:nvPicPr>
          <p:cNvPr id="2093" name="Google Shape;2093;p14"/>
          <p:cNvPicPr preferRelativeResize="0"/>
          <p:nvPr/>
        </p:nvPicPr>
        <p:blipFill>
          <a:blip r:embed="rId3">
            <a:alphaModFix/>
          </a:blip>
          <a:stretch>
            <a:fillRect/>
          </a:stretch>
        </p:blipFill>
        <p:spPr>
          <a:xfrm>
            <a:off x="4908389" y="161175"/>
            <a:ext cx="1734074" cy="800300"/>
          </a:xfrm>
          <a:prstGeom prst="rect">
            <a:avLst/>
          </a:prstGeom>
          <a:noFill/>
          <a:ln cap="flat" cmpd="sng" w="19050">
            <a:solidFill>
              <a:srgbClr val="0B5394"/>
            </a:solidFill>
            <a:prstDash val="solid"/>
            <a:round/>
            <a:headEnd len="sm" w="sm" type="none"/>
            <a:tailEnd len="sm" w="sm" type="none"/>
          </a:ln>
        </p:spPr>
      </p:pic>
      <p:sp>
        <p:nvSpPr>
          <p:cNvPr id="2094" name="Google Shape;2094;p14"/>
          <p:cNvSpPr txBox="1"/>
          <p:nvPr/>
        </p:nvSpPr>
        <p:spPr>
          <a:xfrm>
            <a:off x="876625" y="7314363"/>
            <a:ext cx="5552100" cy="627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2400">
                <a:solidFill>
                  <a:schemeClr val="accent4"/>
                </a:solidFill>
                <a:latin typeface="Asap"/>
                <a:ea typeface="Asap"/>
                <a:cs typeface="Asap"/>
                <a:sym typeface="Asap"/>
              </a:rPr>
              <a:t>Avian influenza type A virus (H5N1).</a:t>
            </a:r>
            <a:endParaRPr b="1" sz="2400">
              <a:solidFill>
                <a:schemeClr val="accent4"/>
              </a:solidFill>
              <a:latin typeface="Asap"/>
              <a:ea typeface="Asap"/>
              <a:cs typeface="Asap"/>
              <a:sym typeface="Asap"/>
            </a:endParaRPr>
          </a:p>
        </p:txBody>
      </p:sp>
      <p:graphicFrame>
        <p:nvGraphicFramePr>
          <p:cNvPr id="2095" name="Google Shape;2095;p14"/>
          <p:cNvGraphicFramePr/>
          <p:nvPr/>
        </p:nvGraphicFramePr>
        <p:xfrm>
          <a:off x="837446" y="7794399"/>
          <a:ext cx="3000000" cy="3000000"/>
        </p:xfrm>
        <a:graphic>
          <a:graphicData uri="http://schemas.openxmlformats.org/drawingml/2006/table">
            <a:tbl>
              <a:tblPr>
                <a:noFill/>
                <a:tableStyleId>{1F22ED1F-4546-44EF-BD55-0B6B00C91BA6}</a:tableStyleId>
              </a:tblPr>
              <a:tblGrid>
                <a:gridCol w="1943100"/>
                <a:gridCol w="1842525"/>
                <a:gridCol w="1844850"/>
              </a:tblGrid>
              <a:tr h="810675">
                <a:tc>
                  <a:txBody>
                    <a:bodyPr/>
                    <a:lstStyle/>
                    <a:p>
                      <a:pPr indent="0" lvl="0" marL="0" rtl="0" algn="l">
                        <a:spcBef>
                          <a:spcPts val="0"/>
                        </a:spcBef>
                        <a:spcAft>
                          <a:spcPts val="0"/>
                        </a:spcAft>
                        <a:buNone/>
                      </a:pPr>
                      <a:r>
                        <a:t/>
                      </a:r>
                      <a:endParaRPr>
                        <a:solidFill>
                          <a:schemeClr val="accent4"/>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c>
                  <a:txBody>
                    <a:bodyPr/>
                    <a:lstStyle/>
                    <a:p>
                      <a:pPr indent="0" lvl="0" marL="0" rtl="0" algn="l">
                        <a:spcBef>
                          <a:spcPts val="0"/>
                        </a:spcBef>
                        <a:spcAft>
                          <a:spcPts val="0"/>
                        </a:spcAft>
                        <a:buNone/>
                      </a:pPr>
                      <a:r>
                        <a:rPr lang="en-SA">
                          <a:solidFill>
                            <a:schemeClr val="accent4"/>
                          </a:solidFill>
                          <a:latin typeface="Titillium Web"/>
                          <a:ea typeface="Titillium Web"/>
                          <a:cs typeface="Titillium Web"/>
                          <a:sym typeface="Titillium Web"/>
                        </a:rPr>
                        <a:t>the presence of a certain type of viral receptor throughout the mucosa of the bird respiratory tract</a:t>
                      </a:r>
                      <a:endParaRPr>
                        <a:solidFill>
                          <a:schemeClr val="accent4"/>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c>
                  <a:txBody>
                    <a:bodyPr/>
                    <a:lstStyle/>
                    <a:p>
                      <a:pPr indent="0" lvl="0" marL="0" rtl="0" algn="l">
                        <a:spcBef>
                          <a:spcPts val="0"/>
                        </a:spcBef>
                        <a:spcAft>
                          <a:spcPts val="0"/>
                        </a:spcAft>
                        <a:buNone/>
                      </a:pPr>
                      <a:r>
                        <a:rPr lang="en-SA">
                          <a:solidFill>
                            <a:schemeClr val="accent4"/>
                          </a:solidFill>
                          <a:latin typeface="Titillium Web"/>
                          <a:ea typeface="Titillium Web"/>
                          <a:cs typeface="Titillium Web"/>
                          <a:sym typeface="Titillium Web"/>
                        </a:rPr>
                        <a:t>in contrast ,human have this receptor only in alveoli, not in the upper respiratory tract.</a:t>
                      </a:r>
                      <a:endParaRPr>
                        <a:solidFill>
                          <a:schemeClr val="accent4"/>
                        </a:solidFill>
                        <a:latin typeface="Titillium Web"/>
                        <a:ea typeface="Titillium Web"/>
                        <a:cs typeface="Titillium Web"/>
                        <a:sym typeface="Titillium Web"/>
                      </a:endParaRPr>
                    </a:p>
                  </a:txBody>
                  <a:tcPr marT="91425" marB="91425" marR="91425" marL="91425">
                    <a:lnL cap="flat" cmpd="sng" w="9525">
                      <a:solidFill>
                        <a:srgbClr val="9E9E9E"/>
                      </a:solidFill>
                      <a:prstDash val="lgDash"/>
                      <a:round/>
                      <a:headEnd len="sm" w="sm" type="none"/>
                      <a:tailEnd len="sm" w="sm" type="none"/>
                    </a:lnL>
                    <a:lnR cap="flat" cmpd="sng" w="9525">
                      <a:solidFill>
                        <a:srgbClr val="9E9E9E"/>
                      </a:solidFill>
                      <a:prstDash val="lgDash"/>
                      <a:round/>
                      <a:headEnd len="sm" w="sm" type="none"/>
                      <a:tailEnd len="sm" w="sm" type="none"/>
                    </a:lnR>
                    <a:lnT cap="flat" cmpd="sng" w="9525">
                      <a:solidFill>
                        <a:srgbClr val="9E9E9E"/>
                      </a:solidFill>
                      <a:prstDash val="lgDash"/>
                      <a:round/>
                      <a:headEnd len="sm" w="sm" type="none"/>
                      <a:tailEnd len="sm" w="sm" type="none"/>
                    </a:lnT>
                    <a:lnB cap="flat" cmpd="sng" w="9525">
                      <a:solidFill>
                        <a:srgbClr val="9E9E9E"/>
                      </a:solidFill>
                      <a:prstDash val="lgDash"/>
                      <a:round/>
                      <a:headEnd len="sm" w="sm" type="none"/>
                      <a:tailEnd len="sm" w="sm" type="none"/>
                    </a:lnB>
                  </a:tcPr>
                </a:tc>
              </a:tr>
            </a:tbl>
          </a:graphicData>
        </a:graphic>
      </p:graphicFrame>
      <p:sp>
        <p:nvSpPr>
          <p:cNvPr id="2096" name="Google Shape;2096;p14"/>
          <p:cNvSpPr txBox="1"/>
          <p:nvPr/>
        </p:nvSpPr>
        <p:spPr>
          <a:xfrm>
            <a:off x="956725" y="9025000"/>
            <a:ext cx="5391900" cy="8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SA" sz="1200">
                <a:solidFill>
                  <a:schemeClr val="accent4"/>
                </a:solidFill>
                <a:latin typeface="Titillium Web"/>
                <a:ea typeface="Titillium Web"/>
                <a:cs typeface="Titillium Web"/>
                <a:sym typeface="Titillium Web"/>
              </a:rPr>
              <a:t>This explains why human are rarely infected with H5N1 </a:t>
            </a:r>
            <a:r>
              <a:rPr b="1" lang="en-SA" sz="1200">
                <a:solidFill>
                  <a:schemeClr val="accent4"/>
                </a:solidFill>
                <a:latin typeface="Titillium Web"/>
                <a:ea typeface="Titillium Web"/>
                <a:cs typeface="Titillium Web"/>
                <a:sym typeface="Titillium Web"/>
              </a:rPr>
              <a:t>but if human become infected will have </a:t>
            </a:r>
            <a:r>
              <a:rPr b="1" lang="en-SA" sz="1200">
                <a:solidFill>
                  <a:schemeClr val="accent4"/>
                </a:solidFill>
                <a:latin typeface="Titillium Web"/>
                <a:ea typeface="Titillium Web"/>
                <a:cs typeface="Titillium Web"/>
                <a:sym typeface="Titillium Web"/>
              </a:rPr>
              <a:t>severe</a:t>
            </a:r>
            <a:r>
              <a:rPr b="1" lang="en-SA" sz="1200">
                <a:solidFill>
                  <a:schemeClr val="accent4"/>
                </a:solidFill>
                <a:latin typeface="Titillium Web"/>
                <a:ea typeface="Titillium Web"/>
                <a:cs typeface="Titillium Web"/>
                <a:sym typeface="Titillium Web"/>
              </a:rPr>
              <a:t> lower respiratory tract infection and pneumonia.</a:t>
            </a:r>
            <a:endParaRPr b="1" sz="1100">
              <a:solidFill>
                <a:schemeClr val="accent4"/>
              </a:solidFill>
              <a:latin typeface="Titillium Web"/>
              <a:ea typeface="Titillium Web"/>
              <a:cs typeface="Titillium Web"/>
              <a:sym typeface="Titillium Web"/>
            </a:endParaRPr>
          </a:p>
        </p:txBody>
      </p:sp>
      <p:sp>
        <p:nvSpPr>
          <p:cNvPr id="2097" name="Google Shape;2097;p14"/>
          <p:cNvSpPr txBox="1"/>
          <p:nvPr>
            <p:ph type="title"/>
          </p:nvPr>
        </p:nvSpPr>
        <p:spPr>
          <a:xfrm>
            <a:off x="6858000" y="47448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graphicFrame>
        <p:nvGraphicFramePr>
          <p:cNvPr id="2098" name="Google Shape;2098;p14"/>
          <p:cNvGraphicFramePr/>
          <p:nvPr/>
        </p:nvGraphicFramePr>
        <p:xfrm>
          <a:off x="210649" y="1264681"/>
          <a:ext cx="3000000" cy="3000000"/>
        </p:xfrm>
        <a:graphic>
          <a:graphicData uri="http://schemas.openxmlformats.org/drawingml/2006/table">
            <a:tbl>
              <a:tblPr>
                <a:noFill/>
                <a:tableStyleId>{1F22ED1F-4546-44EF-BD55-0B6B00C91BA6}</a:tableStyleId>
              </a:tblPr>
              <a:tblGrid>
                <a:gridCol w="1362925"/>
                <a:gridCol w="2078925"/>
                <a:gridCol w="2994850"/>
              </a:tblGrid>
              <a:tr h="419050">
                <a:tc>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Family</a:t>
                      </a:r>
                      <a:endParaRPr b="1" sz="1500">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Typical orthomyxovirus.</a:t>
                      </a:r>
                      <a:endParaRPr sz="15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Viral etiology</a:t>
                      </a:r>
                      <a:endParaRPr b="1" sz="1500">
                        <a:solidFill>
                          <a:schemeClr val="accent1"/>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Avian influenza type A virus (</a:t>
                      </a:r>
                      <a:r>
                        <a:rPr lang="en-SA" sz="1500">
                          <a:solidFill>
                            <a:srgbClr val="FF0000"/>
                          </a:solidFill>
                          <a:latin typeface="Titillium Web"/>
                          <a:ea typeface="Titillium Web"/>
                          <a:cs typeface="Titillium Web"/>
                          <a:sym typeface="Titillium Web"/>
                        </a:rPr>
                        <a:t>H5N1</a:t>
                      </a:r>
                      <a:r>
                        <a:rPr lang="en-SA" sz="1500">
                          <a:solidFill>
                            <a:schemeClr val="accent2"/>
                          </a:solidFill>
                          <a:latin typeface="Titillium Web"/>
                          <a:ea typeface="Titillium Web"/>
                          <a:cs typeface="Titillium Web"/>
                          <a:sym typeface="Titillium Web"/>
                        </a:rPr>
                        <a:t>).</a:t>
                      </a:r>
                      <a:endParaRPr>
                        <a:solidFill>
                          <a:schemeClr val="accent2"/>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907625">
                <a:tc>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Epidemiology </a:t>
                      </a:r>
                      <a:endParaRPr b="1" sz="1500">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Wild birds are the natural reservoir for the virus.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They shed the virus in saliva, nasal secretion and feces.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All domestic poultry are susceptible to infection.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They become infected, when they eat food contaminated with secretion or excretion from infected bird.</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Avian influenza viruses do not usually infect human easily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High risk group includes those who working in poultry farms </a:t>
                      </a:r>
                      <a:r>
                        <a:rPr lang="en-SA" sz="1300">
                          <a:solidFill>
                            <a:schemeClr val="accent2"/>
                          </a:solidFill>
                          <a:latin typeface="Titillium Web"/>
                          <a:ea typeface="Titillium Web"/>
                          <a:cs typeface="Titillium Web"/>
                          <a:sym typeface="Titillium Web"/>
                        </a:rPr>
                        <a:t>(مزارع الدواجن)  </a:t>
                      </a:r>
                      <a:r>
                        <a:rPr lang="en-SA" sz="1500">
                          <a:solidFill>
                            <a:schemeClr val="accent2"/>
                          </a:solidFill>
                          <a:latin typeface="Titillium Web"/>
                          <a:ea typeface="Titillium Web"/>
                          <a:cs typeface="Titillium Web"/>
                          <a:sym typeface="Titillium Web"/>
                        </a:rPr>
                        <a:t>and those who are in close contact with poultry.</a:t>
                      </a:r>
                      <a:endParaRPr>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59550">
                <a:tc>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Symptoms </a:t>
                      </a:r>
                      <a:endParaRPr b="1" sz="1500">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Ranges from typical flu to severe </a:t>
                      </a:r>
                      <a:r>
                        <a:rPr b="1" lang="en-SA" sz="1500">
                          <a:solidFill>
                            <a:schemeClr val="accent2"/>
                          </a:solidFill>
                          <a:latin typeface="Titillium Web"/>
                          <a:ea typeface="Titillium Web"/>
                          <a:cs typeface="Titillium Web"/>
                          <a:sym typeface="Titillium Web"/>
                        </a:rPr>
                        <a:t>acute lower respiratory disease.</a:t>
                      </a:r>
                      <a:endParaRPr b="1"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Diarrhea, abdominal pain and bleeding from the nose have been reported.</a:t>
                      </a:r>
                      <a:endParaRPr>
                        <a:solidFill>
                          <a:schemeClr val="accent2"/>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Treatment </a:t>
                      </a:r>
                      <a:endParaRPr b="1" sz="1500">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23850" lvl="0" marL="457200" rtl="0" algn="l">
                        <a:spcBef>
                          <a:spcPts val="0"/>
                        </a:spcBef>
                        <a:spcAft>
                          <a:spcPts val="0"/>
                        </a:spcAft>
                        <a:buClr>
                          <a:schemeClr val="accent2"/>
                        </a:buClr>
                        <a:buSzPts val="1500"/>
                        <a:buFont typeface="Titillium Web"/>
                        <a:buChar char="●"/>
                      </a:pPr>
                      <a:r>
                        <a:rPr lang="en-SA" sz="1500">
                          <a:solidFill>
                            <a:schemeClr val="accent2"/>
                          </a:solidFill>
                          <a:latin typeface="Titillium Web"/>
                          <a:ea typeface="Titillium Web"/>
                          <a:cs typeface="Titillium Web"/>
                          <a:sym typeface="Titillium Web"/>
                        </a:rPr>
                        <a:t>Should be initiated within 48 hours.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rgbClr val="FF0000"/>
                        </a:buClr>
                        <a:buSzPts val="1500"/>
                        <a:buFont typeface="Titillium Web"/>
                        <a:buChar char="●"/>
                      </a:pPr>
                      <a:r>
                        <a:rPr b="1" lang="en-SA" sz="1500">
                          <a:solidFill>
                            <a:srgbClr val="FF0000"/>
                          </a:solidFill>
                          <a:latin typeface="Titillium Web"/>
                          <a:ea typeface="Titillium Web"/>
                          <a:cs typeface="Titillium Web"/>
                          <a:sym typeface="Titillium Web"/>
                        </a:rPr>
                        <a:t>Oseltamivir and Zanamivir are used.</a:t>
                      </a:r>
                      <a:endParaRPr b="1">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SA" sz="1500">
                          <a:solidFill>
                            <a:schemeClr val="accent1"/>
                          </a:solidFill>
                          <a:latin typeface="Titillium Web"/>
                          <a:ea typeface="Titillium Web"/>
                          <a:cs typeface="Titillium Web"/>
                          <a:sym typeface="Titillium Web"/>
                        </a:rPr>
                        <a:t>Lab diagnosis </a:t>
                      </a:r>
                      <a:endParaRPr b="1" sz="1500">
                        <a:solidFill>
                          <a:schemeClr val="accent1"/>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SA" sz="1500">
                          <a:solidFill>
                            <a:schemeClr val="accent2"/>
                          </a:solidFill>
                          <a:latin typeface="Titillium Web"/>
                          <a:ea typeface="Titillium Web"/>
                          <a:cs typeface="Titillium Web"/>
                          <a:sym typeface="Titillium Web"/>
                        </a:rPr>
                        <a:t>PCR, detection of the viral RNA in throat swap</a:t>
                      </a:r>
                      <a:r>
                        <a:rPr lang="en-SA" sz="1300">
                          <a:solidFill>
                            <a:schemeClr val="accent2"/>
                          </a:solidFill>
                          <a:latin typeface="Titillium Web"/>
                          <a:ea typeface="Titillium Web"/>
                          <a:cs typeface="Titillium Web"/>
                          <a:sym typeface="Titillium Web"/>
                        </a:rPr>
                        <a:t>,</a:t>
                      </a:r>
                      <a:r>
                        <a:rPr lang="en-SA" sz="1300">
                          <a:solidFill>
                            <a:schemeClr val="accent6"/>
                          </a:solidFill>
                          <a:latin typeface="Titillium Web"/>
                          <a:ea typeface="Titillium Web"/>
                          <a:cs typeface="Titillium Web"/>
                          <a:sym typeface="Titillium Web"/>
                        </a:rPr>
                        <a:t> </a:t>
                      </a:r>
                      <a:endParaRPr sz="1300">
                        <a:solidFill>
                          <a:schemeClr val="accent6"/>
                        </a:solidFill>
                        <a:latin typeface="Titillium Web"/>
                        <a:ea typeface="Titillium Web"/>
                        <a:cs typeface="Titillium Web"/>
                        <a:sym typeface="Titillium Web"/>
                      </a:endParaRPr>
                    </a:p>
                    <a:p>
                      <a:pPr indent="0" lvl="0" marL="0" rtl="0" algn="l">
                        <a:spcBef>
                          <a:spcPts val="0"/>
                        </a:spcBef>
                        <a:spcAft>
                          <a:spcPts val="0"/>
                        </a:spcAft>
                        <a:buNone/>
                      </a:pPr>
                      <a:r>
                        <a:rPr lang="en-SA" sz="1300">
                          <a:solidFill>
                            <a:schemeClr val="accent6"/>
                          </a:solidFill>
                          <a:latin typeface="Titillium Web"/>
                          <a:ea typeface="Titillium Web"/>
                          <a:cs typeface="Titillium Web"/>
                          <a:sym typeface="Titillium Web"/>
                        </a:rPr>
                        <a:t>and nasopharyngeal aspirate (NPA)</a:t>
                      </a:r>
                      <a:r>
                        <a:rPr lang="en-SA" sz="1500">
                          <a:solidFill>
                            <a:schemeClr val="accent6"/>
                          </a:solidFill>
                          <a:latin typeface="Titillium Web"/>
                          <a:ea typeface="Titillium Web"/>
                          <a:cs typeface="Titillium Web"/>
                          <a:sym typeface="Titillium Web"/>
                        </a:rPr>
                        <a:t>.</a:t>
                      </a:r>
                      <a:endParaRPr>
                        <a:solidFill>
                          <a:schemeClr val="accent6"/>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2" name="Shape 2102"/>
        <p:cNvGrpSpPr/>
        <p:nvPr/>
      </p:nvGrpSpPr>
      <p:grpSpPr>
        <a:xfrm>
          <a:off x="0" y="0"/>
          <a:ext cx="0" cy="0"/>
          <a:chOff x="0" y="0"/>
          <a:chExt cx="0" cy="0"/>
        </a:xfrm>
      </p:grpSpPr>
      <p:sp>
        <p:nvSpPr>
          <p:cNvPr id="2103" name="Google Shape;2103;p15"/>
          <p:cNvSpPr txBox="1"/>
          <p:nvPr>
            <p:ph type="title"/>
          </p:nvPr>
        </p:nvSpPr>
        <p:spPr>
          <a:xfrm>
            <a:off x="-5900" y="260959"/>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SA"/>
              <a:t>Swine Flu</a:t>
            </a:r>
            <a:r>
              <a:rPr lang="en-SA">
                <a:solidFill>
                  <a:srgbClr val="CCCCCC"/>
                </a:solidFill>
              </a:rPr>
              <a:t> </a:t>
            </a:r>
            <a:endParaRPr>
              <a:solidFill>
                <a:srgbClr val="999999"/>
              </a:solidFill>
            </a:endParaRPr>
          </a:p>
        </p:txBody>
      </p:sp>
      <p:pic>
        <p:nvPicPr>
          <p:cNvPr descr="1241222885image10.jpg" id="2104" name="Google Shape;2104;p15"/>
          <p:cNvPicPr preferRelativeResize="0"/>
          <p:nvPr/>
        </p:nvPicPr>
        <p:blipFill rotWithShape="1">
          <a:blip r:embed="rId3">
            <a:alphaModFix/>
          </a:blip>
          <a:srcRect b="0" l="0" r="0" t="0"/>
          <a:stretch/>
        </p:blipFill>
        <p:spPr>
          <a:xfrm>
            <a:off x="1753762" y="7691375"/>
            <a:ext cx="3296525" cy="1434875"/>
          </a:xfrm>
          <a:prstGeom prst="rect">
            <a:avLst/>
          </a:prstGeom>
          <a:noFill/>
          <a:ln cap="flat" cmpd="sng" w="19050">
            <a:solidFill>
              <a:schemeClr val="accent1"/>
            </a:solidFill>
            <a:prstDash val="solid"/>
            <a:round/>
            <a:headEnd len="sm" w="sm" type="none"/>
            <a:tailEnd len="sm" w="sm" type="none"/>
          </a:ln>
        </p:spPr>
      </p:pic>
      <p:graphicFrame>
        <p:nvGraphicFramePr>
          <p:cNvPr id="2105" name="Google Shape;2105;p15"/>
          <p:cNvGraphicFramePr/>
          <p:nvPr/>
        </p:nvGraphicFramePr>
        <p:xfrm>
          <a:off x="403599" y="1830131"/>
          <a:ext cx="3000000" cy="3000000"/>
        </p:xfrm>
        <a:graphic>
          <a:graphicData uri="http://schemas.openxmlformats.org/drawingml/2006/table">
            <a:tbl>
              <a:tblPr>
                <a:noFill/>
                <a:tableStyleId>{1F22ED1F-4546-44EF-BD55-0B6B00C91BA6}</a:tableStyleId>
              </a:tblPr>
              <a:tblGrid>
                <a:gridCol w="1267225"/>
                <a:gridCol w="1998075"/>
                <a:gridCol w="2731550"/>
              </a:tblGrid>
              <a:tr h="1244950">
                <a:tc>
                  <a:txBody>
                    <a:bodyPr/>
                    <a:lstStyle/>
                    <a:p>
                      <a:pPr indent="0" lvl="0" marL="0" marR="0" rtl="0" algn="ctr">
                        <a:spcBef>
                          <a:spcPts val="0"/>
                        </a:spcBef>
                        <a:spcAft>
                          <a:spcPts val="0"/>
                        </a:spcAft>
                        <a:buNone/>
                      </a:pPr>
                      <a:r>
                        <a:rPr b="1" lang="en-SA" sz="1300">
                          <a:solidFill>
                            <a:schemeClr val="accent1"/>
                          </a:solidFill>
                          <a:latin typeface="Titillium Web"/>
                          <a:ea typeface="Titillium Web"/>
                          <a:cs typeface="Titillium Web"/>
                          <a:sym typeface="Titillium Web"/>
                        </a:rPr>
                        <a:t>Epidemiology</a:t>
                      </a:r>
                      <a:endParaRPr b="1" sz="1300">
                        <a:solidFill>
                          <a:schemeClr val="accent1"/>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1" algn="l">
                        <a:spcBef>
                          <a:spcPts val="0"/>
                        </a:spcBef>
                        <a:spcAft>
                          <a:spcPts val="0"/>
                        </a:spcAft>
                        <a:buNone/>
                      </a:pPr>
                      <a:r>
                        <a:rPr lang="en-SA">
                          <a:solidFill>
                            <a:schemeClr val="accent4"/>
                          </a:solidFill>
                          <a:latin typeface="Titillium Web"/>
                          <a:ea typeface="Titillium Web"/>
                          <a:cs typeface="Titillium Web"/>
                          <a:sym typeface="Titillium Web"/>
                        </a:rPr>
                        <a:t> </a:t>
                      </a:r>
                      <a:r>
                        <a:rPr b="1" lang="en-SA">
                          <a:solidFill>
                            <a:schemeClr val="accent4"/>
                          </a:solidFill>
                          <a:latin typeface="Titillium Web"/>
                          <a:ea typeface="Titillium Web"/>
                          <a:cs typeface="Titillium Web"/>
                          <a:sym typeface="Titillium Web"/>
                        </a:rPr>
                        <a:t>    from 2009 to 2010 H1N1 influenza pandemic</a:t>
                      </a:r>
                      <a:r>
                        <a:rPr lang="en-SA" sz="1300">
                          <a:solidFill>
                            <a:schemeClr val="accent4"/>
                          </a:solidFill>
                          <a:latin typeface="Titillium Web"/>
                          <a:ea typeface="Titillium Web"/>
                          <a:cs typeface="Titillium Web"/>
                          <a:sym typeface="Titillium Web"/>
                        </a:rPr>
                        <a:t> - </a:t>
                      </a:r>
                      <a:endParaRPr sz="1300">
                        <a:solidFill>
                          <a:schemeClr val="accent4"/>
                        </a:solidFill>
                        <a:latin typeface="Titillium Web"/>
                        <a:ea typeface="Titillium Web"/>
                        <a:cs typeface="Titillium Web"/>
                        <a:sym typeface="Titillium Web"/>
                      </a:endParaRPr>
                    </a:p>
                    <a:p>
                      <a:pPr indent="0" lvl="0" marL="0" rtl="1" algn="l">
                        <a:spcBef>
                          <a:spcPts val="0"/>
                        </a:spcBef>
                        <a:spcAft>
                          <a:spcPts val="0"/>
                        </a:spcAft>
                        <a:buNone/>
                      </a:pPr>
                      <a:r>
                        <a:rPr lang="en-SA" sz="1300">
                          <a:solidFill>
                            <a:schemeClr val="accent4"/>
                          </a:solidFill>
                          <a:latin typeface="Titillium Web"/>
                          <a:ea typeface="Titillium Web"/>
                          <a:cs typeface="Titillium Web"/>
                          <a:sym typeface="Titillium Web"/>
                        </a:rPr>
                        <a:t>In March 2009, an outbreak of respiratory illnesses was first noted in Mexico, which was eventually identified as being related to a novel H1N1 influenza A virus. The outbreak spread rapidly to the United States, Canada, and throughout the world as a result of airline travel In June 2009, the World Health Organization (WHO) raised its pandemic alert level to the highest level, phase </a:t>
                      </a:r>
                      <a:r>
                        <a:rPr lang="en-SA" sz="1300">
                          <a:solidFill>
                            <a:schemeClr val="accent4"/>
                          </a:solidFill>
                          <a:latin typeface="Titillium Web"/>
                          <a:ea typeface="Titillium Web"/>
                          <a:cs typeface="Titillium Web"/>
                          <a:sym typeface="Titillium Web"/>
                        </a:rPr>
                        <a:t>6</a:t>
                      </a:r>
                      <a:endParaRPr sz="1300">
                        <a:solidFill>
                          <a:schemeClr val="accent4"/>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244950">
                <a:tc>
                  <a:txBody>
                    <a:bodyPr/>
                    <a:lstStyle/>
                    <a:p>
                      <a:pPr indent="0" lvl="0" marL="0" marR="0" rtl="0" algn="ctr">
                        <a:spcBef>
                          <a:spcPts val="0"/>
                        </a:spcBef>
                        <a:spcAft>
                          <a:spcPts val="0"/>
                        </a:spcAft>
                        <a:buNone/>
                      </a:pPr>
                      <a:r>
                        <a:rPr b="1" lang="en-SA" sz="1300">
                          <a:solidFill>
                            <a:schemeClr val="accent1"/>
                          </a:solidFill>
                          <a:latin typeface="Titillium Web"/>
                          <a:ea typeface="Titillium Web"/>
                          <a:cs typeface="Titillium Web"/>
                          <a:sym typeface="Titillium Web"/>
                        </a:rPr>
                        <a:t>Etiology</a:t>
                      </a:r>
                      <a:endParaRPr b="1" sz="1300">
                        <a:solidFill>
                          <a:schemeClr val="accent1"/>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Clr>
                          <a:schemeClr val="dk1"/>
                        </a:buClr>
                        <a:buFont typeface="Arial"/>
                        <a:buNone/>
                      </a:pPr>
                      <a:r>
                        <a:rPr lang="en-SA" sz="1300">
                          <a:solidFill>
                            <a:schemeClr val="accent4"/>
                          </a:solidFill>
                          <a:latin typeface="Titillium Web"/>
                          <a:ea typeface="Titillium Web"/>
                          <a:cs typeface="Titillium Web"/>
                          <a:sym typeface="Titillium Web"/>
                        </a:rPr>
                        <a:t>The pandemic was caused by an </a:t>
                      </a:r>
                      <a:r>
                        <a:rPr b="1" lang="en-SA" sz="1300">
                          <a:solidFill>
                            <a:srgbClr val="FF0000"/>
                          </a:solidFill>
                          <a:latin typeface="Titillium Web"/>
                          <a:ea typeface="Titillium Web"/>
                          <a:cs typeface="Titillium Web"/>
                          <a:sym typeface="Titillium Web"/>
                        </a:rPr>
                        <a:t>H1N1</a:t>
                      </a:r>
                      <a:r>
                        <a:rPr b="1" lang="en-SA" sz="1300">
                          <a:solidFill>
                            <a:schemeClr val="accent4"/>
                          </a:solidFill>
                          <a:latin typeface="Titillium Web"/>
                          <a:ea typeface="Titillium Web"/>
                          <a:cs typeface="Titillium Web"/>
                          <a:sym typeface="Titillium Web"/>
                        </a:rPr>
                        <a:t> influenza A virus</a:t>
                      </a:r>
                      <a:r>
                        <a:rPr lang="en-SA" sz="1300">
                          <a:solidFill>
                            <a:schemeClr val="accent4"/>
                          </a:solidFill>
                          <a:latin typeface="Titillium Web"/>
                          <a:ea typeface="Titillium Web"/>
                          <a:cs typeface="Titillium Web"/>
                          <a:sym typeface="Titillium Web"/>
                        </a:rPr>
                        <a:t> that represented a </a:t>
                      </a:r>
                      <a:r>
                        <a:rPr b="1" lang="en-SA" sz="1300">
                          <a:solidFill>
                            <a:schemeClr val="accent3"/>
                          </a:solidFill>
                          <a:latin typeface="Titillium Web"/>
                          <a:ea typeface="Titillium Web"/>
                          <a:cs typeface="Titillium Web"/>
                          <a:sym typeface="Titillium Web"/>
                        </a:rPr>
                        <a:t>reassortment</a:t>
                      </a:r>
                      <a:r>
                        <a:rPr lang="en-SA" sz="1300">
                          <a:solidFill>
                            <a:schemeClr val="accent4"/>
                          </a:solidFill>
                          <a:latin typeface="Titillium Web"/>
                          <a:ea typeface="Titillium Web"/>
                          <a:cs typeface="Titillium Web"/>
                          <a:sym typeface="Titillium Web"/>
                        </a:rPr>
                        <a:t> of two  strains, one human strain, and one avian strain</a:t>
                      </a:r>
                      <a:endParaRPr sz="1300">
                        <a:solidFill>
                          <a:schemeClr val="accent4"/>
                        </a:solidFill>
                        <a:latin typeface="Titillium Web"/>
                        <a:ea typeface="Titillium Web"/>
                        <a:cs typeface="Titillium Web"/>
                        <a:sym typeface="Titillium Web"/>
                      </a:endParaRPr>
                    </a:p>
                  </a:txBody>
                  <a:tcPr marT="91450" marB="9145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2106" name="Google Shape;2106;p15"/>
          <p:cNvSpPr txBox="1"/>
          <p:nvPr/>
        </p:nvSpPr>
        <p:spPr>
          <a:xfrm>
            <a:off x="255223" y="4976904"/>
            <a:ext cx="6505500" cy="3586500"/>
          </a:xfrm>
          <a:prstGeom prst="rect">
            <a:avLst/>
          </a:prstGeom>
          <a:noFill/>
          <a:ln>
            <a:noFill/>
          </a:ln>
        </p:spPr>
        <p:txBody>
          <a:bodyPr anchorCtr="0" anchor="t" bIns="45700" lIns="91425" spcFirstLastPara="1" rIns="91425" wrap="square" tIns="45700">
            <a:normAutofit/>
          </a:bodyPr>
          <a:lstStyle/>
          <a:p>
            <a:pPr indent="0" lvl="0" marL="457200" rtl="1" algn="l">
              <a:spcBef>
                <a:spcPts val="0"/>
              </a:spcBef>
              <a:spcAft>
                <a:spcPts val="0"/>
              </a:spcAft>
              <a:buNone/>
            </a:pPr>
            <a:r>
              <a:rPr lang="en-SA" sz="1500">
                <a:solidFill>
                  <a:schemeClr val="accent4"/>
                </a:solidFill>
                <a:latin typeface="Titillium Web"/>
                <a:ea typeface="Titillium Web"/>
                <a:cs typeface="Titillium Web"/>
                <a:sym typeface="Titillium Web"/>
              </a:rPr>
              <a:t>Increased rates of severe complications, hospitalization, and death were observed among infected pregnant women compared with the general population, particularly during the second and third trimesters and after delivery.</a:t>
            </a:r>
            <a:endParaRPr sz="1500">
              <a:solidFill>
                <a:schemeClr val="accent4"/>
              </a:solidFill>
              <a:latin typeface="Titillium Web"/>
              <a:ea typeface="Titillium Web"/>
              <a:cs typeface="Titillium Web"/>
              <a:sym typeface="Titillium Web"/>
            </a:endParaRPr>
          </a:p>
          <a:p>
            <a:pPr indent="0" lvl="0" marL="0" marR="0" rtl="1" algn="r">
              <a:spcBef>
                <a:spcPts val="0"/>
              </a:spcBef>
              <a:spcAft>
                <a:spcPts val="0"/>
              </a:spcAft>
              <a:buNone/>
            </a:pPr>
            <a:r>
              <a:t/>
            </a:r>
            <a:endParaRPr sz="1500">
              <a:solidFill>
                <a:schemeClr val="accent4"/>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en-SA" sz="1500">
                <a:solidFill>
                  <a:schemeClr val="accent4"/>
                </a:solidFill>
                <a:latin typeface="Titillium Web"/>
                <a:ea typeface="Titillium Web"/>
                <a:cs typeface="Titillium Web"/>
                <a:sym typeface="Titillium Web"/>
              </a:rPr>
              <a:t>Most deaths were related to respiratory failure resulting from severe pneumonia with multifocal infiltrates on lung . Although the majority of reported deaths occurred in individuals with underlying health problems ,up to one-third of hospitalized patients had no underlying chronic illness</a:t>
            </a:r>
            <a:endParaRPr sz="1500">
              <a:solidFill>
                <a:schemeClr val="accent4"/>
              </a:solidFill>
              <a:latin typeface="Titillium Web"/>
              <a:ea typeface="Titillium Web"/>
              <a:cs typeface="Titillium Web"/>
              <a:sym typeface="Titillium Web"/>
            </a:endParaRPr>
          </a:p>
        </p:txBody>
      </p:sp>
      <p:sp>
        <p:nvSpPr>
          <p:cNvPr id="2107" name="Google Shape;2107;p15"/>
          <p:cNvSpPr txBox="1"/>
          <p:nvPr/>
        </p:nvSpPr>
        <p:spPr>
          <a:xfrm>
            <a:off x="5026600" y="18900"/>
            <a:ext cx="180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a:solidFill>
                  <a:schemeClr val="accent4"/>
                </a:solidFill>
              </a:rPr>
              <a:t>Female slides only</a:t>
            </a:r>
            <a:endParaRPr b="1">
              <a:solidFill>
                <a:schemeClr val="accent4"/>
              </a:solidFill>
            </a:endParaRPr>
          </a:p>
        </p:txBody>
      </p:sp>
      <p:sp>
        <p:nvSpPr>
          <p:cNvPr id="2108" name="Google Shape;2108;p15"/>
          <p:cNvSpPr txBox="1"/>
          <p:nvPr/>
        </p:nvSpPr>
        <p:spPr>
          <a:xfrm>
            <a:off x="446054" y="975850"/>
            <a:ext cx="5486400" cy="39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SA" sz="1900">
                <a:solidFill>
                  <a:srgbClr val="999999"/>
                </a:solidFill>
              </a:rPr>
              <a:t>(انفلونزا الخنازير)</a:t>
            </a:r>
            <a:endParaRPr sz="1900">
              <a:solidFill>
                <a:srgbClr val="999999"/>
              </a:solidFill>
            </a:endParaRPr>
          </a:p>
        </p:txBody>
      </p:sp>
      <p:sp>
        <p:nvSpPr>
          <p:cNvPr id="2109" name="Google Shape;2109;p15"/>
          <p:cNvSpPr/>
          <p:nvPr/>
        </p:nvSpPr>
        <p:spPr>
          <a:xfrm>
            <a:off x="200025" y="4924425"/>
            <a:ext cx="6458100" cy="2352900"/>
          </a:xfrm>
          <a:prstGeom prst="roundRect">
            <a:avLst>
              <a:gd fmla="val 16667" name="adj"/>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3" name="Shape 2113"/>
        <p:cNvGrpSpPr/>
        <p:nvPr/>
      </p:nvGrpSpPr>
      <p:grpSpPr>
        <a:xfrm>
          <a:off x="0" y="0"/>
          <a:ext cx="0" cy="0"/>
          <a:chOff x="0" y="0"/>
          <a:chExt cx="0" cy="0"/>
        </a:xfrm>
      </p:grpSpPr>
      <p:sp>
        <p:nvSpPr>
          <p:cNvPr id="2114" name="Google Shape;2114;p16"/>
          <p:cNvSpPr txBox="1"/>
          <p:nvPr/>
        </p:nvSpPr>
        <p:spPr>
          <a:xfrm flipH="1" rot="4137">
            <a:off x="1256248" y="20538"/>
            <a:ext cx="4487403" cy="58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SA" sz="3600">
                <a:solidFill>
                  <a:srgbClr val="00318B"/>
                </a:solidFill>
                <a:latin typeface="Asap"/>
                <a:ea typeface="Asap"/>
                <a:cs typeface="Asap"/>
                <a:sym typeface="Asap"/>
              </a:rPr>
              <a:t>Parainfluenza Virus</a:t>
            </a:r>
            <a:r>
              <a:rPr lang="en-SA" sz="3600">
                <a:solidFill>
                  <a:srgbClr val="00318B"/>
                </a:solidFill>
                <a:latin typeface="Asap"/>
                <a:ea typeface="Asap"/>
                <a:cs typeface="Asap"/>
                <a:sym typeface="Asap"/>
              </a:rPr>
              <a:t> </a:t>
            </a:r>
            <a:endParaRPr sz="3600">
              <a:solidFill>
                <a:srgbClr val="00318B"/>
              </a:solidFill>
              <a:latin typeface="Asap"/>
              <a:ea typeface="Asap"/>
              <a:cs typeface="Asap"/>
              <a:sym typeface="Asap"/>
            </a:endParaRPr>
          </a:p>
        </p:txBody>
      </p:sp>
      <p:sp>
        <p:nvSpPr>
          <p:cNvPr id="2115" name="Google Shape;2115;p16"/>
          <p:cNvSpPr txBox="1"/>
          <p:nvPr/>
        </p:nvSpPr>
        <p:spPr>
          <a:xfrm>
            <a:off x="3531156" y="1073950"/>
            <a:ext cx="30846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300">
                <a:solidFill>
                  <a:srgbClr val="6AA84F"/>
                </a:solidFill>
                <a:latin typeface="Titillium Web"/>
                <a:ea typeface="Titillium Web"/>
                <a:cs typeface="Titillium Web"/>
                <a:sym typeface="Titillium Web"/>
              </a:rPr>
              <a:t>More common in infant and young children. In adult is just a common cold</a:t>
            </a:r>
            <a:endParaRPr sz="1300">
              <a:solidFill>
                <a:srgbClr val="6AA84F"/>
              </a:solidFill>
              <a:latin typeface="Titillium Web"/>
              <a:ea typeface="Titillium Web"/>
              <a:cs typeface="Titillium Web"/>
              <a:sym typeface="Titillium Web"/>
            </a:endParaRPr>
          </a:p>
        </p:txBody>
      </p:sp>
      <p:sp>
        <p:nvSpPr>
          <p:cNvPr id="2116" name="Google Shape;2116;p16"/>
          <p:cNvSpPr txBox="1"/>
          <p:nvPr/>
        </p:nvSpPr>
        <p:spPr>
          <a:xfrm>
            <a:off x="106450" y="1058425"/>
            <a:ext cx="3513900" cy="732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SA" sz="1300">
                <a:solidFill>
                  <a:schemeClr val="accent6"/>
                </a:solidFill>
                <a:latin typeface="Titillium Web"/>
                <a:ea typeface="Titillium Web"/>
                <a:cs typeface="Titillium Web"/>
                <a:sym typeface="Titillium Web"/>
              </a:rPr>
              <a:t>Dr: If croup / acute laryngotracheobronchitis are is suspected, YOU NEVER TAKE A THROAT SWAB!!! Go for NPA</a:t>
            </a:r>
            <a:endParaRPr sz="1300">
              <a:solidFill>
                <a:schemeClr val="accent6"/>
              </a:solidFill>
              <a:latin typeface="Titillium Web"/>
              <a:ea typeface="Titillium Web"/>
              <a:cs typeface="Titillium Web"/>
              <a:sym typeface="Titillium Web"/>
            </a:endParaRPr>
          </a:p>
        </p:txBody>
      </p:sp>
      <p:graphicFrame>
        <p:nvGraphicFramePr>
          <p:cNvPr id="2117" name="Google Shape;2117;p16"/>
          <p:cNvGraphicFramePr/>
          <p:nvPr/>
        </p:nvGraphicFramePr>
        <p:xfrm>
          <a:off x="17075370" y="1658800"/>
          <a:ext cx="3000000" cy="3000000"/>
        </p:xfrm>
        <a:graphic>
          <a:graphicData uri="http://schemas.openxmlformats.org/drawingml/2006/table">
            <a:tbl>
              <a:tblPr>
                <a:noFill/>
                <a:tableStyleId>{1F22ED1F-4546-44EF-BD55-0B6B00C91BA6}</a:tableStyleId>
              </a:tblPr>
              <a:tblGrid>
                <a:gridCol w="444925"/>
              </a:tblGrid>
              <a:tr h="2223900">
                <a:tc>
                  <a:txBody>
                    <a:bodyPr/>
                    <a:lstStyle/>
                    <a:p>
                      <a:pPr indent="0" lvl="0" marL="0" rtl="0" algn="ctr">
                        <a:spcBef>
                          <a:spcPts val="0"/>
                        </a:spcBef>
                        <a:spcAft>
                          <a:spcPts val="0"/>
                        </a:spcAft>
                        <a:buNone/>
                      </a:pPr>
                      <a:r>
                        <a:rPr b="1" i="1" lang="en-SA" sz="1500" u="sng">
                          <a:solidFill>
                            <a:srgbClr val="073763"/>
                          </a:solidFill>
                          <a:latin typeface="Titillium Web"/>
                          <a:ea typeface="Titillium Web"/>
                          <a:cs typeface="Titillium Web"/>
                          <a:sym typeface="Titillium Web"/>
                        </a:rPr>
                        <a:t>★ Clinical Syndromes</a:t>
                      </a:r>
                      <a:endParaRPr b="1" i="1" sz="1600" u="sng">
                        <a:solidFill>
                          <a:srgbClr val="073763"/>
                        </a:solidFill>
                        <a:latin typeface="Titillium Web"/>
                        <a:ea typeface="Titillium Web"/>
                        <a:cs typeface="Titillium Web"/>
                        <a:sym typeface="Titillium Web"/>
                      </a:endParaRPr>
                    </a:p>
                  </a:txBody>
                  <a:tcPr marT="91425" marB="91425" marR="91425" marL="91425" anchor="ctr"/>
                </a:tc>
              </a:tr>
            </a:tbl>
          </a:graphicData>
        </a:graphic>
      </p:graphicFrame>
      <p:sp>
        <p:nvSpPr>
          <p:cNvPr id="2118" name="Google Shape;2118;p16"/>
          <p:cNvSpPr txBox="1"/>
          <p:nvPr/>
        </p:nvSpPr>
        <p:spPr>
          <a:xfrm>
            <a:off x="354311" y="12793322"/>
            <a:ext cx="4071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sz="1500">
                <a:solidFill>
                  <a:srgbClr val="073763"/>
                </a:solidFill>
                <a:latin typeface="Titillium Web"/>
                <a:ea typeface="Titillium Web"/>
                <a:cs typeface="Titillium Web"/>
                <a:sym typeface="Titillium Web"/>
              </a:rPr>
              <a:t>Lab diagnosis:</a:t>
            </a:r>
            <a:endParaRPr b="1" sz="1500">
              <a:solidFill>
                <a:srgbClr val="073763"/>
              </a:solidFill>
              <a:latin typeface="Titillium Web"/>
              <a:ea typeface="Titillium Web"/>
              <a:cs typeface="Titillium Web"/>
              <a:sym typeface="Titillium Web"/>
            </a:endParaRPr>
          </a:p>
        </p:txBody>
      </p:sp>
      <p:sp>
        <p:nvSpPr>
          <p:cNvPr id="2119" name="Google Shape;2119;p16"/>
          <p:cNvSpPr txBox="1"/>
          <p:nvPr/>
        </p:nvSpPr>
        <p:spPr>
          <a:xfrm>
            <a:off x="5407175" y="10732200"/>
            <a:ext cx="63801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500">
                <a:solidFill>
                  <a:srgbClr val="073763"/>
                </a:solidFill>
                <a:latin typeface="Titillium Web"/>
                <a:ea typeface="Titillium Web"/>
                <a:cs typeface="Titillium Web"/>
                <a:sym typeface="Titillium Web"/>
              </a:rPr>
              <a:t>Routine testing by Direct detection of the virus from sputum, </a:t>
            </a:r>
            <a:r>
              <a:rPr b="1" i="1" lang="en-SA" sz="1500" u="sng">
                <a:solidFill>
                  <a:srgbClr val="073763"/>
                </a:solidFill>
                <a:latin typeface="Titillium Web"/>
                <a:ea typeface="Titillium Web"/>
                <a:cs typeface="Titillium Web"/>
                <a:sym typeface="Titillium Web"/>
              </a:rPr>
              <a:t>Nasopharyngeal swab, aspirate (NPA)</a:t>
            </a:r>
            <a:r>
              <a:rPr lang="en-SA" sz="1500">
                <a:solidFill>
                  <a:srgbClr val="073763"/>
                </a:solidFill>
                <a:latin typeface="Titillium Web"/>
                <a:ea typeface="Titillium Web"/>
                <a:cs typeface="Titillium Web"/>
                <a:sym typeface="Titillium Web"/>
              </a:rPr>
              <a:t> or respiratory secretion by </a:t>
            </a:r>
            <a:r>
              <a:rPr b="1" i="1" lang="en-SA" sz="1500" u="sng">
                <a:solidFill>
                  <a:srgbClr val="073763"/>
                </a:solidFill>
                <a:latin typeface="Titillium Web"/>
                <a:ea typeface="Titillium Web"/>
                <a:cs typeface="Titillium Web"/>
                <a:sym typeface="Titillium Web"/>
              </a:rPr>
              <a:t>direct immunofluorescence assay (IFA).</a:t>
            </a:r>
            <a:endParaRPr b="1" i="1" sz="1500" u="sng">
              <a:solidFill>
                <a:srgbClr val="073763"/>
              </a:solidFill>
              <a:latin typeface="Titillium Web"/>
              <a:ea typeface="Titillium Web"/>
              <a:cs typeface="Titillium Web"/>
              <a:sym typeface="Titillium Web"/>
            </a:endParaRPr>
          </a:p>
        </p:txBody>
      </p:sp>
      <p:sp>
        <p:nvSpPr>
          <p:cNvPr id="2120" name="Google Shape;2120;p16"/>
          <p:cNvSpPr txBox="1"/>
          <p:nvPr/>
        </p:nvSpPr>
        <p:spPr>
          <a:xfrm>
            <a:off x="6706800" y="13437250"/>
            <a:ext cx="3302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sz="1500">
                <a:solidFill>
                  <a:srgbClr val="073763"/>
                </a:solidFill>
                <a:latin typeface="Titillium Web"/>
                <a:ea typeface="Titillium Web"/>
                <a:cs typeface="Titillium Web"/>
                <a:sym typeface="Titillium Web"/>
              </a:rPr>
              <a:t>Other detection methods:</a:t>
            </a:r>
            <a:endParaRPr b="1" sz="1500">
              <a:solidFill>
                <a:srgbClr val="073763"/>
              </a:solidFill>
              <a:latin typeface="Titillium Web"/>
              <a:ea typeface="Titillium Web"/>
              <a:cs typeface="Titillium Web"/>
              <a:sym typeface="Titillium Web"/>
            </a:endParaRPr>
          </a:p>
        </p:txBody>
      </p:sp>
      <p:sp>
        <p:nvSpPr>
          <p:cNvPr id="2121" name="Google Shape;2121;p16"/>
          <p:cNvSpPr txBox="1"/>
          <p:nvPr/>
        </p:nvSpPr>
        <p:spPr>
          <a:xfrm>
            <a:off x="1256174" y="11914525"/>
            <a:ext cx="3302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500">
                <a:solidFill>
                  <a:srgbClr val="073763"/>
                </a:solidFill>
                <a:latin typeface="Titillium Web"/>
                <a:ea typeface="Titillium Web"/>
                <a:cs typeface="Titillium Web"/>
                <a:sym typeface="Titillium Web"/>
              </a:rPr>
              <a:t>tissue culture, </a:t>
            </a:r>
            <a:r>
              <a:rPr lang="en-SA" sz="1500">
                <a:solidFill>
                  <a:srgbClr val="941651"/>
                </a:solidFill>
                <a:latin typeface="Titillium Web"/>
                <a:ea typeface="Titillium Web"/>
                <a:cs typeface="Titillium Web"/>
                <a:sym typeface="Titillium Web"/>
              </a:rPr>
              <a:t>PCR.</a:t>
            </a:r>
            <a:endParaRPr sz="1500">
              <a:solidFill>
                <a:srgbClr val="941651"/>
              </a:solidFill>
              <a:latin typeface="Titillium Web"/>
              <a:ea typeface="Titillium Web"/>
              <a:cs typeface="Titillium Web"/>
              <a:sym typeface="Titillium Web"/>
            </a:endParaRPr>
          </a:p>
        </p:txBody>
      </p:sp>
      <p:sp>
        <p:nvSpPr>
          <p:cNvPr id="2122" name="Google Shape;2122;p16"/>
          <p:cNvSpPr txBox="1"/>
          <p:nvPr/>
        </p:nvSpPr>
        <p:spPr>
          <a:xfrm>
            <a:off x="1014300" y="10424848"/>
            <a:ext cx="3084600" cy="4155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SA" sz="1500">
                <a:solidFill>
                  <a:srgbClr val="073763"/>
                </a:solidFill>
                <a:latin typeface="Titillium Web"/>
                <a:ea typeface="Titillium Web"/>
                <a:cs typeface="Titillium Web"/>
                <a:sym typeface="Titillium Web"/>
              </a:rPr>
              <a:t>Treatment and prevention:</a:t>
            </a:r>
            <a:endParaRPr b="1" sz="1500">
              <a:solidFill>
                <a:srgbClr val="073763"/>
              </a:solidFill>
              <a:latin typeface="Titillium Web"/>
              <a:ea typeface="Titillium Web"/>
              <a:cs typeface="Titillium Web"/>
              <a:sym typeface="Titillium Web"/>
            </a:endParaRPr>
          </a:p>
        </p:txBody>
      </p:sp>
      <p:sp>
        <p:nvSpPr>
          <p:cNvPr id="2123" name="Google Shape;2123;p16"/>
          <p:cNvSpPr txBox="1"/>
          <p:nvPr/>
        </p:nvSpPr>
        <p:spPr>
          <a:xfrm>
            <a:off x="4098900" y="11914513"/>
            <a:ext cx="4944900" cy="6465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SA" sz="1500">
                <a:solidFill>
                  <a:srgbClr val="073763"/>
                </a:solidFill>
                <a:latin typeface="Titillium Web"/>
                <a:ea typeface="Titillium Web"/>
                <a:cs typeface="Titillium Web"/>
                <a:sym typeface="Titillium Web"/>
              </a:rPr>
              <a:t>Supportive treatment (reassurance), </a:t>
            </a:r>
            <a:r>
              <a:rPr b="1" i="1" lang="en-SA" sz="1500" u="sng">
                <a:solidFill>
                  <a:srgbClr val="073763"/>
                </a:solidFill>
                <a:latin typeface="Titillium Web"/>
                <a:ea typeface="Titillium Web"/>
                <a:cs typeface="Titillium Web"/>
                <a:sym typeface="Titillium Web"/>
              </a:rPr>
              <a:t>No specific treatment or vaccine available.</a:t>
            </a:r>
            <a:endParaRPr b="1" i="1" sz="1600" u="sng">
              <a:solidFill>
                <a:srgbClr val="073763"/>
              </a:solidFill>
              <a:latin typeface="Titillium Web"/>
              <a:ea typeface="Titillium Web"/>
              <a:cs typeface="Titillium Web"/>
              <a:sym typeface="Titillium Web"/>
            </a:endParaRPr>
          </a:p>
        </p:txBody>
      </p:sp>
      <p:cxnSp>
        <p:nvCxnSpPr>
          <p:cNvPr id="2124" name="Google Shape;2124;p16"/>
          <p:cNvCxnSpPr/>
          <p:nvPr/>
        </p:nvCxnSpPr>
        <p:spPr>
          <a:xfrm flipH="1">
            <a:off x="3575402" y="1137745"/>
            <a:ext cx="1500" cy="603900"/>
          </a:xfrm>
          <a:prstGeom prst="straightConnector1">
            <a:avLst/>
          </a:prstGeom>
          <a:noFill/>
          <a:ln cap="flat" cmpd="sng" w="9525">
            <a:solidFill>
              <a:schemeClr val="dk2"/>
            </a:solidFill>
            <a:prstDash val="dash"/>
            <a:round/>
            <a:headEnd len="med" w="med" type="none"/>
            <a:tailEnd len="med" w="med" type="none"/>
          </a:ln>
        </p:spPr>
      </p:cxnSp>
      <p:sp>
        <p:nvSpPr>
          <p:cNvPr id="2125" name="Google Shape;2125;p16"/>
          <p:cNvSpPr txBox="1"/>
          <p:nvPr>
            <p:ph type="title"/>
          </p:nvPr>
        </p:nvSpPr>
        <p:spPr>
          <a:xfrm>
            <a:off x="7357650" y="-244545"/>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graphicFrame>
        <p:nvGraphicFramePr>
          <p:cNvPr id="2126" name="Google Shape;2126;p16"/>
          <p:cNvGraphicFramePr/>
          <p:nvPr/>
        </p:nvGraphicFramePr>
        <p:xfrm>
          <a:off x="430488" y="2024725"/>
          <a:ext cx="3000000" cy="3000000"/>
        </p:xfrm>
        <a:graphic>
          <a:graphicData uri="http://schemas.openxmlformats.org/drawingml/2006/table">
            <a:tbl>
              <a:tblPr>
                <a:noFill/>
                <a:tableStyleId>{1F22ED1F-4546-44EF-BD55-0B6B00C91BA6}</a:tableStyleId>
              </a:tblPr>
              <a:tblGrid>
                <a:gridCol w="1284000"/>
                <a:gridCol w="4866775"/>
              </a:tblGrid>
              <a:tr h="365725">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Family</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SA">
                          <a:solidFill>
                            <a:srgbClr val="073763"/>
                          </a:solidFill>
                          <a:latin typeface="Titillium Web"/>
                          <a:ea typeface="Titillium Web"/>
                          <a:cs typeface="Titillium Web"/>
                          <a:sym typeface="Titillium Web"/>
                        </a:rPr>
                        <a:t>Paramyxoviridae</a:t>
                      </a:r>
                      <a:endParaRPr>
                        <a:solidFill>
                          <a:srgbClr val="073763"/>
                        </a:solidFill>
                        <a:latin typeface="Titillium Web"/>
                        <a:ea typeface="Titillium Web"/>
                        <a:cs typeface="Titillium Web"/>
                        <a:sym typeface="Titillium Web"/>
                      </a:endParaRPr>
                    </a:p>
                  </a:txBody>
                  <a:tcPr marT="91425" marB="91425" marR="91425" marL="91425"/>
                </a:tc>
              </a:tr>
              <a:tr h="731500">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Structural features</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317500" lvl="0" marL="457200" rtl="0" algn="l">
                        <a:spcBef>
                          <a:spcPts val="0"/>
                        </a:spcBef>
                        <a:spcAft>
                          <a:spcPts val="0"/>
                        </a:spcAft>
                        <a:buClr>
                          <a:srgbClr val="073763"/>
                        </a:buClr>
                        <a:buSzPts val="1400"/>
                        <a:buFont typeface="Titillium Web"/>
                        <a:buChar char="●"/>
                      </a:pPr>
                      <a:r>
                        <a:rPr lang="en-SA">
                          <a:solidFill>
                            <a:srgbClr val="073763"/>
                          </a:solidFill>
                          <a:latin typeface="Titillium Web"/>
                          <a:ea typeface="Titillium Web"/>
                          <a:cs typeface="Titillium Web"/>
                          <a:sym typeface="Titillium Web"/>
                        </a:rPr>
                        <a:t>Enveloped virus</a:t>
                      </a:r>
                      <a:endParaRPr>
                        <a:solidFill>
                          <a:srgbClr val="073763"/>
                        </a:solidFill>
                        <a:latin typeface="Titillium Web"/>
                        <a:ea typeface="Titillium Web"/>
                        <a:cs typeface="Titillium Web"/>
                        <a:sym typeface="Titillium Web"/>
                      </a:endParaRPr>
                    </a:p>
                    <a:p>
                      <a:pPr indent="-317500" lvl="0" marL="457200" rtl="0" algn="l">
                        <a:spcBef>
                          <a:spcPts val="0"/>
                        </a:spcBef>
                        <a:spcAft>
                          <a:spcPts val="0"/>
                        </a:spcAft>
                        <a:buClr>
                          <a:srgbClr val="073763"/>
                        </a:buClr>
                        <a:buSzPts val="1400"/>
                        <a:buFont typeface="Titillium Web"/>
                        <a:buChar char="●"/>
                      </a:pPr>
                      <a:r>
                        <a:rPr lang="en-SA">
                          <a:solidFill>
                            <a:srgbClr val="073763"/>
                          </a:solidFill>
                          <a:latin typeface="Titillium Web"/>
                          <a:ea typeface="Titillium Web"/>
                          <a:cs typeface="Titillium Web"/>
                          <a:sym typeface="Titillium Web"/>
                        </a:rPr>
                        <a:t>Negative polarity, single stranded RNA genome </a:t>
                      </a:r>
                      <a:endParaRPr>
                        <a:solidFill>
                          <a:srgbClr val="073763"/>
                        </a:solidFill>
                        <a:latin typeface="Titillium Web"/>
                        <a:ea typeface="Titillium Web"/>
                        <a:cs typeface="Titillium Web"/>
                        <a:sym typeface="Titillium Web"/>
                      </a:endParaRPr>
                    </a:p>
                    <a:p>
                      <a:pPr indent="-317500" lvl="0" marL="457200" rtl="0" algn="l">
                        <a:spcBef>
                          <a:spcPts val="0"/>
                        </a:spcBef>
                        <a:spcAft>
                          <a:spcPts val="0"/>
                        </a:spcAft>
                        <a:buClr>
                          <a:srgbClr val="073763"/>
                        </a:buClr>
                        <a:buSzPts val="1400"/>
                        <a:buFont typeface="Titillium Web"/>
                        <a:buChar char="●"/>
                      </a:pPr>
                      <a:r>
                        <a:rPr lang="en-SA">
                          <a:solidFill>
                            <a:srgbClr val="073763"/>
                          </a:solidFill>
                          <a:latin typeface="Titillium Web"/>
                          <a:ea typeface="Titillium Web"/>
                          <a:cs typeface="Titillium Web"/>
                          <a:sym typeface="Titillium Web"/>
                        </a:rPr>
                        <a:t>Has 5 serotypes.</a:t>
                      </a:r>
                      <a:endParaRPr>
                        <a:solidFill>
                          <a:srgbClr val="073763"/>
                        </a:solidFill>
                        <a:latin typeface="Titillium Web"/>
                        <a:ea typeface="Titillium Web"/>
                        <a:cs typeface="Titillium Web"/>
                        <a:sym typeface="Titillium Web"/>
                      </a:endParaRPr>
                    </a:p>
                  </a:txBody>
                  <a:tcPr marT="91425" marB="91425" marR="91425" marL="91425"/>
                </a:tc>
              </a:tr>
              <a:tr h="558025">
                <a:tc>
                  <a:txBody>
                    <a:bodyPr/>
                    <a:lstStyle/>
                    <a:p>
                      <a:pPr indent="0" lvl="0" marL="0" rtl="0" algn="ctr">
                        <a:spcBef>
                          <a:spcPts val="0"/>
                        </a:spcBef>
                        <a:spcAft>
                          <a:spcPts val="0"/>
                        </a:spcAft>
                        <a:buNone/>
                      </a:pPr>
                      <a:r>
                        <a:rPr b="1" lang="en-SA">
                          <a:solidFill>
                            <a:srgbClr val="073763"/>
                          </a:solidFill>
                          <a:latin typeface="Titillium Web"/>
                          <a:ea typeface="Titillium Web"/>
                          <a:cs typeface="Titillium Web"/>
                          <a:sym typeface="Titillium Web"/>
                        </a:rPr>
                        <a:t>Transmission</a:t>
                      </a:r>
                      <a:endParaRPr b="1">
                        <a:solidFill>
                          <a:srgbClr val="073763"/>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SA">
                          <a:solidFill>
                            <a:srgbClr val="073763"/>
                          </a:solidFill>
                          <a:latin typeface="Titillium Web"/>
                          <a:ea typeface="Titillium Web"/>
                          <a:cs typeface="Titillium Web"/>
                          <a:sym typeface="Titillium Web"/>
                        </a:rPr>
                        <a:t>Inhalation of infectious aerosol droplets mainly in winter</a:t>
                      </a:r>
                      <a:endParaRPr>
                        <a:solidFill>
                          <a:srgbClr val="073763"/>
                        </a:solidFill>
                        <a:latin typeface="Titillium Web"/>
                        <a:ea typeface="Titillium Web"/>
                        <a:cs typeface="Titillium Web"/>
                        <a:sym typeface="Titillium Web"/>
                      </a:endParaRPr>
                    </a:p>
                  </a:txBody>
                  <a:tcPr marT="91425" marB="91425" marR="91425" marL="91425"/>
                </a:tc>
              </a:tr>
            </a:tbl>
          </a:graphicData>
        </a:graphic>
      </p:graphicFrame>
      <p:pic>
        <p:nvPicPr>
          <p:cNvPr id="2127" name="Google Shape;2127;p16"/>
          <p:cNvPicPr preferRelativeResize="0"/>
          <p:nvPr/>
        </p:nvPicPr>
        <p:blipFill>
          <a:blip r:embed="rId3">
            <a:alphaModFix/>
          </a:blip>
          <a:stretch>
            <a:fillRect/>
          </a:stretch>
        </p:blipFill>
        <p:spPr>
          <a:xfrm>
            <a:off x="3924300" y="7077063"/>
            <a:ext cx="2933700" cy="2828925"/>
          </a:xfrm>
          <a:prstGeom prst="rect">
            <a:avLst/>
          </a:prstGeom>
          <a:noFill/>
          <a:ln>
            <a:noFill/>
          </a:ln>
        </p:spPr>
      </p:pic>
      <p:graphicFrame>
        <p:nvGraphicFramePr>
          <p:cNvPr id="2128" name="Google Shape;2128;p16"/>
          <p:cNvGraphicFramePr/>
          <p:nvPr/>
        </p:nvGraphicFramePr>
        <p:xfrm>
          <a:off x="424552" y="7869959"/>
          <a:ext cx="3000000" cy="3000000"/>
        </p:xfrm>
        <a:graphic>
          <a:graphicData uri="http://schemas.openxmlformats.org/drawingml/2006/table">
            <a:tbl>
              <a:tblPr>
                <a:noFill/>
                <a:tableStyleId>{1F22ED1F-4546-44EF-BD55-0B6B00C91BA6}</a:tableStyleId>
              </a:tblPr>
              <a:tblGrid>
                <a:gridCol w="1274075"/>
                <a:gridCol w="4876700"/>
              </a:tblGrid>
              <a:tr h="982000">
                <a:tc>
                  <a:txBody>
                    <a:bodyPr/>
                    <a:lstStyle/>
                    <a:p>
                      <a:pPr indent="0" lvl="0" marL="0" rtl="0" algn="ctr">
                        <a:spcBef>
                          <a:spcPts val="0"/>
                        </a:spcBef>
                        <a:spcAft>
                          <a:spcPts val="0"/>
                        </a:spcAft>
                        <a:buNone/>
                      </a:pPr>
                      <a:r>
                        <a:rPr b="1" lang="en-SA" sz="1200">
                          <a:solidFill>
                            <a:srgbClr val="002060"/>
                          </a:solidFill>
                          <a:latin typeface="Titillium Web"/>
                          <a:ea typeface="Titillium Web"/>
                          <a:cs typeface="Titillium Web"/>
                          <a:sym typeface="Titillium Web"/>
                        </a:rPr>
                        <a:t>Lab diagnosis</a:t>
                      </a:r>
                      <a:endParaRPr b="1"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00206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SA" sz="1200">
                          <a:solidFill>
                            <a:srgbClr val="073763"/>
                          </a:solidFill>
                          <a:latin typeface="Titillium Web"/>
                          <a:ea typeface="Titillium Web"/>
                          <a:cs typeface="Titillium Web"/>
                          <a:sym typeface="Titillium Web"/>
                        </a:rPr>
                        <a:t>Routine testing by:</a:t>
                      </a:r>
                      <a:r>
                        <a:rPr lang="en-SA" sz="1200">
                          <a:solidFill>
                            <a:srgbClr val="073763"/>
                          </a:solidFill>
                          <a:latin typeface="Titillium Web"/>
                          <a:ea typeface="Titillium Web"/>
                          <a:cs typeface="Titillium Web"/>
                          <a:sym typeface="Titillium Web"/>
                        </a:rPr>
                        <a:t> Direct detection of the virus from sputum, </a:t>
                      </a:r>
                      <a:r>
                        <a:rPr lang="en-SA" sz="1200">
                          <a:solidFill>
                            <a:schemeClr val="accent3"/>
                          </a:solidFill>
                          <a:latin typeface="Titillium Web"/>
                          <a:ea typeface="Titillium Web"/>
                          <a:cs typeface="Titillium Web"/>
                          <a:sym typeface="Titillium Web"/>
                        </a:rPr>
                        <a:t>Nasopharyngeal swab, aspirate (NPA)</a:t>
                      </a:r>
                      <a:r>
                        <a:rPr lang="en-SA" sz="1200">
                          <a:solidFill>
                            <a:schemeClr val="dk2"/>
                          </a:solidFill>
                          <a:latin typeface="Titillium Web"/>
                          <a:ea typeface="Titillium Web"/>
                          <a:cs typeface="Titillium Web"/>
                          <a:sym typeface="Titillium Web"/>
                        </a:rPr>
                        <a:t> </a:t>
                      </a:r>
                      <a:r>
                        <a:rPr lang="en-SA" sz="1200">
                          <a:solidFill>
                            <a:srgbClr val="073763"/>
                          </a:solidFill>
                          <a:latin typeface="Titillium Web"/>
                          <a:ea typeface="Titillium Web"/>
                          <a:cs typeface="Titillium Web"/>
                          <a:sym typeface="Titillium Web"/>
                        </a:rPr>
                        <a:t>or respiratory secretion by </a:t>
                      </a:r>
                      <a:r>
                        <a:rPr lang="en-SA" sz="1200">
                          <a:solidFill>
                            <a:schemeClr val="accent3"/>
                          </a:solidFill>
                          <a:latin typeface="Titillium Web"/>
                          <a:ea typeface="Titillium Web"/>
                          <a:cs typeface="Titillium Web"/>
                          <a:sym typeface="Titillium Web"/>
                        </a:rPr>
                        <a:t>direct immunofluorescence assay (IFA).</a:t>
                      </a:r>
                      <a:endParaRPr sz="1200">
                        <a:solidFill>
                          <a:schemeClr val="accent3"/>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SA" sz="1200">
                          <a:solidFill>
                            <a:srgbClr val="002060"/>
                          </a:solidFill>
                          <a:latin typeface="Titillium Web"/>
                          <a:ea typeface="Titillium Web"/>
                          <a:cs typeface="Titillium Web"/>
                          <a:sym typeface="Titillium Web"/>
                        </a:rPr>
                        <a:t>Other detection methods: </a:t>
                      </a:r>
                      <a:r>
                        <a:rPr lang="en-SA" sz="1200">
                          <a:solidFill>
                            <a:srgbClr val="073763"/>
                          </a:solidFill>
                          <a:latin typeface="Titillium Web"/>
                          <a:ea typeface="Titillium Web"/>
                          <a:cs typeface="Titillium Web"/>
                          <a:sym typeface="Titillium Web"/>
                        </a:rPr>
                        <a:t>tissue culture, </a:t>
                      </a:r>
                      <a:r>
                        <a:rPr b="1" lang="en-SA" sz="1200">
                          <a:solidFill>
                            <a:schemeClr val="accent3"/>
                          </a:solidFill>
                          <a:latin typeface="Titillium Web"/>
                          <a:ea typeface="Titillium Web"/>
                          <a:cs typeface="Titillium Web"/>
                          <a:sym typeface="Titillium Web"/>
                        </a:rPr>
                        <a:t>PCR</a:t>
                      </a:r>
                      <a:r>
                        <a:rPr lang="en-SA" sz="1200">
                          <a:solidFill>
                            <a:schemeClr val="accent3"/>
                          </a:solidFill>
                          <a:latin typeface="Titillium Web"/>
                          <a:ea typeface="Titillium Web"/>
                          <a:cs typeface="Titillium Web"/>
                          <a:sym typeface="Titillium Web"/>
                        </a:rPr>
                        <a:t>.</a:t>
                      </a:r>
                      <a:endParaRPr sz="1200">
                        <a:solidFill>
                          <a:schemeClr val="accent3"/>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0000">
                <a:tc>
                  <a:txBody>
                    <a:bodyPr/>
                    <a:lstStyle/>
                    <a:p>
                      <a:pPr indent="0" lvl="0" marL="0" rtl="0" algn="ctr">
                        <a:spcBef>
                          <a:spcPts val="0"/>
                        </a:spcBef>
                        <a:spcAft>
                          <a:spcPts val="0"/>
                        </a:spcAft>
                        <a:buClr>
                          <a:schemeClr val="dk1"/>
                        </a:buClr>
                        <a:buSzPts val="1100"/>
                        <a:buFont typeface="Arial"/>
                        <a:buNone/>
                      </a:pPr>
                      <a:r>
                        <a:rPr b="1" lang="en-SA" sz="1200">
                          <a:solidFill>
                            <a:srgbClr val="002060"/>
                          </a:solidFill>
                          <a:latin typeface="Titillium Web"/>
                          <a:ea typeface="Titillium Web"/>
                          <a:cs typeface="Titillium Web"/>
                          <a:sym typeface="Titillium Web"/>
                        </a:rPr>
                        <a:t>Treatment</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200">
                          <a:solidFill>
                            <a:srgbClr val="002060"/>
                          </a:solidFill>
                          <a:latin typeface="Titillium Web"/>
                          <a:ea typeface="Titillium Web"/>
                          <a:cs typeface="Titillium Web"/>
                          <a:sym typeface="Titillium Web"/>
                        </a:rPr>
                        <a:t> &amp;</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200">
                          <a:solidFill>
                            <a:srgbClr val="002060"/>
                          </a:solidFill>
                          <a:latin typeface="Titillium Web"/>
                          <a:ea typeface="Titillium Web"/>
                          <a:cs typeface="Titillium Web"/>
                          <a:sym typeface="Titillium Web"/>
                        </a:rPr>
                        <a:t> prevention </a:t>
                      </a:r>
                      <a:endParaRPr sz="1200">
                        <a:solidFill>
                          <a:srgbClr val="002060"/>
                        </a:solidFill>
                      </a:endParaRPr>
                    </a:p>
                  </a:txBody>
                  <a:tcPr marT="91425" marB="91425" marR="91425" marL="91425">
                    <a:lnT cap="flat" cmpd="sng" w="9525">
                      <a:solidFill>
                        <a:srgbClr val="9E9E9E"/>
                      </a:solidFill>
                      <a:prstDash val="solid"/>
                      <a:round/>
                      <a:headEnd len="sm" w="sm" type="none"/>
                      <a:tailEnd len="sm" w="sm" type="none"/>
                    </a:lnT>
                    <a:solidFill>
                      <a:srgbClr val="C9DAF8"/>
                    </a:solidFill>
                  </a:tcPr>
                </a:tc>
                <a:tc>
                  <a:txBody>
                    <a:bodyPr/>
                    <a:lstStyle/>
                    <a:p>
                      <a:pPr indent="0" lvl="0" marL="0" rtl="0" algn="l">
                        <a:spcBef>
                          <a:spcPts val="0"/>
                        </a:spcBef>
                        <a:spcAft>
                          <a:spcPts val="0"/>
                        </a:spcAft>
                        <a:buClr>
                          <a:schemeClr val="dk1"/>
                        </a:buClr>
                        <a:buSzPts val="1100"/>
                        <a:buFont typeface="Arial"/>
                        <a:buNone/>
                      </a:pPr>
                      <a:r>
                        <a:rPr lang="en-SA" sz="1200">
                          <a:solidFill>
                            <a:srgbClr val="073763"/>
                          </a:solidFill>
                          <a:latin typeface="Titillium Web"/>
                          <a:ea typeface="Titillium Web"/>
                          <a:cs typeface="Titillium Web"/>
                          <a:sym typeface="Titillium Web"/>
                        </a:rPr>
                        <a:t>Supportive treatment (reassurance), </a:t>
                      </a:r>
                      <a:r>
                        <a:rPr b="1" lang="en-SA" sz="1200">
                          <a:solidFill>
                            <a:schemeClr val="accent3"/>
                          </a:solidFill>
                          <a:latin typeface="Titillium Web"/>
                          <a:ea typeface="Titillium Web"/>
                          <a:cs typeface="Titillium Web"/>
                          <a:sym typeface="Titillium Web"/>
                        </a:rPr>
                        <a:t>No specific treatment or vaccine available.</a:t>
                      </a:r>
                      <a:endParaRPr b="1" sz="1200">
                        <a:solidFill>
                          <a:schemeClr val="accent3"/>
                        </a:solidFill>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graphicFrame>
        <p:nvGraphicFramePr>
          <p:cNvPr id="2129" name="Google Shape;2129;p16"/>
          <p:cNvGraphicFramePr/>
          <p:nvPr/>
        </p:nvGraphicFramePr>
        <p:xfrm>
          <a:off x="430511" y="3786644"/>
          <a:ext cx="3000000" cy="3000000"/>
        </p:xfrm>
        <a:graphic>
          <a:graphicData uri="http://schemas.openxmlformats.org/drawingml/2006/table">
            <a:tbl>
              <a:tblPr>
                <a:noFill/>
                <a:tableStyleId>{1F22ED1F-4546-44EF-BD55-0B6B00C91BA6}</a:tableStyleId>
              </a:tblPr>
              <a:tblGrid>
                <a:gridCol w="2189300"/>
                <a:gridCol w="1878100"/>
                <a:gridCol w="2083375"/>
              </a:tblGrid>
              <a:tr h="412425">
                <a:tc gridSpan="3">
                  <a:txBody>
                    <a:bodyPr/>
                    <a:lstStyle/>
                    <a:p>
                      <a:pPr indent="0" lvl="0" marL="0" rtl="0" algn="ctr">
                        <a:spcBef>
                          <a:spcPts val="0"/>
                        </a:spcBef>
                        <a:spcAft>
                          <a:spcPts val="0"/>
                        </a:spcAft>
                        <a:buClr>
                          <a:schemeClr val="dk1"/>
                        </a:buClr>
                        <a:buSzPts val="1100"/>
                        <a:buFont typeface="Arial"/>
                        <a:buNone/>
                      </a:pPr>
                      <a:r>
                        <a:rPr b="1" lang="en-SA" sz="1500">
                          <a:solidFill>
                            <a:schemeClr val="accent3"/>
                          </a:solidFill>
                          <a:latin typeface="Titillium Web"/>
                          <a:ea typeface="Titillium Web"/>
                          <a:cs typeface="Titillium Web"/>
                          <a:sym typeface="Titillium Web"/>
                        </a:rPr>
                        <a:t>★ Clinical Syndromes</a:t>
                      </a:r>
                      <a:endParaRPr sz="1200">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r>
              <a:tr h="496200">
                <a:tc>
                  <a:txBody>
                    <a:bodyPr/>
                    <a:lstStyle/>
                    <a:p>
                      <a:pPr indent="0" lvl="0" marL="0" rtl="0" algn="ctr">
                        <a:spcBef>
                          <a:spcPts val="0"/>
                        </a:spcBef>
                        <a:spcAft>
                          <a:spcPts val="0"/>
                        </a:spcAft>
                        <a:buClr>
                          <a:schemeClr val="dk1"/>
                        </a:buClr>
                        <a:buSzPts val="1100"/>
                        <a:buFont typeface="Arial"/>
                        <a:buNone/>
                      </a:pPr>
                      <a:r>
                        <a:rPr b="1" lang="en-SA" sz="1500">
                          <a:solidFill>
                            <a:schemeClr val="accent3"/>
                          </a:solidFill>
                          <a:latin typeface="Titillium Web"/>
                          <a:ea typeface="Titillium Web"/>
                          <a:cs typeface="Titillium Web"/>
                          <a:sym typeface="Titillium Web"/>
                        </a:rPr>
                        <a:t>★ Infants &amp; Young Children</a:t>
                      </a:r>
                      <a:endParaRPr b="1" sz="1500">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SA" sz="1500">
                          <a:solidFill>
                            <a:schemeClr val="accent3"/>
                          </a:solidFill>
                          <a:latin typeface="Titillium Web"/>
                          <a:ea typeface="Titillium Web"/>
                          <a:cs typeface="Titillium Web"/>
                          <a:sym typeface="Titillium Web"/>
                        </a:rPr>
                        <a:t>Young Children</a:t>
                      </a:r>
                      <a:endParaRPr b="1" sz="15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SA" sz="1500">
                          <a:solidFill>
                            <a:srgbClr val="999999"/>
                          </a:solidFill>
                          <a:latin typeface="Titillium Web"/>
                          <a:ea typeface="Titillium Web"/>
                          <a:cs typeface="Titillium Web"/>
                          <a:sym typeface="Titillium Web"/>
                        </a:rPr>
                        <a:t>Adults</a:t>
                      </a:r>
                      <a:endParaRPr b="1" sz="15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999999"/>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700">
                <a:tc rowSpan="3">
                  <a:txBody>
                    <a:bodyPr/>
                    <a:lstStyle/>
                    <a:p>
                      <a:pPr indent="0" lvl="0" marL="0" rtl="0" algn="ctr">
                        <a:spcBef>
                          <a:spcPts val="0"/>
                        </a:spcBef>
                        <a:spcAft>
                          <a:spcPts val="0"/>
                        </a:spcAft>
                        <a:buClr>
                          <a:schemeClr val="dk1"/>
                        </a:buClr>
                        <a:buSzPts val="1100"/>
                        <a:buFont typeface="Arial"/>
                        <a:buNone/>
                      </a:pPr>
                      <a:r>
                        <a:rPr b="1" lang="en-SA" sz="1500">
                          <a:solidFill>
                            <a:schemeClr val="accent3"/>
                          </a:solidFill>
                          <a:latin typeface="Titillium Web"/>
                          <a:ea typeface="Titillium Web"/>
                          <a:cs typeface="Titillium Web"/>
                          <a:sym typeface="Titillium Web"/>
                        </a:rPr>
                        <a:t>★</a:t>
                      </a:r>
                      <a:r>
                        <a:rPr b="1" lang="en-SA" sz="1200">
                          <a:solidFill>
                            <a:schemeClr val="accent3"/>
                          </a:solidFill>
                          <a:latin typeface="Titillium Web"/>
                          <a:ea typeface="Titillium Web"/>
                          <a:cs typeface="Titillium Web"/>
                          <a:sym typeface="Titillium Web"/>
                        </a:rPr>
                        <a:t>Croup or Acute laryngotracheobronchitis</a:t>
                      </a:r>
                      <a:endParaRPr b="1" sz="12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200">
                          <a:solidFill>
                            <a:srgbClr val="999999"/>
                          </a:solidFill>
                          <a:latin typeface="Titillium Web"/>
                          <a:ea typeface="Titillium Web"/>
                          <a:cs typeface="Titillium Web"/>
                          <a:sym typeface="Titillium Web"/>
                        </a:rPr>
                        <a:t>Inflammation of vocal cords</a:t>
                      </a:r>
                      <a:endParaRPr sz="1200">
                        <a:solidFill>
                          <a:srgbClr val="999999"/>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SA" sz="1200">
                          <a:solidFill>
                            <a:schemeClr val="accent2"/>
                          </a:solidFill>
                          <a:latin typeface="Titillium Web"/>
                          <a:ea typeface="Titillium Web"/>
                          <a:cs typeface="Titillium Web"/>
                          <a:sym typeface="Titillium Web"/>
                        </a:rPr>
                        <a:t>PIV Type-I, II.</a:t>
                      </a:r>
                      <a:endParaRPr sz="12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200">
                        <a:solidFill>
                          <a:srgbClr val="073763"/>
                        </a:solidFill>
                        <a:latin typeface="Titillium Web"/>
                        <a:ea typeface="Titillium Web"/>
                        <a:cs typeface="Titillium Web"/>
                        <a:sym typeface="Titillium Web"/>
                      </a:endParaRPr>
                    </a:p>
                    <a:p>
                      <a:pPr indent="0" lvl="0" marL="0" rtl="0" algn="ctr">
                        <a:spcBef>
                          <a:spcPts val="0"/>
                        </a:spcBef>
                        <a:spcAft>
                          <a:spcPts val="0"/>
                        </a:spcAft>
                        <a:buNone/>
                      </a:pPr>
                      <a:r>
                        <a:rPr lang="en-SA" sz="1200">
                          <a:solidFill>
                            <a:schemeClr val="accent2"/>
                          </a:solidFill>
                          <a:latin typeface="Titillium Web"/>
                          <a:ea typeface="Titillium Web"/>
                          <a:cs typeface="Titillium Web"/>
                          <a:sym typeface="Titillium Web"/>
                        </a:rPr>
                        <a:t>Fever, harsh (barking) cough, difficult inspiration (Can lead to airway obstruction which may require</a:t>
                      </a:r>
                      <a:r>
                        <a:rPr lang="en-SA" sz="1200">
                          <a:solidFill>
                            <a:srgbClr val="FF0000"/>
                          </a:solidFill>
                          <a:latin typeface="Titillium Web"/>
                          <a:ea typeface="Titillium Web"/>
                          <a:cs typeface="Titillium Web"/>
                          <a:sym typeface="Titillium Web"/>
                        </a:rPr>
                        <a:t> </a:t>
                      </a:r>
                      <a:r>
                        <a:rPr lang="en-SA" sz="1200">
                          <a:solidFill>
                            <a:schemeClr val="accent3"/>
                          </a:solidFill>
                          <a:latin typeface="Titillium Web"/>
                          <a:ea typeface="Titillium Web"/>
                          <a:cs typeface="Titillium Web"/>
                          <a:sym typeface="Titillium Web"/>
                        </a:rPr>
                        <a:t>hospitalization and tracheostomy).</a:t>
                      </a:r>
                      <a:endParaRPr sz="1200">
                        <a:solidFill>
                          <a:schemeClr val="accent3"/>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rgbClr val="999999"/>
                          </a:solidFill>
                          <a:latin typeface="Titillium Web"/>
                          <a:ea typeface="Titillium Web"/>
                          <a:cs typeface="Titillium Web"/>
                          <a:sym typeface="Titillium Web"/>
                        </a:rPr>
                        <a:t>Croup can either be Viral or Bacterial.</a:t>
                      </a:r>
                      <a:endParaRPr sz="8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rgbClr val="999999"/>
                          </a:solidFill>
                          <a:latin typeface="Titillium Web"/>
                          <a:ea typeface="Titillium Web"/>
                          <a:cs typeface="Titillium Web"/>
                          <a:sym typeface="Titillium Web"/>
                        </a:rPr>
                        <a:t>Viral is Parainfluenza type I and II.</a:t>
                      </a:r>
                      <a:endParaRPr sz="8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rgbClr val="999999"/>
                          </a:solidFill>
                          <a:latin typeface="Titillium Web"/>
                          <a:ea typeface="Titillium Web"/>
                          <a:cs typeface="Titillium Web"/>
                          <a:sym typeface="Titillium Web"/>
                        </a:rPr>
                        <a:t>Bacterial is H. influenza.</a:t>
                      </a:r>
                      <a:endParaRPr sz="8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en-SA" sz="800">
                          <a:solidFill>
                            <a:srgbClr val="999999"/>
                          </a:solidFill>
                          <a:latin typeface="Titillium Web"/>
                          <a:ea typeface="Titillium Web"/>
                          <a:cs typeface="Titillium Web"/>
                          <a:sym typeface="Titillium Web"/>
                        </a:rPr>
                        <a:t>How can we differentiate? We do CPC and if there is a) high number of Lymphocyte → viral croup</a:t>
                      </a:r>
                      <a:endParaRPr sz="8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SA" sz="800">
                          <a:solidFill>
                            <a:srgbClr val="999999"/>
                          </a:solidFill>
                          <a:latin typeface="Titillium Web"/>
                          <a:ea typeface="Titillium Web"/>
                          <a:cs typeface="Titillium Web"/>
                          <a:sym typeface="Titillium Web"/>
                        </a:rPr>
                        <a:t>b) high number of Polymorph → bacterial croup</a:t>
                      </a:r>
                      <a:endParaRPr sz="15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ctr">
                        <a:spcBef>
                          <a:spcPts val="0"/>
                        </a:spcBef>
                        <a:spcAft>
                          <a:spcPts val="0"/>
                        </a:spcAft>
                        <a:buClr>
                          <a:schemeClr val="dk1"/>
                        </a:buClr>
                        <a:buSzPts val="1100"/>
                        <a:buFont typeface="Arial"/>
                        <a:buNone/>
                      </a:pPr>
                      <a:r>
                        <a:rPr lang="en-SA" sz="1500">
                          <a:solidFill>
                            <a:schemeClr val="accent3"/>
                          </a:solidFill>
                          <a:latin typeface="Titillium Web"/>
                          <a:ea typeface="Titillium Web"/>
                          <a:cs typeface="Titillium Web"/>
                          <a:sym typeface="Titillium Web"/>
                        </a:rPr>
                        <a:t>Bronchiolitis and Pneumonia</a:t>
                      </a:r>
                      <a:endParaRPr sz="1500">
                        <a:solidFill>
                          <a:schemeClr val="accent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sz="15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en-SA" sz="1500">
                          <a:solidFill>
                            <a:schemeClr val="accent2"/>
                          </a:solidFill>
                          <a:latin typeface="Titillium Web"/>
                          <a:ea typeface="Titillium Web"/>
                          <a:cs typeface="Titillium Web"/>
                          <a:sym typeface="Titillium Web"/>
                        </a:rPr>
                        <a:t>PIV Type-III</a:t>
                      </a:r>
                      <a:endParaRPr>
                        <a:solidFill>
                          <a:schemeClr val="accent2"/>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ctr">
                        <a:spcBef>
                          <a:spcPts val="0"/>
                        </a:spcBef>
                        <a:spcAft>
                          <a:spcPts val="0"/>
                        </a:spcAft>
                        <a:buClr>
                          <a:schemeClr val="dk1"/>
                        </a:buClr>
                        <a:buSzPts val="1100"/>
                        <a:buFont typeface="Arial"/>
                        <a:buNone/>
                      </a:pPr>
                      <a:r>
                        <a:rPr b="1" lang="en-SA" sz="1500">
                          <a:solidFill>
                            <a:srgbClr val="999999"/>
                          </a:solidFill>
                          <a:latin typeface="Titillium Web"/>
                          <a:ea typeface="Titillium Web"/>
                          <a:cs typeface="Titillium Web"/>
                          <a:sym typeface="Titillium Web"/>
                        </a:rPr>
                        <a:t>Common</a:t>
                      </a:r>
                      <a:endParaRPr b="1" sz="1500">
                        <a:solidFill>
                          <a:srgbClr val="999999"/>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SA" sz="1500">
                          <a:solidFill>
                            <a:srgbClr val="999999"/>
                          </a:solidFill>
                          <a:latin typeface="Titillium Web"/>
                          <a:ea typeface="Titillium Web"/>
                          <a:cs typeface="Titillium Web"/>
                          <a:sym typeface="Titillium Web"/>
                        </a:rPr>
                        <a:t>cold</a:t>
                      </a:r>
                      <a:endParaRPr b="1" sz="1500">
                        <a:solidFill>
                          <a:srgbClr val="999999"/>
                        </a:solidFill>
                        <a:latin typeface="Titillium Web"/>
                        <a:ea typeface="Titillium Web"/>
                        <a:cs typeface="Titillium Web"/>
                        <a:sym typeface="Titillium Web"/>
                      </a:endParaRPr>
                    </a:p>
                    <a:p>
                      <a:pPr indent="0" lvl="0" marL="0" rtl="0" algn="ctr">
                        <a:spcBef>
                          <a:spcPts val="0"/>
                        </a:spcBef>
                        <a:spcAft>
                          <a:spcPts val="0"/>
                        </a:spcAft>
                        <a:buNone/>
                      </a:pPr>
                      <a:r>
                        <a:rPr b="1" lang="en-SA" sz="1500">
                          <a:solidFill>
                            <a:srgbClr val="999999"/>
                          </a:solidFill>
                          <a:latin typeface="Titillium Web"/>
                          <a:ea typeface="Titillium Web"/>
                          <a:cs typeface="Titillium Web"/>
                          <a:sym typeface="Titillium Web"/>
                        </a:rPr>
                        <a:t>No fever</a:t>
                      </a:r>
                      <a:endParaRPr b="1" sz="15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700">
                <a:tc vMerge="1"/>
                <a:tc vMerge="1"/>
                <a:tc vMerge="1"/>
              </a:tr>
              <a:tr h="2842550">
                <a:tc vMerge="1"/>
                <a:tc vMerge="1"/>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1155CC"/>
      </a:lt1>
      <a:dk2>
        <a:srgbClr val="4A86E8"/>
      </a:dk2>
      <a:lt2>
        <a:srgbClr val="C9DAF8"/>
      </a:lt2>
      <a:accent1>
        <a:srgbClr val="00318B"/>
      </a:accent1>
      <a:accent2>
        <a:srgbClr val="262626"/>
      </a:accent2>
      <a:accent3>
        <a:srgbClr val="CC0000"/>
      </a:accent3>
      <a:accent4>
        <a:srgbClr val="A64D79"/>
      </a:accent4>
      <a:accent5>
        <a:srgbClr val="3C78D8"/>
      </a:accent5>
      <a:accent6>
        <a:srgbClr val="6AA84F"/>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