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9906000" cx="6858000"/>
  <p:notesSz cx="6858000" cy="9144000"/>
  <p:embeddedFontLst>
    <p:embeddedFont>
      <p:font typeface="Titillium Web"/>
      <p:regular r:id="rId23"/>
      <p:bold r:id="rId24"/>
      <p:italic r:id="rId25"/>
      <p:boldItalic r:id="rId26"/>
    </p:embeddedFont>
    <p:embeddedFont>
      <p:font typeface="Krub"/>
      <p:regular r:id="rId27"/>
      <p:bold r:id="rId28"/>
      <p:italic r:id="rId29"/>
      <p:boldItalic r:id="rId30"/>
    </p:embeddedFont>
    <p:embeddedFont>
      <p:font typeface="Exo"/>
      <p:regular r:id="rId31"/>
      <p:bold r:id="rId32"/>
      <p:italic r:id="rId33"/>
      <p:boldItalic r:id="rId34"/>
    </p:embeddedFont>
    <p:embeddedFont>
      <p:font typeface="Asap"/>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16">
          <p15:clr>
            <a:srgbClr val="9AA0A6"/>
          </p15:clr>
        </p15:guide>
        <p15:guide id="2" pos="4080">
          <p15:clr>
            <a:srgbClr val="9AA0A6"/>
          </p15:clr>
        </p15:guide>
        <p15:guide id="3" pos="213">
          <p15:clr>
            <a:srgbClr val="9AA0A6"/>
          </p15:clr>
        </p15:guide>
        <p15:guide id="4" pos="300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1B2553-00FC-451A-9339-03C3CE087B14}">
  <a:tblStyle styleId="{091B2553-00FC-451A-9339-03C3CE087B1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C59D2A8-ECCA-4C8F-A97D-62AF82CD3232}"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16" orient="horz"/>
        <p:guide pos="4080"/>
        <p:guide pos="213"/>
        <p:guide pos="300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TitilliumWeb-bold.fntdata"/><Relationship Id="rId23" Type="http://schemas.openxmlformats.org/officeDocument/2006/relationships/font" Target="fonts/TitilliumWe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TitilliumWeb-boldItalic.fntdata"/><Relationship Id="rId25" Type="http://schemas.openxmlformats.org/officeDocument/2006/relationships/font" Target="fonts/TitilliumWeb-italic.fntdata"/><Relationship Id="rId28" Type="http://schemas.openxmlformats.org/officeDocument/2006/relationships/font" Target="fonts/Krub-bold.fntdata"/><Relationship Id="rId27" Type="http://schemas.openxmlformats.org/officeDocument/2006/relationships/font" Target="fonts/Krub-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Krub-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Exo-regular.fntdata"/><Relationship Id="rId30" Type="http://schemas.openxmlformats.org/officeDocument/2006/relationships/font" Target="fonts/Krub-boldItalic.fntdata"/><Relationship Id="rId11" Type="http://schemas.openxmlformats.org/officeDocument/2006/relationships/slide" Target="slides/slide4.xml"/><Relationship Id="rId33" Type="http://schemas.openxmlformats.org/officeDocument/2006/relationships/font" Target="fonts/Exo-italic.fntdata"/><Relationship Id="rId10" Type="http://schemas.openxmlformats.org/officeDocument/2006/relationships/slide" Target="slides/slide3.xml"/><Relationship Id="rId32" Type="http://schemas.openxmlformats.org/officeDocument/2006/relationships/font" Target="fonts/Exo-bold.fntdata"/><Relationship Id="rId13" Type="http://schemas.openxmlformats.org/officeDocument/2006/relationships/slide" Target="slides/slide6.xml"/><Relationship Id="rId35" Type="http://schemas.openxmlformats.org/officeDocument/2006/relationships/font" Target="fonts/Asap-regular.fntdata"/><Relationship Id="rId12" Type="http://schemas.openxmlformats.org/officeDocument/2006/relationships/slide" Target="slides/slide5.xml"/><Relationship Id="rId34" Type="http://schemas.openxmlformats.org/officeDocument/2006/relationships/font" Target="fonts/Exo-boldItalic.fntdata"/><Relationship Id="rId15" Type="http://schemas.openxmlformats.org/officeDocument/2006/relationships/slide" Target="slides/slide8.xml"/><Relationship Id="rId37" Type="http://schemas.openxmlformats.org/officeDocument/2006/relationships/font" Target="fonts/Asap-italic.fntdata"/><Relationship Id="rId14" Type="http://schemas.openxmlformats.org/officeDocument/2006/relationships/slide" Target="slides/slide7.xml"/><Relationship Id="rId36" Type="http://schemas.openxmlformats.org/officeDocument/2006/relationships/font" Target="fonts/Asap-bold.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Asap-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1" name="Shape 2541"/>
        <p:cNvGrpSpPr/>
        <p:nvPr/>
      </p:nvGrpSpPr>
      <p:grpSpPr>
        <a:xfrm>
          <a:off x="0" y="0"/>
          <a:ext cx="0" cy="0"/>
          <a:chOff x="0" y="0"/>
          <a:chExt cx="0" cy="0"/>
        </a:xfrm>
      </p:grpSpPr>
      <p:sp>
        <p:nvSpPr>
          <p:cNvPr id="2542" name="Google Shape;2542;g10bc75d1aa9_0_1794: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543" name="Google Shape;2543;g10bc75d1aa9_0_1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4" name="Shape 2824"/>
        <p:cNvGrpSpPr/>
        <p:nvPr/>
      </p:nvGrpSpPr>
      <p:grpSpPr>
        <a:xfrm>
          <a:off x="0" y="0"/>
          <a:ext cx="0" cy="0"/>
          <a:chOff x="0" y="0"/>
          <a:chExt cx="0" cy="0"/>
        </a:xfrm>
      </p:grpSpPr>
      <p:sp>
        <p:nvSpPr>
          <p:cNvPr id="2825" name="Google Shape;2825;g2df7dd487ee66fbe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g2df7dd487ee66fbe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9" name="Shape 2849"/>
        <p:cNvGrpSpPr/>
        <p:nvPr/>
      </p:nvGrpSpPr>
      <p:grpSpPr>
        <a:xfrm>
          <a:off x="0" y="0"/>
          <a:ext cx="0" cy="0"/>
          <a:chOff x="0" y="0"/>
          <a:chExt cx="0" cy="0"/>
        </a:xfrm>
      </p:grpSpPr>
      <p:sp>
        <p:nvSpPr>
          <p:cNvPr id="2850" name="Google Shape;2850;g114f7fb375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1" name="Google Shape;2851;g114f7fb37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5" name="Shape 2855"/>
        <p:cNvGrpSpPr/>
        <p:nvPr/>
      </p:nvGrpSpPr>
      <p:grpSpPr>
        <a:xfrm>
          <a:off x="0" y="0"/>
          <a:ext cx="0" cy="0"/>
          <a:chOff x="0" y="0"/>
          <a:chExt cx="0" cy="0"/>
        </a:xfrm>
      </p:grpSpPr>
      <p:sp>
        <p:nvSpPr>
          <p:cNvPr id="2856" name="Google Shape;2856;g1113f1b926b_3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7" name="Google Shape;2857;g1113f1b926b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2" name="Shape 2862"/>
        <p:cNvGrpSpPr/>
        <p:nvPr/>
      </p:nvGrpSpPr>
      <p:grpSpPr>
        <a:xfrm>
          <a:off x="0" y="0"/>
          <a:ext cx="0" cy="0"/>
          <a:chOff x="0" y="0"/>
          <a:chExt cx="0" cy="0"/>
        </a:xfrm>
      </p:grpSpPr>
      <p:sp>
        <p:nvSpPr>
          <p:cNvPr id="2863" name="Google Shape;2863;g1113f1b926b_3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64" name="Google Shape;2864;g1113f1b926b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2" name="Shape 2872"/>
        <p:cNvGrpSpPr/>
        <p:nvPr/>
      </p:nvGrpSpPr>
      <p:grpSpPr>
        <a:xfrm>
          <a:off x="0" y="0"/>
          <a:ext cx="0" cy="0"/>
          <a:chOff x="0" y="0"/>
          <a:chExt cx="0" cy="0"/>
        </a:xfrm>
      </p:grpSpPr>
      <p:sp>
        <p:nvSpPr>
          <p:cNvPr id="2873" name="Google Shape;2873;g11013125fd6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74" name="Google Shape;2874;g11013125fd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1" name="Shape 2881"/>
        <p:cNvGrpSpPr/>
        <p:nvPr/>
      </p:nvGrpSpPr>
      <p:grpSpPr>
        <a:xfrm>
          <a:off x="0" y="0"/>
          <a:ext cx="0" cy="0"/>
          <a:chOff x="0" y="0"/>
          <a:chExt cx="0" cy="0"/>
        </a:xfrm>
      </p:grpSpPr>
      <p:sp>
        <p:nvSpPr>
          <p:cNvPr id="2882" name="Google Shape;2882;g10c0b37dcd3_0_2468: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883" name="Google Shape;2883;g10c0b37dcd3_0_2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8" name="Shape 2548"/>
        <p:cNvGrpSpPr/>
        <p:nvPr/>
      </p:nvGrpSpPr>
      <p:grpSpPr>
        <a:xfrm>
          <a:off x="0" y="0"/>
          <a:ext cx="0" cy="0"/>
          <a:chOff x="0" y="0"/>
          <a:chExt cx="0" cy="0"/>
        </a:xfrm>
      </p:grpSpPr>
      <p:sp>
        <p:nvSpPr>
          <p:cNvPr id="2549" name="Google Shape;2549;g10bc75d1aa9_0_29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0" name="Google Shape;2550;g10bc75d1aa9_0_2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7" name="Shape 2557"/>
        <p:cNvGrpSpPr/>
        <p:nvPr/>
      </p:nvGrpSpPr>
      <p:grpSpPr>
        <a:xfrm>
          <a:off x="0" y="0"/>
          <a:ext cx="0" cy="0"/>
          <a:chOff x="0" y="0"/>
          <a:chExt cx="0" cy="0"/>
        </a:xfrm>
      </p:grpSpPr>
      <p:sp>
        <p:nvSpPr>
          <p:cNvPr id="2558" name="Google Shape;255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3" name="Shape 2603"/>
        <p:cNvGrpSpPr/>
        <p:nvPr/>
      </p:nvGrpSpPr>
      <p:grpSpPr>
        <a:xfrm>
          <a:off x="0" y="0"/>
          <a:ext cx="0" cy="0"/>
          <a:chOff x="0" y="0"/>
          <a:chExt cx="0" cy="0"/>
        </a:xfrm>
      </p:grpSpPr>
      <p:sp>
        <p:nvSpPr>
          <p:cNvPr id="2604" name="Google Shape;2604;g1113f1b926b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5" name="Google Shape;2605;g1113f1b926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3" name="Shape 2643"/>
        <p:cNvGrpSpPr/>
        <p:nvPr/>
      </p:nvGrpSpPr>
      <p:grpSpPr>
        <a:xfrm>
          <a:off x="0" y="0"/>
          <a:ext cx="0" cy="0"/>
          <a:chOff x="0" y="0"/>
          <a:chExt cx="0" cy="0"/>
        </a:xfrm>
      </p:grpSpPr>
      <p:sp>
        <p:nvSpPr>
          <p:cNvPr id="2644" name="Google Shape;2644;g7346c0171396454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g7346c01713964549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2" name="Shape 2682"/>
        <p:cNvGrpSpPr/>
        <p:nvPr/>
      </p:nvGrpSpPr>
      <p:grpSpPr>
        <a:xfrm>
          <a:off x="0" y="0"/>
          <a:ext cx="0" cy="0"/>
          <a:chOff x="0" y="0"/>
          <a:chExt cx="0" cy="0"/>
        </a:xfrm>
      </p:grpSpPr>
      <p:sp>
        <p:nvSpPr>
          <p:cNvPr id="2683" name="Google Shape;2683;g1113f1b926b_3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4" name="Google Shape;2684;g1113f1b926b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4" name="Shape 2724"/>
        <p:cNvGrpSpPr/>
        <p:nvPr/>
      </p:nvGrpSpPr>
      <p:grpSpPr>
        <a:xfrm>
          <a:off x="0" y="0"/>
          <a:ext cx="0" cy="0"/>
          <a:chOff x="0" y="0"/>
          <a:chExt cx="0" cy="0"/>
        </a:xfrm>
      </p:grpSpPr>
      <p:sp>
        <p:nvSpPr>
          <p:cNvPr id="2725" name="Google Shape;2725;g7346c01713964549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g7346c01713964549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3" name="Shape 2753"/>
        <p:cNvGrpSpPr/>
        <p:nvPr/>
      </p:nvGrpSpPr>
      <p:grpSpPr>
        <a:xfrm>
          <a:off x="0" y="0"/>
          <a:ext cx="0" cy="0"/>
          <a:chOff x="0" y="0"/>
          <a:chExt cx="0" cy="0"/>
        </a:xfrm>
      </p:grpSpPr>
      <p:sp>
        <p:nvSpPr>
          <p:cNvPr id="2754" name="Google Shape;2754;g7346c01713964549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g7346c01713964549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2" name="Shape 2782"/>
        <p:cNvGrpSpPr/>
        <p:nvPr/>
      </p:nvGrpSpPr>
      <p:grpSpPr>
        <a:xfrm>
          <a:off x="0" y="0"/>
          <a:ext cx="0" cy="0"/>
          <a:chOff x="0" y="0"/>
          <a:chExt cx="0" cy="0"/>
        </a:xfrm>
      </p:grpSpPr>
      <p:sp>
        <p:nvSpPr>
          <p:cNvPr id="2783" name="Google Shape;2783;g2df7dd487ee66fbe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g2df7dd487ee66fbe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75" y="2739741"/>
            <a:ext cx="6390300" cy="2647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4800"/>
              <a:buFont typeface="Asap"/>
              <a:buNone/>
              <a:defRPr b="1" sz="4800">
                <a:solidFill>
                  <a:schemeClr val="accent1"/>
                </a:solidFill>
                <a:latin typeface="Asap"/>
                <a:ea typeface="Asap"/>
                <a:cs typeface="Asap"/>
                <a:sym typeface="Asap"/>
              </a:defRPr>
            </a:lvl1pPr>
            <a:lvl2pPr lvl="1"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2pPr>
            <a:lvl3pPr lvl="2"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3pPr>
            <a:lvl4pPr lvl="3"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4pPr>
            <a:lvl5pPr lvl="4"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5pPr>
            <a:lvl6pPr lvl="5"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6pPr>
            <a:lvl7pPr lvl="6"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7pPr>
            <a:lvl8pPr lvl="7"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8pPr>
            <a:lvl9pPr lvl="8"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9pPr>
          </a:lstStyle>
          <a:p/>
        </p:txBody>
      </p:sp>
      <p:sp>
        <p:nvSpPr>
          <p:cNvPr id="11" name="Google Shape;11;p2"/>
          <p:cNvSpPr txBox="1"/>
          <p:nvPr/>
        </p:nvSpPr>
        <p:spPr>
          <a:xfrm>
            <a:off x="4735425" y="7854274"/>
            <a:ext cx="1974300" cy="192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SA"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CC0000"/>
                </a:solidFill>
                <a:latin typeface="Titillium Web"/>
                <a:ea typeface="Titillium Web"/>
                <a:cs typeface="Titillium Web"/>
                <a:sym typeface="Titillium Web"/>
              </a:rPr>
              <a:t>Important</a:t>
            </a:r>
            <a:endParaRPr b="1" sz="1600">
              <a:solidFill>
                <a:srgbClr val="CC0000"/>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12" name="Google Shape;12;p2"/>
          <p:cNvSpPr/>
          <p:nvPr/>
        </p:nvSpPr>
        <p:spPr>
          <a:xfrm>
            <a:off x="-1263200" y="5692675"/>
            <a:ext cx="5565000" cy="54462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233692" y="6263691"/>
            <a:ext cx="3239344" cy="3428054"/>
            <a:chOff x="2082513" y="3335627"/>
            <a:chExt cx="2662401" cy="2671280"/>
          </a:xfrm>
        </p:grpSpPr>
        <p:sp>
          <p:nvSpPr>
            <p:cNvPr id="14" name="Google Shape;14;p2"/>
            <p:cNvSpPr/>
            <p:nvPr/>
          </p:nvSpPr>
          <p:spPr>
            <a:xfrm>
              <a:off x="2116337" y="3861531"/>
              <a:ext cx="1229537" cy="2057888"/>
            </a:xfrm>
            <a:custGeom>
              <a:rect b="b" l="l" r="r" t="t"/>
              <a:pathLst>
                <a:path extrusionOk="0" h="157874" w="93235">
                  <a:moveTo>
                    <a:pt x="68279" y="0"/>
                  </a:moveTo>
                  <a:cubicBezTo>
                    <a:pt x="56357" y="278"/>
                    <a:pt x="44261" y="9636"/>
                    <a:pt x="33274" y="27035"/>
                  </a:cubicBezTo>
                  <a:cubicBezTo>
                    <a:pt x="23916" y="41903"/>
                    <a:pt x="17608" y="58921"/>
                    <a:pt x="15077" y="68972"/>
                  </a:cubicBezTo>
                  <a:cubicBezTo>
                    <a:pt x="14731" y="70324"/>
                    <a:pt x="14384" y="71814"/>
                    <a:pt x="13934" y="73443"/>
                  </a:cubicBezTo>
                  <a:cubicBezTo>
                    <a:pt x="6759" y="101136"/>
                    <a:pt x="1" y="131948"/>
                    <a:pt x="10294" y="147164"/>
                  </a:cubicBezTo>
                  <a:cubicBezTo>
                    <a:pt x="13552" y="151947"/>
                    <a:pt x="18197" y="154754"/>
                    <a:pt x="24123" y="155517"/>
                  </a:cubicBezTo>
                  <a:cubicBezTo>
                    <a:pt x="32650" y="156626"/>
                    <a:pt x="43671" y="157873"/>
                    <a:pt x="53307" y="157873"/>
                  </a:cubicBezTo>
                  <a:lnTo>
                    <a:pt x="53341" y="157873"/>
                  </a:lnTo>
                  <a:cubicBezTo>
                    <a:pt x="65056" y="157873"/>
                    <a:pt x="81242" y="156383"/>
                    <a:pt x="86510" y="143386"/>
                  </a:cubicBezTo>
                  <a:cubicBezTo>
                    <a:pt x="90219" y="134201"/>
                    <a:pt x="89179" y="121273"/>
                    <a:pt x="88208" y="108761"/>
                  </a:cubicBezTo>
                  <a:cubicBezTo>
                    <a:pt x="87515" y="100374"/>
                    <a:pt x="86891" y="92471"/>
                    <a:pt x="87897" y="87307"/>
                  </a:cubicBezTo>
                  <a:cubicBezTo>
                    <a:pt x="88243" y="85921"/>
                    <a:pt x="88694" y="84569"/>
                    <a:pt x="89283" y="83252"/>
                  </a:cubicBezTo>
                  <a:cubicBezTo>
                    <a:pt x="90947" y="79128"/>
                    <a:pt x="93234" y="73478"/>
                    <a:pt x="91986" y="64605"/>
                  </a:cubicBezTo>
                  <a:cubicBezTo>
                    <a:pt x="91362" y="60030"/>
                    <a:pt x="90323" y="55490"/>
                    <a:pt x="88867" y="51088"/>
                  </a:cubicBezTo>
                  <a:cubicBezTo>
                    <a:pt x="88174" y="48905"/>
                    <a:pt x="87689" y="47310"/>
                    <a:pt x="87585" y="45612"/>
                  </a:cubicBezTo>
                  <a:cubicBezTo>
                    <a:pt x="87446" y="43602"/>
                    <a:pt x="87758" y="40344"/>
                    <a:pt x="88104" y="36913"/>
                  </a:cubicBezTo>
                  <a:cubicBezTo>
                    <a:pt x="89144" y="26445"/>
                    <a:pt x="90427" y="13379"/>
                    <a:pt x="83425" y="5650"/>
                  </a:cubicBezTo>
                  <a:cubicBezTo>
                    <a:pt x="80029" y="1907"/>
                    <a:pt x="75177" y="0"/>
                    <a:pt x="6900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082513" y="3917897"/>
              <a:ext cx="1246825" cy="1945004"/>
            </a:xfrm>
            <a:custGeom>
              <a:rect b="b" l="l" r="r" t="t"/>
              <a:pathLst>
                <a:path extrusionOk="0" h="149214" w="94546">
                  <a:moveTo>
                    <a:pt x="71607" y="1"/>
                  </a:moveTo>
                  <a:cubicBezTo>
                    <a:pt x="71391" y="1"/>
                    <a:pt x="71171" y="3"/>
                    <a:pt x="70948" y="9"/>
                  </a:cubicBezTo>
                  <a:cubicBezTo>
                    <a:pt x="47172" y="563"/>
                    <a:pt x="27243" y="44269"/>
                    <a:pt x="21836" y="65723"/>
                  </a:cubicBezTo>
                  <a:cubicBezTo>
                    <a:pt x="16429" y="87177"/>
                    <a:pt x="1" y="143429"/>
                    <a:pt x="27243" y="146895"/>
                  </a:cubicBezTo>
                  <a:cubicBezTo>
                    <a:pt x="37436" y="148205"/>
                    <a:pt x="47280" y="149214"/>
                    <a:pt x="55914" y="149214"/>
                  </a:cubicBezTo>
                  <a:cubicBezTo>
                    <a:pt x="70355" y="149214"/>
                    <a:pt x="81411" y="146391"/>
                    <a:pt x="85055" y="137433"/>
                  </a:cubicBezTo>
                  <a:cubicBezTo>
                    <a:pt x="90843" y="123119"/>
                    <a:pt x="83530" y="95703"/>
                    <a:pt x="86198" y="82151"/>
                  </a:cubicBezTo>
                  <a:cubicBezTo>
                    <a:pt x="87238" y="76848"/>
                    <a:pt x="91813" y="71892"/>
                    <a:pt x="90254" y="60871"/>
                  </a:cubicBezTo>
                  <a:cubicBezTo>
                    <a:pt x="88729" y="49884"/>
                    <a:pt x="86129" y="46522"/>
                    <a:pt x="85817" y="41565"/>
                  </a:cubicBezTo>
                  <a:cubicBezTo>
                    <a:pt x="85130" y="30647"/>
                    <a:pt x="94546" y="1"/>
                    <a:pt x="71607"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228322" y="3974486"/>
              <a:ext cx="1000074" cy="1831991"/>
            </a:xfrm>
            <a:custGeom>
              <a:rect b="b" l="l" r="r" t="t"/>
              <a:pathLst>
                <a:path extrusionOk="0" h="140544" w="75835">
                  <a:moveTo>
                    <a:pt x="59961" y="0"/>
                  </a:moveTo>
                  <a:cubicBezTo>
                    <a:pt x="39442" y="485"/>
                    <a:pt x="20241" y="41591"/>
                    <a:pt x="14973" y="62422"/>
                  </a:cubicBezTo>
                  <a:cubicBezTo>
                    <a:pt x="14626" y="63808"/>
                    <a:pt x="14245" y="65298"/>
                    <a:pt x="13829" y="66927"/>
                  </a:cubicBezTo>
                  <a:cubicBezTo>
                    <a:pt x="9358" y="84292"/>
                    <a:pt x="0" y="120407"/>
                    <a:pt x="8977" y="133646"/>
                  </a:cubicBezTo>
                  <a:cubicBezTo>
                    <a:pt x="10814" y="136350"/>
                    <a:pt x="13275" y="137840"/>
                    <a:pt x="16741" y="138256"/>
                  </a:cubicBezTo>
                  <a:cubicBezTo>
                    <a:pt x="25024" y="139331"/>
                    <a:pt x="35665" y="140544"/>
                    <a:pt x="44815" y="140544"/>
                  </a:cubicBezTo>
                  <a:lnTo>
                    <a:pt x="44815" y="140509"/>
                  </a:lnTo>
                  <a:cubicBezTo>
                    <a:pt x="59267" y="140509"/>
                    <a:pt x="67482" y="137563"/>
                    <a:pt x="69943" y="131463"/>
                  </a:cubicBezTo>
                  <a:cubicBezTo>
                    <a:pt x="72923" y="124150"/>
                    <a:pt x="71883" y="111742"/>
                    <a:pt x="71017" y="100789"/>
                  </a:cubicBezTo>
                  <a:cubicBezTo>
                    <a:pt x="70324" y="91778"/>
                    <a:pt x="69631" y="83286"/>
                    <a:pt x="70878" y="76944"/>
                  </a:cubicBezTo>
                  <a:cubicBezTo>
                    <a:pt x="71329" y="75038"/>
                    <a:pt x="71953" y="73131"/>
                    <a:pt x="72750" y="71329"/>
                  </a:cubicBezTo>
                  <a:cubicBezTo>
                    <a:pt x="74275" y="67586"/>
                    <a:pt x="75835" y="63704"/>
                    <a:pt x="74899" y="57153"/>
                  </a:cubicBezTo>
                  <a:cubicBezTo>
                    <a:pt x="74344" y="53029"/>
                    <a:pt x="73408" y="48939"/>
                    <a:pt x="72091" y="45023"/>
                  </a:cubicBezTo>
                  <a:cubicBezTo>
                    <a:pt x="71294" y="42423"/>
                    <a:pt x="70601" y="40205"/>
                    <a:pt x="70428" y="37502"/>
                  </a:cubicBezTo>
                  <a:cubicBezTo>
                    <a:pt x="70254" y="34763"/>
                    <a:pt x="70601" y="31332"/>
                    <a:pt x="70982" y="27381"/>
                  </a:cubicBezTo>
                  <a:cubicBezTo>
                    <a:pt x="71814" y="19063"/>
                    <a:pt x="72923" y="7695"/>
                    <a:pt x="68522" y="2773"/>
                  </a:cubicBezTo>
                  <a:cubicBezTo>
                    <a:pt x="66789" y="901"/>
                    <a:pt x="64189" y="0"/>
                    <a:pt x="605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468273" y="3335627"/>
              <a:ext cx="1107948" cy="2362907"/>
            </a:xfrm>
            <a:custGeom>
              <a:rect b="b" l="l" r="r" t="t"/>
              <a:pathLst>
                <a:path extrusionOk="0" h="181274" w="84015">
                  <a:moveTo>
                    <a:pt x="66754" y="0"/>
                  </a:moveTo>
                  <a:cubicBezTo>
                    <a:pt x="66650" y="8110"/>
                    <a:pt x="67932" y="78503"/>
                    <a:pt x="63531" y="84950"/>
                  </a:cubicBezTo>
                  <a:cubicBezTo>
                    <a:pt x="58783" y="91977"/>
                    <a:pt x="49931" y="96084"/>
                    <a:pt x="41356" y="96084"/>
                  </a:cubicBezTo>
                  <a:cubicBezTo>
                    <a:pt x="40541" y="96084"/>
                    <a:pt x="39729" y="96047"/>
                    <a:pt x="38923" y="95972"/>
                  </a:cubicBezTo>
                  <a:cubicBezTo>
                    <a:pt x="29634" y="95105"/>
                    <a:pt x="29495" y="90322"/>
                    <a:pt x="31090" y="88589"/>
                  </a:cubicBezTo>
                  <a:cubicBezTo>
                    <a:pt x="32684" y="86856"/>
                    <a:pt x="34001" y="83668"/>
                    <a:pt x="33689" y="81761"/>
                  </a:cubicBezTo>
                  <a:cubicBezTo>
                    <a:pt x="33377" y="79890"/>
                    <a:pt x="35283" y="77013"/>
                    <a:pt x="39928" y="74968"/>
                  </a:cubicBezTo>
                  <a:cubicBezTo>
                    <a:pt x="44572" y="72923"/>
                    <a:pt x="46374" y="70913"/>
                    <a:pt x="45854" y="70185"/>
                  </a:cubicBezTo>
                  <a:cubicBezTo>
                    <a:pt x="45778" y="70073"/>
                    <a:pt x="45674" y="70022"/>
                    <a:pt x="45547" y="70022"/>
                  </a:cubicBezTo>
                  <a:cubicBezTo>
                    <a:pt x="44387" y="70022"/>
                    <a:pt x="41215" y="74188"/>
                    <a:pt x="37509" y="74188"/>
                  </a:cubicBezTo>
                  <a:cubicBezTo>
                    <a:pt x="37209" y="74188"/>
                    <a:pt x="36906" y="74160"/>
                    <a:pt x="36600" y="74102"/>
                  </a:cubicBezTo>
                  <a:cubicBezTo>
                    <a:pt x="33377" y="73478"/>
                    <a:pt x="37606" y="67135"/>
                    <a:pt x="39789" y="65541"/>
                  </a:cubicBezTo>
                  <a:cubicBezTo>
                    <a:pt x="41938" y="63946"/>
                    <a:pt x="44260" y="62075"/>
                    <a:pt x="43983" y="61347"/>
                  </a:cubicBezTo>
                  <a:cubicBezTo>
                    <a:pt x="43924" y="61202"/>
                    <a:pt x="43803" y="61138"/>
                    <a:pt x="43639" y="61138"/>
                  </a:cubicBezTo>
                  <a:cubicBezTo>
                    <a:pt x="42938" y="61138"/>
                    <a:pt x="41443" y="62292"/>
                    <a:pt x="40517" y="63219"/>
                  </a:cubicBezTo>
                  <a:cubicBezTo>
                    <a:pt x="40257" y="63486"/>
                    <a:pt x="40033" y="63588"/>
                    <a:pt x="39833" y="63588"/>
                  </a:cubicBezTo>
                  <a:cubicBezTo>
                    <a:pt x="39211" y="63588"/>
                    <a:pt x="38826" y="62603"/>
                    <a:pt x="38333" y="62603"/>
                  </a:cubicBezTo>
                  <a:cubicBezTo>
                    <a:pt x="38288" y="62603"/>
                    <a:pt x="38242" y="62611"/>
                    <a:pt x="38195" y="62629"/>
                  </a:cubicBezTo>
                  <a:cubicBezTo>
                    <a:pt x="37467" y="62941"/>
                    <a:pt x="38195" y="64362"/>
                    <a:pt x="38195" y="64362"/>
                  </a:cubicBezTo>
                  <a:cubicBezTo>
                    <a:pt x="38195" y="64362"/>
                    <a:pt x="34001" y="69457"/>
                    <a:pt x="33689" y="73200"/>
                  </a:cubicBezTo>
                  <a:cubicBezTo>
                    <a:pt x="33468" y="76214"/>
                    <a:pt x="31769" y="81256"/>
                    <a:pt x="29912" y="81256"/>
                  </a:cubicBezTo>
                  <a:cubicBezTo>
                    <a:pt x="29441" y="81256"/>
                    <a:pt x="28960" y="80931"/>
                    <a:pt x="28490" y="80167"/>
                  </a:cubicBezTo>
                  <a:cubicBezTo>
                    <a:pt x="26619" y="77117"/>
                    <a:pt x="25475" y="74829"/>
                    <a:pt x="24990" y="73304"/>
                  </a:cubicBezTo>
                  <a:cubicBezTo>
                    <a:pt x="24955" y="73183"/>
                    <a:pt x="24851" y="73122"/>
                    <a:pt x="24747" y="73122"/>
                  </a:cubicBezTo>
                  <a:cubicBezTo>
                    <a:pt x="24643" y="73122"/>
                    <a:pt x="24539" y="73183"/>
                    <a:pt x="24504" y="73304"/>
                  </a:cubicBezTo>
                  <a:cubicBezTo>
                    <a:pt x="24227" y="74587"/>
                    <a:pt x="24123" y="77013"/>
                    <a:pt x="25891" y="79890"/>
                  </a:cubicBezTo>
                  <a:cubicBezTo>
                    <a:pt x="28218" y="83645"/>
                    <a:pt x="27878" y="86817"/>
                    <a:pt x="26239" y="86817"/>
                  </a:cubicBezTo>
                  <a:cubicBezTo>
                    <a:pt x="26047" y="86817"/>
                    <a:pt x="25838" y="86773"/>
                    <a:pt x="25613" y="86683"/>
                  </a:cubicBezTo>
                  <a:cubicBezTo>
                    <a:pt x="23903" y="86004"/>
                    <a:pt x="18894" y="84006"/>
                    <a:pt x="16189" y="84006"/>
                  </a:cubicBezTo>
                  <a:cubicBezTo>
                    <a:pt x="15441" y="84006"/>
                    <a:pt x="14869" y="84159"/>
                    <a:pt x="14592" y="84534"/>
                  </a:cubicBezTo>
                  <a:cubicBezTo>
                    <a:pt x="13275" y="86267"/>
                    <a:pt x="19513" y="86128"/>
                    <a:pt x="22425" y="90773"/>
                  </a:cubicBezTo>
                  <a:cubicBezTo>
                    <a:pt x="25302" y="95382"/>
                    <a:pt x="27901" y="95764"/>
                    <a:pt x="24782" y="96076"/>
                  </a:cubicBezTo>
                  <a:cubicBezTo>
                    <a:pt x="24243" y="96136"/>
                    <a:pt x="23813" y="96171"/>
                    <a:pt x="23409" y="96171"/>
                  </a:cubicBezTo>
                  <a:cubicBezTo>
                    <a:pt x="21501" y="96171"/>
                    <a:pt x="20172" y="95386"/>
                    <a:pt x="10675" y="92783"/>
                  </a:cubicBezTo>
                  <a:cubicBezTo>
                    <a:pt x="10589" y="92759"/>
                    <a:pt x="10453" y="92739"/>
                    <a:pt x="10306" y="92739"/>
                  </a:cubicBezTo>
                  <a:cubicBezTo>
                    <a:pt x="9803" y="92739"/>
                    <a:pt x="9170" y="92973"/>
                    <a:pt x="9947" y="94100"/>
                  </a:cubicBezTo>
                  <a:cubicBezTo>
                    <a:pt x="10917" y="95471"/>
                    <a:pt x="16630" y="99036"/>
                    <a:pt x="20922" y="99036"/>
                  </a:cubicBezTo>
                  <a:cubicBezTo>
                    <a:pt x="21078" y="99036"/>
                    <a:pt x="21233" y="99031"/>
                    <a:pt x="21385" y="99022"/>
                  </a:cubicBezTo>
                  <a:lnTo>
                    <a:pt x="21385" y="99022"/>
                  </a:lnTo>
                  <a:cubicBezTo>
                    <a:pt x="21385" y="99022"/>
                    <a:pt x="19513" y="103354"/>
                    <a:pt x="16637" y="104220"/>
                  </a:cubicBezTo>
                  <a:cubicBezTo>
                    <a:pt x="13760" y="105122"/>
                    <a:pt x="9774" y="105711"/>
                    <a:pt x="10779" y="106577"/>
                  </a:cubicBezTo>
                  <a:cubicBezTo>
                    <a:pt x="11014" y="106773"/>
                    <a:pt x="11357" y="106843"/>
                    <a:pt x="11764" y="106843"/>
                  </a:cubicBezTo>
                  <a:cubicBezTo>
                    <a:pt x="12806" y="106843"/>
                    <a:pt x="14260" y="106381"/>
                    <a:pt x="15344" y="106381"/>
                  </a:cubicBezTo>
                  <a:cubicBezTo>
                    <a:pt x="15713" y="106381"/>
                    <a:pt x="16038" y="106434"/>
                    <a:pt x="16290" y="106577"/>
                  </a:cubicBezTo>
                  <a:cubicBezTo>
                    <a:pt x="17288" y="107129"/>
                    <a:pt x="19520" y="108098"/>
                    <a:pt x="20724" y="108098"/>
                  </a:cubicBezTo>
                  <a:cubicBezTo>
                    <a:pt x="21109" y="108098"/>
                    <a:pt x="21388" y="107999"/>
                    <a:pt x="21489" y="107756"/>
                  </a:cubicBezTo>
                  <a:cubicBezTo>
                    <a:pt x="21940" y="106751"/>
                    <a:pt x="18612" y="106023"/>
                    <a:pt x="19617" y="104844"/>
                  </a:cubicBezTo>
                  <a:cubicBezTo>
                    <a:pt x="20521" y="103785"/>
                    <a:pt x="24001" y="99001"/>
                    <a:pt x="28496" y="99001"/>
                  </a:cubicBezTo>
                  <a:cubicBezTo>
                    <a:pt x="29002" y="99001"/>
                    <a:pt x="29521" y="99062"/>
                    <a:pt x="30050" y="99195"/>
                  </a:cubicBezTo>
                  <a:cubicBezTo>
                    <a:pt x="35283" y="100477"/>
                    <a:pt x="42389" y="99923"/>
                    <a:pt x="41071" y="103527"/>
                  </a:cubicBezTo>
                  <a:cubicBezTo>
                    <a:pt x="39754" y="107132"/>
                    <a:pt x="27277" y="134097"/>
                    <a:pt x="24747" y="135691"/>
                  </a:cubicBezTo>
                  <a:cubicBezTo>
                    <a:pt x="22217" y="137285"/>
                    <a:pt x="21350" y="139157"/>
                    <a:pt x="18612" y="140023"/>
                  </a:cubicBezTo>
                  <a:cubicBezTo>
                    <a:pt x="15840" y="140890"/>
                    <a:pt x="13656" y="142935"/>
                    <a:pt x="12062" y="143489"/>
                  </a:cubicBezTo>
                  <a:cubicBezTo>
                    <a:pt x="10467" y="144079"/>
                    <a:pt x="763" y="144668"/>
                    <a:pt x="1941" y="145812"/>
                  </a:cubicBezTo>
                  <a:cubicBezTo>
                    <a:pt x="2419" y="146304"/>
                    <a:pt x="3658" y="146566"/>
                    <a:pt x="5277" y="146566"/>
                  </a:cubicBezTo>
                  <a:cubicBezTo>
                    <a:pt x="7536" y="146566"/>
                    <a:pt x="10535" y="146055"/>
                    <a:pt x="13240" y="144945"/>
                  </a:cubicBezTo>
                  <a:cubicBezTo>
                    <a:pt x="16937" y="143455"/>
                    <a:pt x="20260" y="141505"/>
                    <a:pt x="21760" y="141505"/>
                  </a:cubicBezTo>
                  <a:cubicBezTo>
                    <a:pt x="22144" y="141505"/>
                    <a:pt x="22409" y="141633"/>
                    <a:pt x="22529" y="141930"/>
                  </a:cubicBezTo>
                  <a:cubicBezTo>
                    <a:pt x="23083" y="143385"/>
                    <a:pt x="19756" y="147579"/>
                    <a:pt x="15562" y="150040"/>
                  </a:cubicBezTo>
                  <a:cubicBezTo>
                    <a:pt x="11334" y="152501"/>
                    <a:pt x="0" y="159467"/>
                    <a:pt x="1837" y="162517"/>
                  </a:cubicBezTo>
                  <a:cubicBezTo>
                    <a:pt x="2126" y="162998"/>
                    <a:pt x="2428" y="163205"/>
                    <a:pt x="2755" y="163205"/>
                  </a:cubicBezTo>
                  <a:cubicBezTo>
                    <a:pt x="4506" y="163205"/>
                    <a:pt x="7001" y="157279"/>
                    <a:pt x="12374" y="155586"/>
                  </a:cubicBezTo>
                  <a:cubicBezTo>
                    <a:pt x="12374" y="155586"/>
                    <a:pt x="15336" y="153312"/>
                    <a:pt x="17214" y="153312"/>
                  </a:cubicBezTo>
                  <a:cubicBezTo>
                    <a:pt x="17757" y="153312"/>
                    <a:pt x="18209" y="153502"/>
                    <a:pt x="18474" y="153991"/>
                  </a:cubicBezTo>
                  <a:cubicBezTo>
                    <a:pt x="19386" y="155705"/>
                    <a:pt x="19769" y="157352"/>
                    <a:pt x="20396" y="157352"/>
                  </a:cubicBezTo>
                  <a:cubicBezTo>
                    <a:pt x="20556" y="157352"/>
                    <a:pt x="20731" y="157245"/>
                    <a:pt x="20934" y="157007"/>
                  </a:cubicBezTo>
                  <a:cubicBezTo>
                    <a:pt x="21940" y="155828"/>
                    <a:pt x="21073" y="150907"/>
                    <a:pt x="23673" y="147163"/>
                  </a:cubicBezTo>
                  <a:cubicBezTo>
                    <a:pt x="26202" y="143536"/>
                    <a:pt x="29498" y="135371"/>
                    <a:pt x="30922" y="135371"/>
                  </a:cubicBezTo>
                  <a:cubicBezTo>
                    <a:pt x="30981" y="135371"/>
                    <a:pt x="31037" y="135385"/>
                    <a:pt x="31090" y="135414"/>
                  </a:cubicBezTo>
                  <a:cubicBezTo>
                    <a:pt x="32372" y="136142"/>
                    <a:pt x="32823" y="145708"/>
                    <a:pt x="31956" y="150629"/>
                  </a:cubicBezTo>
                  <a:cubicBezTo>
                    <a:pt x="31090" y="155551"/>
                    <a:pt x="30362" y="165255"/>
                    <a:pt x="30362" y="166573"/>
                  </a:cubicBezTo>
                  <a:cubicBezTo>
                    <a:pt x="30362" y="167890"/>
                    <a:pt x="26133" y="176728"/>
                    <a:pt x="27312" y="176728"/>
                  </a:cubicBezTo>
                  <a:cubicBezTo>
                    <a:pt x="28338" y="176728"/>
                    <a:pt x="29444" y="174860"/>
                    <a:pt x="30766" y="174860"/>
                  </a:cubicBezTo>
                  <a:cubicBezTo>
                    <a:pt x="30961" y="174860"/>
                    <a:pt x="31161" y="174901"/>
                    <a:pt x="31367" y="174995"/>
                  </a:cubicBezTo>
                  <a:cubicBezTo>
                    <a:pt x="32888" y="175689"/>
                    <a:pt x="35324" y="181273"/>
                    <a:pt x="36327" y="181273"/>
                  </a:cubicBezTo>
                  <a:cubicBezTo>
                    <a:pt x="36375" y="181273"/>
                    <a:pt x="36420" y="181260"/>
                    <a:pt x="36462" y="181233"/>
                  </a:cubicBezTo>
                  <a:cubicBezTo>
                    <a:pt x="37328" y="180644"/>
                    <a:pt x="33412" y="170801"/>
                    <a:pt x="33481" y="169484"/>
                  </a:cubicBezTo>
                  <a:cubicBezTo>
                    <a:pt x="33550" y="168167"/>
                    <a:pt x="31817" y="160923"/>
                    <a:pt x="32823" y="160784"/>
                  </a:cubicBezTo>
                  <a:cubicBezTo>
                    <a:pt x="32831" y="160783"/>
                    <a:pt x="32839" y="160783"/>
                    <a:pt x="32848" y="160783"/>
                  </a:cubicBezTo>
                  <a:cubicBezTo>
                    <a:pt x="33880" y="160783"/>
                    <a:pt x="38875" y="168643"/>
                    <a:pt x="39971" y="168643"/>
                  </a:cubicBezTo>
                  <a:cubicBezTo>
                    <a:pt x="40007" y="168643"/>
                    <a:pt x="40039" y="168635"/>
                    <a:pt x="40066" y="168617"/>
                  </a:cubicBezTo>
                  <a:cubicBezTo>
                    <a:pt x="40933" y="168028"/>
                    <a:pt x="38680" y="163592"/>
                    <a:pt x="35006" y="159329"/>
                  </a:cubicBezTo>
                  <a:cubicBezTo>
                    <a:pt x="31332" y="155066"/>
                    <a:pt x="35873" y="151357"/>
                    <a:pt x="36011" y="148758"/>
                  </a:cubicBezTo>
                  <a:cubicBezTo>
                    <a:pt x="36150" y="146124"/>
                    <a:pt x="37155" y="136280"/>
                    <a:pt x="36739" y="131220"/>
                  </a:cubicBezTo>
                  <a:cubicBezTo>
                    <a:pt x="36289" y="126125"/>
                    <a:pt x="40517" y="110459"/>
                    <a:pt x="47761" y="106716"/>
                  </a:cubicBezTo>
                  <a:cubicBezTo>
                    <a:pt x="54519" y="103181"/>
                    <a:pt x="64778" y="100027"/>
                    <a:pt x="69042" y="96110"/>
                  </a:cubicBezTo>
                  <a:cubicBezTo>
                    <a:pt x="69943" y="95261"/>
                    <a:pt x="71095" y="94836"/>
                    <a:pt x="72243" y="94836"/>
                  </a:cubicBezTo>
                  <a:cubicBezTo>
                    <a:pt x="73391" y="94836"/>
                    <a:pt x="74535" y="95261"/>
                    <a:pt x="75419" y="96110"/>
                  </a:cubicBezTo>
                  <a:cubicBezTo>
                    <a:pt x="77429" y="97947"/>
                    <a:pt x="79231" y="99611"/>
                    <a:pt x="81276" y="101240"/>
                  </a:cubicBezTo>
                  <a:cubicBezTo>
                    <a:pt x="81900" y="97912"/>
                    <a:pt x="82732" y="94620"/>
                    <a:pt x="83772" y="91431"/>
                  </a:cubicBezTo>
                  <a:cubicBezTo>
                    <a:pt x="83876" y="91154"/>
                    <a:pt x="83945" y="90877"/>
                    <a:pt x="84014" y="90634"/>
                  </a:cubicBezTo>
                  <a:cubicBezTo>
                    <a:pt x="83425" y="89594"/>
                    <a:pt x="82801" y="88589"/>
                    <a:pt x="82108" y="87549"/>
                  </a:cubicBezTo>
                  <a:cubicBezTo>
                    <a:pt x="77706" y="81137"/>
                    <a:pt x="77082" y="8769"/>
                    <a:pt x="7763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468273" y="4132610"/>
              <a:ext cx="794850" cy="1565973"/>
            </a:xfrm>
            <a:custGeom>
              <a:rect b="b" l="l" r="r" t="t"/>
              <a:pathLst>
                <a:path extrusionOk="0" h="120136" w="60273">
                  <a:moveTo>
                    <a:pt x="43639" y="0"/>
                  </a:moveTo>
                  <a:cubicBezTo>
                    <a:pt x="42938" y="0"/>
                    <a:pt x="41443" y="1154"/>
                    <a:pt x="40517" y="2081"/>
                  </a:cubicBezTo>
                  <a:cubicBezTo>
                    <a:pt x="40257" y="2348"/>
                    <a:pt x="40033" y="2450"/>
                    <a:pt x="39833" y="2450"/>
                  </a:cubicBezTo>
                  <a:cubicBezTo>
                    <a:pt x="39211" y="2450"/>
                    <a:pt x="38826" y="1465"/>
                    <a:pt x="38333" y="1465"/>
                  </a:cubicBezTo>
                  <a:cubicBezTo>
                    <a:pt x="38288" y="1465"/>
                    <a:pt x="38242" y="1473"/>
                    <a:pt x="38195" y="1491"/>
                  </a:cubicBezTo>
                  <a:cubicBezTo>
                    <a:pt x="37467" y="1803"/>
                    <a:pt x="38195" y="3224"/>
                    <a:pt x="38195" y="3224"/>
                  </a:cubicBezTo>
                  <a:cubicBezTo>
                    <a:pt x="38195" y="3224"/>
                    <a:pt x="34001" y="8319"/>
                    <a:pt x="33689" y="12062"/>
                  </a:cubicBezTo>
                  <a:cubicBezTo>
                    <a:pt x="33468" y="15076"/>
                    <a:pt x="31769" y="20118"/>
                    <a:pt x="29912" y="20118"/>
                  </a:cubicBezTo>
                  <a:cubicBezTo>
                    <a:pt x="29441" y="20118"/>
                    <a:pt x="28960" y="19793"/>
                    <a:pt x="28490" y="19029"/>
                  </a:cubicBezTo>
                  <a:cubicBezTo>
                    <a:pt x="26619" y="15979"/>
                    <a:pt x="25475" y="13691"/>
                    <a:pt x="24990" y="12166"/>
                  </a:cubicBezTo>
                  <a:cubicBezTo>
                    <a:pt x="24955" y="12045"/>
                    <a:pt x="24851" y="11984"/>
                    <a:pt x="24747" y="11984"/>
                  </a:cubicBezTo>
                  <a:cubicBezTo>
                    <a:pt x="24643" y="11984"/>
                    <a:pt x="24539" y="12045"/>
                    <a:pt x="24504" y="12166"/>
                  </a:cubicBezTo>
                  <a:cubicBezTo>
                    <a:pt x="24227" y="13449"/>
                    <a:pt x="24123" y="15875"/>
                    <a:pt x="25891" y="18752"/>
                  </a:cubicBezTo>
                  <a:cubicBezTo>
                    <a:pt x="28218" y="22507"/>
                    <a:pt x="27878" y="25679"/>
                    <a:pt x="26239" y="25679"/>
                  </a:cubicBezTo>
                  <a:cubicBezTo>
                    <a:pt x="26047" y="25679"/>
                    <a:pt x="25838" y="25635"/>
                    <a:pt x="25613" y="25545"/>
                  </a:cubicBezTo>
                  <a:cubicBezTo>
                    <a:pt x="23903" y="24866"/>
                    <a:pt x="18894" y="22868"/>
                    <a:pt x="16189" y="22868"/>
                  </a:cubicBezTo>
                  <a:cubicBezTo>
                    <a:pt x="15441" y="22868"/>
                    <a:pt x="14869" y="23021"/>
                    <a:pt x="14592" y="23396"/>
                  </a:cubicBezTo>
                  <a:cubicBezTo>
                    <a:pt x="13275" y="25129"/>
                    <a:pt x="19513" y="24990"/>
                    <a:pt x="22425" y="29635"/>
                  </a:cubicBezTo>
                  <a:cubicBezTo>
                    <a:pt x="25302" y="34244"/>
                    <a:pt x="27901" y="34626"/>
                    <a:pt x="24782" y="34938"/>
                  </a:cubicBezTo>
                  <a:cubicBezTo>
                    <a:pt x="24243" y="34998"/>
                    <a:pt x="23813" y="35033"/>
                    <a:pt x="23409" y="35033"/>
                  </a:cubicBezTo>
                  <a:cubicBezTo>
                    <a:pt x="21501" y="35033"/>
                    <a:pt x="20172" y="34248"/>
                    <a:pt x="10675" y="31645"/>
                  </a:cubicBezTo>
                  <a:cubicBezTo>
                    <a:pt x="10589" y="31621"/>
                    <a:pt x="10453" y="31601"/>
                    <a:pt x="10306" y="31601"/>
                  </a:cubicBezTo>
                  <a:cubicBezTo>
                    <a:pt x="9803" y="31601"/>
                    <a:pt x="9170" y="31835"/>
                    <a:pt x="9947" y="32962"/>
                  </a:cubicBezTo>
                  <a:cubicBezTo>
                    <a:pt x="10917" y="34333"/>
                    <a:pt x="16630" y="37898"/>
                    <a:pt x="20922" y="37898"/>
                  </a:cubicBezTo>
                  <a:cubicBezTo>
                    <a:pt x="21078" y="37898"/>
                    <a:pt x="21233" y="37893"/>
                    <a:pt x="21385" y="37884"/>
                  </a:cubicBezTo>
                  <a:lnTo>
                    <a:pt x="21385" y="37884"/>
                  </a:lnTo>
                  <a:cubicBezTo>
                    <a:pt x="21385" y="37884"/>
                    <a:pt x="19513" y="42216"/>
                    <a:pt x="16637" y="43082"/>
                  </a:cubicBezTo>
                  <a:cubicBezTo>
                    <a:pt x="13760" y="43984"/>
                    <a:pt x="9774" y="44573"/>
                    <a:pt x="10779" y="45439"/>
                  </a:cubicBezTo>
                  <a:cubicBezTo>
                    <a:pt x="11014" y="45635"/>
                    <a:pt x="11357" y="45705"/>
                    <a:pt x="11764" y="45705"/>
                  </a:cubicBezTo>
                  <a:cubicBezTo>
                    <a:pt x="12806" y="45705"/>
                    <a:pt x="14260" y="45243"/>
                    <a:pt x="15344" y="45243"/>
                  </a:cubicBezTo>
                  <a:cubicBezTo>
                    <a:pt x="15713" y="45243"/>
                    <a:pt x="16038" y="45296"/>
                    <a:pt x="16290" y="45439"/>
                  </a:cubicBezTo>
                  <a:cubicBezTo>
                    <a:pt x="17288" y="45991"/>
                    <a:pt x="19520" y="46960"/>
                    <a:pt x="20724" y="46960"/>
                  </a:cubicBezTo>
                  <a:cubicBezTo>
                    <a:pt x="21109" y="46960"/>
                    <a:pt x="21388" y="46861"/>
                    <a:pt x="21489" y="46618"/>
                  </a:cubicBezTo>
                  <a:cubicBezTo>
                    <a:pt x="21940" y="45613"/>
                    <a:pt x="18612" y="44885"/>
                    <a:pt x="19617" y="43706"/>
                  </a:cubicBezTo>
                  <a:cubicBezTo>
                    <a:pt x="20521" y="42647"/>
                    <a:pt x="24001" y="37863"/>
                    <a:pt x="28496" y="37863"/>
                  </a:cubicBezTo>
                  <a:cubicBezTo>
                    <a:pt x="29002" y="37863"/>
                    <a:pt x="29521" y="37924"/>
                    <a:pt x="30050" y="38057"/>
                  </a:cubicBezTo>
                  <a:cubicBezTo>
                    <a:pt x="35283" y="39339"/>
                    <a:pt x="42389" y="38785"/>
                    <a:pt x="41071" y="42389"/>
                  </a:cubicBezTo>
                  <a:cubicBezTo>
                    <a:pt x="39754" y="45994"/>
                    <a:pt x="27277" y="72959"/>
                    <a:pt x="24747" y="74553"/>
                  </a:cubicBezTo>
                  <a:cubicBezTo>
                    <a:pt x="22217" y="76147"/>
                    <a:pt x="21350" y="78019"/>
                    <a:pt x="18612" y="78885"/>
                  </a:cubicBezTo>
                  <a:cubicBezTo>
                    <a:pt x="15840" y="79752"/>
                    <a:pt x="13656" y="81797"/>
                    <a:pt x="12062" y="82351"/>
                  </a:cubicBezTo>
                  <a:cubicBezTo>
                    <a:pt x="10467" y="82941"/>
                    <a:pt x="763" y="83530"/>
                    <a:pt x="1941" y="84674"/>
                  </a:cubicBezTo>
                  <a:cubicBezTo>
                    <a:pt x="2419" y="85166"/>
                    <a:pt x="3658" y="85428"/>
                    <a:pt x="5277" y="85428"/>
                  </a:cubicBezTo>
                  <a:cubicBezTo>
                    <a:pt x="7536" y="85428"/>
                    <a:pt x="10535" y="84917"/>
                    <a:pt x="13240" y="83807"/>
                  </a:cubicBezTo>
                  <a:cubicBezTo>
                    <a:pt x="16937" y="82317"/>
                    <a:pt x="20260" y="80367"/>
                    <a:pt x="21760" y="80367"/>
                  </a:cubicBezTo>
                  <a:cubicBezTo>
                    <a:pt x="22144" y="80367"/>
                    <a:pt x="22409" y="80495"/>
                    <a:pt x="22529" y="80792"/>
                  </a:cubicBezTo>
                  <a:cubicBezTo>
                    <a:pt x="23083" y="82247"/>
                    <a:pt x="19756" y="86441"/>
                    <a:pt x="15562" y="88902"/>
                  </a:cubicBezTo>
                  <a:cubicBezTo>
                    <a:pt x="11334" y="91363"/>
                    <a:pt x="0" y="98329"/>
                    <a:pt x="1837" y="101379"/>
                  </a:cubicBezTo>
                  <a:cubicBezTo>
                    <a:pt x="2126" y="101860"/>
                    <a:pt x="2428" y="102067"/>
                    <a:pt x="2755" y="102067"/>
                  </a:cubicBezTo>
                  <a:cubicBezTo>
                    <a:pt x="4506" y="102067"/>
                    <a:pt x="7001" y="96141"/>
                    <a:pt x="12374" y="94448"/>
                  </a:cubicBezTo>
                  <a:cubicBezTo>
                    <a:pt x="12374" y="94448"/>
                    <a:pt x="15336" y="92174"/>
                    <a:pt x="17214" y="92174"/>
                  </a:cubicBezTo>
                  <a:cubicBezTo>
                    <a:pt x="17757" y="92174"/>
                    <a:pt x="18209" y="92364"/>
                    <a:pt x="18474" y="92853"/>
                  </a:cubicBezTo>
                  <a:cubicBezTo>
                    <a:pt x="19386" y="94567"/>
                    <a:pt x="19769" y="96214"/>
                    <a:pt x="20396" y="96214"/>
                  </a:cubicBezTo>
                  <a:cubicBezTo>
                    <a:pt x="20556" y="96214"/>
                    <a:pt x="20731" y="96107"/>
                    <a:pt x="20934" y="95869"/>
                  </a:cubicBezTo>
                  <a:cubicBezTo>
                    <a:pt x="21940" y="94690"/>
                    <a:pt x="21073" y="89769"/>
                    <a:pt x="23673" y="86025"/>
                  </a:cubicBezTo>
                  <a:cubicBezTo>
                    <a:pt x="26202" y="82398"/>
                    <a:pt x="29498" y="74233"/>
                    <a:pt x="30922" y="74233"/>
                  </a:cubicBezTo>
                  <a:cubicBezTo>
                    <a:pt x="30981" y="74233"/>
                    <a:pt x="31037" y="74247"/>
                    <a:pt x="31090" y="74276"/>
                  </a:cubicBezTo>
                  <a:cubicBezTo>
                    <a:pt x="32372" y="75004"/>
                    <a:pt x="32823" y="84570"/>
                    <a:pt x="31956" y="89491"/>
                  </a:cubicBezTo>
                  <a:cubicBezTo>
                    <a:pt x="31090" y="94413"/>
                    <a:pt x="30362" y="104117"/>
                    <a:pt x="30362" y="105435"/>
                  </a:cubicBezTo>
                  <a:cubicBezTo>
                    <a:pt x="30362" y="106752"/>
                    <a:pt x="26133" y="115590"/>
                    <a:pt x="27312" y="115590"/>
                  </a:cubicBezTo>
                  <a:cubicBezTo>
                    <a:pt x="28338" y="115590"/>
                    <a:pt x="29444" y="113722"/>
                    <a:pt x="30766" y="113722"/>
                  </a:cubicBezTo>
                  <a:cubicBezTo>
                    <a:pt x="30961" y="113722"/>
                    <a:pt x="31161" y="113763"/>
                    <a:pt x="31367" y="113857"/>
                  </a:cubicBezTo>
                  <a:cubicBezTo>
                    <a:pt x="32888" y="114551"/>
                    <a:pt x="35324" y="120135"/>
                    <a:pt x="36327" y="120135"/>
                  </a:cubicBezTo>
                  <a:cubicBezTo>
                    <a:pt x="36375" y="120135"/>
                    <a:pt x="36420" y="120122"/>
                    <a:pt x="36462" y="120095"/>
                  </a:cubicBezTo>
                  <a:cubicBezTo>
                    <a:pt x="37328" y="119506"/>
                    <a:pt x="33412" y="109663"/>
                    <a:pt x="33481" y="108346"/>
                  </a:cubicBezTo>
                  <a:cubicBezTo>
                    <a:pt x="33550" y="107029"/>
                    <a:pt x="31817" y="99785"/>
                    <a:pt x="32823" y="99646"/>
                  </a:cubicBezTo>
                  <a:cubicBezTo>
                    <a:pt x="32831" y="99645"/>
                    <a:pt x="32839" y="99645"/>
                    <a:pt x="32848" y="99645"/>
                  </a:cubicBezTo>
                  <a:cubicBezTo>
                    <a:pt x="33880" y="99645"/>
                    <a:pt x="38875" y="107505"/>
                    <a:pt x="39971" y="107505"/>
                  </a:cubicBezTo>
                  <a:cubicBezTo>
                    <a:pt x="40007" y="107505"/>
                    <a:pt x="40039" y="107497"/>
                    <a:pt x="40066" y="107479"/>
                  </a:cubicBezTo>
                  <a:cubicBezTo>
                    <a:pt x="40933" y="106890"/>
                    <a:pt x="38680" y="102454"/>
                    <a:pt x="35006" y="98191"/>
                  </a:cubicBezTo>
                  <a:cubicBezTo>
                    <a:pt x="31332" y="93928"/>
                    <a:pt x="35873" y="90219"/>
                    <a:pt x="36011" y="87620"/>
                  </a:cubicBezTo>
                  <a:cubicBezTo>
                    <a:pt x="36150" y="84986"/>
                    <a:pt x="37155" y="75142"/>
                    <a:pt x="36739" y="70082"/>
                  </a:cubicBezTo>
                  <a:cubicBezTo>
                    <a:pt x="36289" y="64987"/>
                    <a:pt x="40517" y="49321"/>
                    <a:pt x="47761" y="45578"/>
                  </a:cubicBezTo>
                  <a:cubicBezTo>
                    <a:pt x="51400" y="43672"/>
                    <a:pt x="56079" y="41869"/>
                    <a:pt x="60273" y="39998"/>
                  </a:cubicBezTo>
                  <a:cubicBezTo>
                    <a:pt x="59337" y="35353"/>
                    <a:pt x="58262" y="32407"/>
                    <a:pt x="57500" y="29877"/>
                  </a:cubicBezTo>
                  <a:cubicBezTo>
                    <a:pt x="52753" y="33194"/>
                    <a:pt x="47097" y="34935"/>
                    <a:pt x="41331" y="34935"/>
                  </a:cubicBezTo>
                  <a:cubicBezTo>
                    <a:pt x="40529" y="34935"/>
                    <a:pt x="39726" y="34901"/>
                    <a:pt x="38923" y="34834"/>
                  </a:cubicBezTo>
                  <a:cubicBezTo>
                    <a:pt x="29634" y="33967"/>
                    <a:pt x="29495" y="29184"/>
                    <a:pt x="31090" y="27451"/>
                  </a:cubicBezTo>
                  <a:cubicBezTo>
                    <a:pt x="32684" y="25718"/>
                    <a:pt x="34001" y="22530"/>
                    <a:pt x="33689" y="20623"/>
                  </a:cubicBezTo>
                  <a:cubicBezTo>
                    <a:pt x="33377" y="18752"/>
                    <a:pt x="35283" y="15875"/>
                    <a:pt x="39928" y="13830"/>
                  </a:cubicBezTo>
                  <a:cubicBezTo>
                    <a:pt x="44572" y="11785"/>
                    <a:pt x="46374" y="9775"/>
                    <a:pt x="45854" y="9047"/>
                  </a:cubicBezTo>
                  <a:cubicBezTo>
                    <a:pt x="45778" y="8935"/>
                    <a:pt x="45674" y="8884"/>
                    <a:pt x="45547" y="8884"/>
                  </a:cubicBezTo>
                  <a:cubicBezTo>
                    <a:pt x="44387" y="8884"/>
                    <a:pt x="41215" y="13050"/>
                    <a:pt x="37509" y="13050"/>
                  </a:cubicBezTo>
                  <a:cubicBezTo>
                    <a:pt x="37209" y="13050"/>
                    <a:pt x="36906" y="13022"/>
                    <a:pt x="36600" y="12964"/>
                  </a:cubicBezTo>
                  <a:cubicBezTo>
                    <a:pt x="33377" y="12340"/>
                    <a:pt x="37606" y="5997"/>
                    <a:pt x="39789" y="4403"/>
                  </a:cubicBezTo>
                  <a:cubicBezTo>
                    <a:pt x="41938" y="2808"/>
                    <a:pt x="44260" y="937"/>
                    <a:pt x="43983" y="209"/>
                  </a:cubicBezTo>
                  <a:cubicBezTo>
                    <a:pt x="43924" y="64"/>
                    <a:pt x="43803" y="0"/>
                    <a:pt x="43639"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515377" y="3861531"/>
              <a:ext cx="1229537" cy="2057888"/>
            </a:xfrm>
            <a:custGeom>
              <a:rect b="b" l="l" r="r" t="t"/>
              <a:pathLst>
                <a:path extrusionOk="0" h="157874" w="93235">
                  <a:moveTo>
                    <a:pt x="24227" y="0"/>
                  </a:moveTo>
                  <a:cubicBezTo>
                    <a:pt x="18058" y="0"/>
                    <a:pt x="13206" y="1872"/>
                    <a:pt x="9809" y="5650"/>
                  </a:cubicBezTo>
                  <a:cubicBezTo>
                    <a:pt x="2808" y="13379"/>
                    <a:pt x="4090" y="26411"/>
                    <a:pt x="5130" y="36913"/>
                  </a:cubicBezTo>
                  <a:cubicBezTo>
                    <a:pt x="5477" y="40344"/>
                    <a:pt x="5789" y="43602"/>
                    <a:pt x="5685" y="45612"/>
                  </a:cubicBezTo>
                  <a:cubicBezTo>
                    <a:pt x="5546" y="47310"/>
                    <a:pt x="5061" y="48870"/>
                    <a:pt x="4368" y="51088"/>
                  </a:cubicBezTo>
                  <a:cubicBezTo>
                    <a:pt x="2912" y="55490"/>
                    <a:pt x="1872" y="60030"/>
                    <a:pt x="1248" y="64605"/>
                  </a:cubicBezTo>
                  <a:cubicBezTo>
                    <a:pt x="1" y="73478"/>
                    <a:pt x="2288" y="79128"/>
                    <a:pt x="3952" y="83252"/>
                  </a:cubicBezTo>
                  <a:cubicBezTo>
                    <a:pt x="4541" y="84534"/>
                    <a:pt x="4992" y="85921"/>
                    <a:pt x="5338" y="87307"/>
                  </a:cubicBezTo>
                  <a:cubicBezTo>
                    <a:pt x="6343" y="92471"/>
                    <a:pt x="5719" y="100374"/>
                    <a:pt x="5061" y="108761"/>
                  </a:cubicBezTo>
                  <a:cubicBezTo>
                    <a:pt x="4056" y="121273"/>
                    <a:pt x="3016" y="134201"/>
                    <a:pt x="6759" y="143386"/>
                  </a:cubicBezTo>
                  <a:cubicBezTo>
                    <a:pt x="11993" y="156348"/>
                    <a:pt x="28213" y="157873"/>
                    <a:pt x="39928" y="157873"/>
                  </a:cubicBezTo>
                  <a:cubicBezTo>
                    <a:pt x="49563" y="157873"/>
                    <a:pt x="60585" y="156626"/>
                    <a:pt x="69111" y="155517"/>
                  </a:cubicBezTo>
                  <a:cubicBezTo>
                    <a:pt x="75038" y="154754"/>
                    <a:pt x="79682" y="151947"/>
                    <a:pt x="82940" y="147164"/>
                  </a:cubicBezTo>
                  <a:cubicBezTo>
                    <a:pt x="93234" y="131948"/>
                    <a:pt x="86476" y="101136"/>
                    <a:pt x="79336" y="73409"/>
                  </a:cubicBezTo>
                  <a:cubicBezTo>
                    <a:pt x="78920" y="71814"/>
                    <a:pt x="78539" y="70324"/>
                    <a:pt x="78192" y="68972"/>
                  </a:cubicBezTo>
                  <a:cubicBezTo>
                    <a:pt x="75627" y="58921"/>
                    <a:pt x="69354" y="41903"/>
                    <a:pt x="59996" y="27035"/>
                  </a:cubicBezTo>
                  <a:cubicBezTo>
                    <a:pt x="49009" y="9636"/>
                    <a:pt x="36913" y="278"/>
                    <a:pt x="24990"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737513" y="3898291"/>
              <a:ext cx="387053" cy="335951"/>
            </a:xfrm>
            <a:custGeom>
              <a:rect b="b" l="l" r="r" t="t"/>
              <a:pathLst>
                <a:path extrusionOk="0" h="25773" w="29350">
                  <a:moveTo>
                    <a:pt x="9055" y="0"/>
                  </a:moveTo>
                  <a:cubicBezTo>
                    <a:pt x="5398" y="0"/>
                    <a:pt x="2092" y="1469"/>
                    <a:pt x="936" y="5741"/>
                  </a:cubicBezTo>
                  <a:cubicBezTo>
                    <a:pt x="0" y="9276"/>
                    <a:pt x="2288" y="12846"/>
                    <a:pt x="4783" y="15515"/>
                  </a:cubicBezTo>
                  <a:cubicBezTo>
                    <a:pt x="8214" y="19154"/>
                    <a:pt x="12235" y="22170"/>
                    <a:pt x="16706" y="24423"/>
                  </a:cubicBezTo>
                  <a:cubicBezTo>
                    <a:pt x="18513" y="25331"/>
                    <a:pt x="20312" y="25772"/>
                    <a:pt x="21944" y="25772"/>
                  </a:cubicBezTo>
                  <a:cubicBezTo>
                    <a:pt x="26225" y="25772"/>
                    <a:pt x="29349" y="22731"/>
                    <a:pt x="28421" y="17109"/>
                  </a:cubicBezTo>
                  <a:cubicBezTo>
                    <a:pt x="27381" y="10767"/>
                    <a:pt x="23152" y="4771"/>
                    <a:pt x="17295" y="1998"/>
                  </a:cubicBezTo>
                  <a:cubicBezTo>
                    <a:pt x="14885" y="868"/>
                    <a:pt x="11866" y="0"/>
                    <a:pt x="9055"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100974" y="4235580"/>
              <a:ext cx="147542" cy="120861"/>
            </a:xfrm>
            <a:custGeom>
              <a:rect b="b" l="l" r="r" t="t"/>
              <a:pathLst>
                <a:path extrusionOk="0" h="9272" w="11188">
                  <a:moveTo>
                    <a:pt x="6445" y="1"/>
                  </a:moveTo>
                  <a:cubicBezTo>
                    <a:pt x="1696" y="1"/>
                    <a:pt x="0" y="9272"/>
                    <a:pt x="4510" y="9272"/>
                  </a:cubicBezTo>
                  <a:cubicBezTo>
                    <a:pt x="5480" y="9272"/>
                    <a:pt x="6736" y="8843"/>
                    <a:pt x="8310" y="7803"/>
                  </a:cubicBezTo>
                  <a:cubicBezTo>
                    <a:pt x="9523" y="7005"/>
                    <a:pt x="10702" y="5931"/>
                    <a:pt x="10979" y="4475"/>
                  </a:cubicBezTo>
                  <a:cubicBezTo>
                    <a:pt x="11187" y="3332"/>
                    <a:pt x="10737" y="2119"/>
                    <a:pt x="9801" y="1391"/>
                  </a:cubicBezTo>
                  <a:cubicBezTo>
                    <a:pt x="8568" y="407"/>
                    <a:pt x="7439" y="1"/>
                    <a:pt x="6445"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901138" y="4903925"/>
              <a:ext cx="686067" cy="530042"/>
            </a:xfrm>
            <a:custGeom>
              <a:rect b="b" l="l" r="r" t="t"/>
              <a:pathLst>
                <a:path extrusionOk="0" h="40663" w="52024">
                  <a:moveTo>
                    <a:pt x="30597" y="1"/>
                  </a:moveTo>
                  <a:cubicBezTo>
                    <a:pt x="26049" y="1"/>
                    <a:pt x="21213" y="1144"/>
                    <a:pt x="16533" y="2110"/>
                  </a:cubicBezTo>
                  <a:cubicBezTo>
                    <a:pt x="15216" y="2387"/>
                    <a:pt x="13933" y="2803"/>
                    <a:pt x="12720" y="3357"/>
                  </a:cubicBezTo>
                  <a:cubicBezTo>
                    <a:pt x="7972" y="5576"/>
                    <a:pt x="3778" y="9839"/>
                    <a:pt x="1941" y="14483"/>
                  </a:cubicBezTo>
                  <a:cubicBezTo>
                    <a:pt x="0" y="19405"/>
                    <a:pt x="624" y="25435"/>
                    <a:pt x="4229" y="29317"/>
                  </a:cubicBezTo>
                  <a:cubicBezTo>
                    <a:pt x="8804" y="34204"/>
                    <a:pt x="16290" y="34412"/>
                    <a:pt x="22702" y="36353"/>
                  </a:cubicBezTo>
                  <a:cubicBezTo>
                    <a:pt x="26306" y="37427"/>
                    <a:pt x="29668" y="39126"/>
                    <a:pt x="33308" y="40061"/>
                  </a:cubicBezTo>
                  <a:cubicBezTo>
                    <a:pt x="34769" y="40437"/>
                    <a:pt x="36303" y="40662"/>
                    <a:pt x="37817" y="40662"/>
                  </a:cubicBezTo>
                  <a:cubicBezTo>
                    <a:pt x="40074" y="40662"/>
                    <a:pt x="42289" y="40162"/>
                    <a:pt x="44156" y="38918"/>
                  </a:cubicBezTo>
                  <a:cubicBezTo>
                    <a:pt x="46547" y="37289"/>
                    <a:pt x="48038" y="34620"/>
                    <a:pt x="49008" y="31847"/>
                  </a:cubicBezTo>
                  <a:cubicBezTo>
                    <a:pt x="52024" y="23182"/>
                    <a:pt x="49840" y="13201"/>
                    <a:pt x="44156" y="6130"/>
                  </a:cubicBezTo>
                  <a:cubicBezTo>
                    <a:pt x="40406" y="1429"/>
                    <a:pt x="35681" y="1"/>
                    <a:pt x="30597"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954150" y="5775408"/>
              <a:ext cx="57141" cy="39770"/>
            </a:xfrm>
            <a:custGeom>
              <a:rect b="b" l="l" r="r" t="t"/>
              <a:pathLst>
                <a:path extrusionOk="0" h="3051" w="4333">
                  <a:moveTo>
                    <a:pt x="2045" y="0"/>
                  </a:moveTo>
                  <a:cubicBezTo>
                    <a:pt x="1" y="0"/>
                    <a:pt x="1" y="3050"/>
                    <a:pt x="2045" y="3050"/>
                  </a:cubicBezTo>
                  <a:lnTo>
                    <a:pt x="2323" y="3050"/>
                  </a:lnTo>
                  <a:cubicBezTo>
                    <a:pt x="4333" y="3050"/>
                    <a:pt x="4333" y="0"/>
                    <a:pt x="2323"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833488" y="5613659"/>
              <a:ext cx="51207" cy="39314"/>
            </a:xfrm>
            <a:custGeom>
              <a:rect b="b" l="l" r="r" t="t"/>
              <a:pathLst>
                <a:path extrusionOk="0" h="3016" w="3883">
                  <a:moveTo>
                    <a:pt x="1941" y="0"/>
                  </a:moveTo>
                  <a:cubicBezTo>
                    <a:pt x="1" y="0"/>
                    <a:pt x="1" y="3015"/>
                    <a:pt x="1941" y="3015"/>
                  </a:cubicBezTo>
                  <a:cubicBezTo>
                    <a:pt x="3882" y="3015"/>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856342" y="5368769"/>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4134232" y="5613659"/>
              <a:ext cx="51655" cy="39314"/>
            </a:xfrm>
            <a:custGeom>
              <a:rect b="b" l="l" r="r" t="t"/>
              <a:pathLst>
                <a:path extrusionOk="0" h="3016" w="3917">
                  <a:moveTo>
                    <a:pt x="1941" y="0"/>
                  </a:moveTo>
                  <a:cubicBezTo>
                    <a:pt x="0" y="0"/>
                    <a:pt x="0" y="3015"/>
                    <a:pt x="1941" y="3015"/>
                  </a:cubicBezTo>
                  <a:cubicBezTo>
                    <a:pt x="3917" y="3015"/>
                    <a:pt x="3917"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442743" y="5538195"/>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780015" y="5154161"/>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635129" y="521425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997113" y="4653560"/>
              <a:ext cx="51669" cy="39314"/>
            </a:xfrm>
            <a:custGeom>
              <a:rect b="b" l="l" r="r" t="t"/>
              <a:pathLst>
                <a:path extrusionOk="0" h="3016" w="3918">
                  <a:moveTo>
                    <a:pt x="1941" y="0"/>
                  </a:moveTo>
                  <a:cubicBezTo>
                    <a:pt x="1" y="0"/>
                    <a:pt x="1" y="3015"/>
                    <a:pt x="1941" y="3015"/>
                  </a:cubicBezTo>
                  <a:cubicBezTo>
                    <a:pt x="3917" y="3015"/>
                    <a:pt x="3917" y="0"/>
                    <a:pt x="1941"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4336244" y="4679762"/>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780015" y="4743911"/>
              <a:ext cx="51655" cy="39327"/>
            </a:xfrm>
            <a:custGeom>
              <a:rect b="b" l="l" r="r" t="t"/>
              <a:pathLst>
                <a:path extrusionOk="0" h="3017" w="3917">
                  <a:moveTo>
                    <a:pt x="1941" y="1"/>
                  </a:moveTo>
                  <a:cubicBezTo>
                    <a:pt x="0" y="1"/>
                    <a:pt x="0" y="3016"/>
                    <a:pt x="1941" y="3016"/>
                  </a:cubicBezTo>
                  <a:cubicBezTo>
                    <a:pt x="3917" y="3016"/>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650663" y="5557175"/>
              <a:ext cx="51207" cy="39327"/>
            </a:xfrm>
            <a:custGeom>
              <a:rect b="b" l="l" r="r" t="t"/>
              <a:pathLst>
                <a:path extrusionOk="0" h="3017" w="3883">
                  <a:moveTo>
                    <a:pt x="1942" y="1"/>
                  </a:moveTo>
                  <a:cubicBezTo>
                    <a:pt x="1" y="1"/>
                    <a:pt x="1" y="3016"/>
                    <a:pt x="1942" y="3016"/>
                  </a:cubicBezTo>
                  <a:cubicBezTo>
                    <a:pt x="3883" y="3016"/>
                    <a:pt x="3883" y="1"/>
                    <a:pt x="1942"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332130" y="5733837"/>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4130579" y="4868168"/>
              <a:ext cx="51194" cy="39314"/>
            </a:xfrm>
            <a:custGeom>
              <a:rect b="b" l="l" r="r" t="t"/>
              <a:pathLst>
                <a:path extrusionOk="0" h="3016" w="3882">
                  <a:moveTo>
                    <a:pt x="1941" y="0"/>
                  </a:moveTo>
                  <a:cubicBezTo>
                    <a:pt x="0" y="0"/>
                    <a:pt x="0" y="3016"/>
                    <a:pt x="1941" y="3016"/>
                  </a:cubicBezTo>
                  <a:cubicBezTo>
                    <a:pt x="3882" y="3016"/>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817954" y="502991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530885" y="4988345"/>
              <a:ext cx="51207" cy="39770"/>
            </a:xfrm>
            <a:custGeom>
              <a:rect b="b" l="l" r="r" t="t"/>
              <a:pathLst>
                <a:path extrusionOk="0" h="3051" w="3883">
                  <a:moveTo>
                    <a:pt x="1941" y="1"/>
                  </a:moveTo>
                  <a:cubicBezTo>
                    <a:pt x="1" y="1"/>
                    <a:pt x="1"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481065" y="4834275"/>
              <a:ext cx="51669" cy="39327"/>
            </a:xfrm>
            <a:custGeom>
              <a:rect b="b" l="l" r="r" t="t"/>
              <a:pathLst>
                <a:path extrusionOk="0" h="3017" w="3918">
                  <a:moveTo>
                    <a:pt x="1976" y="1"/>
                  </a:moveTo>
                  <a:cubicBezTo>
                    <a:pt x="1" y="1"/>
                    <a:pt x="1" y="3016"/>
                    <a:pt x="1976" y="3016"/>
                  </a:cubicBezTo>
                  <a:cubicBezTo>
                    <a:pt x="3917" y="3016"/>
                    <a:pt x="3917" y="1"/>
                    <a:pt x="1976"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656571" y="4894370"/>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7D8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389652" y="5082776"/>
              <a:ext cx="51669" cy="39314"/>
            </a:xfrm>
            <a:custGeom>
              <a:rect b="b" l="l" r="r" t="t"/>
              <a:pathLst>
                <a:path extrusionOk="0" h="3016" w="3918">
                  <a:moveTo>
                    <a:pt x="1976" y="0"/>
                  </a:moveTo>
                  <a:cubicBezTo>
                    <a:pt x="1" y="0"/>
                    <a:pt x="1" y="3016"/>
                    <a:pt x="1976" y="3016"/>
                  </a:cubicBezTo>
                  <a:cubicBezTo>
                    <a:pt x="3917" y="3016"/>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067928" y="5135180"/>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067928" y="4947230"/>
              <a:ext cx="51207" cy="39314"/>
            </a:xfrm>
            <a:custGeom>
              <a:rect b="b" l="l" r="r" t="t"/>
              <a:pathLst>
                <a:path extrusionOk="0" h="3016"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668004" y="5489402"/>
              <a:ext cx="51207" cy="39327"/>
            </a:xfrm>
            <a:custGeom>
              <a:rect b="b" l="l" r="r" t="t"/>
              <a:pathLst>
                <a:path extrusionOk="0" h="3017"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526771" y="563986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439473" y="5526906"/>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693600" y="5685044"/>
              <a:ext cx="57141" cy="39770"/>
            </a:xfrm>
            <a:custGeom>
              <a:rect b="b" l="l" r="r" t="t"/>
              <a:pathLst>
                <a:path extrusionOk="0" h="3051" w="4333">
                  <a:moveTo>
                    <a:pt x="2011" y="0"/>
                  </a:moveTo>
                  <a:cubicBezTo>
                    <a:pt x="0" y="0"/>
                    <a:pt x="0" y="3050"/>
                    <a:pt x="2011"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999764" y="5334446"/>
              <a:ext cx="61032" cy="44280"/>
            </a:xfrm>
            <a:custGeom>
              <a:rect b="b" l="l" r="r" t="t"/>
              <a:pathLst>
                <a:path extrusionOk="0" h="3397" w="4628">
                  <a:moveTo>
                    <a:pt x="2179" y="0"/>
                  </a:moveTo>
                  <a:cubicBezTo>
                    <a:pt x="997" y="0"/>
                    <a:pt x="0" y="1520"/>
                    <a:pt x="1114" y="2634"/>
                  </a:cubicBezTo>
                  <a:lnTo>
                    <a:pt x="1391" y="2911"/>
                  </a:lnTo>
                  <a:cubicBezTo>
                    <a:pt x="1726" y="3253"/>
                    <a:pt x="2100" y="3396"/>
                    <a:pt x="2459" y="3396"/>
                  </a:cubicBezTo>
                  <a:cubicBezTo>
                    <a:pt x="3626" y="3396"/>
                    <a:pt x="4627" y="1884"/>
                    <a:pt x="3540" y="797"/>
                  </a:cubicBezTo>
                  <a:lnTo>
                    <a:pt x="3575" y="762"/>
                  </a:lnTo>
                  <a:lnTo>
                    <a:pt x="3263" y="485"/>
                  </a:lnTo>
                  <a:cubicBezTo>
                    <a:pt x="2921" y="143"/>
                    <a:pt x="2541" y="0"/>
                    <a:pt x="2179"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970568" y="3971774"/>
              <a:ext cx="40235" cy="43498"/>
            </a:xfrm>
            <a:custGeom>
              <a:rect b="b" l="l" r="r" t="t"/>
              <a:pathLst>
                <a:path extrusionOk="0" h="3337" w="3051">
                  <a:moveTo>
                    <a:pt x="1526" y="0"/>
                  </a:moveTo>
                  <a:cubicBezTo>
                    <a:pt x="694" y="35"/>
                    <a:pt x="35" y="693"/>
                    <a:pt x="1" y="1525"/>
                  </a:cubicBezTo>
                  <a:lnTo>
                    <a:pt x="1" y="1803"/>
                  </a:lnTo>
                  <a:cubicBezTo>
                    <a:pt x="1" y="2825"/>
                    <a:pt x="763" y="3336"/>
                    <a:pt x="1526" y="3336"/>
                  </a:cubicBezTo>
                  <a:cubicBezTo>
                    <a:pt x="2288" y="3336"/>
                    <a:pt x="3051" y="2825"/>
                    <a:pt x="3051" y="1803"/>
                  </a:cubicBezTo>
                  <a:lnTo>
                    <a:pt x="3051" y="1525"/>
                  </a:lnTo>
                  <a:cubicBezTo>
                    <a:pt x="3016" y="693"/>
                    <a:pt x="2358" y="35"/>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850829" y="4058514"/>
              <a:ext cx="51194" cy="39770"/>
            </a:xfrm>
            <a:custGeom>
              <a:rect b="b" l="l" r="r" t="t"/>
              <a:pathLst>
                <a:path extrusionOk="0" h="3051" w="3882">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102201" y="4039547"/>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093524" y="4352198"/>
              <a:ext cx="57141" cy="39770"/>
            </a:xfrm>
            <a:custGeom>
              <a:rect b="b" l="l" r="r" t="t"/>
              <a:pathLst>
                <a:path extrusionOk="0" h="3051" w="4333">
                  <a:moveTo>
                    <a:pt x="2010" y="0"/>
                  </a:moveTo>
                  <a:cubicBezTo>
                    <a:pt x="0" y="0"/>
                    <a:pt x="0" y="3050"/>
                    <a:pt x="2010"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790327" y="4175198"/>
              <a:ext cx="54570" cy="43719"/>
            </a:xfrm>
            <a:custGeom>
              <a:rect b="b" l="l" r="r" t="t"/>
              <a:pathLst>
                <a:path extrusionOk="0" h="3354" w="4138">
                  <a:moveTo>
                    <a:pt x="2474" y="1"/>
                  </a:moveTo>
                  <a:cubicBezTo>
                    <a:pt x="2084" y="1"/>
                    <a:pt x="1694" y="148"/>
                    <a:pt x="1399" y="443"/>
                  </a:cubicBezTo>
                  <a:lnTo>
                    <a:pt x="1087" y="720"/>
                  </a:lnTo>
                  <a:cubicBezTo>
                    <a:pt x="0" y="1834"/>
                    <a:pt x="1003" y="3354"/>
                    <a:pt x="2171" y="3354"/>
                  </a:cubicBezTo>
                  <a:cubicBezTo>
                    <a:pt x="2529" y="3354"/>
                    <a:pt x="2903" y="3210"/>
                    <a:pt x="3236" y="2869"/>
                  </a:cubicBezTo>
                  <a:lnTo>
                    <a:pt x="3514" y="2591"/>
                  </a:lnTo>
                  <a:cubicBezTo>
                    <a:pt x="4103" y="2002"/>
                    <a:pt x="4137" y="1032"/>
                    <a:pt x="3548" y="443"/>
                  </a:cubicBezTo>
                  <a:cubicBezTo>
                    <a:pt x="3254" y="148"/>
                    <a:pt x="2864" y="1"/>
                    <a:pt x="2474"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502098" y="4626901"/>
              <a:ext cx="40235" cy="43498"/>
            </a:xfrm>
            <a:custGeom>
              <a:rect b="b" l="l" r="r" t="t"/>
              <a:pathLst>
                <a:path extrusionOk="0" h="3337" w="3051">
                  <a:moveTo>
                    <a:pt x="1525" y="0"/>
                  </a:moveTo>
                  <a:cubicBezTo>
                    <a:pt x="693" y="35"/>
                    <a:pt x="35" y="693"/>
                    <a:pt x="0" y="1525"/>
                  </a:cubicBezTo>
                  <a:lnTo>
                    <a:pt x="0" y="1803"/>
                  </a:lnTo>
                  <a:cubicBezTo>
                    <a:pt x="0" y="2825"/>
                    <a:pt x="763" y="3336"/>
                    <a:pt x="1525" y="3336"/>
                  </a:cubicBezTo>
                  <a:cubicBezTo>
                    <a:pt x="2288" y="3336"/>
                    <a:pt x="3050" y="2825"/>
                    <a:pt x="3050" y="1803"/>
                  </a:cubicBezTo>
                  <a:lnTo>
                    <a:pt x="3050" y="1525"/>
                  </a:lnTo>
                  <a:cubicBezTo>
                    <a:pt x="3015" y="693"/>
                    <a:pt x="2357" y="35"/>
                    <a:pt x="152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639204" y="4303405"/>
              <a:ext cx="40235" cy="43159"/>
            </a:xfrm>
            <a:custGeom>
              <a:rect b="b" l="l" r="r" t="t"/>
              <a:pathLst>
                <a:path extrusionOk="0" h="3311" w="3051">
                  <a:moveTo>
                    <a:pt x="1526" y="0"/>
                  </a:moveTo>
                  <a:cubicBezTo>
                    <a:pt x="694" y="0"/>
                    <a:pt x="35" y="659"/>
                    <a:pt x="1" y="1491"/>
                  </a:cubicBezTo>
                  <a:lnTo>
                    <a:pt x="1" y="1802"/>
                  </a:lnTo>
                  <a:cubicBezTo>
                    <a:pt x="1" y="2808"/>
                    <a:pt x="763" y="3310"/>
                    <a:pt x="1526" y="3310"/>
                  </a:cubicBezTo>
                  <a:cubicBezTo>
                    <a:pt x="2288" y="3310"/>
                    <a:pt x="3051" y="2808"/>
                    <a:pt x="3051" y="1802"/>
                  </a:cubicBezTo>
                  <a:lnTo>
                    <a:pt x="3051" y="1491"/>
                  </a:lnTo>
                  <a:cubicBezTo>
                    <a:pt x="3016" y="659"/>
                    <a:pt x="2358" y="0"/>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2995254" y="4465153"/>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873683" y="4743911"/>
              <a:ext cx="51194" cy="39327"/>
            </a:xfrm>
            <a:custGeom>
              <a:rect b="b" l="l" r="r" t="t"/>
              <a:pathLst>
                <a:path extrusionOk="0" h="3017" w="3882">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2336640" y="5323587"/>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667094" y="5044829"/>
              <a:ext cx="57141" cy="39770"/>
            </a:xfrm>
            <a:custGeom>
              <a:rect b="b" l="l" r="r" t="t"/>
              <a:pathLst>
                <a:path extrusionOk="0" h="3051" w="4333">
                  <a:moveTo>
                    <a:pt x="2010" y="0"/>
                  </a:moveTo>
                  <a:cubicBezTo>
                    <a:pt x="0" y="0"/>
                    <a:pt x="0" y="3050"/>
                    <a:pt x="2010" y="3050"/>
                  </a:cubicBezTo>
                  <a:lnTo>
                    <a:pt x="2288" y="3050"/>
                  </a:lnTo>
                  <a:cubicBezTo>
                    <a:pt x="4332" y="3050"/>
                    <a:pt x="4332" y="0"/>
                    <a:pt x="2288"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3075233" y="416018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151560" y="4789093"/>
              <a:ext cx="51669" cy="39327"/>
            </a:xfrm>
            <a:custGeom>
              <a:rect b="b" l="l" r="r" t="t"/>
              <a:pathLst>
                <a:path extrusionOk="0" h="3017" w="3918">
                  <a:moveTo>
                    <a:pt x="1942" y="1"/>
                  </a:moveTo>
                  <a:cubicBezTo>
                    <a:pt x="1" y="1"/>
                    <a:pt x="1" y="3016"/>
                    <a:pt x="1942" y="3016"/>
                  </a:cubicBezTo>
                  <a:cubicBezTo>
                    <a:pt x="3917" y="3016"/>
                    <a:pt x="3917"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845792" y="5718924"/>
              <a:ext cx="57155" cy="39770"/>
            </a:xfrm>
            <a:custGeom>
              <a:rect b="b" l="l" r="r" t="t"/>
              <a:pathLst>
                <a:path extrusionOk="0" h="3051" w="4334">
                  <a:moveTo>
                    <a:pt x="2046" y="1"/>
                  </a:moveTo>
                  <a:cubicBezTo>
                    <a:pt x="1" y="1"/>
                    <a:pt x="1" y="3051"/>
                    <a:pt x="2046" y="3051"/>
                  </a:cubicBezTo>
                  <a:lnTo>
                    <a:pt x="2323" y="3051"/>
                  </a:lnTo>
                  <a:cubicBezTo>
                    <a:pt x="4333" y="3051"/>
                    <a:pt x="4333" y="1"/>
                    <a:pt x="2323"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2918466" y="4679762"/>
              <a:ext cx="1678373" cy="1327145"/>
            </a:xfrm>
            <a:custGeom>
              <a:rect b="b" l="l" r="r" t="t"/>
              <a:pathLst>
                <a:path extrusionOk="0" h="101814" w="127270">
                  <a:moveTo>
                    <a:pt x="73409" y="0"/>
                  </a:moveTo>
                  <a:cubicBezTo>
                    <a:pt x="40067" y="35"/>
                    <a:pt x="15736" y="31540"/>
                    <a:pt x="24158" y="63808"/>
                  </a:cubicBezTo>
                  <a:lnTo>
                    <a:pt x="1" y="72716"/>
                  </a:lnTo>
                  <a:lnTo>
                    <a:pt x="1" y="72716"/>
                  </a:lnTo>
                  <a:lnTo>
                    <a:pt x="25995" y="69423"/>
                  </a:lnTo>
                  <a:cubicBezTo>
                    <a:pt x="32858" y="86995"/>
                    <a:pt x="48905" y="99334"/>
                    <a:pt x="67656" y="101483"/>
                  </a:cubicBezTo>
                  <a:cubicBezTo>
                    <a:pt x="69594" y="101705"/>
                    <a:pt x="71528" y="101814"/>
                    <a:pt x="73450" y="101814"/>
                  </a:cubicBezTo>
                  <a:cubicBezTo>
                    <a:pt x="90128" y="101814"/>
                    <a:pt x="105910" y="93597"/>
                    <a:pt x="115451" y="79613"/>
                  </a:cubicBezTo>
                  <a:cubicBezTo>
                    <a:pt x="126126" y="64016"/>
                    <a:pt x="127269" y="43810"/>
                    <a:pt x="118431" y="27139"/>
                  </a:cubicBezTo>
                  <a:cubicBezTo>
                    <a:pt x="109628" y="10433"/>
                    <a:pt x="92298" y="0"/>
                    <a:pt x="73409" y="0"/>
                  </a:cubicBezTo>
                  <a:close/>
                </a:path>
              </a:pathLst>
            </a:custGeom>
            <a:solidFill>
              <a:srgbClr val="FFFFFF"/>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322042" y="4863619"/>
              <a:ext cx="623914" cy="302516"/>
            </a:xfrm>
            <a:custGeom>
              <a:rect b="b" l="l" r="r" t="t"/>
              <a:pathLst>
                <a:path extrusionOk="0" h="23208" w="47311">
                  <a:moveTo>
                    <a:pt x="20450" y="1"/>
                  </a:moveTo>
                  <a:cubicBezTo>
                    <a:pt x="18444" y="1"/>
                    <a:pt x="16340" y="258"/>
                    <a:pt x="14142" y="835"/>
                  </a:cubicBezTo>
                  <a:cubicBezTo>
                    <a:pt x="11473" y="1528"/>
                    <a:pt x="7764" y="2775"/>
                    <a:pt x="3779" y="4127"/>
                  </a:cubicBezTo>
                  <a:cubicBezTo>
                    <a:pt x="2427" y="5756"/>
                    <a:pt x="1145" y="7489"/>
                    <a:pt x="1" y="9257"/>
                  </a:cubicBezTo>
                  <a:cubicBezTo>
                    <a:pt x="4296" y="7614"/>
                    <a:pt x="8780" y="6410"/>
                    <a:pt x="13218" y="6410"/>
                  </a:cubicBezTo>
                  <a:cubicBezTo>
                    <a:pt x="19738" y="6410"/>
                    <a:pt x="26160" y="9009"/>
                    <a:pt x="31749" y="16639"/>
                  </a:cubicBezTo>
                  <a:cubicBezTo>
                    <a:pt x="35420" y="21623"/>
                    <a:pt x="38481" y="23208"/>
                    <a:pt x="40889" y="23208"/>
                  </a:cubicBezTo>
                  <a:cubicBezTo>
                    <a:pt x="45096" y="23208"/>
                    <a:pt x="47311" y="18372"/>
                    <a:pt x="47311" y="18372"/>
                  </a:cubicBezTo>
                  <a:cubicBezTo>
                    <a:pt x="47311" y="18372"/>
                    <a:pt x="37391" y="1"/>
                    <a:pt x="204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515839" y="4958897"/>
              <a:ext cx="823190" cy="824399"/>
            </a:xfrm>
            <a:custGeom>
              <a:rect b="b" l="l" r="r" t="t"/>
              <a:pathLst>
                <a:path extrusionOk="0" h="63245" w="62422">
                  <a:moveTo>
                    <a:pt x="25950" y="1"/>
                  </a:moveTo>
                  <a:cubicBezTo>
                    <a:pt x="25230" y="1"/>
                    <a:pt x="24502" y="71"/>
                    <a:pt x="23777" y="215"/>
                  </a:cubicBezTo>
                  <a:cubicBezTo>
                    <a:pt x="18855" y="1151"/>
                    <a:pt x="15181" y="5240"/>
                    <a:pt x="14731" y="10231"/>
                  </a:cubicBezTo>
                  <a:lnTo>
                    <a:pt x="14661" y="10231"/>
                  </a:lnTo>
                  <a:cubicBezTo>
                    <a:pt x="14645" y="10231"/>
                    <a:pt x="14630" y="10231"/>
                    <a:pt x="14614" y="10231"/>
                  </a:cubicBezTo>
                  <a:cubicBezTo>
                    <a:pt x="5873" y="10231"/>
                    <a:pt x="494" y="19845"/>
                    <a:pt x="5095" y="27318"/>
                  </a:cubicBezTo>
                  <a:cubicBezTo>
                    <a:pt x="0" y="32898"/>
                    <a:pt x="1803" y="41841"/>
                    <a:pt x="8665" y="45029"/>
                  </a:cubicBezTo>
                  <a:cubicBezTo>
                    <a:pt x="5476" y="49985"/>
                    <a:pt x="6690" y="56571"/>
                    <a:pt x="11438" y="60071"/>
                  </a:cubicBezTo>
                  <a:cubicBezTo>
                    <a:pt x="13449" y="61569"/>
                    <a:pt x="15796" y="62295"/>
                    <a:pt x="18126" y="62295"/>
                  </a:cubicBezTo>
                  <a:cubicBezTo>
                    <a:pt x="21297" y="62295"/>
                    <a:pt x="24436" y="60950"/>
                    <a:pt x="26653" y="58373"/>
                  </a:cubicBezTo>
                  <a:cubicBezTo>
                    <a:pt x="28805" y="61480"/>
                    <a:pt x="32299" y="63244"/>
                    <a:pt x="35936" y="63244"/>
                  </a:cubicBezTo>
                  <a:cubicBezTo>
                    <a:pt x="37045" y="63244"/>
                    <a:pt x="38168" y="63080"/>
                    <a:pt x="39269" y="62740"/>
                  </a:cubicBezTo>
                  <a:cubicBezTo>
                    <a:pt x="43948" y="61250"/>
                    <a:pt x="47172" y="56917"/>
                    <a:pt x="47172" y="51996"/>
                  </a:cubicBezTo>
                  <a:cubicBezTo>
                    <a:pt x="47172" y="51580"/>
                    <a:pt x="47137" y="51199"/>
                    <a:pt x="47102" y="50783"/>
                  </a:cubicBezTo>
                  <a:lnTo>
                    <a:pt x="47102" y="50783"/>
                  </a:lnTo>
                  <a:cubicBezTo>
                    <a:pt x="47932" y="50966"/>
                    <a:pt x="48752" y="51052"/>
                    <a:pt x="49553" y="51052"/>
                  </a:cubicBezTo>
                  <a:cubicBezTo>
                    <a:pt x="56642" y="51052"/>
                    <a:pt x="62238" y="44244"/>
                    <a:pt x="60307" y="36988"/>
                  </a:cubicBezTo>
                  <a:cubicBezTo>
                    <a:pt x="61694" y="35082"/>
                    <a:pt x="62422" y="32794"/>
                    <a:pt x="62422" y="30472"/>
                  </a:cubicBezTo>
                  <a:cubicBezTo>
                    <a:pt x="62422" y="24234"/>
                    <a:pt x="57396" y="19208"/>
                    <a:pt x="51157" y="19208"/>
                  </a:cubicBezTo>
                  <a:lnTo>
                    <a:pt x="50845" y="19208"/>
                  </a:lnTo>
                  <a:cubicBezTo>
                    <a:pt x="52617" y="11833"/>
                    <a:pt x="46872" y="5334"/>
                    <a:pt x="39989" y="5334"/>
                  </a:cubicBezTo>
                  <a:cubicBezTo>
                    <a:pt x="38656" y="5334"/>
                    <a:pt x="37280" y="5578"/>
                    <a:pt x="35907" y="6107"/>
                  </a:cubicBezTo>
                  <a:cubicBezTo>
                    <a:pt x="33960" y="2300"/>
                    <a:pt x="30077" y="1"/>
                    <a:pt x="259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555598" y="4992165"/>
              <a:ext cx="782968" cy="758806"/>
            </a:xfrm>
            <a:custGeom>
              <a:rect b="b" l="l" r="r" t="t"/>
              <a:pathLst>
                <a:path extrusionOk="0" h="58213" w="59372">
                  <a:moveTo>
                    <a:pt x="22908" y="1"/>
                  </a:moveTo>
                  <a:cubicBezTo>
                    <a:pt x="22358" y="1"/>
                    <a:pt x="21803" y="52"/>
                    <a:pt x="21247" y="158"/>
                  </a:cubicBezTo>
                  <a:cubicBezTo>
                    <a:pt x="17434" y="886"/>
                    <a:pt x="14558" y="4075"/>
                    <a:pt x="14211" y="7922"/>
                  </a:cubicBezTo>
                  <a:lnTo>
                    <a:pt x="14003" y="10244"/>
                  </a:lnTo>
                  <a:lnTo>
                    <a:pt x="11577" y="10209"/>
                  </a:lnTo>
                  <a:cubicBezTo>
                    <a:pt x="4818" y="10279"/>
                    <a:pt x="694" y="17696"/>
                    <a:pt x="4229" y="23484"/>
                  </a:cubicBezTo>
                  <a:lnTo>
                    <a:pt x="5200" y="25078"/>
                  </a:lnTo>
                  <a:lnTo>
                    <a:pt x="3952" y="26465"/>
                  </a:lnTo>
                  <a:cubicBezTo>
                    <a:pt x="1" y="30832"/>
                    <a:pt x="1387" y="37764"/>
                    <a:pt x="6725" y="40224"/>
                  </a:cubicBezTo>
                  <a:lnTo>
                    <a:pt x="9324" y="41437"/>
                  </a:lnTo>
                  <a:lnTo>
                    <a:pt x="7764" y="43864"/>
                  </a:lnTo>
                  <a:cubicBezTo>
                    <a:pt x="5304" y="47711"/>
                    <a:pt x="6239" y="52806"/>
                    <a:pt x="9948" y="55544"/>
                  </a:cubicBezTo>
                  <a:cubicBezTo>
                    <a:pt x="11501" y="56701"/>
                    <a:pt x="13319" y="57264"/>
                    <a:pt x="15127" y="57264"/>
                  </a:cubicBezTo>
                  <a:cubicBezTo>
                    <a:pt x="17597" y="57264"/>
                    <a:pt x="20046" y="56213"/>
                    <a:pt x="21767" y="54192"/>
                  </a:cubicBezTo>
                  <a:lnTo>
                    <a:pt x="23881" y="51731"/>
                  </a:lnTo>
                  <a:lnTo>
                    <a:pt x="25718" y="54435"/>
                  </a:lnTo>
                  <a:cubicBezTo>
                    <a:pt x="27347" y="56791"/>
                    <a:pt x="30050" y="58213"/>
                    <a:pt x="32927" y="58213"/>
                  </a:cubicBezTo>
                  <a:lnTo>
                    <a:pt x="32892" y="58213"/>
                  </a:lnTo>
                  <a:cubicBezTo>
                    <a:pt x="32912" y="58213"/>
                    <a:pt x="32932" y="58213"/>
                    <a:pt x="32952" y="58213"/>
                  </a:cubicBezTo>
                  <a:cubicBezTo>
                    <a:pt x="38122" y="58213"/>
                    <a:pt x="42144" y="53722"/>
                    <a:pt x="41557" y="48577"/>
                  </a:cubicBezTo>
                  <a:lnTo>
                    <a:pt x="41211" y="45111"/>
                  </a:lnTo>
                  <a:lnTo>
                    <a:pt x="44607" y="45804"/>
                  </a:lnTo>
                  <a:cubicBezTo>
                    <a:pt x="45247" y="45944"/>
                    <a:pt x="45879" y="46011"/>
                    <a:pt x="46497" y="46011"/>
                  </a:cubicBezTo>
                  <a:cubicBezTo>
                    <a:pt x="51996" y="46011"/>
                    <a:pt x="56331" y="40735"/>
                    <a:pt x="54866" y="35095"/>
                  </a:cubicBezTo>
                  <a:lnTo>
                    <a:pt x="54554" y="33951"/>
                  </a:lnTo>
                  <a:lnTo>
                    <a:pt x="55248" y="32981"/>
                  </a:lnTo>
                  <a:cubicBezTo>
                    <a:pt x="59372" y="27227"/>
                    <a:pt x="55248" y="19186"/>
                    <a:pt x="48142" y="19186"/>
                  </a:cubicBezTo>
                  <a:lnTo>
                    <a:pt x="47900" y="19186"/>
                  </a:lnTo>
                  <a:lnTo>
                    <a:pt x="44642" y="19290"/>
                  </a:lnTo>
                  <a:lnTo>
                    <a:pt x="44642" y="19290"/>
                  </a:lnTo>
                  <a:lnTo>
                    <a:pt x="45404" y="16101"/>
                  </a:lnTo>
                  <a:cubicBezTo>
                    <a:pt x="46770" y="10379"/>
                    <a:pt x="42291" y="5313"/>
                    <a:pt x="36949" y="5313"/>
                  </a:cubicBezTo>
                  <a:cubicBezTo>
                    <a:pt x="35917" y="5313"/>
                    <a:pt x="34854" y="5502"/>
                    <a:pt x="33793" y="5912"/>
                  </a:cubicBezTo>
                  <a:lnTo>
                    <a:pt x="31679" y="6743"/>
                  </a:lnTo>
                  <a:lnTo>
                    <a:pt x="30674" y="4733"/>
                  </a:lnTo>
                  <a:cubicBezTo>
                    <a:pt x="29135" y="1773"/>
                    <a:pt x="26128" y="1"/>
                    <a:pt x="22908"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774068" y="5234135"/>
              <a:ext cx="239525" cy="248877"/>
            </a:xfrm>
            <a:custGeom>
              <a:rect b="b" l="l" r="r" t="t"/>
              <a:pathLst>
                <a:path extrusionOk="0" h="19093" w="18163">
                  <a:moveTo>
                    <a:pt x="3813" y="0"/>
                  </a:moveTo>
                  <a:lnTo>
                    <a:pt x="3813" y="0"/>
                  </a:lnTo>
                  <a:cubicBezTo>
                    <a:pt x="3813" y="0"/>
                    <a:pt x="5130" y="4159"/>
                    <a:pt x="1" y="7383"/>
                  </a:cubicBezTo>
                  <a:cubicBezTo>
                    <a:pt x="1" y="7383"/>
                    <a:pt x="3952" y="12928"/>
                    <a:pt x="937" y="18786"/>
                  </a:cubicBezTo>
                  <a:cubicBezTo>
                    <a:pt x="937" y="18786"/>
                    <a:pt x="2296" y="19093"/>
                    <a:pt x="4195" y="19093"/>
                  </a:cubicBezTo>
                  <a:cubicBezTo>
                    <a:pt x="7745" y="19093"/>
                    <a:pt x="13182" y="18019"/>
                    <a:pt x="15147" y="11854"/>
                  </a:cubicBezTo>
                  <a:cubicBezTo>
                    <a:pt x="18162" y="2392"/>
                    <a:pt x="3814" y="0"/>
                    <a:pt x="381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923530" y="5061841"/>
              <a:ext cx="249204" cy="220448"/>
            </a:xfrm>
            <a:custGeom>
              <a:rect b="b" l="l" r="r" t="t"/>
              <a:pathLst>
                <a:path extrusionOk="0" h="16912" w="18897">
                  <a:moveTo>
                    <a:pt x="9095" y="1"/>
                  </a:moveTo>
                  <a:cubicBezTo>
                    <a:pt x="8060" y="1"/>
                    <a:pt x="6992" y="190"/>
                    <a:pt x="5927" y="601"/>
                  </a:cubicBezTo>
                  <a:lnTo>
                    <a:pt x="4853" y="983"/>
                  </a:lnTo>
                  <a:cubicBezTo>
                    <a:pt x="3605" y="4345"/>
                    <a:pt x="0" y="15158"/>
                    <a:pt x="5373" y="16614"/>
                  </a:cubicBezTo>
                  <a:cubicBezTo>
                    <a:pt x="6125" y="16821"/>
                    <a:pt x="6893" y="16912"/>
                    <a:pt x="7662" y="16912"/>
                  </a:cubicBezTo>
                  <a:cubicBezTo>
                    <a:pt x="11147" y="16912"/>
                    <a:pt x="14659" y="15040"/>
                    <a:pt x="16845" y="13564"/>
                  </a:cubicBezTo>
                  <a:lnTo>
                    <a:pt x="17503" y="10756"/>
                  </a:lnTo>
                  <a:cubicBezTo>
                    <a:pt x="18897" y="5038"/>
                    <a:pt x="14431" y="1"/>
                    <a:pt x="9095"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3743447" y="4992165"/>
              <a:ext cx="230834" cy="224202"/>
            </a:xfrm>
            <a:custGeom>
              <a:rect b="b" l="l" r="r" t="t"/>
              <a:pathLst>
                <a:path extrusionOk="0" h="17200" w="17504">
                  <a:moveTo>
                    <a:pt x="8697" y="1"/>
                  </a:moveTo>
                  <a:cubicBezTo>
                    <a:pt x="8148" y="1"/>
                    <a:pt x="7592" y="52"/>
                    <a:pt x="7036" y="158"/>
                  </a:cubicBezTo>
                  <a:cubicBezTo>
                    <a:pt x="3224" y="886"/>
                    <a:pt x="347" y="4075"/>
                    <a:pt x="1" y="7922"/>
                  </a:cubicBezTo>
                  <a:cubicBezTo>
                    <a:pt x="1" y="7922"/>
                    <a:pt x="5585" y="17199"/>
                    <a:pt x="9991" y="17199"/>
                  </a:cubicBezTo>
                  <a:cubicBezTo>
                    <a:pt x="10319" y="17199"/>
                    <a:pt x="10641" y="17148"/>
                    <a:pt x="10953" y="17037"/>
                  </a:cubicBezTo>
                  <a:cubicBezTo>
                    <a:pt x="15424" y="15478"/>
                    <a:pt x="17504" y="6743"/>
                    <a:pt x="17504" y="6743"/>
                  </a:cubicBezTo>
                  <a:lnTo>
                    <a:pt x="16464" y="4733"/>
                  </a:lnTo>
                  <a:cubicBezTo>
                    <a:pt x="14924" y="1773"/>
                    <a:pt x="11918" y="1"/>
                    <a:pt x="869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594447" y="5125247"/>
              <a:ext cx="219414" cy="205223"/>
            </a:xfrm>
            <a:custGeom>
              <a:rect b="b" l="l" r="r" t="t"/>
              <a:pathLst>
                <a:path extrusionOk="0" h="15744" w="16638">
                  <a:moveTo>
                    <a:pt x="8666" y="0"/>
                  </a:moveTo>
                  <a:cubicBezTo>
                    <a:pt x="3883" y="35"/>
                    <a:pt x="1" y="3952"/>
                    <a:pt x="1" y="8735"/>
                  </a:cubicBezTo>
                  <a:cubicBezTo>
                    <a:pt x="1" y="10329"/>
                    <a:pt x="451" y="11923"/>
                    <a:pt x="1318" y="13275"/>
                  </a:cubicBezTo>
                  <a:lnTo>
                    <a:pt x="2288" y="14869"/>
                  </a:lnTo>
                  <a:cubicBezTo>
                    <a:pt x="2288" y="14869"/>
                    <a:pt x="4490" y="15744"/>
                    <a:pt x="7055" y="15744"/>
                  </a:cubicBezTo>
                  <a:cubicBezTo>
                    <a:pt x="9198" y="15744"/>
                    <a:pt x="11594" y="15134"/>
                    <a:pt x="13171" y="12894"/>
                  </a:cubicBezTo>
                  <a:cubicBezTo>
                    <a:pt x="16637" y="8007"/>
                    <a:pt x="11092" y="70"/>
                    <a:pt x="11092" y="70"/>
                  </a:cubicBezTo>
                  <a:lnTo>
                    <a:pt x="866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586993" y="5237820"/>
              <a:ext cx="718073" cy="501978"/>
            </a:xfrm>
            <a:custGeom>
              <a:rect b="b" l="l" r="r" t="t"/>
              <a:pathLst>
                <a:path extrusionOk="0" h="38510" w="54451">
                  <a:moveTo>
                    <a:pt x="41349" y="1"/>
                  </a:moveTo>
                  <a:lnTo>
                    <a:pt x="41349" y="1"/>
                  </a:lnTo>
                  <a:cubicBezTo>
                    <a:pt x="40067" y="174"/>
                    <a:pt x="38854" y="555"/>
                    <a:pt x="37710" y="1110"/>
                  </a:cubicBezTo>
                  <a:cubicBezTo>
                    <a:pt x="35145" y="2392"/>
                    <a:pt x="32753" y="3986"/>
                    <a:pt x="30085" y="5130"/>
                  </a:cubicBezTo>
                  <a:cubicBezTo>
                    <a:pt x="26453" y="6725"/>
                    <a:pt x="22490" y="7523"/>
                    <a:pt x="18519" y="7523"/>
                  </a:cubicBezTo>
                  <a:cubicBezTo>
                    <a:pt x="18435" y="7523"/>
                    <a:pt x="18350" y="7522"/>
                    <a:pt x="18266" y="7522"/>
                  </a:cubicBezTo>
                  <a:cubicBezTo>
                    <a:pt x="15251" y="7452"/>
                    <a:pt x="12270" y="6932"/>
                    <a:pt x="9254" y="6794"/>
                  </a:cubicBezTo>
                  <a:cubicBezTo>
                    <a:pt x="9010" y="6786"/>
                    <a:pt x="8764" y="6782"/>
                    <a:pt x="8519" y="6782"/>
                  </a:cubicBezTo>
                  <a:cubicBezTo>
                    <a:pt x="6540" y="6782"/>
                    <a:pt x="4546" y="7032"/>
                    <a:pt x="2635" y="7556"/>
                  </a:cubicBezTo>
                  <a:lnTo>
                    <a:pt x="2045" y="8249"/>
                  </a:lnTo>
                  <a:cubicBezTo>
                    <a:pt x="728" y="9671"/>
                    <a:pt x="0" y="11542"/>
                    <a:pt x="0" y="13483"/>
                  </a:cubicBezTo>
                  <a:lnTo>
                    <a:pt x="0" y="13795"/>
                  </a:lnTo>
                  <a:cubicBezTo>
                    <a:pt x="139" y="16706"/>
                    <a:pt x="1872" y="19340"/>
                    <a:pt x="4541" y="20623"/>
                  </a:cubicBezTo>
                  <a:lnTo>
                    <a:pt x="8007" y="22252"/>
                  </a:lnTo>
                  <a:lnTo>
                    <a:pt x="5927" y="25475"/>
                  </a:lnTo>
                  <a:cubicBezTo>
                    <a:pt x="3709" y="28976"/>
                    <a:pt x="4575" y="33585"/>
                    <a:pt x="7868" y="36012"/>
                  </a:cubicBezTo>
                  <a:cubicBezTo>
                    <a:pt x="9280" y="37056"/>
                    <a:pt x="10929" y="37563"/>
                    <a:pt x="12566" y="37563"/>
                  </a:cubicBezTo>
                  <a:cubicBezTo>
                    <a:pt x="14787" y="37563"/>
                    <a:pt x="16987" y="36629"/>
                    <a:pt x="18543" y="34833"/>
                  </a:cubicBezTo>
                  <a:lnTo>
                    <a:pt x="21385" y="31506"/>
                  </a:lnTo>
                  <a:lnTo>
                    <a:pt x="23881" y="35110"/>
                  </a:lnTo>
                  <a:cubicBezTo>
                    <a:pt x="25368" y="37288"/>
                    <a:pt x="27811" y="38509"/>
                    <a:pt x="30353" y="38509"/>
                  </a:cubicBezTo>
                  <a:cubicBezTo>
                    <a:pt x="31129" y="38509"/>
                    <a:pt x="31914" y="38395"/>
                    <a:pt x="32684" y="38160"/>
                  </a:cubicBezTo>
                  <a:cubicBezTo>
                    <a:pt x="35977" y="37121"/>
                    <a:pt x="38230" y="34071"/>
                    <a:pt x="38230" y="30639"/>
                  </a:cubicBezTo>
                  <a:cubicBezTo>
                    <a:pt x="38195" y="30362"/>
                    <a:pt x="38195" y="30085"/>
                    <a:pt x="38160" y="29808"/>
                  </a:cubicBezTo>
                  <a:lnTo>
                    <a:pt x="37675" y="25163"/>
                  </a:lnTo>
                  <a:lnTo>
                    <a:pt x="37675" y="25163"/>
                  </a:lnTo>
                  <a:lnTo>
                    <a:pt x="42250" y="26134"/>
                  </a:lnTo>
                  <a:cubicBezTo>
                    <a:pt x="42819" y="26259"/>
                    <a:pt x="43385" y="26319"/>
                    <a:pt x="43940" y="26319"/>
                  </a:cubicBezTo>
                  <a:cubicBezTo>
                    <a:pt x="48148" y="26319"/>
                    <a:pt x="51747" y="22879"/>
                    <a:pt x="51747" y="18439"/>
                  </a:cubicBezTo>
                  <a:cubicBezTo>
                    <a:pt x="51747" y="17781"/>
                    <a:pt x="51643" y="17122"/>
                    <a:pt x="51469" y="16464"/>
                  </a:cubicBezTo>
                  <a:lnTo>
                    <a:pt x="51088" y="14939"/>
                  </a:lnTo>
                  <a:lnTo>
                    <a:pt x="51989" y="13656"/>
                  </a:lnTo>
                  <a:lnTo>
                    <a:pt x="52024" y="13656"/>
                  </a:lnTo>
                  <a:cubicBezTo>
                    <a:pt x="54450" y="10260"/>
                    <a:pt x="53792" y="5546"/>
                    <a:pt x="50534" y="2947"/>
                  </a:cubicBezTo>
                  <a:cubicBezTo>
                    <a:pt x="50395" y="2808"/>
                    <a:pt x="50222" y="2704"/>
                    <a:pt x="50014" y="2565"/>
                  </a:cubicBezTo>
                  <a:cubicBezTo>
                    <a:pt x="49840" y="2461"/>
                    <a:pt x="49667" y="2323"/>
                    <a:pt x="49494" y="2253"/>
                  </a:cubicBezTo>
                  <a:lnTo>
                    <a:pt x="49182" y="2080"/>
                  </a:lnTo>
                  <a:lnTo>
                    <a:pt x="48905" y="1941"/>
                  </a:lnTo>
                  <a:lnTo>
                    <a:pt x="48593" y="1803"/>
                  </a:lnTo>
                  <a:lnTo>
                    <a:pt x="48281" y="1699"/>
                  </a:lnTo>
                  <a:cubicBezTo>
                    <a:pt x="48177" y="1664"/>
                    <a:pt x="48073" y="1630"/>
                    <a:pt x="47969" y="1595"/>
                  </a:cubicBezTo>
                  <a:cubicBezTo>
                    <a:pt x="47657" y="1491"/>
                    <a:pt x="47310" y="1387"/>
                    <a:pt x="46998" y="1352"/>
                  </a:cubicBezTo>
                  <a:lnTo>
                    <a:pt x="46721" y="1283"/>
                  </a:lnTo>
                  <a:lnTo>
                    <a:pt x="46444" y="1283"/>
                  </a:lnTo>
                  <a:cubicBezTo>
                    <a:pt x="46305" y="1248"/>
                    <a:pt x="46201" y="1248"/>
                    <a:pt x="46063" y="1248"/>
                  </a:cubicBezTo>
                  <a:lnTo>
                    <a:pt x="45404" y="1248"/>
                  </a:lnTo>
                  <a:lnTo>
                    <a:pt x="41002" y="1387"/>
                  </a:lnTo>
                  <a:lnTo>
                    <a:pt x="41349"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589423" y="5237290"/>
              <a:ext cx="666417" cy="194756"/>
            </a:xfrm>
            <a:custGeom>
              <a:rect b="b" l="l" r="r" t="t"/>
              <a:pathLst>
                <a:path extrusionOk="0" h="14941" w="50534">
                  <a:moveTo>
                    <a:pt x="41314" y="1"/>
                  </a:moveTo>
                  <a:lnTo>
                    <a:pt x="41314" y="1"/>
                  </a:lnTo>
                  <a:cubicBezTo>
                    <a:pt x="40067" y="209"/>
                    <a:pt x="38854" y="590"/>
                    <a:pt x="37710" y="1145"/>
                  </a:cubicBezTo>
                  <a:cubicBezTo>
                    <a:pt x="35110" y="2392"/>
                    <a:pt x="32753" y="3987"/>
                    <a:pt x="30085" y="5165"/>
                  </a:cubicBezTo>
                  <a:cubicBezTo>
                    <a:pt x="26525" y="6729"/>
                    <a:pt x="22645" y="7526"/>
                    <a:pt x="18753" y="7526"/>
                  </a:cubicBezTo>
                  <a:cubicBezTo>
                    <a:pt x="18591" y="7526"/>
                    <a:pt x="18428" y="7525"/>
                    <a:pt x="18266" y="7522"/>
                  </a:cubicBezTo>
                  <a:cubicBezTo>
                    <a:pt x="15251" y="7487"/>
                    <a:pt x="12270" y="6933"/>
                    <a:pt x="9254" y="6794"/>
                  </a:cubicBezTo>
                  <a:cubicBezTo>
                    <a:pt x="9032" y="6787"/>
                    <a:pt x="8808" y="6784"/>
                    <a:pt x="8585" y="6784"/>
                  </a:cubicBezTo>
                  <a:cubicBezTo>
                    <a:pt x="6584" y="6784"/>
                    <a:pt x="4567" y="7061"/>
                    <a:pt x="2635" y="7591"/>
                  </a:cubicBezTo>
                  <a:lnTo>
                    <a:pt x="2045" y="8250"/>
                  </a:lnTo>
                  <a:cubicBezTo>
                    <a:pt x="728" y="9706"/>
                    <a:pt x="0" y="11577"/>
                    <a:pt x="0" y="13518"/>
                  </a:cubicBezTo>
                  <a:lnTo>
                    <a:pt x="0" y="13795"/>
                  </a:lnTo>
                  <a:lnTo>
                    <a:pt x="0" y="14038"/>
                  </a:lnTo>
                  <a:cubicBezTo>
                    <a:pt x="1283" y="13691"/>
                    <a:pt x="2565" y="13449"/>
                    <a:pt x="3882" y="13241"/>
                  </a:cubicBezTo>
                  <a:cubicBezTo>
                    <a:pt x="4130" y="13221"/>
                    <a:pt x="4377" y="13212"/>
                    <a:pt x="4624" y="13212"/>
                  </a:cubicBezTo>
                  <a:cubicBezTo>
                    <a:pt x="7477" y="13212"/>
                    <a:pt x="10230" y="14418"/>
                    <a:pt x="13102" y="14800"/>
                  </a:cubicBezTo>
                  <a:cubicBezTo>
                    <a:pt x="13805" y="14897"/>
                    <a:pt x="14513" y="14941"/>
                    <a:pt x="15222" y="14941"/>
                  </a:cubicBezTo>
                  <a:cubicBezTo>
                    <a:pt x="17836" y="14941"/>
                    <a:pt x="20472" y="14343"/>
                    <a:pt x="22980" y="13553"/>
                  </a:cubicBezTo>
                  <a:cubicBezTo>
                    <a:pt x="26168" y="12548"/>
                    <a:pt x="29253" y="11231"/>
                    <a:pt x="32511" y="10433"/>
                  </a:cubicBezTo>
                  <a:cubicBezTo>
                    <a:pt x="37814" y="9082"/>
                    <a:pt x="43671" y="8978"/>
                    <a:pt x="48246" y="5928"/>
                  </a:cubicBezTo>
                  <a:cubicBezTo>
                    <a:pt x="49321" y="5234"/>
                    <a:pt x="50326" y="4160"/>
                    <a:pt x="50534" y="2982"/>
                  </a:cubicBezTo>
                  <a:cubicBezTo>
                    <a:pt x="50360" y="2843"/>
                    <a:pt x="50187" y="2704"/>
                    <a:pt x="50014" y="2600"/>
                  </a:cubicBezTo>
                  <a:cubicBezTo>
                    <a:pt x="49840" y="2462"/>
                    <a:pt x="49667" y="2358"/>
                    <a:pt x="49494" y="2254"/>
                  </a:cubicBezTo>
                  <a:lnTo>
                    <a:pt x="49182" y="2115"/>
                  </a:lnTo>
                  <a:lnTo>
                    <a:pt x="48905" y="1942"/>
                  </a:lnTo>
                  <a:lnTo>
                    <a:pt x="48593" y="1838"/>
                  </a:lnTo>
                  <a:lnTo>
                    <a:pt x="48281" y="1699"/>
                  </a:lnTo>
                  <a:cubicBezTo>
                    <a:pt x="48177" y="1665"/>
                    <a:pt x="48073" y="1630"/>
                    <a:pt x="47969" y="1595"/>
                  </a:cubicBezTo>
                  <a:cubicBezTo>
                    <a:pt x="47657" y="1491"/>
                    <a:pt x="47310" y="1422"/>
                    <a:pt x="46964" y="1353"/>
                  </a:cubicBezTo>
                  <a:lnTo>
                    <a:pt x="46721" y="1318"/>
                  </a:lnTo>
                  <a:lnTo>
                    <a:pt x="46444" y="1283"/>
                  </a:lnTo>
                  <a:cubicBezTo>
                    <a:pt x="46305" y="1283"/>
                    <a:pt x="46201" y="1249"/>
                    <a:pt x="46063" y="1249"/>
                  </a:cubicBezTo>
                  <a:lnTo>
                    <a:pt x="45404" y="1249"/>
                  </a:lnTo>
                  <a:lnTo>
                    <a:pt x="41002" y="1387"/>
                  </a:lnTo>
                  <a:lnTo>
                    <a:pt x="4131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2"/>
            <p:cNvGrpSpPr/>
            <p:nvPr/>
          </p:nvGrpSpPr>
          <p:grpSpPr>
            <a:xfrm>
              <a:off x="3740022" y="5345048"/>
              <a:ext cx="191008" cy="205931"/>
              <a:chOff x="-628391" y="4613391"/>
              <a:chExt cx="300659" cy="297030"/>
            </a:xfrm>
          </p:grpSpPr>
          <p:sp>
            <p:nvSpPr>
              <p:cNvPr id="73" name="Google Shape;73;p2"/>
              <p:cNvSpPr/>
              <p:nvPr/>
            </p:nvSpPr>
            <p:spPr>
              <a:xfrm>
                <a:off x="-443308" y="4841827"/>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544652" y="4844698"/>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607503" y="4709151"/>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544968" y="4636109"/>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99198" y="4685550"/>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92478" y="4783487"/>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54950" y="4637402"/>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603591" y="4793868"/>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587152" y="4665263"/>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507579" y="4613391"/>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499596" y="4853343"/>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86735" y="4726725"/>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410715" y="4820750"/>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606336" y="4648351"/>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628391" y="4753955"/>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596744" y="4830310"/>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419328" y="4637497"/>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2"/>
            <p:cNvGrpSpPr/>
            <p:nvPr/>
          </p:nvGrpSpPr>
          <p:grpSpPr>
            <a:xfrm>
              <a:off x="2330463" y="5203609"/>
              <a:ext cx="247983" cy="242198"/>
              <a:chOff x="-1138843" y="4300472"/>
              <a:chExt cx="300659" cy="297030"/>
            </a:xfrm>
          </p:grpSpPr>
          <p:sp>
            <p:nvSpPr>
              <p:cNvPr id="91" name="Google Shape;91;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2"/>
            <p:cNvGrpSpPr/>
            <p:nvPr/>
          </p:nvGrpSpPr>
          <p:grpSpPr>
            <a:xfrm>
              <a:off x="2490703" y="4816011"/>
              <a:ext cx="247983" cy="242198"/>
              <a:chOff x="-1138843" y="4300472"/>
              <a:chExt cx="300659" cy="297030"/>
            </a:xfrm>
          </p:grpSpPr>
          <p:sp>
            <p:nvSpPr>
              <p:cNvPr id="109" name="Google Shape;109;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2"/>
            <p:cNvGrpSpPr/>
            <p:nvPr/>
          </p:nvGrpSpPr>
          <p:grpSpPr>
            <a:xfrm>
              <a:off x="3769843" y="4323019"/>
              <a:ext cx="247983" cy="242198"/>
              <a:chOff x="-1138843" y="4300472"/>
              <a:chExt cx="300659" cy="297030"/>
            </a:xfrm>
          </p:grpSpPr>
          <p:sp>
            <p:nvSpPr>
              <p:cNvPr id="127" name="Google Shape;127;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44" name="Google Shape;144;p2"/>
          <p:cNvPicPr preferRelativeResize="0"/>
          <p:nvPr/>
        </p:nvPicPr>
        <p:blipFill>
          <a:blip r:embed="rId2">
            <a:alphaModFix/>
          </a:blip>
          <a:stretch>
            <a:fillRect/>
          </a:stretch>
        </p:blipFill>
        <p:spPr>
          <a:xfrm>
            <a:off x="5197875" y="158825"/>
            <a:ext cx="1437300" cy="1410546"/>
          </a:xfrm>
          <a:prstGeom prst="rect">
            <a:avLst/>
          </a:prstGeom>
          <a:noFill/>
          <a:ln>
            <a:noFill/>
          </a:ln>
        </p:spPr>
      </p:pic>
      <p:pic>
        <p:nvPicPr>
          <p:cNvPr id="145" name="Google Shape;145;p2"/>
          <p:cNvPicPr preferRelativeResize="0"/>
          <p:nvPr/>
        </p:nvPicPr>
        <p:blipFill>
          <a:blip r:embed="rId3">
            <a:alphaModFix/>
          </a:blip>
          <a:stretch>
            <a:fillRect/>
          </a:stretch>
        </p:blipFill>
        <p:spPr>
          <a:xfrm>
            <a:off x="155077" y="84340"/>
            <a:ext cx="1527800" cy="1527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146" name="Shape 146"/>
        <p:cNvGrpSpPr/>
        <p:nvPr/>
      </p:nvGrpSpPr>
      <p:grpSpPr>
        <a:xfrm>
          <a:off x="0" y="0"/>
          <a:ext cx="0" cy="0"/>
          <a:chOff x="0" y="0"/>
          <a:chExt cx="0" cy="0"/>
        </a:xfrm>
      </p:grpSpPr>
      <p:sp>
        <p:nvSpPr>
          <p:cNvPr id="147" name="Google Shape;147;p3"/>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48" name="Google Shape;148;p3"/>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5727998" y="9789595"/>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3"/>
          <p:cNvGrpSpPr/>
          <p:nvPr/>
        </p:nvGrpSpPr>
        <p:grpSpPr>
          <a:xfrm>
            <a:off x="729682" y="2190062"/>
            <a:ext cx="300659" cy="297001"/>
            <a:chOff x="-1138843" y="4300472"/>
            <a:chExt cx="300659" cy="297030"/>
          </a:xfrm>
        </p:grpSpPr>
        <p:sp>
          <p:nvSpPr>
            <p:cNvPr id="153" name="Google Shape;153;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3"/>
          <p:cNvGrpSpPr/>
          <p:nvPr/>
        </p:nvGrpSpPr>
        <p:grpSpPr>
          <a:xfrm>
            <a:off x="729682" y="2606821"/>
            <a:ext cx="300659" cy="297001"/>
            <a:chOff x="-1017593" y="4240422"/>
            <a:chExt cx="300659" cy="297030"/>
          </a:xfrm>
        </p:grpSpPr>
        <p:sp>
          <p:nvSpPr>
            <p:cNvPr id="171" name="Google Shape;171;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3"/>
          <p:cNvGrpSpPr/>
          <p:nvPr/>
        </p:nvGrpSpPr>
        <p:grpSpPr>
          <a:xfrm>
            <a:off x="729682" y="3440345"/>
            <a:ext cx="300659" cy="297001"/>
            <a:chOff x="-1017593" y="4240422"/>
            <a:chExt cx="300659" cy="297030"/>
          </a:xfrm>
        </p:grpSpPr>
        <p:sp>
          <p:nvSpPr>
            <p:cNvPr id="189" name="Google Shape;189;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3"/>
          <p:cNvGrpSpPr/>
          <p:nvPr/>
        </p:nvGrpSpPr>
        <p:grpSpPr>
          <a:xfrm>
            <a:off x="729682" y="3857110"/>
            <a:ext cx="300659" cy="297001"/>
            <a:chOff x="-1138843" y="4300472"/>
            <a:chExt cx="300659" cy="297030"/>
          </a:xfrm>
        </p:grpSpPr>
        <p:sp>
          <p:nvSpPr>
            <p:cNvPr id="207" name="Google Shape;207;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3"/>
          <p:cNvGrpSpPr/>
          <p:nvPr/>
        </p:nvGrpSpPr>
        <p:grpSpPr>
          <a:xfrm>
            <a:off x="729682" y="4273869"/>
            <a:ext cx="300659" cy="297001"/>
            <a:chOff x="-1017593" y="4240422"/>
            <a:chExt cx="300659" cy="297030"/>
          </a:xfrm>
        </p:grpSpPr>
        <p:sp>
          <p:nvSpPr>
            <p:cNvPr id="225" name="Google Shape;225;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3"/>
          <p:cNvGrpSpPr/>
          <p:nvPr/>
        </p:nvGrpSpPr>
        <p:grpSpPr>
          <a:xfrm>
            <a:off x="729682" y="4690634"/>
            <a:ext cx="300659" cy="297001"/>
            <a:chOff x="-1138843" y="4300472"/>
            <a:chExt cx="300659" cy="297030"/>
          </a:xfrm>
        </p:grpSpPr>
        <p:sp>
          <p:nvSpPr>
            <p:cNvPr id="243" name="Google Shape;243;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3"/>
          <p:cNvGrpSpPr/>
          <p:nvPr/>
        </p:nvGrpSpPr>
        <p:grpSpPr>
          <a:xfrm>
            <a:off x="729682" y="5107393"/>
            <a:ext cx="300659" cy="297001"/>
            <a:chOff x="-1017593" y="4240422"/>
            <a:chExt cx="300659" cy="297030"/>
          </a:xfrm>
        </p:grpSpPr>
        <p:sp>
          <p:nvSpPr>
            <p:cNvPr id="261" name="Google Shape;261;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 name="Google Shape;278;p3"/>
          <p:cNvSpPr txBox="1"/>
          <p:nvPr/>
        </p:nvSpPr>
        <p:spPr>
          <a:xfrm>
            <a:off x="290700" y="859046"/>
            <a:ext cx="62766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SA" sz="3600">
                <a:solidFill>
                  <a:schemeClr val="accent1"/>
                </a:solidFill>
                <a:latin typeface="Asap"/>
                <a:ea typeface="Asap"/>
                <a:cs typeface="Asap"/>
                <a:sym typeface="Asap"/>
              </a:rPr>
              <a:t>Objectives</a:t>
            </a:r>
            <a:endParaRPr b="1" sz="3600">
              <a:solidFill>
                <a:schemeClr val="accent1"/>
              </a:solidFill>
              <a:latin typeface="Asap"/>
              <a:ea typeface="Asap"/>
              <a:cs typeface="Asap"/>
              <a:sym typeface="Asap"/>
            </a:endParaRPr>
          </a:p>
        </p:txBody>
      </p:sp>
      <p:sp>
        <p:nvSpPr>
          <p:cNvPr id="279" name="Google Shape;279;p3"/>
          <p:cNvSpPr txBox="1"/>
          <p:nvPr>
            <p:ph idx="1" type="subTitle"/>
          </p:nvPr>
        </p:nvSpPr>
        <p:spPr>
          <a:xfrm>
            <a:off x="1043550" y="2177386"/>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0" name="Google Shape;280;p3"/>
          <p:cNvSpPr txBox="1"/>
          <p:nvPr>
            <p:ph idx="2" type="subTitle"/>
          </p:nvPr>
        </p:nvSpPr>
        <p:spPr>
          <a:xfrm>
            <a:off x="1043550" y="259414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1" name="Google Shape;281;p3"/>
          <p:cNvSpPr txBox="1"/>
          <p:nvPr>
            <p:ph idx="3" type="subTitle"/>
          </p:nvPr>
        </p:nvSpPr>
        <p:spPr>
          <a:xfrm>
            <a:off x="1030350" y="301091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2" name="Google Shape;282;p3"/>
          <p:cNvSpPr txBox="1"/>
          <p:nvPr>
            <p:ph idx="4" type="subTitle"/>
          </p:nvPr>
        </p:nvSpPr>
        <p:spPr>
          <a:xfrm>
            <a:off x="1043550" y="342766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3" name="Google Shape;283;p3"/>
          <p:cNvSpPr txBox="1"/>
          <p:nvPr>
            <p:ph idx="5" type="subTitle"/>
          </p:nvPr>
        </p:nvSpPr>
        <p:spPr>
          <a:xfrm>
            <a:off x="1043550" y="3844409"/>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4" name="Google Shape;284;p3"/>
          <p:cNvSpPr txBox="1"/>
          <p:nvPr>
            <p:ph idx="6" type="subTitle"/>
          </p:nvPr>
        </p:nvSpPr>
        <p:spPr>
          <a:xfrm>
            <a:off x="1043550" y="4261159"/>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5" name="Google Shape;285;p3"/>
          <p:cNvSpPr txBox="1"/>
          <p:nvPr>
            <p:ph idx="7" type="subTitle"/>
          </p:nvPr>
        </p:nvSpPr>
        <p:spPr>
          <a:xfrm>
            <a:off x="1043550" y="467790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6" name="Google Shape;286;p3"/>
          <p:cNvSpPr txBox="1"/>
          <p:nvPr>
            <p:ph idx="8" type="subTitle"/>
          </p:nvPr>
        </p:nvSpPr>
        <p:spPr>
          <a:xfrm>
            <a:off x="1043550" y="509465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grpSp>
        <p:nvGrpSpPr>
          <p:cNvPr id="287" name="Google Shape;287;p3"/>
          <p:cNvGrpSpPr/>
          <p:nvPr/>
        </p:nvGrpSpPr>
        <p:grpSpPr>
          <a:xfrm>
            <a:off x="729682" y="3023586"/>
            <a:ext cx="300659" cy="297001"/>
            <a:chOff x="-1138843" y="4300472"/>
            <a:chExt cx="300659" cy="297030"/>
          </a:xfrm>
        </p:grpSpPr>
        <p:sp>
          <p:nvSpPr>
            <p:cNvPr id="288" name="Google Shape;288;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3"/>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 name="Google Shape;308;p3"/>
          <p:cNvGrpSpPr/>
          <p:nvPr/>
        </p:nvGrpSpPr>
        <p:grpSpPr>
          <a:xfrm>
            <a:off x="6324052" y="9488609"/>
            <a:ext cx="495788" cy="384034"/>
            <a:chOff x="1843738" y="1801138"/>
            <a:chExt cx="1616525" cy="1236425"/>
          </a:xfrm>
        </p:grpSpPr>
        <p:sp>
          <p:nvSpPr>
            <p:cNvPr id="309" name="Google Shape;309;p3"/>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3"/>
          <p:cNvSpPr/>
          <p:nvPr/>
        </p:nvSpPr>
        <p:spPr>
          <a:xfrm>
            <a:off x="6329837" y="9719638"/>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3"/>
          <p:cNvGrpSpPr/>
          <p:nvPr/>
        </p:nvGrpSpPr>
        <p:grpSpPr>
          <a:xfrm>
            <a:off x="6507909" y="9119388"/>
            <a:ext cx="311934" cy="322344"/>
            <a:chOff x="7097375" y="2473588"/>
            <a:chExt cx="407864" cy="403636"/>
          </a:xfrm>
        </p:grpSpPr>
        <p:sp>
          <p:nvSpPr>
            <p:cNvPr id="382" name="Google Shape;382;p3"/>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 name="Google Shape;385;p3"/>
          <p:cNvGrpSpPr/>
          <p:nvPr/>
        </p:nvGrpSpPr>
        <p:grpSpPr>
          <a:xfrm>
            <a:off x="5975934" y="9546338"/>
            <a:ext cx="311934" cy="322344"/>
            <a:chOff x="7097375" y="2473588"/>
            <a:chExt cx="407864" cy="403636"/>
          </a:xfrm>
        </p:grpSpPr>
        <p:sp>
          <p:nvSpPr>
            <p:cNvPr id="386" name="Google Shape;386;p3"/>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3"/>
          <p:cNvSpPr/>
          <p:nvPr/>
        </p:nvSpPr>
        <p:spPr>
          <a:xfrm>
            <a:off x="5595250" y="9586455"/>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
          <p:cNvSpPr/>
          <p:nvPr/>
        </p:nvSpPr>
        <p:spPr>
          <a:xfrm>
            <a:off x="5610289" y="9583839"/>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
          <p:cNvSpPr/>
          <p:nvPr/>
        </p:nvSpPr>
        <p:spPr>
          <a:xfrm>
            <a:off x="5617486" y="9605517"/>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
          <p:cNvSpPr/>
          <p:nvPr/>
        </p:nvSpPr>
        <p:spPr>
          <a:xfrm>
            <a:off x="5630234" y="9602858"/>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
          <p:cNvSpPr/>
          <p:nvPr/>
        </p:nvSpPr>
        <p:spPr>
          <a:xfrm>
            <a:off x="5653126" y="9626759"/>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
          <p:cNvSpPr/>
          <p:nvPr/>
        </p:nvSpPr>
        <p:spPr>
          <a:xfrm>
            <a:off x="5735324" y="9718037"/>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
          <p:cNvSpPr/>
          <p:nvPr/>
        </p:nvSpPr>
        <p:spPr>
          <a:xfrm>
            <a:off x="5742069" y="9715448"/>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
          <p:cNvSpPr/>
          <p:nvPr/>
        </p:nvSpPr>
        <p:spPr>
          <a:xfrm>
            <a:off x="5812004" y="9688801"/>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 name="Google Shape;412;p3"/>
          <p:cNvGrpSpPr/>
          <p:nvPr/>
        </p:nvGrpSpPr>
        <p:grpSpPr>
          <a:xfrm>
            <a:off x="4841770" y="9568577"/>
            <a:ext cx="288394" cy="277883"/>
            <a:chOff x="8008751" y="37351"/>
            <a:chExt cx="598452" cy="591240"/>
          </a:xfrm>
        </p:grpSpPr>
        <p:sp>
          <p:nvSpPr>
            <p:cNvPr id="413" name="Google Shape;413;p3"/>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3"/>
          <p:cNvGrpSpPr/>
          <p:nvPr/>
        </p:nvGrpSpPr>
        <p:grpSpPr>
          <a:xfrm>
            <a:off x="6512005" y="8321793"/>
            <a:ext cx="302947" cy="384134"/>
            <a:chOff x="6295459" y="2059568"/>
            <a:chExt cx="2176346" cy="2549000"/>
          </a:xfrm>
        </p:grpSpPr>
        <p:sp>
          <p:nvSpPr>
            <p:cNvPr id="431" name="Google Shape;431;p3"/>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3"/>
          <p:cNvGrpSpPr/>
          <p:nvPr/>
        </p:nvGrpSpPr>
        <p:grpSpPr>
          <a:xfrm rot="5400000">
            <a:off x="5218767" y="9510568"/>
            <a:ext cx="302947" cy="384134"/>
            <a:chOff x="6295459" y="2059568"/>
            <a:chExt cx="2176346" cy="2549000"/>
          </a:xfrm>
        </p:grpSpPr>
        <p:sp>
          <p:nvSpPr>
            <p:cNvPr id="477" name="Google Shape;477;p3"/>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3"/>
          <p:cNvGrpSpPr/>
          <p:nvPr/>
        </p:nvGrpSpPr>
        <p:grpSpPr>
          <a:xfrm>
            <a:off x="6519270" y="8018552"/>
            <a:ext cx="288394" cy="277883"/>
            <a:chOff x="8008751" y="37351"/>
            <a:chExt cx="598452" cy="591240"/>
          </a:xfrm>
        </p:grpSpPr>
        <p:sp>
          <p:nvSpPr>
            <p:cNvPr id="523" name="Google Shape;523;p3"/>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3"/>
          <p:cNvGrpSpPr/>
          <p:nvPr/>
        </p:nvGrpSpPr>
        <p:grpSpPr>
          <a:xfrm>
            <a:off x="6522777" y="7715300"/>
            <a:ext cx="288384" cy="277877"/>
            <a:chOff x="1577421" y="1609174"/>
            <a:chExt cx="818111" cy="754282"/>
          </a:xfrm>
        </p:grpSpPr>
        <p:sp>
          <p:nvSpPr>
            <p:cNvPr id="541" name="Google Shape;541;p3"/>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3"/>
          <p:cNvGrpSpPr/>
          <p:nvPr/>
        </p:nvGrpSpPr>
        <p:grpSpPr>
          <a:xfrm>
            <a:off x="4505390" y="9563675"/>
            <a:ext cx="288384" cy="277877"/>
            <a:chOff x="1577421" y="1609174"/>
            <a:chExt cx="818111" cy="754282"/>
          </a:xfrm>
        </p:grpSpPr>
        <p:sp>
          <p:nvSpPr>
            <p:cNvPr id="590" name="Google Shape;590;p3"/>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638" name="Shape 638"/>
        <p:cNvGrpSpPr/>
        <p:nvPr/>
      </p:nvGrpSpPr>
      <p:grpSpPr>
        <a:xfrm>
          <a:off x="0" y="0"/>
          <a:ext cx="0" cy="0"/>
          <a:chOff x="0" y="0"/>
          <a:chExt cx="0" cy="0"/>
        </a:xfrm>
      </p:grpSpPr>
      <p:sp>
        <p:nvSpPr>
          <p:cNvPr id="639" name="Google Shape;639;p4"/>
          <p:cNvSpPr txBox="1"/>
          <p:nvPr/>
        </p:nvSpPr>
        <p:spPr>
          <a:xfrm>
            <a:off x="233850" y="368200"/>
            <a:ext cx="6390300" cy="11112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r>
              <a:t/>
            </a:r>
            <a:endParaRPr b="1" sz="3600">
              <a:solidFill>
                <a:schemeClr val="accent1"/>
              </a:solidFill>
              <a:latin typeface="Asap"/>
              <a:ea typeface="Asap"/>
              <a:cs typeface="Asap"/>
              <a:sym typeface="Asap"/>
            </a:endParaRPr>
          </a:p>
        </p:txBody>
      </p:sp>
      <p:sp>
        <p:nvSpPr>
          <p:cNvPr id="640" name="Google Shape;640;p4"/>
          <p:cNvSpPr/>
          <p:nvPr/>
        </p:nvSpPr>
        <p:spPr>
          <a:xfrm flipH="1">
            <a:off x="-2284338" y="-2341505"/>
            <a:ext cx="3622329" cy="4125707"/>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1155C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641" name="Google Shape;641;p4"/>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2pPr>
            <a:lvl3pPr lvl="2"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3pPr>
            <a:lvl4pPr lvl="3"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4pPr>
            <a:lvl5pPr lvl="4"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5pPr>
            <a:lvl6pPr lvl="5"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6pPr>
            <a:lvl7pPr lvl="6"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7pPr>
            <a:lvl8pPr lvl="7"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8pPr>
            <a:lvl9pPr lvl="8" rtl="0" algn="ctr">
              <a:spcBef>
                <a:spcPts val="0"/>
              </a:spcBef>
              <a:spcAft>
                <a:spcPts val="0"/>
              </a:spcAft>
              <a:buClr>
                <a:schemeClr val="accent2"/>
              </a:buClr>
              <a:buSzPts val="3600"/>
              <a:buFont typeface="Asap"/>
              <a:buNone/>
              <a:defRPr b="1" sz="3600">
                <a:solidFill>
                  <a:schemeClr val="accent2"/>
                </a:solidFill>
                <a:latin typeface="Asap"/>
                <a:ea typeface="Asap"/>
                <a:cs typeface="Asap"/>
                <a:sym typeface="Asap"/>
              </a:defRPr>
            </a:lvl9pPr>
          </a:lstStyle>
          <a:p/>
        </p:txBody>
      </p:sp>
      <p:sp>
        <p:nvSpPr>
          <p:cNvPr id="642" name="Google Shape;642;p4"/>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5" name="Google Shape;645;p4"/>
          <p:cNvGrpSpPr/>
          <p:nvPr/>
        </p:nvGrpSpPr>
        <p:grpSpPr>
          <a:xfrm>
            <a:off x="6324052" y="9488609"/>
            <a:ext cx="495788" cy="384034"/>
            <a:chOff x="1843738" y="1801138"/>
            <a:chExt cx="1616525" cy="1236425"/>
          </a:xfrm>
        </p:grpSpPr>
        <p:sp>
          <p:nvSpPr>
            <p:cNvPr id="646" name="Google Shape;646;p4"/>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7" name="Google Shape;717;p4"/>
          <p:cNvSpPr/>
          <p:nvPr/>
        </p:nvSpPr>
        <p:spPr>
          <a:xfrm>
            <a:off x="6329837" y="9719638"/>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8" name="Google Shape;718;p4"/>
          <p:cNvGrpSpPr/>
          <p:nvPr/>
        </p:nvGrpSpPr>
        <p:grpSpPr>
          <a:xfrm>
            <a:off x="6507909" y="9119388"/>
            <a:ext cx="311934" cy="322344"/>
            <a:chOff x="7097375" y="2473588"/>
            <a:chExt cx="407864" cy="403636"/>
          </a:xfrm>
        </p:grpSpPr>
        <p:sp>
          <p:nvSpPr>
            <p:cNvPr id="719" name="Google Shape;719;p4"/>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4"/>
          <p:cNvGrpSpPr/>
          <p:nvPr/>
        </p:nvGrpSpPr>
        <p:grpSpPr>
          <a:xfrm>
            <a:off x="5975934" y="9546338"/>
            <a:ext cx="311934" cy="322344"/>
            <a:chOff x="7097375" y="2473588"/>
            <a:chExt cx="407864" cy="403636"/>
          </a:xfrm>
        </p:grpSpPr>
        <p:sp>
          <p:nvSpPr>
            <p:cNvPr id="723" name="Google Shape;723;p4"/>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6" name="Google Shape;726;p4"/>
          <p:cNvSpPr/>
          <p:nvPr/>
        </p:nvSpPr>
        <p:spPr>
          <a:xfrm>
            <a:off x="5595250" y="9586455"/>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
          <p:cNvSpPr/>
          <p:nvPr/>
        </p:nvSpPr>
        <p:spPr>
          <a:xfrm>
            <a:off x="5610289" y="9583839"/>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
          <p:cNvSpPr/>
          <p:nvPr/>
        </p:nvSpPr>
        <p:spPr>
          <a:xfrm>
            <a:off x="5617486" y="9605517"/>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
          <p:cNvSpPr/>
          <p:nvPr/>
        </p:nvSpPr>
        <p:spPr>
          <a:xfrm>
            <a:off x="5630234" y="9602858"/>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
          <p:cNvSpPr/>
          <p:nvPr/>
        </p:nvSpPr>
        <p:spPr>
          <a:xfrm>
            <a:off x="5653126" y="9626759"/>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
          <p:cNvSpPr/>
          <p:nvPr/>
        </p:nvSpPr>
        <p:spPr>
          <a:xfrm>
            <a:off x="5735324" y="9718037"/>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
          <p:cNvSpPr/>
          <p:nvPr/>
        </p:nvSpPr>
        <p:spPr>
          <a:xfrm>
            <a:off x="5742069" y="9715448"/>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
          <p:cNvSpPr/>
          <p:nvPr/>
        </p:nvSpPr>
        <p:spPr>
          <a:xfrm>
            <a:off x="5812004" y="9688801"/>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9" name="Google Shape;749;p4"/>
          <p:cNvGrpSpPr/>
          <p:nvPr/>
        </p:nvGrpSpPr>
        <p:grpSpPr>
          <a:xfrm>
            <a:off x="4841770" y="9568577"/>
            <a:ext cx="288394" cy="277883"/>
            <a:chOff x="8008751" y="37351"/>
            <a:chExt cx="598452" cy="591240"/>
          </a:xfrm>
        </p:grpSpPr>
        <p:sp>
          <p:nvSpPr>
            <p:cNvPr id="750" name="Google Shape;750;p4"/>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4"/>
          <p:cNvGrpSpPr/>
          <p:nvPr/>
        </p:nvGrpSpPr>
        <p:grpSpPr>
          <a:xfrm>
            <a:off x="6512005" y="8321793"/>
            <a:ext cx="302947" cy="384134"/>
            <a:chOff x="6295459" y="2059568"/>
            <a:chExt cx="2176346" cy="2549000"/>
          </a:xfrm>
        </p:grpSpPr>
        <p:sp>
          <p:nvSpPr>
            <p:cNvPr id="768" name="Google Shape;768;p4"/>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4"/>
          <p:cNvGrpSpPr/>
          <p:nvPr/>
        </p:nvGrpSpPr>
        <p:grpSpPr>
          <a:xfrm rot="5400000">
            <a:off x="5218767" y="9510568"/>
            <a:ext cx="302947" cy="384134"/>
            <a:chOff x="6295459" y="2059568"/>
            <a:chExt cx="2176346" cy="2549000"/>
          </a:xfrm>
        </p:grpSpPr>
        <p:sp>
          <p:nvSpPr>
            <p:cNvPr id="814" name="Google Shape;814;p4"/>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4"/>
          <p:cNvGrpSpPr/>
          <p:nvPr/>
        </p:nvGrpSpPr>
        <p:grpSpPr>
          <a:xfrm>
            <a:off x="6519270" y="8018552"/>
            <a:ext cx="288394" cy="277883"/>
            <a:chOff x="8008751" y="37351"/>
            <a:chExt cx="598452" cy="591240"/>
          </a:xfrm>
        </p:grpSpPr>
        <p:sp>
          <p:nvSpPr>
            <p:cNvPr id="860" name="Google Shape;860;p4"/>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4"/>
          <p:cNvGrpSpPr/>
          <p:nvPr/>
        </p:nvGrpSpPr>
        <p:grpSpPr>
          <a:xfrm>
            <a:off x="6522777" y="7715300"/>
            <a:ext cx="288384" cy="277877"/>
            <a:chOff x="1577421" y="1609174"/>
            <a:chExt cx="818111" cy="754282"/>
          </a:xfrm>
        </p:grpSpPr>
        <p:sp>
          <p:nvSpPr>
            <p:cNvPr id="878" name="Google Shape;878;p4"/>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4"/>
          <p:cNvGrpSpPr/>
          <p:nvPr/>
        </p:nvGrpSpPr>
        <p:grpSpPr>
          <a:xfrm>
            <a:off x="4505390" y="9563675"/>
            <a:ext cx="288384" cy="277877"/>
            <a:chOff x="1577421" y="1609174"/>
            <a:chExt cx="818111" cy="754282"/>
          </a:xfrm>
        </p:grpSpPr>
        <p:sp>
          <p:nvSpPr>
            <p:cNvPr id="927" name="Google Shape;927;p4"/>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2">
    <p:spTree>
      <p:nvGrpSpPr>
        <p:cNvPr id="975" name="Shape 975"/>
        <p:cNvGrpSpPr/>
        <p:nvPr/>
      </p:nvGrpSpPr>
      <p:grpSpPr>
        <a:xfrm>
          <a:off x="0" y="0"/>
          <a:ext cx="0" cy="0"/>
          <a:chOff x="0" y="0"/>
          <a:chExt cx="0" cy="0"/>
        </a:xfrm>
      </p:grpSpPr>
      <p:sp>
        <p:nvSpPr>
          <p:cNvPr id="976" name="Google Shape;976;p5"/>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2pPr>
            <a:lvl3pPr lvl="2"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3pPr>
            <a:lvl4pPr lvl="3"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4pPr>
            <a:lvl5pPr lvl="4"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5pPr>
            <a:lvl6pPr lvl="5"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6pPr>
            <a:lvl7pPr lvl="6"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7pPr>
            <a:lvl8pPr lvl="7"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8pPr>
            <a:lvl9pPr lvl="8"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9pPr>
          </a:lstStyle>
          <a:p/>
        </p:txBody>
      </p:sp>
      <p:sp>
        <p:nvSpPr>
          <p:cNvPr id="977" name="Google Shape;977;p5"/>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978" name="Google Shape;978;p5"/>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4" name="Google Shape;984;p5"/>
          <p:cNvGrpSpPr/>
          <p:nvPr/>
        </p:nvGrpSpPr>
        <p:grpSpPr>
          <a:xfrm>
            <a:off x="6324052" y="9487527"/>
            <a:ext cx="495788" cy="384034"/>
            <a:chOff x="1843738" y="1801138"/>
            <a:chExt cx="1616525" cy="1236425"/>
          </a:xfrm>
        </p:grpSpPr>
        <p:sp>
          <p:nvSpPr>
            <p:cNvPr id="985" name="Google Shape;985;p5"/>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5"/>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5"/>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6" name="Google Shape;1056;p5"/>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7" name="Google Shape;1057;p5"/>
          <p:cNvGrpSpPr/>
          <p:nvPr/>
        </p:nvGrpSpPr>
        <p:grpSpPr>
          <a:xfrm>
            <a:off x="6507909" y="9118275"/>
            <a:ext cx="311934" cy="322303"/>
            <a:chOff x="7097375" y="2473588"/>
            <a:chExt cx="407864" cy="403636"/>
          </a:xfrm>
        </p:grpSpPr>
        <p:sp>
          <p:nvSpPr>
            <p:cNvPr id="1058" name="Google Shape;1058;p5"/>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5"/>
          <p:cNvGrpSpPr/>
          <p:nvPr/>
        </p:nvGrpSpPr>
        <p:grpSpPr>
          <a:xfrm>
            <a:off x="5975934" y="9545174"/>
            <a:ext cx="311934" cy="322303"/>
            <a:chOff x="7097375" y="2473588"/>
            <a:chExt cx="407864" cy="403636"/>
          </a:xfrm>
        </p:grpSpPr>
        <p:sp>
          <p:nvSpPr>
            <p:cNvPr id="1062" name="Google Shape;1062;p5"/>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5" name="Google Shape;1065;p5"/>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8" name="Google Shape;1088;p5"/>
          <p:cNvGrpSpPr/>
          <p:nvPr/>
        </p:nvGrpSpPr>
        <p:grpSpPr>
          <a:xfrm>
            <a:off x="4841770" y="9567417"/>
            <a:ext cx="288394" cy="277824"/>
            <a:chOff x="8008751" y="37351"/>
            <a:chExt cx="598452" cy="591240"/>
          </a:xfrm>
        </p:grpSpPr>
        <p:sp>
          <p:nvSpPr>
            <p:cNvPr id="1089" name="Google Shape;1089;p5"/>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5"/>
          <p:cNvGrpSpPr/>
          <p:nvPr/>
        </p:nvGrpSpPr>
        <p:grpSpPr>
          <a:xfrm>
            <a:off x="6512005" y="8320823"/>
            <a:ext cx="302947" cy="384134"/>
            <a:chOff x="6295459" y="2059568"/>
            <a:chExt cx="2176346" cy="2549000"/>
          </a:xfrm>
        </p:grpSpPr>
        <p:sp>
          <p:nvSpPr>
            <p:cNvPr id="1107" name="Google Shape;1107;p5"/>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2" name="Google Shape;1152;p5"/>
          <p:cNvGrpSpPr/>
          <p:nvPr/>
        </p:nvGrpSpPr>
        <p:grpSpPr>
          <a:xfrm rot="5400000">
            <a:off x="5218767" y="9509517"/>
            <a:ext cx="302947" cy="384134"/>
            <a:chOff x="6295459" y="2059568"/>
            <a:chExt cx="2176346" cy="2549000"/>
          </a:xfrm>
        </p:grpSpPr>
        <p:sp>
          <p:nvSpPr>
            <p:cNvPr id="1153" name="Google Shape;1153;p5"/>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8" name="Google Shape;1198;p5"/>
          <p:cNvGrpSpPr/>
          <p:nvPr/>
        </p:nvGrpSpPr>
        <p:grpSpPr>
          <a:xfrm>
            <a:off x="6519270" y="8017579"/>
            <a:ext cx="288394" cy="277824"/>
            <a:chOff x="8008751" y="37351"/>
            <a:chExt cx="598452" cy="591240"/>
          </a:xfrm>
        </p:grpSpPr>
        <p:sp>
          <p:nvSpPr>
            <p:cNvPr id="1199" name="Google Shape;1199;p5"/>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5"/>
          <p:cNvGrpSpPr/>
          <p:nvPr/>
        </p:nvGrpSpPr>
        <p:grpSpPr>
          <a:xfrm>
            <a:off x="6522777" y="7714438"/>
            <a:ext cx="288384" cy="277877"/>
            <a:chOff x="1577421" y="1609174"/>
            <a:chExt cx="818111" cy="754282"/>
          </a:xfrm>
        </p:grpSpPr>
        <p:sp>
          <p:nvSpPr>
            <p:cNvPr id="1217" name="Google Shape;1217;p5"/>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p5"/>
          <p:cNvGrpSpPr/>
          <p:nvPr/>
        </p:nvGrpSpPr>
        <p:grpSpPr>
          <a:xfrm>
            <a:off x="4505390" y="9562589"/>
            <a:ext cx="288384" cy="277877"/>
            <a:chOff x="1577421" y="1609174"/>
            <a:chExt cx="818111" cy="754282"/>
          </a:xfrm>
        </p:grpSpPr>
        <p:sp>
          <p:nvSpPr>
            <p:cNvPr id="1266" name="Google Shape;1266;p5"/>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3">
    <p:spTree>
      <p:nvGrpSpPr>
        <p:cNvPr id="1314" name="Shape 1314"/>
        <p:cNvGrpSpPr/>
        <p:nvPr/>
      </p:nvGrpSpPr>
      <p:grpSpPr>
        <a:xfrm>
          <a:off x="0" y="0"/>
          <a:ext cx="0" cy="0"/>
          <a:chOff x="0" y="0"/>
          <a:chExt cx="0" cy="0"/>
        </a:xfrm>
      </p:grpSpPr>
      <p:sp>
        <p:nvSpPr>
          <p:cNvPr id="1315" name="Google Shape;1315;p6"/>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2pPr>
            <a:lvl3pPr lvl="2"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3pPr>
            <a:lvl4pPr lvl="3"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4pPr>
            <a:lvl5pPr lvl="4"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5pPr>
            <a:lvl6pPr lvl="5"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6pPr>
            <a:lvl7pPr lvl="6"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7pPr>
            <a:lvl8pPr lvl="7"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8pPr>
            <a:lvl9pPr lvl="8"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9pPr>
          </a:lstStyle>
          <a:p/>
        </p:txBody>
      </p:sp>
      <p:sp>
        <p:nvSpPr>
          <p:cNvPr id="1316" name="Google Shape;1316;p6"/>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i="0" sz="1400" u="none" cap="none" strike="noStrike">
              <a:solidFill>
                <a:srgbClr val="000000"/>
              </a:solidFill>
              <a:latin typeface="Asap"/>
              <a:ea typeface="Asap"/>
              <a:cs typeface="Asap"/>
              <a:sym typeface="Asap"/>
            </a:endParaRPr>
          </a:p>
        </p:txBody>
      </p:sp>
      <p:sp>
        <p:nvSpPr>
          <p:cNvPr id="1317" name="Google Shape;1317;p6"/>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6"/>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6"/>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0" name="Google Shape;1320;p6"/>
          <p:cNvGrpSpPr/>
          <p:nvPr/>
        </p:nvGrpSpPr>
        <p:grpSpPr>
          <a:xfrm>
            <a:off x="6324052" y="9487527"/>
            <a:ext cx="495788" cy="384034"/>
            <a:chOff x="1843738" y="1801138"/>
            <a:chExt cx="1616525" cy="1236425"/>
          </a:xfrm>
        </p:grpSpPr>
        <p:sp>
          <p:nvSpPr>
            <p:cNvPr id="1321" name="Google Shape;1321;p6"/>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6"/>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6"/>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6"/>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6"/>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6"/>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6"/>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6"/>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6"/>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6"/>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6"/>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6"/>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6"/>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6"/>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6"/>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6"/>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6"/>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6"/>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6"/>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6"/>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6"/>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6"/>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6"/>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6"/>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6"/>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6"/>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6"/>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6"/>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6"/>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6"/>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6"/>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6"/>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6"/>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6"/>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6"/>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6"/>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6"/>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6"/>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6"/>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6"/>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6"/>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6"/>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6"/>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6"/>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6"/>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6"/>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6"/>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6"/>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6"/>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6"/>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6"/>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2" name="Google Shape;1392;p6"/>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3" name="Google Shape;1393;p6"/>
          <p:cNvGrpSpPr/>
          <p:nvPr/>
        </p:nvGrpSpPr>
        <p:grpSpPr>
          <a:xfrm>
            <a:off x="6507909" y="9118275"/>
            <a:ext cx="311934" cy="322303"/>
            <a:chOff x="7097375" y="2473588"/>
            <a:chExt cx="407864" cy="403636"/>
          </a:xfrm>
        </p:grpSpPr>
        <p:sp>
          <p:nvSpPr>
            <p:cNvPr id="1394" name="Google Shape;1394;p6"/>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6"/>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6"/>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7" name="Google Shape;1397;p6"/>
          <p:cNvGrpSpPr/>
          <p:nvPr/>
        </p:nvGrpSpPr>
        <p:grpSpPr>
          <a:xfrm>
            <a:off x="5975934" y="9545174"/>
            <a:ext cx="311934" cy="322303"/>
            <a:chOff x="7097375" y="2473588"/>
            <a:chExt cx="407864" cy="403636"/>
          </a:xfrm>
        </p:grpSpPr>
        <p:sp>
          <p:nvSpPr>
            <p:cNvPr id="1398" name="Google Shape;1398;p6"/>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6"/>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6"/>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1" name="Google Shape;1401;p6"/>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6"/>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6"/>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6"/>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6"/>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6"/>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6"/>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6"/>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6"/>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6"/>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6"/>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6"/>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6"/>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6"/>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6"/>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6"/>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6"/>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6"/>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4" name="Google Shape;1424;p6"/>
          <p:cNvGrpSpPr/>
          <p:nvPr/>
        </p:nvGrpSpPr>
        <p:grpSpPr>
          <a:xfrm>
            <a:off x="4841770" y="9567417"/>
            <a:ext cx="288394" cy="277824"/>
            <a:chOff x="8008751" y="37351"/>
            <a:chExt cx="598452" cy="591240"/>
          </a:xfrm>
        </p:grpSpPr>
        <p:sp>
          <p:nvSpPr>
            <p:cNvPr id="1425" name="Google Shape;1425;p6"/>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6"/>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6"/>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6"/>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6"/>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6"/>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6"/>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6"/>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6"/>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6"/>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6"/>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6"/>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6"/>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6"/>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6"/>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6"/>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6"/>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2" name="Google Shape;1442;p6"/>
          <p:cNvGrpSpPr/>
          <p:nvPr/>
        </p:nvGrpSpPr>
        <p:grpSpPr>
          <a:xfrm>
            <a:off x="6512005" y="8320823"/>
            <a:ext cx="302947" cy="384134"/>
            <a:chOff x="6295459" y="2059568"/>
            <a:chExt cx="2176346" cy="2549000"/>
          </a:xfrm>
        </p:grpSpPr>
        <p:sp>
          <p:nvSpPr>
            <p:cNvPr id="1443" name="Google Shape;1443;p6"/>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6"/>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6"/>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6"/>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6"/>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6"/>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6"/>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6"/>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6"/>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6"/>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6"/>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6"/>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6"/>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6"/>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6"/>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6"/>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6"/>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6"/>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6"/>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6"/>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6"/>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6"/>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6"/>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6"/>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6"/>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6"/>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6"/>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6"/>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6"/>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6"/>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6"/>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6"/>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6"/>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6"/>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6"/>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6"/>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6"/>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6"/>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6"/>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8" name="Google Shape;1488;p6"/>
          <p:cNvGrpSpPr/>
          <p:nvPr/>
        </p:nvGrpSpPr>
        <p:grpSpPr>
          <a:xfrm rot="5400000">
            <a:off x="5218767" y="9509517"/>
            <a:ext cx="302947" cy="384134"/>
            <a:chOff x="6295459" y="2059568"/>
            <a:chExt cx="2176346" cy="2549000"/>
          </a:xfrm>
        </p:grpSpPr>
        <p:sp>
          <p:nvSpPr>
            <p:cNvPr id="1489" name="Google Shape;1489;p6"/>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6"/>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6"/>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6"/>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6"/>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6"/>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6"/>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6"/>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6"/>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6"/>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6"/>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6"/>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6"/>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6"/>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6"/>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6"/>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6"/>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6"/>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6"/>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6"/>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6"/>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6"/>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6"/>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6"/>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6"/>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6"/>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6"/>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6"/>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6"/>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6"/>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6"/>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6"/>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6"/>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6"/>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6"/>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6"/>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6"/>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6"/>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6"/>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6"/>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6"/>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6"/>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4" name="Google Shape;1534;p6"/>
          <p:cNvGrpSpPr/>
          <p:nvPr/>
        </p:nvGrpSpPr>
        <p:grpSpPr>
          <a:xfrm>
            <a:off x="6519270" y="8017579"/>
            <a:ext cx="288394" cy="277824"/>
            <a:chOff x="8008751" y="37351"/>
            <a:chExt cx="598452" cy="591240"/>
          </a:xfrm>
        </p:grpSpPr>
        <p:sp>
          <p:nvSpPr>
            <p:cNvPr id="1535" name="Google Shape;1535;p6"/>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6"/>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6"/>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6"/>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6"/>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6"/>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2" name="Google Shape;1552;p6"/>
          <p:cNvGrpSpPr/>
          <p:nvPr/>
        </p:nvGrpSpPr>
        <p:grpSpPr>
          <a:xfrm>
            <a:off x="6522777" y="7714438"/>
            <a:ext cx="288384" cy="277877"/>
            <a:chOff x="1577421" y="1609174"/>
            <a:chExt cx="818111" cy="754282"/>
          </a:xfrm>
        </p:grpSpPr>
        <p:sp>
          <p:nvSpPr>
            <p:cNvPr id="1553" name="Google Shape;1553;p6"/>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6"/>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6"/>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6"/>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6"/>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6"/>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6"/>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6"/>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6"/>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6"/>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6"/>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6"/>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6"/>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6"/>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6"/>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6"/>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6"/>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6"/>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6"/>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6"/>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6"/>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6"/>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6"/>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6"/>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6"/>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6"/>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6"/>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6"/>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1" name="Google Shape;1601;p6"/>
          <p:cNvGrpSpPr/>
          <p:nvPr/>
        </p:nvGrpSpPr>
        <p:grpSpPr>
          <a:xfrm>
            <a:off x="4505390" y="9562589"/>
            <a:ext cx="288384" cy="277877"/>
            <a:chOff x="1577421" y="1609174"/>
            <a:chExt cx="818111" cy="754282"/>
          </a:xfrm>
        </p:grpSpPr>
        <p:sp>
          <p:nvSpPr>
            <p:cNvPr id="1602" name="Google Shape;1602;p6"/>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6"/>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6"/>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6"/>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6"/>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6"/>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6"/>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6"/>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6"/>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6"/>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6"/>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6"/>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6"/>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6"/>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6"/>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6"/>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6"/>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6"/>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6"/>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6"/>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6"/>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6"/>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6"/>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6"/>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6"/>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6"/>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6"/>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6"/>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6"/>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6"/>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6"/>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6"/>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4" name="Shape 1654"/>
        <p:cNvGrpSpPr/>
        <p:nvPr/>
      </p:nvGrpSpPr>
      <p:grpSpPr>
        <a:xfrm>
          <a:off x="0" y="0"/>
          <a:ext cx="0" cy="0"/>
          <a:chOff x="0" y="0"/>
          <a:chExt cx="0" cy="0"/>
        </a:xfrm>
      </p:grpSpPr>
      <p:sp>
        <p:nvSpPr>
          <p:cNvPr id="1655" name="Google Shape;1655;p8"/>
          <p:cNvSpPr txBox="1"/>
          <p:nvPr>
            <p:ph type="ctrTitle"/>
          </p:nvPr>
        </p:nvSpPr>
        <p:spPr>
          <a:xfrm>
            <a:off x="233775" y="2739741"/>
            <a:ext cx="6390300" cy="2647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4800"/>
              <a:buFont typeface="Asap"/>
              <a:buNone/>
              <a:defRPr b="1" sz="4800">
                <a:solidFill>
                  <a:schemeClr val="accent1"/>
                </a:solidFill>
                <a:latin typeface="Asap"/>
                <a:ea typeface="Asap"/>
                <a:cs typeface="Asap"/>
                <a:sym typeface="Asap"/>
              </a:defRPr>
            </a:lvl1pPr>
            <a:lvl2pPr lvl="1"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2pPr>
            <a:lvl3pPr lvl="2"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3pPr>
            <a:lvl4pPr lvl="3"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4pPr>
            <a:lvl5pPr lvl="4"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5pPr>
            <a:lvl6pPr lvl="5"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6pPr>
            <a:lvl7pPr lvl="6"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7pPr>
            <a:lvl8pPr lvl="7"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8pPr>
            <a:lvl9pPr lvl="8" rtl="0" algn="ctr">
              <a:spcBef>
                <a:spcPts val="0"/>
              </a:spcBef>
              <a:spcAft>
                <a:spcPts val="0"/>
              </a:spcAft>
              <a:buClr>
                <a:schemeClr val="accent2"/>
              </a:buClr>
              <a:buSzPts val="4800"/>
              <a:buFont typeface="Comic Sans MS"/>
              <a:buNone/>
              <a:defRPr b="1" sz="4800">
                <a:solidFill>
                  <a:schemeClr val="accent2"/>
                </a:solidFill>
                <a:latin typeface="Comic Sans MS"/>
                <a:ea typeface="Comic Sans MS"/>
                <a:cs typeface="Comic Sans MS"/>
                <a:sym typeface="Comic Sans MS"/>
              </a:defRPr>
            </a:lvl9pPr>
          </a:lstStyle>
          <a:p/>
        </p:txBody>
      </p:sp>
      <p:sp>
        <p:nvSpPr>
          <p:cNvPr id="1656" name="Google Shape;1656;p8"/>
          <p:cNvSpPr txBox="1"/>
          <p:nvPr/>
        </p:nvSpPr>
        <p:spPr>
          <a:xfrm>
            <a:off x="4735425" y="7853322"/>
            <a:ext cx="1974300" cy="192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SA"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chemeClr val="accent3"/>
                </a:solidFill>
                <a:latin typeface="Titillium Web"/>
                <a:ea typeface="Titillium Web"/>
                <a:cs typeface="Titillium Web"/>
                <a:sym typeface="Titillium Web"/>
              </a:rPr>
              <a:t>Important</a:t>
            </a:r>
            <a:endParaRPr b="1" sz="1600">
              <a:solidFill>
                <a:schemeClr val="accent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chemeClr val="accent4"/>
                </a:solidFill>
                <a:latin typeface="Titillium Web"/>
                <a:ea typeface="Titillium Web"/>
                <a:cs typeface="Titillium Web"/>
                <a:sym typeface="Titillium Web"/>
              </a:rPr>
              <a:t>Females slides</a:t>
            </a:r>
            <a:endParaRPr b="1" sz="1600">
              <a:solidFill>
                <a:schemeClr val="accent4"/>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chemeClr val="accent5"/>
                </a:solidFill>
                <a:latin typeface="Titillium Web"/>
                <a:ea typeface="Titillium Web"/>
                <a:cs typeface="Titillium Web"/>
                <a:sym typeface="Titillium Web"/>
              </a:rPr>
              <a:t>Males slides</a:t>
            </a:r>
            <a:endParaRPr b="1" sz="1600">
              <a:solidFill>
                <a:schemeClr val="accent5"/>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chemeClr val="accent6"/>
                </a:solidFill>
                <a:latin typeface="Titillium Web"/>
                <a:ea typeface="Titillium Web"/>
                <a:cs typeface="Titillium Web"/>
                <a:sym typeface="Titillium Web"/>
              </a:rPr>
              <a:t>Doctor’s notes</a:t>
            </a:r>
            <a:endParaRPr b="1" sz="1600">
              <a:solidFill>
                <a:schemeClr val="accent6"/>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1657" name="Google Shape;1657;p8"/>
          <p:cNvSpPr/>
          <p:nvPr/>
        </p:nvSpPr>
        <p:spPr>
          <a:xfrm>
            <a:off x="-1263200" y="5691985"/>
            <a:ext cx="5565000" cy="54456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8" name="Google Shape;1658;p8"/>
          <p:cNvGrpSpPr/>
          <p:nvPr/>
        </p:nvGrpSpPr>
        <p:grpSpPr>
          <a:xfrm>
            <a:off x="233692" y="6262783"/>
            <a:ext cx="3239344" cy="3427519"/>
            <a:chOff x="2082513" y="3335627"/>
            <a:chExt cx="2662401" cy="2671280"/>
          </a:xfrm>
        </p:grpSpPr>
        <p:sp>
          <p:nvSpPr>
            <p:cNvPr id="1659" name="Google Shape;1659;p8"/>
            <p:cNvSpPr/>
            <p:nvPr/>
          </p:nvSpPr>
          <p:spPr>
            <a:xfrm>
              <a:off x="2116337" y="3861531"/>
              <a:ext cx="1229537" cy="2057888"/>
            </a:xfrm>
            <a:custGeom>
              <a:rect b="b" l="l" r="r" t="t"/>
              <a:pathLst>
                <a:path extrusionOk="0" h="157874" w="93235">
                  <a:moveTo>
                    <a:pt x="68279" y="0"/>
                  </a:moveTo>
                  <a:cubicBezTo>
                    <a:pt x="56357" y="278"/>
                    <a:pt x="44261" y="9636"/>
                    <a:pt x="33274" y="27035"/>
                  </a:cubicBezTo>
                  <a:cubicBezTo>
                    <a:pt x="23916" y="41903"/>
                    <a:pt x="17608" y="58921"/>
                    <a:pt x="15077" y="68972"/>
                  </a:cubicBezTo>
                  <a:cubicBezTo>
                    <a:pt x="14731" y="70324"/>
                    <a:pt x="14384" y="71814"/>
                    <a:pt x="13934" y="73443"/>
                  </a:cubicBezTo>
                  <a:cubicBezTo>
                    <a:pt x="6759" y="101136"/>
                    <a:pt x="1" y="131948"/>
                    <a:pt x="10294" y="147164"/>
                  </a:cubicBezTo>
                  <a:cubicBezTo>
                    <a:pt x="13552" y="151947"/>
                    <a:pt x="18197" y="154754"/>
                    <a:pt x="24123" y="155517"/>
                  </a:cubicBezTo>
                  <a:cubicBezTo>
                    <a:pt x="32650" y="156626"/>
                    <a:pt x="43671" y="157873"/>
                    <a:pt x="53307" y="157873"/>
                  </a:cubicBezTo>
                  <a:lnTo>
                    <a:pt x="53341" y="157873"/>
                  </a:lnTo>
                  <a:cubicBezTo>
                    <a:pt x="65056" y="157873"/>
                    <a:pt x="81242" y="156383"/>
                    <a:pt x="86510" y="143386"/>
                  </a:cubicBezTo>
                  <a:cubicBezTo>
                    <a:pt x="90219" y="134201"/>
                    <a:pt x="89179" y="121273"/>
                    <a:pt x="88208" y="108761"/>
                  </a:cubicBezTo>
                  <a:cubicBezTo>
                    <a:pt x="87515" y="100374"/>
                    <a:pt x="86891" y="92471"/>
                    <a:pt x="87897" y="87307"/>
                  </a:cubicBezTo>
                  <a:cubicBezTo>
                    <a:pt x="88243" y="85921"/>
                    <a:pt x="88694" y="84569"/>
                    <a:pt x="89283" y="83252"/>
                  </a:cubicBezTo>
                  <a:cubicBezTo>
                    <a:pt x="90947" y="79128"/>
                    <a:pt x="93234" y="73478"/>
                    <a:pt x="91986" y="64605"/>
                  </a:cubicBezTo>
                  <a:cubicBezTo>
                    <a:pt x="91362" y="60030"/>
                    <a:pt x="90323" y="55490"/>
                    <a:pt x="88867" y="51088"/>
                  </a:cubicBezTo>
                  <a:cubicBezTo>
                    <a:pt x="88174" y="48905"/>
                    <a:pt x="87689" y="47310"/>
                    <a:pt x="87585" y="45612"/>
                  </a:cubicBezTo>
                  <a:cubicBezTo>
                    <a:pt x="87446" y="43602"/>
                    <a:pt x="87758" y="40344"/>
                    <a:pt x="88104" y="36913"/>
                  </a:cubicBezTo>
                  <a:cubicBezTo>
                    <a:pt x="89144" y="26445"/>
                    <a:pt x="90427" y="13379"/>
                    <a:pt x="83425" y="5650"/>
                  </a:cubicBezTo>
                  <a:cubicBezTo>
                    <a:pt x="80029" y="1907"/>
                    <a:pt x="75177" y="0"/>
                    <a:pt x="6900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8"/>
            <p:cNvSpPr/>
            <p:nvPr/>
          </p:nvSpPr>
          <p:spPr>
            <a:xfrm>
              <a:off x="2082513" y="3917897"/>
              <a:ext cx="1246825" cy="1945004"/>
            </a:xfrm>
            <a:custGeom>
              <a:rect b="b" l="l" r="r" t="t"/>
              <a:pathLst>
                <a:path extrusionOk="0" h="149214" w="94546">
                  <a:moveTo>
                    <a:pt x="71607" y="1"/>
                  </a:moveTo>
                  <a:cubicBezTo>
                    <a:pt x="71391" y="1"/>
                    <a:pt x="71171" y="3"/>
                    <a:pt x="70948" y="9"/>
                  </a:cubicBezTo>
                  <a:cubicBezTo>
                    <a:pt x="47172" y="563"/>
                    <a:pt x="27243" y="44269"/>
                    <a:pt x="21836" y="65723"/>
                  </a:cubicBezTo>
                  <a:cubicBezTo>
                    <a:pt x="16429" y="87177"/>
                    <a:pt x="1" y="143429"/>
                    <a:pt x="27243" y="146895"/>
                  </a:cubicBezTo>
                  <a:cubicBezTo>
                    <a:pt x="37436" y="148205"/>
                    <a:pt x="47280" y="149214"/>
                    <a:pt x="55914" y="149214"/>
                  </a:cubicBezTo>
                  <a:cubicBezTo>
                    <a:pt x="70355" y="149214"/>
                    <a:pt x="81411" y="146391"/>
                    <a:pt x="85055" y="137433"/>
                  </a:cubicBezTo>
                  <a:cubicBezTo>
                    <a:pt x="90843" y="123119"/>
                    <a:pt x="83530" y="95703"/>
                    <a:pt x="86198" y="82151"/>
                  </a:cubicBezTo>
                  <a:cubicBezTo>
                    <a:pt x="87238" y="76848"/>
                    <a:pt x="91813" y="71892"/>
                    <a:pt x="90254" y="60871"/>
                  </a:cubicBezTo>
                  <a:cubicBezTo>
                    <a:pt x="88729" y="49884"/>
                    <a:pt x="86129" y="46522"/>
                    <a:pt x="85817" y="41565"/>
                  </a:cubicBezTo>
                  <a:cubicBezTo>
                    <a:pt x="85130" y="30647"/>
                    <a:pt x="94546" y="1"/>
                    <a:pt x="71607"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8"/>
            <p:cNvSpPr/>
            <p:nvPr/>
          </p:nvSpPr>
          <p:spPr>
            <a:xfrm>
              <a:off x="2228322" y="3974486"/>
              <a:ext cx="1000074" cy="1831991"/>
            </a:xfrm>
            <a:custGeom>
              <a:rect b="b" l="l" r="r" t="t"/>
              <a:pathLst>
                <a:path extrusionOk="0" h="140544" w="75835">
                  <a:moveTo>
                    <a:pt x="59961" y="0"/>
                  </a:moveTo>
                  <a:cubicBezTo>
                    <a:pt x="39442" y="485"/>
                    <a:pt x="20241" y="41591"/>
                    <a:pt x="14973" y="62422"/>
                  </a:cubicBezTo>
                  <a:cubicBezTo>
                    <a:pt x="14626" y="63808"/>
                    <a:pt x="14245" y="65298"/>
                    <a:pt x="13829" y="66927"/>
                  </a:cubicBezTo>
                  <a:cubicBezTo>
                    <a:pt x="9358" y="84292"/>
                    <a:pt x="0" y="120407"/>
                    <a:pt x="8977" y="133646"/>
                  </a:cubicBezTo>
                  <a:cubicBezTo>
                    <a:pt x="10814" y="136350"/>
                    <a:pt x="13275" y="137840"/>
                    <a:pt x="16741" y="138256"/>
                  </a:cubicBezTo>
                  <a:cubicBezTo>
                    <a:pt x="25024" y="139331"/>
                    <a:pt x="35665" y="140544"/>
                    <a:pt x="44815" y="140544"/>
                  </a:cubicBezTo>
                  <a:lnTo>
                    <a:pt x="44815" y="140509"/>
                  </a:lnTo>
                  <a:cubicBezTo>
                    <a:pt x="59267" y="140509"/>
                    <a:pt x="67482" y="137563"/>
                    <a:pt x="69943" y="131463"/>
                  </a:cubicBezTo>
                  <a:cubicBezTo>
                    <a:pt x="72923" y="124150"/>
                    <a:pt x="71883" y="111742"/>
                    <a:pt x="71017" y="100789"/>
                  </a:cubicBezTo>
                  <a:cubicBezTo>
                    <a:pt x="70324" y="91778"/>
                    <a:pt x="69631" y="83286"/>
                    <a:pt x="70878" y="76944"/>
                  </a:cubicBezTo>
                  <a:cubicBezTo>
                    <a:pt x="71329" y="75038"/>
                    <a:pt x="71953" y="73131"/>
                    <a:pt x="72750" y="71329"/>
                  </a:cubicBezTo>
                  <a:cubicBezTo>
                    <a:pt x="74275" y="67586"/>
                    <a:pt x="75835" y="63704"/>
                    <a:pt x="74899" y="57153"/>
                  </a:cubicBezTo>
                  <a:cubicBezTo>
                    <a:pt x="74344" y="53029"/>
                    <a:pt x="73408" y="48939"/>
                    <a:pt x="72091" y="45023"/>
                  </a:cubicBezTo>
                  <a:cubicBezTo>
                    <a:pt x="71294" y="42423"/>
                    <a:pt x="70601" y="40205"/>
                    <a:pt x="70428" y="37502"/>
                  </a:cubicBezTo>
                  <a:cubicBezTo>
                    <a:pt x="70254" y="34763"/>
                    <a:pt x="70601" y="31332"/>
                    <a:pt x="70982" y="27381"/>
                  </a:cubicBezTo>
                  <a:cubicBezTo>
                    <a:pt x="71814" y="19063"/>
                    <a:pt x="72923" y="7695"/>
                    <a:pt x="68522" y="2773"/>
                  </a:cubicBezTo>
                  <a:cubicBezTo>
                    <a:pt x="66789" y="901"/>
                    <a:pt x="64189" y="0"/>
                    <a:pt x="605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8"/>
            <p:cNvSpPr/>
            <p:nvPr/>
          </p:nvSpPr>
          <p:spPr>
            <a:xfrm>
              <a:off x="2468273" y="3335627"/>
              <a:ext cx="1107948" cy="2362907"/>
            </a:xfrm>
            <a:custGeom>
              <a:rect b="b" l="l" r="r" t="t"/>
              <a:pathLst>
                <a:path extrusionOk="0" h="181274" w="84015">
                  <a:moveTo>
                    <a:pt x="66754" y="0"/>
                  </a:moveTo>
                  <a:cubicBezTo>
                    <a:pt x="66650" y="8110"/>
                    <a:pt x="67932" y="78503"/>
                    <a:pt x="63531" y="84950"/>
                  </a:cubicBezTo>
                  <a:cubicBezTo>
                    <a:pt x="58783" y="91977"/>
                    <a:pt x="49931" y="96084"/>
                    <a:pt x="41356" y="96084"/>
                  </a:cubicBezTo>
                  <a:cubicBezTo>
                    <a:pt x="40541" y="96084"/>
                    <a:pt x="39729" y="96047"/>
                    <a:pt x="38923" y="95972"/>
                  </a:cubicBezTo>
                  <a:cubicBezTo>
                    <a:pt x="29634" y="95105"/>
                    <a:pt x="29495" y="90322"/>
                    <a:pt x="31090" y="88589"/>
                  </a:cubicBezTo>
                  <a:cubicBezTo>
                    <a:pt x="32684" y="86856"/>
                    <a:pt x="34001" y="83668"/>
                    <a:pt x="33689" y="81761"/>
                  </a:cubicBezTo>
                  <a:cubicBezTo>
                    <a:pt x="33377" y="79890"/>
                    <a:pt x="35283" y="77013"/>
                    <a:pt x="39928" y="74968"/>
                  </a:cubicBezTo>
                  <a:cubicBezTo>
                    <a:pt x="44572" y="72923"/>
                    <a:pt x="46374" y="70913"/>
                    <a:pt x="45854" y="70185"/>
                  </a:cubicBezTo>
                  <a:cubicBezTo>
                    <a:pt x="45778" y="70073"/>
                    <a:pt x="45674" y="70022"/>
                    <a:pt x="45547" y="70022"/>
                  </a:cubicBezTo>
                  <a:cubicBezTo>
                    <a:pt x="44387" y="70022"/>
                    <a:pt x="41215" y="74188"/>
                    <a:pt x="37509" y="74188"/>
                  </a:cubicBezTo>
                  <a:cubicBezTo>
                    <a:pt x="37209" y="74188"/>
                    <a:pt x="36906" y="74160"/>
                    <a:pt x="36600" y="74102"/>
                  </a:cubicBezTo>
                  <a:cubicBezTo>
                    <a:pt x="33377" y="73478"/>
                    <a:pt x="37606" y="67135"/>
                    <a:pt x="39789" y="65541"/>
                  </a:cubicBezTo>
                  <a:cubicBezTo>
                    <a:pt x="41938" y="63946"/>
                    <a:pt x="44260" y="62075"/>
                    <a:pt x="43983" y="61347"/>
                  </a:cubicBezTo>
                  <a:cubicBezTo>
                    <a:pt x="43924" y="61202"/>
                    <a:pt x="43803" y="61138"/>
                    <a:pt x="43639" y="61138"/>
                  </a:cubicBezTo>
                  <a:cubicBezTo>
                    <a:pt x="42938" y="61138"/>
                    <a:pt x="41443" y="62292"/>
                    <a:pt x="40517" y="63219"/>
                  </a:cubicBezTo>
                  <a:cubicBezTo>
                    <a:pt x="40257" y="63486"/>
                    <a:pt x="40033" y="63588"/>
                    <a:pt x="39833" y="63588"/>
                  </a:cubicBezTo>
                  <a:cubicBezTo>
                    <a:pt x="39211" y="63588"/>
                    <a:pt x="38826" y="62603"/>
                    <a:pt x="38333" y="62603"/>
                  </a:cubicBezTo>
                  <a:cubicBezTo>
                    <a:pt x="38288" y="62603"/>
                    <a:pt x="38242" y="62611"/>
                    <a:pt x="38195" y="62629"/>
                  </a:cubicBezTo>
                  <a:cubicBezTo>
                    <a:pt x="37467" y="62941"/>
                    <a:pt x="38195" y="64362"/>
                    <a:pt x="38195" y="64362"/>
                  </a:cubicBezTo>
                  <a:cubicBezTo>
                    <a:pt x="38195" y="64362"/>
                    <a:pt x="34001" y="69457"/>
                    <a:pt x="33689" y="73200"/>
                  </a:cubicBezTo>
                  <a:cubicBezTo>
                    <a:pt x="33468" y="76214"/>
                    <a:pt x="31769" y="81256"/>
                    <a:pt x="29912" y="81256"/>
                  </a:cubicBezTo>
                  <a:cubicBezTo>
                    <a:pt x="29441" y="81256"/>
                    <a:pt x="28960" y="80931"/>
                    <a:pt x="28490" y="80167"/>
                  </a:cubicBezTo>
                  <a:cubicBezTo>
                    <a:pt x="26619" y="77117"/>
                    <a:pt x="25475" y="74829"/>
                    <a:pt x="24990" y="73304"/>
                  </a:cubicBezTo>
                  <a:cubicBezTo>
                    <a:pt x="24955" y="73183"/>
                    <a:pt x="24851" y="73122"/>
                    <a:pt x="24747" y="73122"/>
                  </a:cubicBezTo>
                  <a:cubicBezTo>
                    <a:pt x="24643" y="73122"/>
                    <a:pt x="24539" y="73183"/>
                    <a:pt x="24504" y="73304"/>
                  </a:cubicBezTo>
                  <a:cubicBezTo>
                    <a:pt x="24227" y="74587"/>
                    <a:pt x="24123" y="77013"/>
                    <a:pt x="25891" y="79890"/>
                  </a:cubicBezTo>
                  <a:cubicBezTo>
                    <a:pt x="28218" y="83645"/>
                    <a:pt x="27878" y="86817"/>
                    <a:pt x="26239" y="86817"/>
                  </a:cubicBezTo>
                  <a:cubicBezTo>
                    <a:pt x="26047" y="86817"/>
                    <a:pt x="25838" y="86773"/>
                    <a:pt x="25613" y="86683"/>
                  </a:cubicBezTo>
                  <a:cubicBezTo>
                    <a:pt x="23903" y="86004"/>
                    <a:pt x="18894" y="84006"/>
                    <a:pt x="16189" y="84006"/>
                  </a:cubicBezTo>
                  <a:cubicBezTo>
                    <a:pt x="15441" y="84006"/>
                    <a:pt x="14869" y="84159"/>
                    <a:pt x="14592" y="84534"/>
                  </a:cubicBezTo>
                  <a:cubicBezTo>
                    <a:pt x="13275" y="86267"/>
                    <a:pt x="19513" y="86128"/>
                    <a:pt x="22425" y="90773"/>
                  </a:cubicBezTo>
                  <a:cubicBezTo>
                    <a:pt x="25302" y="95382"/>
                    <a:pt x="27901" y="95764"/>
                    <a:pt x="24782" y="96076"/>
                  </a:cubicBezTo>
                  <a:cubicBezTo>
                    <a:pt x="24243" y="96136"/>
                    <a:pt x="23813" y="96171"/>
                    <a:pt x="23409" y="96171"/>
                  </a:cubicBezTo>
                  <a:cubicBezTo>
                    <a:pt x="21501" y="96171"/>
                    <a:pt x="20172" y="95386"/>
                    <a:pt x="10675" y="92783"/>
                  </a:cubicBezTo>
                  <a:cubicBezTo>
                    <a:pt x="10589" y="92759"/>
                    <a:pt x="10453" y="92739"/>
                    <a:pt x="10306" y="92739"/>
                  </a:cubicBezTo>
                  <a:cubicBezTo>
                    <a:pt x="9803" y="92739"/>
                    <a:pt x="9170" y="92973"/>
                    <a:pt x="9947" y="94100"/>
                  </a:cubicBezTo>
                  <a:cubicBezTo>
                    <a:pt x="10917" y="95471"/>
                    <a:pt x="16630" y="99036"/>
                    <a:pt x="20922" y="99036"/>
                  </a:cubicBezTo>
                  <a:cubicBezTo>
                    <a:pt x="21078" y="99036"/>
                    <a:pt x="21233" y="99031"/>
                    <a:pt x="21385" y="99022"/>
                  </a:cubicBezTo>
                  <a:lnTo>
                    <a:pt x="21385" y="99022"/>
                  </a:lnTo>
                  <a:cubicBezTo>
                    <a:pt x="21385" y="99022"/>
                    <a:pt x="19513" y="103354"/>
                    <a:pt x="16637" y="104220"/>
                  </a:cubicBezTo>
                  <a:cubicBezTo>
                    <a:pt x="13760" y="105122"/>
                    <a:pt x="9774" y="105711"/>
                    <a:pt x="10779" y="106577"/>
                  </a:cubicBezTo>
                  <a:cubicBezTo>
                    <a:pt x="11014" y="106773"/>
                    <a:pt x="11357" y="106843"/>
                    <a:pt x="11764" y="106843"/>
                  </a:cubicBezTo>
                  <a:cubicBezTo>
                    <a:pt x="12806" y="106843"/>
                    <a:pt x="14260" y="106381"/>
                    <a:pt x="15344" y="106381"/>
                  </a:cubicBezTo>
                  <a:cubicBezTo>
                    <a:pt x="15713" y="106381"/>
                    <a:pt x="16038" y="106434"/>
                    <a:pt x="16290" y="106577"/>
                  </a:cubicBezTo>
                  <a:cubicBezTo>
                    <a:pt x="17288" y="107129"/>
                    <a:pt x="19520" y="108098"/>
                    <a:pt x="20724" y="108098"/>
                  </a:cubicBezTo>
                  <a:cubicBezTo>
                    <a:pt x="21109" y="108098"/>
                    <a:pt x="21388" y="107999"/>
                    <a:pt x="21489" y="107756"/>
                  </a:cubicBezTo>
                  <a:cubicBezTo>
                    <a:pt x="21940" y="106751"/>
                    <a:pt x="18612" y="106023"/>
                    <a:pt x="19617" y="104844"/>
                  </a:cubicBezTo>
                  <a:cubicBezTo>
                    <a:pt x="20521" y="103785"/>
                    <a:pt x="24001" y="99001"/>
                    <a:pt x="28496" y="99001"/>
                  </a:cubicBezTo>
                  <a:cubicBezTo>
                    <a:pt x="29002" y="99001"/>
                    <a:pt x="29521" y="99062"/>
                    <a:pt x="30050" y="99195"/>
                  </a:cubicBezTo>
                  <a:cubicBezTo>
                    <a:pt x="35283" y="100477"/>
                    <a:pt x="42389" y="99923"/>
                    <a:pt x="41071" y="103527"/>
                  </a:cubicBezTo>
                  <a:cubicBezTo>
                    <a:pt x="39754" y="107132"/>
                    <a:pt x="27277" y="134097"/>
                    <a:pt x="24747" y="135691"/>
                  </a:cubicBezTo>
                  <a:cubicBezTo>
                    <a:pt x="22217" y="137285"/>
                    <a:pt x="21350" y="139157"/>
                    <a:pt x="18612" y="140023"/>
                  </a:cubicBezTo>
                  <a:cubicBezTo>
                    <a:pt x="15840" y="140890"/>
                    <a:pt x="13656" y="142935"/>
                    <a:pt x="12062" y="143489"/>
                  </a:cubicBezTo>
                  <a:cubicBezTo>
                    <a:pt x="10467" y="144079"/>
                    <a:pt x="763" y="144668"/>
                    <a:pt x="1941" y="145812"/>
                  </a:cubicBezTo>
                  <a:cubicBezTo>
                    <a:pt x="2419" y="146304"/>
                    <a:pt x="3658" y="146566"/>
                    <a:pt x="5277" y="146566"/>
                  </a:cubicBezTo>
                  <a:cubicBezTo>
                    <a:pt x="7536" y="146566"/>
                    <a:pt x="10535" y="146055"/>
                    <a:pt x="13240" y="144945"/>
                  </a:cubicBezTo>
                  <a:cubicBezTo>
                    <a:pt x="16937" y="143455"/>
                    <a:pt x="20260" y="141505"/>
                    <a:pt x="21760" y="141505"/>
                  </a:cubicBezTo>
                  <a:cubicBezTo>
                    <a:pt x="22144" y="141505"/>
                    <a:pt x="22409" y="141633"/>
                    <a:pt x="22529" y="141930"/>
                  </a:cubicBezTo>
                  <a:cubicBezTo>
                    <a:pt x="23083" y="143385"/>
                    <a:pt x="19756" y="147579"/>
                    <a:pt x="15562" y="150040"/>
                  </a:cubicBezTo>
                  <a:cubicBezTo>
                    <a:pt x="11334" y="152501"/>
                    <a:pt x="0" y="159467"/>
                    <a:pt x="1837" y="162517"/>
                  </a:cubicBezTo>
                  <a:cubicBezTo>
                    <a:pt x="2126" y="162998"/>
                    <a:pt x="2428" y="163205"/>
                    <a:pt x="2755" y="163205"/>
                  </a:cubicBezTo>
                  <a:cubicBezTo>
                    <a:pt x="4506" y="163205"/>
                    <a:pt x="7001" y="157279"/>
                    <a:pt x="12374" y="155586"/>
                  </a:cubicBezTo>
                  <a:cubicBezTo>
                    <a:pt x="12374" y="155586"/>
                    <a:pt x="15336" y="153312"/>
                    <a:pt x="17214" y="153312"/>
                  </a:cubicBezTo>
                  <a:cubicBezTo>
                    <a:pt x="17757" y="153312"/>
                    <a:pt x="18209" y="153502"/>
                    <a:pt x="18474" y="153991"/>
                  </a:cubicBezTo>
                  <a:cubicBezTo>
                    <a:pt x="19386" y="155705"/>
                    <a:pt x="19769" y="157352"/>
                    <a:pt x="20396" y="157352"/>
                  </a:cubicBezTo>
                  <a:cubicBezTo>
                    <a:pt x="20556" y="157352"/>
                    <a:pt x="20731" y="157245"/>
                    <a:pt x="20934" y="157007"/>
                  </a:cubicBezTo>
                  <a:cubicBezTo>
                    <a:pt x="21940" y="155828"/>
                    <a:pt x="21073" y="150907"/>
                    <a:pt x="23673" y="147163"/>
                  </a:cubicBezTo>
                  <a:cubicBezTo>
                    <a:pt x="26202" y="143536"/>
                    <a:pt x="29498" y="135371"/>
                    <a:pt x="30922" y="135371"/>
                  </a:cubicBezTo>
                  <a:cubicBezTo>
                    <a:pt x="30981" y="135371"/>
                    <a:pt x="31037" y="135385"/>
                    <a:pt x="31090" y="135414"/>
                  </a:cubicBezTo>
                  <a:cubicBezTo>
                    <a:pt x="32372" y="136142"/>
                    <a:pt x="32823" y="145708"/>
                    <a:pt x="31956" y="150629"/>
                  </a:cubicBezTo>
                  <a:cubicBezTo>
                    <a:pt x="31090" y="155551"/>
                    <a:pt x="30362" y="165255"/>
                    <a:pt x="30362" y="166573"/>
                  </a:cubicBezTo>
                  <a:cubicBezTo>
                    <a:pt x="30362" y="167890"/>
                    <a:pt x="26133" y="176728"/>
                    <a:pt x="27312" y="176728"/>
                  </a:cubicBezTo>
                  <a:cubicBezTo>
                    <a:pt x="28338" y="176728"/>
                    <a:pt x="29444" y="174860"/>
                    <a:pt x="30766" y="174860"/>
                  </a:cubicBezTo>
                  <a:cubicBezTo>
                    <a:pt x="30961" y="174860"/>
                    <a:pt x="31161" y="174901"/>
                    <a:pt x="31367" y="174995"/>
                  </a:cubicBezTo>
                  <a:cubicBezTo>
                    <a:pt x="32888" y="175689"/>
                    <a:pt x="35324" y="181273"/>
                    <a:pt x="36327" y="181273"/>
                  </a:cubicBezTo>
                  <a:cubicBezTo>
                    <a:pt x="36375" y="181273"/>
                    <a:pt x="36420" y="181260"/>
                    <a:pt x="36462" y="181233"/>
                  </a:cubicBezTo>
                  <a:cubicBezTo>
                    <a:pt x="37328" y="180644"/>
                    <a:pt x="33412" y="170801"/>
                    <a:pt x="33481" y="169484"/>
                  </a:cubicBezTo>
                  <a:cubicBezTo>
                    <a:pt x="33550" y="168167"/>
                    <a:pt x="31817" y="160923"/>
                    <a:pt x="32823" y="160784"/>
                  </a:cubicBezTo>
                  <a:cubicBezTo>
                    <a:pt x="32831" y="160783"/>
                    <a:pt x="32839" y="160783"/>
                    <a:pt x="32848" y="160783"/>
                  </a:cubicBezTo>
                  <a:cubicBezTo>
                    <a:pt x="33880" y="160783"/>
                    <a:pt x="38875" y="168643"/>
                    <a:pt x="39971" y="168643"/>
                  </a:cubicBezTo>
                  <a:cubicBezTo>
                    <a:pt x="40007" y="168643"/>
                    <a:pt x="40039" y="168635"/>
                    <a:pt x="40066" y="168617"/>
                  </a:cubicBezTo>
                  <a:cubicBezTo>
                    <a:pt x="40933" y="168028"/>
                    <a:pt x="38680" y="163592"/>
                    <a:pt x="35006" y="159329"/>
                  </a:cubicBezTo>
                  <a:cubicBezTo>
                    <a:pt x="31332" y="155066"/>
                    <a:pt x="35873" y="151357"/>
                    <a:pt x="36011" y="148758"/>
                  </a:cubicBezTo>
                  <a:cubicBezTo>
                    <a:pt x="36150" y="146124"/>
                    <a:pt x="37155" y="136280"/>
                    <a:pt x="36739" y="131220"/>
                  </a:cubicBezTo>
                  <a:cubicBezTo>
                    <a:pt x="36289" y="126125"/>
                    <a:pt x="40517" y="110459"/>
                    <a:pt x="47761" y="106716"/>
                  </a:cubicBezTo>
                  <a:cubicBezTo>
                    <a:pt x="54519" y="103181"/>
                    <a:pt x="64778" y="100027"/>
                    <a:pt x="69042" y="96110"/>
                  </a:cubicBezTo>
                  <a:cubicBezTo>
                    <a:pt x="69943" y="95261"/>
                    <a:pt x="71095" y="94836"/>
                    <a:pt x="72243" y="94836"/>
                  </a:cubicBezTo>
                  <a:cubicBezTo>
                    <a:pt x="73391" y="94836"/>
                    <a:pt x="74535" y="95261"/>
                    <a:pt x="75419" y="96110"/>
                  </a:cubicBezTo>
                  <a:cubicBezTo>
                    <a:pt x="77429" y="97947"/>
                    <a:pt x="79231" y="99611"/>
                    <a:pt x="81276" y="101240"/>
                  </a:cubicBezTo>
                  <a:cubicBezTo>
                    <a:pt x="81900" y="97912"/>
                    <a:pt x="82732" y="94620"/>
                    <a:pt x="83772" y="91431"/>
                  </a:cubicBezTo>
                  <a:cubicBezTo>
                    <a:pt x="83876" y="91154"/>
                    <a:pt x="83945" y="90877"/>
                    <a:pt x="84014" y="90634"/>
                  </a:cubicBezTo>
                  <a:cubicBezTo>
                    <a:pt x="83425" y="89594"/>
                    <a:pt x="82801" y="88589"/>
                    <a:pt x="82108" y="87549"/>
                  </a:cubicBezTo>
                  <a:cubicBezTo>
                    <a:pt x="77706" y="81137"/>
                    <a:pt x="77082" y="8769"/>
                    <a:pt x="7763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8"/>
            <p:cNvSpPr/>
            <p:nvPr/>
          </p:nvSpPr>
          <p:spPr>
            <a:xfrm>
              <a:off x="2468273" y="4132610"/>
              <a:ext cx="794850" cy="1565973"/>
            </a:xfrm>
            <a:custGeom>
              <a:rect b="b" l="l" r="r" t="t"/>
              <a:pathLst>
                <a:path extrusionOk="0" h="120136" w="60273">
                  <a:moveTo>
                    <a:pt x="43639" y="0"/>
                  </a:moveTo>
                  <a:cubicBezTo>
                    <a:pt x="42938" y="0"/>
                    <a:pt x="41443" y="1154"/>
                    <a:pt x="40517" y="2081"/>
                  </a:cubicBezTo>
                  <a:cubicBezTo>
                    <a:pt x="40257" y="2348"/>
                    <a:pt x="40033" y="2450"/>
                    <a:pt x="39833" y="2450"/>
                  </a:cubicBezTo>
                  <a:cubicBezTo>
                    <a:pt x="39211" y="2450"/>
                    <a:pt x="38826" y="1465"/>
                    <a:pt x="38333" y="1465"/>
                  </a:cubicBezTo>
                  <a:cubicBezTo>
                    <a:pt x="38288" y="1465"/>
                    <a:pt x="38242" y="1473"/>
                    <a:pt x="38195" y="1491"/>
                  </a:cubicBezTo>
                  <a:cubicBezTo>
                    <a:pt x="37467" y="1803"/>
                    <a:pt x="38195" y="3224"/>
                    <a:pt x="38195" y="3224"/>
                  </a:cubicBezTo>
                  <a:cubicBezTo>
                    <a:pt x="38195" y="3224"/>
                    <a:pt x="34001" y="8319"/>
                    <a:pt x="33689" y="12062"/>
                  </a:cubicBezTo>
                  <a:cubicBezTo>
                    <a:pt x="33468" y="15076"/>
                    <a:pt x="31769" y="20118"/>
                    <a:pt x="29912" y="20118"/>
                  </a:cubicBezTo>
                  <a:cubicBezTo>
                    <a:pt x="29441" y="20118"/>
                    <a:pt x="28960" y="19793"/>
                    <a:pt x="28490" y="19029"/>
                  </a:cubicBezTo>
                  <a:cubicBezTo>
                    <a:pt x="26619" y="15979"/>
                    <a:pt x="25475" y="13691"/>
                    <a:pt x="24990" y="12166"/>
                  </a:cubicBezTo>
                  <a:cubicBezTo>
                    <a:pt x="24955" y="12045"/>
                    <a:pt x="24851" y="11984"/>
                    <a:pt x="24747" y="11984"/>
                  </a:cubicBezTo>
                  <a:cubicBezTo>
                    <a:pt x="24643" y="11984"/>
                    <a:pt x="24539" y="12045"/>
                    <a:pt x="24504" y="12166"/>
                  </a:cubicBezTo>
                  <a:cubicBezTo>
                    <a:pt x="24227" y="13449"/>
                    <a:pt x="24123" y="15875"/>
                    <a:pt x="25891" y="18752"/>
                  </a:cubicBezTo>
                  <a:cubicBezTo>
                    <a:pt x="28218" y="22507"/>
                    <a:pt x="27878" y="25679"/>
                    <a:pt x="26239" y="25679"/>
                  </a:cubicBezTo>
                  <a:cubicBezTo>
                    <a:pt x="26047" y="25679"/>
                    <a:pt x="25838" y="25635"/>
                    <a:pt x="25613" y="25545"/>
                  </a:cubicBezTo>
                  <a:cubicBezTo>
                    <a:pt x="23903" y="24866"/>
                    <a:pt x="18894" y="22868"/>
                    <a:pt x="16189" y="22868"/>
                  </a:cubicBezTo>
                  <a:cubicBezTo>
                    <a:pt x="15441" y="22868"/>
                    <a:pt x="14869" y="23021"/>
                    <a:pt x="14592" y="23396"/>
                  </a:cubicBezTo>
                  <a:cubicBezTo>
                    <a:pt x="13275" y="25129"/>
                    <a:pt x="19513" y="24990"/>
                    <a:pt x="22425" y="29635"/>
                  </a:cubicBezTo>
                  <a:cubicBezTo>
                    <a:pt x="25302" y="34244"/>
                    <a:pt x="27901" y="34626"/>
                    <a:pt x="24782" y="34938"/>
                  </a:cubicBezTo>
                  <a:cubicBezTo>
                    <a:pt x="24243" y="34998"/>
                    <a:pt x="23813" y="35033"/>
                    <a:pt x="23409" y="35033"/>
                  </a:cubicBezTo>
                  <a:cubicBezTo>
                    <a:pt x="21501" y="35033"/>
                    <a:pt x="20172" y="34248"/>
                    <a:pt x="10675" y="31645"/>
                  </a:cubicBezTo>
                  <a:cubicBezTo>
                    <a:pt x="10589" y="31621"/>
                    <a:pt x="10453" y="31601"/>
                    <a:pt x="10306" y="31601"/>
                  </a:cubicBezTo>
                  <a:cubicBezTo>
                    <a:pt x="9803" y="31601"/>
                    <a:pt x="9170" y="31835"/>
                    <a:pt x="9947" y="32962"/>
                  </a:cubicBezTo>
                  <a:cubicBezTo>
                    <a:pt x="10917" y="34333"/>
                    <a:pt x="16630" y="37898"/>
                    <a:pt x="20922" y="37898"/>
                  </a:cubicBezTo>
                  <a:cubicBezTo>
                    <a:pt x="21078" y="37898"/>
                    <a:pt x="21233" y="37893"/>
                    <a:pt x="21385" y="37884"/>
                  </a:cubicBezTo>
                  <a:lnTo>
                    <a:pt x="21385" y="37884"/>
                  </a:lnTo>
                  <a:cubicBezTo>
                    <a:pt x="21385" y="37884"/>
                    <a:pt x="19513" y="42216"/>
                    <a:pt x="16637" y="43082"/>
                  </a:cubicBezTo>
                  <a:cubicBezTo>
                    <a:pt x="13760" y="43984"/>
                    <a:pt x="9774" y="44573"/>
                    <a:pt x="10779" y="45439"/>
                  </a:cubicBezTo>
                  <a:cubicBezTo>
                    <a:pt x="11014" y="45635"/>
                    <a:pt x="11357" y="45705"/>
                    <a:pt x="11764" y="45705"/>
                  </a:cubicBezTo>
                  <a:cubicBezTo>
                    <a:pt x="12806" y="45705"/>
                    <a:pt x="14260" y="45243"/>
                    <a:pt x="15344" y="45243"/>
                  </a:cubicBezTo>
                  <a:cubicBezTo>
                    <a:pt x="15713" y="45243"/>
                    <a:pt x="16038" y="45296"/>
                    <a:pt x="16290" y="45439"/>
                  </a:cubicBezTo>
                  <a:cubicBezTo>
                    <a:pt x="17288" y="45991"/>
                    <a:pt x="19520" y="46960"/>
                    <a:pt x="20724" y="46960"/>
                  </a:cubicBezTo>
                  <a:cubicBezTo>
                    <a:pt x="21109" y="46960"/>
                    <a:pt x="21388" y="46861"/>
                    <a:pt x="21489" y="46618"/>
                  </a:cubicBezTo>
                  <a:cubicBezTo>
                    <a:pt x="21940" y="45613"/>
                    <a:pt x="18612" y="44885"/>
                    <a:pt x="19617" y="43706"/>
                  </a:cubicBezTo>
                  <a:cubicBezTo>
                    <a:pt x="20521" y="42647"/>
                    <a:pt x="24001" y="37863"/>
                    <a:pt x="28496" y="37863"/>
                  </a:cubicBezTo>
                  <a:cubicBezTo>
                    <a:pt x="29002" y="37863"/>
                    <a:pt x="29521" y="37924"/>
                    <a:pt x="30050" y="38057"/>
                  </a:cubicBezTo>
                  <a:cubicBezTo>
                    <a:pt x="35283" y="39339"/>
                    <a:pt x="42389" y="38785"/>
                    <a:pt x="41071" y="42389"/>
                  </a:cubicBezTo>
                  <a:cubicBezTo>
                    <a:pt x="39754" y="45994"/>
                    <a:pt x="27277" y="72959"/>
                    <a:pt x="24747" y="74553"/>
                  </a:cubicBezTo>
                  <a:cubicBezTo>
                    <a:pt x="22217" y="76147"/>
                    <a:pt x="21350" y="78019"/>
                    <a:pt x="18612" y="78885"/>
                  </a:cubicBezTo>
                  <a:cubicBezTo>
                    <a:pt x="15840" y="79752"/>
                    <a:pt x="13656" y="81797"/>
                    <a:pt x="12062" y="82351"/>
                  </a:cubicBezTo>
                  <a:cubicBezTo>
                    <a:pt x="10467" y="82941"/>
                    <a:pt x="763" y="83530"/>
                    <a:pt x="1941" y="84674"/>
                  </a:cubicBezTo>
                  <a:cubicBezTo>
                    <a:pt x="2419" y="85166"/>
                    <a:pt x="3658" y="85428"/>
                    <a:pt x="5277" y="85428"/>
                  </a:cubicBezTo>
                  <a:cubicBezTo>
                    <a:pt x="7536" y="85428"/>
                    <a:pt x="10535" y="84917"/>
                    <a:pt x="13240" y="83807"/>
                  </a:cubicBezTo>
                  <a:cubicBezTo>
                    <a:pt x="16937" y="82317"/>
                    <a:pt x="20260" y="80367"/>
                    <a:pt x="21760" y="80367"/>
                  </a:cubicBezTo>
                  <a:cubicBezTo>
                    <a:pt x="22144" y="80367"/>
                    <a:pt x="22409" y="80495"/>
                    <a:pt x="22529" y="80792"/>
                  </a:cubicBezTo>
                  <a:cubicBezTo>
                    <a:pt x="23083" y="82247"/>
                    <a:pt x="19756" y="86441"/>
                    <a:pt x="15562" y="88902"/>
                  </a:cubicBezTo>
                  <a:cubicBezTo>
                    <a:pt x="11334" y="91363"/>
                    <a:pt x="0" y="98329"/>
                    <a:pt x="1837" y="101379"/>
                  </a:cubicBezTo>
                  <a:cubicBezTo>
                    <a:pt x="2126" y="101860"/>
                    <a:pt x="2428" y="102067"/>
                    <a:pt x="2755" y="102067"/>
                  </a:cubicBezTo>
                  <a:cubicBezTo>
                    <a:pt x="4506" y="102067"/>
                    <a:pt x="7001" y="96141"/>
                    <a:pt x="12374" y="94448"/>
                  </a:cubicBezTo>
                  <a:cubicBezTo>
                    <a:pt x="12374" y="94448"/>
                    <a:pt x="15336" y="92174"/>
                    <a:pt x="17214" y="92174"/>
                  </a:cubicBezTo>
                  <a:cubicBezTo>
                    <a:pt x="17757" y="92174"/>
                    <a:pt x="18209" y="92364"/>
                    <a:pt x="18474" y="92853"/>
                  </a:cubicBezTo>
                  <a:cubicBezTo>
                    <a:pt x="19386" y="94567"/>
                    <a:pt x="19769" y="96214"/>
                    <a:pt x="20396" y="96214"/>
                  </a:cubicBezTo>
                  <a:cubicBezTo>
                    <a:pt x="20556" y="96214"/>
                    <a:pt x="20731" y="96107"/>
                    <a:pt x="20934" y="95869"/>
                  </a:cubicBezTo>
                  <a:cubicBezTo>
                    <a:pt x="21940" y="94690"/>
                    <a:pt x="21073" y="89769"/>
                    <a:pt x="23673" y="86025"/>
                  </a:cubicBezTo>
                  <a:cubicBezTo>
                    <a:pt x="26202" y="82398"/>
                    <a:pt x="29498" y="74233"/>
                    <a:pt x="30922" y="74233"/>
                  </a:cubicBezTo>
                  <a:cubicBezTo>
                    <a:pt x="30981" y="74233"/>
                    <a:pt x="31037" y="74247"/>
                    <a:pt x="31090" y="74276"/>
                  </a:cubicBezTo>
                  <a:cubicBezTo>
                    <a:pt x="32372" y="75004"/>
                    <a:pt x="32823" y="84570"/>
                    <a:pt x="31956" y="89491"/>
                  </a:cubicBezTo>
                  <a:cubicBezTo>
                    <a:pt x="31090" y="94413"/>
                    <a:pt x="30362" y="104117"/>
                    <a:pt x="30362" y="105435"/>
                  </a:cubicBezTo>
                  <a:cubicBezTo>
                    <a:pt x="30362" y="106752"/>
                    <a:pt x="26133" y="115590"/>
                    <a:pt x="27312" y="115590"/>
                  </a:cubicBezTo>
                  <a:cubicBezTo>
                    <a:pt x="28338" y="115590"/>
                    <a:pt x="29444" y="113722"/>
                    <a:pt x="30766" y="113722"/>
                  </a:cubicBezTo>
                  <a:cubicBezTo>
                    <a:pt x="30961" y="113722"/>
                    <a:pt x="31161" y="113763"/>
                    <a:pt x="31367" y="113857"/>
                  </a:cubicBezTo>
                  <a:cubicBezTo>
                    <a:pt x="32888" y="114551"/>
                    <a:pt x="35324" y="120135"/>
                    <a:pt x="36327" y="120135"/>
                  </a:cubicBezTo>
                  <a:cubicBezTo>
                    <a:pt x="36375" y="120135"/>
                    <a:pt x="36420" y="120122"/>
                    <a:pt x="36462" y="120095"/>
                  </a:cubicBezTo>
                  <a:cubicBezTo>
                    <a:pt x="37328" y="119506"/>
                    <a:pt x="33412" y="109663"/>
                    <a:pt x="33481" y="108346"/>
                  </a:cubicBezTo>
                  <a:cubicBezTo>
                    <a:pt x="33550" y="107029"/>
                    <a:pt x="31817" y="99785"/>
                    <a:pt x="32823" y="99646"/>
                  </a:cubicBezTo>
                  <a:cubicBezTo>
                    <a:pt x="32831" y="99645"/>
                    <a:pt x="32839" y="99645"/>
                    <a:pt x="32848" y="99645"/>
                  </a:cubicBezTo>
                  <a:cubicBezTo>
                    <a:pt x="33880" y="99645"/>
                    <a:pt x="38875" y="107505"/>
                    <a:pt x="39971" y="107505"/>
                  </a:cubicBezTo>
                  <a:cubicBezTo>
                    <a:pt x="40007" y="107505"/>
                    <a:pt x="40039" y="107497"/>
                    <a:pt x="40066" y="107479"/>
                  </a:cubicBezTo>
                  <a:cubicBezTo>
                    <a:pt x="40933" y="106890"/>
                    <a:pt x="38680" y="102454"/>
                    <a:pt x="35006" y="98191"/>
                  </a:cubicBezTo>
                  <a:cubicBezTo>
                    <a:pt x="31332" y="93928"/>
                    <a:pt x="35873" y="90219"/>
                    <a:pt x="36011" y="87620"/>
                  </a:cubicBezTo>
                  <a:cubicBezTo>
                    <a:pt x="36150" y="84986"/>
                    <a:pt x="37155" y="75142"/>
                    <a:pt x="36739" y="70082"/>
                  </a:cubicBezTo>
                  <a:cubicBezTo>
                    <a:pt x="36289" y="64987"/>
                    <a:pt x="40517" y="49321"/>
                    <a:pt x="47761" y="45578"/>
                  </a:cubicBezTo>
                  <a:cubicBezTo>
                    <a:pt x="51400" y="43672"/>
                    <a:pt x="56079" y="41869"/>
                    <a:pt x="60273" y="39998"/>
                  </a:cubicBezTo>
                  <a:cubicBezTo>
                    <a:pt x="59337" y="35353"/>
                    <a:pt x="58262" y="32407"/>
                    <a:pt x="57500" y="29877"/>
                  </a:cubicBezTo>
                  <a:cubicBezTo>
                    <a:pt x="52753" y="33194"/>
                    <a:pt x="47097" y="34935"/>
                    <a:pt x="41331" y="34935"/>
                  </a:cubicBezTo>
                  <a:cubicBezTo>
                    <a:pt x="40529" y="34935"/>
                    <a:pt x="39726" y="34901"/>
                    <a:pt x="38923" y="34834"/>
                  </a:cubicBezTo>
                  <a:cubicBezTo>
                    <a:pt x="29634" y="33967"/>
                    <a:pt x="29495" y="29184"/>
                    <a:pt x="31090" y="27451"/>
                  </a:cubicBezTo>
                  <a:cubicBezTo>
                    <a:pt x="32684" y="25718"/>
                    <a:pt x="34001" y="22530"/>
                    <a:pt x="33689" y="20623"/>
                  </a:cubicBezTo>
                  <a:cubicBezTo>
                    <a:pt x="33377" y="18752"/>
                    <a:pt x="35283" y="15875"/>
                    <a:pt x="39928" y="13830"/>
                  </a:cubicBezTo>
                  <a:cubicBezTo>
                    <a:pt x="44572" y="11785"/>
                    <a:pt x="46374" y="9775"/>
                    <a:pt x="45854" y="9047"/>
                  </a:cubicBezTo>
                  <a:cubicBezTo>
                    <a:pt x="45778" y="8935"/>
                    <a:pt x="45674" y="8884"/>
                    <a:pt x="45547" y="8884"/>
                  </a:cubicBezTo>
                  <a:cubicBezTo>
                    <a:pt x="44387" y="8884"/>
                    <a:pt x="41215" y="13050"/>
                    <a:pt x="37509" y="13050"/>
                  </a:cubicBezTo>
                  <a:cubicBezTo>
                    <a:pt x="37209" y="13050"/>
                    <a:pt x="36906" y="13022"/>
                    <a:pt x="36600" y="12964"/>
                  </a:cubicBezTo>
                  <a:cubicBezTo>
                    <a:pt x="33377" y="12340"/>
                    <a:pt x="37606" y="5997"/>
                    <a:pt x="39789" y="4403"/>
                  </a:cubicBezTo>
                  <a:cubicBezTo>
                    <a:pt x="41938" y="2808"/>
                    <a:pt x="44260" y="937"/>
                    <a:pt x="43983" y="209"/>
                  </a:cubicBezTo>
                  <a:cubicBezTo>
                    <a:pt x="43924" y="64"/>
                    <a:pt x="43803" y="0"/>
                    <a:pt x="43639"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8"/>
            <p:cNvSpPr/>
            <p:nvPr/>
          </p:nvSpPr>
          <p:spPr>
            <a:xfrm>
              <a:off x="3515377" y="3861531"/>
              <a:ext cx="1229537" cy="2057888"/>
            </a:xfrm>
            <a:custGeom>
              <a:rect b="b" l="l" r="r" t="t"/>
              <a:pathLst>
                <a:path extrusionOk="0" h="157874" w="93235">
                  <a:moveTo>
                    <a:pt x="24227" y="0"/>
                  </a:moveTo>
                  <a:cubicBezTo>
                    <a:pt x="18058" y="0"/>
                    <a:pt x="13206" y="1872"/>
                    <a:pt x="9809" y="5650"/>
                  </a:cubicBezTo>
                  <a:cubicBezTo>
                    <a:pt x="2808" y="13379"/>
                    <a:pt x="4090" y="26411"/>
                    <a:pt x="5130" y="36913"/>
                  </a:cubicBezTo>
                  <a:cubicBezTo>
                    <a:pt x="5477" y="40344"/>
                    <a:pt x="5789" y="43602"/>
                    <a:pt x="5685" y="45612"/>
                  </a:cubicBezTo>
                  <a:cubicBezTo>
                    <a:pt x="5546" y="47310"/>
                    <a:pt x="5061" y="48870"/>
                    <a:pt x="4368" y="51088"/>
                  </a:cubicBezTo>
                  <a:cubicBezTo>
                    <a:pt x="2912" y="55490"/>
                    <a:pt x="1872" y="60030"/>
                    <a:pt x="1248" y="64605"/>
                  </a:cubicBezTo>
                  <a:cubicBezTo>
                    <a:pt x="1" y="73478"/>
                    <a:pt x="2288" y="79128"/>
                    <a:pt x="3952" y="83252"/>
                  </a:cubicBezTo>
                  <a:cubicBezTo>
                    <a:pt x="4541" y="84534"/>
                    <a:pt x="4992" y="85921"/>
                    <a:pt x="5338" y="87307"/>
                  </a:cubicBezTo>
                  <a:cubicBezTo>
                    <a:pt x="6343" y="92471"/>
                    <a:pt x="5719" y="100374"/>
                    <a:pt x="5061" y="108761"/>
                  </a:cubicBezTo>
                  <a:cubicBezTo>
                    <a:pt x="4056" y="121273"/>
                    <a:pt x="3016" y="134201"/>
                    <a:pt x="6759" y="143386"/>
                  </a:cubicBezTo>
                  <a:cubicBezTo>
                    <a:pt x="11993" y="156348"/>
                    <a:pt x="28213" y="157873"/>
                    <a:pt x="39928" y="157873"/>
                  </a:cubicBezTo>
                  <a:cubicBezTo>
                    <a:pt x="49563" y="157873"/>
                    <a:pt x="60585" y="156626"/>
                    <a:pt x="69111" y="155517"/>
                  </a:cubicBezTo>
                  <a:cubicBezTo>
                    <a:pt x="75038" y="154754"/>
                    <a:pt x="79682" y="151947"/>
                    <a:pt x="82940" y="147164"/>
                  </a:cubicBezTo>
                  <a:cubicBezTo>
                    <a:pt x="93234" y="131948"/>
                    <a:pt x="86476" y="101136"/>
                    <a:pt x="79336" y="73409"/>
                  </a:cubicBezTo>
                  <a:cubicBezTo>
                    <a:pt x="78920" y="71814"/>
                    <a:pt x="78539" y="70324"/>
                    <a:pt x="78192" y="68972"/>
                  </a:cubicBezTo>
                  <a:cubicBezTo>
                    <a:pt x="75627" y="58921"/>
                    <a:pt x="69354" y="41903"/>
                    <a:pt x="59996" y="27035"/>
                  </a:cubicBezTo>
                  <a:cubicBezTo>
                    <a:pt x="49009" y="9636"/>
                    <a:pt x="36913" y="278"/>
                    <a:pt x="24990"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8"/>
            <p:cNvSpPr/>
            <p:nvPr/>
          </p:nvSpPr>
          <p:spPr>
            <a:xfrm>
              <a:off x="3737513" y="3898291"/>
              <a:ext cx="387053" cy="335951"/>
            </a:xfrm>
            <a:custGeom>
              <a:rect b="b" l="l" r="r" t="t"/>
              <a:pathLst>
                <a:path extrusionOk="0" h="25773" w="29350">
                  <a:moveTo>
                    <a:pt x="9055" y="0"/>
                  </a:moveTo>
                  <a:cubicBezTo>
                    <a:pt x="5398" y="0"/>
                    <a:pt x="2092" y="1469"/>
                    <a:pt x="936" y="5741"/>
                  </a:cubicBezTo>
                  <a:cubicBezTo>
                    <a:pt x="0" y="9276"/>
                    <a:pt x="2288" y="12846"/>
                    <a:pt x="4783" y="15515"/>
                  </a:cubicBezTo>
                  <a:cubicBezTo>
                    <a:pt x="8214" y="19154"/>
                    <a:pt x="12235" y="22170"/>
                    <a:pt x="16706" y="24423"/>
                  </a:cubicBezTo>
                  <a:cubicBezTo>
                    <a:pt x="18513" y="25331"/>
                    <a:pt x="20312" y="25772"/>
                    <a:pt x="21944" y="25772"/>
                  </a:cubicBezTo>
                  <a:cubicBezTo>
                    <a:pt x="26225" y="25772"/>
                    <a:pt x="29349" y="22731"/>
                    <a:pt x="28421" y="17109"/>
                  </a:cubicBezTo>
                  <a:cubicBezTo>
                    <a:pt x="27381" y="10767"/>
                    <a:pt x="23152" y="4771"/>
                    <a:pt x="17295" y="1998"/>
                  </a:cubicBezTo>
                  <a:cubicBezTo>
                    <a:pt x="14885" y="868"/>
                    <a:pt x="11866" y="0"/>
                    <a:pt x="9055"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8"/>
            <p:cNvSpPr/>
            <p:nvPr/>
          </p:nvSpPr>
          <p:spPr>
            <a:xfrm>
              <a:off x="4100974" y="4235580"/>
              <a:ext cx="147542" cy="120861"/>
            </a:xfrm>
            <a:custGeom>
              <a:rect b="b" l="l" r="r" t="t"/>
              <a:pathLst>
                <a:path extrusionOk="0" h="9272" w="11188">
                  <a:moveTo>
                    <a:pt x="6445" y="1"/>
                  </a:moveTo>
                  <a:cubicBezTo>
                    <a:pt x="1696" y="1"/>
                    <a:pt x="0" y="9272"/>
                    <a:pt x="4510" y="9272"/>
                  </a:cubicBezTo>
                  <a:cubicBezTo>
                    <a:pt x="5480" y="9272"/>
                    <a:pt x="6736" y="8843"/>
                    <a:pt x="8310" y="7803"/>
                  </a:cubicBezTo>
                  <a:cubicBezTo>
                    <a:pt x="9523" y="7005"/>
                    <a:pt x="10702" y="5931"/>
                    <a:pt x="10979" y="4475"/>
                  </a:cubicBezTo>
                  <a:cubicBezTo>
                    <a:pt x="11187" y="3332"/>
                    <a:pt x="10737" y="2119"/>
                    <a:pt x="9801" y="1391"/>
                  </a:cubicBezTo>
                  <a:cubicBezTo>
                    <a:pt x="8568" y="407"/>
                    <a:pt x="7439" y="1"/>
                    <a:pt x="6445"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8"/>
            <p:cNvSpPr/>
            <p:nvPr/>
          </p:nvSpPr>
          <p:spPr>
            <a:xfrm>
              <a:off x="3901138" y="4903925"/>
              <a:ext cx="686067" cy="530042"/>
            </a:xfrm>
            <a:custGeom>
              <a:rect b="b" l="l" r="r" t="t"/>
              <a:pathLst>
                <a:path extrusionOk="0" h="40663" w="52024">
                  <a:moveTo>
                    <a:pt x="30597" y="1"/>
                  </a:moveTo>
                  <a:cubicBezTo>
                    <a:pt x="26049" y="1"/>
                    <a:pt x="21213" y="1144"/>
                    <a:pt x="16533" y="2110"/>
                  </a:cubicBezTo>
                  <a:cubicBezTo>
                    <a:pt x="15216" y="2387"/>
                    <a:pt x="13933" y="2803"/>
                    <a:pt x="12720" y="3357"/>
                  </a:cubicBezTo>
                  <a:cubicBezTo>
                    <a:pt x="7972" y="5576"/>
                    <a:pt x="3778" y="9839"/>
                    <a:pt x="1941" y="14483"/>
                  </a:cubicBezTo>
                  <a:cubicBezTo>
                    <a:pt x="0" y="19405"/>
                    <a:pt x="624" y="25435"/>
                    <a:pt x="4229" y="29317"/>
                  </a:cubicBezTo>
                  <a:cubicBezTo>
                    <a:pt x="8804" y="34204"/>
                    <a:pt x="16290" y="34412"/>
                    <a:pt x="22702" y="36353"/>
                  </a:cubicBezTo>
                  <a:cubicBezTo>
                    <a:pt x="26306" y="37427"/>
                    <a:pt x="29668" y="39126"/>
                    <a:pt x="33308" y="40061"/>
                  </a:cubicBezTo>
                  <a:cubicBezTo>
                    <a:pt x="34769" y="40437"/>
                    <a:pt x="36303" y="40662"/>
                    <a:pt x="37817" y="40662"/>
                  </a:cubicBezTo>
                  <a:cubicBezTo>
                    <a:pt x="40074" y="40662"/>
                    <a:pt x="42289" y="40162"/>
                    <a:pt x="44156" y="38918"/>
                  </a:cubicBezTo>
                  <a:cubicBezTo>
                    <a:pt x="46547" y="37289"/>
                    <a:pt x="48038" y="34620"/>
                    <a:pt x="49008" y="31847"/>
                  </a:cubicBezTo>
                  <a:cubicBezTo>
                    <a:pt x="52024" y="23182"/>
                    <a:pt x="49840" y="13201"/>
                    <a:pt x="44156" y="6130"/>
                  </a:cubicBezTo>
                  <a:cubicBezTo>
                    <a:pt x="40406" y="1429"/>
                    <a:pt x="35681" y="1"/>
                    <a:pt x="30597"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8"/>
            <p:cNvSpPr/>
            <p:nvPr/>
          </p:nvSpPr>
          <p:spPr>
            <a:xfrm>
              <a:off x="3954150" y="5775408"/>
              <a:ext cx="57141" cy="39770"/>
            </a:xfrm>
            <a:custGeom>
              <a:rect b="b" l="l" r="r" t="t"/>
              <a:pathLst>
                <a:path extrusionOk="0" h="3051" w="4333">
                  <a:moveTo>
                    <a:pt x="2045" y="0"/>
                  </a:moveTo>
                  <a:cubicBezTo>
                    <a:pt x="1" y="0"/>
                    <a:pt x="1" y="3050"/>
                    <a:pt x="2045" y="3050"/>
                  </a:cubicBezTo>
                  <a:lnTo>
                    <a:pt x="2323" y="3050"/>
                  </a:lnTo>
                  <a:cubicBezTo>
                    <a:pt x="4333" y="3050"/>
                    <a:pt x="4333" y="0"/>
                    <a:pt x="2323"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8"/>
            <p:cNvSpPr/>
            <p:nvPr/>
          </p:nvSpPr>
          <p:spPr>
            <a:xfrm>
              <a:off x="3833488" y="5613659"/>
              <a:ext cx="51207" cy="39314"/>
            </a:xfrm>
            <a:custGeom>
              <a:rect b="b" l="l" r="r" t="t"/>
              <a:pathLst>
                <a:path extrusionOk="0" h="3016" w="3883">
                  <a:moveTo>
                    <a:pt x="1941" y="0"/>
                  </a:moveTo>
                  <a:cubicBezTo>
                    <a:pt x="1" y="0"/>
                    <a:pt x="1" y="3015"/>
                    <a:pt x="1941" y="3015"/>
                  </a:cubicBezTo>
                  <a:cubicBezTo>
                    <a:pt x="3882" y="3015"/>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8"/>
            <p:cNvSpPr/>
            <p:nvPr/>
          </p:nvSpPr>
          <p:spPr>
            <a:xfrm>
              <a:off x="3856342" y="5368769"/>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8"/>
            <p:cNvSpPr/>
            <p:nvPr/>
          </p:nvSpPr>
          <p:spPr>
            <a:xfrm>
              <a:off x="4134232" y="5613659"/>
              <a:ext cx="51655" cy="39314"/>
            </a:xfrm>
            <a:custGeom>
              <a:rect b="b" l="l" r="r" t="t"/>
              <a:pathLst>
                <a:path extrusionOk="0" h="3016" w="3917">
                  <a:moveTo>
                    <a:pt x="1941" y="0"/>
                  </a:moveTo>
                  <a:cubicBezTo>
                    <a:pt x="0" y="0"/>
                    <a:pt x="0" y="3015"/>
                    <a:pt x="1941" y="3015"/>
                  </a:cubicBezTo>
                  <a:cubicBezTo>
                    <a:pt x="3917" y="3015"/>
                    <a:pt x="3917"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8"/>
            <p:cNvSpPr/>
            <p:nvPr/>
          </p:nvSpPr>
          <p:spPr>
            <a:xfrm>
              <a:off x="4442743" y="5538195"/>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8"/>
            <p:cNvSpPr/>
            <p:nvPr/>
          </p:nvSpPr>
          <p:spPr>
            <a:xfrm>
              <a:off x="3780015" y="5154161"/>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8"/>
            <p:cNvSpPr/>
            <p:nvPr/>
          </p:nvSpPr>
          <p:spPr>
            <a:xfrm>
              <a:off x="3635129" y="521425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8"/>
            <p:cNvSpPr/>
            <p:nvPr/>
          </p:nvSpPr>
          <p:spPr>
            <a:xfrm>
              <a:off x="3997113" y="4653560"/>
              <a:ext cx="51669" cy="39314"/>
            </a:xfrm>
            <a:custGeom>
              <a:rect b="b" l="l" r="r" t="t"/>
              <a:pathLst>
                <a:path extrusionOk="0" h="3016" w="3918">
                  <a:moveTo>
                    <a:pt x="1941" y="0"/>
                  </a:moveTo>
                  <a:cubicBezTo>
                    <a:pt x="1" y="0"/>
                    <a:pt x="1" y="3015"/>
                    <a:pt x="1941" y="3015"/>
                  </a:cubicBezTo>
                  <a:cubicBezTo>
                    <a:pt x="3917" y="3015"/>
                    <a:pt x="3917" y="0"/>
                    <a:pt x="1941"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8"/>
            <p:cNvSpPr/>
            <p:nvPr/>
          </p:nvSpPr>
          <p:spPr>
            <a:xfrm>
              <a:off x="4336244" y="4679762"/>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8"/>
            <p:cNvSpPr/>
            <p:nvPr/>
          </p:nvSpPr>
          <p:spPr>
            <a:xfrm>
              <a:off x="3780015" y="4743911"/>
              <a:ext cx="51655" cy="39327"/>
            </a:xfrm>
            <a:custGeom>
              <a:rect b="b" l="l" r="r" t="t"/>
              <a:pathLst>
                <a:path extrusionOk="0" h="3017" w="3917">
                  <a:moveTo>
                    <a:pt x="1941" y="1"/>
                  </a:moveTo>
                  <a:cubicBezTo>
                    <a:pt x="0" y="1"/>
                    <a:pt x="0" y="3016"/>
                    <a:pt x="1941" y="3016"/>
                  </a:cubicBezTo>
                  <a:cubicBezTo>
                    <a:pt x="3917" y="3016"/>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8"/>
            <p:cNvSpPr/>
            <p:nvPr/>
          </p:nvSpPr>
          <p:spPr>
            <a:xfrm>
              <a:off x="3650663" y="5557175"/>
              <a:ext cx="51207" cy="39327"/>
            </a:xfrm>
            <a:custGeom>
              <a:rect b="b" l="l" r="r" t="t"/>
              <a:pathLst>
                <a:path extrusionOk="0" h="3017" w="3883">
                  <a:moveTo>
                    <a:pt x="1942" y="1"/>
                  </a:moveTo>
                  <a:cubicBezTo>
                    <a:pt x="1" y="1"/>
                    <a:pt x="1" y="3016"/>
                    <a:pt x="1942" y="3016"/>
                  </a:cubicBezTo>
                  <a:cubicBezTo>
                    <a:pt x="3883" y="3016"/>
                    <a:pt x="3883" y="1"/>
                    <a:pt x="1942"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8"/>
            <p:cNvSpPr/>
            <p:nvPr/>
          </p:nvSpPr>
          <p:spPr>
            <a:xfrm>
              <a:off x="4332130" y="5733837"/>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8"/>
            <p:cNvSpPr/>
            <p:nvPr/>
          </p:nvSpPr>
          <p:spPr>
            <a:xfrm>
              <a:off x="4130579" y="4868168"/>
              <a:ext cx="51194" cy="39314"/>
            </a:xfrm>
            <a:custGeom>
              <a:rect b="b" l="l" r="r" t="t"/>
              <a:pathLst>
                <a:path extrusionOk="0" h="3016" w="3882">
                  <a:moveTo>
                    <a:pt x="1941" y="0"/>
                  </a:moveTo>
                  <a:cubicBezTo>
                    <a:pt x="0" y="0"/>
                    <a:pt x="0" y="3016"/>
                    <a:pt x="1941" y="3016"/>
                  </a:cubicBezTo>
                  <a:cubicBezTo>
                    <a:pt x="3882" y="3016"/>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8"/>
            <p:cNvSpPr/>
            <p:nvPr/>
          </p:nvSpPr>
          <p:spPr>
            <a:xfrm>
              <a:off x="3817954" y="502991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8"/>
            <p:cNvSpPr/>
            <p:nvPr/>
          </p:nvSpPr>
          <p:spPr>
            <a:xfrm>
              <a:off x="2530885" y="4988345"/>
              <a:ext cx="51207" cy="39770"/>
            </a:xfrm>
            <a:custGeom>
              <a:rect b="b" l="l" r="r" t="t"/>
              <a:pathLst>
                <a:path extrusionOk="0" h="3051" w="3883">
                  <a:moveTo>
                    <a:pt x="1941" y="1"/>
                  </a:moveTo>
                  <a:cubicBezTo>
                    <a:pt x="1" y="1"/>
                    <a:pt x="1"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8"/>
            <p:cNvSpPr/>
            <p:nvPr/>
          </p:nvSpPr>
          <p:spPr>
            <a:xfrm>
              <a:off x="2481065" y="4834275"/>
              <a:ext cx="51669" cy="39327"/>
            </a:xfrm>
            <a:custGeom>
              <a:rect b="b" l="l" r="r" t="t"/>
              <a:pathLst>
                <a:path extrusionOk="0" h="3017" w="3918">
                  <a:moveTo>
                    <a:pt x="1976" y="1"/>
                  </a:moveTo>
                  <a:cubicBezTo>
                    <a:pt x="1" y="1"/>
                    <a:pt x="1" y="3016"/>
                    <a:pt x="1976" y="3016"/>
                  </a:cubicBezTo>
                  <a:cubicBezTo>
                    <a:pt x="3917" y="3016"/>
                    <a:pt x="3917" y="1"/>
                    <a:pt x="1976"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8"/>
            <p:cNvSpPr/>
            <p:nvPr/>
          </p:nvSpPr>
          <p:spPr>
            <a:xfrm>
              <a:off x="2656571" y="4894370"/>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7D8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8"/>
            <p:cNvSpPr/>
            <p:nvPr/>
          </p:nvSpPr>
          <p:spPr>
            <a:xfrm>
              <a:off x="2389652" y="5082776"/>
              <a:ext cx="51669" cy="39314"/>
            </a:xfrm>
            <a:custGeom>
              <a:rect b="b" l="l" r="r" t="t"/>
              <a:pathLst>
                <a:path extrusionOk="0" h="3016" w="3918">
                  <a:moveTo>
                    <a:pt x="1976" y="0"/>
                  </a:moveTo>
                  <a:cubicBezTo>
                    <a:pt x="1" y="0"/>
                    <a:pt x="1" y="3016"/>
                    <a:pt x="1976" y="3016"/>
                  </a:cubicBezTo>
                  <a:cubicBezTo>
                    <a:pt x="3917" y="3016"/>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8"/>
            <p:cNvSpPr/>
            <p:nvPr/>
          </p:nvSpPr>
          <p:spPr>
            <a:xfrm>
              <a:off x="3067928" y="5135180"/>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8"/>
            <p:cNvSpPr/>
            <p:nvPr/>
          </p:nvSpPr>
          <p:spPr>
            <a:xfrm>
              <a:off x="3067928" y="4947230"/>
              <a:ext cx="51207" cy="39314"/>
            </a:xfrm>
            <a:custGeom>
              <a:rect b="b" l="l" r="r" t="t"/>
              <a:pathLst>
                <a:path extrusionOk="0" h="3016"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8"/>
            <p:cNvSpPr/>
            <p:nvPr/>
          </p:nvSpPr>
          <p:spPr>
            <a:xfrm>
              <a:off x="2668004" y="5489402"/>
              <a:ext cx="51207" cy="39327"/>
            </a:xfrm>
            <a:custGeom>
              <a:rect b="b" l="l" r="r" t="t"/>
              <a:pathLst>
                <a:path extrusionOk="0" h="3017"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8"/>
            <p:cNvSpPr/>
            <p:nvPr/>
          </p:nvSpPr>
          <p:spPr>
            <a:xfrm>
              <a:off x="2526771" y="563986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8"/>
            <p:cNvSpPr/>
            <p:nvPr/>
          </p:nvSpPr>
          <p:spPr>
            <a:xfrm>
              <a:off x="2439473" y="5526906"/>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8"/>
            <p:cNvSpPr/>
            <p:nvPr/>
          </p:nvSpPr>
          <p:spPr>
            <a:xfrm>
              <a:off x="2693600" y="5685044"/>
              <a:ext cx="57141" cy="39770"/>
            </a:xfrm>
            <a:custGeom>
              <a:rect b="b" l="l" r="r" t="t"/>
              <a:pathLst>
                <a:path extrusionOk="0" h="3051" w="4333">
                  <a:moveTo>
                    <a:pt x="2011" y="0"/>
                  </a:moveTo>
                  <a:cubicBezTo>
                    <a:pt x="0" y="0"/>
                    <a:pt x="0" y="3050"/>
                    <a:pt x="2011"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8"/>
            <p:cNvSpPr/>
            <p:nvPr/>
          </p:nvSpPr>
          <p:spPr>
            <a:xfrm>
              <a:off x="2999764" y="5334446"/>
              <a:ext cx="61032" cy="44280"/>
            </a:xfrm>
            <a:custGeom>
              <a:rect b="b" l="l" r="r" t="t"/>
              <a:pathLst>
                <a:path extrusionOk="0" h="3397" w="4628">
                  <a:moveTo>
                    <a:pt x="2179" y="0"/>
                  </a:moveTo>
                  <a:cubicBezTo>
                    <a:pt x="997" y="0"/>
                    <a:pt x="0" y="1520"/>
                    <a:pt x="1114" y="2634"/>
                  </a:cubicBezTo>
                  <a:lnTo>
                    <a:pt x="1391" y="2911"/>
                  </a:lnTo>
                  <a:cubicBezTo>
                    <a:pt x="1726" y="3253"/>
                    <a:pt x="2100" y="3396"/>
                    <a:pt x="2459" y="3396"/>
                  </a:cubicBezTo>
                  <a:cubicBezTo>
                    <a:pt x="3626" y="3396"/>
                    <a:pt x="4627" y="1884"/>
                    <a:pt x="3540" y="797"/>
                  </a:cubicBezTo>
                  <a:lnTo>
                    <a:pt x="3575" y="762"/>
                  </a:lnTo>
                  <a:lnTo>
                    <a:pt x="3263" y="485"/>
                  </a:lnTo>
                  <a:cubicBezTo>
                    <a:pt x="2921" y="143"/>
                    <a:pt x="2541" y="0"/>
                    <a:pt x="2179"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8"/>
            <p:cNvSpPr/>
            <p:nvPr/>
          </p:nvSpPr>
          <p:spPr>
            <a:xfrm>
              <a:off x="2970568" y="3971774"/>
              <a:ext cx="40235" cy="43498"/>
            </a:xfrm>
            <a:custGeom>
              <a:rect b="b" l="l" r="r" t="t"/>
              <a:pathLst>
                <a:path extrusionOk="0" h="3337" w="3051">
                  <a:moveTo>
                    <a:pt x="1526" y="0"/>
                  </a:moveTo>
                  <a:cubicBezTo>
                    <a:pt x="694" y="35"/>
                    <a:pt x="35" y="693"/>
                    <a:pt x="1" y="1525"/>
                  </a:cubicBezTo>
                  <a:lnTo>
                    <a:pt x="1" y="1803"/>
                  </a:lnTo>
                  <a:cubicBezTo>
                    <a:pt x="1" y="2825"/>
                    <a:pt x="763" y="3336"/>
                    <a:pt x="1526" y="3336"/>
                  </a:cubicBezTo>
                  <a:cubicBezTo>
                    <a:pt x="2288" y="3336"/>
                    <a:pt x="3051" y="2825"/>
                    <a:pt x="3051" y="1803"/>
                  </a:cubicBezTo>
                  <a:lnTo>
                    <a:pt x="3051" y="1525"/>
                  </a:lnTo>
                  <a:cubicBezTo>
                    <a:pt x="3016" y="693"/>
                    <a:pt x="2358" y="35"/>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8"/>
            <p:cNvSpPr/>
            <p:nvPr/>
          </p:nvSpPr>
          <p:spPr>
            <a:xfrm>
              <a:off x="2850829" y="4058514"/>
              <a:ext cx="51194" cy="39770"/>
            </a:xfrm>
            <a:custGeom>
              <a:rect b="b" l="l" r="r" t="t"/>
              <a:pathLst>
                <a:path extrusionOk="0" h="3051" w="3882">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8"/>
            <p:cNvSpPr/>
            <p:nvPr/>
          </p:nvSpPr>
          <p:spPr>
            <a:xfrm>
              <a:off x="3102201" y="4039547"/>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8"/>
            <p:cNvSpPr/>
            <p:nvPr/>
          </p:nvSpPr>
          <p:spPr>
            <a:xfrm>
              <a:off x="3093524" y="4352198"/>
              <a:ext cx="57141" cy="39770"/>
            </a:xfrm>
            <a:custGeom>
              <a:rect b="b" l="l" r="r" t="t"/>
              <a:pathLst>
                <a:path extrusionOk="0" h="3051" w="4333">
                  <a:moveTo>
                    <a:pt x="2010" y="0"/>
                  </a:moveTo>
                  <a:cubicBezTo>
                    <a:pt x="0" y="0"/>
                    <a:pt x="0" y="3050"/>
                    <a:pt x="2010"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8"/>
            <p:cNvSpPr/>
            <p:nvPr/>
          </p:nvSpPr>
          <p:spPr>
            <a:xfrm>
              <a:off x="2790327" y="4175198"/>
              <a:ext cx="54570" cy="43719"/>
            </a:xfrm>
            <a:custGeom>
              <a:rect b="b" l="l" r="r" t="t"/>
              <a:pathLst>
                <a:path extrusionOk="0" h="3354" w="4138">
                  <a:moveTo>
                    <a:pt x="2474" y="1"/>
                  </a:moveTo>
                  <a:cubicBezTo>
                    <a:pt x="2084" y="1"/>
                    <a:pt x="1694" y="148"/>
                    <a:pt x="1399" y="443"/>
                  </a:cubicBezTo>
                  <a:lnTo>
                    <a:pt x="1087" y="720"/>
                  </a:lnTo>
                  <a:cubicBezTo>
                    <a:pt x="0" y="1834"/>
                    <a:pt x="1003" y="3354"/>
                    <a:pt x="2171" y="3354"/>
                  </a:cubicBezTo>
                  <a:cubicBezTo>
                    <a:pt x="2529" y="3354"/>
                    <a:pt x="2903" y="3210"/>
                    <a:pt x="3236" y="2869"/>
                  </a:cubicBezTo>
                  <a:lnTo>
                    <a:pt x="3514" y="2591"/>
                  </a:lnTo>
                  <a:cubicBezTo>
                    <a:pt x="4103" y="2002"/>
                    <a:pt x="4137" y="1032"/>
                    <a:pt x="3548" y="443"/>
                  </a:cubicBezTo>
                  <a:cubicBezTo>
                    <a:pt x="3254" y="148"/>
                    <a:pt x="2864" y="1"/>
                    <a:pt x="2474"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8"/>
            <p:cNvSpPr/>
            <p:nvPr/>
          </p:nvSpPr>
          <p:spPr>
            <a:xfrm>
              <a:off x="2502098" y="4626901"/>
              <a:ext cx="40235" cy="43498"/>
            </a:xfrm>
            <a:custGeom>
              <a:rect b="b" l="l" r="r" t="t"/>
              <a:pathLst>
                <a:path extrusionOk="0" h="3337" w="3051">
                  <a:moveTo>
                    <a:pt x="1525" y="0"/>
                  </a:moveTo>
                  <a:cubicBezTo>
                    <a:pt x="693" y="35"/>
                    <a:pt x="35" y="693"/>
                    <a:pt x="0" y="1525"/>
                  </a:cubicBezTo>
                  <a:lnTo>
                    <a:pt x="0" y="1803"/>
                  </a:lnTo>
                  <a:cubicBezTo>
                    <a:pt x="0" y="2825"/>
                    <a:pt x="763" y="3336"/>
                    <a:pt x="1525" y="3336"/>
                  </a:cubicBezTo>
                  <a:cubicBezTo>
                    <a:pt x="2288" y="3336"/>
                    <a:pt x="3050" y="2825"/>
                    <a:pt x="3050" y="1803"/>
                  </a:cubicBezTo>
                  <a:lnTo>
                    <a:pt x="3050" y="1525"/>
                  </a:lnTo>
                  <a:cubicBezTo>
                    <a:pt x="3015" y="693"/>
                    <a:pt x="2357" y="35"/>
                    <a:pt x="152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8"/>
            <p:cNvSpPr/>
            <p:nvPr/>
          </p:nvSpPr>
          <p:spPr>
            <a:xfrm>
              <a:off x="2639204" y="4303405"/>
              <a:ext cx="40235" cy="43159"/>
            </a:xfrm>
            <a:custGeom>
              <a:rect b="b" l="l" r="r" t="t"/>
              <a:pathLst>
                <a:path extrusionOk="0" h="3311" w="3051">
                  <a:moveTo>
                    <a:pt x="1526" y="0"/>
                  </a:moveTo>
                  <a:cubicBezTo>
                    <a:pt x="694" y="0"/>
                    <a:pt x="35" y="659"/>
                    <a:pt x="1" y="1491"/>
                  </a:cubicBezTo>
                  <a:lnTo>
                    <a:pt x="1" y="1802"/>
                  </a:lnTo>
                  <a:cubicBezTo>
                    <a:pt x="1" y="2808"/>
                    <a:pt x="763" y="3310"/>
                    <a:pt x="1526" y="3310"/>
                  </a:cubicBezTo>
                  <a:cubicBezTo>
                    <a:pt x="2288" y="3310"/>
                    <a:pt x="3051" y="2808"/>
                    <a:pt x="3051" y="1802"/>
                  </a:cubicBezTo>
                  <a:lnTo>
                    <a:pt x="3051" y="1491"/>
                  </a:lnTo>
                  <a:cubicBezTo>
                    <a:pt x="3016" y="659"/>
                    <a:pt x="2358" y="0"/>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8"/>
            <p:cNvSpPr/>
            <p:nvPr/>
          </p:nvSpPr>
          <p:spPr>
            <a:xfrm>
              <a:off x="2995254" y="4465153"/>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8"/>
            <p:cNvSpPr/>
            <p:nvPr/>
          </p:nvSpPr>
          <p:spPr>
            <a:xfrm>
              <a:off x="2873683" y="4743911"/>
              <a:ext cx="51194" cy="39327"/>
            </a:xfrm>
            <a:custGeom>
              <a:rect b="b" l="l" r="r" t="t"/>
              <a:pathLst>
                <a:path extrusionOk="0" h="3017" w="3882">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8"/>
            <p:cNvSpPr/>
            <p:nvPr/>
          </p:nvSpPr>
          <p:spPr>
            <a:xfrm>
              <a:off x="2336640" y="5323587"/>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8"/>
            <p:cNvSpPr/>
            <p:nvPr/>
          </p:nvSpPr>
          <p:spPr>
            <a:xfrm>
              <a:off x="2667094" y="5044829"/>
              <a:ext cx="57141" cy="39770"/>
            </a:xfrm>
            <a:custGeom>
              <a:rect b="b" l="l" r="r" t="t"/>
              <a:pathLst>
                <a:path extrusionOk="0" h="3051" w="4333">
                  <a:moveTo>
                    <a:pt x="2010" y="0"/>
                  </a:moveTo>
                  <a:cubicBezTo>
                    <a:pt x="0" y="0"/>
                    <a:pt x="0" y="3050"/>
                    <a:pt x="2010" y="3050"/>
                  </a:cubicBezTo>
                  <a:lnTo>
                    <a:pt x="2288" y="3050"/>
                  </a:lnTo>
                  <a:cubicBezTo>
                    <a:pt x="4332" y="3050"/>
                    <a:pt x="4332" y="0"/>
                    <a:pt x="2288"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8"/>
            <p:cNvSpPr/>
            <p:nvPr/>
          </p:nvSpPr>
          <p:spPr>
            <a:xfrm>
              <a:off x="3075233" y="416018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8"/>
            <p:cNvSpPr/>
            <p:nvPr/>
          </p:nvSpPr>
          <p:spPr>
            <a:xfrm>
              <a:off x="3151560" y="4789093"/>
              <a:ext cx="51669" cy="39327"/>
            </a:xfrm>
            <a:custGeom>
              <a:rect b="b" l="l" r="r" t="t"/>
              <a:pathLst>
                <a:path extrusionOk="0" h="3017" w="3918">
                  <a:moveTo>
                    <a:pt x="1942" y="1"/>
                  </a:moveTo>
                  <a:cubicBezTo>
                    <a:pt x="1" y="1"/>
                    <a:pt x="1" y="3016"/>
                    <a:pt x="1942" y="3016"/>
                  </a:cubicBezTo>
                  <a:cubicBezTo>
                    <a:pt x="3917" y="3016"/>
                    <a:pt x="3917"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8"/>
            <p:cNvSpPr/>
            <p:nvPr/>
          </p:nvSpPr>
          <p:spPr>
            <a:xfrm>
              <a:off x="2845792" y="5718924"/>
              <a:ext cx="57155" cy="39770"/>
            </a:xfrm>
            <a:custGeom>
              <a:rect b="b" l="l" r="r" t="t"/>
              <a:pathLst>
                <a:path extrusionOk="0" h="3051" w="4334">
                  <a:moveTo>
                    <a:pt x="2046" y="1"/>
                  </a:moveTo>
                  <a:cubicBezTo>
                    <a:pt x="1" y="1"/>
                    <a:pt x="1" y="3051"/>
                    <a:pt x="2046" y="3051"/>
                  </a:cubicBezTo>
                  <a:lnTo>
                    <a:pt x="2323" y="3051"/>
                  </a:lnTo>
                  <a:cubicBezTo>
                    <a:pt x="4333" y="3051"/>
                    <a:pt x="4333" y="1"/>
                    <a:pt x="2323"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8"/>
            <p:cNvSpPr/>
            <p:nvPr/>
          </p:nvSpPr>
          <p:spPr>
            <a:xfrm>
              <a:off x="2918466" y="4679762"/>
              <a:ext cx="1678373" cy="1327145"/>
            </a:xfrm>
            <a:custGeom>
              <a:rect b="b" l="l" r="r" t="t"/>
              <a:pathLst>
                <a:path extrusionOk="0" h="101814" w="127270">
                  <a:moveTo>
                    <a:pt x="73409" y="0"/>
                  </a:moveTo>
                  <a:cubicBezTo>
                    <a:pt x="40067" y="35"/>
                    <a:pt x="15736" y="31540"/>
                    <a:pt x="24158" y="63808"/>
                  </a:cubicBezTo>
                  <a:lnTo>
                    <a:pt x="1" y="72716"/>
                  </a:lnTo>
                  <a:lnTo>
                    <a:pt x="1" y="72716"/>
                  </a:lnTo>
                  <a:lnTo>
                    <a:pt x="25995" y="69423"/>
                  </a:lnTo>
                  <a:cubicBezTo>
                    <a:pt x="32858" y="86995"/>
                    <a:pt x="48905" y="99334"/>
                    <a:pt x="67656" y="101483"/>
                  </a:cubicBezTo>
                  <a:cubicBezTo>
                    <a:pt x="69594" y="101705"/>
                    <a:pt x="71528" y="101814"/>
                    <a:pt x="73450" y="101814"/>
                  </a:cubicBezTo>
                  <a:cubicBezTo>
                    <a:pt x="90128" y="101814"/>
                    <a:pt x="105910" y="93597"/>
                    <a:pt x="115451" y="79613"/>
                  </a:cubicBezTo>
                  <a:cubicBezTo>
                    <a:pt x="126126" y="64016"/>
                    <a:pt x="127269" y="43810"/>
                    <a:pt x="118431" y="27139"/>
                  </a:cubicBezTo>
                  <a:cubicBezTo>
                    <a:pt x="109628" y="10433"/>
                    <a:pt x="92298" y="0"/>
                    <a:pt x="73409" y="0"/>
                  </a:cubicBezTo>
                  <a:close/>
                </a:path>
              </a:pathLst>
            </a:custGeom>
            <a:solidFill>
              <a:srgbClr val="FFFFFF"/>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8"/>
            <p:cNvSpPr/>
            <p:nvPr/>
          </p:nvSpPr>
          <p:spPr>
            <a:xfrm>
              <a:off x="3322042" y="4863619"/>
              <a:ext cx="623914" cy="302516"/>
            </a:xfrm>
            <a:custGeom>
              <a:rect b="b" l="l" r="r" t="t"/>
              <a:pathLst>
                <a:path extrusionOk="0" h="23208" w="47311">
                  <a:moveTo>
                    <a:pt x="20450" y="1"/>
                  </a:moveTo>
                  <a:cubicBezTo>
                    <a:pt x="18444" y="1"/>
                    <a:pt x="16340" y="258"/>
                    <a:pt x="14142" y="835"/>
                  </a:cubicBezTo>
                  <a:cubicBezTo>
                    <a:pt x="11473" y="1528"/>
                    <a:pt x="7764" y="2775"/>
                    <a:pt x="3779" y="4127"/>
                  </a:cubicBezTo>
                  <a:cubicBezTo>
                    <a:pt x="2427" y="5756"/>
                    <a:pt x="1145" y="7489"/>
                    <a:pt x="1" y="9257"/>
                  </a:cubicBezTo>
                  <a:cubicBezTo>
                    <a:pt x="4296" y="7614"/>
                    <a:pt x="8780" y="6410"/>
                    <a:pt x="13218" y="6410"/>
                  </a:cubicBezTo>
                  <a:cubicBezTo>
                    <a:pt x="19738" y="6410"/>
                    <a:pt x="26160" y="9009"/>
                    <a:pt x="31749" y="16639"/>
                  </a:cubicBezTo>
                  <a:cubicBezTo>
                    <a:pt x="35420" y="21623"/>
                    <a:pt x="38481" y="23208"/>
                    <a:pt x="40889" y="23208"/>
                  </a:cubicBezTo>
                  <a:cubicBezTo>
                    <a:pt x="45096" y="23208"/>
                    <a:pt x="47311" y="18372"/>
                    <a:pt x="47311" y="18372"/>
                  </a:cubicBezTo>
                  <a:cubicBezTo>
                    <a:pt x="47311" y="18372"/>
                    <a:pt x="37391" y="1"/>
                    <a:pt x="204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8"/>
            <p:cNvSpPr/>
            <p:nvPr/>
          </p:nvSpPr>
          <p:spPr>
            <a:xfrm>
              <a:off x="3515839" y="4958897"/>
              <a:ext cx="823190" cy="824399"/>
            </a:xfrm>
            <a:custGeom>
              <a:rect b="b" l="l" r="r" t="t"/>
              <a:pathLst>
                <a:path extrusionOk="0" h="63245" w="62422">
                  <a:moveTo>
                    <a:pt x="25950" y="1"/>
                  </a:moveTo>
                  <a:cubicBezTo>
                    <a:pt x="25230" y="1"/>
                    <a:pt x="24502" y="71"/>
                    <a:pt x="23777" y="215"/>
                  </a:cubicBezTo>
                  <a:cubicBezTo>
                    <a:pt x="18855" y="1151"/>
                    <a:pt x="15181" y="5240"/>
                    <a:pt x="14731" y="10231"/>
                  </a:cubicBezTo>
                  <a:lnTo>
                    <a:pt x="14661" y="10231"/>
                  </a:lnTo>
                  <a:cubicBezTo>
                    <a:pt x="14645" y="10231"/>
                    <a:pt x="14630" y="10231"/>
                    <a:pt x="14614" y="10231"/>
                  </a:cubicBezTo>
                  <a:cubicBezTo>
                    <a:pt x="5873" y="10231"/>
                    <a:pt x="494" y="19845"/>
                    <a:pt x="5095" y="27318"/>
                  </a:cubicBezTo>
                  <a:cubicBezTo>
                    <a:pt x="0" y="32898"/>
                    <a:pt x="1803" y="41841"/>
                    <a:pt x="8665" y="45029"/>
                  </a:cubicBezTo>
                  <a:cubicBezTo>
                    <a:pt x="5476" y="49985"/>
                    <a:pt x="6690" y="56571"/>
                    <a:pt x="11438" y="60071"/>
                  </a:cubicBezTo>
                  <a:cubicBezTo>
                    <a:pt x="13449" y="61569"/>
                    <a:pt x="15796" y="62295"/>
                    <a:pt x="18126" y="62295"/>
                  </a:cubicBezTo>
                  <a:cubicBezTo>
                    <a:pt x="21297" y="62295"/>
                    <a:pt x="24436" y="60950"/>
                    <a:pt x="26653" y="58373"/>
                  </a:cubicBezTo>
                  <a:cubicBezTo>
                    <a:pt x="28805" y="61480"/>
                    <a:pt x="32299" y="63244"/>
                    <a:pt x="35936" y="63244"/>
                  </a:cubicBezTo>
                  <a:cubicBezTo>
                    <a:pt x="37045" y="63244"/>
                    <a:pt x="38168" y="63080"/>
                    <a:pt x="39269" y="62740"/>
                  </a:cubicBezTo>
                  <a:cubicBezTo>
                    <a:pt x="43948" y="61250"/>
                    <a:pt x="47172" y="56917"/>
                    <a:pt x="47172" y="51996"/>
                  </a:cubicBezTo>
                  <a:cubicBezTo>
                    <a:pt x="47172" y="51580"/>
                    <a:pt x="47137" y="51199"/>
                    <a:pt x="47102" y="50783"/>
                  </a:cubicBezTo>
                  <a:lnTo>
                    <a:pt x="47102" y="50783"/>
                  </a:lnTo>
                  <a:cubicBezTo>
                    <a:pt x="47932" y="50966"/>
                    <a:pt x="48752" y="51052"/>
                    <a:pt x="49553" y="51052"/>
                  </a:cubicBezTo>
                  <a:cubicBezTo>
                    <a:pt x="56642" y="51052"/>
                    <a:pt x="62238" y="44244"/>
                    <a:pt x="60307" y="36988"/>
                  </a:cubicBezTo>
                  <a:cubicBezTo>
                    <a:pt x="61694" y="35082"/>
                    <a:pt x="62422" y="32794"/>
                    <a:pt x="62422" y="30472"/>
                  </a:cubicBezTo>
                  <a:cubicBezTo>
                    <a:pt x="62422" y="24234"/>
                    <a:pt x="57396" y="19208"/>
                    <a:pt x="51157" y="19208"/>
                  </a:cubicBezTo>
                  <a:lnTo>
                    <a:pt x="50845" y="19208"/>
                  </a:lnTo>
                  <a:cubicBezTo>
                    <a:pt x="52617" y="11833"/>
                    <a:pt x="46872" y="5334"/>
                    <a:pt x="39989" y="5334"/>
                  </a:cubicBezTo>
                  <a:cubicBezTo>
                    <a:pt x="38656" y="5334"/>
                    <a:pt x="37280" y="5578"/>
                    <a:pt x="35907" y="6107"/>
                  </a:cubicBezTo>
                  <a:cubicBezTo>
                    <a:pt x="33960" y="2300"/>
                    <a:pt x="30077" y="1"/>
                    <a:pt x="259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8"/>
            <p:cNvSpPr/>
            <p:nvPr/>
          </p:nvSpPr>
          <p:spPr>
            <a:xfrm>
              <a:off x="3555598" y="4992165"/>
              <a:ext cx="782968" cy="758806"/>
            </a:xfrm>
            <a:custGeom>
              <a:rect b="b" l="l" r="r" t="t"/>
              <a:pathLst>
                <a:path extrusionOk="0" h="58213" w="59372">
                  <a:moveTo>
                    <a:pt x="22908" y="1"/>
                  </a:moveTo>
                  <a:cubicBezTo>
                    <a:pt x="22358" y="1"/>
                    <a:pt x="21803" y="52"/>
                    <a:pt x="21247" y="158"/>
                  </a:cubicBezTo>
                  <a:cubicBezTo>
                    <a:pt x="17434" y="886"/>
                    <a:pt x="14558" y="4075"/>
                    <a:pt x="14211" y="7922"/>
                  </a:cubicBezTo>
                  <a:lnTo>
                    <a:pt x="14003" y="10244"/>
                  </a:lnTo>
                  <a:lnTo>
                    <a:pt x="11577" y="10209"/>
                  </a:lnTo>
                  <a:cubicBezTo>
                    <a:pt x="4818" y="10279"/>
                    <a:pt x="694" y="17696"/>
                    <a:pt x="4229" y="23484"/>
                  </a:cubicBezTo>
                  <a:lnTo>
                    <a:pt x="5200" y="25078"/>
                  </a:lnTo>
                  <a:lnTo>
                    <a:pt x="3952" y="26465"/>
                  </a:lnTo>
                  <a:cubicBezTo>
                    <a:pt x="1" y="30832"/>
                    <a:pt x="1387" y="37764"/>
                    <a:pt x="6725" y="40224"/>
                  </a:cubicBezTo>
                  <a:lnTo>
                    <a:pt x="9324" y="41437"/>
                  </a:lnTo>
                  <a:lnTo>
                    <a:pt x="7764" y="43864"/>
                  </a:lnTo>
                  <a:cubicBezTo>
                    <a:pt x="5304" y="47711"/>
                    <a:pt x="6239" y="52806"/>
                    <a:pt x="9948" y="55544"/>
                  </a:cubicBezTo>
                  <a:cubicBezTo>
                    <a:pt x="11501" y="56701"/>
                    <a:pt x="13319" y="57264"/>
                    <a:pt x="15127" y="57264"/>
                  </a:cubicBezTo>
                  <a:cubicBezTo>
                    <a:pt x="17597" y="57264"/>
                    <a:pt x="20046" y="56213"/>
                    <a:pt x="21767" y="54192"/>
                  </a:cubicBezTo>
                  <a:lnTo>
                    <a:pt x="23881" y="51731"/>
                  </a:lnTo>
                  <a:lnTo>
                    <a:pt x="25718" y="54435"/>
                  </a:lnTo>
                  <a:cubicBezTo>
                    <a:pt x="27347" y="56791"/>
                    <a:pt x="30050" y="58213"/>
                    <a:pt x="32927" y="58213"/>
                  </a:cubicBezTo>
                  <a:lnTo>
                    <a:pt x="32892" y="58213"/>
                  </a:lnTo>
                  <a:cubicBezTo>
                    <a:pt x="32912" y="58213"/>
                    <a:pt x="32932" y="58213"/>
                    <a:pt x="32952" y="58213"/>
                  </a:cubicBezTo>
                  <a:cubicBezTo>
                    <a:pt x="38122" y="58213"/>
                    <a:pt x="42144" y="53722"/>
                    <a:pt x="41557" y="48577"/>
                  </a:cubicBezTo>
                  <a:lnTo>
                    <a:pt x="41211" y="45111"/>
                  </a:lnTo>
                  <a:lnTo>
                    <a:pt x="44607" y="45804"/>
                  </a:lnTo>
                  <a:cubicBezTo>
                    <a:pt x="45247" y="45944"/>
                    <a:pt x="45879" y="46011"/>
                    <a:pt x="46497" y="46011"/>
                  </a:cubicBezTo>
                  <a:cubicBezTo>
                    <a:pt x="51996" y="46011"/>
                    <a:pt x="56331" y="40735"/>
                    <a:pt x="54866" y="35095"/>
                  </a:cubicBezTo>
                  <a:lnTo>
                    <a:pt x="54554" y="33951"/>
                  </a:lnTo>
                  <a:lnTo>
                    <a:pt x="55248" y="32981"/>
                  </a:lnTo>
                  <a:cubicBezTo>
                    <a:pt x="59372" y="27227"/>
                    <a:pt x="55248" y="19186"/>
                    <a:pt x="48142" y="19186"/>
                  </a:cubicBezTo>
                  <a:lnTo>
                    <a:pt x="47900" y="19186"/>
                  </a:lnTo>
                  <a:lnTo>
                    <a:pt x="44642" y="19290"/>
                  </a:lnTo>
                  <a:lnTo>
                    <a:pt x="44642" y="19290"/>
                  </a:lnTo>
                  <a:lnTo>
                    <a:pt x="45404" y="16101"/>
                  </a:lnTo>
                  <a:cubicBezTo>
                    <a:pt x="46770" y="10379"/>
                    <a:pt x="42291" y="5313"/>
                    <a:pt x="36949" y="5313"/>
                  </a:cubicBezTo>
                  <a:cubicBezTo>
                    <a:pt x="35917" y="5313"/>
                    <a:pt x="34854" y="5502"/>
                    <a:pt x="33793" y="5912"/>
                  </a:cubicBezTo>
                  <a:lnTo>
                    <a:pt x="31679" y="6743"/>
                  </a:lnTo>
                  <a:lnTo>
                    <a:pt x="30674" y="4733"/>
                  </a:lnTo>
                  <a:cubicBezTo>
                    <a:pt x="29135" y="1773"/>
                    <a:pt x="26128" y="1"/>
                    <a:pt x="22908"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8"/>
            <p:cNvSpPr/>
            <p:nvPr/>
          </p:nvSpPr>
          <p:spPr>
            <a:xfrm>
              <a:off x="3774068" y="5234135"/>
              <a:ext cx="239525" cy="248877"/>
            </a:xfrm>
            <a:custGeom>
              <a:rect b="b" l="l" r="r" t="t"/>
              <a:pathLst>
                <a:path extrusionOk="0" h="19093" w="18163">
                  <a:moveTo>
                    <a:pt x="3813" y="0"/>
                  </a:moveTo>
                  <a:lnTo>
                    <a:pt x="3813" y="0"/>
                  </a:lnTo>
                  <a:cubicBezTo>
                    <a:pt x="3813" y="0"/>
                    <a:pt x="5130" y="4159"/>
                    <a:pt x="1" y="7383"/>
                  </a:cubicBezTo>
                  <a:cubicBezTo>
                    <a:pt x="1" y="7383"/>
                    <a:pt x="3952" y="12928"/>
                    <a:pt x="937" y="18786"/>
                  </a:cubicBezTo>
                  <a:cubicBezTo>
                    <a:pt x="937" y="18786"/>
                    <a:pt x="2296" y="19093"/>
                    <a:pt x="4195" y="19093"/>
                  </a:cubicBezTo>
                  <a:cubicBezTo>
                    <a:pt x="7745" y="19093"/>
                    <a:pt x="13182" y="18019"/>
                    <a:pt x="15147" y="11854"/>
                  </a:cubicBezTo>
                  <a:cubicBezTo>
                    <a:pt x="18162" y="2392"/>
                    <a:pt x="3814" y="0"/>
                    <a:pt x="381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8"/>
            <p:cNvSpPr/>
            <p:nvPr/>
          </p:nvSpPr>
          <p:spPr>
            <a:xfrm>
              <a:off x="3923530" y="5061841"/>
              <a:ext cx="249204" cy="220448"/>
            </a:xfrm>
            <a:custGeom>
              <a:rect b="b" l="l" r="r" t="t"/>
              <a:pathLst>
                <a:path extrusionOk="0" h="16912" w="18897">
                  <a:moveTo>
                    <a:pt x="9095" y="1"/>
                  </a:moveTo>
                  <a:cubicBezTo>
                    <a:pt x="8060" y="1"/>
                    <a:pt x="6992" y="190"/>
                    <a:pt x="5927" y="601"/>
                  </a:cubicBezTo>
                  <a:lnTo>
                    <a:pt x="4853" y="983"/>
                  </a:lnTo>
                  <a:cubicBezTo>
                    <a:pt x="3605" y="4345"/>
                    <a:pt x="0" y="15158"/>
                    <a:pt x="5373" y="16614"/>
                  </a:cubicBezTo>
                  <a:cubicBezTo>
                    <a:pt x="6125" y="16821"/>
                    <a:pt x="6893" y="16912"/>
                    <a:pt x="7662" y="16912"/>
                  </a:cubicBezTo>
                  <a:cubicBezTo>
                    <a:pt x="11147" y="16912"/>
                    <a:pt x="14659" y="15040"/>
                    <a:pt x="16845" y="13564"/>
                  </a:cubicBezTo>
                  <a:lnTo>
                    <a:pt x="17503" y="10756"/>
                  </a:lnTo>
                  <a:cubicBezTo>
                    <a:pt x="18897" y="5038"/>
                    <a:pt x="14431" y="1"/>
                    <a:pt x="9095"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8"/>
            <p:cNvSpPr/>
            <p:nvPr/>
          </p:nvSpPr>
          <p:spPr>
            <a:xfrm>
              <a:off x="3743447" y="4992165"/>
              <a:ext cx="230834" cy="224202"/>
            </a:xfrm>
            <a:custGeom>
              <a:rect b="b" l="l" r="r" t="t"/>
              <a:pathLst>
                <a:path extrusionOk="0" h="17200" w="17504">
                  <a:moveTo>
                    <a:pt x="8697" y="1"/>
                  </a:moveTo>
                  <a:cubicBezTo>
                    <a:pt x="8148" y="1"/>
                    <a:pt x="7592" y="52"/>
                    <a:pt x="7036" y="158"/>
                  </a:cubicBezTo>
                  <a:cubicBezTo>
                    <a:pt x="3224" y="886"/>
                    <a:pt x="347" y="4075"/>
                    <a:pt x="1" y="7922"/>
                  </a:cubicBezTo>
                  <a:cubicBezTo>
                    <a:pt x="1" y="7922"/>
                    <a:pt x="5585" y="17199"/>
                    <a:pt x="9991" y="17199"/>
                  </a:cubicBezTo>
                  <a:cubicBezTo>
                    <a:pt x="10319" y="17199"/>
                    <a:pt x="10641" y="17148"/>
                    <a:pt x="10953" y="17037"/>
                  </a:cubicBezTo>
                  <a:cubicBezTo>
                    <a:pt x="15424" y="15478"/>
                    <a:pt x="17504" y="6743"/>
                    <a:pt x="17504" y="6743"/>
                  </a:cubicBezTo>
                  <a:lnTo>
                    <a:pt x="16464" y="4733"/>
                  </a:lnTo>
                  <a:cubicBezTo>
                    <a:pt x="14924" y="1773"/>
                    <a:pt x="11918" y="1"/>
                    <a:pt x="869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8"/>
            <p:cNvSpPr/>
            <p:nvPr/>
          </p:nvSpPr>
          <p:spPr>
            <a:xfrm>
              <a:off x="3594447" y="5125247"/>
              <a:ext cx="219414" cy="205223"/>
            </a:xfrm>
            <a:custGeom>
              <a:rect b="b" l="l" r="r" t="t"/>
              <a:pathLst>
                <a:path extrusionOk="0" h="15744" w="16638">
                  <a:moveTo>
                    <a:pt x="8666" y="0"/>
                  </a:moveTo>
                  <a:cubicBezTo>
                    <a:pt x="3883" y="35"/>
                    <a:pt x="1" y="3952"/>
                    <a:pt x="1" y="8735"/>
                  </a:cubicBezTo>
                  <a:cubicBezTo>
                    <a:pt x="1" y="10329"/>
                    <a:pt x="451" y="11923"/>
                    <a:pt x="1318" y="13275"/>
                  </a:cubicBezTo>
                  <a:lnTo>
                    <a:pt x="2288" y="14869"/>
                  </a:lnTo>
                  <a:cubicBezTo>
                    <a:pt x="2288" y="14869"/>
                    <a:pt x="4490" y="15744"/>
                    <a:pt x="7055" y="15744"/>
                  </a:cubicBezTo>
                  <a:cubicBezTo>
                    <a:pt x="9198" y="15744"/>
                    <a:pt x="11594" y="15134"/>
                    <a:pt x="13171" y="12894"/>
                  </a:cubicBezTo>
                  <a:cubicBezTo>
                    <a:pt x="16637" y="8007"/>
                    <a:pt x="11092" y="70"/>
                    <a:pt x="11092" y="70"/>
                  </a:cubicBezTo>
                  <a:lnTo>
                    <a:pt x="866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8"/>
            <p:cNvSpPr/>
            <p:nvPr/>
          </p:nvSpPr>
          <p:spPr>
            <a:xfrm>
              <a:off x="3586993" y="5237820"/>
              <a:ext cx="718073" cy="501978"/>
            </a:xfrm>
            <a:custGeom>
              <a:rect b="b" l="l" r="r" t="t"/>
              <a:pathLst>
                <a:path extrusionOk="0" h="38510" w="54451">
                  <a:moveTo>
                    <a:pt x="41349" y="1"/>
                  </a:moveTo>
                  <a:lnTo>
                    <a:pt x="41349" y="1"/>
                  </a:lnTo>
                  <a:cubicBezTo>
                    <a:pt x="40067" y="174"/>
                    <a:pt x="38854" y="555"/>
                    <a:pt x="37710" y="1110"/>
                  </a:cubicBezTo>
                  <a:cubicBezTo>
                    <a:pt x="35145" y="2392"/>
                    <a:pt x="32753" y="3986"/>
                    <a:pt x="30085" y="5130"/>
                  </a:cubicBezTo>
                  <a:cubicBezTo>
                    <a:pt x="26453" y="6725"/>
                    <a:pt x="22490" y="7523"/>
                    <a:pt x="18519" y="7523"/>
                  </a:cubicBezTo>
                  <a:cubicBezTo>
                    <a:pt x="18435" y="7523"/>
                    <a:pt x="18350" y="7522"/>
                    <a:pt x="18266" y="7522"/>
                  </a:cubicBezTo>
                  <a:cubicBezTo>
                    <a:pt x="15251" y="7452"/>
                    <a:pt x="12270" y="6932"/>
                    <a:pt x="9254" y="6794"/>
                  </a:cubicBezTo>
                  <a:cubicBezTo>
                    <a:pt x="9010" y="6786"/>
                    <a:pt x="8764" y="6782"/>
                    <a:pt x="8519" y="6782"/>
                  </a:cubicBezTo>
                  <a:cubicBezTo>
                    <a:pt x="6540" y="6782"/>
                    <a:pt x="4546" y="7032"/>
                    <a:pt x="2635" y="7556"/>
                  </a:cubicBezTo>
                  <a:lnTo>
                    <a:pt x="2045" y="8249"/>
                  </a:lnTo>
                  <a:cubicBezTo>
                    <a:pt x="728" y="9671"/>
                    <a:pt x="0" y="11542"/>
                    <a:pt x="0" y="13483"/>
                  </a:cubicBezTo>
                  <a:lnTo>
                    <a:pt x="0" y="13795"/>
                  </a:lnTo>
                  <a:cubicBezTo>
                    <a:pt x="139" y="16706"/>
                    <a:pt x="1872" y="19340"/>
                    <a:pt x="4541" y="20623"/>
                  </a:cubicBezTo>
                  <a:lnTo>
                    <a:pt x="8007" y="22252"/>
                  </a:lnTo>
                  <a:lnTo>
                    <a:pt x="5927" y="25475"/>
                  </a:lnTo>
                  <a:cubicBezTo>
                    <a:pt x="3709" y="28976"/>
                    <a:pt x="4575" y="33585"/>
                    <a:pt x="7868" y="36012"/>
                  </a:cubicBezTo>
                  <a:cubicBezTo>
                    <a:pt x="9280" y="37056"/>
                    <a:pt x="10929" y="37563"/>
                    <a:pt x="12566" y="37563"/>
                  </a:cubicBezTo>
                  <a:cubicBezTo>
                    <a:pt x="14787" y="37563"/>
                    <a:pt x="16987" y="36629"/>
                    <a:pt x="18543" y="34833"/>
                  </a:cubicBezTo>
                  <a:lnTo>
                    <a:pt x="21385" y="31506"/>
                  </a:lnTo>
                  <a:lnTo>
                    <a:pt x="23881" y="35110"/>
                  </a:lnTo>
                  <a:cubicBezTo>
                    <a:pt x="25368" y="37288"/>
                    <a:pt x="27811" y="38509"/>
                    <a:pt x="30353" y="38509"/>
                  </a:cubicBezTo>
                  <a:cubicBezTo>
                    <a:pt x="31129" y="38509"/>
                    <a:pt x="31914" y="38395"/>
                    <a:pt x="32684" y="38160"/>
                  </a:cubicBezTo>
                  <a:cubicBezTo>
                    <a:pt x="35977" y="37121"/>
                    <a:pt x="38230" y="34071"/>
                    <a:pt x="38230" y="30639"/>
                  </a:cubicBezTo>
                  <a:cubicBezTo>
                    <a:pt x="38195" y="30362"/>
                    <a:pt x="38195" y="30085"/>
                    <a:pt x="38160" y="29808"/>
                  </a:cubicBezTo>
                  <a:lnTo>
                    <a:pt x="37675" y="25163"/>
                  </a:lnTo>
                  <a:lnTo>
                    <a:pt x="37675" y="25163"/>
                  </a:lnTo>
                  <a:lnTo>
                    <a:pt x="42250" y="26134"/>
                  </a:lnTo>
                  <a:cubicBezTo>
                    <a:pt x="42819" y="26259"/>
                    <a:pt x="43385" y="26319"/>
                    <a:pt x="43940" y="26319"/>
                  </a:cubicBezTo>
                  <a:cubicBezTo>
                    <a:pt x="48148" y="26319"/>
                    <a:pt x="51747" y="22879"/>
                    <a:pt x="51747" y="18439"/>
                  </a:cubicBezTo>
                  <a:cubicBezTo>
                    <a:pt x="51747" y="17781"/>
                    <a:pt x="51643" y="17122"/>
                    <a:pt x="51469" y="16464"/>
                  </a:cubicBezTo>
                  <a:lnTo>
                    <a:pt x="51088" y="14939"/>
                  </a:lnTo>
                  <a:lnTo>
                    <a:pt x="51989" y="13656"/>
                  </a:lnTo>
                  <a:lnTo>
                    <a:pt x="52024" y="13656"/>
                  </a:lnTo>
                  <a:cubicBezTo>
                    <a:pt x="54450" y="10260"/>
                    <a:pt x="53792" y="5546"/>
                    <a:pt x="50534" y="2947"/>
                  </a:cubicBezTo>
                  <a:cubicBezTo>
                    <a:pt x="50395" y="2808"/>
                    <a:pt x="50222" y="2704"/>
                    <a:pt x="50014" y="2565"/>
                  </a:cubicBezTo>
                  <a:cubicBezTo>
                    <a:pt x="49840" y="2461"/>
                    <a:pt x="49667" y="2323"/>
                    <a:pt x="49494" y="2253"/>
                  </a:cubicBezTo>
                  <a:lnTo>
                    <a:pt x="49182" y="2080"/>
                  </a:lnTo>
                  <a:lnTo>
                    <a:pt x="48905" y="1941"/>
                  </a:lnTo>
                  <a:lnTo>
                    <a:pt x="48593" y="1803"/>
                  </a:lnTo>
                  <a:lnTo>
                    <a:pt x="48281" y="1699"/>
                  </a:lnTo>
                  <a:cubicBezTo>
                    <a:pt x="48177" y="1664"/>
                    <a:pt x="48073" y="1630"/>
                    <a:pt x="47969" y="1595"/>
                  </a:cubicBezTo>
                  <a:cubicBezTo>
                    <a:pt x="47657" y="1491"/>
                    <a:pt x="47310" y="1387"/>
                    <a:pt x="46998" y="1352"/>
                  </a:cubicBezTo>
                  <a:lnTo>
                    <a:pt x="46721" y="1283"/>
                  </a:lnTo>
                  <a:lnTo>
                    <a:pt x="46444" y="1283"/>
                  </a:lnTo>
                  <a:cubicBezTo>
                    <a:pt x="46305" y="1248"/>
                    <a:pt x="46201" y="1248"/>
                    <a:pt x="46063" y="1248"/>
                  </a:cubicBezTo>
                  <a:lnTo>
                    <a:pt x="45404" y="1248"/>
                  </a:lnTo>
                  <a:lnTo>
                    <a:pt x="41002" y="1387"/>
                  </a:lnTo>
                  <a:lnTo>
                    <a:pt x="41349"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8"/>
            <p:cNvSpPr/>
            <p:nvPr/>
          </p:nvSpPr>
          <p:spPr>
            <a:xfrm>
              <a:off x="3589423" y="5237290"/>
              <a:ext cx="666417" cy="194756"/>
            </a:xfrm>
            <a:custGeom>
              <a:rect b="b" l="l" r="r" t="t"/>
              <a:pathLst>
                <a:path extrusionOk="0" h="14941" w="50534">
                  <a:moveTo>
                    <a:pt x="41314" y="1"/>
                  </a:moveTo>
                  <a:lnTo>
                    <a:pt x="41314" y="1"/>
                  </a:lnTo>
                  <a:cubicBezTo>
                    <a:pt x="40067" y="209"/>
                    <a:pt x="38854" y="590"/>
                    <a:pt x="37710" y="1145"/>
                  </a:cubicBezTo>
                  <a:cubicBezTo>
                    <a:pt x="35110" y="2392"/>
                    <a:pt x="32753" y="3987"/>
                    <a:pt x="30085" y="5165"/>
                  </a:cubicBezTo>
                  <a:cubicBezTo>
                    <a:pt x="26525" y="6729"/>
                    <a:pt x="22645" y="7526"/>
                    <a:pt x="18753" y="7526"/>
                  </a:cubicBezTo>
                  <a:cubicBezTo>
                    <a:pt x="18591" y="7526"/>
                    <a:pt x="18428" y="7525"/>
                    <a:pt x="18266" y="7522"/>
                  </a:cubicBezTo>
                  <a:cubicBezTo>
                    <a:pt x="15251" y="7487"/>
                    <a:pt x="12270" y="6933"/>
                    <a:pt x="9254" y="6794"/>
                  </a:cubicBezTo>
                  <a:cubicBezTo>
                    <a:pt x="9032" y="6787"/>
                    <a:pt x="8808" y="6784"/>
                    <a:pt x="8585" y="6784"/>
                  </a:cubicBezTo>
                  <a:cubicBezTo>
                    <a:pt x="6584" y="6784"/>
                    <a:pt x="4567" y="7061"/>
                    <a:pt x="2635" y="7591"/>
                  </a:cubicBezTo>
                  <a:lnTo>
                    <a:pt x="2045" y="8250"/>
                  </a:lnTo>
                  <a:cubicBezTo>
                    <a:pt x="728" y="9706"/>
                    <a:pt x="0" y="11577"/>
                    <a:pt x="0" y="13518"/>
                  </a:cubicBezTo>
                  <a:lnTo>
                    <a:pt x="0" y="13795"/>
                  </a:lnTo>
                  <a:lnTo>
                    <a:pt x="0" y="14038"/>
                  </a:lnTo>
                  <a:cubicBezTo>
                    <a:pt x="1283" y="13691"/>
                    <a:pt x="2565" y="13449"/>
                    <a:pt x="3882" y="13241"/>
                  </a:cubicBezTo>
                  <a:cubicBezTo>
                    <a:pt x="4130" y="13221"/>
                    <a:pt x="4377" y="13212"/>
                    <a:pt x="4624" y="13212"/>
                  </a:cubicBezTo>
                  <a:cubicBezTo>
                    <a:pt x="7477" y="13212"/>
                    <a:pt x="10230" y="14418"/>
                    <a:pt x="13102" y="14800"/>
                  </a:cubicBezTo>
                  <a:cubicBezTo>
                    <a:pt x="13805" y="14897"/>
                    <a:pt x="14513" y="14941"/>
                    <a:pt x="15222" y="14941"/>
                  </a:cubicBezTo>
                  <a:cubicBezTo>
                    <a:pt x="17836" y="14941"/>
                    <a:pt x="20472" y="14343"/>
                    <a:pt x="22980" y="13553"/>
                  </a:cubicBezTo>
                  <a:cubicBezTo>
                    <a:pt x="26168" y="12548"/>
                    <a:pt x="29253" y="11231"/>
                    <a:pt x="32511" y="10433"/>
                  </a:cubicBezTo>
                  <a:cubicBezTo>
                    <a:pt x="37814" y="9082"/>
                    <a:pt x="43671" y="8978"/>
                    <a:pt x="48246" y="5928"/>
                  </a:cubicBezTo>
                  <a:cubicBezTo>
                    <a:pt x="49321" y="5234"/>
                    <a:pt x="50326" y="4160"/>
                    <a:pt x="50534" y="2982"/>
                  </a:cubicBezTo>
                  <a:cubicBezTo>
                    <a:pt x="50360" y="2843"/>
                    <a:pt x="50187" y="2704"/>
                    <a:pt x="50014" y="2600"/>
                  </a:cubicBezTo>
                  <a:cubicBezTo>
                    <a:pt x="49840" y="2462"/>
                    <a:pt x="49667" y="2358"/>
                    <a:pt x="49494" y="2254"/>
                  </a:cubicBezTo>
                  <a:lnTo>
                    <a:pt x="49182" y="2115"/>
                  </a:lnTo>
                  <a:lnTo>
                    <a:pt x="48905" y="1942"/>
                  </a:lnTo>
                  <a:lnTo>
                    <a:pt x="48593" y="1838"/>
                  </a:lnTo>
                  <a:lnTo>
                    <a:pt x="48281" y="1699"/>
                  </a:lnTo>
                  <a:cubicBezTo>
                    <a:pt x="48177" y="1665"/>
                    <a:pt x="48073" y="1630"/>
                    <a:pt x="47969" y="1595"/>
                  </a:cubicBezTo>
                  <a:cubicBezTo>
                    <a:pt x="47657" y="1491"/>
                    <a:pt x="47310" y="1422"/>
                    <a:pt x="46964" y="1353"/>
                  </a:cubicBezTo>
                  <a:lnTo>
                    <a:pt x="46721" y="1318"/>
                  </a:lnTo>
                  <a:lnTo>
                    <a:pt x="46444" y="1283"/>
                  </a:lnTo>
                  <a:cubicBezTo>
                    <a:pt x="46305" y="1283"/>
                    <a:pt x="46201" y="1249"/>
                    <a:pt x="46063" y="1249"/>
                  </a:cubicBezTo>
                  <a:lnTo>
                    <a:pt x="45404" y="1249"/>
                  </a:lnTo>
                  <a:lnTo>
                    <a:pt x="41002" y="1387"/>
                  </a:lnTo>
                  <a:lnTo>
                    <a:pt x="4131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7" name="Google Shape;1717;p8"/>
            <p:cNvGrpSpPr/>
            <p:nvPr/>
          </p:nvGrpSpPr>
          <p:grpSpPr>
            <a:xfrm>
              <a:off x="3740022" y="5345048"/>
              <a:ext cx="191008" cy="205931"/>
              <a:chOff x="-628391" y="4613391"/>
              <a:chExt cx="300659" cy="297030"/>
            </a:xfrm>
          </p:grpSpPr>
          <p:sp>
            <p:nvSpPr>
              <p:cNvPr id="1718" name="Google Shape;1718;p8"/>
              <p:cNvSpPr/>
              <p:nvPr/>
            </p:nvSpPr>
            <p:spPr>
              <a:xfrm>
                <a:off x="-443308" y="4841827"/>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8"/>
              <p:cNvSpPr/>
              <p:nvPr/>
            </p:nvSpPr>
            <p:spPr>
              <a:xfrm>
                <a:off x="-544652" y="4844698"/>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8"/>
              <p:cNvSpPr/>
              <p:nvPr/>
            </p:nvSpPr>
            <p:spPr>
              <a:xfrm>
                <a:off x="-607503" y="4709151"/>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8"/>
              <p:cNvSpPr/>
              <p:nvPr/>
            </p:nvSpPr>
            <p:spPr>
              <a:xfrm>
                <a:off x="-544968" y="4636109"/>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8"/>
              <p:cNvSpPr/>
              <p:nvPr/>
            </p:nvSpPr>
            <p:spPr>
              <a:xfrm>
                <a:off x="-399198" y="4685550"/>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8"/>
              <p:cNvSpPr/>
              <p:nvPr/>
            </p:nvSpPr>
            <p:spPr>
              <a:xfrm>
                <a:off x="-392478" y="4783487"/>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8"/>
              <p:cNvSpPr/>
              <p:nvPr/>
            </p:nvSpPr>
            <p:spPr>
              <a:xfrm>
                <a:off x="-454950" y="4637402"/>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8"/>
              <p:cNvSpPr/>
              <p:nvPr/>
            </p:nvSpPr>
            <p:spPr>
              <a:xfrm>
                <a:off x="-603591" y="4793868"/>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8"/>
              <p:cNvSpPr/>
              <p:nvPr/>
            </p:nvSpPr>
            <p:spPr>
              <a:xfrm>
                <a:off x="-587152" y="4665263"/>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8"/>
              <p:cNvSpPr/>
              <p:nvPr/>
            </p:nvSpPr>
            <p:spPr>
              <a:xfrm>
                <a:off x="-507579" y="4613391"/>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8"/>
              <p:cNvSpPr/>
              <p:nvPr/>
            </p:nvSpPr>
            <p:spPr>
              <a:xfrm>
                <a:off x="-499596" y="4853343"/>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8"/>
              <p:cNvSpPr/>
              <p:nvPr/>
            </p:nvSpPr>
            <p:spPr>
              <a:xfrm>
                <a:off x="-386735" y="4726725"/>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8"/>
              <p:cNvSpPr/>
              <p:nvPr/>
            </p:nvSpPr>
            <p:spPr>
              <a:xfrm>
                <a:off x="-410715" y="4820750"/>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8"/>
              <p:cNvSpPr/>
              <p:nvPr/>
            </p:nvSpPr>
            <p:spPr>
              <a:xfrm>
                <a:off x="-606336" y="4648351"/>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8"/>
              <p:cNvSpPr/>
              <p:nvPr/>
            </p:nvSpPr>
            <p:spPr>
              <a:xfrm>
                <a:off x="-628391" y="4753955"/>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8"/>
              <p:cNvSpPr/>
              <p:nvPr/>
            </p:nvSpPr>
            <p:spPr>
              <a:xfrm>
                <a:off x="-596744" y="4830310"/>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8"/>
              <p:cNvSpPr/>
              <p:nvPr/>
            </p:nvSpPr>
            <p:spPr>
              <a:xfrm>
                <a:off x="-419328" y="4637497"/>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5" name="Google Shape;1735;p8"/>
            <p:cNvGrpSpPr/>
            <p:nvPr/>
          </p:nvGrpSpPr>
          <p:grpSpPr>
            <a:xfrm>
              <a:off x="2330463" y="5203609"/>
              <a:ext cx="247983" cy="242198"/>
              <a:chOff x="-1138843" y="4300472"/>
              <a:chExt cx="300659" cy="297030"/>
            </a:xfrm>
          </p:grpSpPr>
          <p:sp>
            <p:nvSpPr>
              <p:cNvPr id="1736" name="Google Shape;1736;p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3" name="Google Shape;1753;p8"/>
            <p:cNvGrpSpPr/>
            <p:nvPr/>
          </p:nvGrpSpPr>
          <p:grpSpPr>
            <a:xfrm>
              <a:off x="2490703" y="4816011"/>
              <a:ext cx="247983" cy="242198"/>
              <a:chOff x="-1138843" y="4300472"/>
              <a:chExt cx="300659" cy="297030"/>
            </a:xfrm>
          </p:grpSpPr>
          <p:sp>
            <p:nvSpPr>
              <p:cNvPr id="1754" name="Google Shape;1754;p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1" name="Google Shape;1771;p8"/>
            <p:cNvGrpSpPr/>
            <p:nvPr/>
          </p:nvGrpSpPr>
          <p:grpSpPr>
            <a:xfrm>
              <a:off x="3769843" y="4323019"/>
              <a:ext cx="247983" cy="242198"/>
              <a:chOff x="-1138843" y="4300472"/>
              <a:chExt cx="300659" cy="297030"/>
            </a:xfrm>
          </p:grpSpPr>
          <p:sp>
            <p:nvSpPr>
              <p:cNvPr id="1772" name="Google Shape;1772;p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789" name="Google Shape;1789;p8"/>
          <p:cNvPicPr preferRelativeResize="0"/>
          <p:nvPr/>
        </p:nvPicPr>
        <p:blipFill>
          <a:blip r:embed="rId2">
            <a:alphaModFix/>
          </a:blip>
          <a:stretch>
            <a:fillRect/>
          </a:stretch>
        </p:blipFill>
        <p:spPr>
          <a:xfrm>
            <a:off x="5197875" y="158806"/>
            <a:ext cx="1437127" cy="1410375"/>
          </a:xfrm>
          <a:prstGeom prst="rect">
            <a:avLst/>
          </a:prstGeom>
          <a:noFill/>
          <a:ln>
            <a:noFill/>
          </a:ln>
        </p:spPr>
      </p:pic>
      <p:pic>
        <p:nvPicPr>
          <p:cNvPr id="1790" name="Google Shape;1790;p8"/>
          <p:cNvPicPr preferRelativeResize="0"/>
          <p:nvPr/>
        </p:nvPicPr>
        <p:blipFill>
          <a:blip r:embed="rId3">
            <a:alphaModFix/>
          </a:blip>
          <a:stretch>
            <a:fillRect/>
          </a:stretch>
        </p:blipFill>
        <p:spPr>
          <a:xfrm>
            <a:off x="155077" y="84330"/>
            <a:ext cx="1527614" cy="152761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91" name="Shape 1791"/>
        <p:cNvGrpSpPr/>
        <p:nvPr/>
      </p:nvGrpSpPr>
      <p:grpSpPr>
        <a:xfrm>
          <a:off x="0" y="0"/>
          <a:ext cx="0" cy="0"/>
          <a:chOff x="0" y="0"/>
          <a:chExt cx="0" cy="0"/>
        </a:xfrm>
      </p:grpSpPr>
      <p:sp>
        <p:nvSpPr>
          <p:cNvPr id="1792" name="Google Shape;1792;p9"/>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793" name="Google Shape;1793;p9"/>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9"/>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9"/>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6" name="Google Shape;1796;p9"/>
          <p:cNvGrpSpPr/>
          <p:nvPr/>
        </p:nvGrpSpPr>
        <p:grpSpPr>
          <a:xfrm>
            <a:off x="6324052" y="9487527"/>
            <a:ext cx="495788" cy="384034"/>
            <a:chOff x="1843738" y="1801138"/>
            <a:chExt cx="1616525" cy="1236425"/>
          </a:xfrm>
        </p:grpSpPr>
        <p:sp>
          <p:nvSpPr>
            <p:cNvPr id="1797" name="Google Shape;1797;p9"/>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9"/>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9"/>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9"/>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9"/>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9"/>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9"/>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9"/>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9"/>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9"/>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9"/>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9"/>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9"/>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9"/>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9"/>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9"/>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9"/>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9"/>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9"/>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9"/>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9"/>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9"/>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9"/>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9"/>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9"/>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9"/>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9"/>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9"/>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9"/>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9"/>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9"/>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9"/>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9"/>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9"/>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9"/>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9"/>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9"/>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9"/>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9"/>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9"/>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9"/>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9"/>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9"/>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9"/>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9"/>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9"/>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9"/>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9"/>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9"/>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9"/>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9"/>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9"/>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9"/>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9"/>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9"/>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9"/>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9"/>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9"/>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9"/>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9"/>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9"/>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9"/>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9"/>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9"/>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9"/>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9"/>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9"/>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9"/>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9"/>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9"/>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9"/>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8" name="Google Shape;1868;p9"/>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9" name="Google Shape;1869;p9"/>
          <p:cNvGrpSpPr/>
          <p:nvPr/>
        </p:nvGrpSpPr>
        <p:grpSpPr>
          <a:xfrm>
            <a:off x="6507909" y="9118275"/>
            <a:ext cx="311934" cy="322303"/>
            <a:chOff x="7097375" y="2473588"/>
            <a:chExt cx="407864" cy="403636"/>
          </a:xfrm>
        </p:grpSpPr>
        <p:sp>
          <p:nvSpPr>
            <p:cNvPr id="1870" name="Google Shape;1870;p9"/>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9"/>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9"/>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3" name="Google Shape;1873;p9"/>
          <p:cNvGrpSpPr/>
          <p:nvPr/>
        </p:nvGrpSpPr>
        <p:grpSpPr>
          <a:xfrm>
            <a:off x="5975934" y="9545174"/>
            <a:ext cx="311934" cy="322303"/>
            <a:chOff x="7097375" y="2473588"/>
            <a:chExt cx="407864" cy="403636"/>
          </a:xfrm>
        </p:grpSpPr>
        <p:sp>
          <p:nvSpPr>
            <p:cNvPr id="1874" name="Google Shape;1874;p9"/>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9"/>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9"/>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7" name="Google Shape;1877;p9"/>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9"/>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9"/>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9"/>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9"/>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9"/>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9"/>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9"/>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9"/>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9"/>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9"/>
          <p:cNvSpPr/>
          <p:nvPr/>
        </p:nvSpPr>
        <p:spPr>
          <a:xfrm>
            <a:off x="5727998" y="9789595"/>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9"/>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9"/>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9"/>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9"/>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9"/>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9"/>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9"/>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9"/>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9"/>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9"/>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9"/>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9"/>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9"/>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1" name="Google Shape;1901;p9"/>
          <p:cNvGrpSpPr/>
          <p:nvPr/>
        </p:nvGrpSpPr>
        <p:grpSpPr>
          <a:xfrm>
            <a:off x="4841770" y="9567417"/>
            <a:ext cx="288394" cy="277824"/>
            <a:chOff x="8008751" y="37351"/>
            <a:chExt cx="598452" cy="591240"/>
          </a:xfrm>
        </p:grpSpPr>
        <p:sp>
          <p:nvSpPr>
            <p:cNvPr id="1902" name="Google Shape;1902;p9"/>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9"/>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9"/>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9"/>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9"/>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9"/>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9"/>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9"/>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9"/>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9"/>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9"/>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9"/>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9"/>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9"/>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9"/>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9"/>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9"/>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9" name="Google Shape;1919;p9"/>
          <p:cNvGrpSpPr/>
          <p:nvPr/>
        </p:nvGrpSpPr>
        <p:grpSpPr>
          <a:xfrm>
            <a:off x="6512005" y="8320823"/>
            <a:ext cx="302947" cy="384134"/>
            <a:chOff x="6295459" y="2059568"/>
            <a:chExt cx="2176346" cy="2549000"/>
          </a:xfrm>
        </p:grpSpPr>
        <p:sp>
          <p:nvSpPr>
            <p:cNvPr id="1920" name="Google Shape;1920;p9"/>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9"/>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9"/>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9"/>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9"/>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9"/>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9"/>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9"/>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9"/>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9"/>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9"/>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9"/>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9"/>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9"/>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9"/>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9"/>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9"/>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9"/>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9"/>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9"/>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9"/>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9"/>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9"/>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9"/>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9"/>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9"/>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9"/>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9"/>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9"/>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9"/>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9"/>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9"/>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9"/>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9"/>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9"/>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9"/>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9"/>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9"/>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9"/>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9"/>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9"/>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9"/>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9"/>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9"/>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9"/>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5" name="Google Shape;1965;p9"/>
          <p:cNvGrpSpPr/>
          <p:nvPr/>
        </p:nvGrpSpPr>
        <p:grpSpPr>
          <a:xfrm rot="5400000">
            <a:off x="5218767" y="9509517"/>
            <a:ext cx="302947" cy="384134"/>
            <a:chOff x="6295459" y="2059568"/>
            <a:chExt cx="2176346" cy="2549000"/>
          </a:xfrm>
        </p:grpSpPr>
        <p:sp>
          <p:nvSpPr>
            <p:cNvPr id="1966" name="Google Shape;1966;p9"/>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9"/>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9"/>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9"/>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9"/>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9"/>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9"/>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9"/>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9"/>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9"/>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9"/>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9"/>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9"/>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9"/>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9"/>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9"/>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9"/>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9"/>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9"/>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9"/>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9"/>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9"/>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9"/>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9"/>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9"/>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9"/>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9"/>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9"/>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9"/>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9"/>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9"/>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9"/>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9"/>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9"/>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9"/>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9"/>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9"/>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9"/>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9"/>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9"/>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9"/>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9"/>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9"/>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9"/>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9"/>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1" name="Google Shape;2011;p9"/>
          <p:cNvGrpSpPr/>
          <p:nvPr/>
        </p:nvGrpSpPr>
        <p:grpSpPr>
          <a:xfrm>
            <a:off x="6519270" y="8017579"/>
            <a:ext cx="288394" cy="277824"/>
            <a:chOff x="8008751" y="37351"/>
            <a:chExt cx="598452" cy="591240"/>
          </a:xfrm>
        </p:grpSpPr>
        <p:sp>
          <p:nvSpPr>
            <p:cNvPr id="2012" name="Google Shape;2012;p9"/>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9"/>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9"/>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9"/>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9"/>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9"/>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9"/>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9"/>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9"/>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9"/>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9"/>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9"/>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9"/>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9"/>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9"/>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9"/>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9"/>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9" name="Google Shape;2029;p9"/>
          <p:cNvGrpSpPr/>
          <p:nvPr/>
        </p:nvGrpSpPr>
        <p:grpSpPr>
          <a:xfrm>
            <a:off x="6522777" y="7714438"/>
            <a:ext cx="288384" cy="277877"/>
            <a:chOff x="1577421" y="1609174"/>
            <a:chExt cx="818111" cy="754282"/>
          </a:xfrm>
        </p:grpSpPr>
        <p:sp>
          <p:nvSpPr>
            <p:cNvPr id="2030" name="Google Shape;2030;p9"/>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9"/>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9"/>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9"/>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9"/>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9"/>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9"/>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9"/>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9"/>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9"/>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9"/>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9"/>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9"/>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9"/>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9"/>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9"/>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9"/>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9"/>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9"/>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9"/>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9"/>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9"/>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9"/>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9"/>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9"/>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9"/>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9"/>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9"/>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9"/>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9"/>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9"/>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9"/>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9"/>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9"/>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9"/>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9"/>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9"/>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9"/>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9"/>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9"/>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9"/>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9"/>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9"/>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9"/>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9"/>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9"/>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9"/>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9"/>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8" name="Google Shape;2078;p9"/>
          <p:cNvGrpSpPr/>
          <p:nvPr/>
        </p:nvGrpSpPr>
        <p:grpSpPr>
          <a:xfrm>
            <a:off x="4505390" y="9562589"/>
            <a:ext cx="288384" cy="277877"/>
            <a:chOff x="1577421" y="1609174"/>
            <a:chExt cx="818111" cy="754282"/>
          </a:xfrm>
        </p:grpSpPr>
        <p:sp>
          <p:nvSpPr>
            <p:cNvPr id="2079" name="Google Shape;2079;p9"/>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9"/>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9"/>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9"/>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9"/>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9"/>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9"/>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9"/>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9"/>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9"/>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9"/>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9"/>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9"/>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9"/>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9"/>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9"/>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9"/>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9"/>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9"/>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9"/>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9"/>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9"/>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9"/>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9"/>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9"/>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9"/>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9"/>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9"/>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9"/>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9"/>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9"/>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9"/>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9"/>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9"/>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9"/>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9"/>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9"/>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9"/>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9"/>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9"/>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9"/>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9"/>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9"/>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9"/>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9"/>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9"/>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9"/>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9"/>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7" name="Google Shape;2127;p9"/>
          <p:cNvGrpSpPr/>
          <p:nvPr/>
        </p:nvGrpSpPr>
        <p:grpSpPr>
          <a:xfrm>
            <a:off x="729682" y="2190062"/>
            <a:ext cx="300659" cy="297001"/>
            <a:chOff x="-1138843" y="4300472"/>
            <a:chExt cx="300659" cy="297030"/>
          </a:xfrm>
        </p:grpSpPr>
        <p:sp>
          <p:nvSpPr>
            <p:cNvPr id="2128" name="Google Shape;2128;p9"/>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9"/>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9"/>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9"/>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9"/>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9"/>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9"/>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9"/>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9"/>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9"/>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9"/>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9"/>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9"/>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9"/>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9"/>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9"/>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9"/>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5" name="Google Shape;2145;p9"/>
          <p:cNvGrpSpPr/>
          <p:nvPr/>
        </p:nvGrpSpPr>
        <p:grpSpPr>
          <a:xfrm>
            <a:off x="729682" y="2606821"/>
            <a:ext cx="300659" cy="297001"/>
            <a:chOff x="-1017593" y="4240422"/>
            <a:chExt cx="300659" cy="297030"/>
          </a:xfrm>
        </p:grpSpPr>
        <p:sp>
          <p:nvSpPr>
            <p:cNvPr id="2146" name="Google Shape;2146;p9"/>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9"/>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9"/>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9"/>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9"/>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9"/>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9"/>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9"/>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9"/>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9"/>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9"/>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9"/>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9"/>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9"/>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9"/>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9"/>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9"/>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3" name="Google Shape;2163;p9"/>
          <p:cNvGrpSpPr/>
          <p:nvPr/>
        </p:nvGrpSpPr>
        <p:grpSpPr>
          <a:xfrm>
            <a:off x="729682" y="3440345"/>
            <a:ext cx="300659" cy="297001"/>
            <a:chOff x="-1017593" y="4240422"/>
            <a:chExt cx="300659" cy="297030"/>
          </a:xfrm>
        </p:grpSpPr>
        <p:sp>
          <p:nvSpPr>
            <p:cNvPr id="2164" name="Google Shape;2164;p9"/>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9"/>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9"/>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9"/>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9"/>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9"/>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9"/>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9"/>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9"/>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9"/>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9"/>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9"/>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9"/>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9"/>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9"/>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9"/>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9"/>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1" name="Google Shape;2181;p9"/>
          <p:cNvGrpSpPr/>
          <p:nvPr/>
        </p:nvGrpSpPr>
        <p:grpSpPr>
          <a:xfrm>
            <a:off x="729682" y="3857110"/>
            <a:ext cx="300659" cy="297001"/>
            <a:chOff x="-1138843" y="4300472"/>
            <a:chExt cx="300659" cy="297030"/>
          </a:xfrm>
        </p:grpSpPr>
        <p:sp>
          <p:nvSpPr>
            <p:cNvPr id="2182" name="Google Shape;2182;p9"/>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9"/>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9"/>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9"/>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9"/>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9"/>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9"/>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9"/>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9"/>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9"/>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9"/>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9"/>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9"/>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9"/>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9"/>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9"/>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9"/>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9" name="Google Shape;2199;p9"/>
          <p:cNvSpPr txBox="1"/>
          <p:nvPr/>
        </p:nvSpPr>
        <p:spPr>
          <a:xfrm>
            <a:off x="290700" y="859046"/>
            <a:ext cx="62766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SA" sz="3600">
                <a:solidFill>
                  <a:schemeClr val="accent1"/>
                </a:solidFill>
                <a:latin typeface="Asap"/>
                <a:ea typeface="Asap"/>
                <a:cs typeface="Asap"/>
                <a:sym typeface="Asap"/>
              </a:rPr>
              <a:t>Objectives</a:t>
            </a:r>
            <a:endParaRPr b="1" sz="3600">
              <a:solidFill>
                <a:schemeClr val="accent1"/>
              </a:solidFill>
              <a:latin typeface="Asap"/>
              <a:ea typeface="Asap"/>
              <a:cs typeface="Asap"/>
              <a:sym typeface="Asap"/>
            </a:endParaRPr>
          </a:p>
        </p:txBody>
      </p:sp>
      <p:sp>
        <p:nvSpPr>
          <p:cNvPr id="2200" name="Google Shape;2200;p9"/>
          <p:cNvSpPr txBox="1"/>
          <p:nvPr>
            <p:ph idx="1" type="subTitle"/>
          </p:nvPr>
        </p:nvSpPr>
        <p:spPr>
          <a:xfrm>
            <a:off x="1043550" y="2177386"/>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201" name="Google Shape;2201;p9"/>
          <p:cNvSpPr txBox="1"/>
          <p:nvPr>
            <p:ph idx="2" type="subTitle"/>
          </p:nvPr>
        </p:nvSpPr>
        <p:spPr>
          <a:xfrm>
            <a:off x="1043550" y="259414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202" name="Google Shape;2202;p9"/>
          <p:cNvSpPr txBox="1"/>
          <p:nvPr>
            <p:ph idx="3" type="subTitle"/>
          </p:nvPr>
        </p:nvSpPr>
        <p:spPr>
          <a:xfrm>
            <a:off x="1030350" y="301091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203" name="Google Shape;2203;p9"/>
          <p:cNvSpPr txBox="1"/>
          <p:nvPr>
            <p:ph idx="4" type="subTitle"/>
          </p:nvPr>
        </p:nvSpPr>
        <p:spPr>
          <a:xfrm>
            <a:off x="1043550" y="342766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204" name="Google Shape;2204;p9"/>
          <p:cNvSpPr txBox="1"/>
          <p:nvPr>
            <p:ph idx="5" type="subTitle"/>
          </p:nvPr>
        </p:nvSpPr>
        <p:spPr>
          <a:xfrm>
            <a:off x="1043550" y="3844409"/>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05" name="Shape 2205"/>
        <p:cNvGrpSpPr/>
        <p:nvPr/>
      </p:nvGrpSpPr>
      <p:grpSpPr>
        <a:xfrm>
          <a:off x="0" y="0"/>
          <a:ext cx="0" cy="0"/>
          <a:chOff x="0" y="0"/>
          <a:chExt cx="0" cy="0"/>
        </a:xfrm>
      </p:grpSpPr>
      <p:sp>
        <p:nvSpPr>
          <p:cNvPr id="2206" name="Google Shape;2206;p10"/>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2pPr>
            <a:lvl3pPr lvl="2"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3pPr>
            <a:lvl4pPr lvl="3"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4pPr>
            <a:lvl5pPr lvl="4"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5pPr>
            <a:lvl6pPr lvl="5"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6pPr>
            <a:lvl7pPr lvl="6"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7pPr>
            <a:lvl8pPr lvl="7"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8pPr>
            <a:lvl9pPr lvl="8"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9pPr>
          </a:lstStyle>
          <a:p/>
        </p:txBody>
      </p:sp>
      <p:sp>
        <p:nvSpPr>
          <p:cNvPr id="2207" name="Google Shape;2207;p10"/>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i="0" sz="1400" u="none" cap="none" strike="noStrike">
              <a:solidFill>
                <a:srgbClr val="000000"/>
              </a:solidFill>
              <a:latin typeface="Asap"/>
              <a:ea typeface="Asap"/>
              <a:cs typeface="Asap"/>
              <a:sym typeface="Asap"/>
            </a:endParaRPr>
          </a:p>
        </p:txBody>
      </p:sp>
      <p:sp>
        <p:nvSpPr>
          <p:cNvPr id="2208" name="Google Shape;2208;p10"/>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0"/>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0"/>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1" name="Google Shape;2211;p10"/>
          <p:cNvGrpSpPr/>
          <p:nvPr/>
        </p:nvGrpSpPr>
        <p:grpSpPr>
          <a:xfrm>
            <a:off x="6324052" y="9487527"/>
            <a:ext cx="495788" cy="384034"/>
            <a:chOff x="1843738" y="1801138"/>
            <a:chExt cx="1616525" cy="1236425"/>
          </a:xfrm>
        </p:grpSpPr>
        <p:sp>
          <p:nvSpPr>
            <p:cNvPr id="2212" name="Google Shape;2212;p10"/>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0"/>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0"/>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0"/>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0"/>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0"/>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0"/>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0"/>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0"/>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0"/>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0"/>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0"/>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0"/>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0"/>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0"/>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10"/>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10"/>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0"/>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0"/>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0"/>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0"/>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0"/>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0"/>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0"/>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0"/>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0"/>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0"/>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0"/>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0"/>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0"/>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0"/>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0"/>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0"/>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0"/>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0"/>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0"/>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0"/>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0"/>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0"/>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0"/>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0"/>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0"/>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0"/>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0"/>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0"/>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0"/>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0"/>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0"/>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0"/>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0"/>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0"/>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0"/>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0"/>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0"/>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0"/>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0"/>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0"/>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0"/>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0"/>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0"/>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0"/>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0"/>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0"/>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0"/>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0"/>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0"/>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0"/>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0"/>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0"/>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0"/>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0"/>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3" name="Google Shape;2283;p10"/>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4" name="Google Shape;2284;p10"/>
          <p:cNvGrpSpPr/>
          <p:nvPr/>
        </p:nvGrpSpPr>
        <p:grpSpPr>
          <a:xfrm>
            <a:off x="6507909" y="9118275"/>
            <a:ext cx="311934" cy="322303"/>
            <a:chOff x="7097375" y="2473588"/>
            <a:chExt cx="407864" cy="403636"/>
          </a:xfrm>
        </p:grpSpPr>
        <p:sp>
          <p:nvSpPr>
            <p:cNvPr id="2285" name="Google Shape;2285;p10"/>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0"/>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0"/>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8" name="Google Shape;2288;p10"/>
          <p:cNvGrpSpPr/>
          <p:nvPr/>
        </p:nvGrpSpPr>
        <p:grpSpPr>
          <a:xfrm>
            <a:off x="5975934" y="9545174"/>
            <a:ext cx="311934" cy="322303"/>
            <a:chOff x="7097375" y="2473588"/>
            <a:chExt cx="407864" cy="403636"/>
          </a:xfrm>
        </p:grpSpPr>
        <p:sp>
          <p:nvSpPr>
            <p:cNvPr id="2289" name="Google Shape;2289;p10"/>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0"/>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0"/>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2" name="Google Shape;2292;p10"/>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0"/>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0"/>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0"/>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0"/>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0"/>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0"/>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0"/>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0"/>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0"/>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0"/>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0"/>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0"/>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0"/>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0"/>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0"/>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0"/>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0"/>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0"/>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0"/>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0"/>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0"/>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0"/>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5" name="Google Shape;2315;p10"/>
          <p:cNvGrpSpPr/>
          <p:nvPr/>
        </p:nvGrpSpPr>
        <p:grpSpPr>
          <a:xfrm>
            <a:off x="4841770" y="9567417"/>
            <a:ext cx="288394" cy="277824"/>
            <a:chOff x="8008751" y="37351"/>
            <a:chExt cx="598452" cy="591240"/>
          </a:xfrm>
        </p:grpSpPr>
        <p:sp>
          <p:nvSpPr>
            <p:cNvPr id="2316" name="Google Shape;2316;p10"/>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0"/>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0"/>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0"/>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0"/>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0"/>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0"/>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0"/>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0"/>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0"/>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0"/>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0"/>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0"/>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0"/>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0"/>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0"/>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0"/>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3" name="Google Shape;2333;p10"/>
          <p:cNvGrpSpPr/>
          <p:nvPr/>
        </p:nvGrpSpPr>
        <p:grpSpPr>
          <a:xfrm>
            <a:off x="6512005" y="8320823"/>
            <a:ext cx="302947" cy="384134"/>
            <a:chOff x="6295459" y="2059568"/>
            <a:chExt cx="2176346" cy="2549000"/>
          </a:xfrm>
        </p:grpSpPr>
        <p:sp>
          <p:nvSpPr>
            <p:cNvPr id="2334" name="Google Shape;2334;p10"/>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0"/>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0"/>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0"/>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0"/>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0"/>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0"/>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0"/>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0"/>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0"/>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0"/>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0"/>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0"/>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0"/>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0"/>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0"/>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0"/>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0"/>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0"/>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0"/>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0"/>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0"/>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0"/>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0"/>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0"/>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0"/>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0"/>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0"/>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0"/>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0"/>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0"/>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0"/>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0"/>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0"/>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0"/>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0"/>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0"/>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0"/>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0"/>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0"/>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0"/>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0"/>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0"/>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0"/>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0"/>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9" name="Google Shape;2379;p10"/>
          <p:cNvGrpSpPr/>
          <p:nvPr/>
        </p:nvGrpSpPr>
        <p:grpSpPr>
          <a:xfrm rot="5400000">
            <a:off x="5218767" y="9509517"/>
            <a:ext cx="302947" cy="384134"/>
            <a:chOff x="6295459" y="2059568"/>
            <a:chExt cx="2176346" cy="2549000"/>
          </a:xfrm>
        </p:grpSpPr>
        <p:sp>
          <p:nvSpPr>
            <p:cNvPr id="2380" name="Google Shape;2380;p10"/>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0"/>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0"/>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0"/>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0"/>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0"/>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0"/>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0"/>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0"/>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0"/>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0"/>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0"/>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0"/>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0"/>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0"/>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0"/>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0"/>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0"/>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0"/>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0"/>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0"/>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0"/>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0"/>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0"/>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0"/>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0"/>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10"/>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0"/>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0"/>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0"/>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0"/>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0"/>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0"/>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0"/>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0"/>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0"/>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0"/>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0"/>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0"/>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0"/>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0"/>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0"/>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0"/>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0"/>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0"/>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5" name="Google Shape;2425;p10"/>
          <p:cNvGrpSpPr/>
          <p:nvPr/>
        </p:nvGrpSpPr>
        <p:grpSpPr>
          <a:xfrm>
            <a:off x="6519270" y="8017579"/>
            <a:ext cx="288394" cy="277824"/>
            <a:chOff x="8008751" y="37351"/>
            <a:chExt cx="598452" cy="591240"/>
          </a:xfrm>
        </p:grpSpPr>
        <p:sp>
          <p:nvSpPr>
            <p:cNvPr id="2426" name="Google Shape;2426;p10"/>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0"/>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0"/>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0"/>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0"/>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0"/>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0"/>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0"/>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0"/>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0"/>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0"/>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0"/>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0"/>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0"/>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0"/>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0"/>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0"/>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3" name="Google Shape;2443;p10"/>
          <p:cNvGrpSpPr/>
          <p:nvPr/>
        </p:nvGrpSpPr>
        <p:grpSpPr>
          <a:xfrm>
            <a:off x="6522777" y="7714438"/>
            <a:ext cx="288384" cy="277877"/>
            <a:chOff x="1577421" y="1609174"/>
            <a:chExt cx="818111" cy="754282"/>
          </a:xfrm>
        </p:grpSpPr>
        <p:sp>
          <p:nvSpPr>
            <p:cNvPr id="2444" name="Google Shape;2444;p10"/>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0"/>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0"/>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0"/>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0"/>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0"/>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0"/>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0"/>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0"/>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0"/>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10"/>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0"/>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0"/>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0"/>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0"/>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0"/>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10"/>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0"/>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0"/>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10"/>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10"/>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10"/>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10"/>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10"/>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0"/>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0"/>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0"/>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0"/>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0"/>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0"/>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0"/>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0"/>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0"/>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0"/>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0"/>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0"/>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0"/>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10"/>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0"/>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0"/>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0"/>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0"/>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10"/>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10"/>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0"/>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0"/>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0"/>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10"/>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2" name="Google Shape;2492;p10"/>
          <p:cNvGrpSpPr/>
          <p:nvPr/>
        </p:nvGrpSpPr>
        <p:grpSpPr>
          <a:xfrm>
            <a:off x="4505390" y="9562589"/>
            <a:ext cx="288384" cy="277877"/>
            <a:chOff x="1577421" y="1609174"/>
            <a:chExt cx="818111" cy="754282"/>
          </a:xfrm>
        </p:grpSpPr>
        <p:sp>
          <p:nvSpPr>
            <p:cNvPr id="2493" name="Google Shape;2493;p10"/>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0"/>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0"/>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10"/>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10"/>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10"/>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0"/>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10"/>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10"/>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10"/>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10"/>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10"/>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10"/>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10"/>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10"/>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10"/>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10"/>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0"/>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0"/>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0"/>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10"/>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10"/>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10"/>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0"/>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0"/>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10"/>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0"/>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0"/>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10"/>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10"/>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10"/>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10"/>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0"/>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10"/>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10"/>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0"/>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0"/>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0"/>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0"/>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10"/>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10"/>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10"/>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10"/>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10"/>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0"/>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0"/>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0"/>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10"/>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085"/>
            <a:ext cx="6390300" cy="11031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581"/>
            <a:ext cx="6390300" cy="65796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1010"/>
            <a:ext cx="411600" cy="7581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S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650" name="Shape 1650"/>
        <p:cNvGrpSpPr/>
        <p:nvPr/>
      </p:nvGrpSpPr>
      <p:grpSpPr>
        <a:xfrm>
          <a:off x="0" y="0"/>
          <a:ext cx="0" cy="0"/>
          <a:chOff x="0" y="0"/>
          <a:chExt cx="0" cy="0"/>
        </a:xfrm>
      </p:grpSpPr>
      <p:sp>
        <p:nvSpPr>
          <p:cNvPr id="1651" name="Google Shape;1651;p7"/>
          <p:cNvSpPr txBox="1"/>
          <p:nvPr>
            <p:ph type="title"/>
          </p:nvPr>
        </p:nvSpPr>
        <p:spPr>
          <a:xfrm>
            <a:off x="233775" y="857085"/>
            <a:ext cx="6390300" cy="11031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652" name="Google Shape;1652;p7"/>
          <p:cNvSpPr txBox="1"/>
          <p:nvPr>
            <p:ph idx="1" type="body"/>
          </p:nvPr>
        </p:nvSpPr>
        <p:spPr>
          <a:xfrm>
            <a:off x="233775" y="2219581"/>
            <a:ext cx="6390300" cy="65796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653" name="Google Shape;1653;p7"/>
          <p:cNvSpPr txBox="1"/>
          <p:nvPr>
            <p:ph idx="12" type="sldNum"/>
          </p:nvPr>
        </p:nvSpPr>
        <p:spPr>
          <a:xfrm>
            <a:off x="6354343" y="8981010"/>
            <a:ext cx="411600" cy="7581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SA"/>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hyperlink" Target="https://quizlet.com/join/83MnjJVM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4" name="Shape 2544"/>
        <p:cNvGrpSpPr/>
        <p:nvPr/>
      </p:nvGrpSpPr>
      <p:grpSpPr>
        <a:xfrm>
          <a:off x="0" y="0"/>
          <a:ext cx="0" cy="0"/>
          <a:chOff x="0" y="0"/>
          <a:chExt cx="0" cy="0"/>
        </a:xfrm>
      </p:grpSpPr>
      <p:sp>
        <p:nvSpPr>
          <p:cNvPr id="2545" name="Google Shape;2545;p11"/>
          <p:cNvSpPr txBox="1"/>
          <p:nvPr>
            <p:ph type="ctrTitle"/>
          </p:nvPr>
        </p:nvSpPr>
        <p:spPr>
          <a:xfrm>
            <a:off x="233775" y="2739741"/>
            <a:ext cx="6390300" cy="2647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a:t>Respiratory Fungal Infections </a:t>
            </a:r>
            <a:endParaRPr b="1" sz="4800">
              <a:solidFill>
                <a:schemeClr val="accent2"/>
              </a:solidFill>
              <a:latin typeface="Comic Sans MS"/>
              <a:ea typeface="Comic Sans MS"/>
              <a:cs typeface="Comic Sans MS"/>
              <a:sym typeface="Comic Sans MS"/>
            </a:endParaRPr>
          </a:p>
        </p:txBody>
      </p:sp>
      <p:sp>
        <p:nvSpPr>
          <p:cNvPr id="2546" name="Google Shape;2546;p11"/>
          <p:cNvSpPr txBox="1"/>
          <p:nvPr/>
        </p:nvSpPr>
        <p:spPr>
          <a:xfrm>
            <a:off x="4809971" y="7275493"/>
            <a:ext cx="18252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SA" sz="2400" u="sng">
                <a:solidFill>
                  <a:srgbClr val="002060"/>
                </a:solidFill>
                <a:latin typeface="Titillium Web"/>
                <a:ea typeface="Titillium Web"/>
                <a:cs typeface="Titillium Web"/>
                <a:sym typeface="Titillium Web"/>
              </a:rPr>
              <a:t>Editing File</a:t>
            </a:r>
            <a:endParaRPr sz="2400">
              <a:latin typeface="Titillium Web"/>
              <a:ea typeface="Titillium Web"/>
              <a:cs typeface="Titillium Web"/>
              <a:sym typeface="Titillium Web"/>
            </a:endParaRPr>
          </a:p>
        </p:txBody>
      </p:sp>
      <p:pic>
        <p:nvPicPr>
          <p:cNvPr id="2547" name="Google Shape;2547;p11"/>
          <p:cNvPicPr preferRelativeResize="0"/>
          <p:nvPr/>
        </p:nvPicPr>
        <p:blipFill>
          <a:blip r:embed="rId3">
            <a:alphaModFix/>
          </a:blip>
          <a:stretch>
            <a:fillRect/>
          </a:stretch>
        </p:blipFill>
        <p:spPr>
          <a:xfrm>
            <a:off x="2694987" y="175971"/>
            <a:ext cx="1467872" cy="1094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7" name="Shape 2827"/>
        <p:cNvGrpSpPr/>
        <p:nvPr/>
      </p:nvGrpSpPr>
      <p:grpSpPr>
        <a:xfrm>
          <a:off x="0" y="0"/>
          <a:ext cx="0" cy="0"/>
          <a:chOff x="0" y="0"/>
          <a:chExt cx="0" cy="0"/>
        </a:xfrm>
      </p:grpSpPr>
      <p:sp>
        <p:nvSpPr>
          <p:cNvPr id="2828" name="Google Shape;2828;p20"/>
          <p:cNvSpPr txBox="1"/>
          <p:nvPr/>
        </p:nvSpPr>
        <p:spPr>
          <a:xfrm>
            <a:off x="516850" y="240500"/>
            <a:ext cx="6119400" cy="9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600">
                <a:solidFill>
                  <a:schemeClr val="accent1"/>
                </a:solidFill>
                <a:latin typeface="Asap"/>
                <a:ea typeface="Asap"/>
                <a:cs typeface="Asap"/>
                <a:sym typeface="Asap"/>
              </a:rPr>
              <a:t>Pneumocystosis (PCP)</a:t>
            </a:r>
            <a:r>
              <a:rPr lang="en-SA" sz="3600">
                <a:solidFill>
                  <a:srgbClr val="002060"/>
                </a:solidFill>
                <a:latin typeface="Comic Sans MS"/>
                <a:ea typeface="Comic Sans MS"/>
                <a:cs typeface="Comic Sans MS"/>
                <a:sym typeface="Comic Sans MS"/>
              </a:rPr>
              <a:t> </a:t>
            </a:r>
            <a:r>
              <a:rPr lang="en-SA" sz="1200">
                <a:solidFill>
                  <a:srgbClr val="999999"/>
                </a:solidFill>
                <a:latin typeface="Comic Sans MS"/>
                <a:ea typeface="Comic Sans MS"/>
                <a:cs typeface="Comic Sans MS"/>
                <a:sym typeface="Comic Sans MS"/>
              </a:rPr>
              <a:t> </a:t>
            </a:r>
            <a:endParaRPr sz="1200">
              <a:solidFill>
                <a:srgbClr val="999999"/>
              </a:solidFill>
              <a:latin typeface="Comic Sans MS"/>
              <a:ea typeface="Comic Sans MS"/>
              <a:cs typeface="Comic Sans MS"/>
              <a:sym typeface="Comic Sans MS"/>
            </a:endParaRPr>
          </a:p>
          <a:p>
            <a:pPr indent="0" lvl="0" marL="0" marR="0" rtl="0" algn="ctr">
              <a:spcBef>
                <a:spcPts val="0"/>
              </a:spcBef>
              <a:spcAft>
                <a:spcPts val="0"/>
              </a:spcAft>
              <a:buNone/>
            </a:pPr>
            <a:r>
              <a:rPr lang="en-SA" sz="1200">
                <a:solidFill>
                  <a:srgbClr val="999999"/>
                </a:solidFill>
                <a:latin typeface="Titillium Web"/>
                <a:ea typeface="Titillium Web"/>
                <a:cs typeface="Titillium Web"/>
                <a:sym typeface="Titillium Web"/>
              </a:rPr>
              <a:t>Was in the pathology lecture </a:t>
            </a:r>
            <a:endParaRPr sz="1200">
              <a:solidFill>
                <a:srgbClr val="999999"/>
              </a:solidFill>
              <a:latin typeface="Titillium Web"/>
              <a:ea typeface="Titillium Web"/>
              <a:cs typeface="Titillium Web"/>
              <a:sym typeface="Titillium Web"/>
            </a:endParaRPr>
          </a:p>
        </p:txBody>
      </p:sp>
      <p:graphicFrame>
        <p:nvGraphicFramePr>
          <p:cNvPr id="2829" name="Google Shape;2829;p20"/>
          <p:cNvGraphicFramePr/>
          <p:nvPr/>
        </p:nvGraphicFramePr>
        <p:xfrm>
          <a:off x="432004" y="1359164"/>
          <a:ext cx="3000000" cy="3000000"/>
        </p:xfrm>
        <a:graphic>
          <a:graphicData uri="http://schemas.openxmlformats.org/drawingml/2006/table">
            <a:tbl>
              <a:tblPr>
                <a:noFill/>
                <a:tableStyleId>{091B2553-00FC-451A-9339-03C3CE087B14}</a:tableStyleId>
              </a:tblPr>
              <a:tblGrid>
                <a:gridCol w="1256075"/>
                <a:gridCol w="4741525"/>
              </a:tblGrid>
              <a:tr h="1399575">
                <a:tc>
                  <a:txBody>
                    <a:bodyPr/>
                    <a:lstStyle/>
                    <a:p>
                      <a:pPr indent="0" lvl="0" marL="0" rtl="0" algn="ctr">
                        <a:spcBef>
                          <a:spcPts val="0"/>
                        </a:spcBef>
                        <a:spcAft>
                          <a:spcPts val="0"/>
                        </a:spcAft>
                        <a:buClr>
                          <a:srgbClr val="000000"/>
                        </a:buClr>
                        <a:buFont typeface="Arial"/>
                        <a:buNone/>
                      </a:pPr>
                      <a:r>
                        <a:rPr b="1" lang="en-SA">
                          <a:solidFill>
                            <a:srgbClr val="073763"/>
                          </a:solidFill>
                          <a:latin typeface="Titillium Web"/>
                          <a:ea typeface="Titillium Web"/>
                          <a:cs typeface="Titillium Web"/>
                          <a:sym typeface="Titillium Web"/>
                        </a:rPr>
                        <a:t>Overview</a:t>
                      </a:r>
                      <a:endParaRPr b="1">
                        <a:solidFill>
                          <a:srgbClr val="073763"/>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-It is interstitial pneumonia of the alveolar area.</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-Affect compromised host (Common in </a:t>
                      </a:r>
                      <a:r>
                        <a:rPr b="1" lang="en-SA" sz="1200">
                          <a:solidFill>
                            <a:schemeClr val="accent3"/>
                          </a:solidFill>
                          <a:latin typeface="Titillium Web"/>
                          <a:ea typeface="Titillium Web"/>
                          <a:cs typeface="Titillium Web"/>
                          <a:sym typeface="Titillium Web"/>
                        </a:rPr>
                        <a:t>AIDS </a:t>
                      </a:r>
                      <a:r>
                        <a:rPr lang="en-SA" sz="1200">
                          <a:solidFill>
                            <a:srgbClr val="434343"/>
                          </a:solidFill>
                          <a:latin typeface="Titillium Web"/>
                          <a:ea typeface="Titillium Web"/>
                          <a:cs typeface="Titillium Web"/>
                          <a:sym typeface="Titillium Web"/>
                        </a:rPr>
                        <a:t>patients)</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Clr>
                          <a:srgbClr val="000000"/>
                        </a:buClr>
                        <a:buFont typeface="Arial"/>
                        <a:buNone/>
                      </a:pPr>
                      <a:r>
                        <a:rPr lang="en-SA" sz="1200">
                          <a:solidFill>
                            <a:srgbClr val="9E9E9E"/>
                          </a:solidFill>
                          <a:latin typeface="Titillium Web"/>
                          <a:ea typeface="Titillium Web"/>
                          <a:cs typeface="Titillium Web"/>
                          <a:sym typeface="Titillium Web"/>
                        </a:rPr>
                        <a:t>Pneumocystis pneumonia (PCP) is Opportunistic fungal pneumonia Only seen in immunocompromised patients</a:t>
                      </a:r>
                      <a:endParaRPr sz="12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C2C2C2"/>
                        </a:solidFill>
                        <a:latin typeface="Titillium Web"/>
                        <a:ea typeface="Titillium Web"/>
                        <a:cs typeface="Titillium Web"/>
                        <a:sym typeface="Titillium Web"/>
                      </a:endParaRPr>
                    </a:p>
                  </a:txBody>
                  <a:tcPr marT="91425" marB="91425" marR="91425" marL="91425" anchor="ctr"/>
                </a:tc>
              </a:tr>
              <a:tr h="1416925">
                <a:tc>
                  <a:txBody>
                    <a:bodyPr/>
                    <a:lstStyle/>
                    <a:p>
                      <a:pPr indent="0" lvl="0" marL="0" rtl="0" algn="ctr">
                        <a:spcBef>
                          <a:spcPts val="0"/>
                        </a:spcBef>
                        <a:spcAft>
                          <a:spcPts val="0"/>
                        </a:spcAft>
                        <a:buClr>
                          <a:srgbClr val="000000"/>
                        </a:buClr>
                        <a:buFont typeface="Arial"/>
                        <a:buNone/>
                      </a:pPr>
                      <a:r>
                        <a:rPr b="1" lang="en-SA">
                          <a:solidFill>
                            <a:srgbClr val="073763"/>
                          </a:solidFill>
                          <a:latin typeface="Titillium Web"/>
                          <a:ea typeface="Titillium Web"/>
                          <a:cs typeface="Titillium Web"/>
                          <a:sym typeface="Titillium Web"/>
                        </a:rPr>
                        <a:t>Etiology</a:t>
                      </a:r>
                      <a:endParaRPr b="1">
                        <a:solidFill>
                          <a:srgbClr val="073763"/>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b="1" lang="en-SA" sz="1200">
                          <a:solidFill>
                            <a:schemeClr val="accent3"/>
                          </a:solidFill>
                          <a:latin typeface="Titillium Web"/>
                          <a:ea typeface="Titillium Web"/>
                          <a:cs typeface="Titillium Web"/>
                          <a:sym typeface="Titillium Web"/>
                        </a:rPr>
                        <a:t>-</a:t>
                      </a:r>
                      <a:r>
                        <a:rPr b="1" lang="en-SA" sz="1200">
                          <a:solidFill>
                            <a:schemeClr val="accent3"/>
                          </a:solidFill>
                          <a:latin typeface="Titillium Web"/>
                          <a:ea typeface="Titillium Web"/>
                          <a:cs typeface="Titillium Web"/>
                          <a:sym typeface="Titillium Web"/>
                        </a:rPr>
                        <a:t>Pneumocystis</a:t>
                      </a:r>
                      <a:r>
                        <a:rPr b="1" lang="en-SA" sz="1200">
                          <a:solidFill>
                            <a:schemeClr val="accent3"/>
                          </a:solidFill>
                          <a:latin typeface="Titillium Web"/>
                          <a:ea typeface="Titillium Web"/>
                          <a:cs typeface="Titillium Web"/>
                          <a:sym typeface="Titillium Web"/>
                        </a:rPr>
                        <a:t> jiroveci (yeast)</a:t>
                      </a:r>
                      <a:endParaRPr b="1" sz="12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-Naturally found in rodents (rats), other animals (goats,</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  horses), Humans may contract it during childhood.</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000">
                          <a:solidFill>
                            <a:schemeClr val="accent6"/>
                          </a:solidFill>
                          <a:latin typeface="Titillium Web"/>
                          <a:ea typeface="Titillium Web"/>
                          <a:cs typeface="Titillium Web"/>
                          <a:sym typeface="Titillium Web"/>
                        </a:rPr>
                        <a:t>(Children may contact it → latent; If they get infected with HIV → PCP)</a:t>
                      </a:r>
                      <a:endParaRPr sz="1000">
                        <a:solidFill>
                          <a:schemeClr val="accent6"/>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solidFill>
                            <a:srgbClr val="434343"/>
                          </a:solidFill>
                          <a:latin typeface="Titillium Web"/>
                          <a:ea typeface="Titillium Web"/>
                          <a:cs typeface="Titillium Web"/>
                          <a:sym typeface="Titillium Web"/>
                        </a:rPr>
                        <a:t>-Previously thought to be a protozoan parasite, but later it has been      proven to be a fungus.</a:t>
                      </a:r>
                      <a:endParaRPr sz="1200">
                        <a:solidFill>
                          <a:srgbClr val="434343"/>
                        </a:solidFill>
                        <a:latin typeface="Titillium Web"/>
                        <a:ea typeface="Titillium Web"/>
                        <a:cs typeface="Titillium Web"/>
                        <a:sym typeface="Titillium Web"/>
                      </a:endParaRPr>
                    </a:p>
                  </a:txBody>
                  <a:tcPr marT="91425" marB="91425" marR="91425" marL="91425" anchor="ctr"/>
                </a:tc>
              </a:tr>
              <a:tr h="901075">
                <a:tc>
                  <a:txBody>
                    <a:bodyPr/>
                    <a:lstStyle/>
                    <a:p>
                      <a:pPr indent="0" lvl="0" marL="0" rtl="0" algn="ctr">
                        <a:spcBef>
                          <a:spcPts val="0"/>
                        </a:spcBef>
                        <a:spcAft>
                          <a:spcPts val="0"/>
                        </a:spcAft>
                        <a:buClr>
                          <a:srgbClr val="000000"/>
                        </a:buClr>
                        <a:buFont typeface="Arial"/>
                        <a:buNone/>
                      </a:pPr>
                      <a:r>
                        <a:rPr b="1" lang="en-SA">
                          <a:solidFill>
                            <a:srgbClr val="073763"/>
                          </a:solidFill>
                          <a:latin typeface="Titillium Web"/>
                          <a:ea typeface="Titillium Web"/>
                          <a:cs typeface="Titillium Web"/>
                          <a:sym typeface="Titillium Web"/>
                        </a:rPr>
                        <a:t>Risk factors</a:t>
                      </a:r>
                      <a:endParaRPr b="1">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Clr>
                          <a:schemeClr val="dk1"/>
                        </a:buClr>
                        <a:buSzPts val="1100"/>
                        <a:buFont typeface="Arial"/>
                        <a:buNone/>
                      </a:pPr>
                      <a:r>
                        <a:rPr lang="en-SA" sz="1200">
                          <a:solidFill>
                            <a:srgbClr val="434343"/>
                          </a:solidFill>
                          <a:latin typeface="Titillium Web"/>
                          <a:ea typeface="Titillium Web"/>
                          <a:cs typeface="Titillium Web"/>
                          <a:sym typeface="Titillium Web"/>
                        </a:rPr>
                        <a:t>Especially</a:t>
                      </a:r>
                      <a:r>
                        <a:rPr lang="en-SA" sz="1200">
                          <a:solidFill>
                            <a:srgbClr val="434343"/>
                          </a:solidFill>
                          <a:latin typeface="Titillium Web"/>
                          <a:ea typeface="Titillium Web"/>
                          <a:cs typeface="Titillium Web"/>
                          <a:sym typeface="Titillium Web"/>
                        </a:rPr>
                        <a:t> </a:t>
                      </a:r>
                      <a:r>
                        <a:rPr lang="en-SA" sz="1200">
                          <a:solidFill>
                            <a:srgbClr val="434343"/>
                          </a:solidFill>
                          <a:latin typeface="Titillium Web"/>
                          <a:ea typeface="Titillium Web"/>
                          <a:cs typeface="Titillium Web"/>
                          <a:sym typeface="Titillium Web"/>
                        </a:rPr>
                        <a:t> common in AIDS patients</a:t>
                      </a:r>
                      <a:endParaRPr sz="1200">
                        <a:solidFill>
                          <a:srgbClr val="434343"/>
                        </a:solidFill>
                        <a:latin typeface="Titillium Web"/>
                        <a:ea typeface="Titillium Web"/>
                        <a:cs typeface="Titillium Web"/>
                        <a:sym typeface="Titillium Web"/>
                      </a:endParaRPr>
                    </a:p>
                  </a:txBody>
                  <a:tcPr marT="91425" marB="91425" marR="91425" marL="91425" anchor="ctr"/>
                </a:tc>
              </a:tr>
              <a:tr h="1000175">
                <a:tc rowSpan="3">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Laboratory </a:t>
                      </a:r>
                      <a:r>
                        <a:rPr b="1" lang="en-SA">
                          <a:solidFill>
                            <a:srgbClr val="073763"/>
                          </a:solidFill>
                          <a:latin typeface="Titillium Web"/>
                          <a:ea typeface="Titillium Web"/>
                          <a:cs typeface="Titillium Web"/>
                          <a:sym typeface="Titillium Web"/>
                        </a:rPr>
                        <a:t>Diagnosis</a:t>
                      </a:r>
                      <a:endParaRPr b="1">
                        <a:solidFill>
                          <a:srgbClr val="073763"/>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Patient Specimen:</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 Bronchoscopic specimens (BAL, BronchoAlveolar Lavage)</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solidFill>
                            <a:srgbClr val="434343"/>
                          </a:solidFill>
                          <a:latin typeface="Titillium Web"/>
                          <a:ea typeface="Titillium Web"/>
                          <a:cs typeface="Titillium Web"/>
                          <a:sym typeface="Titillium Web"/>
                        </a:rPr>
                        <a:t>- Sputum</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solidFill>
                            <a:srgbClr val="434343"/>
                          </a:solidFill>
                          <a:latin typeface="Titillium Web"/>
                          <a:ea typeface="Titillium Web"/>
                          <a:cs typeface="Titillium Web"/>
                          <a:sym typeface="Titillium Web"/>
                        </a:rPr>
                        <a:t>- Lung, biopsy tissue.</a:t>
                      </a:r>
                      <a:endParaRPr sz="1200">
                        <a:solidFill>
                          <a:srgbClr val="434343"/>
                        </a:solidFill>
                        <a:latin typeface="Titillium Web"/>
                        <a:ea typeface="Titillium Web"/>
                        <a:cs typeface="Titillium Web"/>
                        <a:sym typeface="Titillium Web"/>
                      </a:endParaRPr>
                    </a:p>
                  </a:txBody>
                  <a:tcPr marT="91425" marB="91425" marR="91425" marL="91425" anchor="ctr"/>
                </a:tc>
              </a:tr>
              <a:tr h="1208550">
                <a:tc vMerge="1"/>
                <a:tc>
                  <a:txBody>
                    <a:bodyPr/>
                    <a:lstStyle/>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Histological sections or smears stained by:</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 GMS stain.</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 Immunofluorescence (better sensitivity)</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If positive —&gt; </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will see </a:t>
                      </a:r>
                      <a:r>
                        <a:rPr lang="en-SA" sz="1200">
                          <a:solidFill>
                            <a:schemeClr val="accent3"/>
                          </a:solidFill>
                          <a:latin typeface="Titillium Web"/>
                          <a:ea typeface="Titillium Web"/>
                          <a:cs typeface="Titillium Web"/>
                          <a:sym typeface="Titillium Web"/>
                        </a:rPr>
                        <a:t>cysts </a:t>
                      </a:r>
                      <a:r>
                        <a:rPr lang="en-SA" sz="1200">
                          <a:solidFill>
                            <a:srgbClr val="434343"/>
                          </a:solidFill>
                          <a:latin typeface="Titillium Web"/>
                          <a:ea typeface="Titillium Web"/>
                          <a:cs typeface="Titillium Web"/>
                          <a:sym typeface="Titillium Web"/>
                        </a:rPr>
                        <a:t>of hat-shape, cup shape,crescent</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200">
                        <a:solidFill>
                          <a:srgbClr val="434343"/>
                        </a:solidFill>
                        <a:latin typeface="Titillium Web"/>
                        <a:ea typeface="Titillium Web"/>
                        <a:cs typeface="Titillium Web"/>
                        <a:sym typeface="Titillium Web"/>
                      </a:endParaRPr>
                    </a:p>
                  </a:txBody>
                  <a:tcPr marT="91425" marB="91425" marR="91425" marL="91425" anchor="ctr"/>
                </a:tc>
              </a:tr>
              <a:tr h="401825">
                <a:tc vMerge="1"/>
                <a:tc>
                  <a:txBody>
                    <a:bodyPr/>
                    <a:lstStyle/>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Does not grow in laboratory media e.g. SDA</a:t>
                      </a:r>
                      <a:endParaRPr sz="1200">
                        <a:solidFill>
                          <a:srgbClr val="434343"/>
                        </a:solidFill>
                        <a:latin typeface="Titillium Web"/>
                        <a:ea typeface="Titillium Web"/>
                        <a:cs typeface="Titillium Web"/>
                        <a:sym typeface="Titillium Web"/>
                      </a:endParaRPr>
                    </a:p>
                  </a:txBody>
                  <a:tcPr marT="91425" marB="91425" marR="91425" marL="91425" anchor="ctr"/>
                </a:tc>
              </a:tr>
              <a:tr h="832350">
                <a:tc>
                  <a:txBody>
                    <a:bodyPr/>
                    <a:lstStyle/>
                    <a:p>
                      <a:pPr indent="0" lvl="0" marL="0" rtl="0" algn="ctr">
                        <a:spcBef>
                          <a:spcPts val="0"/>
                        </a:spcBef>
                        <a:spcAft>
                          <a:spcPts val="0"/>
                        </a:spcAft>
                        <a:buClr>
                          <a:srgbClr val="000000"/>
                        </a:buClr>
                        <a:buFont typeface="Arial"/>
                        <a:buNone/>
                      </a:pPr>
                      <a:r>
                        <a:rPr b="1" lang="en-SA">
                          <a:solidFill>
                            <a:srgbClr val="073763"/>
                          </a:solidFill>
                          <a:latin typeface="Titillium Web"/>
                          <a:ea typeface="Titillium Web"/>
                          <a:cs typeface="Titillium Web"/>
                          <a:sym typeface="Titillium Web"/>
                        </a:rPr>
                        <a:t>Treatment</a:t>
                      </a:r>
                      <a:endParaRPr b="1">
                        <a:solidFill>
                          <a:srgbClr val="073763"/>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323850" lvl="0" marL="457200" rtl="0" algn="l">
                        <a:spcBef>
                          <a:spcPts val="0"/>
                        </a:spcBef>
                        <a:spcAft>
                          <a:spcPts val="0"/>
                        </a:spcAft>
                        <a:buClr>
                          <a:schemeClr val="accent3"/>
                        </a:buClr>
                        <a:buSzPts val="1500"/>
                        <a:buFont typeface="Titillium Web"/>
                        <a:buChar char="●"/>
                      </a:pPr>
                      <a:r>
                        <a:rPr lang="en-SA" sz="1200">
                          <a:solidFill>
                            <a:schemeClr val="accent3"/>
                          </a:solidFill>
                          <a:latin typeface="Titillium Web"/>
                          <a:ea typeface="Titillium Web"/>
                          <a:cs typeface="Titillium Web"/>
                          <a:sym typeface="Titillium Web"/>
                        </a:rPr>
                        <a:t>Trimethoprim-Sulfamethoxazole (one drug)</a:t>
                      </a:r>
                      <a:endParaRPr sz="1200">
                        <a:solidFill>
                          <a:schemeClr val="accent3"/>
                        </a:solidFill>
                        <a:latin typeface="Titillium Web"/>
                        <a:ea typeface="Titillium Web"/>
                        <a:cs typeface="Titillium Web"/>
                        <a:sym typeface="Titillium Web"/>
                      </a:endParaRPr>
                    </a:p>
                    <a:p>
                      <a:pPr indent="-323850" lvl="0" marL="457200" rtl="0" algn="l">
                        <a:spcBef>
                          <a:spcPts val="0"/>
                        </a:spcBef>
                        <a:spcAft>
                          <a:spcPts val="0"/>
                        </a:spcAft>
                        <a:buClr>
                          <a:srgbClr val="002060"/>
                        </a:buClr>
                        <a:buSzPts val="1500"/>
                        <a:buFont typeface="Titillium Web"/>
                        <a:buChar char="●"/>
                      </a:pPr>
                      <a:r>
                        <a:rPr lang="en-SA" sz="1200">
                          <a:solidFill>
                            <a:srgbClr val="434343"/>
                          </a:solidFill>
                          <a:latin typeface="Titillium Web"/>
                          <a:ea typeface="Titillium Web"/>
                          <a:cs typeface="Titillium Web"/>
                          <a:sym typeface="Titillium Web"/>
                        </a:rPr>
                        <a:t>Dapsone</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9E9E9E"/>
                          </a:solidFill>
                          <a:latin typeface="Titillium Web"/>
                          <a:ea typeface="Titillium Web"/>
                          <a:cs typeface="Titillium Web"/>
                          <a:sym typeface="Titillium Web"/>
                        </a:rPr>
                        <a:t>Note that it is treated by</a:t>
                      </a:r>
                      <a:r>
                        <a:rPr lang="en-SA" sz="1200">
                          <a:solidFill>
                            <a:srgbClr val="434343"/>
                          </a:solidFill>
                          <a:latin typeface="Titillium Web"/>
                          <a:ea typeface="Titillium Web"/>
                          <a:cs typeface="Titillium Web"/>
                          <a:sym typeface="Titillium Web"/>
                        </a:rPr>
                        <a:t> </a:t>
                      </a:r>
                      <a:r>
                        <a:rPr b="1" lang="en-SA" sz="1200">
                          <a:solidFill>
                            <a:schemeClr val="accent3"/>
                          </a:solidFill>
                          <a:latin typeface="Titillium Web"/>
                          <a:ea typeface="Titillium Web"/>
                          <a:cs typeface="Titillium Web"/>
                          <a:sym typeface="Titillium Web"/>
                        </a:rPr>
                        <a:t>antibiotics</a:t>
                      </a:r>
                      <a:r>
                        <a:rPr lang="en-SA" sz="1200">
                          <a:solidFill>
                            <a:srgbClr val="434343"/>
                          </a:solidFill>
                          <a:latin typeface="Titillium Web"/>
                          <a:ea typeface="Titillium Web"/>
                          <a:cs typeface="Titillium Web"/>
                          <a:sym typeface="Titillium Web"/>
                        </a:rPr>
                        <a:t>,</a:t>
                      </a:r>
                      <a:r>
                        <a:rPr lang="en-SA" sz="1200">
                          <a:solidFill>
                            <a:srgbClr val="9E9E9E"/>
                          </a:solidFill>
                          <a:latin typeface="Titillium Web"/>
                          <a:ea typeface="Titillium Web"/>
                          <a:cs typeface="Titillium Web"/>
                          <a:sym typeface="Titillium Web"/>
                        </a:rPr>
                        <a:t> not antifungals.</a:t>
                      </a:r>
                      <a:endParaRPr sz="1200">
                        <a:solidFill>
                          <a:srgbClr val="9E9E9E"/>
                        </a:solidFill>
                        <a:latin typeface="Titillium Web"/>
                        <a:ea typeface="Titillium Web"/>
                        <a:cs typeface="Titillium Web"/>
                        <a:sym typeface="Titillium Web"/>
                      </a:endParaRPr>
                    </a:p>
                  </a:txBody>
                  <a:tcPr marT="91425" marB="91425" marR="91425" marL="91425" anchor="ctr"/>
                </a:tc>
              </a:tr>
            </a:tbl>
          </a:graphicData>
        </a:graphic>
      </p:graphicFrame>
      <p:pic>
        <p:nvPicPr>
          <p:cNvPr id="2830" name="Google Shape;2830;p20"/>
          <p:cNvPicPr preferRelativeResize="0"/>
          <p:nvPr/>
        </p:nvPicPr>
        <p:blipFill rotWithShape="1">
          <a:blip r:embed="rId3">
            <a:alphaModFix/>
          </a:blip>
          <a:srcRect b="-4739" l="0" r="0" t="4749"/>
          <a:stretch/>
        </p:blipFill>
        <p:spPr>
          <a:xfrm>
            <a:off x="5172706" y="6076925"/>
            <a:ext cx="1256894" cy="1268700"/>
          </a:xfrm>
          <a:prstGeom prst="rect">
            <a:avLst/>
          </a:prstGeom>
          <a:noFill/>
          <a:ln>
            <a:noFill/>
          </a:ln>
        </p:spPr>
      </p:pic>
      <p:grpSp>
        <p:nvGrpSpPr>
          <p:cNvPr id="2831" name="Google Shape;2831;p20"/>
          <p:cNvGrpSpPr/>
          <p:nvPr/>
        </p:nvGrpSpPr>
        <p:grpSpPr>
          <a:xfrm>
            <a:off x="894970" y="414377"/>
            <a:ext cx="300659" cy="297060"/>
            <a:chOff x="-1138843" y="4300472"/>
            <a:chExt cx="300659" cy="297030"/>
          </a:xfrm>
        </p:grpSpPr>
        <p:sp>
          <p:nvSpPr>
            <p:cNvPr id="2832" name="Google Shape;2832;p20"/>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0"/>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0"/>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0"/>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0"/>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0"/>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0"/>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0"/>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0"/>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0"/>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0"/>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0"/>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0"/>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0"/>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0"/>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0"/>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0"/>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2" name="Shape 2852"/>
        <p:cNvGrpSpPr/>
        <p:nvPr/>
      </p:nvGrpSpPr>
      <p:grpSpPr>
        <a:xfrm>
          <a:off x="0" y="0"/>
          <a:ext cx="0" cy="0"/>
          <a:chOff x="0" y="0"/>
          <a:chExt cx="0" cy="0"/>
        </a:xfrm>
      </p:grpSpPr>
      <p:sp>
        <p:nvSpPr>
          <p:cNvPr id="2853" name="Google Shape;2853;p21"/>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a:t>Fungal infection keywords</a:t>
            </a:r>
            <a:endParaRPr/>
          </a:p>
        </p:txBody>
      </p:sp>
      <p:sp>
        <p:nvSpPr>
          <p:cNvPr id="2854" name="Google Shape;2854;p21"/>
          <p:cNvSpPr txBox="1"/>
          <p:nvPr/>
        </p:nvSpPr>
        <p:spPr>
          <a:xfrm>
            <a:off x="798175" y="2166500"/>
            <a:ext cx="5507400" cy="686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t>All aspergillus shows: cough, </a:t>
            </a:r>
            <a:r>
              <a:rPr lang="en-SA">
                <a:solidFill>
                  <a:schemeClr val="accent3"/>
                </a:solidFill>
              </a:rPr>
              <a:t>hemoptysis</a:t>
            </a:r>
            <a:r>
              <a:rPr lang="en-SA"/>
              <a:t>, and fever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SA"/>
              <a:t>Asthma symptoms + skin test to aspergillus/ serum antibodies to aspergillus--&gt; allergic aspergillosis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SA">
                <a:solidFill>
                  <a:schemeClr val="accent3"/>
                </a:solidFill>
              </a:rPr>
              <a:t>Mass</a:t>
            </a:r>
            <a:r>
              <a:rPr lang="en-SA"/>
              <a:t> in lung showing radiolucent crescent/aspergilloma --&gt; chronic aspergillosis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SA"/>
              <a:t>Lesions in lung with </a:t>
            </a:r>
            <a:r>
              <a:rPr lang="en-SA">
                <a:solidFill>
                  <a:schemeClr val="accent3"/>
                </a:solidFill>
              </a:rPr>
              <a:t>halo sign</a:t>
            </a:r>
            <a:r>
              <a:rPr lang="en-SA"/>
              <a:t> --&gt; invasive aspergillosis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SA"/>
              <a:t>Fungi in sinitus + ksa--&gt;Aspergillus flavus</a:t>
            </a:r>
            <a:endParaRPr/>
          </a:p>
          <a:p>
            <a:pPr indent="0" lvl="0" marL="0" rtl="0" algn="l">
              <a:spcBef>
                <a:spcPts val="0"/>
              </a:spcBef>
              <a:spcAft>
                <a:spcPts val="0"/>
              </a:spcAft>
              <a:buNone/>
            </a:pPr>
            <a:r>
              <a:t/>
            </a:r>
            <a:endParaRPr/>
          </a:p>
          <a:p>
            <a:pPr indent="0" lvl="0" marL="0" rtl="0" algn="l">
              <a:spcBef>
                <a:spcPts val="0"/>
              </a:spcBef>
              <a:spcAft>
                <a:spcPts val="0"/>
              </a:spcAft>
              <a:buNone/>
            </a:pPr>
            <a:r>
              <a:rPr lang="en-SA"/>
              <a:t>Treatment of any aspergillosis--&gt; voriconazole</a:t>
            </a:r>
            <a:r>
              <a:rPr lang="en-SA">
                <a:solidFill>
                  <a:schemeClr val="accent3"/>
                </a:solidFill>
              </a:rPr>
              <a:t>(gold </a:t>
            </a:r>
            <a:r>
              <a:rPr lang="en-SA">
                <a:solidFill>
                  <a:schemeClr val="accent3"/>
                </a:solidFill>
              </a:rPr>
              <a:t>standard</a:t>
            </a:r>
            <a:r>
              <a:rPr lang="en-SA"/>
              <a:t>)</a:t>
            </a:r>
            <a:r>
              <a:rPr lang="en-SA"/>
              <a:t>  or 1- Amphotericin B 2- Itraconazole 3- Caspofungin</a:t>
            </a:r>
            <a:endParaRPr/>
          </a:p>
          <a:p>
            <a:pPr indent="0" lvl="0" marL="0" rtl="0" algn="l">
              <a:spcBef>
                <a:spcPts val="0"/>
              </a:spcBef>
              <a:spcAft>
                <a:spcPts val="0"/>
              </a:spcAft>
              <a:buNone/>
            </a:pPr>
            <a:r>
              <a:t/>
            </a:r>
            <a:endParaRPr/>
          </a:p>
          <a:p>
            <a:pPr indent="0" lvl="0" marL="0" rtl="0" algn="l">
              <a:spcBef>
                <a:spcPts val="0"/>
              </a:spcBef>
              <a:spcAft>
                <a:spcPts val="0"/>
              </a:spcAft>
              <a:buNone/>
            </a:pPr>
            <a:r>
              <a:rPr lang="en-SA"/>
              <a:t>Septate Fungi = aspergillosis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SA"/>
              <a:t>Non septate Fungi = zygomycosis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SA"/>
              <a:t>Treatment of </a:t>
            </a:r>
            <a:r>
              <a:rPr lang="en-SA"/>
              <a:t>zygomycosis</a:t>
            </a:r>
            <a:r>
              <a:rPr lang="en-SA"/>
              <a:t> = Amphotericin B</a:t>
            </a:r>
            <a:endParaRPr/>
          </a:p>
          <a:p>
            <a:pPr indent="0" lvl="0" marL="0" rtl="0" algn="l">
              <a:spcBef>
                <a:spcPts val="0"/>
              </a:spcBef>
              <a:spcAft>
                <a:spcPts val="0"/>
              </a:spcAft>
              <a:buNone/>
            </a:pPr>
            <a:r>
              <a:t/>
            </a:r>
            <a:endParaRPr/>
          </a:p>
          <a:p>
            <a:pPr indent="0" lvl="0" marL="0" rtl="0" algn="l">
              <a:spcBef>
                <a:spcPts val="0"/>
              </a:spcBef>
              <a:spcAft>
                <a:spcPts val="0"/>
              </a:spcAft>
              <a:buNone/>
            </a:pPr>
            <a:r>
              <a:rPr lang="en-SA"/>
              <a:t>AIDS + immunofluorescence shows hat-shaped cysts + doesn't grow = </a:t>
            </a:r>
            <a:r>
              <a:rPr lang="en-SA"/>
              <a:t>pneumocystis</a:t>
            </a:r>
            <a:endParaRPr/>
          </a:p>
          <a:p>
            <a:pPr indent="0" lvl="0" marL="0" rtl="0" algn="l">
              <a:spcBef>
                <a:spcPts val="0"/>
              </a:spcBef>
              <a:spcAft>
                <a:spcPts val="0"/>
              </a:spcAft>
              <a:buNone/>
            </a:pPr>
            <a:r>
              <a:t/>
            </a:r>
            <a:endParaRPr/>
          </a:p>
          <a:p>
            <a:pPr indent="0" lvl="0" marL="0" rtl="0" algn="l">
              <a:spcBef>
                <a:spcPts val="0"/>
              </a:spcBef>
              <a:spcAft>
                <a:spcPts val="0"/>
              </a:spcAft>
              <a:buNone/>
            </a:pPr>
            <a:r>
              <a:rPr lang="en-SA"/>
              <a:t>Treatment of pneumocystis is Trimethoprim-Sulfamethoxazole</a:t>
            </a:r>
            <a:r>
              <a:rPr lang="en-SA"/>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8" name="Shape 2858"/>
        <p:cNvGrpSpPr/>
        <p:nvPr/>
      </p:nvGrpSpPr>
      <p:grpSpPr>
        <a:xfrm>
          <a:off x="0" y="0"/>
          <a:ext cx="0" cy="0"/>
          <a:chOff x="0" y="0"/>
          <a:chExt cx="0" cy="0"/>
        </a:xfrm>
      </p:grpSpPr>
      <p:graphicFrame>
        <p:nvGraphicFramePr>
          <p:cNvPr id="2859" name="Google Shape;2859;p22"/>
          <p:cNvGraphicFramePr/>
          <p:nvPr/>
        </p:nvGraphicFramePr>
        <p:xfrm>
          <a:off x="473803" y="949455"/>
          <a:ext cx="3000000" cy="3000000"/>
        </p:xfrm>
        <a:graphic>
          <a:graphicData uri="http://schemas.openxmlformats.org/drawingml/2006/table">
            <a:tbl>
              <a:tblPr>
                <a:noFill/>
                <a:tableStyleId>{091B2553-00FC-451A-9339-03C3CE087B14}</a:tableStyleId>
              </a:tblPr>
              <a:tblGrid>
                <a:gridCol w="1477600"/>
                <a:gridCol w="1477600"/>
                <a:gridCol w="1477600"/>
                <a:gridCol w="1477600"/>
              </a:tblGrid>
              <a:tr h="501950">
                <a:tc gridSpan="4">
                  <a:txBody>
                    <a:bodyPr/>
                    <a:lstStyle/>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1-A 38 years old man complained of cough, hemoptysis, and fever. CBC showed leukocytosis and the X-Ray showed a lesion with halo sign. He is diabetic.  What is the diagnosis? </a:t>
                      </a:r>
                      <a:endParaRPr b="1"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01925">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A)Fungal sinusitis</a:t>
                      </a:r>
                      <a:endParaRPr sz="900">
                        <a:solidFill>
                          <a:srgbClr val="002060"/>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B)Invasive pulmonary Aspergillosis</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C)Rhinocerebral zygomycosis </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D)Pneumocystosis</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600">
                <a:tc gridSpan="4">
                  <a:txBody>
                    <a:bodyPr/>
                    <a:lstStyle/>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2-A 45 years old woman complained of hemoptysis. She has a history of AIDs. X-ray showed consolidation and nodules. Sputum was collected and examined under the microscope, non-septate hyphae was observed. Positive culture on SDA.  The patient’s disease was progressing rapidly. What is the diagnosis?</a:t>
                      </a:r>
                      <a:endParaRPr b="1"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01925">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A)Pulmonary zygomycosis </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B)Pneumocystosis</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C)Allergic bronchopulmonary aspergillosis </a:t>
                      </a:r>
                      <a:endParaRPr sz="1100">
                        <a:solidFill>
                          <a:srgbClr val="002060"/>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D)Chronic aspergillosis</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600">
                <a:tc gridSpan="4">
                  <a:txBody>
                    <a:bodyPr/>
                    <a:lstStyle/>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3-A 50 years old man complained of coughing and shortness of breath. He was recently diagnosed with AIDs. A lung biopsy was taken and histologically predominant findings showed cysts of hat-shaped with GMS stain. It failed to culture on SDA. What is the treatment that should be given to the patient?</a:t>
                      </a:r>
                      <a:endParaRPr b="1"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01925">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A)Voriconazole</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B)Amphotericin B </a:t>
                      </a:r>
                      <a:endParaRPr sz="12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C)Dapsone</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D)Caspofungin</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47200">
                <a:tc gridSpan="4">
                  <a:txBody>
                    <a:bodyPr/>
                    <a:lstStyle/>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4-A 40 years old man complained about cough and hemoptysis. He has a history of malignancy. A lung biopsy was collected and showed fungal septate hyphae after staining with Grecott methenamine silver stain. He had an ELISA test and tested positive for galactomannan antigen.What is the treatment that should be given to the patient?</a:t>
                      </a:r>
                      <a:endParaRPr b="1"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72000">
                <a:tc>
                  <a:txBody>
                    <a:bodyPr/>
                    <a:lstStyle/>
                    <a:p>
                      <a:pPr indent="0" lvl="0" marL="0" rtl="0" algn="l">
                        <a:spcBef>
                          <a:spcPts val="0"/>
                        </a:spcBef>
                        <a:spcAft>
                          <a:spcPts val="0"/>
                        </a:spcAft>
                        <a:buNone/>
                      </a:pPr>
                      <a:r>
                        <a:rPr lang="en-SA" sz="1200">
                          <a:solidFill>
                            <a:schemeClr val="accent2"/>
                          </a:solidFill>
                          <a:latin typeface="Krub"/>
                          <a:ea typeface="Krub"/>
                          <a:cs typeface="Krub"/>
                          <a:sym typeface="Krub"/>
                        </a:rPr>
                        <a:t> A)Dapsone </a:t>
                      </a:r>
                      <a:endParaRPr sz="11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B)O-hydroxybenzoic acid</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C)Caspofungin </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D)Rifampin</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39850">
                <a:tc gridSpan="4">
                  <a:txBody>
                    <a:bodyPr/>
                    <a:lstStyle/>
                    <a:p>
                      <a:pPr indent="0" lvl="0" marL="0" rtl="0" algn="l">
                        <a:spcBef>
                          <a:spcPts val="0"/>
                        </a:spcBef>
                        <a:spcAft>
                          <a:spcPts val="0"/>
                        </a:spcAft>
                        <a:buNone/>
                      </a:pPr>
                      <a:r>
                        <a:rPr b="1" lang="en-SA" sz="1300">
                          <a:solidFill>
                            <a:srgbClr val="002060"/>
                          </a:solidFill>
                          <a:latin typeface="Titillium Web"/>
                          <a:ea typeface="Titillium Web"/>
                          <a:cs typeface="Titillium Web"/>
                          <a:sym typeface="Titillium Web"/>
                        </a:rPr>
                        <a:t>5-A 34 years old man complained of fever and hemoptysis. Histological section was taken and stained by immunofluorescence. It showed crescent shaped cysts. His treatment can be: </a:t>
                      </a:r>
                      <a:endParaRPr b="1"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591650">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A)Trimethoprim – sulfamethoxazole  </a:t>
                      </a:r>
                      <a:endParaRPr sz="11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B)Itraconazole </a:t>
                      </a:r>
                      <a:endParaRPr sz="1100">
                        <a:solidFill>
                          <a:srgbClr val="00318B"/>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C)Fluconazole </a:t>
                      </a:r>
                      <a:endParaRPr sz="11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900"/>
                        <a:buFont typeface="Arial"/>
                        <a:buNone/>
                      </a:pPr>
                      <a:r>
                        <a:rPr lang="en-SA" sz="1200">
                          <a:solidFill>
                            <a:schemeClr val="accent2"/>
                          </a:solidFill>
                          <a:latin typeface="Krub"/>
                          <a:ea typeface="Krub"/>
                          <a:cs typeface="Krub"/>
                          <a:sym typeface="Krub"/>
                        </a:rPr>
                        <a:t>D)Rifampin</a:t>
                      </a:r>
                      <a:endParaRPr sz="11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
        <p:nvSpPr>
          <p:cNvPr id="2860" name="Google Shape;2860;p22"/>
          <p:cNvSpPr txBox="1"/>
          <p:nvPr>
            <p:ph type="title"/>
          </p:nvPr>
        </p:nvSpPr>
        <p:spPr>
          <a:xfrm>
            <a:off x="234000" y="-4680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a:t>MCQs</a:t>
            </a:r>
            <a:endParaRPr/>
          </a:p>
        </p:txBody>
      </p:sp>
      <p:sp>
        <p:nvSpPr>
          <p:cNvPr id="2861" name="Google Shape;2861;p22"/>
          <p:cNvSpPr txBox="1"/>
          <p:nvPr/>
        </p:nvSpPr>
        <p:spPr>
          <a:xfrm>
            <a:off x="5652000" y="0"/>
            <a:ext cx="1206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800">
                <a:solidFill>
                  <a:srgbClr val="9E9E9E"/>
                </a:solidFill>
              </a:rPr>
              <a:t>Answers Next Slide</a:t>
            </a:r>
            <a:endParaRPr sz="800">
              <a:solidFill>
                <a:srgbClr val="9E9E9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5" name="Shape 2865"/>
        <p:cNvGrpSpPr/>
        <p:nvPr/>
      </p:nvGrpSpPr>
      <p:grpSpPr>
        <a:xfrm>
          <a:off x="0" y="0"/>
          <a:ext cx="0" cy="0"/>
          <a:chOff x="0" y="0"/>
          <a:chExt cx="0" cy="0"/>
        </a:xfrm>
      </p:grpSpPr>
      <p:sp>
        <p:nvSpPr>
          <p:cNvPr id="2866" name="Google Shape;2866;p23"/>
          <p:cNvSpPr txBox="1"/>
          <p:nvPr/>
        </p:nvSpPr>
        <p:spPr>
          <a:xfrm>
            <a:off x="233850" y="-47700"/>
            <a:ext cx="6390300" cy="11112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r>
              <a:rPr b="1" lang="en-SA" sz="3600">
                <a:solidFill>
                  <a:srgbClr val="00318B"/>
                </a:solidFill>
                <a:latin typeface="Asap"/>
                <a:ea typeface="Asap"/>
                <a:cs typeface="Asap"/>
                <a:sym typeface="Asap"/>
              </a:rPr>
              <a:t>MCQs</a:t>
            </a:r>
            <a:endParaRPr b="1" sz="3600">
              <a:solidFill>
                <a:srgbClr val="00318B"/>
              </a:solidFill>
              <a:latin typeface="Asap"/>
              <a:ea typeface="Asap"/>
              <a:cs typeface="Asap"/>
              <a:sym typeface="Asap"/>
            </a:endParaRPr>
          </a:p>
        </p:txBody>
      </p:sp>
      <p:sp>
        <p:nvSpPr>
          <p:cNvPr id="2867" name="Google Shape;2867;p23"/>
          <p:cNvSpPr txBox="1"/>
          <p:nvPr/>
        </p:nvSpPr>
        <p:spPr>
          <a:xfrm flipH="1">
            <a:off x="5178200" y="8917588"/>
            <a:ext cx="828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800">
                <a:solidFill>
                  <a:srgbClr val="9E9E9E"/>
                </a:solidFill>
                <a:latin typeface="Titillium Web"/>
                <a:ea typeface="Titillium Web"/>
                <a:cs typeface="Titillium Web"/>
                <a:sym typeface="Titillium Web"/>
              </a:rPr>
              <a:t>6-C</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SA" sz="800">
                <a:solidFill>
                  <a:srgbClr val="9E9E9E"/>
                </a:solidFill>
                <a:latin typeface="Titillium Web"/>
                <a:ea typeface="Titillium Web"/>
                <a:cs typeface="Titillium Web"/>
                <a:sym typeface="Titillium Web"/>
              </a:rPr>
              <a:t>7-C</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SA" sz="800">
                <a:solidFill>
                  <a:srgbClr val="9E9E9E"/>
                </a:solidFill>
                <a:latin typeface="Titillium Web"/>
                <a:ea typeface="Titillium Web"/>
                <a:cs typeface="Titillium Web"/>
                <a:sym typeface="Titillium Web"/>
              </a:rPr>
              <a:t>8-D</a:t>
            </a:r>
            <a:endParaRPr sz="800">
              <a:solidFill>
                <a:srgbClr val="9E9E9E"/>
              </a:solidFill>
              <a:latin typeface="Titillium Web"/>
              <a:ea typeface="Titillium Web"/>
              <a:cs typeface="Titillium Web"/>
              <a:sym typeface="Titillium Web"/>
            </a:endParaRPr>
          </a:p>
        </p:txBody>
      </p:sp>
      <p:graphicFrame>
        <p:nvGraphicFramePr>
          <p:cNvPr id="2868" name="Google Shape;2868;p23"/>
          <p:cNvGraphicFramePr/>
          <p:nvPr/>
        </p:nvGraphicFramePr>
        <p:xfrm>
          <a:off x="473803" y="1448880"/>
          <a:ext cx="3000000" cy="3000000"/>
        </p:xfrm>
        <a:graphic>
          <a:graphicData uri="http://schemas.openxmlformats.org/drawingml/2006/table">
            <a:tbl>
              <a:tblPr>
                <a:noFill/>
                <a:tableStyleId>{091B2553-00FC-451A-9339-03C3CE087B14}</a:tableStyleId>
              </a:tblPr>
              <a:tblGrid>
                <a:gridCol w="1477600"/>
                <a:gridCol w="1477600"/>
                <a:gridCol w="1477600"/>
                <a:gridCol w="1477600"/>
              </a:tblGrid>
              <a:tr h="850050">
                <a:tc gridSpan="4">
                  <a:txBody>
                    <a:bodyPr/>
                    <a:lstStyle/>
                    <a:p>
                      <a:pPr indent="0" lvl="0" marL="0" marR="0" rtl="0" algn="l">
                        <a:lnSpc>
                          <a:spcPct val="100000"/>
                        </a:lnSpc>
                        <a:spcBef>
                          <a:spcPts val="0"/>
                        </a:spcBef>
                        <a:spcAft>
                          <a:spcPts val="0"/>
                        </a:spcAft>
                        <a:buNone/>
                      </a:pPr>
                      <a:r>
                        <a:rPr b="1" lang="en-SA" sz="1300">
                          <a:solidFill>
                            <a:srgbClr val="002060"/>
                          </a:solidFill>
                          <a:latin typeface="Titillium Web"/>
                          <a:ea typeface="Titillium Web"/>
                          <a:cs typeface="Titillium Web"/>
                          <a:sym typeface="Titillium Web"/>
                        </a:rPr>
                        <a:t>6</a:t>
                      </a:r>
                      <a:r>
                        <a:rPr b="1" lang="en-SA" sz="1300">
                          <a:solidFill>
                            <a:srgbClr val="002060"/>
                          </a:solidFill>
                          <a:latin typeface="Titillium Web"/>
                          <a:ea typeface="Titillium Web"/>
                          <a:cs typeface="Titillium Web"/>
                          <a:sym typeface="Titillium Web"/>
                        </a:rPr>
                        <a:t>-Which of the following consider a Dimorphic Fungi?</a:t>
                      </a:r>
                      <a:endParaRPr b="1" sz="15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1019350">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A)Aspergillosis</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B)Cryptococcosis  </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C)Coccidioides immitis</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D) None of the above </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22450">
                <a:tc gridSpan="4">
                  <a:txBody>
                    <a:bodyPr/>
                    <a:lstStyle/>
                    <a:p>
                      <a:pPr indent="0" lvl="0" marL="0" marR="0" rtl="0" algn="l">
                        <a:lnSpc>
                          <a:spcPct val="100000"/>
                        </a:lnSpc>
                        <a:spcBef>
                          <a:spcPts val="0"/>
                        </a:spcBef>
                        <a:spcAft>
                          <a:spcPts val="0"/>
                        </a:spcAft>
                        <a:buNone/>
                      </a:pPr>
                      <a:r>
                        <a:rPr b="1" lang="en-SA" sz="1300">
                          <a:solidFill>
                            <a:srgbClr val="002060"/>
                          </a:solidFill>
                          <a:latin typeface="Titillium Web"/>
                          <a:ea typeface="Titillium Web"/>
                          <a:cs typeface="Titillium Web"/>
                          <a:sym typeface="Titillium Web"/>
                        </a:rPr>
                        <a:t>7</a:t>
                      </a:r>
                      <a:r>
                        <a:rPr b="1" lang="en-SA" sz="1300">
                          <a:solidFill>
                            <a:srgbClr val="002060"/>
                          </a:solidFill>
                          <a:latin typeface="Titillium Web"/>
                          <a:ea typeface="Titillium Web"/>
                          <a:cs typeface="Titillium Web"/>
                          <a:sym typeface="Titillium Web"/>
                        </a:rPr>
                        <a:t>-What’s the best choice of treatment for Aspergillosis (gold standard) ?</a:t>
                      </a:r>
                      <a:endParaRPr b="1" sz="15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1019350">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A)Itraconazole  </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B)Cryptococcosis  </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C)Voriconazole </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D)Amphotericin B </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22450">
                <a:tc gridSpan="4">
                  <a:txBody>
                    <a:bodyPr/>
                    <a:lstStyle/>
                    <a:p>
                      <a:pPr indent="0" lvl="0" marL="0" marR="0" rtl="0" algn="l">
                        <a:lnSpc>
                          <a:spcPct val="100000"/>
                        </a:lnSpc>
                        <a:spcBef>
                          <a:spcPts val="0"/>
                        </a:spcBef>
                        <a:spcAft>
                          <a:spcPts val="0"/>
                        </a:spcAft>
                        <a:buNone/>
                      </a:pPr>
                      <a:r>
                        <a:rPr b="1" lang="en-SA" sz="1300">
                          <a:solidFill>
                            <a:srgbClr val="002060"/>
                          </a:solidFill>
                          <a:latin typeface="Titillium Web"/>
                          <a:ea typeface="Titillium Web"/>
                          <a:cs typeface="Titillium Web"/>
                          <a:sym typeface="Titillium Web"/>
                        </a:rPr>
                        <a:t>8</a:t>
                      </a:r>
                      <a:r>
                        <a:rPr b="1" lang="en-SA" sz="1300">
                          <a:solidFill>
                            <a:srgbClr val="002060"/>
                          </a:solidFill>
                          <a:latin typeface="Titillium Web"/>
                          <a:ea typeface="Titillium Web"/>
                          <a:cs typeface="Titillium Web"/>
                          <a:sym typeface="Titillium Web"/>
                        </a:rPr>
                        <a:t>-Which of the following consider as a risk factor of zygomycosis? </a:t>
                      </a:r>
                      <a:endParaRPr b="1" sz="15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1019350">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A)Malignancy  </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B)AIDS  </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C)Transplant patients  </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SA" sz="1200">
                          <a:solidFill>
                            <a:schemeClr val="accent2"/>
                          </a:solidFill>
                          <a:latin typeface="Krub"/>
                          <a:ea typeface="Krub"/>
                          <a:cs typeface="Krub"/>
                          <a:sym typeface="Krub"/>
                        </a:rPr>
                        <a:t>D)All of above</a:t>
                      </a:r>
                      <a:endParaRPr sz="1200">
                        <a:solidFill>
                          <a:schemeClr val="accent2"/>
                        </a:solidFill>
                        <a:latin typeface="Krub"/>
                        <a:ea typeface="Krub"/>
                        <a:cs typeface="Krub"/>
                        <a:sym typeface="Kru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869" name="Google Shape;2869;p23"/>
          <p:cNvSpPr txBox="1"/>
          <p:nvPr/>
        </p:nvSpPr>
        <p:spPr>
          <a:xfrm>
            <a:off x="5178200" y="8297575"/>
            <a:ext cx="1206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800">
                <a:solidFill>
                  <a:srgbClr val="9E9E9E"/>
                </a:solidFill>
              </a:rPr>
              <a:t>1-B </a:t>
            </a:r>
            <a:endParaRPr sz="800">
              <a:solidFill>
                <a:srgbClr val="9E9E9E"/>
              </a:solidFill>
            </a:endParaRPr>
          </a:p>
          <a:p>
            <a:pPr indent="0" lvl="0" marL="0" rtl="0" algn="l">
              <a:spcBef>
                <a:spcPts val="0"/>
              </a:spcBef>
              <a:spcAft>
                <a:spcPts val="0"/>
              </a:spcAft>
              <a:buNone/>
            </a:pPr>
            <a:r>
              <a:rPr lang="en-SA" sz="800">
                <a:solidFill>
                  <a:srgbClr val="9E9E9E"/>
                </a:solidFill>
              </a:rPr>
              <a:t>2-A </a:t>
            </a:r>
            <a:endParaRPr sz="800">
              <a:solidFill>
                <a:srgbClr val="9E9E9E"/>
              </a:solidFill>
            </a:endParaRPr>
          </a:p>
          <a:p>
            <a:pPr indent="0" lvl="0" marL="0" rtl="0" algn="l">
              <a:spcBef>
                <a:spcPts val="0"/>
              </a:spcBef>
              <a:spcAft>
                <a:spcPts val="0"/>
              </a:spcAft>
              <a:buNone/>
            </a:pPr>
            <a:r>
              <a:rPr lang="en-SA" sz="800">
                <a:solidFill>
                  <a:srgbClr val="9E9E9E"/>
                </a:solidFill>
              </a:rPr>
              <a:t>3-C; pneumocystis </a:t>
            </a:r>
            <a:endParaRPr sz="800">
              <a:solidFill>
                <a:srgbClr val="9E9E9E"/>
              </a:solidFill>
            </a:endParaRPr>
          </a:p>
          <a:p>
            <a:pPr indent="0" lvl="0" marL="0" rtl="0" algn="l">
              <a:spcBef>
                <a:spcPts val="0"/>
              </a:spcBef>
              <a:spcAft>
                <a:spcPts val="0"/>
              </a:spcAft>
              <a:buNone/>
            </a:pPr>
            <a:r>
              <a:rPr lang="en-SA" sz="800">
                <a:solidFill>
                  <a:srgbClr val="9E9E9E"/>
                </a:solidFill>
              </a:rPr>
              <a:t>4-C aspergillosis </a:t>
            </a:r>
            <a:endParaRPr sz="800">
              <a:solidFill>
                <a:srgbClr val="9E9E9E"/>
              </a:solidFill>
            </a:endParaRPr>
          </a:p>
          <a:p>
            <a:pPr indent="0" lvl="0" marL="0" rtl="0" algn="l">
              <a:spcBef>
                <a:spcPts val="0"/>
              </a:spcBef>
              <a:spcAft>
                <a:spcPts val="0"/>
              </a:spcAft>
              <a:buNone/>
            </a:pPr>
            <a:r>
              <a:rPr lang="en-SA" sz="800">
                <a:solidFill>
                  <a:srgbClr val="9E9E9E"/>
                </a:solidFill>
              </a:rPr>
              <a:t>5-A PCP</a:t>
            </a:r>
            <a:endParaRPr sz="800">
              <a:solidFill>
                <a:srgbClr val="9E9E9E"/>
              </a:solidFill>
            </a:endParaRPr>
          </a:p>
        </p:txBody>
      </p:sp>
      <p:pic>
        <p:nvPicPr>
          <p:cNvPr id="2870" name="Google Shape;2870;p23"/>
          <p:cNvPicPr preferRelativeResize="0"/>
          <p:nvPr/>
        </p:nvPicPr>
        <p:blipFill>
          <a:blip r:embed="rId3">
            <a:alphaModFix/>
          </a:blip>
          <a:stretch>
            <a:fillRect/>
          </a:stretch>
        </p:blipFill>
        <p:spPr>
          <a:xfrm>
            <a:off x="83898" y="8796009"/>
            <a:ext cx="1254055" cy="1111200"/>
          </a:xfrm>
          <a:prstGeom prst="rect">
            <a:avLst/>
          </a:prstGeom>
          <a:noFill/>
          <a:ln>
            <a:noFill/>
          </a:ln>
        </p:spPr>
      </p:pic>
      <p:sp>
        <p:nvSpPr>
          <p:cNvPr id="2871" name="Google Shape;2871;p23"/>
          <p:cNvSpPr/>
          <p:nvPr/>
        </p:nvSpPr>
        <p:spPr>
          <a:xfrm>
            <a:off x="244429" y="9059183"/>
            <a:ext cx="3415800" cy="72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en-SA" sz="900">
                <a:solidFill>
                  <a:srgbClr val="000000"/>
                </a:solidFill>
                <a:latin typeface="Titillium Web"/>
                <a:ea typeface="Titillium Web"/>
                <a:cs typeface="Titillium Web"/>
                <a:sym typeface="Titillium Web"/>
              </a:rPr>
              <a:t>For more questions </a:t>
            </a:r>
            <a:r>
              <a:rPr b="1" lang="en-SA" sz="900" u="sng">
                <a:latin typeface="Titillium Web"/>
                <a:ea typeface="Titillium Web"/>
                <a:cs typeface="Titillium Web"/>
                <a:sym typeface="Titillium Web"/>
                <a:hlinkClick r:id="rId4"/>
              </a:rPr>
              <a:t>click here!</a:t>
            </a:r>
            <a:endParaRPr b="1" i="0" sz="900" u="none" cap="none" strike="noStrike">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5" name="Shape 2875"/>
        <p:cNvGrpSpPr/>
        <p:nvPr/>
      </p:nvGrpSpPr>
      <p:grpSpPr>
        <a:xfrm>
          <a:off x="0" y="0"/>
          <a:ext cx="0" cy="0"/>
          <a:chOff x="0" y="0"/>
          <a:chExt cx="0" cy="0"/>
        </a:xfrm>
      </p:grpSpPr>
      <p:sp>
        <p:nvSpPr>
          <p:cNvPr id="2876" name="Google Shape;2876;p24"/>
          <p:cNvSpPr txBox="1"/>
          <p:nvPr>
            <p:ph type="title"/>
          </p:nvPr>
        </p:nvSpPr>
        <p:spPr>
          <a:xfrm>
            <a:off x="233850" y="9758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a:t>SAQ</a:t>
            </a:r>
            <a:endParaRPr/>
          </a:p>
        </p:txBody>
      </p:sp>
      <p:sp>
        <p:nvSpPr>
          <p:cNvPr id="2877" name="Google Shape;2877;p24"/>
          <p:cNvSpPr txBox="1"/>
          <p:nvPr/>
        </p:nvSpPr>
        <p:spPr>
          <a:xfrm>
            <a:off x="0" y="1728675"/>
            <a:ext cx="6858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SA" sz="1700">
                <a:solidFill>
                  <a:srgbClr val="002060"/>
                </a:solidFill>
                <a:latin typeface="Titillium Web"/>
                <a:ea typeface="Titillium Web"/>
                <a:cs typeface="Titillium Web"/>
                <a:sym typeface="Titillium Web"/>
              </a:rPr>
              <a:t>A patient presented with cough, high fever, coughing of blood and had a history of cancer. The X-ray of the lung shows a mass and radiolucent crescent. Answer the following:</a:t>
            </a:r>
            <a:endParaRPr b="1" sz="19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sz="1800"/>
          </a:p>
        </p:txBody>
      </p:sp>
      <p:sp>
        <p:nvSpPr>
          <p:cNvPr id="2878" name="Google Shape;2878;p24"/>
          <p:cNvSpPr txBox="1"/>
          <p:nvPr/>
        </p:nvSpPr>
        <p:spPr>
          <a:xfrm>
            <a:off x="135275" y="2645600"/>
            <a:ext cx="44343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sz="1300">
                <a:solidFill>
                  <a:schemeClr val="accent2"/>
                </a:solidFill>
                <a:latin typeface="Krub"/>
                <a:ea typeface="Krub"/>
                <a:cs typeface="Krub"/>
                <a:sym typeface="Krub"/>
              </a:rPr>
              <a:t>A)What is the diagnosis?</a:t>
            </a:r>
            <a:endParaRPr b="1" sz="1300">
              <a:solidFill>
                <a:schemeClr val="accent2"/>
              </a:solidFill>
              <a:latin typeface="Krub"/>
              <a:ea typeface="Krub"/>
              <a:cs typeface="Krub"/>
              <a:sym typeface="Krub"/>
            </a:endParaRPr>
          </a:p>
          <a:p>
            <a:pPr indent="0" lvl="0" marL="0" rtl="0" algn="l">
              <a:spcBef>
                <a:spcPts val="0"/>
              </a:spcBef>
              <a:spcAft>
                <a:spcPts val="0"/>
              </a:spcAft>
              <a:buNone/>
            </a:pPr>
            <a:r>
              <a:rPr b="1" lang="en-SA" sz="1300">
                <a:solidFill>
                  <a:schemeClr val="accent2"/>
                </a:solidFill>
                <a:latin typeface="Krub"/>
                <a:ea typeface="Krub"/>
                <a:cs typeface="Krub"/>
                <a:sym typeface="Krub"/>
              </a:rPr>
              <a:t>B)What other tests can be done?</a:t>
            </a:r>
            <a:endParaRPr b="1" sz="1300">
              <a:solidFill>
                <a:schemeClr val="accent2"/>
              </a:solidFill>
              <a:latin typeface="Krub"/>
              <a:ea typeface="Krub"/>
              <a:cs typeface="Krub"/>
              <a:sym typeface="Krub"/>
            </a:endParaRPr>
          </a:p>
          <a:p>
            <a:pPr indent="0" lvl="0" marL="0" rtl="0" algn="l">
              <a:spcBef>
                <a:spcPts val="0"/>
              </a:spcBef>
              <a:spcAft>
                <a:spcPts val="0"/>
              </a:spcAft>
              <a:buNone/>
            </a:pPr>
            <a:r>
              <a:rPr b="1" lang="en-SA" sz="1300">
                <a:solidFill>
                  <a:schemeClr val="accent2"/>
                </a:solidFill>
                <a:latin typeface="Krub"/>
                <a:ea typeface="Krub"/>
                <a:cs typeface="Krub"/>
                <a:sym typeface="Krub"/>
              </a:rPr>
              <a:t>C)How can you treat it?</a:t>
            </a:r>
            <a:endParaRPr b="1" sz="1300">
              <a:solidFill>
                <a:schemeClr val="accent2"/>
              </a:solidFill>
              <a:latin typeface="Krub"/>
              <a:ea typeface="Krub"/>
              <a:cs typeface="Krub"/>
              <a:sym typeface="Krub"/>
            </a:endParaRPr>
          </a:p>
          <a:p>
            <a:pPr indent="0" lvl="0" marL="0" rtl="0" algn="l">
              <a:spcBef>
                <a:spcPts val="0"/>
              </a:spcBef>
              <a:spcAft>
                <a:spcPts val="0"/>
              </a:spcAft>
              <a:buNone/>
            </a:pPr>
            <a:r>
              <a:rPr b="1" lang="en-SA" sz="1300">
                <a:solidFill>
                  <a:schemeClr val="accent2"/>
                </a:solidFill>
                <a:latin typeface="Krub"/>
                <a:ea typeface="Krub"/>
                <a:cs typeface="Krub"/>
                <a:sym typeface="Krub"/>
              </a:rPr>
              <a:t>D)The radiolucent crescent is a result of?</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b="1" sz="1300">
              <a:solidFill>
                <a:schemeClr val="accent2"/>
              </a:solidFill>
              <a:latin typeface="Krub"/>
              <a:ea typeface="Krub"/>
              <a:cs typeface="Krub"/>
              <a:sym typeface="Krub"/>
            </a:endParaRPr>
          </a:p>
          <a:p>
            <a:pPr indent="0" lvl="0" marL="0" rtl="0" algn="l">
              <a:spcBef>
                <a:spcPts val="0"/>
              </a:spcBef>
              <a:spcAft>
                <a:spcPts val="0"/>
              </a:spcAft>
              <a:buNone/>
            </a:pPr>
            <a:r>
              <a:t/>
            </a:r>
            <a:endParaRPr b="1" sz="1300">
              <a:solidFill>
                <a:schemeClr val="accent2"/>
              </a:solidFill>
              <a:latin typeface="Krub"/>
              <a:ea typeface="Krub"/>
              <a:cs typeface="Krub"/>
              <a:sym typeface="Krub"/>
            </a:endParaRPr>
          </a:p>
          <a:p>
            <a:pPr indent="0" lvl="0" marL="0" rtl="0" algn="l">
              <a:spcBef>
                <a:spcPts val="0"/>
              </a:spcBef>
              <a:spcAft>
                <a:spcPts val="0"/>
              </a:spcAft>
              <a:buNone/>
            </a:pPr>
            <a:r>
              <a:t/>
            </a:r>
            <a:endParaRPr/>
          </a:p>
        </p:txBody>
      </p:sp>
      <p:sp>
        <p:nvSpPr>
          <p:cNvPr id="2879" name="Google Shape;2879;p24"/>
          <p:cNvSpPr txBox="1"/>
          <p:nvPr/>
        </p:nvSpPr>
        <p:spPr>
          <a:xfrm>
            <a:off x="1488150" y="6824475"/>
            <a:ext cx="36978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3300">
                <a:solidFill>
                  <a:schemeClr val="accent1"/>
                </a:solidFill>
                <a:latin typeface="Asap"/>
                <a:ea typeface="Asap"/>
                <a:cs typeface="Asap"/>
                <a:sym typeface="Asap"/>
              </a:rPr>
              <a:t>Answers Key</a:t>
            </a:r>
            <a:endParaRPr b="1" sz="3300">
              <a:solidFill>
                <a:schemeClr val="accent1"/>
              </a:solidFill>
              <a:latin typeface="Asap"/>
              <a:ea typeface="Asap"/>
              <a:cs typeface="Asap"/>
              <a:sym typeface="Asap"/>
            </a:endParaRPr>
          </a:p>
        </p:txBody>
      </p:sp>
      <p:sp>
        <p:nvSpPr>
          <p:cNvPr id="2880" name="Google Shape;2880;p24"/>
          <p:cNvSpPr/>
          <p:nvPr/>
        </p:nvSpPr>
        <p:spPr>
          <a:xfrm>
            <a:off x="1172475" y="7666250"/>
            <a:ext cx="4434300" cy="1600800"/>
          </a:xfrm>
          <a:prstGeom prst="roundRect">
            <a:avLst>
              <a:gd fmla="val 16667" name="adj"/>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SA" sz="900">
                <a:solidFill>
                  <a:schemeClr val="hlink"/>
                </a:solidFill>
              </a:rPr>
              <a:t>A)Chronic Aspergillosis</a:t>
            </a:r>
            <a:endParaRPr sz="900">
              <a:solidFill>
                <a:schemeClr val="hlink"/>
              </a:solidFill>
            </a:endParaRPr>
          </a:p>
          <a:p>
            <a:pPr indent="0" lvl="0" marL="0" rtl="0" algn="l">
              <a:spcBef>
                <a:spcPts val="0"/>
              </a:spcBef>
              <a:spcAft>
                <a:spcPts val="0"/>
              </a:spcAft>
              <a:buClr>
                <a:schemeClr val="dk1"/>
              </a:buClr>
              <a:buSzPts val="1100"/>
              <a:buFont typeface="Arial"/>
              <a:buNone/>
            </a:pPr>
            <a:r>
              <a:t/>
            </a:r>
            <a:endParaRPr sz="900">
              <a:solidFill>
                <a:schemeClr val="hlink"/>
              </a:solidFill>
            </a:endParaRPr>
          </a:p>
          <a:p>
            <a:pPr indent="0" lvl="0" marL="0" rtl="0" algn="l">
              <a:spcBef>
                <a:spcPts val="0"/>
              </a:spcBef>
              <a:spcAft>
                <a:spcPts val="0"/>
              </a:spcAft>
              <a:buNone/>
            </a:pPr>
            <a:r>
              <a:rPr lang="en-SA" sz="900">
                <a:solidFill>
                  <a:schemeClr val="hlink"/>
                </a:solidFill>
              </a:rPr>
              <a:t>B)Microscopy, culture on SDA, test for antibody, PCR detection of aspergillus DNA. </a:t>
            </a:r>
            <a:endParaRPr sz="900">
              <a:solidFill>
                <a:schemeClr val="hlink"/>
              </a:solidFill>
            </a:endParaRPr>
          </a:p>
          <a:p>
            <a:pPr indent="0" lvl="0" marL="0" rtl="0" algn="l">
              <a:spcBef>
                <a:spcPts val="0"/>
              </a:spcBef>
              <a:spcAft>
                <a:spcPts val="0"/>
              </a:spcAft>
              <a:buClr>
                <a:schemeClr val="dk1"/>
              </a:buClr>
              <a:buSzPts val="1100"/>
              <a:buFont typeface="Arial"/>
              <a:buNone/>
            </a:pPr>
            <a:r>
              <a:t/>
            </a:r>
            <a:endParaRPr sz="900">
              <a:solidFill>
                <a:schemeClr val="hlink"/>
              </a:solidFill>
            </a:endParaRPr>
          </a:p>
          <a:p>
            <a:pPr indent="0" lvl="0" marL="0" rtl="0" algn="l">
              <a:spcBef>
                <a:spcPts val="0"/>
              </a:spcBef>
              <a:spcAft>
                <a:spcPts val="0"/>
              </a:spcAft>
              <a:buNone/>
            </a:pPr>
            <a:r>
              <a:rPr lang="en-SA" sz="900">
                <a:solidFill>
                  <a:schemeClr val="hlink"/>
                </a:solidFill>
              </a:rPr>
              <a:t>C)Voriconazole Alternative therapy Amphotericin B, Itraconazole, Caspofungin </a:t>
            </a:r>
            <a:endParaRPr sz="900">
              <a:solidFill>
                <a:schemeClr val="hlink"/>
              </a:solidFill>
            </a:endParaRPr>
          </a:p>
          <a:p>
            <a:pPr indent="0" lvl="0" marL="0" rtl="0" algn="l">
              <a:spcBef>
                <a:spcPts val="0"/>
              </a:spcBef>
              <a:spcAft>
                <a:spcPts val="0"/>
              </a:spcAft>
              <a:buClr>
                <a:schemeClr val="dk1"/>
              </a:buClr>
              <a:buSzPts val="1100"/>
              <a:buFont typeface="Arial"/>
              <a:buNone/>
            </a:pPr>
            <a:r>
              <a:t/>
            </a:r>
            <a:endParaRPr sz="900">
              <a:solidFill>
                <a:schemeClr val="hlink"/>
              </a:solidFill>
            </a:endParaRPr>
          </a:p>
          <a:p>
            <a:pPr indent="0" lvl="0" marL="0" rtl="0" algn="l">
              <a:spcBef>
                <a:spcPts val="0"/>
              </a:spcBef>
              <a:spcAft>
                <a:spcPts val="0"/>
              </a:spcAft>
              <a:buClr>
                <a:schemeClr val="dk1"/>
              </a:buClr>
              <a:buSzPts val="1100"/>
              <a:buFont typeface="Arial"/>
              <a:buNone/>
            </a:pPr>
            <a:r>
              <a:rPr lang="en-SA" sz="900">
                <a:solidFill>
                  <a:schemeClr val="hlink"/>
                </a:solidFill>
              </a:rPr>
              <a:t>D)Aspergilloma OR Aspergillus fungal ball</a:t>
            </a:r>
            <a:endParaRPr sz="900">
              <a:solidFill>
                <a:schemeClr val="hlink"/>
              </a:solidFill>
            </a:endParaRPr>
          </a:p>
          <a:p>
            <a:pPr indent="0" lvl="0" marL="0" rtl="0" algn="l">
              <a:spcBef>
                <a:spcPts val="0"/>
              </a:spcBef>
              <a:spcAft>
                <a:spcPts val="0"/>
              </a:spcAft>
              <a:buNone/>
            </a:pPr>
            <a:r>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4" name="Shape 2884"/>
        <p:cNvGrpSpPr/>
        <p:nvPr/>
      </p:nvGrpSpPr>
      <p:grpSpPr>
        <a:xfrm>
          <a:off x="0" y="0"/>
          <a:ext cx="0" cy="0"/>
          <a:chOff x="0" y="0"/>
          <a:chExt cx="0" cy="0"/>
        </a:xfrm>
      </p:grpSpPr>
      <p:sp>
        <p:nvSpPr>
          <p:cNvPr id="2885" name="Google Shape;2885;p25"/>
          <p:cNvSpPr txBox="1"/>
          <p:nvPr>
            <p:ph type="title"/>
          </p:nvPr>
        </p:nvSpPr>
        <p:spPr>
          <a:xfrm>
            <a:off x="233850" y="-166662"/>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1100"/>
              <a:buFont typeface="Arial"/>
              <a:buNone/>
            </a:pPr>
            <a:r>
              <a:rPr lang="en-SA"/>
              <a:t>Microbiology Team</a:t>
            </a:r>
            <a:r>
              <a:rPr baseline="30000" lang="en-SA"/>
              <a:t>442</a:t>
            </a:r>
            <a:endParaRPr baseline="30000"/>
          </a:p>
        </p:txBody>
      </p:sp>
      <p:graphicFrame>
        <p:nvGraphicFramePr>
          <p:cNvPr id="2886" name="Google Shape;2886;p25"/>
          <p:cNvGraphicFramePr/>
          <p:nvPr/>
        </p:nvGraphicFramePr>
        <p:xfrm>
          <a:off x="-6" y="764145"/>
          <a:ext cx="3000000" cy="3000000"/>
        </p:xfrm>
        <a:graphic>
          <a:graphicData uri="http://schemas.openxmlformats.org/drawingml/2006/table">
            <a:tbl>
              <a:tblPr>
                <a:noFill/>
                <a:tableStyleId>{AC59D2A8-ECCA-4C8F-A97D-62AF82CD3232}</a:tableStyleId>
              </a:tblPr>
              <a:tblGrid>
                <a:gridCol w="3429000"/>
                <a:gridCol w="3429000"/>
              </a:tblGrid>
              <a:tr h="180250">
                <a:tc gridSpan="2" rowSpan="2">
                  <a:txBody>
                    <a:bodyPr/>
                    <a:lstStyle/>
                    <a:p>
                      <a:pPr indent="0" lvl="0" marL="0" rtl="0" algn="ctr">
                        <a:spcBef>
                          <a:spcPts val="0"/>
                        </a:spcBef>
                        <a:spcAft>
                          <a:spcPts val="0"/>
                        </a:spcAft>
                        <a:buNone/>
                      </a:pPr>
                      <a:r>
                        <a:rPr b="1" lang="en-SA" sz="3000">
                          <a:solidFill>
                            <a:schemeClr val="accent1"/>
                          </a:solidFill>
                          <a:latin typeface="Asap"/>
                          <a:ea typeface="Asap"/>
                          <a:cs typeface="Asap"/>
                          <a:sym typeface="Asap"/>
                        </a:rPr>
                        <a:t>Leaders</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b="1" sz="8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00318B">
                          <a:alpha val="0"/>
                        </a:srgbClr>
                      </a:solidFill>
                      <a:prstDash val="solid"/>
                      <a:round/>
                      <a:headEnd len="sm" w="sm" type="none"/>
                      <a:tailEnd len="sm" w="sm" type="none"/>
                    </a:lnL>
                    <a:lnR cap="flat" cmpd="sng" w="9525">
                      <a:solidFill>
                        <a:srgbClr val="00318B">
                          <a:alpha val="0"/>
                        </a:srgbClr>
                      </a:solidFill>
                      <a:prstDash val="solid"/>
                      <a:round/>
                      <a:headEnd len="sm" w="sm" type="none"/>
                      <a:tailEnd len="sm" w="sm" type="none"/>
                    </a:lnR>
                    <a:lnT cap="flat" cmpd="sng" w="9525">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rowSpan="2" hMerge="1"/>
              </a:tr>
              <a:tr h="416625">
                <a:tc gridSpan="2" vMerge="1"/>
                <a:tc hMerge="1" vMerge="1"/>
              </a:tr>
              <a:tr h="602775">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Shaden Albassam</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Mohammed Alghamdi</a:t>
                      </a:r>
                      <a:endParaRPr sz="2000">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r>
              <a:tr h="936025">
                <a:tc gridSpan="2">
                  <a:txBody>
                    <a:bodyPr/>
                    <a:lstStyle/>
                    <a:p>
                      <a:pPr indent="0" lvl="0" marL="0" rtl="0" algn="ctr">
                        <a:spcBef>
                          <a:spcPts val="0"/>
                        </a:spcBef>
                        <a:spcAft>
                          <a:spcPts val="0"/>
                        </a:spcAft>
                        <a:buNone/>
                      </a:pPr>
                      <a:r>
                        <a:rPr b="1" lang="en-SA" sz="3000">
                          <a:solidFill>
                            <a:schemeClr val="accent1"/>
                          </a:solidFill>
                          <a:latin typeface="Asap"/>
                          <a:ea typeface="Asap"/>
                          <a:cs typeface="Asap"/>
                          <a:sym typeface="Asap"/>
                        </a:rPr>
                        <a:t>Co-Leader</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sz="6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Ahmad Bahmaid</a:t>
                      </a:r>
                      <a:endParaRPr b="1" sz="2000">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b="1" sz="1400">
                        <a:solidFill>
                          <a:schemeClr val="accent1"/>
                        </a:solidFill>
                        <a:latin typeface="Asap"/>
                        <a:ea typeface="Asap"/>
                        <a:cs typeface="Asap"/>
                        <a:sym typeface="Asap"/>
                      </a:endParaRPr>
                    </a:p>
                    <a:p>
                      <a:pPr indent="0" lvl="0" marL="0" rtl="0" algn="ctr">
                        <a:spcBef>
                          <a:spcPts val="0"/>
                        </a:spcBef>
                        <a:spcAft>
                          <a:spcPts val="0"/>
                        </a:spcAft>
                        <a:buNone/>
                      </a:pPr>
                      <a:r>
                        <a:rPr b="1" lang="en-SA" sz="3000">
                          <a:solidFill>
                            <a:schemeClr val="accent1"/>
                          </a:solidFill>
                          <a:latin typeface="Asap"/>
                          <a:ea typeface="Asap"/>
                          <a:cs typeface="Asap"/>
                          <a:sym typeface="Asap"/>
                        </a:rPr>
                        <a:t>Members</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b="1" sz="8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hMerge="1"/>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Raghad Alnadeef</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Yazeed Hussein</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Ghada Binslmah</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Talal Alharbi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Tharaa Alhowaish</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Meshari Alshathri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Amani Alotaibi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Emad Almutairi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Nouf Alsaigh</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Abdulrahman Al-Douir</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Razan Almanjomi</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Abdulrahman Binbakhit</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chemeClr val="accent2"/>
                          </a:solidFill>
                          <a:highlight>
                            <a:srgbClr val="EFF4FC"/>
                          </a:highlight>
                          <a:latin typeface="Titillium Web"/>
                          <a:ea typeface="Titillium Web"/>
                          <a:cs typeface="Titillium Web"/>
                          <a:sym typeface="Titillium Web"/>
                        </a:rPr>
                        <a:t>Shahed Bukhari</a:t>
                      </a:r>
                      <a:endParaRPr sz="2000">
                        <a:solidFill>
                          <a:srgbClr val="434343"/>
                        </a:solidFill>
                        <a:highlight>
                          <a:srgbClr val="EFF4FC"/>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Abdullah Alshahri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l">
                        <a:spcBef>
                          <a:spcPts val="0"/>
                        </a:spcBef>
                        <a:spcAft>
                          <a:spcPts val="0"/>
                        </a:spcAft>
                        <a:buNone/>
                      </a:pPr>
                      <a:r>
                        <a:t/>
                      </a:r>
                      <a:endParaRPr sz="1400"/>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Abdulaziz Alnasser</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dk1"/>
                          </a:solidFill>
                          <a:latin typeface="Titillium Web"/>
                          <a:ea typeface="Titillium Web"/>
                          <a:cs typeface="Titillium Web"/>
                          <a:sym typeface="Titillium Web"/>
                        </a:rPr>
                        <a:t>Luay Almutair</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highlight>
                            <a:srgbClr val="EFF4FC"/>
                          </a:highlight>
                          <a:latin typeface="Titillium Web"/>
                          <a:ea typeface="Titillium Web"/>
                          <a:cs typeface="Titillium Web"/>
                          <a:sym typeface="Titillium Web"/>
                        </a:rPr>
                        <a:t>Ali Dhafer Jabaan</a:t>
                      </a:r>
                      <a:endParaRPr sz="2000">
                        <a:solidFill>
                          <a:schemeClr val="accent2"/>
                        </a:solidFill>
                        <a:highlight>
                          <a:srgbClr val="EFF4FC"/>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SA" sz="2000">
                          <a:solidFill>
                            <a:srgbClr val="434343"/>
                          </a:solidFill>
                          <a:latin typeface="Titillium Web"/>
                          <a:ea typeface="Titillium Web"/>
                          <a:cs typeface="Titillium Web"/>
                          <a:sym typeface="Titillium Web"/>
                        </a:rPr>
                        <a:t>Abdulaziz Alotaibi</a:t>
                      </a:r>
                      <a:endParaRPr sz="2000">
                        <a:highlight>
                          <a:srgbClr val="EFF4FC"/>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bl>
          </a:graphicData>
        </a:graphic>
      </p:graphicFrame>
      <p:sp>
        <p:nvSpPr>
          <p:cNvPr id="2887" name="Google Shape;2887;p25"/>
          <p:cNvSpPr txBox="1"/>
          <p:nvPr/>
        </p:nvSpPr>
        <p:spPr>
          <a:xfrm>
            <a:off x="-49050" y="8550313"/>
            <a:ext cx="6956100" cy="59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SA" sz="2700">
                <a:solidFill>
                  <a:schemeClr val="accent1"/>
                </a:solidFill>
                <a:latin typeface="Titillium Web"/>
                <a:ea typeface="Titillium Web"/>
                <a:cs typeface="Titillium Web"/>
                <a:sym typeface="Titillium Web"/>
              </a:rPr>
              <a:t>Special Thanks to Microbiology Team</a:t>
            </a:r>
            <a:r>
              <a:rPr b="1" baseline="30000" i="1" lang="en-SA" sz="2700">
                <a:solidFill>
                  <a:schemeClr val="accent1"/>
                </a:solidFill>
                <a:latin typeface="Titillium Web"/>
                <a:ea typeface="Titillium Web"/>
                <a:cs typeface="Titillium Web"/>
                <a:sym typeface="Titillium Web"/>
              </a:rPr>
              <a:t>441</a:t>
            </a:r>
            <a:endParaRPr b="1" baseline="30000" i="1" sz="2700">
              <a:solidFill>
                <a:schemeClr val="accent1"/>
              </a:solidFill>
              <a:latin typeface="Titillium Web"/>
              <a:ea typeface="Titillium Web"/>
              <a:cs typeface="Titillium Web"/>
              <a:sym typeface="Titillium Web"/>
            </a:endParaRPr>
          </a:p>
        </p:txBody>
      </p:sp>
      <p:sp>
        <p:nvSpPr>
          <p:cNvPr id="2888" name="Google Shape;2888;p25"/>
          <p:cNvSpPr txBox="1"/>
          <p:nvPr/>
        </p:nvSpPr>
        <p:spPr>
          <a:xfrm>
            <a:off x="-1248000" y="8911387"/>
            <a:ext cx="9078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SA" sz="1800">
                <a:solidFill>
                  <a:schemeClr val="accent1"/>
                </a:solidFill>
                <a:latin typeface="Titillium Web"/>
                <a:ea typeface="Titillium Web"/>
                <a:cs typeface="Titillium Web"/>
                <a:sym typeface="Titillium Web"/>
              </a:rPr>
              <a:t>Thanks to the amazing sara alhamlan for the great theme!</a:t>
            </a:r>
            <a:endParaRPr b="1" i="1" sz="1800">
              <a:solidFill>
                <a:schemeClr val="accent1"/>
              </a:solidFill>
              <a:latin typeface="Titillium Web"/>
              <a:ea typeface="Titillium Web"/>
              <a:cs typeface="Titillium Web"/>
              <a:sym typeface="Titillium Web"/>
            </a:endParaRPr>
          </a:p>
        </p:txBody>
      </p:sp>
      <p:sp>
        <p:nvSpPr>
          <p:cNvPr id="2889" name="Google Shape;2889;p25"/>
          <p:cNvSpPr txBox="1"/>
          <p:nvPr/>
        </p:nvSpPr>
        <p:spPr>
          <a:xfrm>
            <a:off x="0" y="9507000"/>
            <a:ext cx="315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solidFill>
                  <a:srgbClr val="00318B"/>
                </a:solidFill>
                <a:latin typeface="Asap"/>
                <a:ea typeface="Asap"/>
                <a:cs typeface="Asap"/>
                <a:sym typeface="Asap"/>
              </a:rPr>
              <a:t>Microbiology442@gmail.com</a:t>
            </a:r>
            <a:endParaRPr b="1">
              <a:solidFill>
                <a:srgbClr val="00318B"/>
              </a:solidFill>
              <a:latin typeface="Asap"/>
              <a:ea typeface="Asap"/>
              <a:cs typeface="Asap"/>
              <a:sym typeface="Asap"/>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1" name="Shape 2551"/>
        <p:cNvGrpSpPr/>
        <p:nvPr/>
      </p:nvGrpSpPr>
      <p:grpSpPr>
        <a:xfrm>
          <a:off x="0" y="0"/>
          <a:ext cx="0" cy="0"/>
          <a:chOff x="0" y="0"/>
          <a:chExt cx="0" cy="0"/>
        </a:xfrm>
      </p:grpSpPr>
      <p:sp>
        <p:nvSpPr>
          <p:cNvPr id="2552" name="Google Shape;2552;p12"/>
          <p:cNvSpPr txBox="1"/>
          <p:nvPr>
            <p:ph idx="1" type="subTitle"/>
          </p:nvPr>
        </p:nvSpPr>
        <p:spPr>
          <a:xfrm>
            <a:off x="1043550" y="2108100"/>
            <a:ext cx="5707800" cy="377100"/>
          </a:xfrm>
          <a:prstGeom prst="rect">
            <a:avLst/>
          </a:prstGeom>
        </p:spPr>
        <p:txBody>
          <a:bodyPr anchorCtr="0" anchor="ctr" bIns="91425" lIns="91425" spcFirstLastPara="1" rIns="91425" wrap="square" tIns="91425">
            <a:spAutoFit/>
          </a:bodyPr>
          <a:lstStyle/>
          <a:p>
            <a:pPr indent="0" lvl="0" marL="0" rtl="0" algn="l">
              <a:spcBef>
                <a:spcPts val="0"/>
              </a:spcBef>
              <a:spcAft>
                <a:spcPts val="1200"/>
              </a:spcAft>
              <a:buNone/>
            </a:pPr>
            <a:r>
              <a:rPr lang="en-SA" sz="1250">
                <a:solidFill>
                  <a:schemeClr val="dk1"/>
                </a:solidFill>
              </a:rPr>
              <a:t>Acquire the basic knowledge about fungal infections of the respiratory system.</a:t>
            </a:r>
            <a:endParaRPr sz="1250">
              <a:solidFill>
                <a:schemeClr val="dk1"/>
              </a:solidFill>
            </a:endParaRPr>
          </a:p>
        </p:txBody>
      </p:sp>
      <p:sp>
        <p:nvSpPr>
          <p:cNvPr id="2553" name="Google Shape;2553;p12"/>
          <p:cNvSpPr txBox="1"/>
          <p:nvPr>
            <p:ph idx="2" type="subTitle"/>
          </p:nvPr>
        </p:nvSpPr>
        <p:spPr>
          <a:xfrm>
            <a:off x="1043550" y="2596700"/>
            <a:ext cx="5513100" cy="3222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SzPts val="688"/>
              <a:buNone/>
            </a:pPr>
            <a:r>
              <a:rPr lang="en-SA" sz="1475">
                <a:solidFill>
                  <a:schemeClr val="dk1"/>
                </a:solidFill>
              </a:rPr>
              <a:t>Know the main fungi that affects the respiratory system.</a:t>
            </a:r>
            <a:endParaRPr sz="1475">
              <a:solidFill>
                <a:schemeClr val="dk1"/>
              </a:solidFill>
            </a:endParaRPr>
          </a:p>
        </p:txBody>
      </p:sp>
      <p:sp>
        <p:nvSpPr>
          <p:cNvPr id="2554" name="Google Shape;2554;p12"/>
          <p:cNvSpPr txBox="1"/>
          <p:nvPr>
            <p:ph idx="3" type="subTitle"/>
          </p:nvPr>
        </p:nvSpPr>
        <p:spPr>
          <a:xfrm>
            <a:off x="1043550" y="3030435"/>
            <a:ext cx="4770900" cy="3222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SzPts val="688"/>
              <a:buNone/>
            </a:pPr>
            <a:r>
              <a:rPr lang="en-SA" sz="1475">
                <a:solidFill>
                  <a:schemeClr val="dk1"/>
                </a:solidFill>
              </a:rPr>
              <a:t>Identify the clinical settings of such infections.</a:t>
            </a:r>
            <a:endParaRPr sz="1475">
              <a:solidFill>
                <a:schemeClr val="dk1"/>
              </a:solidFill>
            </a:endParaRPr>
          </a:p>
        </p:txBody>
      </p:sp>
      <p:sp>
        <p:nvSpPr>
          <p:cNvPr id="2555" name="Google Shape;2555;p12"/>
          <p:cNvSpPr txBox="1"/>
          <p:nvPr>
            <p:ph idx="4" type="subTitle"/>
          </p:nvPr>
        </p:nvSpPr>
        <p:spPr>
          <a:xfrm>
            <a:off x="1086450" y="3464150"/>
            <a:ext cx="5427300" cy="3222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SzPts val="688"/>
              <a:buNone/>
            </a:pPr>
            <a:r>
              <a:rPr lang="en-SA" sz="1475">
                <a:solidFill>
                  <a:schemeClr val="dk1"/>
                </a:solidFill>
              </a:rPr>
              <a:t>Know the laboratory diagnosis, and treatment of these infections.</a:t>
            </a:r>
            <a:endParaRPr sz="1475">
              <a:solidFill>
                <a:schemeClr val="dk1"/>
              </a:solidFill>
            </a:endParaRPr>
          </a:p>
        </p:txBody>
      </p:sp>
      <p:pic>
        <p:nvPicPr>
          <p:cNvPr id="2556" name="Google Shape;2556;p12"/>
          <p:cNvPicPr preferRelativeResize="0"/>
          <p:nvPr/>
        </p:nvPicPr>
        <p:blipFill>
          <a:blip r:embed="rId3">
            <a:alphaModFix/>
          </a:blip>
          <a:stretch>
            <a:fillRect/>
          </a:stretch>
        </p:blipFill>
        <p:spPr>
          <a:xfrm>
            <a:off x="502000" y="3786350"/>
            <a:ext cx="769725" cy="2828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0" name="Shape 2560"/>
        <p:cNvGrpSpPr/>
        <p:nvPr/>
      </p:nvGrpSpPr>
      <p:grpSpPr>
        <a:xfrm>
          <a:off x="0" y="0"/>
          <a:ext cx="0" cy="0"/>
          <a:chOff x="0" y="0"/>
          <a:chExt cx="0" cy="0"/>
        </a:xfrm>
      </p:grpSpPr>
      <p:sp>
        <p:nvSpPr>
          <p:cNvPr id="2561" name="Google Shape;2561;p13"/>
          <p:cNvSpPr txBox="1"/>
          <p:nvPr/>
        </p:nvSpPr>
        <p:spPr>
          <a:xfrm>
            <a:off x="701024" y="550050"/>
            <a:ext cx="5455800" cy="9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100">
                <a:solidFill>
                  <a:schemeClr val="accent1"/>
                </a:solidFill>
                <a:latin typeface="Asap"/>
                <a:ea typeface="Asap"/>
                <a:cs typeface="Asap"/>
                <a:sym typeface="Asap"/>
              </a:rPr>
              <a:t>Respiratory Fungal Infections </a:t>
            </a:r>
            <a:endParaRPr b="1" sz="3100">
              <a:solidFill>
                <a:schemeClr val="accent1"/>
              </a:solidFill>
              <a:latin typeface="Asap"/>
              <a:ea typeface="Asap"/>
              <a:cs typeface="Asap"/>
              <a:sym typeface="Asap"/>
            </a:endParaRPr>
          </a:p>
        </p:txBody>
      </p:sp>
      <p:sp>
        <p:nvSpPr>
          <p:cNvPr id="2562" name="Google Shape;2562;p13"/>
          <p:cNvSpPr txBox="1"/>
          <p:nvPr/>
        </p:nvSpPr>
        <p:spPr>
          <a:xfrm>
            <a:off x="617038" y="8005200"/>
            <a:ext cx="5322600" cy="453600"/>
          </a:xfrm>
          <a:prstGeom prst="rect">
            <a:avLst/>
          </a:prstGeom>
          <a:noFill/>
          <a:ln>
            <a:noFill/>
          </a:ln>
        </p:spPr>
        <p:txBody>
          <a:bodyPr anchorCtr="0" anchor="t" bIns="45700" lIns="91425" spcFirstLastPara="1" rIns="91425" wrap="square" tIns="45700">
            <a:noAutofit/>
          </a:bodyPr>
          <a:lstStyle/>
          <a:p>
            <a:pPr indent="457200" lvl="0" marL="0" rtl="0" algn="l">
              <a:spcBef>
                <a:spcPts val="0"/>
              </a:spcBef>
              <a:spcAft>
                <a:spcPts val="0"/>
              </a:spcAft>
              <a:buSzPts val="1100"/>
              <a:buNone/>
            </a:pPr>
            <a:r>
              <a:t/>
            </a:r>
            <a:endParaRPr sz="1600">
              <a:solidFill>
                <a:srgbClr val="002060"/>
              </a:solidFill>
              <a:latin typeface="Titillium Web"/>
              <a:ea typeface="Titillium Web"/>
              <a:cs typeface="Titillium Web"/>
              <a:sym typeface="Titillium Web"/>
            </a:endParaRPr>
          </a:p>
          <a:p>
            <a:pPr indent="457200" lvl="0" marL="0" rtl="0" algn="l">
              <a:spcBef>
                <a:spcPts val="0"/>
              </a:spcBef>
              <a:spcAft>
                <a:spcPts val="0"/>
              </a:spcAft>
              <a:buClr>
                <a:schemeClr val="dk1"/>
              </a:buClr>
              <a:buSzPts val="1100"/>
              <a:buFont typeface="Arial"/>
              <a:buNone/>
            </a:pPr>
            <a:r>
              <a:t/>
            </a:r>
            <a:endParaRPr sz="16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600">
              <a:solidFill>
                <a:srgbClr val="002060"/>
              </a:solidFill>
              <a:latin typeface="Titillium Web"/>
              <a:ea typeface="Titillium Web"/>
              <a:cs typeface="Titillium Web"/>
              <a:sym typeface="Titillium Web"/>
            </a:endParaRPr>
          </a:p>
          <a:p>
            <a:pPr indent="0" lvl="0" marL="0" marR="0" rtl="0" algn="l">
              <a:spcBef>
                <a:spcPts val="0"/>
              </a:spcBef>
              <a:spcAft>
                <a:spcPts val="0"/>
              </a:spcAft>
              <a:buNone/>
            </a:pPr>
            <a:r>
              <a:t/>
            </a:r>
            <a:endParaRPr sz="2000">
              <a:solidFill>
                <a:srgbClr val="002060"/>
              </a:solidFill>
              <a:latin typeface="Titillium Web"/>
              <a:ea typeface="Titillium Web"/>
              <a:cs typeface="Titillium Web"/>
              <a:sym typeface="Titillium Web"/>
            </a:endParaRPr>
          </a:p>
        </p:txBody>
      </p:sp>
      <p:sp>
        <p:nvSpPr>
          <p:cNvPr id="2563" name="Google Shape;2563;p13"/>
          <p:cNvSpPr txBox="1"/>
          <p:nvPr/>
        </p:nvSpPr>
        <p:spPr>
          <a:xfrm>
            <a:off x="617050" y="1590902"/>
            <a:ext cx="5322600" cy="1332900"/>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Clr>
                <a:srgbClr val="002060"/>
              </a:buClr>
              <a:buSzPts val="1400"/>
              <a:buFont typeface="Titillium Web"/>
              <a:buChar char="●"/>
            </a:pPr>
            <a:r>
              <a:rPr lang="en-SA">
                <a:solidFill>
                  <a:srgbClr val="002060"/>
                </a:solidFill>
                <a:latin typeface="Titillium Web"/>
                <a:ea typeface="Titillium Web"/>
                <a:cs typeface="Titillium Web"/>
                <a:sym typeface="Titillium Web"/>
              </a:rPr>
              <a:t>Respiratory Fungal infections are less common than viral and bacterial infections.</a:t>
            </a:r>
            <a:endParaRPr>
              <a:solidFill>
                <a:srgbClr val="002060"/>
              </a:solidFill>
              <a:latin typeface="Titillium Web"/>
              <a:ea typeface="Titillium Web"/>
              <a:cs typeface="Titillium Web"/>
              <a:sym typeface="Titillium Web"/>
            </a:endParaRPr>
          </a:p>
          <a:p>
            <a:pPr indent="0" lvl="0" marL="457200" marR="0" rtl="0" algn="l">
              <a:spcBef>
                <a:spcPts val="0"/>
              </a:spcBef>
              <a:spcAft>
                <a:spcPts val="0"/>
              </a:spcAft>
              <a:buNone/>
            </a:pPr>
            <a:r>
              <a:t/>
            </a:r>
            <a:endParaRPr>
              <a:solidFill>
                <a:srgbClr val="002060"/>
              </a:solidFill>
              <a:latin typeface="Titillium Web"/>
              <a:ea typeface="Titillium Web"/>
              <a:cs typeface="Titillium Web"/>
              <a:sym typeface="Titillium Web"/>
            </a:endParaRPr>
          </a:p>
          <a:p>
            <a:pPr indent="-317500" lvl="0" marL="457200" marR="0" rtl="0" algn="l">
              <a:spcBef>
                <a:spcPts val="0"/>
              </a:spcBef>
              <a:spcAft>
                <a:spcPts val="0"/>
              </a:spcAft>
              <a:buClr>
                <a:srgbClr val="002060"/>
              </a:buClr>
              <a:buSzPts val="1400"/>
              <a:buFont typeface="Titillium Web"/>
              <a:buChar char="●"/>
            </a:pPr>
            <a:r>
              <a:rPr lang="en-SA">
                <a:solidFill>
                  <a:srgbClr val="002060"/>
                </a:solidFill>
                <a:latin typeface="Titillium Web"/>
                <a:ea typeface="Titillium Web"/>
                <a:cs typeface="Titillium Web"/>
                <a:sym typeface="Titillium Web"/>
              </a:rPr>
              <a:t>Some of them are more invasive, which makes them significantly harder to diagnose and treat.</a:t>
            </a:r>
            <a:endParaRPr>
              <a:solidFill>
                <a:srgbClr val="002060"/>
              </a:solidFill>
              <a:latin typeface="Titillium Web"/>
              <a:ea typeface="Titillium Web"/>
              <a:cs typeface="Titillium Web"/>
              <a:sym typeface="Titillium Web"/>
            </a:endParaRPr>
          </a:p>
          <a:p>
            <a:pPr indent="0" lvl="0" marL="0" marR="0" rtl="0" algn="l">
              <a:spcBef>
                <a:spcPts val="0"/>
              </a:spcBef>
              <a:spcAft>
                <a:spcPts val="0"/>
              </a:spcAft>
              <a:buNone/>
            </a:pPr>
            <a:r>
              <a:t/>
            </a:r>
            <a:endParaRPr sz="1600">
              <a:solidFill>
                <a:srgbClr val="002060"/>
              </a:solidFill>
              <a:latin typeface="Titillium Web"/>
              <a:ea typeface="Titillium Web"/>
              <a:cs typeface="Titillium Web"/>
              <a:sym typeface="Titillium Web"/>
            </a:endParaRPr>
          </a:p>
        </p:txBody>
      </p:sp>
      <p:sp>
        <p:nvSpPr>
          <p:cNvPr id="2564" name="Google Shape;2564;p13"/>
          <p:cNvSpPr txBox="1"/>
          <p:nvPr/>
        </p:nvSpPr>
        <p:spPr>
          <a:xfrm>
            <a:off x="233175" y="2923800"/>
            <a:ext cx="6391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300">
                <a:solidFill>
                  <a:schemeClr val="accent1"/>
                </a:solidFill>
                <a:latin typeface="Asap"/>
                <a:ea typeface="Asap"/>
                <a:cs typeface="Asap"/>
                <a:sym typeface="Asap"/>
              </a:rPr>
              <a:t>Etiology of Respiratory Fungal Infection</a:t>
            </a:r>
            <a:endParaRPr b="1" sz="2300">
              <a:solidFill>
                <a:schemeClr val="accent1"/>
              </a:solidFill>
              <a:latin typeface="Asap"/>
              <a:ea typeface="Asap"/>
              <a:cs typeface="Asap"/>
              <a:sym typeface="Asap"/>
            </a:endParaRPr>
          </a:p>
        </p:txBody>
      </p:sp>
      <p:graphicFrame>
        <p:nvGraphicFramePr>
          <p:cNvPr id="2565" name="Google Shape;2565;p13"/>
          <p:cNvGraphicFramePr/>
          <p:nvPr/>
        </p:nvGraphicFramePr>
        <p:xfrm>
          <a:off x="233186" y="3783806"/>
          <a:ext cx="3000000" cy="3000000"/>
        </p:xfrm>
        <a:graphic>
          <a:graphicData uri="http://schemas.openxmlformats.org/drawingml/2006/table">
            <a:tbl>
              <a:tblPr>
                <a:noFill/>
                <a:tableStyleId>{091B2553-00FC-451A-9339-03C3CE087B14}</a:tableStyleId>
              </a:tblPr>
              <a:tblGrid>
                <a:gridCol w="1290350"/>
                <a:gridCol w="2034575"/>
                <a:gridCol w="2781475"/>
              </a:tblGrid>
              <a:tr h="786775">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Yeast </a:t>
                      </a:r>
                      <a:r>
                        <a:rPr lang="en-SA">
                          <a:solidFill>
                            <a:srgbClr val="073763"/>
                          </a:solidFill>
                          <a:latin typeface="Titillium Web"/>
                          <a:ea typeface="Titillium Web"/>
                          <a:cs typeface="Titillium Web"/>
                          <a:sym typeface="Titillium Web"/>
                        </a:rPr>
                        <a:t>(opportunistic)</a:t>
                      </a:r>
                      <a:endParaRPr>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 </a:t>
                      </a:r>
                      <a:r>
                        <a:rPr lang="en-SA">
                          <a:solidFill>
                            <a:srgbClr val="434343"/>
                          </a:solidFill>
                          <a:latin typeface="Titillium Web"/>
                          <a:ea typeface="Titillium Web"/>
                          <a:cs typeface="Titillium Web"/>
                          <a:sym typeface="Titillium Web"/>
                        </a:rPr>
                        <a:t>Candidiasis</a:t>
                      </a:r>
                      <a:endParaRPr>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 </a:t>
                      </a:r>
                      <a:r>
                        <a:rPr lang="en-SA">
                          <a:solidFill>
                            <a:srgbClr val="434343"/>
                          </a:solidFill>
                          <a:latin typeface="Titillium Web"/>
                          <a:ea typeface="Titillium Web"/>
                          <a:cs typeface="Titillium Web"/>
                          <a:sym typeface="Titillium Web"/>
                        </a:rPr>
                        <a:t>Cryptococcosis (Cryptococcus neoformans, C. gattii)</a:t>
                      </a:r>
                      <a:endParaRPr>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21050">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Mould Fungi </a:t>
                      </a:r>
                      <a:r>
                        <a:rPr lang="en-SA">
                          <a:solidFill>
                            <a:srgbClr val="073763"/>
                          </a:solidFill>
                          <a:latin typeface="Titillium Web"/>
                          <a:ea typeface="Titillium Web"/>
                          <a:cs typeface="Titillium Web"/>
                          <a:sym typeface="Titillium Web"/>
                        </a:rPr>
                        <a:t>(opportunistic)</a:t>
                      </a:r>
                      <a:endParaRPr>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b="1" lang="en-SA">
                          <a:solidFill>
                            <a:schemeClr val="accent3"/>
                          </a:solidFill>
                          <a:latin typeface="Titillium Web"/>
                          <a:ea typeface="Titillium Web"/>
                          <a:cs typeface="Titillium Web"/>
                          <a:sym typeface="Titillium Web"/>
                        </a:rPr>
                        <a:t>● Aspergillosis (Aspergillus species)</a:t>
                      </a:r>
                      <a:endParaRPr b="1">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b="1" lang="en-SA">
                          <a:solidFill>
                            <a:schemeClr val="accent3"/>
                          </a:solidFill>
                          <a:latin typeface="Titillium Web"/>
                          <a:ea typeface="Titillium Web"/>
                          <a:cs typeface="Titillium Web"/>
                          <a:sym typeface="Titillium Web"/>
                        </a:rPr>
                        <a:t>● Zygomycosis (Zygomycetes, e.g. Rhizopus, Mucor)</a:t>
                      </a:r>
                      <a:endParaRPr b="1">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a:solidFill>
                            <a:srgbClr val="434343"/>
                          </a:solidFill>
                          <a:latin typeface="Titillium Web"/>
                          <a:ea typeface="Titillium Web"/>
                          <a:cs typeface="Titillium Web"/>
                          <a:sym typeface="Titillium Web"/>
                        </a:rPr>
                        <a:t>● Other mould</a:t>
                      </a:r>
                      <a:endParaRPr>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555900">
                <a:tc rowSpan="4">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Dimorphic Fungi</a:t>
                      </a:r>
                      <a:endParaRPr sz="1000">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rPr lang="en-SA" sz="1000">
                          <a:solidFill>
                            <a:srgbClr val="9E9E9E"/>
                          </a:solidFill>
                          <a:latin typeface="Titillium Web"/>
                          <a:ea typeface="Titillium Web"/>
                          <a:cs typeface="Titillium Web"/>
                          <a:sym typeface="Titillium Web"/>
                        </a:rPr>
                        <a:t>:</a:t>
                      </a:r>
                      <a:r>
                        <a:rPr lang="en-SA">
                          <a:solidFill>
                            <a:srgbClr val="073763"/>
                          </a:solidFill>
                          <a:latin typeface="Titillium Web"/>
                          <a:ea typeface="Titillium Web"/>
                          <a:cs typeface="Titillium Web"/>
                          <a:sym typeface="Titillium Web"/>
                        </a:rPr>
                        <a:t>(Primary Infections)</a:t>
                      </a:r>
                      <a:endParaRPr sz="10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rPr lang="en-SA" sz="1000">
                          <a:solidFill>
                            <a:srgbClr val="9E9E9E"/>
                          </a:solidFill>
                          <a:latin typeface="Titillium Web"/>
                          <a:ea typeface="Titillium Web"/>
                          <a:cs typeface="Titillium Web"/>
                          <a:sym typeface="Titillium Web"/>
                        </a:rPr>
                        <a:t>Team 439</a:t>
                      </a:r>
                      <a:endParaRPr sz="1000">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rPr lang="en-SA" sz="1000">
                          <a:solidFill>
                            <a:srgbClr val="9E9E9E"/>
                          </a:solidFill>
                          <a:latin typeface="Titillium Web"/>
                          <a:ea typeface="Titillium Web"/>
                          <a:cs typeface="Titillium Web"/>
                          <a:sym typeface="Titillium Web"/>
                        </a:rPr>
                        <a:t>Have 2 forms depending on environmental factors 1- it grows as yeast at body temperature </a:t>
                      </a:r>
                      <a:endParaRPr sz="1000">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rPr lang="en-SA" sz="1000">
                          <a:solidFill>
                            <a:srgbClr val="9E9E9E"/>
                          </a:solidFill>
                          <a:latin typeface="Titillium Web"/>
                          <a:ea typeface="Titillium Web"/>
                          <a:cs typeface="Titillium Web"/>
                          <a:sym typeface="Titillium Web"/>
                        </a:rPr>
                        <a:t>2- grows as mould at room temperature </a:t>
                      </a:r>
                      <a:endParaRPr sz="1000">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lang="en-SA">
                          <a:solidFill>
                            <a:srgbClr val="434343"/>
                          </a:solidFill>
                          <a:latin typeface="Titillium Web"/>
                          <a:ea typeface="Titillium Web"/>
                          <a:cs typeface="Titillium Web"/>
                          <a:sym typeface="Titillium Web"/>
                        </a:rPr>
                        <a:t>● Histoplasma capsulatum</a:t>
                      </a:r>
                      <a:endParaRPr>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629775">
                <a:tc vMerge="1"/>
                <a:tc gridSpan="2">
                  <a:txBody>
                    <a:bodyPr/>
                    <a:lstStyle/>
                    <a:p>
                      <a:pPr indent="0" lvl="0" marL="0" rtl="0" algn="l">
                        <a:spcBef>
                          <a:spcPts val="0"/>
                        </a:spcBef>
                        <a:spcAft>
                          <a:spcPts val="0"/>
                        </a:spcAft>
                        <a:buClr>
                          <a:schemeClr val="dk1"/>
                        </a:buClr>
                        <a:buSzPts val="1100"/>
                        <a:buFont typeface="Arial"/>
                        <a:buNone/>
                      </a:pPr>
                      <a:r>
                        <a:rPr lang="en-SA">
                          <a:solidFill>
                            <a:schemeClr val="accent2"/>
                          </a:solidFill>
                          <a:latin typeface="Titillium Web"/>
                          <a:ea typeface="Titillium Web"/>
                          <a:cs typeface="Titillium Web"/>
                          <a:sym typeface="Titillium Web"/>
                        </a:rPr>
                        <a:t>● Blastomyces dermatitidis</a:t>
                      </a:r>
                      <a:endParaRPr>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60375">
                <a:tc vMerge="1"/>
                <a:tc gridSpan="2" rowSpan="2">
                  <a:txBody>
                    <a:bodyPr/>
                    <a:lstStyle/>
                    <a:p>
                      <a:pPr indent="0" lvl="0" marL="0" rtl="0" algn="l">
                        <a:spcBef>
                          <a:spcPts val="0"/>
                        </a:spcBef>
                        <a:spcAft>
                          <a:spcPts val="0"/>
                        </a:spcAft>
                        <a:buClr>
                          <a:schemeClr val="dk1"/>
                        </a:buClr>
                        <a:buSzPts val="1100"/>
                        <a:buFont typeface="Arial"/>
                        <a:buNone/>
                      </a:pPr>
                      <a:r>
                        <a:rPr lang="en-SA">
                          <a:solidFill>
                            <a:schemeClr val="accent2"/>
                          </a:solidFill>
                          <a:latin typeface="Titillium Web"/>
                          <a:ea typeface="Titillium Web"/>
                          <a:cs typeface="Titillium Web"/>
                          <a:sym typeface="Titillium Web"/>
                        </a:rPr>
                        <a:t>● Paracoccidioides brasiliensis</a:t>
                      </a:r>
                      <a:endParaRPr>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a:solidFill>
                            <a:schemeClr val="accent2"/>
                          </a:solidFill>
                          <a:latin typeface="Titillium Web"/>
                          <a:ea typeface="Titillium Web"/>
                          <a:cs typeface="Titillium Web"/>
                          <a:sym typeface="Titillium Web"/>
                        </a:rPr>
                        <a:t>● Coccidioides immitis</a:t>
                      </a:r>
                      <a:endParaRPr>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r>
              <a:tr h="1432575">
                <a:tc vMerge="1"/>
                <a:tc gridSpan="2" vMerge="1"/>
                <a:tc hMerge="1" vMerge="1"/>
              </a:tr>
            </a:tbl>
          </a:graphicData>
        </a:graphic>
      </p:graphicFrame>
      <p:sp>
        <p:nvSpPr>
          <p:cNvPr id="2566" name="Google Shape;2566;p13"/>
          <p:cNvSpPr txBox="1"/>
          <p:nvPr/>
        </p:nvSpPr>
        <p:spPr>
          <a:xfrm>
            <a:off x="233200" y="8688250"/>
            <a:ext cx="6243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200">
                <a:solidFill>
                  <a:srgbClr val="9E9E9E"/>
                </a:solidFill>
                <a:latin typeface="Titillium Web"/>
                <a:ea typeface="Titillium Web"/>
                <a:cs typeface="Titillium Web"/>
                <a:sym typeface="Titillium Web"/>
              </a:rPr>
              <a:t>Team439: </a:t>
            </a:r>
            <a:r>
              <a:rPr lang="en-SA" sz="1200">
                <a:solidFill>
                  <a:srgbClr val="9E9E9E"/>
                </a:solidFill>
                <a:latin typeface="Titillium Web"/>
                <a:ea typeface="Titillium Web"/>
                <a:cs typeface="Titillium Web"/>
                <a:sym typeface="Titillium Web"/>
              </a:rPr>
              <a:t>Fungal infections usually cause mild symptoms or self-limited in the immunocompetent host. In the immunocompromised host it causes severe infections and may disseminate throughout the body </a:t>
            </a:r>
            <a:endParaRPr sz="1200">
              <a:solidFill>
                <a:srgbClr val="9E9E9E"/>
              </a:solidFill>
              <a:latin typeface="Titillium Web"/>
              <a:ea typeface="Titillium Web"/>
              <a:cs typeface="Titillium Web"/>
              <a:sym typeface="Titillium Web"/>
            </a:endParaRPr>
          </a:p>
        </p:txBody>
      </p:sp>
      <p:grpSp>
        <p:nvGrpSpPr>
          <p:cNvPr id="2567" name="Google Shape;2567;p13"/>
          <p:cNvGrpSpPr/>
          <p:nvPr/>
        </p:nvGrpSpPr>
        <p:grpSpPr>
          <a:xfrm>
            <a:off x="338795" y="3059977"/>
            <a:ext cx="300659" cy="297060"/>
            <a:chOff x="-1138843" y="4300472"/>
            <a:chExt cx="300659" cy="297030"/>
          </a:xfrm>
        </p:grpSpPr>
        <p:sp>
          <p:nvSpPr>
            <p:cNvPr id="2568" name="Google Shape;2568;p1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1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1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5" name="Google Shape;2585;p13"/>
          <p:cNvGrpSpPr/>
          <p:nvPr/>
        </p:nvGrpSpPr>
        <p:grpSpPr>
          <a:xfrm>
            <a:off x="511670" y="706852"/>
            <a:ext cx="300659" cy="297060"/>
            <a:chOff x="-1138843" y="4300472"/>
            <a:chExt cx="300659" cy="297030"/>
          </a:xfrm>
        </p:grpSpPr>
        <p:sp>
          <p:nvSpPr>
            <p:cNvPr id="2586" name="Google Shape;2586;p1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1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1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1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1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1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1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1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1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6" name="Shape 2606"/>
        <p:cNvGrpSpPr/>
        <p:nvPr/>
      </p:nvGrpSpPr>
      <p:grpSpPr>
        <a:xfrm>
          <a:off x="0" y="0"/>
          <a:ext cx="0" cy="0"/>
          <a:chOff x="0" y="0"/>
          <a:chExt cx="0" cy="0"/>
        </a:xfrm>
      </p:grpSpPr>
      <p:grpSp>
        <p:nvGrpSpPr>
          <p:cNvPr id="2607" name="Google Shape;2607;p14"/>
          <p:cNvGrpSpPr/>
          <p:nvPr/>
        </p:nvGrpSpPr>
        <p:grpSpPr>
          <a:xfrm>
            <a:off x="332700" y="1793815"/>
            <a:ext cx="6192624" cy="4060365"/>
            <a:chOff x="1456300" y="3138100"/>
            <a:chExt cx="4306415" cy="2826568"/>
          </a:xfrm>
        </p:grpSpPr>
        <p:cxnSp>
          <p:nvCxnSpPr>
            <p:cNvPr id="2608" name="Google Shape;2608;p14"/>
            <p:cNvCxnSpPr/>
            <p:nvPr/>
          </p:nvCxnSpPr>
          <p:spPr>
            <a:xfrm>
              <a:off x="1696207" y="3495987"/>
              <a:ext cx="21000" cy="2334000"/>
            </a:xfrm>
            <a:prstGeom prst="straightConnector1">
              <a:avLst/>
            </a:prstGeom>
            <a:noFill/>
            <a:ln cap="flat" cmpd="sng" w="9525">
              <a:solidFill>
                <a:srgbClr val="C9DAF8"/>
              </a:solidFill>
              <a:prstDash val="solid"/>
              <a:round/>
              <a:headEnd len="sm" w="sm" type="none"/>
              <a:tailEnd len="sm" w="sm" type="none"/>
            </a:ln>
          </p:spPr>
        </p:cxnSp>
        <p:cxnSp>
          <p:nvCxnSpPr>
            <p:cNvPr id="2609" name="Google Shape;2609;p14"/>
            <p:cNvCxnSpPr/>
            <p:nvPr/>
          </p:nvCxnSpPr>
          <p:spPr>
            <a:xfrm flipH="1" rot="10800000">
              <a:off x="1701758" y="4071998"/>
              <a:ext cx="528000" cy="3000"/>
            </a:xfrm>
            <a:prstGeom prst="straightConnector1">
              <a:avLst/>
            </a:prstGeom>
            <a:noFill/>
            <a:ln cap="flat" cmpd="sng" w="9525">
              <a:solidFill>
                <a:srgbClr val="C9DAF8"/>
              </a:solidFill>
              <a:prstDash val="solid"/>
              <a:round/>
              <a:headEnd len="sm" w="sm" type="none"/>
              <a:tailEnd len="sm" w="sm" type="none"/>
            </a:ln>
          </p:spPr>
        </p:cxnSp>
        <p:sp>
          <p:nvSpPr>
            <p:cNvPr id="2610" name="Google Shape;2610;p14"/>
            <p:cNvSpPr txBox="1"/>
            <p:nvPr/>
          </p:nvSpPr>
          <p:spPr>
            <a:xfrm>
              <a:off x="2229597" y="3889119"/>
              <a:ext cx="35331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lang="en-SA" sz="1600">
                  <a:latin typeface="Titillium Web"/>
                  <a:ea typeface="Titillium Web"/>
                  <a:cs typeface="Titillium Web"/>
                  <a:sym typeface="Titillium Web"/>
                </a:rPr>
                <a:t>● Infections of the respiratory system (Inhalation)</a:t>
              </a:r>
              <a:endParaRPr i="0" sz="1600" u="none" cap="none" strike="noStrike">
                <a:latin typeface="Titillium Web"/>
                <a:ea typeface="Titillium Web"/>
                <a:cs typeface="Titillium Web"/>
                <a:sym typeface="Titillium Web"/>
              </a:endParaRPr>
            </a:p>
          </p:txBody>
        </p:sp>
        <p:cxnSp>
          <p:nvCxnSpPr>
            <p:cNvPr id="2611" name="Google Shape;2611;p14"/>
            <p:cNvCxnSpPr/>
            <p:nvPr/>
          </p:nvCxnSpPr>
          <p:spPr>
            <a:xfrm flipH="1" rot="10800000">
              <a:off x="1701758" y="4577182"/>
              <a:ext cx="528000" cy="3000"/>
            </a:xfrm>
            <a:prstGeom prst="straightConnector1">
              <a:avLst/>
            </a:prstGeom>
            <a:noFill/>
            <a:ln cap="flat" cmpd="sng" w="9525">
              <a:solidFill>
                <a:srgbClr val="C9DAF8"/>
              </a:solidFill>
              <a:prstDash val="solid"/>
              <a:round/>
              <a:headEnd len="sm" w="sm" type="none"/>
              <a:tailEnd len="sm" w="sm" type="none"/>
            </a:ln>
          </p:spPr>
        </p:cxnSp>
        <p:sp>
          <p:nvSpPr>
            <p:cNvPr id="2612" name="Google Shape;2612;p14"/>
            <p:cNvSpPr txBox="1"/>
            <p:nvPr/>
          </p:nvSpPr>
          <p:spPr>
            <a:xfrm>
              <a:off x="2229597" y="4399877"/>
              <a:ext cx="35331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1" lang="en-SA" sz="1600">
                  <a:solidFill>
                    <a:schemeClr val="accent3"/>
                  </a:solidFill>
                  <a:latin typeface="Titillium Web"/>
                  <a:ea typeface="Titillium Web"/>
                  <a:cs typeface="Titillium Web"/>
                  <a:sym typeface="Titillium Web"/>
                </a:rPr>
                <a:t>●</a:t>
              </a:r>
              <a:r>
                <a:rPr lang="en-SA" sz="1600">
                  <a:solidFill>
                    <a:schemeClr val="accent3"/>
                  </a:solidFill>
                  <a:latin typeface="Titillium Web"/>
                  <a:ea typeface="Titillium Web"/>
                  <a:cs typeface="Titillium Web"/>
                  <a:sym typeface="Titillium Web"/>
                </a:rPr>
                <a:t> Dissemination seen in immunocompromised hosts </a:t>
              </a:r>
              <a:r>
                <a:rPr lang="en-SA" sz="1200">
                  <a:solidFill>
                    <a:schemeClr val="accent6"/>
                  </a:solidFill>
                  <a:latin typeface="Titillium Web"/>
                  <a:ea typeface="Titillium Web"/>
                  <a:cs typeface="Titillium Web"/>
                  <a:sym typeface="Titillium Web"/>
                </a:rPr>
                <a:t>(more severe)</a:t>
              </a:r>
              <a:endParaRPr i="0" sz="1200" cap="none" strike="noStrike">
                <a:solidFill>
                  <a:schemeClr val="accent6"/>
                </a:solidFill>
                <a:latin typeface="Titillium Web"/>
                <a:ea typeface="Titillium Web"/>
                <a:cs typeface="Titillium Web"/>
                <a:sym typeface="Titillium Web"/>
              </a:endParaRPr>
            </a:p>
          </p:txBody>
        </p:sp>
        <p:cxnSp>
          <p:nvCxnSpPr>
            <p:cNvPr id="2613" name="Google Shape;2613;p14"/>
            <p:cNvCxnSpPr/>
            <p:nvPr/>
          </p:nvCxnSpPr>
          <p:spPr>
            <a:xfrm flipH="1" rot="10800000">
              <a:off x="1703446" y="5228845"/>
              <a:ext cx="528000" cy="3000"/>
            </a:xfrm>
            <a:prstGeom prst="straightConnector1">
              <a:avLst/>
            </a:prstGeom>
            <a:noFill/>
            <a:ln cap="flat" cmpd="sng" w="9525">
              <a:solidFill>
                <a:srgbClr val="C9DAF8"/>
              </a:solidFill>
              <a:prstDash val="solid"/>
              <a:round/>
              <a:headEnd len="sm" w="sm" type="none"/>
              <a:tailEnd len="sm" w="sm" type="none"/>
            </a:ln>
          </p:spPr>
        </p:cxnSp>
        <p:sp>
          <p:nvSpPr>
            <p:cNvPr id="2614" name="Google Shape;2614;p14"/>
            <p:cNvSpPr txBox="1"/>
            <p:nvPr/>
          </p:nvSpPr>
          <p:spPr>
            <a:xfrm>
              <a:off x="2229594" y="4910659"/>
              <a:ext cx="3533100" cy="6282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chemeClr val="dk1"/>
                </a:buClr>
                <a:buSzPts val="1100"/>
                <a:buFont typeface="Arial"/>
                <a:buNone/>
              </a:pPr>
              <a:r>
                <a:rPr lang="en-SA" sz="1600">
                  <a:solidFill>
                    <a:schemeClr val="dk1"/>
                  </a:solidFill>
                  <a:latin typeface="Titillium Web"/>
                  <a:ea typeface="Titillium Web"/>
                  <a:cs typeface="Titillium Web"/>
                  <a:sym typeface="Titillium Web"/>
                </a:rPr>
                <a:t>● Common in North America and to a lesser extent in South America. Not common in other parts of the world.</a:t>
              </a:r>
              <a:endParaRPr sz="16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sz="1600">
                <a:solidFill>
                  <a:schemeClr val="dk1"/>
                </a:solidFill>
                <a:latin typeface="Titillium Web"/>
                <a:ea typeface="Titillium Web"/>
                <a:cs typeface="Titillium Web"/>
                <a:sym typeface="Titillium Web"/>
              </a:endParaRPr>
            </a:p>
          </p:txBody>
        </p:sp>
        <p:cxnSp>
          <p:nvCxnSpPr>
            <p:cNvPr id="2615" name="Google Shape;2615;p14"/>
            <p:cNvCxnSpPr/>
            <p:nvPr/>
          </p:nvCxnSpPr>
          <p:spPr>
            <a:xfrm flipH="1" rot="10800000">
              <a:off x="1701758" y="5789955"/>
              <a:ext cx="528000" cy="3000"/>
            </a:xfrm>
            <a:prstGeom prst="straightConnector1">
              <a:avLst/>
            </a:prstGeom>
            <a:noFill/>
            <a:ln cap="flat" cmpd="sng" w="9525">
              <a:solidFill>
                <a:srgbClr val="C9DAF8"/>
              </a:solidFill>
              <a:prstDash val="solid"/>
              <a:round/>
              <a:headEnd len="sm" w="sm" type="none"/>
              <a:tailEnd len="sm" w="sm" type="none"/>
            </a:ln>
          </p:spPr>
        </p:cxnSp>
        <p:sp>
          <p:nvSpPr>
            <p:cNvPr id="2616" name="Google Shape;2616;p14"/>
            <p:cNvSpPr txBox="1"/>
            <p:nvPr/>
          </p:nvSpPr>
          <p:spPr>
            <a:xfrm>
              <a:off x="2229615" y="5607068"/>
              <a:ext cx="35331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lang="en-SA" sz="1600">
                  <a:latin typeface="Titillium Web"/>
                  <a:ea typeface="Titillium Web"/>
                  <a:cs typeface="Titillium Web"/>
                  <a:sym typeface="Titillium Web"/>
                </a:rPr>
                <a:t>Etiology: Dimorphic Fungi include:</a:t>
              </a:r>
              <a:endParaRPr i="0" sz="1600" u="none" cap="none" strike="noStrike">
                <a:latin typeface="Titillium Web"/>
                <a:ea typeface="Titillium Web"/>
                <a:cs typeface="Titillium Web"/>
                <a:sym typeface="Titillium Web"/>
              </a:endParaRPr>
            </a:p>
          </p:txBody>
        </p:sp>
        <p:sp>
          <p:nvSpPr>
            <p:cNvPr id="2617" name="Google Shape;2617;p14"/>
            <p:cNvSpPr/>
            <p:nvPr/>
          </p:nvSpPr>
          <p:spPr>
            <a:xfrm>
              <a:off x="1456300" y="3138100"/>
              <a:ext cx="3170400" cy="472200"/>
            </a:xfrm>
            <a:prstGeom prst="roundRect">
              <a:avLst>
                <a:gd fmla="val 16667" name="adj"/>
              </a:avLst>
            </a:prstGeom>
            <a:solidFill>
              <a:srgbClr val="C9DAF8"/>
            </a:solidFill>
            <a:ln>
              <a:noFill/>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3100"/>
                <a:buFont typeface="Arial"/>
                <a:buNone/>
              </a:pPr>
              <a:r>
                <a:rPr b="1" lang="en-SA" sz="1800">
                  <a:solidFill>
                    <a:srgbClr val="434343"/>
                  </a:solidFill>
                  <a:latin typeface="Titillium Web"/>
                  <a:ea typeface="Titillium Web"/>
                  <a:cs typeface="Titillium Web"/>
                  <a:sym typeface="Titillium Web"/>
                </a:rPr>
                <a:t>Primary systemic Infections</a:t>
              </a:r>
              <a:endParaRPr i="0" sz="1800" u="none" cap="none" strike="noStrike">
                <a:solidFill>
                  <a:srgbClr val="434343"/>
                </a:solidFill>
                <a:latin typeface="Titillium Web"/>
                <a:ea typeface="Titillium Web"/>
                <a:cs typeface="Titillium Web"/>
                <a:sym typeface="Titillium Web"/>
              </a:endParaRPr>
            </a:p>
          </p:txBody>
        </p:sp>
      </p:grpSp>
      <p:sp>
        <p:nvSpPr>
          <p:cNvPr id="2618" name="Google Shape;2618;p14"/>
          <p:cNvSpPr txBox="1"/>
          <p:nvPr/>
        </p:nvSpPr>
        <p:spPr>
          <a:xfrm>
            <a:off x="1021100" y="412775"/>
            <a:ext cx="5045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3000">
                <a:solidFill>
                  <a:schemeClr val="accent1"/>
                </a:solidFill>
                <a:latin typeface="Asap"/>
                <a:ea typeface="Asap"/>
                <a:cs typeface="Asap"/>
                <a:sym typeface="Asap"/>
              </a:rPr>
              <a:t>Primary Systemic Mycoses</a:t>
            </a:r>
            <a:endParaRPr b="1" sz="3000">
              <a:solidFill>
                <a:schemeClr val="accent1"/>
              </a:solidFill>
              <a:latin typeface="Asap"/>
              <a:ea typeface="Asap"/>
              <a:cs typeface="Asap"/>
              <a:sym typeface="Asap"/>
            </a:endParaRPr>
          </a:p>
        </p:txBody>
      </p:sp>
      <p:grpSp>
        <p:nvGrpSpPr>
          <p:cNvPr id="2619" name="Google Shape;2619;p14"/>
          <p:cNvGrpSpPr/>
          <p:nvPr/>
        </p:nvGrpSpPr>
        <p:grpSpPr>
          <a:xfrm>
            <a:off x="949770" y="587502"/>
            <a:ext cx="300659" cy="297060"/>
            <a:chOff x="-1138843" y="4300472"/>
            <a:chExt cx="300659" cy="297030"/>
          </a:xfrm>
        </p:grpSpPr>
        <p:sp>
          <p:nvSpPr>
            <p:cNvPr id="2620" name="Google Shape;2620;p14"/>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14"/>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14"/>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14"/>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14"/>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14"/>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14"/>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14"/>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14"/>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4"/>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4"/>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14"/>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14"/>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4"/>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4"/>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4"/>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14"/>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7" name="Google Shape;2637;p14"/>
          <p:cNvSpPr txBox="1"/>
          <p:nvPr/>
        </p:nvSpPr>
        <p:spPr>
          <a:xfrm>
            <a:off x="2461800" y="6200450"/>
            <a:ext cx="4015200" cy="1111200"/>
          </a:xfrm>
          <a:prstGeom prst="rect">
            <a:avLst/>
          </a:prstGeom>
          <a:noFill/>
          <a:ln cap="flat" cmpd="sng" w="28575">
            <a:solidFill>
              <a:srgbClr val="C9DAF8"/>
            </a:solidFill>
            <a:prstDash val="lgDash"/>
            <a:round/>
            <a:headEnd len="sm" w="sm" type="none"/>
            <a:tailEnd len="sm" w="sm" type="none"/>
          </a:ln>
        </p:spPr>
        <p:txBody>
          <a:bodyPr anchorCtr="0" anchor="ctr" bIns="121950" lIns="121950" spcFirstLastPara="1" rIns="121950" wrap="square" tIns="121950">
            <a:noAutofit/>
          </a:bodyPr>
          <a:lstStyle/>
          <a:p>
            <a:pPr indent="-317500" lvl="0" marL="457200" marR="0" rtl="0" algn="l">
              <a:lnSpc>
                <a:spcPct val="100000"/>
              </a:lnSpc>
              <a:spcBef>
                <a:spcPts val="0"/>
              </a:spcBef>
              <a:spcAft>
                <a:spcPts val="0"/>
              </a:spcAft>
              <a:buSzPts val="1400"/>
              <a:buFont typeface="Titillium Web"/>
              <a:buChar char="●"/>
            </a:pPr>
            <a:r>
              <a:rPr lang="en-SA">
                <a:latin typeface="Titillium Web"/>
                <a:ea typeface="Titillium Web"/>
                <a:cs typeface="Titillium Web"/>
                <a:sym typeface="Titillium Web"/>
              </a:rPr>
              <a:t>Highly infectious</a:t>
            </a:r>
            <a:endParaRPr>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lang="en-SA">
                <a:latin typeface="Titillium Web"/>
                <a:ea typeface="Titillium Web"/>
                <a:cs typeface="Titillium Web"/>
                <a:sym typeface="Titillium Web"/>
              </a:rPr>
              <a:t>Primary Pathogens</a:t>
            </a:r>
            <a:endParaRPr>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lang="en-SA">
                <a:latin typeface="Titillium Web"/>
                <a:ea typeface="Titillium Web"/>
                <a:cs typeface="Titillium Web"/>
                <a:sym typeface="Titillium Web"/>
              </a:rPr>
              <a:t>Found in nature in soil of restricted habitats</a:t>
            </a:r>
            <a:endParaRPr>
              <a:latin typeface="Titillium Web"/>
              <a:ea typeface="Titillium Web"/>
              <a:cs typeface="Titillium Web"/>
              <a:sym typeface="Titillium Web"/>
            </a:endParaRPr>
          </a:p>
        </p:txBody>
      </p:sp>
      <p:cxnSp>
        <p:nvCxnSpPr>
          <p:cNvPr id="2638" name="Google Shape;2638;p14"/>
          <p:cNvCxnSpPr>
            <a:endCxn id="2637" idx="1"/>
          </p:cNvCxnSpPr>
          <p:nvPr/>
        </p:nvCxnSpPr>
        <p:spPr>
          <a:xfrm flipH="1" rot="-5400000">
            <a:off x="1663350" y="5957600"/>
            <a:ext cx="874500" cy="722400"/>
          </a:xfrm>
          <a:prstGeom prst="curvedConnector2">
            <a:avLst/>
          </a:prstGeom>
          <a:noFill/>
          <a:ln cap="flat" cmpd="sng" w="19050">
            <a:solidFill>
              <a:schemeClr val="lt2"/>
            </a:solidFill>
            <a:prstDash val="solid"/>
            <a:round/>
            <a:headEnd len="med" w="med" type="none"/>
            <a:tailEnd len="med" w="med" type="none"/>
          </a:ln>
        </p:spPr>
      </p:cxnSp>
      <p:cxnSp>
        <p:nvCxnSpPr>
          <p:cNvPr id="2639" name="Google Shape;2639;p14"/>
          <p:cNvCxnSpPr>
            <a:stCxn id="2637" idx="3"/>
            <a:endCxn id="2640" idx="3"/>
          </p:cNvCxnSpPr>
          <p:nvPr/>
        </p:nvCxnSpPr>
        <p:spPr>
          <a:xfrm flipH="1">
            <a:off x="4634700" y="6756050"/>
            <a:ext cx="1842300" cy="1045800"/>
          </a:xfrm>
          <a:prstGeom prst="curvedConnector3">
            <a:avLst>
              <a:gd fmla="val -12925" name="adj1"/>
            </a:avLst>
          </a:prstGeom>
          <a:noFill/>
          <a:ln cap="flat" cmpd="sng" w="19050">
            <a:solidFill>
              <a:schemeClr val="lt2"/>
            </a:solidFill>
            <a:prstDash val="solid"/>
            <a:round/>
            <a:headEnd len="med" w="med" type="none"/>
            <a:tailEnd len="med" w="med" type="none"/>
          </a:ln>
        </p:spPr>
      </p:cxnSp>
      <p:sp>
        <p:nvSpPr>
          <p:cNvPr id="2641" name="Google Shape;2641;p14"/>
          <p:cNvSpPr txBox="1"/>
          <p:nvPr/>
        </p:nvSpPr>
        <p:spPr>
          <a:xfrm>
            <a:off x="861263" y="8291800"/>
            <a:ext cx="4015200" cy="1111200"/>
          </a:xfrm>
          <a:prstGeom prst="rect">
            <a:avLst/>
          </a:prstGeom>
          <a:noFill/>
          <a:ln cap="flat" cmpd="sng" w="28575">
            <a:solidFill>
              <a:srgbClr val="C9DAF8"/>
            </a:solidFill>
            <a:prstDash val="lgDash"/>
            <a:round/>
            <a:headEnd len="sm" w="sm" type="none"/>
            <a:tailEnd len="sm" w="sm" type="none"/>
          </a:ln>
        </p:spPr>
        <p:txBody>
          <a:bodyPr anchorCtr="0" anchor="ctr" bIns="121950" lIns="121950" spcFirstLastPara="1" rIns="121950" wrap="square" tIns="121950">
            <a:noAutofit/>
          </a:bodyPr>
          <a:lstStyle/>
          <a:p>
            <a:pPr indent="-317500" lvl="0" marL="457200" marR="0" rtl="0" algn="l">
              <a:lnSpc>
                <a:spcPct val="100000"/>
              </a:lnSpc>
              <a:spcBef>
                <a:spcPts val="0"/>
              </a:spcBef>
              <a:spcAft>
                <a:spcPts val="0"/>
              </a:spcAft>
              <a:buSzPts val="1400"/>
              <a:buFont typeface="Titillium Web"/>
              <a:buChar char="●"/>
            </a:pPr>
            <a:r>
              <a:rPr lang="en-SA">
                <a:latin typeface="Titillium Web"/>
                <a:ea typeface="Titillium Web"/>
                <a:cs typeface="Titillium Web"/>
                <a:sym typeface="Titillium Web"/>
              </a:rPr>
              <a:t>Histoplasmosis</a:t>
            </a:r>
            <a:endParaRPr>
              <a:latin typeface="Titillium Web"/>
              <a:ea typeface="Titillium Web"/>
              <a:cs typeface="Titillium Web"/>
              <a:sym typeface="Titillium Web"/>
            </a:endParaRPr>
          </a:p>
          <a:p>
            <a:pPr indent="-317500" lvl="0" marL="457200" marR="0" rtl="0" algn="l">
              <a:lnSpc>
                <a:spcPct val="100000"/>
              </a:lnSpc>
              <a:spcBef>
                <a:spcPts val="0"/>
              </a:spcBef>
              <a:spcAft>
                <a:spcPts val="0"/>
              </a:spcAft>
              <a:buSzPts val="1400"/>
              <a:buFont typeface="Titillium Web"/>
              <a:buChar char="●"/>
            </a:pPr>
            <a:r>
              <a:rPr lang="en-SA">
                <a:latin typeface="Titillium Web"/>
                <a:ea typeface="Titillium Web"/>
                <a:cs typeface="Titillium Web"/>
                <a:sym typeface="Titillium Web"/>
              </a:rPr>
              <a:t>Blastomycosis</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SA" sz="1300">
                <a:solidFill>
                  <a:schemeClr val="dk1"/>
                </a:solidFill>
                <a:latin typeface="Titillium Web"/>
                <a:ea typeface="Titillium Web"/>
                <a:cs typeface="Titillium Web"/>
                <a:sym typeface="Titillium Web"/>
              </a:rPr>
              <a:t>Coccidioidomycosis</a:t>
            </a:r>
            <a:endParaRPr sz="1300">
              <a:solidFill>
                <a:schemeClr val="dk1"/>
              </a:solidFill>
              <a:latin typeface="Titillium Web"/>
              <a:ea typeface="Titillium Web"/>
              <a:cs typeface="Titillium Web"/>
              <a:sym typeface="Titillium Web"/>
            </a:endParaRPr>
          </a:p>
          <a:p>
            <a:pPr indent="-311150" lvl="0" marL="457200" rtl="0" algn="l">
              <a:spcBef>
                <a:spcPts val="0"/>
              </a:spcBef>
              <a:spcAft>
                <a:spcPts val="0"/>
              </a:spcAft>
              <a:buClr>
                <a:schemeClr val="dk1"/>
              </a:buClr>
              <a:buSzPts val="1300"/>
              <a:buFont typeface="Titillium Web"/>
              <a:buChar char="●"/>
            </a:pPr>
            <a:r>
              <a:rPr lang="en-SA">
                <a:solidFill>
                  <a:schemeClr val="dk1"/>
                </a:solidFill>
                <a:latin typeface="Titillium Web"/>
                <a:ea typeface="Titillium Web"/>
                <a:cs typeface="Titillium Web"/>
                <a:sym typeface="Titillium Web"/>
              </a:rPr>
              <a:t>Paracoccidioidomycosis</a:t>
            </a:r>
            <a:endParaRPr sz="1300">
              <a:solidFill>
                <a:schemeClr val="dk1"/>
              </a:solidFill>
              <a:latin typeface="Titillium Web"/>
              <a:ea typeface="Titillium Web"/>
              <a:cs typeface="Titillium Web"/>
              <a:sym typeface="Titillium Web"/>
            </a:endParaRPr>
          </a:p>
        </p:txBody>
      </p:sp>
      <p:sp>
        <p:nvSpPr>
          <p:cNvPr id="2640" name="Google Shape;2640;p14"/>
          <p:cNvSpPr txBox="1"/>
          <p:nvPr/>
        </p:nvSpPr>
        <p:spPr>
          <a:xfrm>
            <a:off x="2453150" y="7601613"/>
            <a:ext cx="2181600" cy="400200"/>
          </a:xfrm>
          <a:prstGeom prst="rect">
            <a:avLst/>
          </a:prstGeom>
          <a:solidFill>
            <a:schemeClr val="lt2"/>
          </a:solidFill>
          <a:ln cap="flat" cmpd="sng" w="19050">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SA">
                <a:solidFill>
                  <a:schemeClr val="accent1"/>
                </a:solidFill>
                <a:latin typeface="Titillium Web"/>
                <a:ea typeface="Titillium Web"/>
                <a:cs typeface="Titillium Web"/>
                <a:sym typeface="Titillium Web"/>
              </a:rPr>
              <a:t>They Include</a:t>
            </a:r>
            <a:endParaRPr>
              <a:solidFill>
                <a:schemeClr val="accent1"/>
              </a:solidFill>
              <a:latin typeface="Titillium Web"/>
              <a:ea typeface="Titillium Web"/>
              <a:cs typeface="Titillium Web"/>
              <a:sym typeface="Titillium Web"/>
            </a:endParaRPr>
          </a:p>
        </p:txBody>
      </p:sp>
      <p:cxnSp>
        <p:nvCxnSpPr>
          <p:cNvPr id="2642" name="Google Shape;2642;p14"/>
          <p:cNvCxnSpPr>
            <a:stCxn id="2641" idx="1"/>
            <a:endCxn id="2640" idx="1"/>
          </p:cNvCxnSpPr>
          <p:nvPr/>
        </p:nvCxnSpPr>
        <p:spPr>
          <a:xfrm flipH="1" rot="10800000">
            <a:off x="861263" y="7801600"/>
            <a:ext cx="1591800" cy="1045800"/>
          </a:xfrm>
          <a:prstGeom prst="curvedConnector3">
            <a:avLst>
              <a:gd fmla="val -14959" name="adj1"/>
            </a:avLst>
          </a:prstGeom>
          <a:noFill/>
          <a:ln cap="flat" cmpd="sng" w="19050">
            <a:solidFill>
              <a:schemeClr val="lt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6" name="Shape 2646"/>
        <p:cNvGrpSpPr/>
        <p:nvPr/>
      </p:nvGrpSpPr>
      <p:grpSpPr>
        <a:xfrm>
          <a:off x="0" y="0"/>
          <a:ext cx="0" cy="0"/>
          <a:chOff x="0" y="0"/>
          <a:chExt cx="0" cy="0"/>
        </a:xfrm>
      </p:grpSpPr>
      <p:sp>
        <p:nvSpPr>
          <p:cNvPr id="2647" name="Google Shape;2647;p15"/>
          <p:cNvSpPr txBox="1"/>
          <p:nvPr/>
        </p:nvSpPr>
        <p:spPr>
          <a:xfrm>
            <a:off x="1165027" y="0"/>
            <a:ext cx="4271400" cy="9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400">
                <a:solidFill>
                  <a:schemeClr val="accent1"/>
                </a:solidFill>
                <a:latin typeface="Titillium Web"/>
                <a:ea typeface="Titillium Web"/>
                <a:cs typeface="Titillium Web"/>
                <a:sym typeface="Titillium Web"/>
              </a:rPr>
              <a:t>Aspergillosis:</a:t>
            </a:r>
            <a:endParaRPr b="1" sz="3400">
              <a:solidFill>
                <a:schemeClr val="accent1"/>
              </a:solidFill>
              <a:latin typeface="Titillium Web"/>
              <a:ea typeface="Titillium Web"/>
              <a:cs typeface="Titillium Web"/>
              <a:sym typeface="Titillium Web"/>
            </a:endParaRPr>
          </a:p>
        </p:txBody>
      </p:sp>
      <p:sp>
        <p:nvSpPr>
          <p:cNvPr id="2648" name="Google Shape;2648;p15"/>
          <p:cNvSpPr txBox="1"/>
          <p:nvPr/>
        </p:nvSpPr>
        <p:spPr>
          <a:xfrm>
            <a:off x="685798" y="654929"/>
            <a:ext cx="5486400" cy="640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1C4587"/>
              </a:buClr>
              <a:buSzPts val="1400"/>
              <a:buFont typeface="Titillium Web"/>
              <a:buChar char="●"/>
            </a:pPr>
            <a:r>
              <a:rPr lang="en-SA">
                <a:solidFill>
                  <a:srgbClr val="1C4587"/>
                </a:solidFill>
                <a:latin typeface="Titillium Web"/>
                <a:ea typeface="Titillium Web"/>
                <a:cs typeface="Titillium Web"/>
                <a:sym typeface="Titillium Web"/>
              </a:rPr>
              <a:t>Aspergillosis is a spectrum of diseases of humans and animals caused by members of the genus Aspergillus.</a:t>
            </a:r>
            <a:endParaRPr>
              <a:solidFill>
                <a:srgbClr val="1C4587"/>
              </a:solidFill>
              <a:latin typeface="Titillium Web"/>
              <a:ea typeface="Titillium Web"/>
              <a:cs typeface="Titillium Web"/>
              <a:sym typeface="Titillium Web"/>
            </a:endParaRPr>
          </a:p>
        </p:txBody>
      </p:sp>
      <p:graphicFrame>
        <p:nvGraphicFramePr>
          <p:cNvPr id="2649" name="Google Shape;2649;p15"/>
          <p:cNvGraphicFramePr/>
          <p:nvPr/>
        </p:nvGraphicFramePr>
        <p:xfrm>
          <a:off x="430574" y="1335081"/>
          <a:ext cx="3000000" cy="3000000"/>
        </p:xfrm>
        <a:graphic>
          <a:graphicData uri="http://schemas.openxmlformats.org/drawingml/2006/table">
            <a:tbl>
              <a:tblPr>
                <a:noFill/>
                <a:tableStyleId>{091B2553-00FC-451A-9339-03C3CE087B14}</a:tableStyleId>
              </a:tblPr>
              <a:tblGrid>
                <a:gridCol w="1458125"/>
                <a:gridCol w="1807175"/>
                <a:gridCol w="2731550"/>
              </a:tblGrid>
              <a:tr h="895375">
                <a:tc>
                  <a:txBody>
                    <a:bodyPr/>
                    <a:lstStyle/>
                    <a:p>
                      <a:pPr indent="0" lvl="0" marL="0" rtl="0" algn="ctr">
                        <a:spcBef>
                          <a:spcPts val="0"/>
                        </a:spcBef>
                        <a:spcAft>
                          <a:spcPts val="0"/>
                        </a:spcAft>
                        <a:buNone/>
                      </a:pPr>
                      <a:r>
                        <a:rPr b="1" lang="en-SA" sz="1600">
                          <a:solidFill>
                            <a:schemeClr val="accent1"/>
                          </a:solidFill>
                          <a:latin typeface="Titillium Web"/>
                          <a:ea typeface="Titillium Web"/>
                          <a:cs typeface="Titillium Web"/>
                          <a:sym typeface="Titillium Web"/>
                        </a:rPr>
                        <a:t>Clinical P</a:t>
                      </a:r>
                      <a:r>
                        <a:rPr b="1" lang="en-SA" sz="1600">
                          <a:solidFill>
                            <a:schemeClr val="accent1"/>
                          </a:solidFill>
                          <a:latin typeface="Titillium Web"/>
                          <a:ea typeface="Titillium Web"/>
                          <a:cs typeface="Titillium Web"/>
                          <a:sym typeface="Titillium Web"/>
                        </a:rPr>
                        <a:t>resentations</a:t>
                      </a:r>
                      <a:r>
                        <a:rPr b="1" lang="en-SA" sz="1600">
                          <a:solidFill>
                            <a:schemeClr val="accent1"/>
                          </a:solidFill>
                          <a:latin typeface="Titillium Web"/>
                          <a:ea typeface="Titillium Web"/>
                          <a:cs typeface="Titillium Web"/>
                          <a:sym typeface="Titillium Web"/>
                        </a:rPr>
                        <a:t> of A</a:t>
                      </a:r>
                      <a:r>
                        <a:rPr b="1" lang="en-SA" sz="1600">
                          <a:solidFill>
                            <a:schemeClr val="accent1"/>
                          </a:solidFill>
                          <a:latin typeface="Titillium Web"/>
                          <a:ea typeface="Titillium Web"/>
                          <a:cs typeface="Titillium Web"/>
                          <a:sym typeface="Titillium Web"/>
                        </a:rPr>
                        <a:t>spergillosis</a:t>
                      </a:r>
                      <a:r>
                        <a:rPr b="1" lang="en-SA" sz="1600">
                          <a:solidFill>
                            <a:schemeClr val="accent1"/>
                          </a:solidFill>
                          <a:latin typeface="Titillium Web"/>
                          <a:ea typeface="Titillium Web"/>
                          <a:cs typeface="Titillium Web"/>
                          <a:sym typeface="Titillium Web"/>
                        </a:rPr>
                        <a:t>:</a:t>
                      </a:r>
                      <a:endParaRPr b="1" sz="1600">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 Mycotoxicosis: </a:t>
                      </a:r>
                      <a:r>
                        <a:rPr lang="en-SA" sz="1200">
                          <a:solidFill>
                            <a:srgbClr val="9E9E9E"/>
                          </a:solidFill>
                          <a:latin typeface="Titillium Web"/>
                          <a:ea typeface="Titillium Web"/>
                          <a:cs typeface="Titillium Web"/>
                          <a:sym typeface="Titillium Web"/>
                        </a:rPr>
                        <a:t>A condition caused by the ingestion of mycotoxin metabolite, toxins produced by aspergillus. The most common is aflatoxin.</a:t>
                      </a:r>
                      <a:endParaRPr sz="1200">
                        <a:solidFill>
                          <a:srgbClr val="9E9E9E"/>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 Allergy: </a:t>
                      </a:r>
                      <a:r>
                        <a:rPr lang="en-SA" sz="1200">
                          <a:solidFill>
                            <a:srgbClr val="9E9E9E"/>
                          </a:solidFill>
                          <a:latin typeface="Titillium Web"/>
                          <a:ea typeface="Titillium Web"/>
                          <a:cs typeface="Titillium Web"/>
                          <a:sym typeface="Titillium Web"/>
                        </a:rPr>
                        <a:t>In normal/immunocompetent individuals, when spores are inhaled macrophages will do their job and engulf them. However, some spores might escape, requiring more inflammatory mediators to eradicate them, causing allergy. But if patient is immunocompromised, it won’t be eradicated, causing an invasive disease</a:t>
                      </a:r>
                      <a:endParaRPr sz="1200">
                        <a:solidFill>
                          <a:srgbClr val="9E9E9E"/>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 Colonization (without invasion and extension) inpreformed cavities: </a:t>
                      </a:r>
                      <a:r>
                        <a:rPr lang="en-SA" sz="1200">
                          <a:solidFill>
                            <a:srgbClr val="9E9E9E"/>
                          </a:solidFill>
                          <a:latin typeface="Titillium Web"/>
                          <a:ea typeface="Titillium Web"/>
                          <a:cs typeface="Titillium Web"/>
                          <a:sym typeface="Titillium Web"/>
                        </a:rPr>
                        <a:t>E.g. it will line TB cavities and cause a mass (aspergilloma) </a:t>
                      </a:r>
                      <a:endParaRPr sz="1200">
                        <a:solidFill>
                          <a:srgbClr val="9E9E9E"/>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solidFill>
                            <a:schemeClr val="dk1"/>
                          </a:solidFill>
                          <a:latin typeface="Titillium Web"/>
                          <a:ea typeface="Titillium Web"/>
                          <a:cs typeface="Titillium Web"/>
                          <a:sym typeface="Titillium Web"/>
                        </a:rPr>
                        <a:t>● </a:t>
                      </a:r>
                      <a:r>
                        <a:rPr lang="en-SA" sz="1200">
                          <a:latin typeface="Titillium Web"/>
                          <a:ea typeface="Titillium Web"/>
                          <a:cs typeface="Titillium Web"/>
                          <a:sym typeface="Titillium Web"/>
                        </a:rPr>
                        <a:t>Invasive disease of lungs :</a:t>
                      </a:r>
                      <a:r>
                        <a:rPr lang="en-SA" sz="1200">
                          <a:solidFill>
                            <a:srgbClr val="9E9E9E"/>
                          </a:solidFill>
                          <a:latin typeface="Titillium Web"/>
                          <a:ea typeface="Titillium Web"/>
                          <a:cs typeface="Titillium Web"/>
                          <a:sym typeface="Titillium Web"/>
                        </a:rPr>
                        <a:t>In immunocompromised. It is characterized by presence of fungal hyphae in lung tissue </a:t>
                      </a:r>
                      <a:endParaRPr sz="1200">
                        <a:solidFill>
                          <a:srgbClr val="9E9E9E"/>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latin typeface="Titillium Web"/>
                          <a:ea typeface="Titillium Web"/>
                          <a:cs typeface="Titillium Web"/>
                          <a:sym typeface="Titillium Web"/>
                        </a:rPr>
                        <a:t>● Systemic and disseminated disease.</a:t>
                      </a:r>
                      <a:endParaRPr sz="1200">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895375">
                <a:tc>
                  <a:txBody>
                    <a:bodyPr/>
                    <a:lstStyle/>
                    <a:p>
                      <a:pPr indent="0" lvl="0" marL="0" rtl="0" algn="ctr">
                        <a:spcBef>
                          <a:spcPts val="0"/>
                        </a:spcBef>
                        <a:spcAft>
                          <a:spcPts val="0"/>
                        </a:spcAft>
                        <a:buNone/>
                      </a:pPr>
                      <a:r>
                        <a:rPr b="1" lang="en-SA" sz="1500">
                          <a:solidFill>
                            <a:schemeClr val="accent1"/>
                          </a:solidFill>
                        </a:rPr>
                        <a:t>Risk Factors</a:t>
                      </a:r>
                      <a:endParaRPr b="1" sz="1500">
                        <a:solidFill>
                          <a:schemeClr val="accen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sz="1200">
                          <a:latin typeface="Titillium Web"/>
                          <a:ea typeface="Titillium Web"/>
                          <a:cs typeface="Titillium Web"/>
                          <a:sym typeface="Titillium Web"/>
                        </a:rPr>
                        <a:t>➢ Bone marrow/ organ transplantation </a:t>
                      </a:r>
                      <a:endParaRPr sz="1200">
                        <a:latin typeface="Titillium Web"/>
                        <a:ea typeface="Titillium Web"/>
                        <a:cs typeface="Titillium Web"/>
                        <a:sym typeface="Titillium Web"/>
                      </a:endParaRPr>
                    </a:p>
                    <a:p>
                      <a:pPr indent="0" lvl="0" marL="0" rtl="0" algn="l">
                        <a:spcBef>
                          <a:spcPts val="0"/>
                        </a:spcBef>
                        <a:spcAft>
                          <a:spcPts val="0"/>
                        </a:spcAft>
                        <a:buNone/>
                      </a:pPr>
                      <a:r>
                        <a:rPr lang="en-SA" sz="1200">
                          <a:latin typeface="Titillium Web"/>
                          <a:ea typeface="Titillium Web"/>
                          <a:cs typeface="Titillium Web"/>
                          <a:sym typeface="Titillium Web"/>
                        </a:rPr>
                        <a:t>➢ Cancer: Leukemia, lymphoma,.. etc </a:t>
                      </a:r>
                      <a:endParaRPr sz="1200">
                        <a:latin typeface="Titillium Web"/>
                        <a:ea typeface="Titillium Web"/>
                        <a:cs typeface="Titillium Web"/>
                        <a:sym typeface="Titillium Web"/>
                      </a:endParaRPr>
                    </a:p>
                    <a:p>
                      <a:pPr indent="0" lvl="0" marL="0" rtl="0" algn="l">
                        <a:spcBef>
                          <a:spcPts val="0"/>
                        </a:spcBef>
                        <a:spcAft>
                          <a:spcPts val="0"/>
                        </a:spcAft>
                        <a:buNone/>
                      </a:pPr>
                      <a:r>
                        <a:rPr lang="en-SA" sz="1200">
                          <a:latin typeface="Titillium Web"/>
                          <a:ea typeface="Titillium Web"/>
                          <a:cs typeface="Titillium Web"/>
                          <a:sym typeface="Titillium Web"/>
                        </a:rPr>
                        <a:t>➢ AIDS </a:t>
                      </a:r>
                      <a:endParaRPr sz="1200">
                        <a:latin typeface="Titillium Web"/>
                        <a:ea typeface="Titillium Web"/>
                        <a:cs typeface="Titillium Web"/>
                        <a:sym typeface="Titillium Web"/>
                      </a:endParaRPr>
                    </a:p>
                    <a:p>
                      <a:pPr indent="0" lvl="0" marL="0" rtl="0" algn="l">
                        <a:spcBef>
                          <a:spcPts val="0"/>
                        </a:spcBef>
                        <a:spcAft>
                          <a:spcPts val="0"/>
                        </a:spcAft>
                        <a:buNone/>
                      </a:pPr>
                      <a:r>
                        <a:rPr lang="en-SA" sz="1200">
                          <a:latin typeface="Titillium Web"/>
                          <a:ea typeface="Titillium Web"/>
                          <a:cs typeface="Titillium Web"/>
                          <a:sym typeface="Titillium Web"/>
                        </a:rPr>
                        <a:t>➢ Drugs: steroids,.. etc </a:t>
                      </a:r>
                      <a:endParaRPr sz="1200">
                        <a:latin typeface="Titillium Web"/>
                        <a:ea typeface="Titillium Web"/>
                        <a:cs typeface="Titillium Web"/>
                        <a:sym typeface="Titillium Web"/>
                      </a:endParaRPr>
                    </a:p>
                    <a:p>
                      <a:pPr indent="0" lvl="0" marL="0" rtl="0" algn="l">
                        <a:spcBef>
                          <a:spcPts val="0"/>
                        </a:spcBef>
                        <a:spcAft>
                          <a:spcPts val="0"/>
                        </a:spcAft>
                        <a:buNone/>
                      </a:pPr>
                      <a:r>
                        <a:rPr lang="en-SA" sz="1200">
                          <a:latin typeface="Titillium Web"/>
                          <a:ea typeface="Titillium Web"/>
                          <a:cs typeface="Titillium Web"/>
                          <a:sym typeface="Titillium Web"/>
                        </a:rPr>
                        <a:t>➢ Diabetes </a:t>
                      </a:r>
                      <a:endParaRPr sz="1200">
                        <a:latin typeface="Titillium Web"/>
                        <a:ea typeface="Titillium Web"/>
                        <a:cs typeface="Titillium Web"/>
                        <a:sym typeface="Titillium Web"/>
                      </a:endParaRPr>
                    </a:p>
                    <a:p>
                      <a:pPr indent="0" lvl="0" marL="0" rtl="0" algn="l">
                        <a:spcBef>
                          <a:spcPts val="0"/>
                        </a:spcBef>
                        <a:spcAft>
                          <a:spcPts val="0"/>
                        </a:spcAft>
                        <a:buNone/>
                      </a:pPr>
                      <a:r>
                        <a:rPr lang="en-SA" sz="1200">
                          <a:latin typeface="Titillium Web"/>
                          <a:ea typeface="Titillium Web"/>
                          <a:cs typeface="Titillium Web"/>
                          <a:sym typeface="Titillium Web"/>
                        </a:rPr>
                        <a:t>➢ Others </a:t>
                      </a:r>
                      <a:endParaRPr sz="1200">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473850">
                <a:tc>
                  <a:txBody>
                    <a:bodyPr/>
                    <a:lstStyle/>
                    <a:p>
                      <a:pPr indent="0" lvl="0" marL="0" rtl="0" algn="ctr">
                        <a:spcBef>
                          <a:spcPts val="0"/>
                        </a:spcBef>
                        <a:spcAft>
                          <a:spcPts val="0"/>
                        </a:spcAft>
                        <a:buNone/>
                      </a:pPr>
                      <a:r>
                        <a:rPr b="1" lang="en-SA" sz="1600">
                          <a:solidFill>
                            <a:schemeClr val="accent1"/>
                          </a:solidFill>
                          <a:latin typeface="Titillium Web"/>
                          <a:ea typeface="Titillium Web"/>
                          <a:cs typeface="Titillium Web"/>
                          <a:sym typeface="Titillium Web"/>
                        </a:rPr>
                        <a:t>Aetiological Agents</a:t>
                      </a:r>
                      <a:endParaRPr b="1" sz="1600">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lang="en-SA" sz="1200">
                          <a:solidFill>
                            <a:schemeClr val="dk1"/>
                          </a:solidFill>
                          <a:latin typeface="Titillium Web"/>
                          <a:ea typeface="Titillium Web"/>
                          <a:cs typeface="Titillium Web"/>
                          <a:sym typeface="Titillium Web"/>
                        </a:rPr>
                        <a:t>Aspergillus species</a:t>
                      </a:r>
                      <a:r>
                        <a:rPr lang="en-SA" sz="1200">
                          <a:solidFill>
                            <a:srgbClr val="FF0000"/>
                          </a:solidFill>
                          <a:latin typeface="Titillium Web"/>
                          <a:ea typeface="Titillium Web"/>
                          <a:cs typeface="Titillium Web"/>
                          <a:sym typeface="Titillium Web"/>
                        </a:rPr>
                        <a:t>:</a:t>
                      </a:r>
                      <a:r>
                        <a:rPr lang="en-SA" sz="1200">
                          <a:latin typeface="Titillium Web"/>
                          <a:ea typeface="Titillium Web"/>
                          <a:cs typeface="Titillium Web"/>
                          <a:sym typeface="Titillium Web"/>
                        </a:rPr>
                        <a:t> </a:t>
                      </a:r>
                      <a:r>
                        <a:rPr lang="en-SA" sz="1200">
                          <a:solidFill>
                            <a:schemeClr val="accent3"/>
                          </a:solidFill>
                          <a:latin typeface="Titillium Web"/>
                          <a:ea typeface="Titillium Web"/>
                          <a:cs typeface="Titillium Web"/>
                          <a:sym typeface="Titillium Web"/>
                        </a:rPr>
                        <a:t>.A. fumigatus, A. flavus, A. niger,</a:t>
                      </a:r>
                      <a:r>
                        <a:rPr lang="en-SA" sz="1200">
                          <a:latin typeface="Titillium Web"/>
                          <a:ea typeface="Titillium Web"/>
                          <a:cs typeface="Titillium Web"/>
                          <a:sym typeface="Titillium Web"/>
                        </a:rPr>
                        <a:t> A. terreus and A. nidulans.</a:t>
                      </a:r>
                      <a:endParaRPr sz="1200">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2650" name="Google Shape;2650;p15"/>
          <p:cNvSpPr txBox="1"/>
          <p:nvPr/>
        </p:nvSpPr>
        <p:spPr>
          <a:xfrm>
            <a:off x="370600" y="3509200"/>
            <a:ext cx="1382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500"/>
          </a:p>
        </p:txBody>
      </p:sp>
      <p:pic>
        <p:nvPicPr>
          <p:cNvPr id="2651" name="Google Shape;2651;p15"/>
          <p:cNvPicPr preferRelativeResize="0"/>
          <p:nvPr/>
        </p:nvPicPr>
        <p:blipFill>
          <a:blip r:embed="rId3">
            <a:alphaModFix/>
          </a:blip>
          <a:stretch>
            <a:fillRect/>
          </a:stretch>
        </p:blipFill>
        <p:spPr>
          <a:xfrm>
            <a:off x="455463" y="6179350"/>
            <a:ext cx="1403375" cy="1351900"/>
          </a:xfrm>
          <a:prstGeom prst="rect">
            <a:avLst/>
          </a:prstGeom>
          <a:noFill/>
          <a:ln>
            <a:noFill/>
          </a:ln>
        </p:spPr>
      </p:pic>
      <p:pic>
        <p:nvPicPr>
          <p:cNvPr id="2652" name="Google Shape;2652;p15"/>
          <p:cNvPicPr preferRelativeResize="0"/>
          <p:nvPr/>
        </p:nvPicPr>
        <p:blipFill>
          <a:blip r:embed="rId4">
            <a:alphaModFix/>
          </a:blip>
          <a:stretch>
            <a:fillRect/>
          </a:stretch>
        </p:blipFill>
        <p:spPr>
          <a:xfrm>
            <a:off x="1858850" y="6179350"/>
            <a:ext cx="1450650" cy="1351900"/>
          </a:xfrm>
          <a:prstGeom prst="rect">
            <a:avLst/>
          </a:prstGeom>
          <a:noFill/>
          <a:ln>
            <a:noFill/>
          </a:ln>
        </p:spPr>
      </p:pic>
      <p:pic>
        <p:nvPicPr>
          <p:cNvPr id="2653" name="Google Shape;2653;p15"/>
          <p:cNvPicPr preferRelativeResize="0"/>
          <p:nvPr/>
        </p:nvPicPr>
        <p:blipFill>
          <a:blip r:embed="rId5">
            <a:alphaModFix/>
          </a:blip>
          <a:stretch>
            <a:fillRect/>
          </a:stretch>
        </p:blipFill>
        <p:spPr>
          <a:xfrm>
            <a:off x="3309525" y="6179350"/>
            <a:ext cx="1427775" cy="1351900"/>
          </a:xfrm>
          <a:prstGeom prst="rect">
            <a:avLst/>
          </a:prstGeom>
          <a:noFill/>
          <a:ln>
            <a:noFill/>
          </a:ln>
        </p:spPr>
      </p:pic>
      <p:pic>
        <p:nvPicPr>
          <p:cNvPr id="2654" name="Google Shape;2654;p15"/>
          <p:cNvPicPr preferRelativeResize="0"/>
          <p:nvPr/>
        </p:nvPicPr>
        <p:blipFill>
          <a:blip r:embed="rId6">
            <a:alphaModFix/>
          </a:blip>
          <a:stretch>
            <a:fillRect/>
          </a:stretch>
        </p:blipFill>
        <p:spPr>
          <a:xfrm>
            <a:off x="1853425" y="7865275"/>
            <a:ext cx="1422825" cy="1351900"/>
          </a:xfrm>
          <a:prstGeom prst="rect">
            <a:avLst/>
          </a:prstGeom>
          <a:noFill/>
          <a:ln>
            <a:noFill/>
          </a:ln>
        </p:spPr>
      </p:pic>
      <p:pic>
        <p:nvPicPr>
          <p:cNvPr id="2655" name="Google Shape;2655;p15"/>
          <p:cNvPicPr preferRelativeResize="0"/>
          <p:nvPr/>
        </p:nvPicPr>
        <p:blipFill>
          <a:blip r:embed="rId7">
            <a:alphaModFix/>
          </a:blip>
          <a:stretch>
            <a:fillRect/>
          </a:stretch>
        </p:blipFill>
        <p:spPr>
          <a:xfrm>
            <a:off x="3276250" y="7865275"/>
            <a:ext cx="1458599" cy="1351900"/>
          </a:xfrm>
          <a:prstGeom prst="rect">
            <a:avLst/>
          </a:prstGeom>
          <a:noFill/>
          <a:ln>
            <a:noFill/>
          </a:ln>
        </p:spPr>
      </p:pic>
      <p:pic>
        <p:nvPicPr>
          <p:cNvPr id="2656" name="Google Shape;2656;p15"/>
          <p:cNvPicPr preferRelativeResize="0"/>
          <p:nvPr/>
        </p:nvPicPr>
        <p:blipFill>
          <a:blip r:embed="rId8">
            <a:alphaModFix/>
          </a:blip>
          <a:stretch>
            <a:fillRect/>
          </a:stretch>
        </p:blipFill>
        <p:spPr>
          <a:xfrm>
            <a:off x="430575" y="7865275"/>
            <a:ext cx="1422850" cy="1351900"/>
          </a:xfrm>
          <a:prstGeom prst="rect">
            <a:avLst/>
          </a:prstGeom>
          <a:noFill/>
          <a:ln>
            <a:noFill/>
          </a:ln>
        </p:spPr>
      </p:pic>
      <p:sp>
        <p:nvSpPr>
          <p:cNvPr id="2657" name="Google Shape;2657;p15"/>
          <p:cNvSpPr/>
          <p:nvPr/>
        </p:nvSpPr>
        <p:spPr>
          <a:xfrm>
            <a:off x="3243803" y="7531258"/>
            <a:ext cx="1559700" cy="333900"/>
          </a:xfrm>
          <a:prstGeom prst="chevron">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SA" sz="700">
                <a:solidFill>
                  <a:srgbClr val="FFFFFF"/>
                </a:solidFill>
                <a:latin typeface="Titillium Web"/>
                <a:ea typeface="Titillium Web"/>
                <a:cs typeface="Titillium Web"/>
                <a:sym typeface="Titillium Web"/>
              </a:rPr>
              <a:t>Aspergillus culture </a:t>
            </a:r>
            <a:endParaRPr b="1" sz="700">
              <a:solidFill>
                <a:srgbClr val="FFFFFF"/>
              </a:solidFill>
              <a:latin typeface="Titillium Web"/>
              <a:ea typeface="Titillium Web"/>
              <a:cs typeface="Titillium Web"/>
              <a:sym typeface="Titillium Web"/>
            </a:endParaRPr>
          </a:p>
        </p:txBody>
      </p:sp>
      <p:sp>
        <p:nvSpPr>
          <p:cNvPr id="2658" name="Google Shape;2658;p15"/>
          <p:cNvSpPr/>
          <p:nvPr/>
        </p:nvSpPr>
        <p:spPr>
          <a:xfrm>
            <a:off x="1821235" y="9217000"/>
            <a:ext cx="1596600" cy="334200"/>
          </a:xfrm>
          <a:prstGeom prst="chevron">
            <a:avLst>
              <a:gd fmla="val 50000"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SA" sz="700">
                <a:solidFill>
                  <a:srgbClr val="FFFFFF"/>
                </a:solidFill>
                <a:latin typeface="Titillium Web"/>
                <a:ea typeface="Titillium Web"/>
                <a:cs typeface="Titillium Web"/>
                <a:sym typeface="Titillium Web"/>
              </a:rPr>
              <a:t>Aspergillus </a:t>
            </a:r>
            <a:endParaRPr b="1" sz="700">
              <a:solidFill>
                <a:srgbClr val="FFFFFF"/>
              </a:solidFill>
              <a:latin typeface="Titillium Web"/>
              <a:ea typeface="Titillium Web"/>
              <a:cs typeface="Titillium Web"/>
              <a:sym typeface="Titillium Web"/>
            </a:endParaRPr>
          </a:p>
        </p:txBody>
      </p:sp>
      <p:sp>
        <p:nvSpPr>
          <p:cNvPr id="2659" name="Google Shape;2659;p15"/>
          <p:cNvSpPr/>
          <p:nvPr/>
        </p:nvSpPr>
        <p:spPr>
          <a:xfrm>
            <a:off x="3207256" y="9217000"/>
            <a:ext cx="1596600" cy="334200"/>
          </a:xfrm>
          <a:prstGeom prst="chevron">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SA" sz="700">
                <a:solidFill>
                  <a:srgbClr val="FFFFFF"/>
                </a:solidFill>
                <a:latin typeface="Titillium Web"/>
                <a:ea typeface="Titillium Web"/>
                <a:cs typeface="Titillium Web"/>
                <a:sym typeface="Titillium Web"/>
              </a:rPr>
              <a:t>Aspergillus microscope</a:t>
            </a:r>
            <a:endParaRPr b="1" sz="700">
              <a:solidFill>
                <a:srgbClr val="FFFFFF"/>
              </a:solidFill>
              <a:latin typeface="Titillium Web"/>
              <a:ea typeface="Titillium Web"/>
              <a:cs typeface="Titillium Web"/>
              <a:sym typeface="Titillium Web"/>
            </a:endParaRPr>
          </a:p>
        </p:txBody>
      </p:sp>
      <p:sp>
        <p:nvSpPr>
          <p:cNvPr id="2660" name="Google Shape;2660;p15"/>
          <p:cNvSpPr/>
          <p:nvPr/>
        </p:nvSpPr>
        <p:spPr>
          <a:xfrm>
            <a:off x="430575" y="7531258"/>
            <a:ext cx="1559700" cy="333900"/>
          </a:xfrm>
          <a:prstGeom prst="homePlate">
            <a:avLst>
              <a:gd fmla="val 50000" name="adj"/>
            </a:avLst>
          </a:prstGeom>
          <a:solidFill>
            <a:srgbClr val="6D9EE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SA" sz="700">
                <a:solidFill>
                  <a:srgbClr val="FFFFFF"/>
                </a:solidFill>
                <a:latin typeface="Titillium Web"/>
                <a:ea typeface="Titillium Web"/>
                <a:cs typeface="Titillium Web"/>
                <a:sym typeface="Titillium Web"/>
              </a:rPr>
              <a:t>Aspergillus niger culture</a:t>
            </a:r>
            <a:endParaRPr b="1" i="0" sz="700" u="none" cap="none" strike="noStrike">
              <a:solidFill>
                <a:srgbClr val="FFFFFF"/>
              </a:solidFill>
              <a:latin typeface="Titillium Web"/>
              <a:ea typeface="Titillium Web"/>
              <a:cs typeface="Titillium Web"/>
              <a:sym typeface="Titillium Web"/>
            </a:endParaRPr>
          </a:p>
        </p:txBody>
      </p:sp>
      <p:sp>
        <p:nvSpPr>
          <p:cNvPr id="2661" name="Google Shape;2661;p15"/>
          <p:cNvSpPr/>
          <p:nvPr/>
        </p:nvSpPr>
        <p:spPr>
          <a:xfrm>
            <a:off x="1821237" y="7531250"/>
            <a:ext cx="1596600" cy="333900"/>
          </a:xfrm>
          <a:prstGeom prst="chevron">
            <a:avLst>
              <a:gd fmla="val 50000"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SA" sz="700">
                <a:solidFill>
                  <a:srgbClr val="FFFFFF"/>
                </a:solidFill>
                <a:latin typeface="Titillium Web"/>
                <a:ea typeface="Titillium Web"/>
                <a:cs typeface="Titillium Web"/>
                <a:sym typeface="Titillium Web"/>
              </a:rPr>
              <a:t>Aspergillus Fumigatus</a:t>
            </a:r>
            <a:endParaRPr b="1" sz="700">
              <a:solidFill>
                <a:srgbClr val="FFFFFF"/>
              </a:solidFill>
              <a:latin typeface="Titillium Web"/>
              <a:ea typeface="Titillium Web"/>
              <a:cs typeface="Titillium Web"/>
              <a:sym typeface="Titillium Web"/>
            </a:endParaRPr>
          </a:p>
        </p:txBody>
      </p:sp>
      <p:sp>
        <p:nvSpPr>
          <p:cNvPr id="2662" name="Google Shape;2662;p15"/>
          <p:cNvSpPr/>
          <p:nvPr/>
        </p:nvSpPr>
        <p:spPr>
          <a:xfrm>
            <a:off x="430563" y="9217158"/>
            <a:ext cx="1559700" cy="333900"/>
          </a:xfrm>
          <a:prstGeom prst="homePlate">
            <a:avLst>
              <a:gd fmla="val 50000" name="adj"/>
            </a:avLst>
          </a:prstGeom>
          <a:solidFill>
            <a:srgbClr val="6D9EE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SA" sz="700">
                <a:solidFill>
                  <a:srgbClr val="FFFFFF"/>
                </a:solidFill>
                <a:latin typeface="Titillium Web"/>
                <a:ea typeface="Titillium Web"/>
                <a:cs typeface="Titillium Web"/>
                <a:sym typeface="Titillium Web"/>
              </a:rPr>
              <a:t>Aspergillus culture (Mixture: A. flavus, A. niger, A.fumigatus)</a:t>
            </a:r>
            <a:endParaRPr b="1" i="0" sz="700" u="none" cap="none" strike="noStrike">
              <a:solidFill>
                <a:srgbClr val="FFFFFF"/>
              </a:solidFill>
              <a:latin typeface="Titillium Web"/>
              <a:ea typeface="Titillium Web"/>
              <a:cs typeface="Titillium Web"/>
              <a:sym typeface="Titillium Web"/>
            </a:endParaRPr>
          </a:p>
        </p:txBody>
      </p:sp>
      <p:sp>
        <p:nvSpPr>
          <p:cNvPr id="2663" name="Google Shape;2663;p15"/>
          <p:cNvSpPr txBox="1"/>
          <p:nvPr/>
        </p:nvSpPr>
        <p:spPr>
          <a:xfrm>
            <a:off x="4770575" y="7284575"/>
            <a:ext cx="1742100" cy="20472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SA" sz="1100">
                <a:solidFill>
                  <a:srgbClr val="9E9E9E"/>
                </a:solidFill>
              </a:rPr>
              <a:t>Team439: </a:t>
            </a:r>
            <a:r>
              <a:rPr lang="en-SA" sz="1100">
                <a:solidFill>
                  <a:srgbClr val="9E9E9E"/>
                </a:solidFill>
              </a:rPr>
              <a:t>لو شخص immunocompromised وجته Aspergillosis بتصیر invasive وتنتشر لو شخص عنده TB مثلا وسوا عنده Cavities وجاه بعدھا Aspergillosis . اللي بیصیر أنه الكافتیز ھذي بیجي فیھا Aspergilloma واللي ھي ball </a:t>
            </a:r>
            <a:r>
              <a:rPr lang="en-SA" sz="1100">
                <a:solidFill>
                  <a:srgbClr val="9E9E9E"/>
                </a:solidFill>
              </a:rPr>
              <a:t>Fungus</a:t>
            </a:r>
            <a:r>
              <a:rPr lang="en-SA" sz="1100">
                <a:solidFill>
                  <a:srgbClr val="9E9E9E"/>
                </a:solidFill>
              </a:rPr>
              <a:t> و تصیر colonized لكن ماراح </a:t>
            </a:r>
            <a:r>
              <a:rPr lang="en-SA" sz="1100">
                <a:solidFill>
                  <a:srgbClr val="9E9E9E"/>
                </a:solidFill>
              </a:rPr>
              <a:t>ینتشر و بیصیر</a:t>
            </a:r>
            <a:r>
              <a:rPr lang="en-SA" sz="1100">
                <a:solidFill>
                  <a:srgbClr val="9E9E9E"/>
                </a:solidFill>
              </a:rPr>
              <a:t> c</a:t>
            </a:r>
            <a:endParaRPr sz="1100">
              <a:solidFill>
                <a:srgbClr val="9E9E9E"/>
              </a:solidFill>
            </a:endParaRPr>
          </a:p>
        </p:txBody>
      </p:sp>
      <p:grpSp>
        <p:nvGrpSpPr>
          <p:cNvPr id="2664" name="Google Shape;2664;p15"/>
          <p:cNvGrpSpPr/>
          <p:nvPr/>
        </p:nvGrpSpPr>
        <p:grpSpPr>
          <a:xfrm>
            <a:off x="1552770" y="185927"/>
            <a:ext cx="300659" cy="297060"/>
            <a:chOff x="-1138843" y="4300472"/>
            <a:chExt cx="300659" cy="297030"/>
          </a:xfrm>
        </p:grpSpPr>
        <p:sp>
          <p:nvSpPr>
            <p:cNvPr id="2665" name="Google Shape;2665;p15"/>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5"/>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5"/>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5"/>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5"/>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5"/>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5"/>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5"/>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5"/>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5"/>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5"/>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5"/>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5"/>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15"/>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15"/>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15"/>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15"/>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5" name="Shape 2685"/>
        <p:cNvGrpSpPr/>
        <p:nvPr/>
      </p:nvGrpSpPr>
      <p:grpSpPr>
        <a:xfrm>
          <a:off x="0" y="0"/>
          <a:ext cx="0" cy="0"/>
          <a:chOff x="0" y="0"/>
          <a:chExt cx="0" cy="0"/>
        </a:xfrm>
      </p:grpSpPr>
      <p:sp>
        <p:nvSpPr>
          <p:cNvPr id="2686" name="Google Shape;2686;p16"/>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sz="2900"/>
              <a:t>Classification of Aspergillosis</a:t>
            </a:r>
            <a:endParaRPr sz="2900"/>
          </a:p>
        </p:txBody>
      </p:sp>
      <p:grpSp>
        <p:nvGrpSpPr>
          <p:cNvPr id="2687" name="Google Shape;2687;p16"/>
          <p:cNvGrpSpPr/>
          <p:nvPr/>
        </p:nvGrpSpPr>
        <p:grpSpPr>
          <a:xfrm>
            <a:off x="196788" y="1926410"/>
            <a:ext cx="6464411" cy="5803911"/>
            <a:chOff x="157424" y="3613761"/>
            <a:chExt cx="6544251" cy="6065326"/>
          </a:xfrm>
        </p:grpSpPr>
        <p:sp>
          <p:nvSpPr>
            <p:cNvPr id="2688" name="Google Shape;2688;p16"/>
            <p:cNvSpPr txBox="1"/>
            <p:nvPr/>
          </p:nvSpPr>
          <p:spPr>
            <a:xfrm>
              <a:off x="3961766" y="3613761"/>
              <a:ext cx="2562000" cy="25149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000"/>
                <a:buFont typeface="Arial"/>
                <a:buNone/>
              </a:pPr>
              <a:r>
                <a:rPr b="1" lang="en-SA" sz="1300">
                  <a:solidFill>
                    <a:schemeClr val="dk1"/>
                  </a:solidFill>
                  <a:latin typeface="Titillium Web"/>
                  <a:ea typeface="Titillium Web"/>
                  <a:cs typeface="Titillium Web"/>
                  <a:sym typeface="Titillium Web"/>
                </a:rPr>
                <a:t>Allergic</a:t>
              </a:r>
              <a:endParaRPr b="1" sz="13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600"/>
                <a:buFont typeface="Arial"/>
                <a:buNone/>
              </a:pPr>
              <a:r>
                <a:rPr lang="en-SA" sz="1100">
                  <a:solidFill>
                    <a:schemeClr val="dk1"/>
                  </a:solidFill>
                  <a:latin typeface="Titillium Web"/>
                  <a:ea typeface="Titillium Web"/>
                  <a:cs typeface="Titillium Web"/>
                  <a:sym typeface="Titillium Web"/>
                </a:rPr>
                <a:t>-Allergic bronchopulmonary aspergillosis(ABPA)&gt;in lung</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600"/>
                <a:buFont typeface="Arial"/>
                <a:buNone/>
              </a:pPr>
              <a:r>
                <a:rPr lang="en-SA" sz="1100">
                  <a:solidFill>
                    <a:schemeClr val="dk1"/>
                  </a:solidFill>
                  <a:latin typeface="Titillium Web"/>
                  <a:ea typeface="Titillium Web"/>
                  <a:cs typeface="Titillium Web"/>
                  <a:sym typeface="Titillium Web"/>
                </a:rPr>
                <a:t>-Allergic aspergillus sinusitis &gt;in sinuses.</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dk1"/>
                  </a:solidFill>
                  <a:latin typeface="Titillium Web"/>
                  <a:ea typeface="Titillium Web"/>
                  <a:cs typeface="Titillium Web"/>
                  <a:sym typeface="Titillium Web"/>
                </a:rPr>
                <a:t>-Symptoms of Asthma</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dk1"/>
                  </a:solidFill>
                  <a:latin typeface="Titillium Web"/>
                  <a:ea typeface="Titillium Web"/>
                  <a:cs typeface="Titillium Web"/>
                  <a:sym typeface="Titillium Web"/>
                </a:rPr>
                <a:t>-Bronchial obstruction</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dk1"/>
                  </a:solidFill>
                  <a:latin typeface="Titillium Web"/>
                  <a:ea typeface="Titillium Web"/>
                  <a:cs typeface="Titillium Web"/>
                  <a:sym typeface="Titillium Web"/>
                </a:rPr>
                <a:t>- Eosinophilia</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dk1"/>
                  </a:solidFill>
                  <a:latin typeface="Titillium Web"/>
                  <a:ea typeface="Titillium Web"/>
                  <a:cs typeface="Titillium Web"/>
                  <a:sym typeface="Titillium Web"/>
                </a:rPr>
                <a:t> -Wheezing +/-</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1100">
                  <a:solidFill>
                    <a:schemeClr val="dk1"/>
                  </a:solidFill>
                  <a:latin typeface="Titillium Web"/>
                  <a:ea typeface="Titillium Web"/>
                  <a:cs typeface="Titillium Web"/>
                  <a:sym typeface="Titillium Web"/>
                </a:rPr>
                <a:t>Also</a:t>
              </a:r>
              <a:r>
                <a:rPr lang="en-SA" sz="1100">
                  <a:solidFill>
                    <a:schemeClr val="dk1"/>
                  </a:solidFill>
                  <a:latin typeface="Titillium Web"/>
                  <a:ea typeface="Titillium Web"/>
                  <a:cs typeface="Titillium Web"/>
                  <a:sym typeface="Titillium Web"/>
                </a:rPr>
                <a:t>:</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dk1"/>
                  </a:solidFill>
                  <a:latin typeface="Titillium Web"/>
                  <a:ea typeface="Titillium Web"/>
                  <a:cs typeface="Titillium Web"/>
                  <a:sym typeface="Titillium Web"/>
                </a:rPr>
                <a:t>- Skin test reactivity to </a:t>
              </a:r>
              <a:r>
                <a:rPr lang="en-SA" sz="1100" u="sng">
                  <a:solidFill>
                    <a:schemeClr val="dk1"/>
                  </a:solidFill>
                  <a:latin typeface="Titillium Web"/>
                  <a:ea typeface="Titillium Web"/>
                  <a:cs typeface="Titillium Web"/>
                  <a:sym typeface="Titillium Web"/>
                </a:rPr>
                <a:t>Aspergillus</a:t>
              </a:r>
              <a:endParaRPr sz="1100" u="sng">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dk1"/>
                  </a:solidFill>
                  <a:latin typeface="Titillium Web"/>
                  <a:ea typeface="Titillium Web"/>
                  <a:cs typeface="Titillium Web"/>
                  <a:sym typeface="Titillium Web"/>
                </a:rPr>
                <a:t>- Serum antibodies to </a:t>
              </a:r>
              <a:r>
                <a:rPr lang="en-SA" sz="1100" u="sng">
                  <a:solidFill>
                    <a:schemeClr val="dk1"/>
                  </a:solidFill>
                  <a:latin typeface="Titillium Web"/>
                  <a:ea typeface="Titillium Web"/>
                  <a:cs typeface="Titillium Web"/>
                  <a:sym typeface="Titillium Web"/>
                </a:rPr>
                <a:t>Aspergillus</a:t>
              </a:r>
              <a:endParaRPr sz="1100" u="sng">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dk1"/>
                  </a:solidFill>
                  <a:latin typeface="Titillium Web"/>
                  <a:ea typeface="Titillium Web"/>
                  <a:cs typeface="Titillium Web"/>
                  <a:sym typeface="Titillium Web"/>
                </a:rPr>
                <a:t>- Serum IgE &gt; 1000 ng/ml</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dk1"/>
                  </a:solidFill>
                  <a:latin typeface="Titillium Web"/>
                  <a:ea typeface="Titillium Web"/>
                  <a:cs typeface="Titillium Web"/>
                  <a:sym typeface="Titillium Web"/>
                </a:rPr>
                <a:t>- </a:t>
              </a:r>
              <a:r>
                <a:rPr lang="en-SA" sz="1100">
                  <a:solidFill>
                    <a:schemeClr val="accent6"/>
                  </a:solidFill>
                  <a:latin typeface="Titillium Web"/>
                  <a:ea typeface="Titillium Web"/>
                  <a:cs typeface="Titillium Web"/>
                  <a:sym typeface="Titillium Web"/>
                </a:rPr>
                <a:t>Culture is positive</a:t>
              </a:r>
              <a:endParaRPr b="1" sz="1300">
                <a:solidFill>
                  <a:schemeClr val="dk1"/>
                </a:solidFill>
                <a:latin typeface="Titillium Web"/>
                <a:ea typeface="Titillium Web"/>
                <a:cs typeface="Titillium Web"/>
                <a:sym typeface="Titillium Web"/>
              </a:endParaRPr>
            </a:p>
          </p:txBody>
        </p:sp>
        <p:sp>
          <p:nvSpPr>
            <p:cNvPr id="2689" name="Google Shape;2689;p16"/>
            <p:cNvSpPr txBox="1"/>
            <p:nvPr/>
          </p:nvSpPr>
          <p:spPr>
            <a:xfrm>
              <a:off x="337325" y="3638655"/>
              <a:ext cx="2562000" cy="25149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000"/>
                <a:buFont typeface="Arial"/>
                <a:buNone/>
              </a:pPr>
              <a:r>
                <a:rPr b="1" lang="en-SA">
                  <a:solidFill>
                    <a:schemeClr val="dk1"/>
                  </a:solidFill>
                  <a:latin typeface="Titillium Web"/>
                  <a:ea typeface="Titillium Web"/>
                  <a:cs typeface="Titillium Web"/>
                  <a:sym typeface="Titillium Web"/>
                </a:rPr>
                <a:t>Persistence without disease</a:t>
              </a:r>
              <a:endParaRPr b="1">
                <a:solidFill>
                  <a:schemeClr val="dk1"/>
                </a:solidFill>
                <a:latin typeface="Titillium Web"/>
                <a:ea typeface="Titillium Web"/>
                <a:cs typeface="Titillium Web"/>
                <a:sym typeface="Titillium Web"/>
              </a:endParaRPr>
            </a:p>
            <a:p>
              <a:pPr indent="0" lvl="0" marL="0" rtl="0" algn="l">
                <a:spcBef>
                  <a:spcPts val="0"/>
                </a:spcBef>
                <a:spcAft>
                  <a:spcPts val="1300"/>
                </a:spcAft>
                <a:buClr>
                  <a:schemeClr val="dk1"/>
                </a:buClr>
                <a:buSzPts val="600"/>
                <a:buFont typeface="Arial"/>
                <a:buNone/>
              </a:pPr>
              <a:r>
                <a:rPr lang="en-SA">
                  <a:solidFill>
                    <a:schemeClr val="dk1"/>
                  </a:solidFill>
                  <a:latin typeface="Titillium Web"/>
                  <a:ea typeface="Titillium Web"/>
                  <a:cs typeface="Titillium Web"/>
                  <a:sym typeface="Titillium Web"/>
                </a:rPr>
                <a:t>colonisation of the airways or nose/sinuses</a:t>
              </a:r>
              <a:endParaRPr sz="1600">
                <a:solidFill>
                  <a:srgbClr val="434343"/>
                </a:solidFill>
                <a:latin typeface="Titillium Web"/>
                <a:ea typeface="Titillium Web"/>
                <a:cs typeface="Titillium Web"/>
                <a:sym typeface="Titillium Web"/>
              </a:endParaRPr>
            </a:p>
          </p:txBody>
        </p:sp>
        <p:sp>
          <p:nvSpPr>
            <p:cNvPr id="2690" name="Google Shape;2690;p16"/>
            <p:cNvSpPr txBox="1"/>
            <p:nvPr/>
          </p:nvSpPr>
          <p:spPr>
            <a:xfrm>
              <a:off x="3961775" y="7156684"/>
              <a:ext cx="2739900" cy="25149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000"/>
                <a:buFont typeface="Arial"/>
                <a:buNone/>
              </a:pPr>
              <a:r>
                <a:rPr b="1" lang="en-SA">
                  <a:solidFill>
                    <a:schemeClr val="dk1"/>
                  </a:solidFill>
                  <a:latin typeface="Titillium Web"/>
                  <a:ea typeface="Titillium Web"/>
                  <a:cs typeface="Titillium Web"/>
                  <a:sym typeface="Titillium Web"/>
                </a:rPr>
                <a:t>Invasive Aspergillosis</a:t>
              </a:r>
              <a:endParaRPr b="1">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600"/>
                <a:buFont typeface="Arial"/>
                <a:buNone/>
              </a:pPr>
              <a:r>
                <a:rPr lang="en-SA" sz="1200">
                  <a:solidFill>
                    <a:schemeClr val="accent2"/>
                  </a:solidFill>
                  <a:latin typeface="Titillium Web"/>
                  <a:ea typeface="Titillium Web"/>
                  <a:cs typeface="Titillium Web"/>
                  <a:sym typeface="Titillium Web"/>
                </a:rPr>
                <a:t>Immunocompromised patients</a:t>
              </a:r>
              <a:endParaRPr sz="1200">
                <a:solidFill>
                  <a:schemeClr val="accent2"/>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200">
                  <a:solidFill>
                    <a:schemeClr val="dk1"/>
                  </a:solidFill>
                  <a:latin typeface="Titillium Web"/>
                  <a:ea typeface="Titillium Web"/>
                  <a:cs typeface="Titillium Web"/>
                  <a:sym typeface="Titillium Web"/>
                </a:rPr>
                <a:t>●</a:t>
              </a:r>
              <a:r>
                <a:rPr b="1" lang="en-SA" sz="1200">
                  <a:solidFill>
                    <a:schemeClr val="dk1"/>
                  </a:solidFill>
                  <a:latin typeface="Titillium Web"/>
                  <a:ea typeface="Titillium Web"/>
                  <a:cs typeface="Titillium Web"/>
                  <a:sym typeface="Titillium Web"/>
                </a:rPr>
                <a:t> Signs:</a:t>
              </a:r>
              <a:r>
                <a:rPr lang="en-SA" sz="1200">
                  <a:solidFill>
                    <a:schemeClr val="dk1"/>
                  </a:solidFill>
                  <a:latin typeface="Titillium Web"/>
                  <a:ea typeface="Titillium Web"/>
                  <a:cs typeface="Titillium Web"/>
                  <a:sym typeface="Titillium Web"/>
                </a:rPr>
                <a:t> Cough , hemoptysis </a:t>
              </a:r>
              <a:r>
                <a:rPr lang="en-SA" sz="1200">
                  <a:solidFill>
                    <a:schemeClr val="accent6"/>
                  </a:solidFill>
                  <a:latin typeface="Titillium Web"/>
                  <a:ea typeface="Titillium Web"/>
                  <a:cs typeface="Titillium Web"/>
                  <a:sym typeface="Titillium Web"/>
                </a:rPr>
                <a:t>(coughing blood)</a:t>
              </a:r>
              <a:r>
                <a:rPr lang="en-SA" sz="1200">
                  <a:solidFill>
                    <a:schemeClr val="dk1"/>
                  </a:solidFill>
                  <a:latin typeface="Titillium Web"/>
                  <a:ea typeface="Titillium Web"/>
                  <a:cs typeface="Titillium Web"/>
                  <a:sym typeface="Titillium Web"/>
                </a:rPr>
                <a:t>, fever, </a:t>
              </a:r>
              <a:endParaRPr sz="12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200">
                  <a:solidFill>
                    <a:schemeClr val="dk1"/>
                  </a:solidFill>
                  <a:latin typeface="Titillium Web"/>
                  <a:ea typeface="Titillium Web"/>
                  <a:cs typeface="Titillium Web"/>
                  <a:sym typeface="Titillium Web"/>
                </a:rPr>
                <a:t>leukocytosis </a:t>
              </a:r>
              <a:r>
                <a:rPr lang="en-SA" sz="1200">
                  <a:solidFill>
                    <a:schemeClr val="accent6"/>
                  </a:solidFill>
                  <a:latin typeface="Titillium Web"/>
                  <a:ea typeface="Titillium Web"/>
                  <a:cs typeface="Titillium Web"/>
                  <a:sym typeface="Titillium Web"/>
                </a:rPr>
                <a:t>(increased WBC in blood)</a:t>
              </a:r>
              <a:endParaRPr sz="1200">
                <a:solidFill>
                  <a:schemeClr val="accent6"/>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1200">
                  <a:solidFill>
                    <a:schemeClr val="dk1"/>
                  </a:solidFill>
                  <a:latin typeface="Titillium Web"/>
                  <a:ea typeface="Titillium Web"/>
                  <a:cs typeface="Titillium Web"/>
                  <a:sym typeface="Titillium Web"/>
                </a:rPr>
                <a:t>● Radiology </a:t>
              </a:r>
              <a:r>
                <a:rPr lang="en-SA" sz="1200">
                  <a:solidFill>
                    <a:schemeClr val="dk1"/>
                  </a:solidFill>
                  <a:latin typeface="Titillium Web"/>
                  <a:ea typeface="Titillium Web"/>
                  <a:cs typeface="Titillium Web"/>
                  <a:sym typeface="Titillium Web"/>
                </a:rPr>
                <a:t>will show lesions with halo sign</a:t>
              </a:r>
              <a:endParaRPr sz="12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200">
                  <a:solidFill>
                    <a:schemeClr val="accent6"/>
                  </a:solidFill>
                  <a:latin typeface="Titillium Web"/>
                  <a:ea typeface="Titillium Web"/>
                  <a:cs typeface="Titillium Web"/>
                  <a:sym typeface="Titillium Web"/>
                </a:rPr>
                <a:t>(In immunocompromised patients) </a:t>
              </a:r>
              <a:endParaRPr b="1">
                <a:solidFill>
                  <a:schemeClr val="dk1"/>
                </a:solidFill>
                <a:latin typeface="Titillium Web"/>
                <a:ea typeface="Titillium Web"/>
                <a:cs typeface="Titillium Web"/>
                <a:sym typeface="Titillium Web"/>
              </a:endParaRPr>
            </a:p>
          </p:txBody>
        </p:sp>
        <p:sp>
          <p:nvSpPr>
            <p:cNvPr id="2691" name="Google Shape;2691;p16"/>
            <p:cNvSpPr txBox="1"/>
            <p:nvPr/>
          </p:nvSpPr>
          <p:spPr>
            <a:xfrm>
              <a:off x="157424" y="7164187"/>
              <a:ext cx="2739900" cy="25149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000"/>
                <a:buFont typeface="Arial"/>
                <a:buNone/>
              </a:pPr>
              <a:r>
                <a:rPr b="1" lang="en-SA" sz="1300">
                  <a:solidFill>
                    <a:schemeClr val="dk1"/>
                  </a:solidFill>
                  <a:latin typeface="Titillium Web"/>
                  <a:ea typeface="Titillium Web"/>
                  <a:cs typeface="Titillium Web"/>
                  <a:sym typeface="Titillium Web"/>
                </a:rPr>
                <a:t>Chronic Aspergillosis</a:t>
              </a:r>
              <a:r>
                <a:rPr lang="en-SA" sz="1300">
                  <a:solidFill>
                    <a:schemeClr val="dk1"/>
                  </a:solidFill>
                  <a:latin typeface="Titillium Web"/>
                  <a:ea typeface="Titillium Web"/>
                  <a:cs typeface="Titillium Web"/>
                  <a:sym typeface="Titillium Web"/>
                </a:rPr>
                <a:t> </a:t>
              </a:r>
              <a:endParaRPr sz="13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000"/>
                <a:buFont typeface="Arial"/>
                <a:buNone/>
              </a:pPr>
              <a:r>
                <a:rPr lang="en-SA" sz="1000">
                  <a:solidFill>
                    <a:schemeClr val="dk1"/>
                  </a:solidFill>
                  <a:latin typeface="Titillium Web"/>
                  <a:ea typeface="Titillium Web"/>
                  <a:cs typeface="Titillium Web"/>
                  <a:sym typeface="Titillium Web"/>
                </a:rPr>
                <a:t>(Colonizing Aspergillosis)</a:t>
              </a:r>
              <a:endParaRPr sz="10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000"/>
                <a:buFont typeface="Arial"/>
                <a:buNone/>
              </a:pPr>
              <a:r>
                <a:rPr lang="en-SA" sz="1000">
                  <a:solidFill>
                    <a:schemeClr val="dk1"/>
                  </a:solidFill>
                  <a:latin typeface="Titillium Web"/>
                  <a:ea typeface="Titillium Web"/>
                  <a:cs typeface="Titillium Web"/>
                  <a:sym typeface="Titillium Web"/>
                </a:rPr>
                <a:t>(Aspergilloma or Aspergillus fungal ball)</a:t>
              </a:r>
              <a:endParaRPr sz="10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600"/>
                <a:buFont typeface="Arial"/>
                <a:buNone/>
              </a:pPr>
              <a:r>
                <a:rPr lang="en-SA" sz="1100">
                  <a:solidFill>
                    <a:schemeClr val="dk1"/>
                  </a:solidFill>
                  <a:latin typeface="Titillium Web"/>
                  <a:ea typeface="Titillium Web"/>
                  <a:cs typeface="Titillium Web"/>
                  <a:sym typeface="Titillium Web"/>
                </a:rPr>
                <a:t>-Lung aspergilloma</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600"/>
                <a:buFont typeface="Arial"/>
                <a:buNone/>
              </a:pPr>
              <a:r>
                <a:rPr lang="en-SA" sz="1100">
                  <a:solidFill>
                    <a:schemeClr val="dk1"/>
                  </a:solidFill>
                  <a:latin typeface="Titillium Web"/>
                  <a:ea typeface="Titillium Web"/>
                  <a:cs typeface="Titillium Web"/>
                  <a:sym typeface="Titillium Web"/>
                </a:rPr>
                <a:t>-Maxillary (sinus) aspergilloma</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dk1"/>
                  </a:solidFill>
                  <a:latin typeface="Titillium Web"/>
                  <a:ea typeface="Titillium Web"/>
                  <a:cs typeface="Titillium Web"/>
                  <a:sym typeface="Titillium Web"/>
                </a:rPr>
                <a:t>●</a:t>
              </a:r>
              <a:r>
                <a:rPr b="1" lang="en-SA" sz="1100">
                  <a:solidFill>
                    <a:schemeClr val="dk1"/>
                  </a:solidFill>
                  <a:latin typeface="Titillium Web"/>
                  <a:ea typeface="Titillium Web"/>
                  <a:cs typeface="Titillium Web"/>
                  <a:sym typeface="Titillium Web"/>
                </a:rPr>
                <a:t> Signs include:</a:t>
              </a:r>
              <a:r>
                <a:rPr lang="en-SA" sz="1100">
                  <a:solidFill>
                    <a:schemeClr val="dk1"/>
                  </a:solidFill>
                  <a:latin typeface="Titillium Web"/>
                  <a:ea typeface="Titillium Web"/>
                  <a:cs typeface="Titillium Web"/>
                  <a:sym typeface="Titillium Web"/>
                </a:rPr>
                <a:t> Cough, hemoptysis, variable fever</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1100">
                  <a:solidFill>
                    <a:schemeClr val="dk1"/>
                  </a:solidFill>
                  <a:latin typeface="Titillium Web"/>
                  <a:ea typeface="Titillium Web"/>
                  <a:cs typeface="Titillium Web"/>
                  <a:sym typeface="Titillium Web"/>
                </a:rPr>
                <a:t>● Radiology</a:t>
              </a:r>
              <a:r>
                <a:rPr lang="en-SA" sz="1100">
                  <a:solidFill>
                    <a:schemeClr val="dk1"/>
                  </a:solidFill>
                  <a:latin typeface="Titillium Web"/>
                  <a:ea typeface="Titillium Web"/>
                  <a:cs typeface="Titillium Web"/>
                  <a:sym typeface="Titillium Web"/>
                </a:rPr>
                <a:t> will show mass in the lung , radiolucent</a:t>
              </a:r>
              <a:endParaRPr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dk1"/>
                  </a:solidFill>
                  <a:latin typeface="Titillium Web"/>
                  <a:ea typeface="Titillium Web"/>
                  <a:cs typeface="Titillium Web"/>
                  <a:sym typeface="Titillium Web"/>
                </a:rPr>
                <a:t>crescent </a:t>
              </a:r>
              <a:r>
                <a:rPr lang="en-SA" sz="1100">
                  <a:solidFill>
                    <a:schemeClr val="accent6"/>
                  </a:solidFill>
                  <a:latin typeface="Titillium Web"/>
                  <a:ea typeface="Titillium Web"/>
                  <a:cs typeface="Titillium Web"/>
                  <a:sym typeface="Titillium Web"/>
                </a:rPr>
                <a:t>(it is the cavity filled with fungal ball)</a:t>
              </a:r>
              <a:endParaRPr sz="1100">
                <a:solidFill>
                  <a:schemeClr val="accent6"/>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100">
                  <a:solidFill>
                    <a:schemeClr val="accent6"/>
                  </a:solidFill>
                  <a:latin typeface="Titillium Web"/>
                  <a:ea typeface="Titillium Web"/>
                  <a:cs typeface="Titillium Web"/>
                  <a:sym typeface="Titillium Web"/>
                </a:rPr>
                <a:t>(The fungi will grow in cavities in the lung, from previous TB or malignancy, then grow into a fungal ball-Aspergilloma)</a:t>
              </a:r>
              <a:endParaRPr sz="1100">
                <a:solidFill>
                  <a:srgbClr val="434343"/>
                </a:solidFill>
                <a:latin typeface="Titillium Web"/>
                <a:ea typeface="Titillium Web"/>
                <a:cs typeface="Titillium Web"/>
                <a:sym typeface="Titillium Web"/>
              </a:endParaRPr>
            </a:p>
          </p:txBody>
        </p:sp>
        <p:sp>
          <p:nvSpPr>
            <p:cNvPr id="2692" name="Google Shape;2692;p16"/>
            <p:cNvSpPr/>
            <p:nvPr/>
          </p:nvSpPr>
          <p:spPr>
            <a:xfrm>
              <a:off x="3492575" y="6682225"/>
              <a:ext cx="1466700" cy="1466700"/>
            </a:xfrm>
            <a:prstGeom prst="halfFrame">
              <a:avLst>
                <a:gd fmla="val 33333" name="adj1"/>
                <a:gd fmla="val 33333" name="adj2"/>
              </a:avLst>
            </a:pr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xo"/>
                <a:ea typeface="Exo"/>
                <a:cs typeface="Exo"/>
                <a:sym typeface="Exo"/>
              </a:endParaRPr>
            </a:p>
          </p:txBody>
        </p:sp>
        <p:sp>
          <p:nvSpPr>
            <p:cNvPr id="2693" name="Google Shape;2693;p16"/>
            <p:cNvSpPr/>
            <p:nvPr/>
          </p:nvSpPr>
          <p:spPr>
            <a:xfrm rot="10800000">
              <a:off x="1996925" y="5147150"/>
              <a:ext cx="1371600" cy="1466700"/>
            </a:xfrm>
            <a:prstGeom prst="halfFrame">
              <a:avLst>
                <a:gd fmla="val 33333" name="adj1"/>
                <a:gd fmla="val 33333" name="adj2"/>
              </a:avLst>
            </a:pr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xo"/>
                <a:ea typeface="Exo"/>
                <a:cs typeface="Exo"/>
                <a:sym typeface="Exo"/>
              </a:endParaRPr>
            </a:p>
          </p:txBody>
        </p:sp>
        <p:sp>
          <p:nvSpPr>
            <p:cNvPr id="2694" name="Google Shape;2694;p16"/>
            <p:cNvSpPr/>
            <p:nvPr/>
          </p:nvSpPr>
          <p:spPr>
            <a:xfrm rot="-5400000">
              <a:off x="3497975" y="5152550"/>
              <a:ext cx="1455900" cy="1466700"/>
            </a:xfrm>
            <a:prstGeom prst="halfFrame">
              <a:avLst>
                <a:gd fmla="val 33333" name="adj1"/>
                <a:gd fmla="val 33333" name="adj2"/>
              </a:avLst>
            </a:prstGeom>
            <a:solidFill>
              <a:srgbClr val="C9D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xo"/>
                <a:ea typeface="Exo"/>
                <a:cs typeface="Exo"/>
                <a:sym typeface="Exo"/>
              </a:endParaRPr>
            </a:p>
          </p:txBody>
        </p:sp>
        <p:sp>
          <p:nvSpPr>
            <p:cNvPr id="2695" name="Google Shape;2695;p16"/>
            <p:cNvSpPr/>
            <p:nvPr/>
          </p:nvSpPr>
          <p:spPr>
            <a:xfrm rot="5400000">
              <a:off x="1957738" y="6706813"/>
              <a:ext cx="1438200" cy="1381200"/>
            </a:xfrm>
            <a:prstGeom prst="halfFrame">
              <a:avLst>
                <a:gd fmla="val 33333" name="adj1"/>
                <a:gd fmla="val 33333" name="adj2"/>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xo"/>
                <a:ea typeface="Exo"/>
                <a:cs typeface="Exo"/>
                <a:sym typeface="Exo"/>
              </a:endParaRPr>
            </a:p>
          </p:txBody>
        </p:sp>
        <p:sp>
          <p:nvSpPr>
            <p:cNvPr id="2696" name="Google Shape;2696;p16"/>
            <p:cNvSpPr txBox="1"/>
            <p:nvPr/>
          </p:nvSpPr>
          <p:spPr>
            <a:xfrm>
              <a:off x="3492575" y="6090650"/>
              <a:ext cx="469200" cy="523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SA" sz="2000" u="none" cap="none" strike="noStrike">
                  <a:solidFill>
                    <a:srgbClr val="FFFFFF"/>
                  </a:solidFill>
                  <a:latin typeface="Asap"/>
                  <a:ea typeface="Asap"/>
                  <a:cs typeface="Asap"/>
                  <a:sym typeface="Asap"/>
                </a:rPr>
                <a:t>1</a:t>
              </a:r>
              <a:endParaRPr b="1" i="0" sz="2000" u="none" cap="none" strike="noStrike">
                <a:solidFill>
                  <a:srgbClr val="FFFFFF"/>
                </a:solidFill>
                <a:latin typeface="Asap"/>
                <a:ea typeface="Asap"/>
                <a:cs typeface="Asap"/>
                <a:sym typeface="Asap"/>
              </a:endParaRPr>
            </a:p>
          </p:txBody>
        </p:sp>
        <p:sp>
          <p:nvSpPr>
            <p:cNvPr id="2697" name="Google Shape;2697;p16"/>
            <p:cNvSpPr txBox="1"/>
            <p:nvPr/>
          </p:nvSpPr>
          <p:spPr>
            <a:xfrm>
              <a:off x="2897325" y="6153650"/>
              <a:ext cx="469200" cy="4602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SA" sz="2000" u="none" cap="none" strike="noStrike">
                  <a:solidFill>
                    <a:srgbClr val="FFFFFF"/>
                  </a:solidFill>
                  <a:latin typeface="Asap"/>
                  <a:ea typeface="Asap"/>
                  <a:cs typeface="Asap"/>
                  <a:sym typeface="Asap"/>
                </a:rPr>
                <a:t>2</a:t>
              </a:r>
              <a:endParaRPr b="1" i="0" sz="2000" u="none" cap="none" strike="noStrike">
                <a:solidFill>
                  <a:srgbClr val="FFFFFF"/>
                </a:solidFill>
                <a:latin typeface="Asap"/>
                <a:ea typeface="Asap"/>
                <a:cs typeface="Asap"/>
                <a:sym typeface="Asap"/>
              </a:endParaRPr>
            </a:p>
          </p:txBody>
        </p:sp>
        <p:sp>
          <p:nvSpPr>
            <p:cNvPr id="2698" name="Google Shape;2698;p16"/>
            <p:cNvSpPr txBox="1"/>
            <p:nvPr/>
          </p:nvSpPr>
          <p:spPr>
            <a:xfrm>
              <a:off x="3492575" y="6696475"/>
              <a:ext cx="469200" cy="5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SA" sz="2000" u="none" cap="none" strike="noStrike">
                  <a:solidFill>
                    <a:srgbClr val="FFFFFF"/>
                  </a:solidFill>
                  <a:latin typeface="Asap"/>
                  <a:ea typeface="Asap"/>
                  <a:cs typeface="Asap"/>
                  <a:sym typeface="Asap"/>
                </a:rPr>
                <a:t>4</a:t>
              </a:r>
              <a:endParaRPr b="1" i="0" sz="2000" u="none" cap="none" strike="noStrike">
                <a:solidFill>
                  <a:srgbClr val="FFFFFF"/>
                </a:solidFill>
                <a:latin typeface="Asap"/>
                <a:ea typeface="Asap"/>
                <a:cs typeface="Asap"/>
                <a:sym typeface="Asap"/>
              </a:endParaRPr>
            </a:p>
          </p:txBody>
        </p:sp>
        <p:sp>
          <p:nvSpPr>
            <p:cNvPr id="2699" name="Google Shape;2699;p16"/>
            <p:cNvSpPr txBox="1"/>
            <p:nvPr/>
          </p:nvSpPr>
          <p:spPr>
            <a:xfrm>
              <a:off x="2899450" y="6696475"/>
              <a:ext cx="469200" cy="460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SA" sz="2000" u="none" cap="none" strike="noStrike">
                  <a:solidFill>
                    <a:srgbClr val="FFFFFF"/>
                  </a:solidFill>
                  <a:latin typeface="Asap"/>
                  <a:ea typeface="Asap"/>
                  <a:cs typeface="Asap"/>
                  <a:sym typeface="Asap"/>
                </a:rPr>
                <a:t>3</a:t>
              </a:r>
              <a:endParaRPr b="1" i="0" sz="2000" u="none" cap="none" strike="noStrike">
                <a:solidFill>
                  <a:srgbClr val="FFFFFF"/>
                </a:solidFill>
                <a:latin typeface="Asap"/>
                <a:ea typeface="Asap"/>
                <a:cs typeface="Asap"/>
                <a:sym typeface="Asap"/>
              </a:endParaRPr>
            </a:p>
          </p:txBody>
        </p:sp>
      </p:grpSp>
      <p:sp>
        <p:nvSpPr>
          <p:cNvPr id="2700" name="Google Shape;2700;p16"/>
          <p:cNvSpPr txBox="1"/>
          <p:nvPr/>
        </p:nvSpPr>
        <p:spPr>
          <a:xfrm>
            <a:off x="675288" y="1295125"/>
            <a:ext cx="55074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3100"/>
              <a:buFont typeface="Arial"/>
              <a:buNone/>
            </a:pPr>
            <a:r>
              <a:rPr b="1" lang="en-SA" sz="1800">
                <a:solidFill>
                  <a:schemeClr val="accent2"/>
                </a:solidFill>
                <a:latin typeface="Titillium Web"/>
                <a:ea typeface="Titillium Web"/>
                <a:cs typeface="Titillium Web"/>
                <a:sym typeface="Titillium Web"/>
              </a:rPr>
              <a:t>Airways/nasal exposure to airborne Aspergillus</a:t>
            </a:r>
            <a:endParaRPr sz="18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2701" name="Google Shape;2701;p16"/>
          <p:cNvSpPr txBox="1"/>
          <p:nvPr/>
        </p:nvSpPr>
        <p:spPr>
          <a:xfrm>
            <a:off x="233850" y="7839350"/>
            <a:ext cx="3373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a:solidFill>
                  <a:schemeClr val="accent3"/>
                </a:solidFill>
              </a:rPr>
              <a:t>Aspergilloma</a:t>
            </a:r>
            <a:r>
              <a:rPr lang="en-SA">
                <a:solidFill>
                  <a:srgbClr val="FF0000"/>
                </a:solidFill>
              </a:rPr>
              <a:t> </a:t>
            </a:r>
            <a:r>
              <a:rPr lang="en-SA" sz="1200">
                <a:solidFill>
                  <a:srgbClr val="B7B7B7"/>
                </a:solidFill>
              </a:rPr>
              <a:t>is a clump of mold which exists in a body cavity such as a paranasal sinus or an organ such as the lung or a cavity caused by a disease like TB or tumors </a:t>
            </a:r>
            <a:endParaRPr sz="1200">
              <a:solidFill>
                <a:srgbClr val="B7B7B7"/>
              </a:solidFill>
            </a:endParaRPr>
          </a:p>
        </p:txBody>
      </p:sp>
      <p:pic>
        <p:nvPicPr>
          <p:cNvPr id="2702" name="Google Shape;2702;p16"/>
          <p:cNvPicPr preferRelativeResize="0"/>
          <p:nvPr/>
        </p:nvPicPr>
        <p:blipFill>
          <a:blip r:embed="rId3">
            <a:alphaModFix/>
          </a:blip>
          <a:stretch>
            <a:fillRect/>
          </a:stretch>
        </p:blipFill>
        <p:spPr>
          <a:xfrm>
            <a:off x="338800" y="8793650"/>
            <a:ext cx="2156501" cy="954300"/>
          </a:xfrm>
          <a:prstGeom prst="rect">
            <a:avLst/>
          </a:prstGeom>
          <a:noFill/>
          <a:ln>
            <a:noFill/>
          </a:ln>
        </p:spPr>
      </p:pic>
      <p:pic>
        <p:nvPicPr>
          <p:cNvPr id="2703" name="Google Shape;2703;p16"/>
          <p:cNvPicPr preferRelativeResize="0"/>
          <p:nvPr/>
        </p:nvPicPr>
        <p:blipFill>
          <a:blip r:embed="rId4">
            <a:alphaModFix/>
          </a:blip>
          <a:stretch>
            <a:fillRect/>
          </a:stretch>
        </p:blipFill>
        <p:spPr>
          <a:xfrm>
            <a:off x="4137050" y="7730325"/>
            <a:ext cx="2339950" cy="1172375"/>
          </a:xfrm>
          <a:prstGeom prst="rect">
            <a:avLst/>
          </a:prstGeom>
          <a:noFill/>
          <a:ln>
            <a:noFill/>
          </a:ln>
        </p:spPr>
      </p:pic>
      <p:grpSp>
        <p:nvGrpSpPr>
          <p:cNvPr id="2704" name="Google Shape;2704;p16"/>
          <p:cNvGrpSpPr/>
          <p:nvPr/>
        </p:nvGrpSpPr>
        <p:grpSpPr>
          <a:xfrm>
            <a:off x="565670" y="775227"/>
            <a:ext cx="300659" cy="297060"/>
            <a:chOff x="-1138843" y="4300472"/>
            <a:chExt cx="300659" cy="297030"/>
          </a:xfrm>
        </p:grpSpPr>
        <p:sp>
          <p:nvSpPr>
            <p:cNvPr id="2705" name="Google Shape;2705;p16"/>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6"/>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16"/>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16"/>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16"/>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16"/>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16"/>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16"/>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16"/>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16"/>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16"/>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16"/>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16"/>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16"/>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16"/>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16"/>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16"/>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722" name="Google Shape;2722;p16"/>
          <p:cNvCxnSpPr>
            <a:stCxn id="2690" idx="1"/>
            <a:endCxn id="2703" idx="1"/>
          </p:cNvCxnSpPr>
          <p:nvPr/>
        </p:nvCxnSpPr>
        <p:spPr>
          <a:xfrm>
            <a:off x="3954725" y="6519887"/>
            <a:ext cx="182400" cy="1796700"/>
          </a:xfrm>
          <a:prstGeom prst="curvedConnector3">
            <a:avLst>
              <a:gd fmla="val -130551" name="adj1"/>
            </a:avLst>
          </a:prstGeom>
          <a:noFill/>
          <a:ln cap="flat" cmpd="sng" w="19050">
            <a:solidFill>
              <a:schemeClr val="lt2"/>
            </a:solidFill>
            <a:prstDash val="solid"/>
            <a:round/>
            <a:headEnd len="med" w="med" type="none"/>
            <a:tailEnd len="med" w="med" type="none"/>
          </a:ln>
        </p:spPr>
      </p:cxnSp>
      <p:cxnSp>
        <p:nvCxnSpPr>
          <p:cNvPr id="2723" name="Google Shape;2723;p16"/>
          <p:cNvCxnSpPr>
            <a:stCxn id="2691" idx="1"/>
            <a:endCxn id="2702" idx="1"/>
          </p:cNvCxnSpPr>
          <p:nvPr/>
        </p:nvCxnSpPr>
        <p:spPr>
          <a:xfrm>
            <a:off x="196788" y="6527067"/>
            <a:ext cx="141900" cy="2743800"/>
          </a:xfrm>
          <a:prstGeom prst="curvedConnector3">
            <a:avLst>
              <a:gd fmla="val -109012" name="adj1"/>
            </a:avLst>
          </a:prstGeom>
          <a:noFill/>
          <a:ln cap="flat" cmpd="sng" w="19050">
            <a:solidFill>
              <a:schemeClr val="lt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7" name="Shape 2727"/>
        <p:cNvGrpSpPr/>
        <p:nvPr/>
      </p:nvGrpSpPr>
      <p:grpSpPr>
        <a:xfrm>
          <a:off x="0" y="0"/>
          <a:ext cx="0" cy="0"/>
          <a:chOff x="0" y="0"/>
          <a:chExt cx="0" cy="0"/>
        </a:xfrm>
      </p:grpSpPr>
      <p:sp>
        <p:nvSpPr>
          <p:cNvPr id="2728" name="Google Shape;2728;p17"/>
          <p:cNvSpPr txBox="1"/>
          <p:nvPr/>
        </p:nvSpPr>
        <p:spPr>
          <a:xfrm>
            <a:off x="1217100" y="150325"/>
            <a:ext cx="4271400" cy="9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600">
                <a:solidFill>
                  <a:schemeClr val="accent1"/>
                </a:solidFill>
                <a:latin typeface="Asap"/>
                <a:ea typeface="Asap"/>
                <a:cs typeface="Asap"/>
                <a:sym typeface="Asap"/>
              </a:rPr>
              <a:t>Fungal Sinusitis </a:t>
            </a:r>
            <a:endParaRPr b="1" sz="3600">
              <a:solidFill>
                <a:schemeClr val="accent1"/>
              </a:solidFill>
              <a:latin typeface="Asap"/>
              <a:ea typeface="Asap"/>
              <a:cs typeface="Asap"/>
              <a:sym typeface="Asap"/>
            </a:endParaRPr>
          </a:p>
        </p:txBody>
      </p:sp>
      <p:graphicFrame>
        <p:nvGraphicFramePr>
          <p:cNvPr id="2729" name="Google Shape;2729;p17"/>
          <p:cNvGraphicFramePr/>
          <p:nvPr/>
        </p:nvGraphicFramePr>
        <p:xfrm>
          <a:off x="1828130" y="3917730"/>
          <a:ext cx="3000000" cy="3000000"/>
        </p:xfrm>
        <a:graphic>
          <a:graphicData uri="http://schemas.openxmlformats.org/drawingml/2006/table">
            <a:tbl>
              <a:tblPr>
                <a:noFill/>
                <a:tableStyleId>{091B2553-00FC-451A-9339-03C3CE087B14}</a:tableStyleId>
              </a:tblPr>
              <a:tblGrid>
                <a:gridCol w="4580975"/>
              </a:tblGrid>
              <a:tr h="542075">
                <a:tc>
                  <a:txBody>
                    <a:bodyPr/>
                    <a:lstStyle/>
                    <a:p>
                      <a:pPr indent="0" lvl="0" marL="0" rtl="0" algn="ctr">
                        <a:spcBef>
                          <a:spcPts val="0"/>
                        </a:spcBef>
                        <a:spcAft>
                          <a:spcPts val="0"/>
                        </a:spcAft>
                        <a:buNone/>
                      </a:pPr>
                      <a:r>
                        <a:rPr lang="en-SA" sz="1200">
                          <a:solidFill>
                            <a:srgbClr val="999999"/>
                          </a:solidFill>
                          <a:latin typeface="Titillium Web"/>
                          <a:ea typeface="Titillium Web"/>
                          <a:cs typeface="Titillium Web"/>
                          <a:sym typeface="Titillium Web"/>
                        </a:rPr>
                        <a:t>Invasive:</a:t>
                      </a:r>
                      <a:endParaRPr sz="1200">
                        <a:solidFill>
                          <a:srgbClr val="999999"/>
                        </a:solidFill>
                        <a:latin typeface="Titillium Web"/>
                        <a:ea typeface="Titillium Web"/>
                        <a:cs typeface="Titillium Web"/>
                        <a:sym typeface="Titillium Web"/>
                      </a:endParaRPr>
                    </a:p>
                    <a:p>
                      <a:pPr indent="0" lvl="0" marL="0" rtl="0" algn="ctr">
                        <a:spcBef>
                          <a:spcPts val="0"/>
                        </a:spcBef>
                        <a:spcAft>
                          <a:spcPts val="0"/>
                        </a:spcAft>
                        <a:buNone/>
                      </a:pPr>
                      <a:r>
                        <a:rPr lang="en-SA" sz="1200">
                          <a:solidFill>
                            <a:srgbClr val="999999"/>
                          </a:solidFill>
                          <a:latin typeface="Titillium Web"/>
                          <a:ea typeface="Titillium Web"/>
                          <a:cs typeface="Titillium Web"/>
                          <a:sym typeface="Titillium Web"/>
                        </a:rPr>
                        <a:t>Could disseminate to brain &amp; eye. Mostly in immunocompromised </a:t>
                      </a:r>
                      <a:endParaRPr sz="1200">
                        <a:solidFill>
                          <a:srgbClr val="99999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2650">
                <a:tc>
                  <a:txBody>
                    <a:bodyPr/>
                    <a:lstStyle/>
                    <a:p>
                      <a:pPr indent="0" lvl="0" marL="0" rtl="0" algn="ctr">
                        <a:spcBef>
                          <a:spcPts val="0"/>
                        </a:spcBef>
                        <a:spcAft>
                          <a:spcPts val="0"/>
                        </a:spcAft>
                        <a:buClr>
                          <a:schemeClr val="dk1"/>
                        </a:buClr>
                        <a:buSzPts val="1100"/>
                        <a:buFont typeface="Arial"/>
                        <a:buNone/>
                      </a:pPr>
                      <a:r>
                        <a:rPr lang="en-SA" sz="1200">
                          <a:solidFill>
                            <a:srgbClr val="434343"/>
                          </a:solidFill>
                          <a:latin typeface="Titillium Web"/>
                          <a:ea typeface="Titillium Web"/>
                          <a:cs typeface="Titillium Web"/>
                          <a:sym typeface="Titillium Web"/>
                        </a:rPr>
                        <a:t>Non-invasive</a:t>
                      </a:r>
                      <a:r>
                        <a:rPr lang="en-SA" sz="1200">
                          <a:solidFill>
                            <a:srgbClr val="002060"/>
                          </a:solidFill>
                          <a:latin typeface="Titillium Web"/>
                          <a:ea typeface="Titillium Web"/>
                          <a:cs typeface="Titillium Web"/>
                          <a:sym typeface="Titillium Web"/>
                        </a:rPr>
                        <a:t>: </a:t>
                      </a:r>
                      <a:r>
                        <a:rPr lang="en-SA" sz="1200">
                          <a:solidFill>
                            <a:srgbClr val="999999"/>
                          </a:solidFill>
                          <a:latin typeface="Titillium Web"/>
                          <a:ea typeface="Titillium Web"/>
                          <a:cs typeface="Titillium Web"/>
                          <a:sym typeface="Titillium Web"/>
                        </a:rPr>
                        <a:t>Aspergilloma</a:t>
                      </a:r>
                      <a:r>
                        <a:rPr lang="en-SA" sz="1200">
                          <a:solidFill>
                            <a:srgbClr val="002060"/>
                          </a:solidFill>
                          <a:latin typeface="Titillium Web"/>
                          <a:ea typeface="Titillium Web"/>
                          <a:cs typeface="Titillium Web"/>
                          <a:sym typeface="Titillium Web"/>
                        </a:rPr>
                        <a:t>, </a:t>
                      </a:r>
                      <a:r>
                        <a:rPr lang="en-SA" sz="1200">
                          <a:solidFill>
                            <a:srgbClr val="434343"/>
                          </a:solidFill>
                          <a:latin typeface="Titillium Web"/>
                          <a:ea typeface="Titillium Web"/>
                          <a:cs typeface="Titillium Web"/>
                          <a:sym typeface="Titillium Web"/>
                        </a:rPr>
                        <a:t>(localized), </a:t>
                      </a:r>
                      <a:r>
                        <a:rPr lang="en-SA" sz="1200">
                          <a:solidFill>
                            <a:srgbClr val="002060"/>
                          </a:solidFill>
                          <a:latin typeface="Titillium Web"/>
                          <a:ea typeface="Titillium Web"/>
                          <a:cs typeface="Titillium Web"/>
                          <a:sym typeface="Titillium Web"/>
                        </a:rPr>
                        <a:t>.</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2650">
                <a:tc>
                  <a:txBody>
                    <a:bodyPr/>
                    <a:lstStyle/>
                    <a:p>
                      <a:pPr indent="0" lvl="0" marL="0" rtl="0" algn="ctr">
                        <a:spcBef>
                          <a:spcPts val="0"/>
                        </a:spcBef>
                        <a:spcAft>
                          <a:spcPts val="0"/>
                        </a:spcAft>
                        <a:buClr>
                          <a:schemeClr val="dk1"/>
                        </a:buClr>
                        <a:buSzPts val="1100"/>
                        <a:buFont typeface="Arial"/>
                        <a:buNone/>
                      </a:pPr>
                      <a:r>
                        <a:rPr lang="en-SA" sz="1200">
                          <a:solidFill>
                            <a:srgbClr val="999999"/>
                          </a:solidFill>
                          <a:latin typeface="Titillium Web"/>
                          <a:ea typeface="Titillium Web"/>
                          <a:cs typeface="Titillium Web"/>
                          <a:sym typeface="Titillium Web"/>
                        </a:rPr>
                        <a:t>Allergic</a:t>
                      </a:r>
                      <a:r>
                        <a:rPr lang="en-SA" sz="1200">
                          <a:solidFill>
                            <a:srgbClr val="434343"/>
                          </a:solidFill>
                          <a:latin typeface="Titillium Web"/>
                          <a:ea typeface="Titillium Web"/>
                          <a:cs typeface="Titillium Web"/>
                          <a:sym typeface="Titillium Web"/>
                        </a:rPr>
                        <a:t> </a:t>
                      </a:r>
                      <a:r>
                        <a:rPr b="1" lang="en-SA" sz="1200">
                          <a:solidFill>
                            <a:srgbClr val="434343"/>
                          </a:solidFill>
                          <a:latin typeface="Titillium Web"/>
                          <a:ea typeface="Titillium Web"/>
                          <a:cs typeface="Titillium Web"/>
                          <a:sym typeface="Titillium Web"/>
                        </a:rPr>
                        <a:t>(Very common)</a:t>
                      </a:r>
                      <a:r>
                        <a:rPr lang="en-SA" sz="1200">
                          <a:solidFill>
                            <a:srgbClr val="434343"/>
                          </a:solidFill>
                          <a:latin typeface="Titillium Web"/>
                          <a:ea typeface="Titillium Web"/>
                          <a:cs typeface="Titillium Web"/>
                          <a:sym typeface="Titillium Web"/>
                        </a:rPr>
                        <a:t>, nasal polyps.</a:t>
                      </a:r>
                      <a:endParaRPr sz="1200">
                        <a:solidFill>
                          <a:srgbClr val="434343"/>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2650">
                <a:tc>
                  <a:txBody>
                    <a:bodyPr/>
                    <a:lstStyle/>
                    <a:p>
                      <a:pPr indent="0" lvl="0" marL="0" rtl="0" algn="ctr">
                        <a:spcBef>
                          <a:spcPts val="0"/>
                        </a:spcBef>
                        <a:spcAft>
                          <a:spcPts val="0"/>
                        </a:spcAft>
                        <a:buClr>
                          <a:schemeClr val="dk1"/>
                        </a:buClr>
                        <a:buSzPts val="1100"/>
                        <a:buFont typeface="Arial"/>
                        <a:buNone/>
                      </a:pPr>
                      <a:r>
                        <a:rPr lang="en-SA" sz="1200">
                          <a:solidFill>
                            <a:srgbClr val="999999"/>
                          </a:solidFill>
                          <a:latin typeface="Titillium Web"/>
                          <a:ea typeface="Titillium Web"/>
                          <a:cs typeface="Titillium Web"/>
                          <a:sym typeface="Titillium Web"/>
                        </a:rPr>
                        <a:t>Chronic</a:t>
                      </a:r>
                      <a:endParaRPr sz="1200">
                        <a:solidFill>
                          <a:srgbClr val="999999"/>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730" name="Google Shape;2730;p17"/>
          <p:cNvGraphicFramePr/>
          <p:nvPr/>
        </p:nvGraphicFramePr>
        <p:xfrm>
          <a:off x="1828126" y="1462706"/>
          <a:ext cx="3000000" cy="3000000"/>
        </p:xfrm>
        <a:graphic>
          <a:graphicData uri="http://schemas.openxmlformats.org/drawingml/2006/table">
            <a:tbl>
              <a:tblPr>
                <a:noFill/>
                <a:tableStyleId>{091B2553-00FC-451A-9339-03C3CE087B14}</a:tableStyleId>
              </a:tblPr>
              <a:tblGrid>
                <a:gridCol w="4580975"/>
              </a:tblGrid>
              <a:tr h="237225">
                <a:tc rowSpan="4">
                  <a:txBody>
                    <a:bodyPr/>
                    <a:lstStyle/>
                    <a:p>
                      <a:pPr indent="0" lvl="0" marL="0" rtl="0" algn="ctr">
                        <a:spcBef>
                          <a:spcPts val="0"/>
                        </a:spcBef>
                        <a:spcAft>
                          <a:spcPts val="0"/>
                        </a:spcAft>
                        <a:buNone/>
                      </a:pPr>
                      <a:r>
                        <a:rPr lang="en-SA" sz="1100">
                          <a:solidFill>
                            <a:srgbClr val="434343"/>
                          </a:solidFill>
                          <a:latin typeface="Titillium Web"/>
                          <a:ea typeface="Titillium Web"/>
                          <a:cs typeface="Titillium Web"/>
                          <a:sym typeface="Titillium Web"/>
                        </a:rPr>
                        <a:t>-Nasal polyps – and other symptoms of sinusitis. </a:t>
                      </a:r>
                      <a:r>
                        <a:rPr lang="en-SA" sz="1100">
                          <a:solidFill>
                            <a:schemeClr val="accent6"/>
                          </a:solidFill>
                          <a:latin typeface="Titillium Web"/>
                          <a:ea typeface="Titillium Web"/>
                          <a:cs typeface="Titillium Web"/>
                          <a:sym typeface="Titillium Web"/>
                        </a:rPr>
                        <a:t>(recurrent polyps)</a:t>
                      </a:r>
                      <a:endParaRPr sz="1100">
                        <a:solidFill>
                          <a:schemeClr val="accent6"/>
                        </a:solidFill>
                        <a:latin typeface="Titillium Web"/>
                        <a:ea typeface="Titillium Web"/>
                        <a:cs typeface="Titillium Web"/>
                        <a:sym typeface="Titillium Web"/>
                      </a:endParaRPr>
                    </a:p>
                    <a:p>
                      <a:pPr indent="0" lvl="0" marL="0" rtl="0" algn="ctr">
                        <a:spcBef>
                          <a:spcPts val="0"/>
                        </a:spcBef>
                        <a:spcAft>
                          <a:spcPts val="0"/>
                        </a:spcAft>
                        <a:buNone/>
                      </a:pPr>
                      <a:r>
                        <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rPr lang="en-SA" sz="1100">
                          <a:solidFill>
                            <a:srgbClr val="434343"/>
                          </a:solidFill>
                          <a:latin typeface="Titillium Web"/>
                          <a:ea typeface="Titillium Web"/>
                          <a:cs typeface="Titillium Web"/>
                          <a:sym typeface="Titillium Web"/>
                        </a:rPr>
                        <a:t> -In </a:t>
                      </a:r>
                      <a:r>
                        <a:rPr b="1" lang="en-SA" sz="1100">
                          <a:solidFill>
                            <a:srgbClr val="434343"/>
                          </a:solidFill>
                          <a:latin typeface="Titillium Web"/>
                          <a:ea typeface="Titillium Web"/>
                          <a:cs typeface="Titillium Web"/>
                          <a:sym typeface="Titillium Web"/>
                        </a:rPr>
                        <a:t>immunocompromised</a:t>
                      </a:r>
                      <a:r>
                        <a:rPr lang="en-SA" sz="1100">
                          <a:solidFill>
                            <a:srgbClr val="434343"/>
                          </a:solidFill>
                          <a:latin typeface="Titillium Web"/>
                          <a:ea typeface="Titillium Web"/>
                          <a:cs typeface="Titillium Web"/>
                          <a:sym typeface="Titillium Web"/>
                        </a:rPr>
                        <a:t>: Could disseminate adjacent structures</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rPr lang="en-SA" sz="1100">
                          <a:solidFill>
                            <a:srgbClr val="434343"/>
                          </a:solidFill>
                          <a:latin typeface="Titillium Web"/>
                          <a:ea typeface="Titillium Web"/>
                          <a:cs typeface="Titillium Web"/>
                          <a:sym typeface="Titillium Web"/>
                        </a:rPr>
                        <a:t>e.g. the eye then go to → cranium and become (</a:t>
                      </a:r>
                      <a:r>
                        <a:rPr b="1" lang="en-SA" sz="1100">
                          <a:solidFill>
                            <a:srgbClr val="434343"/>
                          </a:solidFill>
                          <a:latin typeface="Titillium Web"/>
                          <a:ea typeface="Titillium Web"/>
                          <a:cs typeface="Titillium Web"/>
                          <a:sym typeface="Titillium Web"/>
                        </a:rPr>
                        <a:t>Rhinocerebral</a:t>
                      </a:r>
                      <a:r>
                        <a:rPr lang="en-SA" sz="1100">
                          <a:solidFill>
                            <a:srgbClr val="434343"/>
                          </a:solidFill>
                          <a:latin typeface="Titillium Web"/>
                          <a:ea typeface="Titillium Web"/>
                          <a:cs typeface="Titillium Web"/>
                          <a:sym typeface="Titillium Web"/>
                        </a:rPr>
                        <a:t>).</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rPr lang="en-SA" sz="1100">
                          <a:solidFill>
                            <a:srgbClr val="434343"/>
                          </a:solidFill>
                          <a:latin typeface="Titillium Web"/>
                          <a:ea typeface="Titillium Web"/>
                          <a:cs typeface="Titillium Web"/>
                          <a:sym typeface="Titillium Web"/>
                        </a:rPr>
                        <a:t> -The most common cause in KSA is </a:t>
                      </a:r>
                      <a:r>
                        <a:rPr b="1" lang="en-SA" sz="1100">
                          <a:solidFill>
                            <a:srgbClr val="434343"/>
                          </a:solidFill>
                          <a:latin typeface="Titillium Web"/>
                          <a:ea typeface="Titillium Web"/>
                          <a:cs typeface="Titillium Web"/>
                          <a:sym typeface="Titillium Web"/>
                        </a:rPr>
                        <a:t>Aspergillus flavus </a:t>
                      </a:r>
                      <a:endParaRPr b="1"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rPr lang="en-SA" sz="1100">
                          <a:solidFill>
                            <a:srgbClr val="434343"/>
                          </a:solidFill>
                          <a:latin typeface="Titillium Web"/>
                          <a:ea typeface="Titillium Web"/>
                          <a:cs typeface="Titillium Web"/>
                          <a:sym typeface="Titillium Web"/>
                        </a:rPr>
                        <a:t>-In addition to Aspergillus,there are other fungi that can cause fungal sinusitis.</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rPr lang="en-SA" sz="1100">
                          <a:solidFill>
                            <a:srgbClr val="434343"/>
                          </a:solidFill>
                          <a:latin typeface="Titillium Web"/>
                          <a:ea typeface="Titillium Web"/>
                          <a:cs typeface="Titillium Web"/>
                          <a:sym typeface="Titillium Web"/>
                        </a:rPr>
                        <a:t> -Aspergillus sinusitis has the same spectrum of Aspergillus disease in the lung.</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t/>
                      </a:r>
                      <a:endParaRPr sz="1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84100">
                <a:tc vMerge="1"/>
              </a:tr>
              <a:tr h="184100">
                <a:tc vMerge="1"/>
              </a:tr>
              <a:tr h="1849575">
                <a:tc vMerge="1"/>
              </a:tr>
            </a:tbl>
          </a:graphicData>
        </a:graphic>
      </p:graphicFrame>
      <p:graphicFrame>
        <p:nvGraphicFramePr>
          <p:cNvPr id="2731" name="Google Shape;2731;p17"/>
          <p:cNvGraphicFramePr/>
          <p:nvPr/>
        </p:nvGraphicFramePr>
        <p:xfrm>
          <a:off x="1828125" y="5670503"/>
          <a:ext cx="3000000" cy="3000000"/>
        </p:xfrm>
        <a:graphic>
          <a:graphicData uri="http://schemas.openxmlformats.org/drawingml/2006/table">
            <a:tbl>
              <a:tblPr>
                <a:noFill/>
                <a:tableStyleId>{091B2553-00FC-451A-9339-03C3CE087B14}</a:tableStyleId>
              </a:tblPr>
              <a:tblGrid>
                <a:gridCol w="4580975"/>
              </a:tblGrid>
              <a:tr h="288425">
                <a:tc rowSpan="4">
                  <a:txBody>
                    <a:bodyPr/>
                    <a:lstStyle/>
                    <a:p>
                      <a:pPr indent="0" lvl="0" marL="0" rtl="0" algn="l">
                        <a:spcBef>
                          <a:spcPts val="0"/>
                        </a:spcBef>
                        <a:spcAft>
                          <a:spcPts val="0"/>
                        </a:spcAft>
                        <a:buNone/>
                      </a:pPr>
                      <a:r>
                        <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-Clinical and </a:t>
                      </a:r>
                      <a:r>
                        <a:rPr b="1" lang="en-SA" sz="1200" u="sng">
                          <a:solidFill>
                            <a:srgbClr val="434343"/>
                          </a:solidFill>
                          <a:latin typeface="Titillium Web"/>
                          <a:ea typeface="Titillium Web"/>
                          <a:cs typeface="Titillium Web"/>
                          <a:sym typeface="Titillium Web"/>
                        </a:rPr>
                        <a:t>radiology </a:t>
                      </a:r>
                      <a:r>
                        <a:rPr lang="en-SA" sz="1200">
                          <a:solidFill>
                            <a:srgbClr val="434343"/>
                          </a:solidFill>
                          <a:latin typeface="Titillium Web"/>
                          <a:ea typeface="Titillium Web"/>
                          <a:cs typeface="Titillium Web"/>
                          <a:sym typeface="Titillium Web"/>
                        </a:rPr>
                        <a:t>                                                 </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-Precipitating antibodies useful in diagnosis        </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chemeClr val="accent6"/>
                          </a:solidFill>
                          <a:latin typeface="Titillium Web"/>
                          <a:ea typeface="Titillium Web"/>
                          <a:cs typeface="Titillium Web"/>
                          <a:sym typeface="Titillium Web"/>
                        </a:rPr>
                        <a:t>-Tissue biopsy (best for invasive)</a:t>
                      </a:r>
                      <a:r>
                        <a:rPr lang="en-SA" sz="1200">
                          <a:solidFill>
                            <a:srgbClr val="434343"/>
                          </a:solidFill>
                          <a:latin typeface="Titillium Web"/>
                          <a:ea typeface="Titillium Web"/>
                          <a:cs typeface="Titillium Web"/>
                          <a:sym typeface="Titillium Web"/>
                        </a:rPr>
                        <a:t>.                              </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-Culture</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 histology</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solidFill>
                            <a:schemeClr val="accent2"/>
                          </a:solidFill>
                          <a:latin typeface="Titillium Web"/>
                          <a:ea typeface="Titillium Web"/>
                          <a:cs typeface="Titillium Web"/>
                          <a:sym typeface="Titillium Web"/>
                        </a:rPr>
                        <a:t>-Measurement of IgE level, RAST test</a:t>
                      </a:r>
                      <a:endParaRPr sz="1200">
                        <a:solidFill>
                          <a:srgbClr val="002060"/>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3800">
                <a:tc vMerge="1"/>
              </a:tr>
              <a:tr h="223800">
                <a:tc vMerge="1"/>
              </a:tr>
              <a:tr h="1218550">
                <a:tc vMerge="1"/>
              </a:tr>
            </a:tbl>
          </a:graphicData>
        </a:graphic>
      </p:graphicFrame>
      <p:graphicFrame>
        <p:nvGraphicFramePr>
          <p:cNvPr id="2732" name="Google Shape;2732;p17"/>
          <p:cNvGraphicFramePr/>
          <p:nvPr/>
        </p:nvGraphicFramePr>
        <p:xfrm>
          <a:off x="1828136" y="7625091"/>
          <a:ext cx="3000000" cy="3000000"/>
        </p:xfrm>
        <a:graphic>
          <a:graphicData uri="http://schemas.openxmlformats.org/drawingml/2006/table">
            <a:tbl>
              <a:tblPr>
                <a:noFill/>
                <a:tableStyleId>{091B2553-00FC-451A-9339-03C3CE087B14}</a:tableStyleId>
              </a:tblPr>
              <a:tblGrid>
                <a:gridCol w="4580975"/>
              </a:tblGrid>
              <a:tr h="425475">
                <a:tc rowSpan="4">
                  <a:txBody>
                    <a:bodyPr/>
                    <a:lstStyle/>
                    <a:p>
                      <a:pPr indent="0" lvl="0" marL="0" rtl="0" algn="ctr">
                        <a:spcBef>
                          <a:spcPts val="0"/>
                        </a:spcBef>
                        <a:spcAft>
                          <a:spcPts val="0"/>
                        </a:spcAft>
                        <a:buNone/>
                      </a:pPr>
                      <a:r>
                        <a:rPr lang="en-SA" sz="1500">
                          <a:solidFill>
                            <a:srgbClr val="434343"/>
                          </a:solidFill>
                          <a:latin typeface="Titillium Web"/>
                          <a:ea typeface="Titillium Web"/>
                          <a:cs typeface="Titillium Web"/>
                          <a:sym typeface="Titillium Web"/>
                        </a:rPr>
                        <a:t>Depends on the type and severity of the disease and the immunological status of the patient.</a:t>
                      </a:r>
                      <a:endParaRPr sz="1500">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500">
                          <a:solidFill>
                            <a:schemeClr val="accent6"/>
                          </a:solidFill>
                          <a:latin typeface="Titillium Web"/>
                          <a:ea typeface="Titillium Web"/>
                          <a:cs typeface="Titillium Web"/>
                          <a:sym typeface="Titillium Web"/>
                        </a:rPr>
                        <a:t>(Surgery and/or drugs)</a:t>
                      </a:r>
                      <a:endParaRPr sz="1500">
                        <a:solidFill>
                          <a:schemeClr val="accent6"/>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0225">
                <a:tc vMerge="1"/>
              </a:tr>
              <a:tr h="330225">
                <a:tc vMerge="1"/>
              </a:tr>
              <a:tr h="666850">
                <a:tc vMerge="1"/>
              </a:tr>
            </a:tbl>
          </a:graphicData>
        </a:graphic>
      </p:graphicFrame>
      <p:sp>
        <p:nvSpPr>
          <p:cNvPr id="2733" name="Google Shape;2733;p17"/>
          <p:cNvSpPr txBox="1"/>
          <p:nvPr/>
        </p:nvSpPr>
        <p:spPr>
          <a:xfrm>
            <a:off x="4348526" y="3917723"/>
            <a:ext cx="1750800" cy="1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000">
                <a:solidFill>
                  <a:srgbClr val="CCCCCC"/>
                </a:solidFill>
                <a:latin typeface="Comic Sans MS"/>
                <a:ea typeface="Comic Sans MS"/>
                <a:cs typeface="Comic Sans MS"/>
                <a:sym typeface="Comic Sans MS"/>
              </a:rPr>
              <a:t>From 439</a:t>
            </a:r>
            <a:endParaRPr sz="1000">
              <a:solidFill>
                <a:srgbClr val="CCCCCC"/>
              </a:solidFill>
            </a:endParaRPr>
          </a:p>
        </p:txBody>
      </p:sp>
      <p:graphicFrame>
        <p:nvGraphicFramePr>
          <p:cNvPr id="2734" name="Google Shape;2734;p17"/>
          <p:cNvGraphicFramePr/>
          <p:nvPr/>
        </p:nvGraphicFramePr>
        <p:xfrm>
          <a:off x="426350" y="1462700"/>
          <a:ext cx="3000000" cy="3000000"/>
        </p:xfrm>
        <a:graphic>
          <a:graphicData uri="http://schemas.openxmlformats.org/drawingml/2006/table">
            <a:tbl>
              <a:tblPr>
                <a:noFill/>
                <a:tableStyleId>{091B2553-00FC-451A-9339-03C3CE087B14}</a:tableStyleId>
              </a:tblPr>
              <a:tblGrid>
                <a:gridCol w="1424325"/>
                <a:gridCol w="4580975"/>
              </a:tblGrid>
              <a:tr h="2455025">
                <a:tc>
                  <a:txBody>
                    <a:bodyPr/>
                    <a:lstStyle/>
                    <a:p>
                      <a:pPr indent="0" lvl="0" marL="0" rtl="0" algn="l">
                        <a:spcBef>
                          <a:spcPts val="0"/>
                        </a:spcBef>
                        <a:spcAft>
                          <a:spcPts val="0"/>
                        </a:spcAft>
                        <a:buNone/>
                      </a:pPr>
                      <a:r>
                        <a:t/>
                      </a:r>
                      <a:endParaRPr b="1">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Clinical Presentation</a:t>
                      </a:r>
                      <a:endParaRPr b="1">
                        <a:solidFill>
                          <a:schemeClr val="accent1"/>
                        </a:solidFill>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p>
                  </a:txBody>
                  <a:tcPr marT="91425" marB="91425" marR="91425" marL="91425"/>
                </a:tc>
              </a:tr>
              <a:tr h="1749975">
                <a:tc>
                  <a:txBody>
                    <a:bodyPr/>
                    <a:lstStyle/>
                    <a:p>
                      <a:pPr indent="0" lvl="0" marL="0" rtl="0" algn="ctr">
                        <a:spcBef>
                          <a:spcPts val="0"/>
                        </a:spcBef>
                        <a:spcAft>
                          <a:spcPts val="0"/>
                        </a:spcAft>
                        <a:buNone/>
                      </a:pPr>
                      <a:r>
                        <a:t/>
                      </a:r>
                      <a:endParaRPr>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rPr lang="en-SA">
                          <a:solidFill>
                            <a:srgbClr val="9E9E9E"/>
                          </a:solidFill>
                          <a:latin typeface="Titillium Web"/>
                          <a:ea typeface="Titillium Web"/>
                          <a:cs typeface="Titillium Web"/>
                          <a:sym typeface="Titillium Web"/>
                        </a:rPr>
                        <a:t>Spectrum</a:t>
                      </a:r>
                      <a:endParaRPr>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rPr lang="en-SA">
                          <a:solidFill>
                            <a:srgbClr val="9E9E9E"/>
                          </a:solidFill>
                          <a:latin typeface="Titillium Web"/>
                          <a:ea typeface="Titillium Web"/>
                          <a:cs typeface="Titillium Web"/>
                          <a:sym typeface="Titillium Web"/>
                        </a:rPr>
                        <a:t>(EXTRA)</a:t>
                      </a:r>
                      <a:endParaRPr>
                        <a:solidFill>
                          <a:srgbClr val="9E9E9E"/>
                        </a:solidFill>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p>
                  </a:txBody>
                  <a:tcPr marT="91425" marB="91425" marR="91425" marL="91425"/>
                </a:tc>
              </a:tr>
              <a:tr h="1954600">
                <a:tc>
                  <a:txBody>
                    <a:bodyPr/>
                    <a:lstStyle/>
                    <a:p>
                      <a:pPr indent="0" lvl="0" marL="0" rtl="0" algn="ctr">
                        <a:spcBef>
                          <a:spcPts val="0"/>
                        </a:spcBef>
                        <a:spcAft>
                          <a:spcPts val="0"/>
                        </a:spcAft>
                        <a:buNone/>
                      </a:pPr>
                      <a:r>
                        <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Diagnosis</a:t>
                      </a:r>
                      <a:endParaRPr b="1">
                        <a:solidFill>
                          <a:schemeClr val="accent1"/>
                        </a:solidFill>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p>
                  </a:txBody>
                  <a:tcPr marT="91425" marB="91425" marR="91425" marL="91425"/>
                </a:tc>
              </a:tr>
              <a:tr h="1749975">
                <a:tc>
                  <a:txBody>
                    <a:bodyPr/>
                    <a:lstStyle/>
                    <a:p>
                      <a:pPr indent="0" lvl="0" marL="0" rtl="0" algn="l">
                        <a:spcBef>
                          <a:spcPts val="0"/>
                        </a:spcBef>
                        <a:spcAft>
                          <a:spcPts val="0"/>
                        </a:spcAft>
                        <a:buNone/>
                      </a:pPr>
                      <a:r>
                        <a:t/>
                      </a:r>
                      <a:endParaRPr b="1">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Treatment</a:t>
                      </a:r>
                      <a:endParaRPr b="1">
                        <a:solidFill>
                          <a:schemeClr val="accent1"/>
                        </a:solidFill>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p>
                  </a:txBody>
                  <a:tcPr marT="91425" marB="91425" marR="91425" marL="91425"/>
                </a:tc>
              </a:tr>
            </a:tbl>
          </a:graphicData>
        </a:graphic>
      </p:graphicFrame>
      <p:grpSp>
        <p:nvGrpSpPr>
          <p:cNvPr id="2735" name="Google Shape;2735;p17"/>
          <p:cNvGrpSpPr/>
          <p:nvPr/>
        </p:nvGrpSpPr>
        <p:grpSpPr>
          <a:xfrm>
            <a:off x="1330895" y="339202"/>
            <a:ext cx="300659" cy="297060"/>
            <a:chOff x="-1138843" y="4300472"/>
            <a:chExt cx="300659" cy="297030"/>
          </a:xfrm>
        </p:grpSpPr>
        <p:sp>
          <p:nvSpPr>
            <p:cNvPr id="2736" name="Google Shape;2736;p17"/>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17"/>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17"/>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17"/>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17"/>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7"/>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7"/>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17"/>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17"/>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7"/>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7"/>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17"/>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7"/>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17"/>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17"/>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17"/>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7"/>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6" name="Shape 2756"/>
        <p:cNvGrpSpPr/>
        <p:nvPr/>
      </p:nvGrpSpPr>
      <p:grpSpPr>
        <a:xfrm>
          <a:off x="0" y="0"/>
          <a:ext cx="0" cy="0"/>
          <a:chOff x="0" y="0"/>
          <a:chExt cx="0" cy="0"/>
        </a:xfrm>
      </p:grpSpPr>
      <p:sp>
        <p:nvSpPr>
          <p:cNvPr id="2757" name="Google Shape;2757;p18"/>
          <p:cNvSpPr txBox="1"/>
          <p:nvPr/>
        </p:nvSpPr>
        <p:spPr>
          <a:xfrm>
            <a:off x="29250" y="391525"/>
            <a:ext cx="6799500" cy="690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300">
                <a:solidFill>
                  <a:schemeClr val="accent1"/>
                </a:solidFill>
                <a:latin typeface="Asap"/>
                <a:ea typeface="Asap"/>
                <a:cs typeface="Asap"/>
                <a:sym typeface="Asap"/>
              </a:rPr>
              <a:t>Diagnosis of Aspergillosis :</a:t>
            </a:r>
            <a:endParaRPr b="1" sz="3300">
              <a:solidFill>
                <a:schemeClr val="accent1"/>
              </a:solidFill>
              <a:latin typeface="Asap"/>
              <a:ea typeface="Asap"/>
              <a:cs typeface="Asap"/>
              <a:sym typeface="Asap"/>
            </a:endParaRPr>
          </a:p>
        </p:txBody>
      </p:sp>
      <p:graphicFrame>
        <p:nvGraphicFramePr>
          <p:cNvPr id="2758" name="Google Shape;2758;p18"/>
          <p:cNvGraphicFramePr/>
          <p:nvPr/>
        </p:nvGraphicFramePr>
        <p:xfrm>
          <a:off x="1775509" y="3582567"/>
          <a:ext cx="3000000" cy="3000000"/>
        </p:xfrm>
        <a:graphic>
          <a:graphicData uri="http://schemas.openxmlformats.org/drawingml/2006/table">
            <a:tbl>
              <a:tblPr>
                <a:noFill/>
                <a:tableStyleId>{091B2553-00FC-451A-9339-03C3CE087B14}</a:tableStyleId>
              </a:tblPr>
              <a:tblGrid>
                <a:gridCol w="4611025"/>
              </a:tblGrid>
              <a:tr h="841425">
                <a:tc>
                  <a:txBody>
                    <a:bodyPr/>
                    <a:lstStyle/>
                    <a:p>
                      <a:pPr indent="0" lvl="0" marL="0" rtl="0" algn="l">
                        <a:spcBef>
                          <a:spcPts val="0"/>
                        </a:spcBef>
                        <a:spcAft>
                          <a:spcPts val="0"/>
                        </a:spcAft>
                        <a:buClr>
                          <a:schemeClr val="dk1"/>
                        </a:buClr>
                        <a:buFont typeface="Arial"/>
                        <a:buNone/>
                      </a:pPr>
                      <a:r>
                        <a:rPr b="1" lang="en-SA" sz="1000" u="sng">
                          <a:solidFill>
                            <a:srgbClr val="002060"/>
                          </a:solidFill>
                          <a:latin typeface="Titillium Web"/>
                          <a:ea typeface="Titillium Web"/>
                          <a:cs typeface="Titillium Web"/>
                          <a:sym typeface="Titillium Web"/>
                        </a:rPr>
                        <a:t>Direct Microscopy:</a:t>
                      </a:r>
                      <a:endParaRPr b="1" sz="1000" u="sng">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Font typeface="Arial"/>
                        <a:buNone/>
                      </a:pPr>
                      <a:r>
                        <a:rPr lang="en-SA" sz="1000">
                          <a:solidFill>
                            <a:srgbClr val="002060"/>
                          </a:solidFill>
                          <a:latin typeface="Titillium Web"/>
                          <a:ea typeface="Titillium Web"/>
                          <a:cs typeface="Titillium Web"/>
                          <a:sym typeface="Titillium Web"/>
                        </a:rPr>
                        <a:t>We use Giemsa Stain, Grecott methenamine silver stain (GMS)</a:t>
                      </a:r>
                      <a:endParaRPr sz="10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Font typeface="Arial"/>
                        <a:buNone/>
                      </a:pPr>
                      <a:r>
                        <a:rPr lang="en-SA" sz="1000">
                          <a:solidFill>
                            <a:srgbClr val="002060"/>
                          </a:solidFill>
                          <a:latin typeface="Titillium Web"/>
                          <a:ea typeface="Titillium Web"/>
                          <a:cs typeface="Titillium Web"/>
                          <a:sym typeface="Titillium Web"/>
                        </a:rPr>
                        <a:t>★ Will show </a:t>
                      </a:r>
                      <a:r>
                        <a:rPr lang="en-SA" sz="1000">
                          <a:solidFill>
                            <a:schemeClr val="accent3"/>
                          </a:solidFill>
                          <a:latin typeface="Titillium Web"/>
                          <a:ea typeface="Titillium Web"/>
                          <a:cs typeface="Titillium Web"/>
                          <a:sym typeface="Titillium Web"/>
                        </a:rPr>
                        <a:t>fungal septate hyphae —&gt;</a:t>
                      </a:r>
                      <a:endParaRPr sz="1000">
                        <a:solidFill>
                          <a:schemeClr val="accent3"/>
                        </a:solidFill>
                        <a:latin typeface="Titillium Web"/>
                        <a:ea typeface="Titillium Web"/>
                        <a:cs typeface="Titillium Web"/>
                        <a:sym typeface="Titillium Web"/>
                      </a:endParaRPr>
                    </a:p>
                    <a:p>
                      <a:pPr indent="0" lvl="0" marL="0" rtl="0" algn="l">
                        <a:spcBef>
                          <a:spcPts val="0"/>
                        </a:spcBef>
                        <a:spcAft>
                          <a:spcPts val="0"/>
                        </a:spcAft>
                        <a:buClr>
                          <a:schemeClr val="dk1"/>
                        </a:buClr>
                        <a:buFont typeface="Arial"/>
                        <a:buNone/>
                      </a:pPr>
                      <a:r>
                        <a:rPr lang="en-SA" sz="600">
                          <a:solidFill>
                            <a:schemeClr val="accent6"/>
                          </a:solidFill>
                          <a:latin typeface="Titillium Web"/>
                          <a:ea typeface="Titillium Web"/>
                          <a:cs typeface="Titillium Web"/>
                          <a:sym typeface="Titillium Web"/>
                        </a:rPr>
                        <a:t>In lung biopsy-&gt; proven case, In sputum-&gt; probable case</a:t>
                      </a:r>
                      <a:endParaRPr sz="600">
                        <a:solidFill>
                          <a:schemeClr val="accent6"/>
                        </a:solidFill>
                        <a:latin typeface="Titillium Web"/>
                        <a:ea typeface="Titillium Web"/>
                        <a:cs typeface="Titillium Web"/>
                        <a:sym typeface="Titillium Web"/>
                      </a:endParaRPr>
                    </a:p>
                  </a:txBody>
                  <a:tcPr marT="91425" marB="91425" marR="91425" marL="91425"/>
                </a:tc>
              </a:tr>
              <a:tr h="403675">
                <a:tc>
                  <a:txBody>
                    <a:bodyPr/>
                    <a:lstStyle/>
                    <a:p>
                      <a:pPr indent="0" lvl="0" marL="0" rtl="0" algn="l">
                        <a:spcBef>
                          <a:spcPts val="0"/>
                        </a:spcBef>
                        <a:spcAft>
                          <a:spcPts val="0"/>
                        </a:spcAft>
                        <a:buClr>
                          <a:schemeClr val="dk1"/>
                        </a:buClr>
                        <a:buFont typeface="Arial"/>
                        <a:buNone/>
                      </a:pPr>
                      <a:r>
                        <a:rPr b="1" lang="en-SA" sz="1000" u="sng">
                          <a:solidFill>
                            <a:srgbClr val="002060"/>
                          </a:solidFill>
                          <a:latin typeface="Titillium Web"/>
                          <a:ea typeface="Titillium Web"/>
                          <a:cs typeface="Titillium Web"/>
                          <a:sym typeface="Titillium Web"/>
                        </a:rPr>
                        <a:t>Culture on SDA</a:t>
                      </a:r>
                      <a:r>
                        <a:rPr lang="en-SA" sz="1000">
                          <a:solidFill>
                            <a:srgbClr val="002060"/>
                          </a:solidFill>
                          <a:latin typeface="Titillium Web"/>
                          <a:ea typeface="Titillium Web"/>
                          <a:cs typeface="Titillium Web"/>
                          <a:sym typeface="Titillium Web"/>
                        </a:rPr>
                        <a:t>, </a:t>
                      </a:r>
                      <a:r>
                        <a:rPr lang="en-SA" sz="1000">
                          <a:solidFill>
                            <a:srgbClr val="999999"/>
                          </a:solidFill>
                          <a:latin typeface="Titillium Web"/>
                          <a:ea typeface="Titillium Web"/>
                          <a:cs typeface="Titillium Web"/>
                          <a:sym typeface="Titillium Web"/>
                        </a:rPr>
                        <a:t>Sabouraud Dextrose Agar</a:t>
                      </a:r>
                      <a:endParaRPr sz="1000">
                        <a:solidFill>
                          <a:srgbClr val="999999"/>
                        </a:solidFill>
                      </a:endParaRPr>
                    </a:p>
                  </a:txBody>
                  <a:tcPr marT="91425" marB="91425" marR="91425" marL="91425"/>
                </a:tc>
              </a:tr>
              <a:tr h="744150">
                <a:tc>
                  <a:txBody>
                    <a:bodyPr/>
                    <a:lstStyle/>
                    <a:p>
                      <a:pPr indent="0" lvl="0" marL="0" rtl="0" algn="l">
                        <a:spcBef>
                          <a:spcPts val="0"/>
                        </a:spcBef>
                        <a:spcAft>
                          <a:spcPts val="0"/>
                        </a:spcAft>
                        <a:buClr>
                          <a:schemeClr val="dk1"/>
                        </a:buClr>
                        <a:buFont typeface="Arial"/>
                        <a:buNone/>
                      </a:pPr>
                      <a:r>
                        <a:rPr b="1" lang="en-SA" sz="1000" u="sng">
                          <a:solidFill>
                            <a:srgbClr val="002060"/>
                          </a:solidFill>
                          <a:latin typeface="Titillium Web"/>
                          <a:ea typeface="Titillium Web"/>
                          <a:cs typeface="Titillium Web"/>
                          <a:sym typeface="Titillium Web"/>
                        </a:rPr>
                        <a:t>Serology</a:t>
                      </a:r>
                      <a:r>
                        <a:rPr lang="en-SA" sz="1000">
                          <a:solidFill>
                            <a:srgbClr val="002060"/>
                          </a:solidFill>
                          <a:latin typeface="Titillium Web"/>
                          <a:ea typeface="Titillium Web"/>
                          <a:cs typeface="Titillium Web"/>
                          <a:sym typeface="Titillium Web"/>
                        </a:rPr>
                        <a:t>:</a:t>
                      </a:r>
                      <a:endParaRPr sz="10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Font typeface="Arial"/>
                        <a:buNone/>
                      </a:pPr>
                      <a:r>
                        <a:rPr lang="en-SA" sz="1000">
                          <a:solidFill>
                            <a:srgbClr val="002060"/>
                          </a:solidFill>
                          <a:latin typeface="Titillium Web"/>
                          <a:ea typeface="Titillium Web"/>
                          <a:cs typeface="Titillium Web"/>
                          <a:sym typeface="Titillium Web"/>
                        </a:rPr>
                        <a:t>- Test for Antibody</a:t>
                      </a:r>
                      <a:endParaRPr sz="10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Font typeface="Arial"/>
                        <a:buNone/>
                      </a:pPr>
                      <a:r>
                        <a:rPr lang="en-SA" sz="1000">
                          <a:solidFill>
                            <a:srgbClr val="002060"/>
                          </a:solidFill>
                          <a:latin typeface="Titillium Web"/>
                          <a:ea typeface="Titillium Web"/>
                          <a:cs typeface="Titillium Web"/>
                          <a:sym typeface="Titillium Web"/>
                        </a:rPr>
                        <a:t>- ELISA test for galactomannan Antigen </a:t>
                      </a:r>
                      <a:r>
                        <a:rPr lang="en-SA" sz="1000">
                          <a:solidFill>
                            <a:srgbClr val="999999"/>
                          </a:solidFill>
                          <a:latin typeface="Titillium Web"/>
                          <a:ea typeface="Titillium Web"/>
                          <a:cs typeface="Titillium Web"/>
                          <a:sym typeface="Titillium Web"/>
                        </a:rPr>
                        <a:t>(specific for aspergillus)</a:t>
                      </a:r>
                      <a:endParaRPr sz="1000">
                        <a:solidFill>
                          <a:srgbClr val="999999"/>
                        </a:solidFill>
                      </a:endParaRPr>
                    </a:p>
                  </a:txBody>
                  <a:tcPr marT="91425" marB="91425" marR="91425" marL="91425"/>
                </a:tc>
              </a:tr>
              <a:tr h="573925">
                <a:tc>
                  <a:txBody>
                    <a:bodyPr/>
                    <a:lstStyle/>
                    <a:p>
                      <a:pPr indent="0" lvl="0" marL="0" rtl="0" algn="l">
                        <a:spcBef>
                          <a:spcPts val="0"/>
                        </a:spcBef>
                        <a:spcAft>
                          <a:spcPts val="0"/>
                        </a:spcAft>
                        <a:buClr>
                          <a:schemeClr val="dk1"/>
                        </a:buClr>
                        <a:buFont typeface="Arial"/>
                        <a:buNone/>
                      </a:pPr>
                      <a:r>
                        <a:rPr b="1" lang="en-SA" sz="1000" u="sng">
                          <a:solidFill>
                            <a:srgbClr val="002060"/>
                          </a:solidFill>
                          <a:latin typeface="Titillium Web"/>
                          <a:ea typeface="Titillium Web"/>
                          <a:cs typeface="Titillium Web"/>
                          <a:sym typeface="Titillium Web"/>
                        </a:rPr>
                        <a:t>PCR</a:t>
                      </a:r>
                      <a:r>
                        <a:rPr lang="en-SA" sz="1000">
                          <a:solidFill>
                            <a:srgbClr val="002060"/>
                          </a:solidFill>
                          <a:latin typeface="Titillium Web"/>
                          <a:ea typeface="Titillium Web"/>
                          <a:cs typeface="Titillium Web"/>
                          <a:sym typeface="Titillium Web"/>
                        </a:rPr>
                        <a:t>:</a:t>
                      </a:r>
                      <a:endParaRPr sz="1000">
                        <a:solidFill>
                          <a:srgbClr val="002060"/>
                        </a:solidFill>
                        <a:latin typeface="Titillium Web"/>
                        <a:ea typeface="Titillium Web"/>
                        <a:cs typeface="Titillium Web"/>
                        <a:sym typeface="Titillium Web"/>
                      </a:endParaRPr>
                    </a:p>
                    <a:p>
                      <a:pPr indent="0" lvl="0" marL="0" rtl="0" algn="l">
                        <a:spcBef>
                          <a:spcPts val="0"/>
                        </a:spcBef>
                        <a:spcAft>
                          <a:spcPts val="0"/>
                        </a:spcAft>
                        <a:buClr>
                          <a:schemeClr val="dk1"/>
                        </a:buClr>
                        <a:buFont typeface="Arial"/>
                        <a:buNone/>
                      </a:pPr>
                      <a:r>
                        <a:rPr lang="en-SA" sz="1000">
                          <a:solidFill>
                            <a:srgbClr val="002060"/>
                          </a:solidFill>
                          <a:latin typeface="Titillium Web"/>
                          <a:ea typeface="Titillium Web"/>
                          <a:cs typeface="Titillium Web"/>
                          <a:sym typeface="Titillium Web"/>
                        </a:rPr>
                        <a:t>- Detection of Aspergillus DNA in clinical samples</a:t>
                      </a:r>
                      <a:endParaRPr sz="1000"/>
                    </a:p>
                  </a:txBody>
                  <a:tcPr marT="91425" marB="91425" marR="91425" marL="91425"/>
                </a:tc>
              </a:tr>
            </a:tbl>
          </a:graphicData>
        </a:graphic>
      </p:graphicFrame>
      <p:sp>
        <p:nvSpPr>
          <p:cNvPr id="2759" name="Google Shape;2759;p18"/>
          <p:cNvSpPr txBox="1"/>
          <p:nvPr/>
        </p:nvSpPr>
        <p:spPr>
          <a:xfrm>
            <a:off x="1872075" y="6214775"/>
            <a:ext cx="4207500" cy="42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SA" sz="1100">
                <a:solidFill>
                  <a:schemeClr val="accent3"/>
                </a:solidFill>
                <a:latin typeface="Titillium Web"/>
                <a:ea typeface="Titillium Web"/>
                <a:cs typeface="Titillium Web"/>
                <a:sym typeface="Titillium Web"/>
              </a:rPr>
              <a:t>For invasive diseases, tissue biopsy is the best.</a:t>
            </a:r>
            <a:endParaRPr sz="11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sz="1100">
                <a:solidFill>
                  <a:schemeClr val="accent3"/>
                </a:solidFill>
                <a:latin typeface="Titillium Web"/>
                <a:ea typeface="Titillium Web"/>
                <a:cs typeface="Titillium Web"/>
                <a:sym typeface="Titillium Web"/>
              </a:rPr>
              <a:t>For allergic diseases,igE</a:t>
            </a:r>
            <a:endParaRPr sz="1100">
              <a:solidFill>
                <a:schemeClr val="accent3"/>
              </a:solidFill>
              <a:latin typeface="Titillium Web"/>
              <a:ea typeface="Titillium Web"/>
              <a:cs typeface="Titillium Web"/>
              <a:sym typeface="Titillium Web"/>
            </a:endParaRPr>
          </a:p>
        </p:txBody>
      </p:sp>
      <p:graphicFrame>
        <p:nvGraphicFramePr>
          <p:cNvPr id="2760" name="Google Shape;2760;p18"/>
          <p:cNvGraphicFramePr/>
          <p:nvPr/>
        </p:nvGraphicFramePr>
        <p:xfrm>
          <a:off x="1775509" y="6635986"/>
          <a:ext cx="3000000" cy="3000000"/>
        </p:xfrm>
        <a:graphic>
          <a:graphicData uri="http://schemas.openxmlformats.org/drawingml/2006/table">
            <a:tbl>
              <a:tblPr>
                <a:noFill/>
                <a:tableStyleId>{091B2553-00FC-451A-9339-03C3CE087B14}</a:tableStyleId>
              </a:tblPr>
              <a:tblGrid>
                <a:gridCol w="1320550"/>
                <a:gridCol w="3290475"/>
              </a:tblGrid>
              <a:tr h="1409050">
                <a:tc>
                  <a:txBody>
                    <a:bodyPr/>
                    <a:lstStyle/>
                    <a:p>
                      <a:pPr indent="0" lvl="0" marL="0" rtl="0" algn="ctr">
                        <a:spcBef>
                          <a:spcPts val="0"/>
                        </a:spcBef>
                        <a:spcAft>
                          <a:spcPts val="0"/>
                        </a:spcAft>
                        <a:buClr>
                          <a:schemeClr val="dk1"/>
                        </a:buClr>
                        <a:buSzPts val="1100"/>
                        <a:buFont typeface="Arial"/>
                        <a:buNone/>
                      </a:pPr>
                      <a:r>
                        <a:t/>
                      </a:r>
                      <a:endParaRPr b="1" sz="1300" u="sng">
                        <a:solidFill>
                          <a:schemeClr val="accent6"/>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b="1" sz="1300" u="sng">
                        <a:solidFill>
                          <a:schemeClr val="accent6"/>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1300" u="sng">
                          <a:solidFill>
                            <a:schemeClr val="accent6"/>
                          </a:solidFill>
                          <a:latin typeface="Titillium Web"/>
                          <a:ea typeface="Titillium Web"/>
                          <a:cs typeface="Titillium Web"/>
                          <a:sym typeface="Titillium Web"/>
                        </a:rPr>
                        <a:t>Gold-Standard</a:t>
                      </a:r>
                      <a:endParaRPr b="1" sz="1300" u="sng">
                        <a:solidFill>
                          <a:schemeClr val="accent6"/>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Voriconazole </a:t>
                      </a:r>
                      <a:endParaRPr/>
                    </a:p>
                  </a:txBody>
                  <a:tcPr marT="91425" marB="91425" marR="91425" marL="91425"/>
                </a:tc>
              </a:tr>
              <a:tr h="1399975">
                <a:tc>
                  <a:txBody>
                    <a:bodyPr/>
                    <a:lstStyle/>
                    <a:p>
                      <a:pPr indent="0" lvl="0" marL="0" rtl="0" algn="ctr">
                        <a:spcBef>
                          <a:spcPts val="0"/>
                        </a:spcBef>
                        <a:spcAft>
                          <a:spcPts val="0"/>
                        </a:spcAft>
                        <a:buClr>
                          <a:schemeClr val="dk1"/>
                        </a:buClr>
                        <a:buSzPts val="1100"/>
                        <a:buFont typeface="Arial"/>
                        <a:buNone/>
                      </a:pPr>
                      <a:r>
                        <a:t/>
                      </a:r>
                      <a:endParaRPr b="1" u="sng">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u="sng">
                          <a:solidFill>
                            <a:schemeClr val="accent3"/>
                          </a:solidFill>
                          <a:latin typeface="Titillium Web"/>
                          <a:ea typeface="Titillium Web"/>
                          <a:cs typeface="Titillium Web"/>
                          <a:sym typeface="Titillium Web"/>
                        </a:rPr>
                        <a:t>Alternative therapy</a:t>
                      </a:r>
                      <a:endParaRPr b="1" u="sng">
                        <a:solidFill>
                          <a:schemeClr val="accent3"/>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1- Amphotericin B</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2- Itraconazole </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3- Caspofungin</a:t>
                      </a:r>
                      <a:endParaRPr b="1" u="sng">
                        <a:solidFill>
                          <a:srgbClr val="002060"/>
                        </a:solidFill>
                        <a:latin typeface="Titillium Web"/>
                        <a:ea typeface="Titillium Web"/>
                        <a:cs typeface="Titillium Web"/>
                        <a:sym typeface="Titillium Web"/>
                      </a:endParaRPr>
                    </a:p>
                  </a:txBody>
                  <a:tcPr marT="91425" marB="91425" marR="91425" marL="91425"/>
                </a:tc>
              </a:tr>
            </a:tbl>
          </a:graphicData>
        </a:graphic>
      </p:graphicFrame>
      <p:graphicFrame>
        <p:nvGraphicFramePr>
          <p:cNvPr id="2761" name="Google Shape;2761;p18"/>
          <p:cNvGraphicFramePr/>
          <p:nvPr/>
        </p:nvGraphicFramePr>
        <p:xfrm>
          <a:off x="1775509" y="1507530"/>
          <a:ext cx="3000000" cy="3000000"/>
        </p:xfrm>
        <a:graphic>
          <a:graphicData uri="http://schemas.openxmlformats.org/drawingml/2006/table">
            <a:tbl>
              <a:tblPr>
                <a:noFill/>
                <a:tableStyleId>{091B2553-00FC-451A-9339-03C3CE087B14}</a:tableStyleId>
              </a:tblPr>
              <a:tblGrid>
                <a:gridCol w="1386200"/>
                <a:gridCol w="3224825"/>
              </a:tblGrid>
              <a:tr h="1191350">
                <a:tc>
                  <a:txBody>
                    <a:bodyPr/>
                    <a:lstStyle/>
                    <a:p>
                      <a:pPr indent="0" lvl="0" marL="0" rtl="0" algn="ctr">
                        <a:spcBef>
                          <a:spcPts val="0"/>
                        </a:spcBef>
                        <a:spcAft>
                          <a:spcPts val="0"/>
                        </a:spcAft>
                        <a:buNone/>
                      </a:pPr>
                      <a:r>
                        <a:t/>
                      </a:r>
                      <a:endParaRPr b="1" u="sng">
                        <a:solidFill>
                          <a:srgbClr val="073763"/>
                        </a:solidFill>
                        <a:latin typeface="Titillium Web"/>
                        <a:ea typeface="Titillium Web"/>
                        <a:cs typeface="Titillium Web"/>
                        <a:sym typeface="Titillium Web"/>
                      </a:endParaRPr>
                    </a:p>
                    <a:p>
                      <a:pPr indent="0" lvl="0" marL="0" rtl="0" algn="ctr">
                        <a:spcBef>
                          <a:spcPts val="0"/>
                        </a:spcBef>
                        <a:spcAft>
                          <a:spcPts val="0"/>
                        </a:spcAft>
                        <a:buClr>
                          <a:schemeClr val="dk1"/>
                        </a:buClr>
                        <a:buFont typeface="Arial"/>
                        <a:buNone/>
                      </a:pPr>
                      <a:r>
                        <a:rPr b="1" lang="en-SA">
                          <a:solidFill>
                            <a:srgbClr val="073763"/>
                          </a:solidFill>
                          <a:latin typeface="Titillium Web"/>
                          <a:ea typeface="Titillium Web"/>
                          <a:cs typeface="Titillium Web"/>
                          <a:sym typeface="Titillium Web"/>
                        </a:rPr>
                        <a:t>ٍRespiratory specimen</a:t>
                      </a:r>
                      <a:endParaRPr b="1" sz="1600" u="sng">
                        <a:solidFill>
                          <a:srgbClr val="073763"/>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marR="0" rtl="0" algn="l">
                        <a:lnSpc>
                          <a:spcPct val="100000"/>
                        </a:lnSpc>
                        <a:spcBef>
                          <a:spcPts val="0"/>
                        </a:spcBef>
                        <a:spcAft>
                          <a:spcPts val="0"/>
                        </a:spcAft>
                        <a:buNone/>
                      </a:pPr>
                      <a:r>
                        <a:rPr lang="en-SA" sz="1200">
                          <a:solidFill>
                            <a:srgbClr val="434343"/>
                          </a:solidFill>
                          <a:latin typeface="Titillium Web"/>
                          <a:ea typeface="Titillium Web"/>
                          <a:cs typeface="Titillium Web"/>
                          <a:sym typeface="Titillium Web"/>
                        </a:rPr>
                        <a:t>Sputum, BAL</a:t>
                      </a:r>
                      <a:r>
                        <a:rPr lang="en-SA">
                          <a:solidFill>
                            <a:srgbClr val="002060"/>
                          </a:solidFill>
                          <a:latin typeface="Titillium Web"/>
                          <a:ea typeface="Titillium Web"/>
                          <a:cs typeface="Titillium Web"/>
                          <a:sym typeface="Titillium Web"/>
                        </a:rPr>
                        <a:t> </a:t>
                      </a:r>
                      <a:r>
                        <a:rPr lang="en-SA" sz="1200">
                          <a:solidFill>
                            <a:srgbClr val="434343"/>
                          </a:solidFill>
                          <a:latin typeface="Titillium Web"/>
                          <a:ea typeface="Titillium Web"/>
                          <a:cs typeface="Titillium Web"/>
                          <a:sym typeface="Titillium Web"/>
                        </a:rPr>
                        <a:t>(</a:t>
                      </a:r>
                      <a:r>
                        <a:rPr lang="en-SA">
                          <a:solidFill>
                            <a:srgbClr val="999999"/>
                          </a:solidFill>
                          <a:latin typeface="Titillium Web"/>
                          <a:ea typeface="Titillium Web"/>
                          <a:cs typeface="Titillium Web"/>
                          <a:sym typeface="Titillium Web"/>
                        </a:rPr>
                        <a:t>BronchoAlveolar Lavage</a:t>
                      </a:r>
                      <a:r>
                        <a:rPr lang="en-SA" sz="1200">
                          <a:solidFill>
                            <a:srgbClr val="434343"/>
                          </a:solidFill>
                          <a:latin typeface="Titillium Web"/>
                          <a:ea typeface="Titillium Web"/>
                          <a:cs typeface="Titillium Web"/>
                          <a:sym typeface="Titillium Web"/>
                        </a:rPr>
                        <a:t>),</a:t>
                      </a:r>
                      <a:r>
                        <a:rPr lang="en-SA">
                          <a:solidFill>
                            <a:srgbClr val="002060"/>
                          </a:solidFill>
                          <a:latin typeface="Titillium Web"/>
                          <a:ea typeface="Titillium Web"/>
                          <a:cs typeface="Titillium Web"/>
                          <a:sym typeface="Titillium Web"/>
                        </a:rPr>
                        <a:t> </a:t>
                      </a:r>
                      <a:r>
                        <a:rPr lang="en-SA" sz="1200">
                          <a:solidFill>
                            <a:schemeClr val="accent3"/>
                          </a:solidFill>
                          <a:latin typeface="Titillium Web"/>
                          <a:ea typeface="Titillium Web"/>
                          <a:cs typeface="Titillium Web"/>
                          <a:sym typeface="Titillium Web"/>
                        </a:rPr>
                        <a:t>Lung</a:t>
                      </a:r>
                      <a:r>
                        <a:rPr lang="en-SA">
                          <a:solidFill>
                            <a:srgbClr val="941651"/>
                          </a:solidFill>
                          <a:latin typeface="Titillium Web"/>
                          <a:ea typeface="Titillium Web"/>
                          <a:cs typeface="Titillium Web"/>
                          <a:sym typeface="Titillium Web"/>
                        </a:rPr>
                        <a:t> </a:t>
                      </a:r>
                      <a:r>
                        <a:rPr lang="en-SA" sz="1200">
                          <a:solidFill>
                            <a:srgbClr val="434343"/>
                          </a:solidFill>
                          <a:latin typeface="Titillium Web"/>
                          <a:ea typeface="Titillium Web"/>
                          <a:cs typeface="Titillium Web"/>
                          <a:sym typeface="Titillium Web"/>
                        </a:rPr>
                        <a:t>biopsy </a:t>
                      </a:r>
                      <a:r>
                        <a:rPr lang="en-SA">
                          <a:solidFill>
                            <a:srgbClr val="6AA84F"/>
                          </a:solidFill>
                          <a:latin typeface="Titillium Web"/>
                          <a:ea typeface="Titillium Web"/>
                          <a:cs typeface="Titillium Web"/>
                          <a:sym typeface="Titillium Web"/>
                        </a:rPr>
                        <a:t>for invasive disease</a:t>
                      </a:r>
                      <a:endParaRPr>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en-SA">
                          <a:solidFill>
                            <a:srgbClr val="6AA84F"/>
                          </a:solidFill>
                          <a:latin typeface="Titillium Web"/>
                          <a:ea typeface="Titillium Web"/>
                          <a:cs typeface="Titillium Web"/>
                          <a:sym typeface="Titillium Web"/>
                        </a:rPr>
                        <a:t> </a:t>
                      </a:r>
                      <a:endParaRPr>
                        <a:solidFill>
                          <a:srgbClr val="6AA84F"/>
                        </a:solidFill>
                      </a:endParaRPr>
                    </a:p>
                  </a:txBody>
                  <a:tcPr marT="91425" marB="91425" marR="91425" marL="91425"/>
                </a:tc>
              </a:tr>
              <a:tr h="883700">
                <a:tc>
                  <a:txBody>
                    <a:bodyPr/>
                    <a:lstStyle/>
                    <a:p>
                      <a:pPr indent="0" lvl="0" marL="0" rtl="0" algn="ctr">
                        <a:spcBef>
                          <a:spcPts val="0"/>
                        </a:spcBef>
                        <a:spcAft>
                          <a:spcPts val="0"/>
                        </a:spcAft>
                        <a:buClr>
                          <a:schemeClr val="dk1"/>
                        </a:buClr>
                        <a:buSzPts val="1100"/>
                        <a:buFont typeface="Arial"/>
                        <a:buNone/>
                      </a:pPr>
                      <a:r>
                        <a:rPr b="1" lang="en-SA">
                          <a:solidFill>
                            <a:srgbClr val="073763"/>
                          </a:solidFill>
                          <a:latin typeface="Titillium Web"/>
                          <a:ea typeface="Titillium Web"/>
                          <a:cs typeface="Titillium Web"/>
                          <a:sym typeface="Titillium Web"/>
                        </a:rPr>
                        <a:t> Other Samples</a:t>
                      </a:r>
                      <a:endParaRPr b="1" u="sng">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Blood, etc..</a:t>
                      </a:r>
                      <a:r>
                        <a:rPr lang="en-SA">
                          <a:solidFill>
                            <a:srgbClr val="002060"/>
                          </a:solidFill>
                          <a:latin typeface="Titillium Web"/>
                          <a:ea typeface="Titillium Web"/>
                          <a:cs typeface="Titillium Web"/>
                          <a:sym typeface="Titillium Web"/>
                        </a:rPr>
                        <a:t> </a:t>
                      </a:r>
                      <a:r>
                        <a:rPr lang="en-SA">
                          <a:solidFill>
                            <a:srgbClr val="6AA84F"/>
                          </a:solidFill>
                          <a:latin typeface="Titillium Web"/>
                          <a:ea typeface="Titillium Web"/>
                          <a:cs typeface="Titillium Web"/>
                          <a:sym typeface="Titillium Web"/>
                        </a:rPr>
                        <a:t>For serology &amp; detection of </a:t>
                      </a:r>
                      <a:r>
                        <a:rPr lang="en-SA" sz="1200">
                          <a:solidFill>
                            <a:schemeClr val="accent6"/>
                          </a:solidFill>
                          <a:latin typeface="Titillium Web"/>
                          <a:ea typeface="Titillium Web"/>
                          <a:cs typeface="Titillium Web"/>
                          <a:sym typeface="Titillium Web"/>
                        </a:rPr>
                        <a:t>antigens</a:t>
                      </a:r>
                      <a:endParaRPr b="1" u="sng">
                        <a:solidFill>
                          <a:schemeClr val="accent6"/>
                        </a:solidFill>
                        <a:latin typeface="Titillium Web"/>
                        <a:ea typeface="Titillium Web"/>
                        <a:cs typeface="Titillium Web"/>
                        <a:sym typeface="Titillium Web"/>
                      </a:endParaRPr>
                    </a:p>
                  </a:txBody>
                  <a:tcPr marT="91425" marB="91425" marR="91425" marL="91425"/>
                </a:tc>
              </a:tr>
            </a:tbl>
          </a:graphicData>
        </a:graphic>
      </p:graphicFrame>
      <p:graphicFrame>
        <p:nvGraphicFramePr>
          <p:cNvPr id="2762" name="Google Shape;2762;p18"/>
          <p:cNvGraphicFramePr/>
          <p:nvPr/>
        </p:nvGraphicFramePr>
        <p:xfrm>
          <a:off x="471475" y="1507525"/>
          <a:ext cx="3000000" cy="3000000"/>
        </p:xfrm>
        <a:graphic>
          <a:graphicData uri="http://schemas.openxmlformats.org/drawingml/2006/table">
            <a:tbl>
              <a:tblPr>
                <a:noFill/>
                <a:tableStyleId>{091B2553-00FC-451A-9339-03C3CE087B14}</a:tableStyleId>
              </a:tblPr>
              <a:tblGrid>
                <a:gridCol w="1304025"/>
                <a:gridCol w="4611025"/>
              </a:tblGrid>
              <a:tr h="2075050">
                <a:tc>
                  <a:txBody>
                    <a:bodyPr/>
                    <a:lstStyle/>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Specimen</a:t>
                      </a:r>
                      <a:endParaRPr b="1">
                        <a:solidFill>
                          <a:schemeClr val="accent1"/>
                        </a:solidFill>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p>
                  </a:txBody>
                  <a:tcPr marT="91425" marB="91425" marR="91425" marL="91425"/>
                </a:tc>
              </a:tr>
              <a:tr h="3053525">
                <a:tc>
                  <a:txBody>
                    <a:bodyPr/>
                    <a:lstStyle/>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Lab Investigations</a:t>
                      </a:r>
                      <a:endParaRPr b="1">
                        <a:solidFill>
                          <a:schemeClr val="accent1"/>
                        </a:solidFill>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p>
                  </a:txBody>
                  <a:tcPr marT="91425" marB="91425" marR="91425" marL="91425"/>
                </a:tc>
              </a:tr>
              <a:tr h="2808900">
                <a:tc>
                  <a:txBody>
                    <a:bodyPr/>
                    <a:lstStyle/>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Treatment of Aspergillosis</a:t>
                      </a:r>
                      <a:endParaRPr b="1">
                        <a:solidFill>
                          <a:schemeClr val="accent1"/>
                        </a:solidFill>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2763" name="Google Shape;2763;p18"/>
          <p:cNvPicPr preferRelativeResize="0"/>
          <p:nvPr/>
        </p:nvPicPr>
        <p:blipFill>
          <a:blip r:embed="rId3">
            <a:alphaModFix/>
          </a:blip>
          <a:stretch>
            <a:fillRect/>
          </a:stretch>
        </p:blipFill>
        <p:spPr>
          <a:xfrm>
            <a:off x="5352850" y="3582575"/>
            <a:ext cx="1033675" cy="841425"/>
          </a:xfrm>
          <a:prstGeom prst="rect">
            <a:avLst/>
          </a:prstGeom>
          <a:noFill/>
          <a:ln>
            <a:noFill/>
          </a:ln>
        </p:spPr>
      </p:pic>
      <p:grpSp>
        <p:nvGrpSpPr>
          <p:cNvPr id="2764" name="Google Shape;2764;p18"/>
          <p:cNvGrpSpPr/>
          <p:nvPr/>
        </p:nvGrpSpPr>
        <p:grpSpPr>
          <a:xfrm>
            <a:off x="566345" y="588452"/>
            <a:ext cx="300659" cy="297060"/>
            <a:chOff x="-1138843" y="4300472"/>
            <a:chExt cx="300659" cy="297030"/>
          </a:xfrm>
        </p:grpSpPr>
        <p:sp>
          <p:nvSpPr>
            <p:cNvPr id="2765" name="Google Shape;2765;p1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1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1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1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1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1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1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1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1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1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1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1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1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5" name="Shape 2785"/>
        <p:cNvGrpSpPr/>
        <p:nvPr/>
      </p:nvGrpSpPr>
      <p:grpSpPr>
        <a:xfrm>
          <a:off x="0" y="0"/>
          <a:ext cx="0" cy="0"/>
          <a:chOff x="0" y="0"/>
          <a:chExt cx="0" cy="0"/>
        </a:xfrm>
      </p:grpSpPr>
      <p:pic>
        <p:nvPicPr>
          <p:cNvPr id="2786" name="Google Shape;2786;p19"/>
          <p:cNvPicPr preferRelativeResize="0"/>
          <p:nvPr/>
        </p:nvPicPr>
        <p:blipFill>
          <a:blip r:embed="rId3">
            <a:alphaModFix/>
          </a:blip>
          <a:stretch>
            <a:fillRect/>
          </a:stretch>
        </p:blipFill>
        <p:spPr>
          <a:xfrm>
            <a:off x="3924300" y="7044338"/>
            <a:ext cx="2933700" cy="2828925"/>
          </a:xfrm>
          <a:prstGeom prst="rect">
            <a:avLst/>
          </a:prstGeom>
          <a:noFill/>
          <a:ln>
            <a:noFill/>
          </a:ln>
        </p:spPr>
      </p:pic>
      <p:graphicFrame>
        <p:nvGraphicFramePr>
          <p:cNvPr id="2787" name="Google Shape;2787;p19"/>
          <p:cNvGraphicFramePr/>
          <p:nvPr/>
        </p:nvGraphicFramePr>
        <p:xfrm>
          <a:off x="338800" y="6101104"/>
          <a:ext cx="3000000" cy="3000000"/>
        </p:xfrm>
        <a:graphic>
          <a:graphicData uri="http://schemas.openxmlformats.org/drawingml/2006/table">
            <a:tbl>
              <a:tblPr>
                <a:noFill/>
                <a:tableStyleId>{091B2553-00FC-451A-9339-03C3CE087B14}</a:tableStyleId>
              </a:tblPr>
              <a:tblGrid>
                <a:gridCol w="1319900"/>
                <a:gridCol w="5071600"/>
              </a:tblGrid>
              <a:tr h="1230600">
                <a:tc>
                  <a:txBody>
                    <a:bodyPr/>
                    <a:lstStyle/>
                    <a:p>
                      <a:pPr indent="0" lvl="0" marL="0" rtl="0" algn="ctr">
                        <a:spcBef>
                          <a:spcPts val="0"/>
                        </a:spcBef>
                        <a:spcAft>
                          <a:spcPts val="0"/>
                        </a:spcAft>
                        <a:buNone/>
                      </a:pPr>
                      <a:r>
                        <a:t/>
                      </a:r>
                      <a:endParaRPr b="1" u="sng">
                        <a:solidFill>
                          <a:srgbClr val="073763"/>
                        </a:solidFill>
                        <a:latin typeface="Titillium Web"/>
                        <a:ea typeface="Titillium Web"/>
                        <a:cs typeface="Titillium Web"/>
                        <a:sym typeface="Titillium Web"/>
                      </a:endParaRPr>
                    </a:p>
                    <a:p>
                      <a:pPr indent="0" lvl="0" marL="0" rtl="0" algn="ctr">
                        <a:spcBef>
                          <a:spcPts val="0"/>
                        </a:spcBef>
                        <a:spcAft>
                          <a:spcPts val="0"/>
                        </a:spcAft>
                        <a:buClr>
                          <a:schemeClr val="dk1"/>
                        </a:buClr>
                        <a:buFont typeface="Arial"/>
                        <a:buNone/>
                      </a:pPr>
                      <a:r>
                        <a:rPr b="1" lang="en-SA">
                          <a:solidFill>
                            <a:srgbClr val="073763"/>
                          </a:solidFill>
                          <a:latin typeface="Titillium Web"/>
                          <a:ea typeface="Titillium Web"/>
                          <a:cs typeface="Titillium Web"/>
                          <a:sym typeface="Titillium Web"/>
                        </a:rPr>
                        <a:t>Specimen</a:t>
                      </a:r>
                      <a:endParaRPr b="1" sz="1600" u="sng">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317500" lvl="0" marL="457200" rtl="0" algn="l">
                        <a:spcBef>
                          <a:spcPts val="0"/>
                        </a:spcBef>
                        <a:spcAft>
                          <a:spcPts val="0"/>
                        </a:spcAft>
                        <a:buClr>
                          <a:srgbClr val="002060"/>
                        </a:buClr>
                        <a:buSzPts val="1400"/>
                        <a:buFont typeface="Titillium Web"/>
                        <a:buChar char="●"/>
                      </a:pPr>
                      <a:r>
                        <a:rPr lang="en-SA" sz="1200">
                          <a:solidFill>
                            <a:srgbClr val="434343"/>
                          </a:solidFill>
                          <a:latin typeface="Titillium Web"/>
                          <a:ea typeface="Titillium Web"/>
                          <a:cs typeface="Titillium Web"/>
                          <a:sym typeface="Titillium Web"/>
                        </a:rPr>
                        <a:t>Respiratory specimens:</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 Sputum</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  BAL, BronchoAlveolar Lavage</a:t>
                      </a:r>
                      <a:endParaRPr sz="12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434343"/>
                          </a:solidFill>
                          <a:latin typeface="Titillium Web"/>
                          <a:ea typeface="Titillium Web"/>
                          <a:cs typeface="Titillium Web"/>
                          <a:sym typeface="Titillium Web"/>
                        </a:rPr>
                        <a:t>- Lung biopsy</a:t>
                      </a:r>
                      <a:endParaRPr sz="1200">
                        <a:solidFill>
                          <a:srgbClr val="434343"/>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Char char="●"/>
                      </a:pPr>
                      <a:r>
                        <a:rPr lang="en-SA" sz="1200">
                          <a:solidFill>
                            <a:srgbClr val="434343"/>
                          </a:solidFill>
                          <a:latin typeface="Titillium Web"/>
                          <a:ea typeface="Titillium Web"/>
                          <a:cs typeface="Titillium Web"/>
                          <a:sym typeface="Titillium Web"/>
                        </a:rPr>
                        <a:t>Other samples.</a:t>
                      </a:r>
                      <a:endParaRPr>
                        <a:solidFill>
                          <a:srgbClr val="002060"/>
                        </a:solidFill>
                        <a:latin typeface="Titillium Web"/>
                        <a:ea typeface="Titillium Web"/>
                        <a:cs typeface="Titillium Web"/>
                        <a:sym typeface="Titillium Web"/>
                      </a:endParaRPr>
                    </a:p>
                  </a:txBody>
                  <a:tcPr marT="91425" marB="91425" marR="91425" marL="91425" anchor="ctr"/>
                </a:tc>
              </a:tr>
              <a:tr h="608650">
                <a:tc>
                  <a:txBody>
                    <a:bodyPr/>
                    <a:lstStyle/>
                    <a:p>
                      <a:pPr indent="0" lvl="0" marL="0" rtl="0" algn="ctr">
                        <a:spcBef>
                          <a:spcPts val="0"/>
                        </a:spcBef>
                        <a:spcAft>
                          <a:spcPts val="0"/>
                        </a:spcAft>
                        <a:buClr>
                          <a:schemeClr val="dk1"/>
                        </a:buClr>
                        <a:buSzPts val="1100"/>
                        <a:buFont typeface="Arial"/>
                        <a:buNone/>
                      </a:pPr>
                      <a:r>
                        <a:rPr b="1" lang="en-SA">
                          <a:solidFill>
                            <a:srgbClr val="073763"/>
                          </a:solidFill>
                          <a:latin typeface="Titillium Web"/>
                          <a:ea typeface="Titillium Web"/>
                          <a:cs typeface="Titillium Web"/>
                          <a:sym typeface="Titillium Web"/>
                        </a:rPr>
                        <a:t> Direct microscopy</a:t>
                      </a:r>
                      <a:endParaRPr b="1" u="sng">
                        <a:solidFill>
                          <a:srgbClr val="002060"/>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317500" lvl="0" marL="457200" rtl="0" algn="l">
                        <a:spcBef>
                          <a:spcPts val="0"/>
                        </a:spcBef>
                        <a:spcAft>
                          <a:spcPts val="0"/>
                        </a:spcAft>
                        <a:buClr>
                          <a:srgbClr val="002060"/>
                        </a:buClr>
                        <a:buSzPts val="1400"/>
                        <a:buFont typeface="Titillium Web"/>
                        <a:buChar char="●"/>
                      </a:pPr>
                      <a:r>
                        <a:rPr lang="en-SA" sz="1200">
                          <a:solidFill>
                            <a:srgbClr val="434343"/>
                          </a:solidFill>
                          <a:latin typeface="Titillium Web"/>
                          <a:ea typeface="Titillium Web"/>
                          <a:cs typeface="Titillium Web"/>
                          <a:sym typeface="Titillium Web"/>
                        </a:rPr>
                        <a:t>Giemsa stain, GMS stain (Silver stain) Will show broad non- septate fungal hyphae.</a:t>
                      </a:r>
                      <a:endParaRPr sz="1200">
                        <a:solidFill>
                          <a:srgbClr val="434343"/>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Char char="●"/>
                      </a:pPr>
                      <a:r>
                        <a:rPr lang="en-SA" sz="1200">
                          <a:solidFill>
                            <a:srgbClr val="434343"/>
                          </a:solidFill>
                          <a:latin typeface="Titillium Web"/>
                          <a:ea typeface="Titillium Web"/>
                          <a:cs typeface="Titillium Web"/>
                          <a:sym typeface="Titillium Web"/>
                        </a:rPr>
                        <a:t>Culture on SDA (no cycloheximide)</a:t>
                      </a:r>
                      <a:endParaRPr>
                        <a:solidFill>
                          <a:srgbClr val="002060"/>
                        </a:solidFill>
                        <a:latin typeface="Titillium Web"/>
                        <a:ea typeface="Titillium Web"/>
                        <a:cs typeface="Titillium Web"/>
                        <a:sym typeface="Titillium Web"/>
                      </a:endParaRPr>
                    </a:p>
                  </a:txBody>
                  <a:tcPr marT="91425" marB="91425" marR="91425" marL="91425" anchor="ctr"/>
                </a:tc>
              </a:tr>
              <a:tr h="608650">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Serology</a:t>
                      </a:r>
                      <a:endParaRPr sz="1600">
                        <a:solidFill>
                          <a:srgbClr val="002060"/>
                        </a:solidFill>
                        <a:latin typeface="Comic Sans MS"/>
                        <a:ea typeface="Comic Sans MS"/>
                        <a:cs typeface="Comic Sans MS"/>
                        <a:sym typeface="Comic Sans MS"/>
                      </a:endParaRPr>
                    </a:p>
                  </a:txBody>
                  <a:tcPr marT="91425" marB="91425" marR="91425" marL="91425" anchor="ctr">
                    <a:solidFill>
                      <a:srgbClr val="C9DAF8"/>
                    </a:solidFill>
                  </a:tcPr>
                </a:tc>
                <a:tc>
                  <a:txBody>
                    <a:bodyPr/>
                    <a:lstStyle/>
                    <a:p>
                      <a:pPr indent="-228600" lvl="0" marL="457200" rtl="0" algn="l">
                        <a:spcBef>
                          <a:spcPts val="0"/>
                        </a:spcBef>
                        <a:spcAft>
                          <a:spcPts val="0"/>
                        </a:spcAft>
                        <a:buNone/>
                      </a:pPr>
                      <a:r>
                        <a:rPr lang="en-SA" sz="1200">
                          <a:solidFill>
                            <a:srgbClr val="434343"/>
                          </a:solidFill>
                          <a:latin typeface="Titillium Web"/>
                          <a:ea typeface="Titillium Web"/>
                          <a:cs typeface="Titillium Web"/>
                          <a:sym typeface="Titillium Web"/>
                        </a:rPr>
                        <a:t>Not available</a:t>
                      </a:r>
                      <a:endParaRPr>
                        <a:solidFill>
                          <a:srgbClr val="002060"/>
                        </a:solidFill>
                        <a:latin typeface="Titillium Web"/>
                        <a:ea typeface="Titillium Web"/>
                        <a:cs typeface="Titillium Web"/>
                        <a:sym typeface="Titillium Web"/>
                      </a:endParaRPr>
                    </a:p>
                  </a:txBody>
                  <a:tcPr marT="91425" marB="91425" marR="91425" marL="91425" anchor="ctr"/>
                </a:tc>
              </a:tr>
            </a:tbl>
          </a:graphicData>
        </a:graphic>
      </p:graphicFrame>
      <p:graphicFrame>
        <p:nvGraphicFramePr>
          <p:cNvPr id="2788" name="Google Shape;2788;p19"/>
          <p:cNvGraphicFramePr/>
          <p:nvPr/>
        </p:nvGraphicFramePr>
        <p:xfrm>
          <a:off x="340469" y="2420606"/>
          <a:ext cx="3000000" cy="3000000"/>
        </p:xfrm>
        <a:graphic>
          <a:graphicData uri="http://schemas.openxmlformats.org/drawingml/2006/table">
            <a:tbl>
              <a:tblPr>
                <a:noFill/>
                <a:tableStyleId>{091B2553-00FC-451A-9339-03C3CE087B14}</a:tableStyleId>
              </a:tblPr>
              <a:tblGrid>
                <a:gridCol w="6391500"/>
              </a:tblGrid>
              <a:tr h="142175">
                <a:tc rowSpan="4">
                  <a:txBody>
                    <a:bodyPr/>
                    <a:lstStyle/>
                    <a:p>
                      <a:pPr indent="-304800" lvl="0" marL="457200" rtl="0" algn="l">
                        <a:spcBef>
                          <a:spcPts val="0"/>
                        </a:spcBef>
                        <a:spcAft>
                          <a:spcPts val="0"/>
                        </a:spcAft>
                        <a:buClr>
                          <a:srgbClr val="434343"/>
                        </a:buClr>
                        <a:buSzPts val="1200"/>
                        <a:buFont typeface="Titillium Web"/>
                        <a:buChar char="●"/>
                      </a:pPr>
                      <a:r>
                        <a:rPr lang="en-SA" sz="1200">
                          <a:solidFill>
                            <a:srgbClr val="434343"/>
                          </a:solidFill>
                          <a:latin typeface="Titillium Web"/>
                          <a:ea typeface="Titillium Web"/>
                          <a:cs typeface="Titillium Web"/>
                          <a:sym typeface="Titillium Web"/>
                        </a:rPr>
                        <a:t>Acute </a:t>
                      </a:r>
                      <a:r>
                        <a:rPr lang="en-SA" sz="1200">
                          <a:solidFill>
                            <a:srgbClr val="999999"/>
                          </a:solidFill>
                          <a:latin typeface="Titillium Web"/>
                          <a:ea typeface="Titillium Web"/>
                          <a:cs typeface="Titillium Web"/>
                          <a:sym typeface="Titillium Web"/>
                        </a:rPr>
                        <a:t>(Unlike aspergillosis)</a:t>
                      </a:r>
                      <a:endParaRPr sz="1200">
                        <a:solidFill>
                          <a:srgbClr val="999999"/>
                        </a:solidFill>
                        <a:latin typeface="Titillium Web"/>
                        <a:ea typeface="Titillium Web"/>
                        <a:cs typeface="Titillium Web"/>
                        <a:sym typeface="Titillium Web"/>
                      </a:endParaRPr>
                    </a:p>
                    <a:p>
                      <a:pPr indent="-304800" lvl="0" marL="457200" rtl="0" algn="l">
                        <a:spcBef>
                          <a:spcPts val="0"/>
                        </a:spcBef>
                        <a:spcAft>
                          <a:spcPts val="0"/>
                        </a:spcAft>
                        <a:buClr>
                          <a:srgbClr val="434343"/>
                        </a:buClr>
                        <a:buSzPts val="1200"/>
                        <a:buFont typeface="Titillium Web"/>
                        <a:buChar char="●"/>
                      </a:pPr>
                      <a:r>
                        <a:rPr lang="en-SA" sz="1200">
                          <a:solidFill>
                            <a:srgbClr val="434343"/>
                          </a:solidFill>
                          <a:latin typeface="Titillium Web"/>
                          <a:ea typeface="Titillium Web"/>
                          <a:cs typeface="Titillium Web"/>
                          <a:sym typeface="Titillium Web"/>
                        </a:rPr>
                        <a:t>Rapid evolving clinical course</a:t>
                      </a:r>
                      <a:r>
                        <a:rPr lang="en-SA" sz="1200">
                          <a:solidFill>
                            <a:srgbClr val="999999"/>
                          </a:solidFill>
                          <a:latin typeface="Titillium Web"/>
                          <a:ea typeface="Titillium Web"/>
                          <a:cs typeface="Titillium Web"/>
                          <a:sym typeface="Titillium Web"/>
                        </a:rPr>
                        <a:t> (Rapidly progressive &amp; needs urgent intervention)</a:t>
                      </a:r>
                      <a:endParaRPr sz="1200">
                        <a:solidFill>
                          <a:srgbClr val="999999"/>
                        </a:solidFill>
                        <a:latin typeface="Titillium Web"/>
                        <a:ea typeface="Titillium Web"/>
                        <a:cs typeface="Titillium Web"/>
                        <a:sym typeface="Titillium Web"/>
                      </a:endParaRPr>
                    </a:p>
                    <a:p>
                      <a:pPr indent="-304800" lvl="0" marL="457200" rtl="0" algn="l">
                        <a:spcBef>
                          <a:spcPts val="0"/>
                        </a:spcBef>
                        <a:spcAft>
                          <a:spcPts val="0"/>
                        </a:spcAft>
                        <a:buClr>
                          <a:srgbClr val="434343"/>
                        </a:buClr>
                        <a:buSzPts val="1200"/>
                        <a:buFont typeface="Titillium Web"/>
                        <a:buChar char="●"/>
                      </a:pPr>
                      <a:r>
                        <a:rPr lang="en-SA" sz="1200">
                          <a:solidFill>
                            <a:srgbClr val="434343"/>
                          </a:solidFill>
                          <a:latin typeface="Titillium Web"/>
                          <a:ea typeface="Titillium Web"/>
                          <a:cs typeface="Titillium Web"/>
                          <a:sym typeface="Titillium Web"/>
                        </a:rPr>
                        <a:t>Consolidation, nodules, cavitation, pleural effusion,hemoptysis</a:t>
                      </a:r>
                      <a:endParaRPr sz="1200">
                        <a:solidFill>
                          <a:srgbClr val="434343"/>
                        </a:solidFill>
                        <a:latin typeface="Titillium Web"/>
                        <a:ea typeface="Titillium Web"/>
                        <a:cs typeface="Titillium Web"/>
                        <a:sym typeface="Titillium Web"/>
                      </a:endParaRPr>
                    </a:p>
                    <a:p>
                      <a:pPr indent="-304800" lvl="0" marL="457200" rtl="0" algn="l">
                        <a:spcBef>
                          <a:spcPts val="0"/>
                        </a:spcBef>
                        <a:spcAft>
                          <a:spcPts val="0"/>
                        </a:spcAft>
                        <a:buClr>
                          <a:srgbClr val="434343"/>
                        </a:buClr>
                        <a:buSzPts val="1200"/>
                        <a:buFont typeface="Titillium Web"/>
                        <a:buChar char="●"/>
                      </a:pPr>
                      <a:r>
                        <a:rPr lang="en-SA" sz="1200">
                          <a:solidFill>
                            <a:srgbClr val="434343"/>
                          </a:solidFill>
                          <a:latin typeface="Titillium Web"/>
                          <a:ea typeface="Titillium Web"/>
                          <a:cs typeface="Titillium Web"/>
                          <a:sym typeface="Titillium Web"/>
                        </a:rPr>
                        <a:t>Infection may extend to chest wall, diaphragm, pericardium.</a:t>
                      </a:r>
                      <a:endParaRPr sz="1200">
                        <a:solidFill>
                          <a:srgbClr val="434343"/>
                        </a:solidFill>
                        <a:latin typeface="Titillium Web"/>
                        <a:ea typeface="Titillium Web"/>
                        <a:cs typeface="Titillium Web"/>
                        <a:sym typeface="Titillium Web"/>
                      </a:endParaRPr>
                    </a:p>
                    <a:p>
                      <a:pPr indent="-304800" lvl="0" marL="457200" rtl="0" algn="l">
                        <a:spcBef>
                          <a:spcPts val="0"/>
                        </a:spcBef>
                        <a:spcAft>
                          <a:spcPts val="0"/>
                        </a:spcAft>
                        <a:buClr>
                          <a:srgbClr val="434343"/>
                        </a:buClr>
                        <a:buSzPts val="1200"/>
                        <a:buFont typeface="Titillium Web"/>
                        <a:buChar char="●"/>
                      </a:pPr>
                      <a:r>
                        <a:rPr lang="en-SA" sz="1200">
                          <a:solidFill>
                            <a:srgbClr val="434343"/>
                          </a:solidFill>
                          <a:latin typeface="Titillium Web"/>
                          <a:ea typeface="Titillium Web"/>
                          <a:cs typeface="Titillium Web"/>
                          <a:sym typeface="Titillium Web"/>
                        </a:rPr>
                        <a:t>Pulmonary infarction and hemorrhage.</a:t>
                      </a:r>
                      <a:endParaRPr sz="1200">
                        <a:solidFill>
                          <a:srgbClr val="434343"/>
                        </a:solidFill>
                        <a:latin typeface="Titillium Web"/>
                        <a:ea typeface="Titillium Web"/>
                        <a:cs typeface="Titillium Web"/>
                        <a:sym typeface="Titillium Web"/>
                      </a:endParaRPr>
                    </a:p>
                    <a:p>
                      <a:pPr indent="0" lvl="0" marL="457200" rtl="0" algn="l">
                        <a:spcBef>
                          <a:spcPts val="0"/>
                        </a:spcBef>
                        <a:spcAft>
                          <a:spcPts val="0"/>
                        </a:spcAft>
                        <a:buNone/>
                      </a:pPr>
                      <a:r>
                        <a:rPr lang="en-SA" sz="1200">
                          <a:solidFill>
                            <a:srgbClr val="434343"/>
                          </a:solidFill>
                          <a:latin typeface="Titillium Web"/>
                          <a:ea typeface="Titillium Web"/>
                          <a:cs typeface="Titillium Web"/>
                          <a:sym typeface="Titillium Web"/>
                        </a:rPr>
                        <a:t>★ </a:t>
                      </a:r>
                      <a:r>
                        <a:rPr lang="en-SA" sz="1200">
                          <a:solidFill>
                            <a:schemeClr val="accent6"/>
                          </a:solidFill>
                          <a:latin typeface="Titillium Web"/>
                          <a:ea typeface="Titillium Web"/>
                          <a:cs typeface="Titillium Web"/>
                          <a:sym typeface="Titillium Web"/>
                        </a:rPr>
                        <a:t>Dr: you must know that the hallmark of this disease is tissue invasion, infarction, necrosis, hemoptysis, pneumonia etc..</a:t>
                      </a:r>
                      <a:endParaRPr sz="1200">
                        <a:solidFill>
                          <a:schemeClr val="accent6"/>
                        </a:solidFill>
                        <a:latin typeface="Titillium Web"/>
                        <a:ea typeface="Titillium Web"/>
                        <a:cs typeface="Titillium Web"/>
                        <a:sym typeface="Titillium Web"/>
                      </a:endParaRPr>
                    </a:p>
                    <a:p>
                      <a:pPr indent="-304800" lvl="0" marL="457200" rtl="0" algn="l">
                        <a:spcBef>
                          <a:spcPts val="0"/>
                        </a:spcBef>
                        <a:spcAft>
                          <a:spcPts val="0"/>
                        </a:spcAft>
                        <a:buClr>
                          <a:schemeClr val="accent3"/>
                        </a:buClr>
                        <a:buSzPts val="1200"/>
                        <a:buFont typeface="Titillium Web"/>
                        <a:buChar char="●"/>
                      </a:pPr>
                      <a:r>
                        <a:rPr b="1" lang="en-SA" sz="1200">
                          <a:solidFill>
                            <a:schemeClr val="accent3"/>
                          </a:solidFill>
                          <a:latin typeface="Titillium Web"/>
                          <a:ea typeface="Titillium Web"/>
                          <a:cs typeface="Titillium Web"/>
                          <a:sym typeface="Titillium Web"/>
                        </a:rPr>
                        <a:t>Early recognition and intervention are critical.</a:t>
                      </a:r>
                      <a:endParaRPr b="1" sz="1200">
                        <a:solidFill>
                          <a:schemeClr val="accent3"/>
                        </a:solidFill>
                        <a:latin typeface="Titillium Web"/>
                        <a:ea typeface="Titillium Web"/>
                        <a:cs typeface="Titillium Web"/>
                        <a:sym typeface="Titillium Web"/>
                      </a:endParaRPr>
                    </a:p>
                    <a:p>
                      <a:pPr indent="0" lvl="0" marL="457200" rtl="0" algn="l">
                        <a:spcBef>
                          <a:spcPts val="0"/>
                        </a:spcBef>
                        <a:spcAft>
                          <a:spcPts val="0"/>
                        </a:spcAft>
                        <a:buNone/>
                      </a:pPr>
                      <a:r>
                        <a:t/>
                      </a:r>
                      <a:endParaRPr sz="1200">
                        <a:solidFill>
                          <a:srgbClr val="434343"/>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0325">
                <a:tc vMerge="1"/>
              </a:tr>
              <a:tr h="110325">
                <a:tc vMerge="1"/>
              </a:tr>
              <a:tr h="1243575">
                <a:tc vMerge="1"/>
              </a:tr>
              <a:tr h="809525">
                <a:tc>
                  <a:txBody>
                    <a:bodyPr/>
                    <a:lstStyle/>
                    <a:p>
                      <a:pPr indent="-228600" lvl="0" marL="457200" rtl="0" algn="l">
                        <a:spcBef>
                          <a:spcPts val="0"/>
                        </a:spcBef>
                        <a:spcAft>
                          <a:spcPts val="0"/>
                        </a:spcAft>
                        <a:buNone/>
                      </a:pPr>
                      <a:r>
                        <a:t/>
                      </a:r>
                      <a:endParaRPr sz="1200">
                        <a:solidFill>
                          <a:srgbClr val="434343"/>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789" name="Google Shape;2789;p19"/>
          <p:cNvSpPr/>
          <p:nvPr/>
        </p:nvSpPr>
        <p:spPr>
          <a:xfrm>
            <a:off x="340471" y="2173603"/>
            <a:ext cx="6391500" cy="270900"/>
          </a:xfrm>
          <a:prstGeom prst="flowChartAlternateProcess">
            <a:avLst/>
          </a:prstGeom>
          <a:solidFill>
            <a:srgbClr val="C9DAF8"/>
          </a:solidFill>
          <a:ln cap="flat" cmpd="sng" w="9525">
            <a:solidFill>
              <a:srgbClr val="C2C2C2"/>
            </a:solidFill>
            <a:prstDash val="solid"/>
            <a:round/>
            <a:headEnd len="sm" w="sm" type="none"/>
            <a:tailEnd len="sm" w="sm" type="none"/>
          </a:ln>
        </p:spPr>
        <p:txBody>
          <a:bodyPr anchorCtr="0" anchor="ctr" bIns="91425" lIns="91425" spcFirstLastPara="1" rIns="91425" wrap="square" tIns="91425">
            <a:noAutofit/>
          </a:bodyPr>
          <a:lstStyle/>
          <a:p>
            <a:pPr indent="-330200" lvl="0" marL="457200" rtl="0" algn="ctr">
              <a:spcBef>
                <a:spcPts val="0"/>
              </a:spcBef>
              <a:spcAft>
                <a:spcPts val="0"/>
              </a:spcAft>
              <a:buClr>
                <a:schemeClr val="accent1"/>
              </a:buClr>
              <a:buSzPts val="1600"/>
              <a:buFont typeface="Titillium Web"/>
              <a:buAutoNum type="arabicPeriod"/>
            </a:pPr>
            <a:r>
              <a:rPr b="1" lang="en-SA" sz="1600">
                <a:solidFill>
                  <a:schemeClr val="accent1"/>
                </a:solidFill>
                <a:latin typeface="Titillium Web"/>
                <a:ea typeface="Titillium Web"/>
                <a:cs typeface="Titillium Web"/>
                <a:sym typeface="Titillium Web"/>
              </a:rPr>
              <a:t>Clinical Presentation (</a:t>
            </a:r>
            <a:r>
              <a:rPr b="1" lang="en-SA" sz="1600">
                <a:solidFill>
                  <a:schemeClr val="accent3"/>
                </a:solidFill>
                <a:latin typeface="Titillium Web"/>
                <a:ea typeface="Titillium Web"/>
                <a:cs typeface="Titillium Web"/>
                <a:sym typeface="Titillium Web"/>
              </a:rPr>
              <a:t>Pulmonary </a:t>
            </a:r>
            <a:r>
              <a:rPr b="1" lang="en-SA" sz="1600">
                <a:solidFill>
                  <a:schemeClr val="accent1"/>
                </a:solidFill>
                <a:latin typeface="Titillium Web"/>
                <a:ea typeface="Titillium Web"/>
                <a:cs typeface="Titillium Web"/>
                <a:sym typeface="Titillium Web"/>
              </a:rPr>
              <a:t>Zygomycosis)</a:t>
            </a:r>
            <a:endParaRPr b="1" sz="1200">
              <a:solidFill>
                <a:schemeClr val="accent1"/>
              </a:solidFill>
            </a:endParaRPr>
          </a:p>
        </p:txBody>
      </p:sp>
      <p:graphicFrame>
        <p:nvGraphicFramePr>
          <p:cNvPr id="2790" name="Google Shape;2790;p19"/>
          <p:cNvGraphicFramePr/>
          <p:nvPr/>
        </p:nvGraphicFramePr>
        <p:xfrm>
          <a:off x="338800" y="4258435"/>
          <a:ext cx="3000000" cy="3000000"/>
        </p:xfrm>
        <a:graphic>
          <a:graphicData uri="http://schemas.openxmlformats.org/drawingml/2006/table">
            <a:tbl>
              <a:tblPr>
                <a:noFill/>
                <a:tableStyleId>{091B2553-00FC-451A-9339-03C3CE087B14}</a:tableStyleId>
              </a:tblPr>
              <a:tblGrid>
                <a:gridCol w="6391500"/>
              </a:tblGrid>
              <a:tr h="93425">
                <a:tc rowSpan="4">
                  <a:txBody>
                    <a:bodyPr/>
                    <a:lstStyle/>
                    <a:p>
                      <a:pPr indent="0" lvl="0" marL="0" rtl="0" algn="ctr">
                        <a:spcBef>
                          <a:spcPts val="0"/>
                        </a:spcBef>
                        <a:spcAft>
                          <a:spcPts val="0"/>
                        </a:spcAft>
                        <a:buClr>
                          <a:schemeClr val="dk1"/>
                        </a:buClr>
                        <a:buSzPts val="1100"/>
                        <a:buFont typeface="Arial"/>
                        <a:buNone/>
                      </a:pPr>
                      <a:r>
                        <a:rPr lang="en-SA" sz="1200">
                          <a:solidFill>
                            <a:srgbClr val="434343"/>
                          </a:solidFill>
                          <a:latin typeface="Titillium Web"/>
                          <a:ea typeface="Titillium Web"/>
                          <a:cs typeface="Titillium Web"/>
                          <a:sym typeface="Titillium Web"/>
                        </a:rPr>
                        <a:t>Zygomycetes ,broad </a:t>
                      </a:r>
                      <a:r>
                        <a:rPr b="1" lang="en-SA" sz="1200">
                          <a:solidFill>
                            <a:schemeClr val="accent3"/>
                          </a:solidFill>
                          <a:latin typeface="Titillium Web"/>
                          <a:ea typeface="Titillium Web"/>
                          <a:cs typeface="Titillium Web"/>
                          <a:sym typeface="Titillium Web"/>
                        </a:rPr>
                        <a:t>Non-septate</a:t>
                      </a:r>
                      <a:r>
                        <a:rPr b="1" lang="en-SA" sz="1200">
                          <a:solidFill>
                            <a:srgbClr val="434343"/>
                          </a:solidFill>
                          <a:latin typeface="Titillium Web"/>
                          <a:ea typeface="Titillium Web"/>
                          <a:cs typeface="Titillium Web"/>
                          <a:sym typeface="Titillium Web"/>
                        </a:rPr>
                        <a:t> </a:t>
                      </a:r>
                      <a:r>
                        <a:rPr lang="en-SA" sz="1200">
                          <a:solidFill>
                            <a:srgbClr val="434343"/>
                          </a:solidFill>
                          <a:latin typeface="Titillium Web"/>
                          <a:ea typeface="Titillium Web"/>
                          <a:cs typeface="Titillium Web"/>
                          <a:sym typeface="Titillium Web"/>
                        </a:rPr>
                        <a:t>hyphae e.g. Rhizopus</a:t>
                      </a:r>
                      <a:r>
                        <a:rPr lang="en-SA" sz="1200">
                          <a:solidFill>
                            <a:srgbClr val="002060"/>
                          </a:solidFill>
                          <a:latin typeface="Titillium Web"/>
                          <a:ea typeface="Titillium Web"/>
                          <a:cs typeface="Titillium Web"/>
                          <a:sym typeface="Titillium Web"/>
                        </a:rPr>
                        <a:t> </a:t>
                      </a:r>
                      <a:r>
                        <a:rPr lang="en-SA" sz="1200">
                          <a:solidFill>
                            <a:srgbClr val="B7B7B7"/>
                          </a:solidFill>
                          <a:latin typeface="Titillium Web"/>
                          <a:ea typeface="Titillium Web"/>
                          <a:cs typeface="Titillium Web"/>
                          <a:sym typeface="Titillium Web"/>
                        </a:rPr>
                        <a:t>(Remember that aspergillosis has </a:t>
                      </a:r>
                      <a:r>
                        <a:rPr lang="en-SA" sz="1200">
                          <a:solidFill>
                            <a:srgbClr val="B7B7B7"/>
                          </a:solidFill>
                          <a:latin typeface="Titillium Web"/>
                          <a:ea typeface="Titillium Web"/>
                          <a:cs typeface="Titillium Web"/>
                          <a:sym typeface="Titillium Web"/>
                        </a:rPr>
                        <a:t>septate</a:t>
                      </a:r>
                      <a:r>
                        <a:rPr lang="en-SA" sz="1200">
                          <a:solidFill>
                            <a:srgbClr val="B7B7B7"/>
                          </a:solidFill>
                          <a:latin typeface="Titillium Web"/>
                          <a:ea typeface="Titillium Web"/>
                          <a:cs typeface="Titillium Web"/>
                          <a:sym typeface="Titillium Web"/>
                        </a:rPr>
                        <a:t> hyphae)</a:t>
                      </a:r>
                      <a:endParaRPr sz="1200">
                        <a:solidFill>
                          <a:srgbClr val="B7B7B7"/>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2500">
                <a:tc vMerge="1"/>
              </a:tr>
              <a:tr h="72500">
                <a:tc vMerge="1"/>
              </a:tr>
              <a:tr h="72500">
                <a:tc vMerge="1"/>
              </a:tr>
            </a:tbl>
          </a:graphicData>
        </a:graphic>
      </p:graphicFrame>
      <p:graphicFrame>
        <p:nvGraphicFramePr>
          <p:cNvPr id="2791" name="Google Shape;2791;p19"/>
          <p:cNvGraphicFramePr/>
          <p:nvPr/>
        </p:nvGraphicFramePr>
        <p:xfrm>
          <a:off x="338800" y="4998781"/>
          <a:ext cx="3000000" cy="3000000"/>
        </p:xfrm>
        <a:graphic>
          <a:graphicData uri="http://schemas.openxmlformats.org/drawingml/2006/table">
            <a:tbl>
              <a:tblPr>
                <a:noFill/>
                <a:tableStyleId>{091B2553-00FC-451A-9339-03C3CE087B14}</a:tableStyleId>
              </a:tblPr>
              <a:tblGrid>
                <a:gridCol w="6391500"/>
              </a:tblGrid>
              <a:tr h="150525">
                <a:tc rowSpan="4">
                  <a:txBody>
                    <a:bodyPr/>
                    <a:lstStyle/>
                    <a:p>
                      <a:pPr indent="-304800" lvl="0" marL="457200" rtl="0" algn="l">
                        <a:spcBef>
                          <a:spcPts val="0"/>
                        </a:spcBef>
                        <a:spcAft>
                          <a:spcPts val="0"/>
                        </a:spcAft>
                        <a:buClr>
                          <a:srgbClr val="434343"/>
                        </a:buClr>
                        <a:buSzPts val="1200"/>
                        <a:buFont typeface="Titillium Web"/>
                        <a:buChar char="●"/>
                      </a:pPr>
                      <a:r>
                        <a:rPr lang="en-SA" sz="1200">
                          <a:solidFill>
                            <a:srgbClr val="434343"/>
                          </a:solidFill>
                          <a:latin typeface="Titillium Web"/>
                          <a:ea typeface="Titillium Web"/>
                          <a:cs typeface="Titillium Web"/>
                          <a:sym typeface="Titillium Web"/>
                        </a:rPr>
                        <a:t>Transplant patients </a:t>
                      </a:r>
                      <a:endParaRPr sz="1200">
                        <a:solidFill>
                          <a:srgbClr val="434343"/>
                        </a:solidFill>
                        <a:latin typeface="Titillium Web"/>
                        <a:ea typeface="Titillium Web"/>
                        <a:cs typeface="Titillium Web"/>
                        <a:sym typeface="Titillium Web"/>
                      </a:endParaRPr>
                    </a:p>
                    <a:p>
                      <a:pPr indent="-304800" lvl="0" marL="457200" rtl="0" algn="l">
                        <a:spcBef>
                          <a:spcPts val="0"/>
                        </a:spcBef>
                        <a:spcAft>
                          <a:spcPts val="0"/>
                        </a:spcAft>
                        <a:buClr>
                          <a:srgbClr val="434343"/>
                        </a:buClr>
                        <a:buSzPts val="1200"/>
                        <a:buFont typeface="Titillium Web"/>
                        <a:buChar char="●"/>
                      </a:pPr>
                      <a:r>
                        <a:rPr lang="en-SA" sz="1200">
                          <a:solidFill>
                            <a:srgbClr val="434343"/>
                          </a:solidFill>
                          <a:latin typeface="Titillium Web"/>
                          <a:ea typeface="Titillium Web"/>
                          <a:cs typeface="Titillium Web"/>
                          <a:sym typeface="Titillium Web"/>
                        </a:rPr>
                        <a:t>Malignancy</a:t>
                      </a:r>
                      <a:endParaRPr sz="1200">
                        <a:solidFill>
                          <a:srgbClr val="434343"/>
                        </a:solidFill>
                        <a:latin typeface="Titillium Web"/>
                        <a:ea typeface="Titillium Web"/>
                        <a:cs typeface="Titillium Web"/>
                        <a:sym typeface="Titillium Web"/>
                      </a:endParaRPr>
                    </a:p>
                    <a:p>
                      <a:pPr indent="-304800" lvl="0" marL="457200" rtl="0" algn="l">
                        <a:spcBef>
                          <a:spcPts val="0"/>
                        </a:spcBef>
                        <a:spcAft>
                          <a:spcPts val="0"/>
                        </a:spcAft>
                        <a:buClr>
                          <a:srgbClr val="434343"/>
                        </a:buClr>
                        <a:buSzPts val="1200"/>
                        <a:buFont typeface="Titillium Web"/>
                        <a:buChar char="●"/>
                      </a:pPr>
                      <a:r>
                        <a:rPr lang="en-SA" sz="1200">
                          <a:solidFill>
                            <a:srgbClr val="434343"/>
                          </a:solidFill>
                          <a:latin typeface="Titillium Web"/>
                          <a:ea typeface="Titillium Web"/>
                          <a:cs typeface="Titillium Web"/>
                          <a:sym typeface="Titillium Web"/>
                        </a:rPr>
                        <a:t>AIDS</a:t>
                      </a:r>
                      <a:endParaRPr sz="1200">
                        <a:solidFill>
                          <a:srgbClr val="434343"/>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SA" sz="1200">
                          <a:solidFill>
                            <a:srgbClr val="434343"/>
                          </a:solidFill>
                          <a:latin typeface="Titillium Web"/>
                          <a:ea typeface="Titillium Web"/>
                          <a:cs typeface="Titillium Web"/>
                          <a:sym typeface="Titillium Web"/>
                        </a:rPr>
                        <a:t>Diabetic (ketoacidosis)</a:t>
                      </a:r>
                      <a:r>
                        <a:rPr lang="en-SA" sz="1200">
                          <a:solidFill>
                            <a:srgbClr val="002060"/>
                          </a:solidFill>
                          <a:latin typeface="Titillium Web"/>
                          <a:ea typeface="Titillium Web"/>
                          <a:cs typeface="Titillium Web"/>
                          <a:sym typeface="Titillium Web"/>
                        </a:rPr>
                        <a:t> </a:t>
                      </a:r>
                      <a:r>
                        <a:rPr lang="en-SA" sz="1200">
                          <a:solidFill>
                            <a:srgbClr val="6AA84F"/>
                          </a:solidFill>
                          <a:latin typeface="Titillium Web"/>
                          <a:ea typeface="Titillium Web"/>
                          <a:cs typeface="Titillium Web"/>
                          <a:sym typeface="Titillium Web"/>
                        </a:rPr>
                        <a:t>(uncontrolled diabetes with ketoacidosis)</a:t>
                      </a:r>
                      <a:endParaRPr sz="1200">
                        <a:solidFill>
                          <a:srgbClr val="6AA84F"/>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6825">
                <a:tc vMerge="1"/>
              </a:tr>
              <a:tr h="116825">
                <a:tc vMerge="1"/>
              </a:tr>
              <a:tr h="116825">
                <a:tc vMerge="1"/>
              </a:tr>
            </a:tbl>
          </a:graphicData>
        </a:graphic>
      </p:graphicFrame>
      <p:sp>
        <p:nvSpPr>
          <p:cNvPr id="2792" name="Google Shape;2792;p19"/>
          <p:cNvSpPr/>
          <p:nvPr/>
        </p:nvSpPr>
        <p:spPr>
          <a:xfrm>
            <a:off x="340471" y="4770840"/>
            <a:ext cx="6391500" cy="270900"/>
          </a:xfrm>
          <a:prstGeom prst="flowChartAlternateProcess">
            <a:avLst/>
          </a:prstGeom>
          <a:solidFill>
            <a:srgbClr val="C9DAF8"/>
          </a:solidFill>
          <a:ln cap="flat" cmpd="sng" w="9525">
            <a:solidFill>
              <a:srgbClr val="C2C2C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b="1" lang="en-SA" sz="1600">
                <a:solidFill>
                  <a:schemeClr val="accent1"/>
                </a:solidFill>
                <a:latin typeface="Titillium Web"/>
                <a:ea typeface="Titillium Web"/>
                <a:cs typeface="Titillium Web"/>
                <a:sym typeface="Titillium Web"/>
              </a:rPr>
              <a:t>3. Risk Factors </a:t>
            </a:r>
            <a:endParaRPr b="1" sz="1200">
              <a:solidFill>
                <a:schemeClr val="accent1"/>
              </a:solidFill>
            </a:endParaRPr>
          </a:p>
        </p:txBody>
      </p:sp>
      <p:sp>
        <p:nvSpPr>
          <p:cNvPr id="2793" name="Google Shape;2793;p19"/>
          <p:cNvSpPr/>
          <p:nvPr/>
        </p:nvSpPr>
        <p:spPr>
          <a:xfrm>
            <a:off x="338800" y="5907600"/>
            <a:ext cx="6391500" cy="270900"/>
          </a:xfrm>
          <a:prstGeom prst="flowChartAlternateProcess">
            <a:avLst/>
          </a:prstGeom>
          <a:solidFill>
            <a:srgbClr val="C9DAF8"/>
          </a:solidFill>
          <a:ln cap="flat" cmpd="sng" w="9525">
            <a:solidFill>
              <a:srgbClr val="C2C2C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b="1" lang="en-SA" sz="1600">
                <a:solidFill>
                  <a:schemeClr val="accent1"/>
                </a:solidFill>
                <a:latin typeface="Titillium Web"/>
                <a:ea typeface="Titillium Web"/>
                <a:cs typeface="Titillium Web"/>
                <a:sym typeface="Titillium Web"/>
              </a:rPr>
              <a:t>4. Diagnosis</a:t>
            </a:r>
            <a:endParaRPr b="1" sz="1200">
              <a:solidFill>
                <a:schemeClr val="accent1"/>
              </a:solidFill>
            </a:endParaRPr>
          </a:p>
        </p:txBody>
      </p:sp>
      <p:graphicFrame>
        <p:nvGraphicFramePr>
          <p:cNvPr id="2794" name="Google Shape;2794;p19"/>
          <p:cNvGraphicFramePr/>
          <p:nvPr/>
        </p:nvGraphicFramePr>
        <p:xfrm>
          <a:off x="338800" y="9051943"/>
          <a:ext cx="3000000" cy="3000000"/>
        </p:xfrm>
        <a:graphic>
          <a:graphicData uri="http://schemas.openxmlformats.org/drawingml/2006/table">
            <a:tbl>
              <a:tblPr>
                <a:noFill/>
                <a:tableStyleId>{091B2553-00FC-451A-9339-03C3CE087B14}</a:tableStyleId>
              </a:tblPr>
              <a:tblGrid>
                <a:gridCol w="6391500"/>
              </a:tblGrid>
              <a:tr h="150525">
                <a:tc rowSpan="4">
                  <a:txBody>
                    <a:bodyPr/>
                    <a:lstStyle/>
                    <a:p>
                      <a:pPr indent="-317500" lvl="0" marL="457200" rtl="0" algn="l">
                        <a:spcBef>
                          <a:spcPts val="0"/>
                        </a:spcBef>
                        <a:spcAft>
                          <a:spcPts val="0"/>
                        </a:spcAft>
                        <a:buClr>
                          <a:srgbClr val="002060"/>
                        </a:buClr>
                        <a:buSzPts val="1400"/>
                        <a:buFont typeface="Titillium Web"/>
                        <a:buChar char="●"/>
                      </a:pPr>
                      <a:r>
                        <a:rPr b="1" lang="en-SA">
                          <a:solidFill>
                            <a:schemeClr val="accent3"/>
                          </a:solidFill>
                          <a:highlight>
                            <a:srgbClr val="FFFFFF"/>
                          </a:highlight>
                          <a:latin typeface="Titillium Web"/>
                          <a:ea typeface="Titillium Web"/>
                          <a:cs typeface="Titillium Web"/>
                          <a:sym typeface="Titillium Web"/>
                        </a:rPr>
                        <a:t>Amphotericin B</a:t>
                      </a:r>
                      <a:r>
                        <a:rPr b="1" lang="en-SA">
                          <a:solidFill>
                            <a:srgbClr val="6AA84F"/>
                          </a:solidFill>
                          <a:highlight>
                            <a:srgbClr val="FFFFFF"/>
                          </a:highlight>
                          <a:latin typeface="Titillium Web"/>
                          <a:ea typeface="Titillium Web"/>
                          <a:cs typeface="Titillium Web"/>
                          <a:sym typeface="Titillium Web"/>
                        </a:rPr>
                        <a:t> </a:t>
                      </a:r>
                      <a:r>
                        <a:rPr lang="en-SA">
                          <a:solidFill>
                            <a:schemeClr val="accent6"/>
                          </a:solidFill>
                          <a:highlight>
                            <a:srgbClr val="FFFFFF"/>
                          </a:highlight>
                          <a:latin typeface="Titillium Web"/>
                          <a:ea typeface="Titillium Web"/>
                          <a:cs typeface="Titillium Web"/>
                          <a:sym typeface="Titillium Web"/>
                        </a:rPr>
                        <a:t>broad spectrum antifungal</a:t>
                      </a:r>
                      <a:endParaRPr>
                        <a:solidFill>
                          <a:schemeClr val="accent6"/>
                        </a:solidFill>
                        <a:highlight>
                          <a:srgbClr val="FFFFFF"/>
                        </a:highlight>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SA">
                          <a:solidFill>
                            <a:srgbClr val="434343"/>
                          </a:solidFill>
                          <a:highlight>
                            <a:srgbClr val="FFFFFF"/>
                          </a:highlight>
                          <a:latin typeface="Titillium Web"/>
                          <a:ea typeface="Titillium Web"/>
                          <a:cs typeface="Titillium Web"/>
                          <a:sym typeface="Titillium Web"/>
                        </a:rPr>
                        <a:t> Surgery </a:t>
                      </a:r>
                      <a:r>
                        <a:rPr lang="en-SA">
                          <a:solidFill>
                            <a:srgbClr val="999999"/>
                          </a:solidFill>
                          <a:highlight>
                            <a:srgbClr val="FFFFFF"/>
                          </a:highlight>
                          <a:latin typeface="Titillium Web"/>
                          <a:ea typeface="Titillium Web"/>
                          <a:cs typeface="Titillium Web"/>
                          <a:sym typeface="Titillium Web"/>
                        </a:rPr>
                        <a:t>(in many cases surgery is needed)</a:t>
                      </a:r>
                      <a:endParaRPr>
                        <a:solidFill>
                          <a:srgbClr val="999999"/>
                        </a:solidFill>
                        <a:highlight>
                          <a:srgbClr val="FFFFFF"/>
                        </a:highlight>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6825">
                <a:tc vMerge="1"/>
              </a:tr>
              <a:tr h="116825">
                <a:tc vMerge="1"/>
              </a:tr>
              <a:tr h="116825">
                <a:tc vMerge="1"/>
              </a:tr>
            </a:tbl>
          </a:graphicData>
        </a:graphic>
      </p:graphicFrame>
      <p:sp>
        <p:nvSpPr>
          <p:cNvPr id="2795" name="Google Shape;2795;p19"/>
          <p:cNvSpPr/>
          <p:nvPr/>
        </p:nvSpPr>
        <p:spPr>
          <a:xfrm>
            <a:off x="338800" y="8781025"/>
            <a:ext cx="6391500" cy="270900"/>
          </a:xfrm>
          <a:prstGeom prst="flowChartAlternateProcess">
            <a:avLst/>
          </a:prstGeom>
          <a:solidFill>
            <a:srgbClr val="C9DAF8"/>
          </a:solidFill>
          <a:ln cap="flat" cmpd="sng" w="9525">
            <a:solidFill>
              <a:srgbClr val="C2C2C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b="1" lang="en-SA" sz="1800">
                <a:solidFill>
                  <a:schemeClr val="accent1"/>
                </a:solidFill>
                <a:latin typeface="Titillium Web"/>
                <a:ea typeface="Titillium Web"/>
                <a:cs typeface="Titillium Web"/>
                <a:sym typeface="Titillium Web"/>
              </a:rPr>
              <a:t>5</a:t>
            </a:r>
            <a:r>
              <a:rPr b="1" lang="en-SA" sz="1800">
                <a:solidFill>
                  <a:schemeClr val="accent1"/>
                </a:solidFill>
                <a:latin typeface="Titillium Web"/>
                <a:ea typeface="Titillium Web"/>
                <a:cs typeface="Titillium Web"/>
                <a:sym typeface="Titillium Web"/>
              </a:rPr>
              <a:t>. </a:t>
            </a:r>
            <a:r>
              <a:rPr b="1" lang="en-SA" sz="1600">
                <a:solidFill>
                  <a:schemeClr val="accent1"/>
                </a:solidFill>
                <a:latin typeface="Titillium Web"/>
                <a:ea typeface="Titillium Web"/>
                <a:cs typeface="Titillium Web"/>
                <a:sym typeface="Titillium Web"/>
              </a:rPr>
              <a:t>Treatment</a:t>
            </a:r>
            <a:endParaRPr b="1" sz="1200">
              <a:solidFill>
                <a:schemeClr val="accent1"/>
              </a:solidFill>
            </a:endParaRPr>
          </a:p>
        </p:txBody>
      </p:sp>
      <p:sp>
        <p:nvSpPr>
          <p:cNvPr id="2796" name="Google Shape;2796;p19"/>
          <p:cNvSpPr/>
          <p:nvPr/>
        </p:nvSpPr>
        <p:spPr>
          <a:xfrm>
            <a:off x="338800" y="4040440"/>
            <a:ext cx="6391500" cy="270900"/>
          </a:xfrm>
          <a:prstGeom prst="flowChartAlternateProcess">
            <a:avLst/>
          </a:prstGeom>
          <a:solidFill>
            <a:srgbClr val="C9DAF8"/>
          </a:solidFill>
          <a:ln cap="flat" cmpd="sng" w="9525">
            <a:solidFill>
              <a:srgbClr val="C2C2C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b="1" lang="en-SA" sz="1600">
                <a:solidFill>
                  <a:schemeClr val="accent1"/>
                </a:solidFill>
                <a:latin typeface="Titillium Web"/>
                <a:ea typeface="Titillium Web"/>
                <a:cs typeface="Titillium Web"/>
                <a:sym typeface="Titillium Web"/>
              </a:rPr>
              <a:t>2. Etiology (</a:t>
            </a:r>
            <a:r>
              <a:rPr b="1" lang="en-SA" sz="1600">
                <a:solidFill>
                  <a:schemeClr val="accent3"/>
                </a:solidFill>
                <a:latin typeface="Titillium Web"/>
                <a:ea typeface="Titillium Web"/>
                <a:cs typeface="Titillium Web"/>
                <a:sym typeface="Titillium Web"/>
              </a:rPr>
              <a:t>Pulmonary</a:t>
            </a:r>
            <a:r>
              <a:rPr b="1" lang="en-SA" sz="1600">
                <a:solidFill>
                  <a:schemeClr val="accent1"/>
                </a:solidFill>
                <a:latin typeface="Titillium Web"/>
                <a:ea typeface="Titillium Web"/>
                <a:cs typeface="Titillium Web"/>
                <a:sym typeface="Titillium Web"/>
              </a:rPr>
              <a:t> Zygomycosis)</a:t>
            </a:r>
            <a:endParaRPr b="1" sz="1200">
              <a:solidFill>
                <a:schemeClr val="accent1"/>
              </a:solidFill>
            </a:endParaRPr>
          </a:p>
        </p:txBody>
      </p:sp>
      <p:sp>
        <p:nvSpPr>
          <p:cNvPr id="2797" name="Google Shape;2797;p19"/>
          <p:cNvSpPr txBox="1"/>
          <p:nvPr/>
        </p:nvSpPr>
        <p:spPr>
          <a:xfrm>
            <a:off x="338800" y="25"/>
            <a:ext cx="6433800" cy="984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600">
                <a:solidFill>
                  <a:schemeClr val="accent1"/>
                </a:solidFill>
                <a:latin typeface="Asap"/>
                <a:ea typeface="Asap"/>
                <a:cs typeface="Asap"/>
                <a:sym typeface="Asap"/>
              </a:rPr>
              <a:t>Zygomycosis</a:t>
            </a:r>
            <a:r>
              <a:rPr b="1" lang="en-SA" sz="3600">
                <a:solidFill>
                  <a:schemeClr val="accent1"/>
                </a:solidFill>
                <a:latin typeface="Asap"/>
                <a:ea typeface="Asap"/>
                <a:cs typeface="Asap"/>
                <a:sym typeface="Asap"/>
              </a:rPr>
              <a:t> </a:t>
            </a:r>
            <a:endParaRPr b="1" sz="3600">
              <a:solidFill>
                <a:schemeClr val="accent1"/>
              </a:solidFill>
              <a:latin typeface="Asap"/>
              <a:ea typeface="Asap"/>
              <a:cs typeface="Asap"/>
              <a:sym typeface="Asap"/>
            </a:endParaRPr>
          </a:p>
          <a:p>
            <a:pPr indent="0" lvl="0" marL="0" marR="0" rtl="0" algn="ctr">
              <a:spcBef>
                <a:spcPts val="0"/>
              </a:spcBef>
              <a:spcAft>
                <a:spcPts val="0"/>
              </a:spcAft>
              <a:buNone/>
            </a:pPr>
            <a:r>
              <a:rPr lang="en-SA" sz="1200">
                <a:solidFill>
                  <a:srgbClr val="6AA84F"/>
                </a:solidFill>
                <a:latin typeface="Titillium Web"/>
                <a:ea typeface="Titillium Web"/>
                <a:cs typeface="Titillium Web"/>
                <a:sym typeface="Titillium Web"/>
              </a:rPr>
              <a:t>severe in </a:t>
            </a:r>
            <a:r>
              <a:rPr lang="en-SA" sz="1200">
                <a:solidFill>
                  <a:srgbClr val="6AA84F"/>
                </a:solidFill>
                <a:latin typeface="Titillium Web"/>
                <a:ea typeface="Titillium Web"/>
                <a:cs typeface="Titillium Web"/>
                <a:sym typeface="Titillium Web"/>
              </a:rPr>
              <a:t>immunocompromised—&gt;</a:t>
            </a:r>
            <a:r>
              <a:rPr lang="en-SA" sz="1200">
                <a:solidFill>
                  <a:srgbClr val="6AA84F"/>
                </a:solidFill>
                <a:latin typeface="Titillium Web"/>
                <a:ea typeface="Titillium Web"/>
                <a:cs typeface="Titillium Web"/>
                <a:sym typeface="Titillium Web"/>
              </a:rPr>
              <a:t>invasive sinusitis—&gt;</a:t>
            </a:r>
            <a:r>
              <a:rPr lang="en-SA" sz="1200">
                <a:solidFill>
                  <a:srgbClr val="6AA84F"/>
                </a:solidFill>
                <a:latin typeface="Titillium Web"/>
                <a:ea typeface="Titillium Web"/>
                <a:cs typeface="Titillium Web"/>
                <a:sym typeface="Titillium Web"/>
              </a:rPr>
              <a:t>disseminate</a:t>
            </a:r>
            <a:r>
              <a:rPr lang="en-SA" sz="1200">
                <a:solidFill>
                  <a:srgbClr val="6AA84F"/>
                </a:solidFill>
                <a:latin typeface="Titillium Web"/>
                <a:ea typeface="Titillium Web"/>
                <a:cs typeface="Titillium Web"/>
                <a:sym typeface="Titillium Web"/>
              </a:rPr>
              <a:t> to brain causing </a:t>
            </a:r>
            <a:r>
              <a:rPr lang="en-SA" sz="1200">
                <a:solidFill>
                  <a:srgbClr val="6AA84F"/>
                </a:solidFill>
                <a:latin typeface="Titillium Web"/>
                <a:ea typeface="Titillium Web"/>
                <a:cs typeface="Titillium Web"/>
                <a:sym typeface="Titillium Web"/>
              </a:rPr>
              <a:t>rhinocerebral</a:t>
            </a:r>
            <a:r>
              <a:rPr lang="en-SA" sz="1200">
                <a:solidFill>
                  <a:srgbClr val="6AA84F"/>
                </a:solidFill>
                <a:latin typeface="Titillium Web"/>
                <a:ea typeface="Titillium Web"/>
                <a:cs typeface="Titillium Web"/>
                <a:sym typeface="Titillium Web"/>
              </a:rPr>
              <a:t> </a:t>
            </a:r>
            <a:r>
              <a:rPr lang="en-SA" sz="1200">
                <a:solidFill>
                  <a:srgbClr val="6AA84F"/>
                </a:solidFill>
                <a:latin typeface="Titillium Web"/>
                <a:ea typeface="Titillium Web"/>
                <a:cs typeface="Titillium Web"/>
                <a:sym typeface="Titillium Web"/>
              </a:rPr>
              <a:t>zygomycosis</a:t>
            </a:r>
            <a:endParaRPr sz="1200">
              <a:solidFill>
                <a:srgbClr val="6AA84F"/>
              </a:solidFill>
              <a:latin typeface="Titillium Web"/>
              <a:ea typeface="Titillium Web"/>
              <a:cs typeface="Titillium Web"/>
              <a:sym typeface="Titillium Web"/>
            </a:endParaRPr>
          </a:p>
          <a:p>
            <a:pPr indent="0" lvl="0" marL="0" marR="0" rtl="0" algn="ctr">
              <a:spcBef>
                <a:spcPts val="0"/>
              </a:spcBef>
              <a:spcAft>
                <a:spcPts val="0"/>
              </a:spcAft>
              <a:buNone/>
            </a:pPr>
            <a:r>
              <a:rPr lang="en-SA" sz="1000">
                <a:solidFill>
                  <a:srgbClr val="6AA84F"/>
                </a:solidFill>
                <a:latin typeface="Comic Sans MS"/>
                <a:ea typeface="Comic Sans MS"/>
                <a:cs typeface="Comic Sans MS"/>
                <a:sym typeface="Comic Sans MS"/>
              </a:rPr>
              <a:t> (high mortality)</a:t>
            </a:r>
            <a:endParaRPr sz="1000">
              <a:solidFill>
                <a:srgbClr val="6AA84F"/>
              </a:solidFill>
              <a:latin typeface="Comic Sans MS"/>
              <a:ea typeface="Comic Sans MS"/>
              <a:cs typeface="Comic Sans MS"/>
              <a:sym typeface="Comic Sans MS"/>
            </a:endParaRPr>
          </a:p>
        </p:txBody>
      </p:sp>
      <p:pic>
        <p:nvPicPr>
          <p:cNvPr id="2798" name="Google Shape;2798;p19"/>
          <p:cNvPicPr preferRelativeResize="0"/>
          <p:nvPr/>
        </p:nvPicPr>
        <p:blipFill>
          <a:blip r:embed="rId4">
            <a:alphaModFix/>
          </a:blip>
          <a:stretch>
            <a:fillRect/>
          </a:stretch>
        </p:blipFill>
        <p:spPr>
          <a:xfrm>
            <a:off x="4436300" y="6216550"/>
            <a:ext cx="1147000" cy="1151150"/>
          </a:xfrm>
          <a:prstGeom prst="rect">
            <a:avLst/>
          </a:prstGeom>
          <a:noFill/>
          <a:ln>
            <a:noFill/>
          </a:ln>
        </p:spPr>
      </p:pic>
      <p:grpSp>
        <p:nvGrpSpPr>
          <p:cNvPr id="2799" name="Google Shape;2799;p19"/>
          <p:cNvGrpSpPr/>
          <p:nvPr/>
        </p:nvGrpSpPr>
        <p:grpSpPr>
          <a:xfrm>
            <a:off x="340742" y="1163749"/>
            <a:ext cx="6391709" cy="1009903"/>
            <a:chOff x="479702" y="8699388"/>
            <a:chExt cx="5898588" cy="1009802"/>
          </a:xfrm>
        </p:grpSpPr>
        <p:sp>
          <p:nvSpPr>
            <p:cNvPr id="2800" name="Google Shape;2800;p19"/>
            <p:cNvSpPr/>
            <p:nvPr/>
          </p:nvSpPr>
          <p:spPr>
            <a:xfrm flipH="1">
              <a:off x="479702" y="8699389"/>
              <a:ext cx="2949300" cy="1009800"/>
            </a:xfrm>
            <a:prstGeom prst="rect">
              <a:avLst/>
            </a:prstGeom>
            <a:solidFill>
              <a:srgbClr val="FBFBFB"/>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SA" sz="1600">
                  <a:solidFill>
                    <a:schemeClr val="accent3"/>
                  </a:solidFill>
                  <a:latin typeface="Titillium Web"/>
                  <a:ea typeface="Titillium Web"/>
                  <a:cs typeface="Titillium Web"/>
                  <a:sym typeface="Titillium Web"/>
                </a:rPr>
                <a:t>Rhinocerebral </a:t>
              </a:r>
              <a:r>
                <a:rPr lang="en-SA" sz="1500">
                  <a:solidFill>
                    <a:schemeClr val="accent2"/>
                  </a:solidFill>
                  <a:latin typeface="Titillium Web"/>
                  <a:ea typeface="Titillium Web"/>
                  <a:cs typeface="Titillium Web"/>
                  <a:sym typeface="Titillium Web"/>
                </a:rPr>
                <a:t>zygomycosis</a:t>
              </a:r>
              <a:endParaRPr sz="1500">
                <a:solidFill>
                  <a:schemeClr val="accent2"/>
                </a:solidFill>
                <a:latin typeface="Titillium Web"/>
                <a:ea typeface="Titillium Web"/>
                <a:cs typeface="Titillium Web"/>
                <a:sym typeface="Titillium Web"/>
              </a:endParaRPr>
            </a:p>
            <a:p>
              <a:pPr indent="0" lvl="0" marL="0" rtl="0" algn="ctr">
                <a:spcBef>
                  <a:spcPts val="0"/>
                </a:spcBef>
                <a:spcAft>
                  <a:spcPts val="0"/>
                </a:spcAft>
                <a:buClr>
                  <a:schemeClr val="dk1"/>
                </a:buClr>
                <a:buFont typeface="Arial"/>
                <a:buNone/>
              </a:pPr>
              <a:r>
                <a:rPr lang="en-SA" sz="1200">
                  <a:solidFill>
                    <a:schemeClr val="hlink"/>
                  </a:solidFill>
                  <a:latin typeface="Titillium Web"/>
                  <a:ea typeface="Titillium Web"/>
                  <a:cs typeface="Titillium Web"/>
                  <a:sym typeface="Titillium Web"/>
                </a:rPr>
                <a:t>Most common clinical form </a:t>
              </a:r>
              <a:endParaRPr sz="1200">
                <a:solidFill>
                  <a:schemeClr val="hlink"/>
                </a:solidFill>
                <a:latin typeface="Titillium Web"/>
                <a:ea typeface="Titillium Web"/>
                <a:cs typeface="Titillium Web"/>
                <a:sym typeface="Titillium Web"/>
              </a:endParaRPr>
            </a:p>
            <a:p>
              <a:pPr indent="0" lvl="0" marL="0" rtl="0" algn="ctr">
                <a:spcBef>
                  <a:spcPts val="0"/>
                </a:spcBef>
                <a:spcAft>
                  <a:spcPts val="0"/>
                </a:spcAft>
                <a:buClr>
                  <a:schemeClr val="dk1"/>
                </a:buClr>
                <a:buFont typeface="Arial"/>
                <a:buNone/>
              </a:pPr>
              <a:r>
                <a:rPr lang="en-SA" sz="1200">
                  <a:solidFill>
                    <a:schemeClr val="hlink"/>
                  </a:solidFill>
                  <a:latin typeface="Titillium Web"/>
                  <a:ea typeface="Titillium Web"/>
                  <a:cs typeface="Titillium Web"/>
                  <a:sym typeface="Titillium Web"/>
                </a:rPr>
                <a:t>Starts as acute sinusitis</a:t>
              </a:r>
              <a:endParaRPr sz="1200">
                <a:solidFill>
                  <a:schemeClr val="hlink"/>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sz="1600">
                <a:solidFill>
                  <a:srgbClr val="434343"/>
                </a:solidFill>
                <a:latin typeface="Titillium Web"/>
                <a:ea typeface="Titillium Web"/>
                <a:cs typeface="Titillium Web"/>
                <a:sym typeface="Titillium Web"/>
              </a:endParaRPr>
            </a:p>
          </p:txBody>
        </p:sp>
        <p:sp>
          <p:nvSpPr>
            <p:cNvPr id="2801" name="Google Shape;2801;p19"/>
            <p:cNvSpPr/>
            <p:nvPr/>
          </p:nvSpPr>
          <p:spPr>
            <a:xfrm flipH="1">
              <a:off x="2837408" y="8699388"/>
              <a:ext cx="591600" cy="1009800"/>
            </a:xfrm>
            <a:prstGeom prst="homePlate">
              <a:avLst>
                <a:gd fmla="val 137634"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SA" sz="1800">
                  <a:solidFill>
                    <a:srgbClr val="FFFFFF"/>
                  </a:solidFill>
                  <a:latin typeface="Exo"/>
                  <a:ea typeface="Exo"/>
                  <a:cs typeface="Exo"/>
                  <a:sym typeface="Exo"/>
                </a:rPr>
                <a:t>1</a:t>
              </a:r>
              <a:endParaRPr b="1" i="0" sz="1800" u="none" cap="none" strike="noStrike">
                <a:solidFill>
                  <a:srgbClr val="FFFFFF"/>
                </a:solidFill>
                <a:latin typeface="Exo"/>
                <a:ea typeface="Exo"/>
                <a:cs typeface="Exo"/>
                <a:sym typeface="Exo"/>
              </a:endParaRPr>
            </a:p>
          </p:txBody>
        </p:sp>
        <p:sp>
          <p:nvSpPr>
            <p:cNvPr id="2802" name="Google Shape;2802;p19"/>
            <p:cNvSpPr/>
            <p:nvPr/>
          </p:nvSpPr>
          <p:spPr>
            <a:xfrm flipH="1">
              <a:off x="3428990" y="8699389"/>
              <a:ext cx="2949300" cy="1009800"/>
            </a:xfrm>
            <a:prstGeom prst="rect">
              <a:avLst/>
            </a:prstGeom>
            <a:solidFill>
              <a:srgbClr val="FBFBFB"/>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SA" sz="1600">
                  <a:solidFill>
                    <a:schemeClr val="accent3"/>
                  </a:solidFill>
                  <a:latin typeface="Titillium Web"/>
                  <a:ea typeface="Titillium Web"/>
                  <a:cs typeface="Titillium Web"/>
                  <a:sym typeface="Titillium Web"/>
                </a:rPr>
                <a:t>Pulmonary</a:t>
              </a:r>
              <a:r>
                <a:rPr lang="en-SA" sz="1200">
                  <a:solidFill>
                    <a:schemeClr val="accent3"/>
                  </a:solidFill>
                  <a:latin typeface="Titillium Web"/>
                  <a:ea typeface="Titillium Web"/>
                  <a:cs typeface="Titillium Web"/>
                  <a:sym typeface="Titillium Web"/>
                </a:rPr>
                <a:t> </a:t>
              </a:r>
              <a:r>
                <a:rPr lang="en-SA" sz="1500">
                  <a:solidFill>
                    <a:schemeClr val="accent2"/>
                  </a:solidFill>
                  <a:latin typeface="Titillium Web"/>
                  <a:ea typeface="Titillium Web"/>
                  <a:cs typeface="Titillium Web"/>
                  <a:sym typeface="Titillium Web"/>
                </a:rPr>
                <a:t>zygomycosis</a:t>
              </a:r>
              <a:endParaRPr b="1" sz="1600">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Font typeface="Arial"/>
                <a:buNone/>
              </a:pPr>
              <a:r>
                <a:rPr lang="en-SA" sz="1200">
                  <a:solidFill>
                    <a:schemeClr val="hlink"/>
                  </a:solidFill>
                  <a:latin typeface="Titillium Web"/>
                  <a:ea typeface="Titillium Web"/>
                  <a:cs typeface="Titillium Web"/>
                  <a:sym typeface="Titillium Web"/>
                </a:rPr>
                <a:t>Less common clinical form</a:t>
              </a:r>
              <a:endParaRPr sz="1200">
                <a:solidFill>
                  <a:schemeClr val="hlink"/>
                </a:solidFill>
                <a:latin typeface="Titillium Web"/>
                <a:ea typeface="Titillium Web"/>
                <a:cs typeface="Titillium Web"/>
                <a:sym typeface="Titillium Web"/>
              </a:endParaRPr>
            </a:p>
            <a:p>
              <a:pPr indent="0" lvl="0" marL="0" rtl="0" algn="ctr">
                <a:spcBef>
                  <a:spcPts val="0"/>
                </a:spcBef>
                <a:spcAft>
                  <a:spcPts val="0"/>
                </a:spcAft>
                <a:buClr>
                  <a:srgbClr val="000000"/>
                </a:buClr>
                <a:buSzPts val="1200"/>
                <a:buFont typeface="Arial"/>
                <a:buNone/>
              </a:pPr>
              <a:r>
                <a:t/>
              </a:r>
              <a:endParaRPr sz="1600">
                <a:solidFill>
                  <a:srgbClr val="434343"/>
                </a:solidFill>
                <a:latin typeface="Titillium Web"/>
                <a:ea typeface="Titillium Web"/>
                <a:cs typeface="Titillium Web"/>
                <a:sym typeface="Titillium Web"/>
              </a:endParaRPr>
            </a:p>
          </p:txBody>
        </p:sp>
        <p:sp>
          <p:nvSpPr>
            <p:cNvPr id="2803" name="Google Shape;2803;p19"/>
            <p:cNvSpPr/>
            <p:nvPr/>
          </p:nvSpPr>
          <p:spPr>
            <a:xfrm>
              <a:off x="3429001" y="8699388"/>
              <a:ext cx="591600" cy="1009800"/>
            </a:xfrm>
            <a:prstGeom prst="homePlate">
              <a:avLst>
                <a:gd fmla="val 137634" name="adj"/>
              </a:avLst>
            </a:prstGeom>
            <a:solidFill>
              <a:srgbClr val="E0EAF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SA" sz="1800">
                  <a:solidFill>
                    <a:srgbClr val="FFFFFF"/>
                  </a:solidFill>
                  <a:latin typeface="Exo"/>
                  <a:ea typeface="Exo"/>
                  <a:cs typeface="Exo"/>
                  <a:sym typeface="Exo"/>
                </a:rPr>
                <a:t>2</a:t>
              </a:r>
              <a:endParaRPr b="1" i="0" sz="1800" u="none" cap="none" strike="noStrike">
                <a:solidFill>
                  <a:srgbClr val="FFFFFF"/>
                </a:solidFill>
                <a:latin typeface="Exo"/>
                <a:ea typeface="Exo"/>
                <a:cs typeface="Exo"/>
                <a:sym typeface="Exo"/>
              </a:endParaRPr>
            </a:p>
          </p:txBody>
        </p:sp>
      </p:grpSp>
      <p:pic>
        <p:nvPicPr>
          <p:cNvPr id="2804" name="Google Shape;2804;p19"/>
          <p:cNvPicPr preferRelativeResize="0"/>
          <p:nvPr/>
        </p:nvPicPr>
        <p:blipFill>
          <a:blip r:embed="rId5">
            <a:alphaModFix/>
          </a:blip>
          <a:stretch>
            <a:fillRect/>
          </a:stretch>
        </p:blipFill>
        <p:spPr>
          <a:xfrm flipH="1">
            <a:off x="5724069" y="7686883"/>
            <a:ext cx="1006232" cy="1009900"/>
          </a:xfrm>
          <a:prstGeom prst="rect">
            <a:avLst/>
          </a:prstGeom>
          <a:noFill/>
          <a:ln>
            <a:noFill/>
          </a:ln>
        </p:spPr>
      </p:pic>
      <p:pic>
        <p:nvPicPr>
          <p:cNvPr id="2805" name="Google Shape;2805;p19"/>
          <p:cNvPicPr preferRelativeResize="0"/>
          <p:nvPr/>
        </p:nvPicPr>
        <p:blipFill>
          <a:blip r:embed="rId6">
            <a:alphaModFix/>
          </a:blip>
          <a:stretch>
            <a:fillRect/>
          </a:stretch>
        </p:blipFill>
        <p:spPr>
          <a:xfrm flipH="1">
            <a:off x="5583310" y="6220631"/>
            <a:ext cx="1146987" cy="1151150"/>
          </a:xfrm>
          <a:prstGeom prst="rect">
            <a:avLst/>
          </a:prstGeom>
          <a:noFill/>
          <a:ln>
            <a:noFill/>
          </a:ln>
        </p:spPr>
      </p:pic>
      <p:grpSp>
        <p:nvGrpSpPr>
          <p:cNvPr id="2806" name="Google Shape;2806;p19"/>
          <p:cNvGrpSpPr/>
          <p:nvPr/>
        </p:nvGrpSpPr>
        <p:grpSpPr>
          <a:xfrm>
            <a:off x="1721745" y="203927"/>
            <a:ext cx="300659" cy="297060"/>
            <a:chOff x="-1138843" y="4300472"/>
            <a:chExt cx="300659" cy="297030"/>
          </a:xfrm>
        </p:grpSpPr>
        <p:sp>
          <p:nvSpPr>
            <p:cNvPr id="2807" name="Google Shape;2807;p19"/>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19"/>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19"/>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19"/>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19"/>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19"/>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19"/>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19"/>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19"/>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19"/>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19"/>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19"/>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19"/>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19"/>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19"/>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19"/>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19"/>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1155CC"/>
      </a:lt1>
      <a:dk2>
        <a:srgbClr val="4A86E8"/>
      </a:dk2>
      <a:lt2>
        <a:srgbClr val="C9DAF8"/>
      </a:lt2>
      <a:accent1>
        <a:srgbClr val="00318B"/>
      </a:accent1>
      <a:accent2>
        <a:srgbClr val="434343"/>
      </a:accent2>
      <a:accent3>
        <a:srgbClr val="CC0000"/>
      </a:accent3>
      <a:accent4>
        <a:srgbClr val="A64D79"/>
      </a:accent4>
      <a:accent5>
        <a:srgbClr val="3C78D8"/>
      </a:accent5>
      <a:accent6>
        <a:srgbClr val="6AA84F"/>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1155CC"/>
      </a:lt1>
      <a:dk2>
        <a:srgbClr val="4A86E8"/>
      </a:dk2>
      <a:lt2>
        <a:srgbClr val="C9DAF8"/>
      </a:lt2>
      <a:accent1>
        <a:srgbClr val="00318B"/>
      </a:accent1>
      <a:accent2>
        <a:srgbClr val="434343"/>
      </a:accent2>
      <a:accent3>
        <a:srgbClr val="CC0000"/>
      </a:accent3>
      <a:accent4>
        <a:srgbClr val="A64D79"/>
      </a:accent4>
      <a:accent5>
        <a:srgbClr val="3C78D8"/>
      </a:accent5>
      <a:accent6>
        <a:srgbClr val="6AA84F"/>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