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692000" cx="7560000"/>
  <p:notesSz cx="6858000" cy="9144000"/>
  <p:embeddedFontLst>
    <p:embeddedFont>
      <p:font typeface="Roboto"/>
      <p:regular r:id="rId17"/>
      <p:bold r:id="rId18"/>
      <p:italic r:id="rId19"/>
      <p:boldItalic r:id="rId20"/>
    </p:embeddedFont>
    <p:embeddedFont>
      <p:font typeface="Fira Sans Extra Condensed Medium"/>
      <p:regular r:id="rId21"/>
      <p:bold r:id="rId22"/>
      <p:italic r:id="rId23"/>
      <p:boldItalic r:id="rId24"/>
    </p:embeddedFont>
    <p:embeddedFont>
      <p:font typeface="Fira Sans Extra Condensed"/>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0E9F2B-0D28-41A4-81A0-175BE1277DB0}">
  <a:tblStyle styleId="{D40E9F2B-0D28-41A4-81A0-175BE1277DB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FiraSansExtraCondensedMedium-bold.fntdata"/><Relationship Id="rId21" Type="http://schemas.openxmlformats.org/officeDocument/2006/relationships/font" Target="fonts/FiraSansExtraCondensedMedium-regular.fntdata"/><Relationship Id="rId24" Type="http://schemas.openxmlformats.org/officeDocument/2006/relationships/font" Target="fonts/FiraSansExtraCondensedMedium-boldItalic.fntdata"/><Relationship Id="rId23" Type="http://schemas.openxmlformats.org/officeDocument/2006/relationships/font" Target="fonts/FiraSansExtraCondensed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iraSansExtraCondensed-bold.fntdata"/><Relationship Id="rId25" Type="http://schemas.openxmlformats.org/officeDocument/2006/relationships/font" Target="fonts/FiraSansExtraCondensed-regular.fntdata"/><Relationship Id="rId28" Type="http://schemas.openxmlformats.org/officeDocument/2006/relationships/font" Target="fonts/FiraSansExtraCondensed-boldItalic.fntdata"/><Relationship Id="rId27" Type="http://schemas.openxmlformats.org/officeDocument/2006/relationships/font" Target="fonts/FiraSansExtraCondense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0d9a5e4baa_1_27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0d9a5e4baa_1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9af08ab2f7_0_144:notes"/>
          <p:cNvSpPr/>
          <p:nvPr>
            <p:ph idx="2" type="sldImg"/>
          </p:nvPr>
        </p:nvSpPr>
        <p:spPr>
          <a:xfrm>
            <a:off x="221702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9af08ab2f7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7af71dcc0_0_0:notes"/>
          <p:cNvSpPr/>
          <p:nvPr>
            <p:ph idx="2" type="sldImg"/>
          </p:nvPr>
        </p:nvSpPr>
        <p:spPr>
          <a:xfrm>
            <a:off x="221702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7af71dc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0aa134bfdf_0_4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0aa134bfd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0aa134bfdf_0_9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0aa134bfd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0aa134bfdf_0_14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0aa134bfdf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0aa134bfdf_0_15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0aa134bfd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0aa134bfdf_0_15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0aa134bfdf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0aa134bfdf_0_16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0aa134bfdf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6eae0b35c135e59_3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6eae0b35c135e59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075280" y="2770883"/>
            <a:ext cx="3409500" cy="36327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b="1" sz="5200">
                <a:latin typeface="Fira Sans Extra Condensed"/>
                <a:ea typeface="Fira Sans Extra Condensed"/>
                <a:cs typeface="Fira Sans Extra Condensed"/>
                <a:sym typeface="Fira Sans Extra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2169656" y="6161646"/>
            <a:ext cx="3220800" cy="709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solidFill>
                  <a:schemeClr val="dk1"/>
                </a:solidFill>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3" name="Shape 43"/>
        <p:cNvGrpSpPr/>
        <p:nvPr/>
      </p:nvGrpSpPr>
      <p:grpSpPr>
        <a:xfrm>
          <a:off x="0" y="0"/>
          <a:ext cx="0" cy="0"/>
          <a:chOff x="0" y="0"/>
          <a:chExt cx="0" cy="0"/>
        </a:xfrm>
      </p:grpSpPr>
      <p:sp>
        <p:nvSpPr>
          <p:cNvPr id="44" name="Google Shape;44;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p:nvPr>
            <p:ph idx="1" type="body"/>
          </p:nvPr>
        </p:nvSpPr>
        <p:spPr>
          <a:xfrm>
            <a:off x="257705" y="6552657"/>
            <a:ext cx="7044600" cy="27039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6" name="Google Shape;46;p1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1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257705" y="4471058"/>
            <a:ext cx="7044600" cy="17499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4"/>
          <p:cNvSpPr txBox="1"/>
          <p:nvPr>
            <p:ph idx="1" type="body"/>
          </p:nvPr>
        </p:nvSpPr>
        <p:spPr>
          <a:xfrm>
            <a:off x="257705" y="2395696"/>
            <a:ext cx="70446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8" name="Google Shape;18;p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5"/>
          <p:cNvSpPr txBox="1"/>
          <p:nvPr>
            <p:ph idx="1" type="body"/>
          </p:nvPr>
        </p:nvSpPr>
        <p:spPr>
          <a:xfrm>
            <a:off x="257705" y="2395696"/>
            <a:ext cx="33069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2" name="Google Shape;22;p5"/>
          <p:cNvSpPr txBox="1"/>
          <p:nvPr>
            <p:ph idx="2" type="body"/>
          </p:nvPr>
        </p:nvSpPr>
        <p:spPr>
          <a:xfrm>
            <a:off x="3995291" y="2395696"/>
            <a:ext cx="33069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noFill/>
      </p:bgPr>
    </p:bg>
    <p:spTree>
      <p:nvGrpSpPr>
        <p:cNvPr id="24" name="Shape 24"/>
        <p:cNvGrpSpPr/>
        <p:nvPr/>
      </p:nvGrpSpPr>
      <p:grpSpPr>
        <a:xfrm>
          <a:off x="0" y="0"/>
          <a:ext cx="0" cy="0"/>
          <a:chOff x="0" y="0"/>
          <a:chExt cx="0" cy="0"/>
        </a:xfrm>
      </p:grpSpPr>
      <p:sp>
        <p:nvSpPr>
          <p:cNvPr id="25" name="Google Shape;25;p6"/>
          <p:cNvSpPr txBox="1"/>
          <p:nvPr>
            <p:ph type="title"/>
          </p:nvPr>
        </p:nvSpPr>
        <p:spPr>
          <a:xfrm>
            <a:off x="595276" y="1122520"/>
            <a:ext cx="6369300" cy="1049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b="1">
                <a:latin typeface="Fira Sans Extra Condensed"/>
                <a:ea typeface="Fira Sans Extra Condensed"/>
                <a:cs typeface="Fira Sans Extra Condensed"/>
                <a:sym typeface="Fira Sans Extra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sp>
        <p:nvSpPr>
          <p:cNvPr id="28" name="Google Shape;28;p7"/>
          <p:cNvSpPr txBox="1"/>
          <p:nvPr>
            <p:ph type="title"/>
          </p:nvPr>
        </p:nvSpPr>
        <p:spPr>
          <a:xfrm>
            <a:off x="257705" y="1154948"/>
            <a:ext cx="2321700" cy="1570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9" name="Google Shape;29;p7"/>
          <p:cNvSpPr txBox="1"/>
          <p:nvPr>
            <p:ph idx="1" type="body"/>
          </p:nvPr>
        </p:nvSpPr>
        <p:spPr>
          <a:xfrm>
            <a:off x="257705" y="2888617"/>
            <a:ext cx="2321700" cy="6609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1" name="Shape 31"/>
        <p:cNvGrpSpPr/>
        <p:nvPr/>
      </p:nvGrpSpPr>
      <p:grpSpPr>
        <a:xfrm>
          <a:off x="0" y="0"/>
          <a:ext cx="0" cy="0"/>
          <a:chOff x="0" y="0"/>
          <a:chExt cx="0" cy="0"/>
        </a:xfrm>
      </p:grpSpPr>
      <p:sp>
        <p:nvSpPr>
          <p:cNvPr id="32" name="Google Shape;32;p8"/>
          <p:cNvSpPr txBox="1"/>
          <p:nvPr>
            <p:ph type="title"/>
          </p:nvPr>
        </p:nvSpPr>
        <p:spPr>
          <a:xfrm>
            <a:off x="405325" y="935745"/>
            <a:ext cx="5264700" cy="8503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3" name="Google Shape;33;p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9"/>
          <p:cNvSpPr txBox="1"/>
          <p:nvPr>
            <p:ph type="title"/>
          </p:nvPr>
        </p:nvSpPr>
        <p:spPr>
          <a:xfrm>
            <a:off x="219508" y="2563450"/>
            <a:ext cx="3344400" cy="3081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7" name="Google Shape;37;p9"/>
          <p:cNvSpPr txBox="1"/>
          <p:nvPr>
            <p:ph idx="1" type="subTitle"/>
          </p:nvPr>
        </p:nvSpPr>
        <p:spPr>
          <a:xfrm>
            <a:off x="219508" y="5826865"/>
            <a:ext cx="3344400" cy="256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9"/>
          <p:cNvSpPr txBox="1"/>
          <p:nvPr>
            <p:ph idx="2" type="body"/>
          </p:nvPr>
        </p:nvSpPr>
        <p:spPr>
          <a:xfrm>
            <a:off x="4083839" y="1505164"/>
            <a:ext cx="3172200" cy="76812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9" name="Google Shape;39;p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257705" y="8794266"/>
            <a:ext cx="4959600" cy="12579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
        <p:nvSpPr>
          <p:cNvPr id="42" name="Google Shape;42;p1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1pPr>
            <a:lvl2pPr lvl="1">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Fira Sans Extra Condensed Medium"/>
              <a:buChar char="○"/>
              <a:defRPr>
                <a:solidFill>
                  <a:schemeClr val="dk1"/>
                </a:solidFill>
                <a:latin typeface="Fira Sans Extra Condensed Medium"/>
                <a:ea typeface="Fira Sans Extra Condensed Medium"/>
                <a:cs typeface="Fira Sans Extra Condensed Medium"/>
                <a:sym typeface="Fira Sans Extra Condensed Medium"/>
              </a:defRPr>
            </a:lvl8pPr>
            <a:lvl9pPr indent="-317500" lvl="8" marL="4114800">
              <a:lnSpc>
                <a:spcPct val="115000"/>
              </a:lnSpc>
              <a:spcBef>
                <a:spcPts val="1600"/>
              </a:spcBef>
              <a:spcAft>
                <a:spcPts val="1600"/>
              </a:spcAft>
              <a:buClr>
                <a:schemeClr val="dk1"/>
              </a:buClr>
              <a:buSzPts val="1400"/>
              <a:buFont typeface="Fira Sans Extra Condensed Medium"/>
              <a:buChar char="■"/>
              <a:defRPr>
                <a:solidFill>
                  <a:schemeClr val="dk1"/>
                </a:solidFill>
                <a:latin typeface="Fira Sans Extra Condensed Medium"/>
                <a:ea typeface="Fira Sans Extra Condensed Medium"/>
                <a:cs typeface="Fira Sans Extra Condensed Medium"/>
                <a:sym typeface="Fira Sans Extra Condensed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10" Type="http://schemas.openxmlformats.org/officeDocument/2006/relationships/hyperlink" Target="https://docs.google.com/presentation/d/10w4uhB2KIm74W3s5taftkhqCF9GSLcBvtNAkvmSzJh8" TargetMode="External"/><Relationship Id="rId9" Type="http://schemas.openxmlformats.org/officeDocument/2006/relationships/image" Target="../media/image2.png"/><Relationship Id="rId5" Type="http://schemas.openxmlformats.org/officeDocument/2006/relationships/hyperlink" Target="https://www.youtube.com/watch?v=zR8ifcdivlY" TargetMode="External"/><Relationship Id="rId6" Type="http://schemas.openxmlformats.org/officeDocument/2006/relationships/hyperlink" Target="https://www.youtube.com/watch?v=zR8ifcdivlY" TargetMode="External"/><Relationship Id="rId7" Type="http://schemas.openxmlformats.org/officeDocument/2006/relationships/image" Target="../media/image13.png"/><Relationship Id="rId8" Type="http://schemas.openxmlformats.org/officeDocument/2006/relationships/hyperlink" Target="https://docs.google.com/presentation/d/10RE-NMHbXk7qQyKu_JO8wc-W1QwEXxQHgtfSIUhnpSo/edit?usp=sharing" TargetMode="External"/></Relationships>
</file>

<file path=ppt/slides/_rels/slide10.xml.rels><?xml version="1.0" encoding="UTF-8" standalone="yes"?><Relationships xmlns="http://schemas.openxmlformats.org/package/2006/relationships"><Relationship Id="rId10"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hyperlink" Target="https://drive.google.com/file/d/1YLqa9_tO56oSdP65aMRuh1_YemM8bsfm/view" TargetMode="External"/><Relationship Id="rId9" Type="http://schemas.openxmlformats.org/officeDocument/2006/relationships/hyperlink" Target="https://quizlet.com/join/83MnjJVMS" TargetMode="External"/><Relationship Id="rId5" Type="http://schemas.openxmlformats.org/officeDocument/2006/relationships/hyperlink" Target="https://drive.google.com/file/d/1SvnoxcNwMHwIJA6DewNLegsZRczolRsb/view?usp=sharing" TargetMode="External"/><Relationship Id="rId6" Type="http://schemas.openxmlformats.org/officeDocument/2006/relationships/image" Target="../media/image21.png"/><Relationship Id="rId7" Type="http://schemas.openxmlformats.org/officeDocument/2006/relationships/hyperlink" Target="https://quizlet.com/475903307/antimuscarinic-flash-cards/?i=153s3o&amp;x=1jqY" TargetMode="External"/><Relationship Id="rId8" Type="http://schemas.openxmlformats.org/officeDocument/2006/relationships/hyperlink" Target="https://quizlet.com/join/83MnjJVM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20.png"/><Relationship Id="rId13" Type="http://schemas.openxmlformats.org/officeDocument/2006/relationships/image" Target="../media/image23.png"/><Relationship Id="rId12"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5.png"/><Relationship Id="rId15" Type="http://schemas.openxmlformats.org/officeDocument/2006/relationships/image" Target="../media/image18.png"/><Relationship Id="rId14" Type="http://schemas.openxmlformats.org/officeDocument/2006/relationships/image" Target="../media/image7.png"/><Relationship Id="rId5" Type="http://schemas.openxmlformats.org/officeDocument/2006/relationships/image" Target="../media/image22.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2" name="Shape 52"/>
        <p:cNvGrpSpPr/>
        <p:nvPr/>
      </p:nvGrpSpPr>
      <p:grpSpPr>
        <a:xfrm>
          <a:off x="0" y="0"/>
          <a:ext cx="0" cy="0"/>
          <a:chOff x="0" y="0"/>
          <a:chExt cx="0" cy="0"/>
        </a:xfrm>
      </p:grpSpPr>
      <p:sp>
        <p:nvSpPr>
          <p:cNvPr id="53" name="Google Shape;53;p13"/>
          <p:cNvSpPr txBox="1"/>
          <p:nvPr/>
        </p:nvSpPr>
        <p:spPr>
          <a:xfrm>
            <a:off x="259050" y="4891961"/>
            <a:ext cx="7041900" cy="90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solidFill>
                  <a:schemeClr val="dk1"/>
                </a:solidFill>
                <a:latin typeface="Comic Sans MS"/>
                <a:ea typeface="Comic Sans MS"/>
                <a:cs typeface="Comic Sans MS"/>
                <a:sym typeface="Comic Sans MS"/>
              </a:rPr>
              <a:t>Anticholinergic Drugs</a:t>
            </a:r>
            <a:endParaRPr b="1" sz="4700">
              <a:solidFill>
                <a:schemeClr val="dk1"/>
              </a:solidFill>
              <a:latin typeface="Comic Sans MS"/>
              <a:ea typeface="Comic Sans MS"/>
              <a:cs typeface="Comic Sans MS"/>
              <a:sym typeface="Comic Sans MS"/>
            </a:endParaRPr>
          </a:p>
        </p:txBody>
      </p:sp>
      <p:grpSp>
        <p:nvGrpSpPr>
          <p:cNvPr id="54" name="Google Shape;54;p13"/>
          <p:cNvGrpSpPr/>
          <p:nvPr/>
        </p:nvGrpSpPr>
        <p:grpSpPr>
          <a:xfrm>
            <a:off x="2" y="7042759"/>
            <a:ext cx="2764385" cy="2946632"/>
            <a:chOff x="485332" y="3045714"/>
            <a:chExt cx="2272409" cy="1619385"/>
          </a:xfrm>
        </p:grpSpPr>
        <p:grpSp>
          <p:nvGrpSpPr>
            <p:cNvPr id="55" name="Google Shape;55;p13"/>
            <p:cNvGrpSpPr/>
            <p:nvPr/>
          </p:nvGrpSpPr>
          <p:grpSpPr>
            <a:xfrm>
              <a:off x="485332" y="3271211"/>
              <a:ext cx="1295922" cy="1168375"/>
              <a:chOff x="333385" y="2878200"/>
              <a:chExt cx="1899900" cy="1712909"/>
            </a:xfrm>
          </p:grpSpPr>
          <p:sp>
            <p:nvSpPr>
              <p:cNvPr id="56" name="Google Shape;56;p13"/>
              <p:cNvSpPr/>
              <p:nvPr/>
            </p:nvSpPr>
            <p:spPr>
              <a:xfrm>
                <a:off x="333385" y="4332809"/>
                <a:ext cx="1899900" cy="258300"/>
              </a:xfrm>
              <a:prstGeom prst="ellipse">
                <a:avLst/>
              </a:prstGeom>
              <a:solidFill>
                <a:srgbClr val="000000">
                  <a:alpha val="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13"/>
              <p:cNvGrpSpPr/>
              <p:nvPr/>
            </p:nvGrpSpPr>
            <p:grpSpPr>
              <a:xfrm>
                <a:off x="706813" y="2878200"/>
                <a:ext cx="1040658" cy="1594797"/>
                <a:chOff x="407125" y="2995200"/>
                <a:chExt cx="1040658" cy="1594797"/>
              </a:xfrm>
            </p:grpSpPr>
            <p:sp>
              <p:nvSpPr>
                <p:cNvPr id="58" name="Google Shape;58;p13"/>
                <p:cNvSpPr/>
                <p:nvPr/>
              </p:nvSpPr>
              <p:spPr>
                <a:xfrm>
                  <a:off x="407125" y="3750761"/>
                  <a:ext cx="1040658" cy="699055"/>
                </a:xfrm>
                <a:custGeom>
                  <a:rect b="b" l="l" r="r" t="t"/>
                  <a:pathLst>
                    <a:path extrusionOk="0" h="12129" w="18056">
                      <a:moveTo>
                        <a:pt x="0" y="1"/>
                      </a:moveTo>
                      <a:lnTo>
                        <a:pt x="0" y="12128"/>
                      </a:lnTo>
                      <a:lnTo>
                        <a:pt x="18055" y="12128"/>
                      </a:lnTo>
                      <a:lnTo>
                        <a:pt x="1805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407125" y="3316300"/>
                  <a:ext cx="1040658" cy="434510"/>
                </a:xfrm>
                <a:custGeom>
                  <a:rect b="b" l="l" r="r" t="t"/>
                  <a:pathLst>
                    <a:path extrusionOk="0" h="7539" w="18056">
                      <a:moveTo>
                        <a:pt x="5897" y="1"/>
                      </a:moveTo>
                      <a:cubicBezTo>
                        <a:pt x="5836" y="821"/>
                        <a:pt x="5441" y="1581"/>
                        <a:pt x="4803" y="2128"/>
                      </a:cubicBezTo>
                      <a:lnTo>
                        <a:pt x="790" y="5533"/>
                      </a:lnTo>
                      <a:cubicBezTo>
                        <a:pt x="274" y="5988"/>
                        <a:pt x="0" y="6596"/>
                        <a:pt x="0" y="7265"/>
                      </a:cubicBezTo>
                      <a:lnTo>
                        <a:pt x="0" y="7539"/>
                      </a:lnTo>
                      <a:lnTo>
                        <a:pt x="18055" y="7539"/>
                      </a:lnTo>
                      <a:lnTo>
                        <a:pt x="18055" y="7265"/>
                      </a:lnTo>
                      <a:cubicBezTo>
                        <a:pt x="18055" y="6596"/>
                        <a:pt x="17751" y="5958"/>
                        <a:pt x="17265" y="5533"/>
                      </a:cubicBezTo>
                      <a:lnTo>
                        <a:pt x="13253" y="2128"/>
                      </a:lnTo>
                      <a:cubicBezTo>
                        <a:pt x="12614" y="1581"/>
                        <a:pt x="12219" y="821"/>
                        <a:pt x="121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407125" y="4449771"/>
                  <a:ext cx="1040658" cy="140226"/>
                </a:xfrm>
                <a:custGeom>
                  <a:rect b="b" l="l" r="r" t="t"/>
                  <a:pathLst>
                    <a:path extrusionOk="0" h="2433" w="18056">
                      <a:moveTo>
                        <a:pt x="0" y="0"/>
                      </a:moveTo>
                      <a:lnTo>
                        <a:pt x="0" y="183"/>
                      </a:lnTo>
                      <a:cubicBezTo>
                        <a:pt x="0" y="1429"/>
                        <a:pt x="1003" y="2432"/>
                        <a:pt x="2249" y="2432"/>
                      </a:cubicBezTo>
                      <a:lnTo>
                        <a:pt x="15776" y="2432"/>
                      </a:lnTo>
                      <a:cubicBezTo>
                        <a:pt x="17022" y="2432"/>
                        <a:pt x="18055" y="1429"/>
                        <a:pt x="18055" y="183"/>
                      </a:cubicBezTo>
                      <a:lnTo>
                        <a:pt x="1805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566546" y="3961017"/>
                  <a:ext cx="720034" cy="64839"/>
                </a:xfrm>
                <a:custGeom>
                  <a:rect b="b" l="l" r="r" t="t"/>
                  <a:pathLst>
                    <a:path extrusionOk="0" h="1125" w="12493">
                      <a:moveTo>
                        <a:pt x="578" y="0"/>
                      </a:moveTo>
                      <a:cubicBezTo>
                        <a:pt x="274" y="0"/>
                        <a:pt x="0" y="243"/>
                        <a:pt x="0" y="547"/>
                      </a:cubicBezTo>
                      <a:cubicBezTo>
                        <a:pt x="0" y="851"/>
                        <a:pt x="274" y="1125"/>
                        <a:pt x="578" y="1125"/>
                      </a:cubicBezTo>
                      <a:lnTo>
                        <a:pt x="11946" y="1125"/>
                      </a:lnTo>
                      <a:cubicBezTo>
                        <a:pt x="12250" y="1125"/>
                        <a:pt x="12493" y="851"/>
                        <a:pt x="12493" y="547"/>
                      </a:cubicBezTo>
                      <a:cubicBezTo>
                        <a:pt x="12493" y="243"/>
                        <a:pt x="12250" y="0"/>
                        <a:pt x="119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566546" y="4067874"/>
                  <a:ext cx="720034" cy="64839"/>
                </a:xfrm>
                <a:custGeom>
                  <a:rect b="b" l="l" r="r" t="t"/>
                  <a:pathLst>
                    <a:path extrusionOk="0" h="1125" w="12493">
                      <a:moveTo>
                        <a:pt x="578" y="0"/>
                      </a:moveTo>
                      <a:cubicBezTo>
                        <a:pt x="274" y="0"/>
                        <a:pt x="0" y="274"/>
                        <a:pt x="0" y="578"/>
                      </a:cubicBezTo>
                      <a:cubicBezTo>
                        <a:pt x="0" y="882"/>
                        <a:pt x="274" y="1125"/>
                        <a:pt x="578" y="1125"/>
                      </a:cubicBezTo>
                      <a:lnTo>
                        <a:pt x="11946" y="1125"/>
                      </a:lnTo>
                      <a:cubicBezTo>
                        <a:pt x="12250" y="1125"/>
                        <a:pt x="12493" y="882"/>
                        <a:pt x="12493" y="578"/>
                      </a:cubicBezTo>
                      <a:cubicBezTo>
                        <a:pt x="12493" y="274"/>
                        <a:pt x="12250" y="0"/>
                        <a:pt x="119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566546" y="4176461"/>
                  <a:ext cx="443271" cy="64897"/>
                </a:xfrm>
                <a:custGeom>
                  <a:rect b="b" l="l" r="r" t="t"/>
                  <a:pathLst>
                    <a:path extrusionOk="0" h="1126" w="7691">
                      <a:moveTo>
                        <a:pt x="578" y="1"/>
                      </a:moveTo>
                      <a:cubicBezTo>
                        <a:pt x="274" y="1"/>
                        <a:pt x="0" y="244"/>
                        <a:pt x="0" y="578"/>
                      </a:cubicBezTo>
                      <a:cubicBezTo>
                        <a:pt x="0" y="882"/>
                        <a:pt x="274" y="1125"/>
                        <a:pt x="578" y="1125"/>
                      </a:cubicBezTo>
                      <a:lnTo>
                        <a:pt x="7143" y="1125"/>
                      </a:lnTo>
                      <a:cubicBezTo>
                        <a:pt x="7447" y="1125"/>
                        <a:pt x="7690" y="882"/>
                        <a:pt x="7690" y="578"/>
                      </a:cubicBezTo>
                      <a:cubicBezTo>
                        <a:pt x="7690" y="244"/>
                        <a:pt x="7447" y="1"/>
                        <a:pt x="71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995761" y="3316300"/>
                  <a:ext cx="401197" cy="1273676"/>
                </a:xfrm>
                <a:custGeom>
                  <a:rect b="b" l="l" r="r" t="t"/>
                  <a:pathLst>
                    <a:path extrusionOk="0" h="22099" w="6961">
                      <a:moveTo>
                        <a:pt x="0" y="1"/>
                      </a:moveTo>
                      <a:cubicBezTo>
                        <a:pt x="91" y="821"/>
                        <a:pt x="486" y="1581"/>
                        <a:pt x="1125" y="2128"/>
                      </a:cubicBezTo>
                      <a:lnTo>
                        <a:pt x="5137" y="5533"/>
                      </a:lnTo>
                      <a:cubicBezTo>
                        <a:pt x="5623" y="5988"/>
                        <a:pt x="5927" y="6596"/>
                        <a:pt x="5927" y="7265"/>
                      </a:cubicBezTo>
                      <a:lnTo>
                        <a:pt x="5927" y="7539"/>
                      </a:lnTo>
                      <a:lnTo>
                        <a:pt x="5927" y="19666"/>
                      </a:lnTo>
                      <a:lnTo>
                        <a:pt x="5927" y="19849"/>
                      </a:lnTo>
                      <a:cubicBezTo>
                        <a:pt x="5927" y="21095"/>
                        <a:pt x="4894" y="22098"/>
                        <a:pt x="3648" y="22098"/>
                      </a:cubicBezTo>
                      <a:lnTo>
                        <a:pt x="4681" y="22098"/>
                      </a:lnTo>
                      <a:cubicBezTo>
                        <a:pt x="5927" y="22098"/>
                        <a:pt x="6961" y="21095"/>
                        <a:pt x="6961" y="19849"/>
                      </a:cubicBezTo>
                      <a:lnTo>
                        <a:pt x="6961" y="19666"/>
                      </a:lnTo>
                      <a:lnTo>
                        <a:pt x="6961" y="7539"/>
                      </a:lnTo>
                      <a:lnTo>
                        <a:pt x="6961" y="7265"/>
                      </a:lnTo>
                      <a:cubicBezTo>
                        <a:pt x="6961" y="6596"/>
                        <a:pt x="6657" y="5958"/>
                        <a:pt x="6170" y="5533"/>
                      </a:cubicBezTo>
                      <a:lnTo>
                        <a:pt x="2158" y="2128"/>
                      </a:lnTo>
                      <a:cubicBezTo>
                        <a:pt x="1520" y="1581"/>
                        <a:pt x="1125" y="821"/>
                        <a:pt x="10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407125" y="3316300"/>
                  <a:ext cx="548397" cy="1273676"/>
                </a:xfrm>
                <a:custGeom>
                  <a:rect b="b" l="l" r="r" t="t"/>
                  <a:pathLst>
                    <a:path extrusionOk="0" h="22099" w="9515">
                      <a:moveTo>
                        <a:pt x="5897" y="1"/>
                      </a:moveTo>
                      <a:cubicBezTo>
                        <a:pt x="5806" y="821"/>
                        <a:pt x="5411" y="1581"/>
                        <a:pt x="4803" y="2128"/>
                      </a:cubicBezTo>
                      <a:lnTo>
                        <a:pt x="790" y="5533"/>
                      </a:lnTo>
                      <a:cubicBezTo>
                        <a:pt x="274" y="5988"/>
                        <a:pt x="0" y="6596"/>
                        <a:pt x="0" y="7265"/>
                      </a:cubicBezTo>
                      <a:lnTo>
                        <a:pt x="0" y="7539"/>
                      </a:lnTo>
                      <a:lnTo>
                        <a:pt x="0" y="19666"/>
                      </a:lnTo>
                      <a:lnTo>
                        <a:pt x="0" y="19849"/>
                      </a:lnTo>
                      <a:cubicBezTo>
                        <a:pt x="0" y="21095"/>
                        <a:pt x="1003" y="22098"/>
                        <a:pt x="2249" y="22098"/>
                      </a:cubicBezTo>
                      <a:lnTo>
                        <a:pt x="5867" y="22098"/>
                      </a:lnTo>
                      <a:cubicBezTo>
                        <a:pt x="4620" y="22098"/>
                        <a:pt x="3617" y="21095"/>
                        <a:pt x="3617" y="19849"/>
                      </a:cubicBezTo>
                      <a:lnTo>
                        <a:pt x="3617" y="19666"/>
                      </a:lnTo>
                      <a:lnTo>
                        <a:pt x="3617" y="7539"/>
                      </a:lnTo>
                      <a:lnTo>
                        <a:pt x="3617" y="7265"/>
                      </a:lnTo>
                      <a:cubicBezTo>
                        <a:pt x="3617" y="6596"/>
                        <a:pt x="3891" y="5988"/>
                        <a:pt x="4408" y="5533"/>
                      </a:cubicBezTo>
                      <a:lnTo>
                        <a:pt x="8420" y="2128"/>
                      </a:lnTo>
                      <a:cubicBezTo>
                        <a:pt x="9058" y="1581"/>
                        <a:pt x="9453" y="821"/>
                        <a:pt x="95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636625" y="3009475"/>
                  <a:ext cx="581652" cy="306826"/>
                </a:xfrm>
                <a:custGeom>
                  <a:rect b="b" l="l" r="r" t="t"/>
                  <a:pathLst>
                    <a:path extrusionOk="0" h="5655" w="10092">
                      <a:moveTo>
                        <a:pt x="365" y="1"/>
                      </a:moveTo>
                      <a:cubicBezTo>
                        <a:pt x="152" y="1"/>
                        <a:pt x="0" y="214"/>
                        <a:pt x="0" y="426"/>
                      </a:cubicBezTo>
                      <a:lnTo>
                        <a:pt x="0" y="5229"/>
                      </a:lnTo>
                      <a:cubicBezTo>
                        <a:pt x="0" y="5472"/>
                        <a:pt x="152" y="5655"/>
                        <a:pt x="365" y="5655"/>
                      </a:cubicBezTo>
                      <a:lnTo>
                        <a:pt x="9696" y="5655"/>
                      </a:lnTo>
                      <a:cubicBezTo>
                        <a:pt x="9909" y="5655"/>
                        <a:pt x="10091" y="5472"/>
                        <a:pt x="10091" y="5229"/>
                      </a:cubicBezTo>
                      <a:lnTo>
                        <a:pt x="10091" y="426"/>
                      </a:lnTo>
                      <a:cubicBezTo>
                        <a:pt x="10091" y="214"/>
                        <a:pt x="9909" y="1"/>
                        <a:pt x="96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636625" y="3009474"/>
                  <a:ext cx="252279" cy="306826"/>
                </a:xfrm>
                <a:custGeom>
                  <a:rect b="b" l="l" r="r" t="t"/>
                  <a:pathLst>
                    <a:path extrusionOk="0" h="5655" w="4377">
                      <a:moveTo>
                        <a:pt x="365" y="1"/>
                      </a:moveTo>
                      <a:cubicBezTo>
                        <a:pt x="182" y="1"/>
                        <a:pt x="0" y="214"/>
                        <a:pt x="0" y="426"/>
                      </a:cubicBezTo>
                      <a:lnTo>
                        <a:pt x="0" y="5229"/>
                      </a:lnTo>
                      <a:cubicBezTo>
                        <a:pt x="0" y="5472"/>
                        <a:pt x="182" y="5655"/>
                        <a:pt x="365" y="5655"/>
                      </a:cubicBezTo>
                      <a:lnTo>
                        <a:pt x="4377" y="5655"/>
                      </a:lnTo>
                      <a:cubicBezTo>
                        <a:pt x="4164" y="5655"/>
                        <a:pt x="3982" y="5472"/>
                        <a:pt x="3982" y="5229"/>
                      </a:cubicBezTo>
                      <a:lnTo>
                        <a:pt x="3982" y="426"/>
                      </a:lnTo>
                      <a:cubicBezTo>
                        <a:pt x="3982" y="214"/>
                        <a:pt x="4164" y="1"/>
                        <a:pt x="43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995750" y="2995200"/>
                  <a:ext cx="59150" cy="325926"/>
                </a:xfrm>
                <a:custGeom>
                  <a:rect b="b" l="l" r="r" t="t"/>
                  <a:pathLst>
                    <a:path extrusionOk="0" h="5655" w="1064">
                      <a:moveTo>
                        <a:pt x="0" y="1"/>
                      </a:moveTo>
                      <a:lnTo>
                        <a:pt x="0" y="5655"/>
                      </a:lnTo>
                      <a:lnTo>
                        <a:pt x="1064" y="5655"/>
                      </a:lnTo>
                      <a:lnTo>
                        <a:pt x="10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9" name="Google Shape;69;p13"/>
            <p:cNvGrpSpPr/>
            <p:nvPr/>
          </p:nvGrpSpPr>
          <p:grpSpPr>
            <a:xfrm>
              <a:off x="961575" y="3045714"/>
              <a:ext cx="1796165" cy="1619385"/>
              <a:chOff x="333385" y="2878200"/>
              <a:chExt cx="1899900" cy="1712909"/>
            </a:xfrm>
          </p:grpSpPr>
          <p:sp>
            <p:nvSpPr>
              <p:cNvPr id="70" name="Google Shape;70;p13"/>
              <p:cNvSpPr/>
              <p:nvPr/>
            </p:nvSpPr>
            <p:spPr>
              <a:xfrm>
                <a:off x="333385" y="4332809"/>
                <a:ext cx="1899900" cy="258300"/>
              </a:xfrm>
              <a:prstGeom prst="ellipse">
                <a:avLst/>
              </a:prstGeom>
              <a:solidFill>
                <a:srgbClr val="000000">
                  <a:alpha val="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 name="Google Shape;71;p13"/>
              <p:cNvGrpSpPr/>
              <p:nvPr/>
            </p:nvGrpSpPr>
            <p:grpSpPr>
              <a:xfrm>
                <a:off x="706813" y="2878200"/>
                <a:ext cx="1040658" cy="1594797"/>
                <a:chOff x="407125" y="2995200"/>
                <a:chExt cx="1040658" cy="1594797"/>
              </a:xfrm>
            </p:grpSpPr>
            <p:sp>
              <p:nvSpPr>
                <p:cNvPr id="72" name="Google Shape;72;p13"/>
                <p:cNvSpPr/>
                <p:nvPr/>
              </p:nvSpPr>
              <p:spPr>
                <a:xfrm>
                  <a:off x="407125" y="3750761"/>
                  <a:ext cx="1040658" cy="699055"/>
                </a:xfrm>
                <a:custGeom>
                  <a:rect b="b" l="l" r="r" t="t"/>
                  <a:pathLst>
                    <a:path extrusionOk="0" h="12129" w="18056">
                      <a:moveTo>
                        <a:pt x="0" y="1"/>
                      </a:moveTo>
                      <a:lnTo>
                        <a:pt x="0" y="12128"/>
                      </a:lnTo>
                      <a:lnTo>
                        <a:pt x="18055" y="12128"/>
                      </a:lnTo>
                      <a:lnTo>
                        <a:pt x="1805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407125" y="3316300"/>
                  <a:ext cx="1040658" cy="434510"/>
                </a:xfrm>
                <a:custGeom>
                  <a:rect b="b" l="l" r="r" t="t"/>
                  <a:pathLst>
                    <a:path extrusionOk="0" h="7539" w="18056">
                      <a:moveTo>
                        <a:pt x="5897" y="1"/>
                      </a:moveTo>
                      <a:cubicBezTo>
                        <a:pt x="5836" y="821"/>
                        <a:pt x="5441" y="1581"/>
                        <a:pt x="4803" y="2128"/>
                      </a:cubicBezTo>
                      <a:lnTo>
                        <a:pt x="790" y="5533"/>
                      </a:lnTo>
                      <a:cubicBezTo>
                        <a:pt x="274" y="5988"/>
                        <a:pt x="0" y="6596"/>
                        <a:pt x="0" y="7265"/>
                      </a:cubicBezTo>
                      <a:lnTo>
                        <a:pt x="0" y="7539"/>
                      </a:lnTo>
                      <a:lnTo>
                        <a:pt x="18055" y="7539"/>
                      </a:lnTo>
                      <a:lnTo>
                        <a:pt x="18055" y="7265"/>
                      </a:lnTo>
                      <a:cubicBezTo>
                        <a:pt x="18055" y="6596"/>
                        <a:pt x="17751" y="5958"/>
                        <a:pt x="17265" y="5533"/>
                      </a:cubicBezTo>
                      <a:lnTo>
                        <a:pt x="13253" y="2128"/>
                      </a:lnTo>
                      <a:cubicBezTo>
                        <a:pt x="12614" y="1581"/>
                        <a:pt x="12219" y="821"/>
                        <a:pt x="121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407125" y="4449771"/>
                  <a:ext cx="1040658" cy="140226"/>
                </a:xfrm>
                <a:custGeom>
                  <a:rect b="b" l="l" r="r" t="t"/>
                  <a:pathLst>
                    <a:path extrusionOk="0" h="2433" w="18056">
                      <a:moveTo>
                        <a:pt x="0" y="0"/>
                      </a:moveTo>
                      <a:lnTo>
                        <a:pt x="0" y="183"/>
                      </a:lnTo>
                      <a:cubicBezTo>
                        <a:pt x="0" y="1429"/>
                        <a:pt x="1003" y="2432"/>
                        <a:pt x="2249" y="2432"/>
                      </a:cubicBezTo>
                      <a:lnTo>
                        <a:pt x="15776" y="2432"/>
                      </a:lnTo>
                      <a:cubicBezTo>
                        <a:pt x="17022" y="2432"/>
                        <a:pt x="18055" y="1429"/>
                        <a:pt x="18055" y="183"/>
                      </a:cubicBezTo>
                      <a:lnTo>
                        <a:pt x="180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566546" y="3961017"/>
                  <a:ext cx="720034" cy="64839"/>
                </a:xfrm>
                <a:custGeom>
                  <a:rect b="b" l="l" r="r" t="t"/>
                  <a:pathLst>
                    <a:path extrusionOk="0" h="1125" w="12493">
                      <a:moveTo>
                        <a:pt x="578" y="0"/>
                      </a:moveTo>
                      <a:cubicBezTo>
                        <a:pt x="274" y="0"/>
                        <a:pt x="0" y="243"/>
                        <a:pt x="0" y="547"/>
                      </a:cubicBezTo>
                      <a:cubicBezTo>
                        <a:pt x="0" y="851"/>
                        <a:pt x="274" y="1125"/>
                        <a:pt x="578" y="1125"/>
                      </a:cubicBezTo>
                      <a:lnTo>
                        <a:pt x="11946" y="1125"/>
                      </a:lnTo>
                      <a:cubicBezTo>
                        <a:pt x="12250" y="1125"/>
                        <a:pt x="12493" y="851"/>
                        <a:pt x="12493" y="547"/>
                      </a:cubicBezTo>
                      <a:cubicBezTo>
                        <a:pt x="12493" y="243"/>
                        <a:pt x="12250" y="0"/>
                        <a:pt x="1194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566546" y="4067874"/>
                  <a:ext cx="720034" cy="64839"/>
                </a:xfrm>
                <a:custGeom>
                  <a:rect b="b" l="l" r="r" t="t"/>
                  <a:pathLst>
                    <a:path extrusionOk="0" h="1125" w="12493">
                      <a:moveTo>
                        <a:pt x="578" y="0"/>
                      </a:moveTo>
                      <a:cubicBezTo>
                        <a:pt x="274" y="0"/>
                        <a:pt x="0" y="274"/>
                        <a:pt x="0" y="578"/>
                      </a:cubicBezTo>
                      <a:cubicBezTo>
                        <a:pt x="0" y="882"/>
                        <a:pt x="274" y="1125"/>
                        <a:pt x="578" y="1125"/>
                      </a:cubicBezTo>
                      <a:lnTo>
                        <a:pt x="11946" y="1125"/>
                      </a:lnTo>
                      <a:cubicBezTo>
                        <a:pt x="12250" y="1125"/>
                        <a:pt x="12493" y="882"/>
                        <a:pt x="12493" y="578"/>
                      </a:cubicBezTo>
                      <a:cubicBezTo>
                        <a:pt x="12493" y="274"/>
                        <a:pt x="12250" y="0"/>
                        <a:pt x="1194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566546" y="4176461"/>
                  <a:ext cx="443271" cy="64897"/>
                </a:xfrm>
                <a:custGeom>
                  <a:rect b="b" l="l" r="r" t="t"/>
                  <a:pathLst>
                    <a:path extrusionOk="0" h="1126" w="7691">
                      <a:moveTo>
                        <a:pt x="578" y="1"/>
                      </a:moveTo>
                      <a:cubicBezTo>
                        <a:pt x="274" y="1"/>
                        <a:pt x="0" y="244"/>
                        <a:pt x="0" y="578"/>
                      </a:cubicBezTo>
                      <a:cubicBezTo>
                        <a:pt x="0" y="882"/>
                        <a:pt x="274" y="1125"/>
                        <a:pt x="578" y="1125"/>
                      </a:cubicBezTo>
                      <a:lnTo>
                        <a:pt x="7143" y="1125"/>
                      </a:lnTo>
                      <a:cubicBezTo>
                        <a:pt x="7447" y="1125"/>
                        <a:pt x="7690" y="882"/>
                        <a:pt x="7690" y="578"/>
                      </a:cubicBezTo>
                      <a:cubicBezTo>
                        <a:pt x="7690" y="244"/>
                        <a:pt x="7447" y="1"/>
                        <a:pt x="71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995761" y="3316300"/>
                  <a:ext cx="401197" cy="1273676"/>
                </a:xfrm>
                <a:custGeom>
                  <a:rect b="b" l="l" r="r" t="t"/>
                  <a:pathLst>
                    <a:path extrusionOk="0" h="22099" w="6961">
                      <a:moveTo>
                        <a:pt x="0" y="1"/>
                      </a:moveTo>
                      <a:cubicBezTo>
                        <a:pt x="91" y="821"/>
                        <a:pt x="486" y="1581"/>
                        <a:pt x="1125" y="2128"/>
                      </a:cubicBezTo>
                      <a:lnTo>
                        <a:pt x="5137" y="5533"/>
                      </a:lnTo>
                      <a:cubicBezTo>
                        <a:pt x="5623" y="5988"/>
                        <a:pt x="5927" y="6596"/>
                        <a:pt x="5927" y="7265"/>
                      </a:cubicBezTo>
                      <a:lnTo>
                        <a:pt x="5927" y="7539"/>
                      </a:lnTo>
                      <a:lnTo>
                        <a:pt x="5927" y="19666"/>
                      </a:lnTo>
                      <a:lnTo>
                        <a:pt x="5927" y="19849"/>
                      </a:lnTo>
                      <a:cubicBezTo>
                        <a:pt x="5927" y="21095"/>
                        <a:pt x="4894" y="22098"/>
                        <a:pt x="3648" y="22098"/>
                      </a:cubicBezTo>
                      <a:lnTo>
                        <a:pt x="4681" y="22098"/>
                      </a:lnTo>
                      <a:cubicBezTo>
                        <a:pt x="5927" y="22098"/>
                        <a:pt x="6961" y="21095"/>
                        <a:pt x="6961" y="19849"/>
                      </a:cubicBezTo>
                      <a:lnTo>
                        <a:pt x="6961" y="19666"/>
                      </a:lnTo>
                      <a:lnTo>
                        <a:pt x="6961" y="7539"/>
                      </a:lnTo>
                      <a:lnTo>
                        <a:pt x="6961" y="7265"/>
                      </a:lnTo>
                      <a:cubicBezTo>
                        <a:pt x="6961" y="6596"/>
                        <a:pt x="6657" y="5958"/>
                        <a:pt x="6170" y="5533"/>
                      </a:cubicBezTo>
                      <a:lnTo>
                        <a:pt x="2158" y="2128"/>
                      </a:lnTo>
                      <a:cubicBezTo>
                        <a:pt x="1520" y="1581"/>
                        <a:pt x="1125" y="821"/>
                        <a:pt x="10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407125" y="3316300"/>
                  <a:ext cx="548397" cy="1273676"/>
                </a:xfrm>
                <a:custGeom>
                  <a:rect b="b" l="l" r="r" t="t"/>
                  <a:pathLst>
                    <a:path extrusionOk="0" h="22099" w="9515">
                      <a:moveTo>
                        <a:pt x="5897" y="1"/>
                      </a:moveTo>
                      <a:cubicBezTo>
                        <a:pt x="5806" y="821"/>
                        <a:pt x="5411" y="1581"/>
                        <a:pt x="4803" y="2128"/>
                      </a:cubicBezTo>
                      <a:lnTo>
                        <a:pt x="790" y="5533"/>
                      </a:lnTo>
                      <a:cubicBezTo>
                        <a:pt x="274" y="5988"/>
                        <a:pt x="0" y="6596"/>
                        <a:pt x="0" y="7265"/>
                      </a:cubicBezTo>
                      <a:lnTo>
                        <a:pt x="0" y="7539"/>
                      </a:lnTo>
                      <a:lnTo>
                        <a:pt x="0" y="19666"/>
                      </a:lnTo>
                      <a:lnTo>
                        <a:pt x="0" y="19849"/>
                      </a:lnTo>
                      <a:cubicBezTo>
                        <a:pt x="0" y="21095"/>
                        <a:pt x="1003" y="22098"/>
                        <a:pt x="2249" y="22098"/>
                      </a:cubicBezTo>
                      <a:lnTo>
                        <a:pt x="5867" y="22098"/>
                      </a:lnTo>
                      <a:cubicBezTo>
                        <a:pt x="4620" y="22098"/>
                        <a:pt x="3617" y="21095"/>
                        <a:pt x="3617" y="19849"/>
                      </a:cubicBezTo>
                      <a:lnTo>
                        <a:pt x="3617" y="19666"/>
                      </a:lnTo>
                      <a:lnTo>
                        <a:pt x="3617" y="7539"/>
                      </a:lnTo>
                      <a:lnTo>
                        <a:pt x="3617" y="7265"/>
                      </a:lnTo>
                      <a:cubicBezTo>
                        <a:pt x="3617" y="6596"/>
                        <a:pt x="3891" y="5988"/>
                        <a:pt x="4408" y="5533"/>
                      </a:cubicBezTo>
                      <a:lnTo>
                        <a:pt x="8420" y="2128"/>
                      </a:lnTo>
                      <a:cubicBezTo>
                        <a:pt x="9058" y="1581"/>
                        <a:pt x="9453" y="821"/>
                        <a:pt x="95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636625" y="3009475"/>
                  <a:ext cx="581652" cy="306826"/>
                </a:xfrm>
                <a:custGeom>
                  <a:rect b="b" l="l" r="r" t="t"/>
                  <a:pathLst>
                    <a:path extrusionOk="0" h="5655" w="10092">
                      <a:moveTo>
                        <a:pt x="365" y="1"/>
                      </a:moveTo>
                      <a:cubicBezTo>
                        <a:pt x="152" y="1"/>
                        <a:pt x="0" y="214"/>
                        <a:pt x="0" y="426"/>
                      </a:cubicBezTo>
                      <a:lnTo>
                        <a:pt x="0" y="5229"/>
                      </a:lnTo>
                      <a:cubicBezTo>
                        <a:pt x="0" y="5472"/>
                        <a:pt x="152" y="5655"/>
                        <a:pt x="365" y="5655"/>
                      </a:cubicBezTo>
                      <a:lnTo>
                        <a:pt x="9696" y="5655"/>
                      </a:lnTo>
                      <a:cubicBezTo>
                        <a:pt x="9909" y="5655"/>
                        <a:pt x="10091" y="5472"/>
                        <a:pt x="10091" y="5229"/>
                      </a:cubicBezTo>
                      <a:lnTo>
                        <a:pt x="10091" y="426"/>
                      </a:lnTo>
                      <a:cubicBezTo>
                        <a:pt x="10091" y="214"/>
                        <a:pt x="9909" y="1"/>
                        <a:pt x="96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636625" y="3009474"/>
                  <a:ext cx="252279" cy="306826"/>
                </a:xfrm>
                <a:custGeom>
                  <a:rect b="b" l="l" r="r" t="t"/>
                  <a:pathLst>
                    <a:path extrusionOk="0" h="5655" w="4377">
                      <a:moveTo>
                        <a:pt x="365" y="1"/>
                      </a:moveTo>
                      <a:cubicBezTo>
                        <a:pt x="182" y="1"/>
                        <a:pt x="0" y="214"/>
                        <a:pt x="0" y="426"/>
                      </a:cubicBezTo>
                      <a:lnTo>
                        <a:pt x="0" y="5229"/>
                      </a:lnTo>
                      <a:cubicBezTo>
                        <a:pt x="0" y="5472"/>
                        <a:pt x="182" y="5655"/>
                        <a:pt x="365" y="5655"/>
                      </a:cubicBezTo>
                      <a:lnTo>
                        <a:pt x="4377" y="5655"/>
                      </a:lnTo>
                      <a:cubicBezTo>
                        <a:pt x="4164" y="5655"/>
                        <a:pt x="3982" y="5472"/>
                        <a:pt x="3982" y="5229"/>
                      </a:cubicBezTo>
                      <a:lnTo>
                        <a:pt x="3982" y="426"/>
                      </a:lnTo>
                      <a:cubicBezTo>
                        <a:pt x="3982" y="214"/>
                        <a:pt x="4164" y="1"/>
                        <a:pt x="43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995750" y="2995200"/>
                  <a:ext cx="59150" cy="325926"/>
                </a:xfrm>
                <a:custGeom>
                  <a:rect b="b" l="l" r="r" t="t"/>
                  <a:pathLst>
                    <a:path extrusionOk="0" h="5655" w="1064">
                      <a:moveTo>
                        <a:pt x="0" y="1"/>
                      </a:moveTo>
                      <a:lnTo>
                        <a:pt x="0" y="5655"/>
                      </a:lnTo>
                      <a:lnTo>
                        <a:pt x="1064" y="5655"/>
                      </a:lnTo>
                      <a:lnTo>
                        <a:pt x="10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83" name="Google Shape;83;p13"/>
          <p:cNvGrpSpPr/>
          <p:nvPr/>
        </p:nvGrpSpPr>
        <p:grpSpPr>
          <a:xfrm flipH="1" rot="10800000">
            <a:off x="-10" y="614178"/>
            <a:ext cx="7559927" cy="3217396"/>
            <a:chOff x="975050" y="-87050"/>
            <a:chExt cx="7349725" cy="2303735"/>
          </a:xfrm>
        </p:grpSpPr>
        <p:sp>
          <p:nvSpPr>
            <p:cNvPr id="84" name="Google Shape;84;p13"/>
            <p:cNvSpPr/>
            <p:nvPr/>
          </p:nvSpPr>
          <p:spPr>
            <a:xfrm>
              <a:off x="1399772" y="-87050"/>
              <a:ext cx="295583" cy="291449"/>
            </a:xfrm>
            <a:custGeom>
              <a:rect b="b" l="l" r="r" t="t"/>
              <a:pathLst>
                <a:path extrusionOk="0" h="5006" w="5077">
                  <a:moveTo>
                    <a:pt x="2115" y="0"/>
                  </a:moveTo>
                  <a:cubicBezTo>
                    <a:pt x="1753" y="0"/>
                    <a:pt x="1387" y="106"/>
                    <a:pt x="1064" y="325"/>
                  </a:cubicBezTo>
                  <a:cubicBezTo>
                    <a:pt x="213" y="872"/>
                    <a:pt x="0" y="2027"/>
                    <a:pt x="578" y="2878"/>
                  </a:cubicBezTo>
                  <a:lnTo>
                    <a:pt x="2006" y="5005"/>
                  </a:lnTo>
                  <a:lnTo>
                    <a:pt x="5076" y="2939"/>
                  </a:lnTo>
                  <a:lnTo>
                    <a:pt x="3648" y="811"/>
                  </a:lnTo>
                  <a:cubicBezTo>
                    <a:pt x="3289" y="283"/>
                    <a:pt x="2708" y="0"/>
                    <a:pt x="21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1516564" y="84002"/>
              <a:ext cx="295583" cy="291449"/>
            </a:xfrm>
            <a:custGeom>
              <a:rect b="b" l="l" r="r" t="t"/>
              <a:pathLst>
                <a:path extrusionOk="0" h="5006" w="5077">
                  <a:moveTo>
                    <a:pt x="3070" y="1"/>
                  </a:moveTo>
                  <a:lnTo>
                    <a:pt x="0" y="2067"/>
                  </a:lnTo>
                  <a:lnTo>
                    <a:pt x="1429" y="4195"/>
                  </a:lnTo>
                  <a:cubicBezTo>
                    <a:pt x="1787" y="4724"/>
                    <a:pt x="2368" y="5006"/>
                    <a:pt x="2961" y="5006"/>
                  </a:cubicBezTo>
                  <a:cubicBezTo>
                    <a:pt x="3323" y="5006"/>
                    <a:pt x="3690" y="4901"/>
                    <a:pt x="4012" y="4682"/>
                  </a:cubicBezTo>
                  <a:cubicBezTo>
                    <a:pt x="4864" y="4134"/>
                    <a:pt x="5076" y="2979"/>
                    <a:pt x="4499" y="2128"/>
                  </a:cubicBez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1399772" y="-82334"/>
              <a:ext cx="373423" cy="458250"/>
            </a:xfrm>
            <a:custGeom>
              <a:rect b="b" l="l" r="r" t="t"/>
              <a:pathLst>
                <a:path extrusionOk="0" h="7871" w="6414">
                  <a:moveTo>
                    <a:pt x="1550" y="0"/>
                  </a:moveTo>
                  <a:cubicBezTo>
                    <a:pt x="1368" y="61"/>
                    <a:pt x="1216" y="122"/>
                    <a:pt x="1064" y="244"/>
                  </a:cubicBezTo>
                  <a:cubicBezTo>
                    <a:pt x="213" y="791"/>
                    <a:pt x="0" y="1946"/>
                    <a:pt x="578" y="2797"/>
                  </a:cubicBezTo>
                  <a:lnTo>
                    <a:pt x="2006" y="4924"/>
                  </a:lnTo>
                  <a:lnTo>
                    <a:pt x="3435" y="7052"/>
                  </a:lnTo>
                  <a:cubicBezTo>
                    <a:pt x="3798" y="7587"/>
                    <a:pt x="4390" y="7870"/>
                    <a:pt x="4991" y="7870"/>
                  </a:cubicBezTo>
                  <a:cubicBezTo>
                    <a:pt x="5345" y="7870"/>
                    <a:pt x="5703" y="7772"/>
                    <a:pt x="6018" y="7569"/>
                  </a:cubicBezTo>
                  <a:cubicBezTo>
                    <a:pt x="6170" y="7447"/>
                    <a:pt x="6292" y="7326"/>
                    <a:pt x="6414" y="7204"/>
                  </a:cubicBezTo>
                  <a:lnTo>
                    <a:pt x="6414" y="7204"/>
                  </a:lnTo>
                  <a:cubicBezTo>
                    <a:pt x="6224" y="7263"/>
                    <a:pt x="6030" y="7291"/>
                    <a:pt x="5839" y="7291"/>
                  </a:cubicBezTo>
                  <a:cubicBezTo>
                    <a:pt x="5235" y="7291"/>
                    <a:pt x="4655" y="7006"/>
                    <a:pt x="4286" y="6475"/>
                  </a:cubicBezTo>
                  <a:lnTo>
                    <a:pt x="2857" y="4347"/>
                  </a:lnTo>
                  <a:lnTo>
                    <a:pt x="1429" y="2219"/>
                  </a:lnTo>
                  <a:cubicBezTo>
                    <a:pt x="942" y="1520"/>
                    <a:pt x="1034" y="608"/>
                    <a:pt x="15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1550157" y="-44491"/>
              <a:ext cx="208893" cy="293196"/>
            </a:xfrm>
            <a:custGeom>
              <a:rect b="b" l="l" r="r" t="t"/>
              <a:pathLst>
                <a:path extrusionOk="0" h="5036" w="3588">
                  <a:moveTo>
                    <a:pt x="208" y="1"/>
                  </a:moveTo>
                  <a:cubicBezTo>
                    <a:pt x="175" y="1"/>
                    <a:pt x="145" y="8"/>
                    <a:pt x="122" y="19"/>
                  </a:cubicBezTo>
                  <a:cubicBezTo>
                    <a:pt x="31" y="80"/>
                    <a:pt x="1" y="201"/>
                    <a:pt x="62" y="293"/>
                  </a:cubicBezTo>
                  <a:lnTo>
                    <a:pt x="3192" y="4943"/>
                  </a:lnTo>
                  <a:cubicBezTo>
                    <a:pt x="3232" y="5002"/>
                    <a:pt x="3296" y="5036"/>
                    <a:pt x="3362" y="5036"/>
                  </a:cubicBezTo>
                  <a:cubicBezTo>
                    <a:pt x="3397" y="5036"/>
                    <a:pt x="3434" y="5026"/>
                    <a:pt x="3466" y="5004"/>
                  </a:cubicBezTo>
                  <a:cubicBezTo>
                    <a:pt x="3557" y="4943"/>
                    <a:pt x="3587" y="4822"/>
                    <a:pt x="3527" y="4761"/>
                  </a:cubicBezTo>
                  <a:lnTo>
                    <a:pt x="365" y="80"/>
                  </a:lnTo>
                  <a:cubicBezTo>
                    <a:pt x="327" y="22"/>
                    <a:pt x="264" y="1"/>
                    <a:pt x="2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3121659" y="318165"/>
              <a:ext cx="277884" cy="286151"/>
            </a:xfrm>
            <a:custGeom>
              <a:rect b="b" l="l" r="r" t="t"/>
              <a:pathLst>
                <a:path extrusionOk="0" h="4915" w="4773">
                  <a:moveTo>
                    <a:pt x="2641" y="0"/>
                  </a:moveTo>
                  <a:cubicBezTo>
                    <a:pt x="1920" y="0"/>
                    <a:pt x="1241" y="434"/>
                    <a:pt x="942" y="1146"/>
                  </a:cubicBezTo>
                  <a:lnTo>
                    <a:pt x="0" y="3547"/>
                  </a:lnTo>
                  <a:lnTo>
                    <a:pt x="3435" y="4915"/>
                  </a:lnTo>
                  <a:lnTo>
                    <a:pt x="4377" y="2544"/>
                  </a:lnTo>
                  <a:cubicBezTo>
                    <a:pt x="4772" y="1602"/>
                    <a:pt x="4286" y="508"/>
                    <a:pt x="3344" y="143"/>
                  </a:cubicBezTo>
                  <a:cubicBezTo>
                    <a:pt x="3113" y="46"/>
                    <a:pt x="2875" y="0"/>
                    <a:pt x="2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3042013" y="524674"/>
              <a:ext cx="277884" cy="286151"/>
            </a:xfrm>
            <a:custGeom>
              <a:rect b="b" l="l" r="r" t="t"/>
              <a:pathLst>
                <a:path extrusionOk="0" h="4915" w="4773">
                  <a:moveTo>
                    <a:pt x="1338" y="0"/>
                  </a:moveTo>
                  <a:lnTo>
                    <a:pt x="395" y="2371"/>
                  </a:lnTo>
                  <a:cubicBezTo>
                    <a:pt x="0" y="3313"/>
                    <a:pt x="487" y="4407"/>
                    <a:pt x="1429" y="4772"/>
                  </a:cubicBezTo>
                  <a:cubicBezTo>
                    <a:pt x="1659" y="4869"/>
                    <a:pt x="1896" y="4914"/>
                    <a:pt x="2128" y="4914"/>
                  </a:cubicBezTo>
                  <a:cubicBezTo>
                    <a:pt x="2850" y="4914"/>
                    <a:pt x="3531" y="4474"/>
                    <a:pt x="3830" y="3739"/>
                  </a:cubicBezTo>
                  <a:lnTo>
                    <a:pt x="4772" y="1368"/>
                  </a:lnTo>
                  <a:lnTo>
                    <a:pt x="13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3042013" y="318165"/>
              <a:ext cx="300881" cy="491435"/>
            </a:xfrm>
            <a:custGeom>
              <a:rect b="b" l="l" r="r" t="t"/>
              <a:pathLst>
                <a:path extrusionOk="0" h="8441" w="5168">
                  <a:moveTo>
                    <a:pt x="4005" y="0"/>
                  </a:moveTo>
                  <a:cubicBezTo>
                    <a:pt x="3277" y="0"/>
                    <a:pt x="2586" y="434"/>
                    <a:pt x="2310" y="1146"/>
                  </a:cubicBezTo>
                  <a:lnTo>
                    <a:pt x="1338" y="3547"/>
                  </a:lnTo>
                  <a:lnTo>
                    <a:pt x="395" y="5918"/>
                  </a:lnTo>
                  <a:cubicBezTo>
                    <a:pt x="0" y="6860"/>
                    <a:pt x="456" y="7954"/>
                    <a:pt x="1429" y="8319"/>
                  </a:cubicBezTo>
                  <a:cubicBezTo>
                    <a:pt x="1581" y="8380"/>
                    <a:pt x="1763" y="8441"/>
                    <a:pt x="1915" y="8441"/>
                  </a:cubicBezTo>
                  <a:cubicBezTo>
                    <a:pt x="1307" y="7954"/>
                    <a:pt x="1034" y="7073"/>
                    <a:pt x="1338" y="6313"/>
                  </a:cubicBezTo>
                  <a:lnTo>
                    <a:pt x="2310" y="3912"/>
                  </a:lnTo>
                  <a:lnTo>
                    <a:pt x="3253" y="1541"/>
                  </a:lnTo>
                  <a:cubicBezTo>
                    <a:pt x="3566" y="800"/>
                    <a:pt x="4280" y="380"/>
                    <a:pt x="5018" y="380"/>
                  </a:cubicBezTo>
                  <a:cubicBezTo>
                    <a:pt x="5068" y="380"/>
                    <a:pt x="5118" y="382"/>
                    <a:pt x="5168" y="386"/>
                  </a:cubicBezTo>
                  <a:cubicBezTo>
                    <a:pt x="5046" y="295"/>
                    <a:pt x="4894" y="204"/>
                    <a:pt x="4712" y="143"/>
                  </a:cubicBezTo>
                  <a:cubicBezTo>
                    <a:pt x="4481" y="46"/>
                    <a:pt x="4241" y="0"/>
                    <a:pt x="40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3208351" y="418013"/>
              <a:ext cx="146947" cy="325799"/>
            </a:xfrm>
            <a:custGeom>
              <a:rect b="b" l="l" r="r" t="t"/>
              <a:pathLst>
                <a:path extrusionOk="0" h="5596" w="2524">
                  <a:moveTo>
                    <a:pt x="2351" y="0"/>
                  </a:moveTo>
                  <a:cubicBezTo>
                    <a:pt x="2270" y="0"/>
                    <a:pt x="2184" y="55"/>
                    <a:pt x="2159" y="130"/>
                  </a:cubicBezTo>
                  <a:lnTo>
                    <a:pt x="61" y="5358"/>
                  </a:lnTo>
                  <a:cubicBezTo>
                    <a:pt x="1" y="5449"/>
                    <a:pt x="61" y="5540"/>
                    <a:pt x="152" y="5571"/>
                  </a:cubicBezTo>
                  <a:cubicBezTo>
                    <a:pt x="178" y="5588"/>
                    <a:pt x="206" y="5595"/>
                    <a:pt x="233" y="5595"/>
                  </a:cubicBezTo>
                  <a:cubicBezTo>
                    <a:pt x="304" y="5595"/>
                    <a:pt x="374" y="5545"/>
                    <a:pt x="396" y="5480"/>
                  </a:cubicBezTo>
                  <a:lnTo>
                    <a:pt x="2493" y="252"/>
                  </a:lnTo>
                  <a:cubicBezTo>
                    <a:pt x="2523" y="160"/>
                    <a:pt x="2493" y="69"/>
                    <a:pt x="2402" y="8"/>
                  </a:cubicBezTo>
                  <a:cubicBezTo>
                    <a:pt x="2386" y="3"/>
                    <a:pt x="2369" y="0"/>
                    <a:pt x="2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989198" y="1140298"/>
              <a:ext cx="230085" cy="263911"/>
            </a:xfrm>
            <a:custGeom>
              <a:rect b="b" l="l" r="r" t="t"/>
              <a:pathLst>
                <a:path extrusionOk="0" h="4533" w="3952">
                  <a:moveTo>
                    <a:pt x="2047" y="0"/>
                  </a:moveTo>
                  <a:cubicBezTo>
                    <a:pt x="1062" y="0"/>
                    <a:pt x="241" y="770"/>
                    <a:pt x="183" y="1736"/>
                  </a:cubicBezTo>
                  <a:lnTo>
                    <a:pt x="0" y="4290"/>
                  </a:lnTo>
                  <a:lnTo>
                    <a:pt x="3709" y="4533"/>
                  </a:lnTo>
                  <a:lnTo>
                    <a:pt x="3861" y="1979"/>
                  </a:lnTo>
                  <a:cubicBezTo>
                    <a:pt x="3952" y="976"/>
                    <a:pt x="3161" y="95"/>
                    <a:pt x="2158" y="4"/>
                  </a:cubicBezTo>
                  <a:cubicBezTo>
                    <a:pt x="2121" y="2"/>
                    <a:pt x="2084" y="0"/>
                    <a:pt x="204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975050" y="1390006"/>
              <a:ext cx="230085" cy="263911"/>
            </a:xfrm>
            <a:custGeom>
              <a:rect b="b" l="l" r="r" t="t"/>
              <a:pathLst>
                <a:path extrusionOk="0" h="4533" w="3952">
                  <a:moveTo>
                    <a:pt x="243" y="1"/>
                  </a:moveTo>
                  <a:lnTo>
                    <a:pt x="91" y="2554"/>
                  </a:lnTo>
                  <a:cubicBezTo>
                    <a:pt x="0" y="3587"/>
                    <a:pt x="790" y="4469"/>
                    <a:pt x="1793" y="4529"/>
                  </a:cubicBezTo>
                  <a:cubicBezTo>
                    <a:pt x="1832" y="4532"/>
                    <a:pt x="1871" y="4533"/>
                    <a:pt x="1909" y="4533"/>
                  </a:cubicBezTo>
                  <a:cubicBezTo>
                    <a:pt x="2892" y="4533"/>
                    <a:pt x="3711" y="3792"/>
                    <a:pt x="3769" y="2797"/>
                  </a:cubicBezTo>
                  <a:lnTo>
                    <a:pt x="3952" y="244"/>
                  </a:lnTo>
                  <a:lnTo>
                    <a:pt x="24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975050" y="1140298"/>
              <a:ext cx="168139" cy="514199"/>
            </a:xfrm>
            <a:custGeom>
              <a:rect b="b" l="l" r="r" t="t"/>
              <a:pathLst>
                <a:path extrusionOk="0" h="8832" w="2888">
                  <a:moveTo>
                    <a:pt x="2263" y="0"/>
                  </a:moveTo>
                  <a:cubicBezTo>
                    <a:pt x="1305" y="0"/>
                    <a:pt x="484" y="770"/>
                    <a:pt x="426" y="1736"/>
                  </a:cubicBezTo>
                  <a:lnTo>
                    <a:pt x="243" y="4290"/>
                  </a:lnTo>
                  <a:lnTo>
                    <a:pt x="61" y="6843"/>
                  </a:lnTo>
                  <a:cubicBezTo>
                    <a:pt x="0" y="7876"/>
                    <a:pt x="790" y="8758"/>
                    <a:pt x="1793" y="8818"/>
                  </a:cubicBezTo>
                  <a:cubicBezTo>
                    <a:pt x="1847" y="8827"/>
                    <a:pt x="1900" y="8831"/>
                    <a:pt x="1953" y="8831"/>
                  </a:cubicBezTo>
                  <a:cubicBezTo>
                    <a:pt x="2080" y="8831"/>
                    <a:pt x="2203" y="8810"/>
                    <a:pt x="2310" y="8788"/>
                  </a:cubicBezTo>
                  <a:cubicBezTo>
                    <a:pt x="1550" y="8515"/>
                    <a:pt x="1064" y="7755"/>
                    <a:pt x="1094" y="6934"/>
                  </a:cubicBezTo>
                  <a:lnTo>
                    <a:pt x="1277" y="4381"/>
                  </a:lnTo>
                  <a:lnTo>
                    <a:pt x="1429" y="1797"/>
                  </a:lnTo>
                  <a:cubicBezTo>
                    <a:pt x="1490" y="976"/>
                    <a:pt x="2097" y="308"/>
                    <a:pt x="2888" y="125"/>
                  </a:cubicBezTo>
                  <a:cubicBezTo>
                    <a:pt x="2736" y="65"/>
                    <a:pt x="2553" y="34"/>
                    <a:pt x="2371" y="4"/>
                  </a:cubicBezTo>
                  <a:cubicBezTo>
                    <a:pt x="2335" y="2"/>
                    <a:pt x="2299" y="0"/>
                    <a:pt x="2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1139583" y="1220118"/>
              <a:ext cx="44305" cy="348680"/>
            </a:xfrm>
            <a:custGeom>
              <a:rect b="b" l="l" r="r" t="t"/>
              <a:pathLst>
                <a:path extrusionOk="0" h="5989" w="761">
                  <a:moveTo>
                    <a:pt x="578" y="1"/>
                  </a:moveTo>
                  <a:cubicBezTo>
                    <a:pt x="457" y="1"/>
                    <a:pt x="396" y="61"/>
                    <a:pt x="366" y="183"/>
                  </a:cubicBezTo>
                  <a:lnTo>
                    <a:pt x="1" y="5776"/>
                  </a:lnTo>
                  <a:cubicBezTo>
                    <a:pt x="1" y="5897"/>
                    <a:pt x="62" y="5988"/>
                    <a:pt x="153" y="5988"/>
                  </a:cubicBezTo>
                  <a:cubicBezTo>
                    <a:pt x="275" y="5988"/>
                    <a:pt x="366" y="5928"/>
                    <a:pt x="366" y="5806"/>
                  </a:cubicBezTo>
                  <a:lnTo>
                    <a:pt x="730" y="183"/>
                  </a:lnTo>
                  <a:cubicBezTo>
                    <a:pt x="761" y="92"/>
                    <a:pt x="670" y="1"/>
                    <a:pt x="5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2117193" y="1083014"/>
              <a:ext cx="284987" cy="288888"/>
            </a:xfrm>
            <a:custGeom>
              <a:rect b="b" l="l" r="r" t="t"/>
              <a:pathLst>
                <a:path extrusionOk="0" h="4962" w="4895">
                  <a:moveTo>
                    <a:pt x="2110" y="0"/>
                  </a:moveTo>
                  <a:cubicBezTo>
                    <a:pt x="1839" y="0"/>
                    <a:pt x="1565" y="61"/>
                    <a:pt x="1308" y="190"/>
                  </a:cubicBezTo>
                  <a:cubicBezTo>
                    <a:pt x="396" y="615"/>
                    <a:pt x="1" y="1740"/>
                    <a:pt x="426" y="2652"/>
                  </a:cubicBezTo>
                  <a:lnTo>
                    <a:pt x="1551" y="4962"/>
                  </a:lnTo>
                  <a:lnTo>
                    <a:pt x="4895" y="3381"/>
                  </a:lnTo>
                  <a:lnTo>
                    <a:pt x="3800" y="1071"/>
                  </a:lnTo>
                  <a:cubicBezTo>
                    <a:pt x="3473" y="395"/>
                    <a:pt x="2801" y="0"/>
                    <a:pt x="21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2207494" y="1279858"/>
              <a:ext cx="284929" cy="288888"/>
            </a:xfrm>
            <a:custGeom>
              <a:rect b="b" l="l" r="r" t="t"/>
              <a:pathLst>
                <a:path extrusionOk="0" h="4962" w="4894">
                  <a:moveTo>
                    <a:pt x="3344" y="0"/>
                  </a:moveTo>
                  <a:lnTo>
                    <a:pt x="0" y="1581"/>
                  </a:lnTo>
                  <a:lnTo>
                    <a:pt x="1094" y="3891"/>
                  </a:lnTo>
                  <a:cubicBezTo>
                    <a:pt x="1400" y="4567"/>
                    <a:pt x="2066" y="4962"/>
                    <a:pt x="2754" y="4962"/>
                  </a:cubicBezTo>
                  <a:cubicBezTo>
                    <a:pt x="3025" y="4962"/>
                    <a:pt x="3299" y="4901"/>
                    <a:pt x="3556" y="4772"/>
                  </a:cubicBezTo>
                  <a:cubicBezTo>
                    <a:pt x="4499" y="4347"/>
                    <a:pt x="4894" y="3222"/>
                    <a:pt x="4438" y="2310"/>
                  </a:cubicBezTo>
                  <a:lnTo>
                    <a:pt x="334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2117193" y="1085168"/>
              <a:ext cx="322131" cy="483634"/>
            </a:xfrm>
            <a:custGeom>
              <a:rect b="b" l="l" r="r" t="t"/>
              <a:pathLst>
                <a:path extrusionOk="0" h="8307" w="5533">
                  <a:moveTo>
                    <a:pt x="1825" y="1"/>
                  </a:moveTo>
                  <a:lnTo>
                    <a:pt x="1825" y="1"/>
                  </a:lnTo>
                  <a:cubicBezTo>
                    <a:pt x="1642" y="31"/>
                    <a:pt x="1490" y="61"/>
                    <a:pt x="1308" y="153"/>
                  </a:cubicBezTo>
                  <a:cubicBezTo>
                    <a:pt x="396" y="578"/>
                    <a:pt x="1" y="1703"/>
                    <a:pt x="426" y="2615"/>
                  </a:cubicBezTo>
                  <a:lnTo>
                    <a:pt x="1551" y="4925"/>
                  </a:lnTo>
                  <a:lnTo>
                    <a:pt x="2645" y="7265"/>
                  </a:lnTo>
                  <a:cubicBezTo>
                    <a:pt x="2950" y="7918"/>
                    <a:pt x="3614" y="8306"/>
                    <a:pt x="4301" y="8306"/>
                  </a:cubicBezTo>
                  <a:cubicBezTo>
                    <a:pt x="4573" y="8306"/>
                    <a:pt x="4849" y="8246"/>
                    <a:pt x="5107" y="8116"/>
                  </a:cubicBezTo>
                  <a:cubicBezTo>
                    <a:pt x="5290" y="8056"/>
                    <a:pt x="5411" y="7964"/>
                    <a:pt x="5533" y="7843"/>
                  </a:cubicBezTo>
                  <a:lnTo>
                    <a:pt x="5533" y="7843"/>
                  </a:lnTo>
                  <a:cubicBezTo>
                    <a:pt x="5442" y="7857"/>
                    <a:pt x="5350" y="7864"/>
                    <a:pt x="5258" y="7864"/>
                  </a:cubicBezTo>
                  <a:cubicBezTo>
                    <a:pt x="4583" y="7864"/>
                    <a:pt x="3909" y="7478"/>
                    <a:pt x="3588" y="6809"/>
                  </a:cubicBezTo>
                  <a:lnTo>
                    <a:pt x="2493" y="4499"/>
                  </a:lnTo>
                  <a:lnTo>
                    <a:pt x="1369" y="2189"/>
                  </a:lnTo>
                  <a:cubicBezTo>
                    <a:pt x="1004" y="1429"/>
                    <a:pt x="1217" y="517"/>
                    <a:pt x="18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2274739" y="1133317"/>
              <a:ext cx="166393" cy="317124"/>
            </a:xfrm>
            <a:custGeom>
              <a:rect b="b" l="l" r="r" t="t"/>
              <a:pathLst>
                <a:path extrusionOk="0" h="5447" w="2858">
                  <a:moveTo>
                    <a:pt x="228" y="0"/>
                  </a:moveTo>
                  <a:cubicBezTo>
                    <a:pt x="203" y="0"/>
                    <a:pt x="178" y="8"/>
                    <a:pt x="152" y="25"/>
                  </a:cubicBezTo>
                  <a:cubicBezTo>
                    <a:pt x="61" y="55"/>
                    <a:pt x="0" y="177"/>
                    <a:pt x="61" y="268"/>
                  </a:cubicBezTo>
                  <a:lnTo>
                    <a:pt x="2493" y="5344"/>
                  </a:lnTo>
                  <a:cubicBezTo>
                    <a:pt x="2515" y="5412"/>
                    <a:pt x="2589" y="5447"/>
                    <a:pt x="2663" y="5447"/>
                  </a:cubicBezTo>
                  <a:cubicBezTo>
                    <a:pt x="2688" y="5447"/>
                    <a:pt x="2713" y="5443"/>
                    <a:pt x="2736" y="5435"/>
                  </a:cubicBezTo>
                  <a:cubicBezTo>
                    <a:pt x="2827" y="5374"/>
                    <a:pt x="2857" y="5283"/>
                    <a:pt x="2827" y="5192"/>
                  </a:cubicBezTo>
                  <a:lnTo>
                    <a:pt x="395" y="116"/>
                  </a:lnTo>
                  <a:cubicBezTo>
                    <a:pt x="351" y="50"/>
                    <a:pt x="292" y="0"/>
                    <a:pt x="2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flipH="1">
              <a:off x="6976344" y="84015"/>
              <a:ext cx="295583" cy="291449"/>
            </a:xfrm>
            <a:custGeom>
              <a:rect b="b" l="l" r="r" t="t"/>
              <a:pathLst>
                <a:path extrusionOk="0" h="5006" w="5077">
                  <a:moveTo>
                    <a:pt x="2115" y="0"/>
                  </a:moveTo>
                  <a:cubicBezTo>
                    <a:pt x="1753" y="0"/>
                    <a:pt x="1387" y="106"/>
                    <a:pt x="1064" y="325"/>
                  </a:cubicBezTo>
                  <a:cubicBezTo>
                    <a:pt x="213" y="872"/>
                    <a:pt x="0" y="2027"/>
                    <a:pt x="578" y="2878"/>
                  </a:cubicBezTo>
                  <a:lnTo>
                    <a:pt x="2006" y="5005"/>
                  </a:lnTo>
                  <a:lnTo>
                    <a:pt x="5076" y="2939"/>
                  </a:lnTo>
                  <a:lnTo>
                    <a:pt x="3648" y="811"/>
                  </a:lnTo>
                  <a:cubicBezTo>
                    <a:pt x="3289" y="283"/>
                    <a:pt x="2708" y="0"/>
                    <a:pt x="21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flipH="1">
              <a:off x="6859552" y="255067"/>
              <a:ext cx="295583" cy="291449"/>
            </a:xfrm>
            <a:custGeom>
              <a:rect b="b" l="l" r="r" t="t"/>
              <a:pathLst>
                <a:path extrusionOk="0" h="5006" w="5077">
                  <a:moveTo>
                    <a:pt x="3070" y="1"/>
                  </a:moveTo>
                  <a:lnTo>
                    <a:pt x="0" y="2067"/>
                  </a:lnTo>
                  <a:lnTo>
                    <a:pt x="1429" y="4195"/>
                  </a:lnTo>
                  <a:cubicBezTo>
                    <a:pt x="1787" y="4724"/>
                    <a:pt x="2368" y="5006"/>
                    <a:pt x="2961" y="5006"/>
                  </a:cubicBezTo>
                  <a:cubicBezTo>
                    <a:pt x="3323" y="5006"/>
                    <a:pt x="3690" y="4901"/>
                    <a:pt x="4012" y="4682"/>
                  </a:cubicBezTo>
                  <a:cubicBezTo>
                    <a:pt x="4864" y="4134"/>
                    <a:pt x="5076" y="2979"/>
                    <a:pt x="4499" y="2128"/>
                  </a:cubicBez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flipH="1">
              <a:off x="6898504" y="88730"/>
              <a:ext cx="373423" cy="458250"/>
            </a:xfrm>
            <a:custGeom>
              <a:rect b="b" l="l" r="r" t="t"/>
              <a:pathLst>
                <a:path extrusionOk="0" h="7871" w="6414">
                  <a:moveTo>
                    <a:pt x="1550" y="0"/>
                  </a:moveTo>
                  <a:cubicBezTo>
                    <a:pt x="1368" y="61"/>
                    <a:pt x="1216" y="122"/>
                    <a:pt x="1064" y="244"/>
                  </a:cubicBezTo>
                  <a:cubicBezTo>
                    <a:pt x="213" y="791"/>
                    <a:pt x="0" y="1946"/>
                    <a:pt x="578" y="2797"/>
                  </a:cubicBezTo>
                  <a:lnTo>
                    <a:pt x="2006" y="4924"/>
                  </a:lnTo>
                  <a:lnTo>
                    <a:pt x="3435" y="7052"/>
                  </a:lnTo>
                  <a:cubicBezTo>
                    <a:pt x="3798" y="7587"/>
                    <a:pt x="4390" y="7870"/>
                    <a:pt x="4991" y="7870"/>
                  </a:cubicBezTo>
                  <a:cubicBezTo>
                    <a:pt x="5345" y="7870"/>
                    <a:pt x="5703" y="7772"/>
                    <a:pt x="6018" y="7569"/>
                  </a:cubicBezTo>
                  <a:cubicBezTo>
                    <a:pt x="6170" y="7447"/>
                    <a:pt x="6292" y="7326"/>
                    <a:pt x="6414" y="7204"/>
                  </a:cubicBezTo>
                  <a:lnTo>
                    <a:pt x="6414" y="7204"/>
                  </a:lnTo>
                  <a:cubicBezTo>
                    <a:pt x="6224" y="7263"/>
                    <a:pt x="6030" y="7291"/>
                    <a:pt x="5839" y="7291"/>
                  </a:cubicBezTo>
                  <a:cubicBezTo>
                    <a:pt x="5235" y="7291"/>
                    <a:pt x="4655" y="7006"/>
                    <a:pt x="4286" y="6475"/>
                  </a:cubicBezTo>
                  <a:lnTo>
                    <a:pt x="2857" y="4347"/>
                  </a:lnTo>
                  <a:lnTo>
                    <a:pt x="1429" y="2219"/>
                  </a:lnTo>
                  <a:cubicBezTo>
                    <a:pt x="942" y="1520"/>
                    <a:pt x="1034" y="608"/>
                    <a:pt x="15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flipH="1">
              <a:off x="6912648" y="126574"/>
              <a:ext cx="208893" cy="293196"/>
            </a:xfrm>
            <a:custGeom>
              <a:rect b="b" l="l" r="r" t="t"/>
              <a:pathLst>
                <a:path extrusionOk="0" h="5036" w="3588">
                  <a:moveTo>
                    <a:pt x="208" y="1"/>
                  </a:moveTo>
                  <a:cubicBezTo>
                    <a:pt x="175" y="1"/>
                    <a:pt x="145" y="8"/>
                    <a:pt x="122" y="19"/>
                  </a:cubicBezTo>
                  <a:cubicBezTo>
                    <a:pt x="31" y="80"/>
                    <a:pt x="1" y="201"/>
                    <a:pt x="62" y="293"/>
                  </a:cubicBezTo>
                  <a:lnTo>
                    <a:pt x="3192" y="4943"/>
                  </a:lnTo>
                  <a:cubicBezTo>
                    <a:pt x="3232" y="5002"/>
                    <a:pt x="3296" y="5036"/>
                    <a:pt x="3362" y="5036"/>
                  </a:cubicBezTo>
                  <a:cubicBezTo>
                    <a:pt x="3397" y="5036"/>
                    <a:pt x="3434" y="5026"/>
                    <a:pt x="3466" y="5004"/>
                  </a:cubicBezTo>
                  <a:cubicBezTo>
                    <a:pt x="3557" y="4943"/>
                    <a:pt x="3587" y="4822"/>
                    <a:pt x="3527" y="4761"/>
                  </a:cubicBezTo>
                  <a:lnTo>
                    <a:pt x="365" y="80"/>
                  </a:lnTo>
                  <a:cubicBezTo>
                    <a:pt x="327" y="22"/>
                    <a:pt x="264" y="1"/>
                    <a:pt x="2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flipH="1">
              <a:off x="7967245" y="697447"/>
              <a:ext cx="277884" cy="286151"/>
            </a:xfrm>
            <a:custGeom>
              <a:rect b="b" l="l" r="r" t="t"/>
              <a:pathLst>
                <a:path extrusionOk="0" h="4915" w="4773">
                  <a:moveTo>
                    <a:pt x="2641" y="0"/>
                  </a:moveTo>
                  <a:cubicBezTo>
                    <a:pt x="1920" y="0"/>
                    <a:pt x="1241" y="434"/>
                    <a:pt x="942" y="1146"/>
                  </a:cubicBezTo>
                  <a:lnTo>
                    <a:pt x="0" y="3547"/>
                  </a:lnTo>
                  <a:lnTo>
                    <a:pt x="3435" y="4915"/>
                  </a:lnTo>
                  <a:lnTo>
                    <a:pt x="4377" y="2544"/>
                  </a:lnTo>
                  <a:cubicBezTo>
                    <a:pt x="4772" y="1602"/>
                    <a:pt x="4286" y="508"/>
                    <a:pt x="3344" y="143"/>
                  </a:cubicBezTo>
                  <a:cubicBezTo>
                    <a:pt x="3113" y="46"/>
                    <a:pt x="2875" y="0"/>
                    <a:pt x="2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flipH="1">
              <a:off x="8046891" y="903956"/>
              <a:ext cx="277884" cy="286151"/>
            </a:xfrm>
            <a:custGeom>
              <a:rect b="b" l="l" r="r" t="t"/>
              <a:pathLst>
                <a:path extrusionOk="0" h="4915" w="4773">
                  <a:moveTo>
                    <a:pt x="1338" y="0"/>
                  </a:moveTo>
                  <a:lnTo>
                    <a:pt x="395" y="2371"/>
                  </a:lnTo>
                  <a:cubicBezTo>
                    <a:pt x="0" y="3313"/>
                    <a:pt x="487" y="4407"/>
                    <a:pt x="1429" y="4772"/>
                  </a:cubicBezTo>
                  <a:cubicBezTo>
                    <a:pt x="1659" y="4869"/>
                    <a:pt x="1896" y="4914"/>
                    <a:pt x="2128" y="4914"/>
                  </a:cubicBezTo>
                  <a:cubicBezTo>
                    <a:pt x="2850" y="4914"/>
                    <a:pt x="3531" y="4474"/>
                    <a:pt x="3830" y="3739"/>
                  </a:cubicBezTo>
                  <a:lnTo>
                    <a:pt x="4772" y="1368"/>
                  </a:lnTo>
                  <a:lnTo>
                    <a:pt x="13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flipH="1">
              <a:off x="8023894" y="697447"/>
              <a:ext cx="300881" cy="491435"/>
            </a:xfrm>
            <a:custGeom>
              <a:rect b="b" l="l" r="r" t="t"/>
              <a:pathLst>
                <a:path extrusionOk="0" h="8441" w="5168">
                  <a:moveTo>
                    <a:pt x="4005" y="0"/>
                  </a:moveTo>
                  <a:cubicBezTo>
                    <a:pt x="3277" y="0"/>
                    <a:pt x="2586" y="434"/>
                    <a:pt x="2310" y="1146"/>
                  </a:cubicBezTo>
                  <a:lnTo>
                    <a:pt x="1338" y="3547"/>
                  </a:lnTo>
                  <a:lnTo>
                    <a:pt x="395" y="5918"/>
                  </a:lnTo>
                  <a:cubicBezTo>
                    <a:pt x="0" y="6860"/>
                    <a:pt x="456" y="7954"/>
                    <a:pt x="1429" y="8319"/>
                  </a:cubicBezTo>
                  <a:cubicBezTo>
                    <a:pt x="1581" y="8380"/>
                    <a:pt x="1763" y="8441"/>
                    <a:pt x="1915" y="8441"/>
                  </a:cubicBezTo>
                  <a:cubicBezTo>
                    <a:pt x="1307" y="7954"/>
                    <a:pt x="1034" y="7073"/>
                    <a:pt x="1338" y="6313"/>
                  </a:cubicBezTo>
                  <a:lnTo>
                    <a:pt x="2310" y="3912"/>
                  </a:lnTo>
                  <a:lnTo>
                    <a:pt x="3253" y="1541"/>
                  </a:lnTo>
                  <a:cubicBezTo>
                    <a:pt x="3566" y="800"/>
                    <a:pt x="4280" y="380"/>
                    <a:pt x="5018" y="380"/>
                  </a:cubicBezTo>
                  <a:cubicBezTo>
                    <a:pt x="5068" y="380"/>
                    <a:pt x="5118" y="382"/>
                    <a:pt x="5168" y="386"/>
                  </a:cubicBezTo>
                  <a:cubicBezTo>
                    <a:pt x="5046" y="295"/>
                    <a:pt x="4894" y="204"/>
                    <a:pt x="4712" y="143"/>
                  </a:cubicBezTo>
                  <a:cubicBezTo>
                    <a:pt x="4481" y="46"/>
                    <a:pt x="4241" y="0"/>
                    <a:pt x="40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flipH="1">
              <a:off x="8011490" y="797296"/>
              <a:ext cx="146947" cy="325799"/>
            </a:xfrm>
            <a:custGeom>
              <a:rect b="b" l="l" r="r" t="t"/>
              <a:pathLst>
                <a:path extrusionOk="0" h="5596" w="2524">
                  <a:moveTo>
                    <a:pt x="2351" y="0"/>
                  </a:moveTo>
                  <a:cubicBezTo>
                    <a:pt x="2270" y="0"/>
                    <a:pt x="2184" y="55"/>
                    <a:pt x="2159" y="130"/>
                  </a:cubicBezTo>
                  <a:lnTo>
                    <a:pt x="61" y="5358"/>
                  </a:lnTo>
                  <a:cubicBezTo>
                    <a:pt x="1" y="5449"/>
                    <a:pt x="61" y="5540"/>
                    <a:pt x="152" y="5571"/>
                  </a:cubicBezTo>
                  <a:cubicBezTo>
                    <a:pt x="178" y="5588"/>
                    <a:pt x="206" y="5595"/>
                    <a:pt x="233" y="5595"/>
                  </a:cubicBezTo>
                  <a:cubicBezTo>
                    <a:pt x="304" y="5595"/>
                    <a:pt x="374" y="5545"/>
                    <a:pt x="396" y="5480"/>
                  </a:cubicBezTo>
                  <a:lnTo>
                    <a:pt x="2493" y="252"/>
                  </a:lnTo>
                  <a:cubicBezTo>
                    <a:pt x="2523" y="160"/>
                    <a:pt x="2493" y="69"/>
                    <a:pt x="2402" y="8"/>
                  </a:cubicBezTo>
                  <a:cubicBezTo>
                    <a:pt x="2386" y="3"/>
                    <a:pt x="2369" y="0"/>
                    <a:pt x="2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 name="Google Shape;108;p13"/>
            <p:cNvGrpSpPr/>
            <p:nvPr/>
          </p:nvGrpSpPr>
          <p:grpSpPr>
            <a:xfrm>
              <a:off x="5402363" y="671560"/>
              <a:ext cx="517818" cy="543201"/>
              <a:chOff x="6144651" y="1250347"/>
              <a:chExt cx="517818" cy="543201"/>
            </a:xfrm>
          </p:grpSpPr>
          <p:sp>
            <p:nvSpPr>
              <p:cNvPr id="109" name="Google Shape;109;p13"/>
              <p:cNvSpPr/>
              <p:nvPr/>
            </p:nvSpPr>
            <p:spPr>
              <a:xfrm flipH="1" rot="2568446">
                <a:off x="6362979" y="1293376"/>
                <a:ext cx="230085" cy="263911"/>
              </a:xfrm>
              <a:custGeom>
                <a:rect b="b" l="l" r="r" t="t"/>
                <a:pathLst>
                  <a:path extrusionOk="0" h="4533" w="3952">
                    <a:moveTo>
                      <a:pt x="2047" y="0"/>
                    </a:moveTo>
                    <a:cubicBezTo>
                      <a:pt x="1062" y="0"/>
                      <a:pt x="241" y="770"/>
                      <a:pt x="183" y="1736"/>
                    </a:cubicBezTo>
                    <a:lnTo>
                      <a:pt x="0" y="4290"/>
                    </a:lnTo>
                    <a:lnTo>
                      <a:pt x="3709" y="4533"/>
                    </a:lnTo>
                    <a:lnTo>
                      <a:pt x="3861" y="1979"/>
                    </a:lnTo>
                    <a:cubicBezTo>
                      <a:pt x="3952" y="976"/>
                      <a:pt x="3161" y="95"/>
                      <a:pt x="2158" y="4"/>
                    </a:cubicBezTo>
                    <a:cubicBezTo>
                      <a:pt x="2121" y="2"/>
                      <a:pt x="2084" y="0"/>
                      <a:pt x="204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flipH="1" rot="2568446">
                <a:off x="6203677" y="1486190"/>
                <a:ext cx="230085" cy="263911"/>
              </a:xfrm>
              <a:custGeom>
                <a:rect b="b" l="l" r="r" t="t"/>
                <a:pathLst>
                  <a:path extrusionOk="0" h="4533" w="3952">
                    <a:moveTo>
                      <a:pt x="243" y="1"/>
                    </a:moveTo>
                    <a:lnTo>
                      <a:pt x="91" y="2554"/>
                    </a:lnTo>
                    <a:cubicBezTo>
                      <a:pt x="0" y="3587"/>
                      <a:pt x="790" y="4469"/>
                      <a:pt x="1793" y="4529"/>
                    </a:cubicBezTo>
                    <a:cubicBezTo>
                      <a:pt x="1832" y="4532"/>
                      <a:pt x="1871" y="4533"/>
                      <a:pt x="1909" y="4533"/>
                    </a:cubicBezTo>
                    <a:cubicBezTo>
                      <a:pt x="2892" y="4533"/>
                      <a:pt x="3711" y="3792"/>
                      <a:pt x="3769" y="2797"/>
                    </a:cubicBezTo>
                    <a:lnTo>
                      <a:pt x="3952" y="244"/>
                    </a:lnTo>
                    <a:lnTo>
                      <a:pt x="24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flipH="1" rot="2568446">
                <a:off x="6342015" y="1290703"/>
                <a:ext cx="168139" cy="514198"/>
              </a:xfrm>
              <a:custGeom>
                <a:rect b="b" l="l" r="r" t="t"/>
                <a:pathLst>
                  <a:path extrusionOk="0" h="8832" w="2888">
                    <a:moveTo>
                      <a:pt x="2263" y="0"/>
                    </a:moveTo>
                    <a:cubicBezTo>
                      <a:pt x="1305" y="0"/>
                      <a:pt x="484" y="770"/>
                      <a:pt x="426" y="1736"/>
                    </a:cubicBezTo>
                    <a:lnTo>
                      <a:pt x="243" y="4290"/>
                    </a:lnTo>
                    <a:lnTo>
                      <a:pt x="61" y="6843"/>
                    </a:lnTo>
                    <a:cubicBezTo>
                      <a:pt x="0" y="7876"/>
                      <a:pt x="790" y="8758"/>
                      <a:pt x="1793" y="8818"/>
                    </a:cubicBezTo>
                    <a:cubicBezTo>
                      <a:pt x="1847" y="8827"/>
                      <a:pt x="1900" y="8831"/>
                      <a:pt x="1953" y="8831"/>
                    </a:cubicBezTo>
                    <a:cubicBezTo>
                      <a:pt x="2080" y="8831"/>
                      <a:pt x="2203" y="8810"/>
                      <a:pt x="2310" y="8788"/>
                    </a:cubicBezTo>
                    <a:cubicBezTo>
                      <a:pt x="1550" y="8515"/>
                      <a:pt x="1064" y="7755"/>
                      <a:pt x="1094" y="6934"/>
                    </a:cubicBezTo>
                    <a:lnTo>
                      <a:pt x="1277" y="4381"/>
                    </a:lnTo>
                    <a:lnTo>
                      <a:pt x="1429" y="1797"/>
                    </a:lnTo>
                    <a:cubicBezTo>
                      <a:pt x="1490" y="976"/>
                      <a:pt x="2097" y="308"/>
                      <a:pt x="2888" y="125"/>
                    </a:cubicBezTo>
                    <a:cubicBezTo>
                      <a:pt x="2736" y="65"/>
                      <a:pt x="2553" y="34"/>
                      <a:pt x="2371" y="4"/>
                    </a:cubicBezTo>
                    <a:cubicBezTo>
                      <a:pt x="2335" y="2"/>
                      <a:pt x="2299" y="0"/>
                      <a:pt x="2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flipH="1" rot="2568446">
                <a:off x="6330644" y="1301581"/>
                <a:ext cx="44305" cy="348679"/>
              </a:xfrm>
              <a:custGeom>
                <a:rect b="b" l="l" r="r" t="t"/>
                <a:pathLst>
                  <a:path extrusionOk="0" h="5989" w="761">
                    <a:moveTo>
                      <a:pt x="578" y="1"/>
                    </a:moveTo>
                    <a:cubicBezTo>
                      <a:pt x="457" y="1"/>
                      <a:pt x="396" y="61"/>
                      <a:pt x="366" y="183"/>
                    </a:cubicBezTo>
                    <a:lnTo>
                      <a:pt x="1" y="5776"/>
                    </a:lnTo>
                    <a:cubicBezTo>
                      <a:pt x="1" y="5897"/>
                      <a:pt x="62" y="5988"/>
                      <a:pt x="153" y="5988"/>
                    </a:cubicBezTo>
                    <a:cubicBezTo>
                      <a:pt x="275" y="5988"/>
                      <a:pt x="366" y="5928"/>
                      <a:pt x="366" y="5806"/>
                    </a:cubicBezTo>
                    <a:lnTo>
                      <a:pt x="730" y="183"/>
                    </a:lnTo>
                    <a:cubicBezTo>
                      <a:pt x="761" y="92"/>
                      <a:pt x="670" y="1"/>
                      <a:pt x="5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 name="Google Shape;113;p13"/>
            <p:cNvGrpSpPr/>
            <p:nvPr/>
          </p:nvGrpSpPr>
          <p:grpSpPr>
            <a:xfrm>
              <a:off x="7408052" y="1730897"/>
              <a:ext cx="375229" cy="485788"/>
              <a:chOff x="5377840" y="454547"/>
              <a:chExt cx="375229" cy="485788"/>
            </a:xfrm>
          </p:grpSpPr>
          <p:sp>
            <p:nvSpPr>
              <p:cNvPr id="114" name="Google Shape;114;p13"/>
              <p:cNvSpPr/>
              <p:nvPr/>
            </p:nvSpPr>
            <p:spPr>
              <a:xfrm flipH="1">
                <a:off x="5468083" y="454547"/>
                <a:ext cx="284987" cy="288888"/>
              </a:xfrm>
              <a:custGeom>
                <a:rect b="b" l="l" r="r" t="t"/>
                <a:pathLst>
                  <a:path extrusionOk="0" h="4962" w="4895">
                    <a:moveTo>
                      <a:pt x="2110" y="0"/>
                    </a:moveTo>
                    <a:cubicBezTo>
                      <a:pt x="1839" y="0"/>
                      <a:pt x="1565" y="61"/>
                      <a:pt x="1308" y="190"/>
                    </a:cubicBezTo>
                    <a:cubicBezTo>
                      <a:pt x="396" y="615"/>
                      <a:pt x="1" y="1740"/>
                      <a:pt x="426" y="2652"/>
                    </a:cubicBezTo>
                    <a:lnTo>
                      <a:pt x="1551" y="4962"/>
                    </a:lnTo>
                    <a:lnTo>
                      <a:pt x="4895" y="3381"/>
                    </a:lnTo>
                    <a:lnTo>
                      <a:pt x="3800" y="1071"/>
                    </a:lnTo>
                    <a:cubicBezTo>
                      <a:pt x="3473" y="395"/>
                      <a:pt x="2801" y="0"/>
                      <a:pt x="21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flipH="1">
                <a:off x="5377840" y="651391"/>
                <a:ext cx="284929" cy="288888"/>
              </a:xfrm>
              <a:custGeom>
                <a:rect b="b" l="l" r="r" t="t"/>
                <a:pathLst>
                  <a:path extrusionOk="0" h="4962" w="4894">
                    <a:moveTo>
                      <a:pt x="3344" y="0"/>
                    </a:moveTo>
                    <a:lnTo>
                      <a:pt x="0" y="1581"/>
                    </a:lnTo>
                    <a:lnTo>
                      <a:pt x="1094" y="3891"/>
                    </a:lnTo>
                    <a:cubicBezTo>
                      <a:pt x="1400" y="4567"/>
                      <a:pt x="2066" y="4962"/>
                      <a:pt x="2754" y="4962"/>
                    </a:cubicBezTo>
                    <a:cubicBezTo>
                      <a:pt x="3025" y="4962"/>
                      <a:pt x="3299" y="4901"/>
                      <a:pt x="3556" y="4772"/>
                    </a:cubicBezTo>
                    <a:cubicBezTo>
                      <a:pt x="4499" y="4347"/>
                      <a:pt x="4894" y="3222"/>
                      <a:pt x="4438" y="2310"/>
                    </a:cubicBezTo>
                    <a:lnTo>
                      <a:pt x="334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flipH="1">
                <a:off x="5430938" y="456701"/>
                <a:ext cx="322131" cy="483634"/>
              </a:xfrm>
              <a:custGeom>
                <a:rect b="b" l="l" r="r" t="t"/>
                <a:pathLst>
                  <a:path extrusionOk="0" h="8307" w="5533">
                    <a:moveTo>
                      <a:pt x="1825" y="1"/>
                    </a:moveTo>
                    <a:lnTo>
                      <a:pt x="1825" y="1"/>
                    </a:lnTo>
                    <a:cubicBezTo>
                      <a:pt x="1642" y="31"/>
                      <a:pt x="1490" y="61"/>
                      <a:pt x="1308" y="153"/>
                    </a:cubicBezTo>
                    <a:cubicBezTo>
                      <a:pt x="396" y="578"/>
                      <a:pt x="1" y="1703"/>
                      <a:pt x="426" y="2615"/>
                    </a:cubicBezTo>
                    <a:lnTo>
                      <a:pt x="1551" y="4925"/>
                    </a:lnTo>
                    <a:lnTo>
                      <a:pt x="2645" y="7265"/>
                    </a:lnTo>
                    <a:cubicBezTo>
                      <a:pt x="2950" y="7918"/>
                      <a:pt x="3614" y="8306"/>
                      <a:pt x="4301" y="8306"/>
                    </a:cubicBezTo>
                    <a:cubicBezTo>
                      <a:pt x="4573" y="8306"/>
                      <a:pt x="4849" y="8246"/>
                      <a:pt x="5107" y="8116"/>
                    </a:cubicBezTo>
                    <a:cubicBezTo>
                      <a:pt x="5290" y="8056"/>
                      <a:pt x="5411" y="7964"/>
                      <a:pt x="5533" y="7843"/>
                    </a:cubicBezTo>
                    <a:lnTo>
                      <a:pt x="5533" y="7843"/>
                    </a:lnTo>
                    <a:cubicBezTo>
                      <a:pt x="5442" y="7857"/>
                      <a:pt x="5350" y="7864"/>
                      <a:pt x="5258" y="7864"/>
                    </a:cubicBezTo>
                    <a:cubicBezTo>
                      <a:pt x="4583" y="7864"/>
                      <a:pt x="3909" y="7478"/>
                      <a:pt x="3588" y="6809"/>
                    </a:cubicBezTo>
                    <a:lnTo>
                      <a:pt x="2493" y="4499"/>
                    </a:lnTo>
                    <a:lnTo>
                      <a:pt x="1369" y="2189"/>
                    </a:lnTo>
                    <a:cubicBezTo>
                      <a:pt x="1004" y="1429"/>
                      <a:pt x="1217" y="517"/>
                      <a:pt x="18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flipH="1">
                <a:off x="5429131" y="504850"/>
                <a:ext cx="166393" cy="317124"/>
              </a:xfrm>
              <a:custGeom>
                <a:rect b="b" l="l" r="r" t="t"/>
                <a:pathLst>
                  <a:path extrusionOk="0" h="5447" w="2858">
                    <a:moveTo>
                      <a:pt x="228" y="0"/>
                    </a:moveTo>
                    <a:cubicBezTo>
                      <a:pt x="203" y="0"/>
                      <a:pt x="178" y="8"/>
                      <a:pt x="152" y="25"/>
                    </a:cubicBezTo>
                    <a:cubicBezTo>
                      <a:pt x="61" y="55"/>
                      <a:pt x="0" y="177"/>
                      <a:pt x="61" y="268"/>
                    </a:cubicBezTo>
                    <a:lnTo>
                      <a:pt x="2493" y="5344"/>
                    </a:lnTo>
                    <a:cubicBezTo>
                      <a:pt x="2515" y="5412"/>
                      <a:pt x="2589" y="5447"/>
                      <a:pt x="2663" y="5447"/>
                    </a:cubicBezTo>
                    <a:cubicBezTo>
                      <a:pt x="2688" y="5447"/>
                      <a:pt x="2713" y="5443"/>
                      <a:pt x="2736" y="5435"/>
                    </a:cubicBezTo>
                    <a:cubicBezTo>
                      <a:pt x="2827" y="5374"/>
                      <a:pt x="2857" y="5283"/>
                      <a:pt x="2827" y="5192"/>
                    </a:cubicBezTo>
                    <a:lnTo>
                      <a:pt x="395" y="116"/>
                    </a:lnTo>
                    <a:cubicBezTo>
                      <a:pt x="351" y="50"/>
                      <a:pt x="292" y="0"/>
                      <a:pt x="2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8" name="Google Shape;118;p13"/>
          <p:cNvSpPr/>
          <p:nvPr/>
        </p:nvSpPr>
        <p:spPr>
          <a:xfrm>
            <a:off x="2691113" y="7102552"/>
            <a:ext cx="2177700" cy="2575800"/>
          </a:xfrm>
          <a:prstGeom prst="roundRect">
            <a:avLst>
              <a:gd fmla="val 16667" name="adj"/>
            </a:avLst>
          </a:prstGeom>
          <a:solidFill>
            <a:schemeClr val="accent6"/>
          </a:solidFill>
          <a:ln cap="flat" cmpd="sng" w="9525">
            <a:solidFill>
              <a:srgbClr val="1430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solidFill>
                  <a:srgbClr val="CC0000"/>
                </a:solidFill>
                <a:latin typeface="Trebuchet MS"/>
                <a:ea typeface="Trebuchet MS"/>
                <a:cs typeface="Trebuchet MS"/>
                <a:sym typeface="Trebuchet MS"/>
              </a:rPr>
              <a:t>Important</a:t>
            </a:r>
            <a:endParaRPr sz="2300">
              <a:solidFill>
                <a:srgbClr val="CC0000"/>
              </a:solidFill>
              <a:latin typeface="Trebuchet MS"/>
              <a:ea typeface="Trebuchet MS"/>
              <a:cs typeface="Trebuchet MS"/>
              <a:sym typeface="Trebuchet MS"/>
            </a:endParaRPr>
          </a:p>
          <a:p>
            <a:pPr indent="0" lvl="0" marL="0" rtl="0" algn="ctr">
              <a:spcBef>
                <a:spcPts val="0"/>
              </a:spcBef>
              <a:spcAft>
                <a:spcPts val="0"/>
              </a:spcAft>
              <a:buNone/>
            </a:pPr>
            <a:r>
              <a:rPr lang="en" sz="2300">
                <a:latin typeface="Trebuchet MS"/>
                <a:ea typeface="Trebuchet MS"/>
                <a:cs typeface="Trebuchet MS"/>
                <a:sym typeface="Trebuchet MS"/>
              </a:rPr>
              <a:t>Main text</a:t>
            </a:r>
            <a:endParaRPr sz="2300">
              <a:latin typeface="Trebuchet MS"/>
              <a:ea typeface="Trebuchet MS"/>
              <a:cs typeface="Trebuchet MS"/>
              <a:sym typeface="Trebuchet MS"/>
            </a:endParaRPr>
          </a:p>
          <a:p>
            <a:pPr indent="0" lvl="0" marL="0" rtl="0" algn="ctr">
              <a:spcBef>
                <a:spcPts val="0"/>
              </a:spcBef>
              <a:spcAft>
                <a:spcPts val="0"/>
              </a:spcAft>
              <a:buNone/>
            </a:pPr>
            <a:r>
              <a:rPr lang="en" sz="2300">
                <a:solidFill>
                  <a:srgbClr val="3C78D8"/>
                </a:solidFill>
                <a:latin typeface="Trebuchet MS"/>
                <a:ea typeface="Trebuchet MS"/>
                <a:cs typeface="Trebuchet MS"/>
                <a:sym typeface="Trebuchet MS"/>
              </a:rPr>
              <a:t>Male slide</a:t>
            </a:r>
            <a:endParaRPr sz="2300">
              <a:solidFill>
                <a:srgbClr val="3C78D8"/>
              </a:solidFill>
              <a:latin typeface="Trebuchet MS"/>
              <a:ea typeface="Trebuchet MS"/>
              <a:cs typeface="Trebuchet MS"/>
              <a:sym typeface="Trebuchet MS"/>
            </a:endParaRPr>
          </a:p>
          <a:p>
            <a:pPr indent="0" lvl="0" marL="0" rtl="0" algn="ctr">
              <a:spcBef>
                <a:spcPts val="0"/>
              </a:spcBef>
              <a:spcAft>
                <a:spcPts val="0"/>
              </a:spcAft>
              <a:buNone/>
            </a:pPr>
            <a:r>
              <a:rPr lang="en" sz="2300">
                <a:solidFill>
                  <a:srgbClr val="C27BA0"/>
                </a:solidFill>
                <a:latin typeface="Trebuchet MS"/>
                <a:ea typeface="Trebuchet MS"/>
                <a:cs typeface="Trebuchet MS"/>
                <a:sym typeface="Trebuchet MS"/>
              </a:rPr>
              <a:t>Female slide </a:t>
            </a:r>
            <a:endParaRPr sz="2300">
              <a:solidFill>
                <a:srgbClr val="C27BA0"/>
              </a:solidFill>
              <a:latin typeface="Trebuchet MS"/>
              <a:ea typeface="Trebuchet MS"/>
              <a:cs typeface="Trebuchet MS"/>
              <a:sym typeface="Trebuchet MS"/>
            </a:endParaRPr>
          </a:p>
          <a:p>
            <a:pPr indent="0" lvl="0" marL="0" rtl="0" algn="ctr">
              <a:spcBef>
                <a:spcPts val="0"/>
              </a:spcBef>
              <a:spcAft>
                <a:spcPts val="0"/>
              </a:spcAft>
              <a:buNone/>
            </a:pPr>
            <a:r>
              <a:rPr lang="en" sz="2300">
                <a:solidFill>
                  <a:srgbClr val="999999"/>
                </a:solidFill>
                <a:latin typeface="Trebuchet MS"/>
                <a:ea typeface="Trebuchet MS"/>
                <a:cs typeface="Trebuchet MS"/>
                <a:sym typeface="Trebuchet MS"/>
              </a:rPr>
              <a:t>Extra info</a:t>
            </a:r>
            <a:endParaRPr sz="2300">
              <a:solidFill>
                <a:srgbClr val="999999"/>
              </a:solidFill>
              <a:latin typeface="Trebuchet MS"/>
              <a:ea typeface="Trebuchet MS"/>
              <a:cs typeface="Trebuchet MS"/>
              <a:sym typeface="Trebuchet MS"/>
            </a:endParaRPr>
          </a:p>
          <a:p>
            <a:pPr indent="0" lvl="0" marL="0" rtl="0" algn="ctr">
              <a:spcBef>
                <a:spcPts val="0"/>
              </a:spcBef>
              <a:spcAft>
                <a:spcPts val="0"/>
              </a:spcAft>
              <a:buNone/>
            </a:pPr>
            <a:r>
              <a:rPr lang="en" sz="2300">
                <a:solidFill>
                  <a:srgbClr val="6AA84F"/>
                </a:solidFill>
                <a:latin typeface="Trebuchet MS"/>
                <a:ea typeface="Trebuchet MS"/>
                <a:cs typeface="Trebuchet MS"/>
                <a:sym typeface="Trebuchet MS"/>
              </a:rPr>
              <a:t>Doctor notes</a:t>
            </a:r>
            <a:endParaRPr sz="2300">
              <a:latin typeface="Trebuchet MS"/>
              <a:ea typeface="Trebuchet MS"/>
              <a:cs typeface="Trebuchet MS"/>
              <a:sym typeface="Trebuchet MS"/>
            </a:endParaRPr>
          </a:p>
        </p:txBody>
      </p:sp>
      <p:grpSp>
        <p:nvGrpSpPr>
          <p:cNvPr id="119" name="Google Shape;119;p13"/>
          <p:cNvGrpSpPr/>
          <p:nvPr/>
        </p:nvGrpSpPr>
        <p:grpSpPr>
          <a:xfrm>
            <a:off x="5382321" y="7121840"/>
            <a:ext cx="2177610" cy="2788475"/>
            <a:chOff x="6586800" y="3124205"/>
            <a:chExt cx="1957050" cy="1569468"/>
          </a:xfrm>
        </p:grpSpPr>
        <p:sp>
          <p:nvSpPr>
            <p:cNvPr id="120" name="Google Shape;120;p13"/>
            <p:cNvSpPr/>
            <p:nvPr/>
          </p:nvSpPr>
          <p:spPr>
            <a:xfrm flipH="1">
              <a:off x="7162650" y="4259798"/>
              <a:ext cx="1381200" cy="183900"/>
            </a:xfrm>
            <a:prstGeom prst="ellipse">
              <a:avLst/>
            </a:prstGeom>
            <a:solidFill>
              <a:srgbClr val="000000">
                <a:alpha val="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flipH="1">
              <a:off x="6586800" y="4440773"/>
              <a:ext cx="1899900" cy="252900"/>
            </a:xfrm>
            <a:prstGeom prst="ellipse">
              <a:avLst/>
            </a:prstGeom>
            <a:solidFill>
              <a:srgbClr val="000000">
                <a:alpha val="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 name="Google Shape;122;p13"/>
            <p:cNvGrpSpPr/>
            <p:nvPr/>
          </p:nvGrpSpPr>
          <p:grpSpPr>
            <a:xfrm flipH="1">
              <a:off x="6808958" y="3124205"/>
              <a:ext cx="1039707" cy="1409056"/>
              <a:chOff x="1000125" y="1713875"/>
              <a:chExt cx="1089839" cy="1476998"/>
            </a:xfrm>
          </p:grpSpPr>
          <p:sp>
            <p:nvSpPr>
              <p:cNvPr id="123" name="Google Shape;123;p13"/>
              <p:cNvSpPr/>
              <p:nvPr/>
            </p:nvSpPr>
            <p:spPr>
              <a:xfrm>
                <a:off x="1047625" y="3009900"/>
                <a:ext cx="1009686" cy="180973"/>
              </a:xfrm>
              <a:custGeom>
                <a:rect b="b" l="l" r="r" t="t"/>
                <a:pathLst>
                  <a:path extrusionOk="0" h="2646" w="15959">
                    <a:moveTo>
                      <a:pt x="0" y="1"/>
                    </a:moveTo>
                    <a:lnTo>
                      <a:pt x="0" y="183"/>
                    </a:lnTo>
                    <a:cubicBezTo>
                      <a:pt x="0" y="1551"/>
                      <a:pt x="851" y="2645"/>
                      <a:pt x="1946" y="2645"/>
                    </a:cubicBezTo>
                    <a:lnTo>
                      <a:pt x="14013" y="2645"/>
                    </a:lnTo>
                    <a:cubicBezTo>
                      <a:pt x="15077" y="2645"/>
                      <a:pt x="15958" y="1551"/>
                      <a:pt x="15958" y="183"/>
                    </a:cubicBezTo>
                    <a:lnTo>
                      <a:pt x="159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1047625" y="1973525"/>
                <a:ext cx="1009686" cy="282752"/>
              </a:xfrm>
              <a:custGeom>
                <a:rect b="b" l="l" r="r" t="t"/>
                <a:pathLst>
                  <a:path extrusionOk="0" h="4105" w="15959">
                    <a:moveTo>
                      <a:pt x="0" y="1"/>
                    </a:moveTo>
                    <a:lnTo>
                      <a:pt x="0" y="4104"/>
                    </a:lnTo>
                    <a:lnTo>
                      <a:pt x="15958" y="4104"/>
                    </a:lnTo>
                    <a:lnTo>
                      <a:pt x="159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1013025" y="1713875"/>
                <a:ext cx="1076939" cy="282742"/>
              </a:xfrm>
              <a:custGeom>
                <a:rect b="b" l="l" r="r" t="t"/>
                <a:pathLst>
                  <a:path extrusionOk="0" h="4469" w="17022">
                    <a:moveTo>
                      <a:pt x="426" y="1"/>
                    </a:moveTo>
                    <a:cubicBezTo>
                      <a:pt x="183" y="1"/>
                      <a:pt x="0" y="183"/>
                      <a:pt x="0" y="426"/>
                    </a:cubicBezTo>
                    <a:lnTo>
                      <a:pt x="0" y="4043"/>
                    </a:lnTo>
                    <a:cubicBezTo>
                      <a:pt x="0" y="4256"/>
                      <a:pt x="183" y="4469"/>
                      <a:pt x="426" y="4469"/>
                    </a:cubicBezTo>
                    <a:lnTo>
                      <a:pt x="16627" y="4469"/>
                    </a:lnTo>
                    <a:cubicBezTo>
                      <a:pt x="16839" y="4469"/>
                      <a:pt x="17022" y="4256"/>
                      <a:pt x="17022" y="4043"/>
                    </a:cubicBezTo>
                    <a:lnTo>
                      <a:pt x="17022" y="426"/>
                    </a:lnTo>
                    <a:cubicBezTo>
                      <a:pt x="17022" y="183"/>
                      <a:pt x="16839" y="1"/>
                      <a:pt x="166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1000125" y="1713875"/>
                <a:ext cx="349471" cy="282754"/>
              </a:xfrm>
              <a:custGeom>
                <a:rect b="b" l="l" r="r" t="t"/>
                <a:pathLst>
                  <a:path extrusionOk="0" h="4469" w="5320">
                    <a:moveTo>
                      <a:pt x="426" y="1"/>
                    </a:moveTo>
                    <a:cubicBezTo>
                      <a:pt x="183" y="1"/>
                      <a:pt x="0" y="183"/>
                      <a:pt x="0" y="426"/>
                    </a:cubicBezTo>
                    <a:lnTo>
                      <a:pt x="0" y="4043"/>
                    </a:lnTo>
                    <a:cubicBezTo>
                      <a:pt x="0" y="4256"/>
                      <a:pt x="183" y="4469"/>
                      <a:pt x="426" y="4469"/>
                    </a:cubicBezTo>
                    <a:lnTo>
                      <a:pt x="5319" y="4469"/>
                    </a:lnTo>
                    <a:cubicBezTo>
                      <a:pt x="5107" y="4469"/>
                      <a:pt x="4924" y="4256"/>
                      <a:pt x="4924" y="4043"/>
                    </a:cubicBezTo>
                    <a:lnTo>
                      <a:pt x="4924" y="426"/>
                    </a:lnTo>
                    <a:cubicBezTo>
                      <a:pt x="4924" y="183"/>
                      <a:pt x="5107" y="1"/>
                      <a:pt x="53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1047633" y="1996558"/>
                <a:ext cx="426992" cy="1194301"/>
              </a:xfrm>
              <a:custGeom>
                <a:rect b="b" l="l" r="r" t="t"/>
                <a:pathLst>
                  <a:path extrusionOk="0" h="18877" w="6749">
                    <a:moveTo>
                      <a:pt x="0" y="1"/>
                    </a:moveTo>
                    <a:lnTo>
                      <a:pt x="0" y="4104"/>
                    </a:lnTo>
                    <a:lnTo>
                      <a:pt x="0" y="16232"/>
                    </a:lnTo>
                    <a:lnTo>
                      <a:pt x="0" y="16414"/>
                    </a:lnTo>
                    <a:cubicBezTo>
                      <a:pt x="0" y="17782"/>
                      <a:pt x="882" y="18876"/>
                      <a:pt x="1946" y="18876"/>
                    </a:cubicBezTo>
                    <a:lnTo>
                      <a:pt x="6748" y="18876"/>
                    </a:lnTo>
                    <a:cubicBezTo>
                      <a:pt x="5654" y="18876"/>
                      <a:pt x="4803" y="17782"/>
                      <a:pt x="4803" y="16414"/>
                    </a:cubicBezTo>
                    <a:lnTo>
                      <a:pt x="4803" y="16232"/>
                    </a:lnTo>
                    <a:lnTo>
                      <a:pt x="4803" y="4104"/>
                    </a:lnTo>
                    <a:lnTo>
                      <a:pt x="48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1349587" y="2256202"/>
                <a:ext cx="707742" cy="767308"/>
              </a:xfrm>
              <a:custGeom>
                <a:rect b="b" l="l" r="r" t="t"/>
                <a:pathLst>
                  <a:path extrusionOk="0" h="12128" w="15959">
                    <a:moveTo>
                      <a:pt x="0" y="0"/>
                    </a:moveTo>
                    <a:lnTo>
                      <a:pt x="0" y="12128"/>
                    </a:lnTo>
                    <a:lnTo>
                      <a:pt x="15958" y="12128"/>
                    </a:lnTo>
                    <a:lnTo>
                      <a:pt x="159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1897337" y="1713902"/>
                <a:ext cx="78926" cy="282742"/>
              </a:xfrm>
              <a:custGeom>
                <a:rect b="b" l="l" r="r" t="t"/>
                <a:pathLst>
                  <a:path extrusionOk="0" h="4469" w="1247">
                    <a:moveTo>
                      <a:pt x="1" y="1"/>
                    </a:moveTo>
                    <a:lnTo>
                      <a:pt x="1" y="4469"/>
                    </a:lnTo>
                    <a:lnTo>
                      <a:pt x="1247" y="4469"/>
                    </a:lnTo>
                    <a:lnTo>
                      <a:pt x="12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13"/>
            <p:cNvGrpSpPr/>
            <p:nvPr/>
          </p:nvGrpSpPr>
          <p:grpSpPr>
            <a:xfrm flipH="1">
              <a:off x="7848793" y="3305214"/>
              <a:ext cx="571403" cy="1041340"/>
              <a:chOff x="1000125" y="1702606"/>
              <a:chExt cx="1089839" cy="1488267"/>
            </a:xfrm>
          </p:grpSpPr>
          <p:sp>
            <p:nvSpPr>
              <p:cNvPr id="131" name="Google Shape;131;p13"/>
              <p:cNvSpPr/>
              <p:nvPr/>
            </p:nvSpPr>
            <p:spPr>
              <a:xfrm>
                <a:off x="1047625" y="3009900"/>
                <a:ext cx="1009686" cy="180973"/>
              </a:xfrm>
              <a:custGeom>
                <a:rect b="b" l="l" r="r" t="t"/>
                <a:pathLst>
                  <a:path extrusionOk="0" h="2646" w="15959">
                    <a:moveTo>
                      <a:pt x="0" y="1"/>
                    </a:moveTo>
                    <a:lnTo>
                      <a:pt x="0" y="183"/>
                    </a:lnTo>
                    <a:cubicBezTo>
                      <a:pt x="0" y="1551"/>
                      <a:pt x="851" y="2645"/>
                      <a:pt x="1946" y="2645"/>
                    </a:cubicBezTo>
                    <a:lnTo>
                      <a:pt x="14013" y="2645"/>
                    </a:lnTo>
                    <a:cubicBezTo>
                      <a:pt x="15077" y="2645"/>
                      <a:pt x="15958" y="1551"/>
                      <a:pt x="15958" y="183"/>
                    </a:cubicBezTo>
                    <a:lnTo>
                      <a:pt x="159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1047625" y="1983575"/>
                <a:ext cx="1009686" cy="272695"/>
              </a:xfrm>
              <a:custGeom>
                <a:rect b="b" l="l" r="r" t="t"/>
                <a:pathLst>
                  <a:path extrusionOk="0" h="4105" w="15959">
                    <a:moveTo>
                      <a:pt x="0" y="1"/>
                    </a:moveTo>
                    <a:lnTo>
                      <a:pt x="0" y="4104"/>
                    </a:lnTo>
                    <a:lnTo>
                      <a:pt x="15958" y="4104"/>
                    </a:lnTo>
                    <a:lnTo>
                      <a:pt x="159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1000125" y="1713875"/>
                <a:ext cx="349471" cy="282754"/>
              </a:xfrm>
              <a:custGeom>
                <a:rect b="b" l="l" r="r" t="t"/>
                <a:pathLst>
                  <a:path extrusionOk="0" h="4469" w="5320">
                    <a:moveTo>
                      <a:pt x="426" y="1"/>
                    </a:moveTo>
                    <a:cubicBezTo>
                      <a:pt x="183" y="1"/>
                      <a:pt x="0" y="183"/>
                      <a:pt x="0" y="426"/>
                    </a:cubicBezTo>
                    <a:lnTo>
                      <a:pt x="0" y="4043"/>
                    </a:lnTo>
                    <a:cubicBezTo>
                      <a:pt x="0" y="4256"/>
                      <a:pt x="183" y="4469"/>
                      <a:pt x="426" y="4469"/>
                    </a:cubicBezTo>
                    <a:lnTo>
                      <a:pt x="5319" y="4469"/>
                    </a:lnTo>
                    <a:cubicBezTo>
                      <a:pt x="5107" y="4469"/>
                      <a:pt x="4924" y="4256"/>
                      <a:pt x="4924" y="4043"/>
                    </a:cubicBezTo>
                    <a:lnTo>
                      <a:pt x="4924" y="426"/>
                    </a:lnTo>
                    <a:cubicBezTo>
                      <a:pt x="4924" y="183"/>
                      <a:pt x="5107" y="1"/>
                      <a:pt x="53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1047633" y="1996558"/>
                <a:ext cx="426992" cy="1194301"/>
              </a:xfrm>
              <a:custGeom>
                <a:rect b="b" l="l" r="r" t="t"/>
                <a:pathLst>
                  <a:path extrusionOk="0" h="18877" w="6749">
                    <a:moveTo>
                      <a:pt x="0" y="1"/>
                    </a:moveTo>
                    <a:lnTo>
                      <a:pt x="0" y="4104"/>
                    </a:lnTo>
                    <a:lnTo>
                      <a:pt x="0" y="16232"/>
                    </a:lnTo>
                    <a:lnTo>
                      <a:pt x="0" y="16414"/>
                    </a:lnTo>
                    <a:cubicBezTo>
                      <a:pt x="0" y="17782"/>
                      <a:pt x="882" y="18876"/>
                      <a:pt x="1946" y="18876"/>
                    </a:cubicBezTo>
                    <a:lnTo>
                      <a:pt x="6748" y="18876"/>
                    </a:lnTo>
                    <a:cubicBezTo>
                      <a:pt x="5654" y="18876"/>
                      <a:pt x="4803" y="17782"/>
                      <a:pt x="4803" y="16414"/>
                    </a:cubicBezTo>
                    <a:lnTo>
                      <a:pt x="4803" y="16232"/>
                    </a:lnTo>
                    <a:lnTo>
                      <a:pt x="4803" y="4104"/>
                    </a:lnTo>
                    <a:lnTo>
                      <a:pt x="480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1349596" y="2256210"/>
                <a:ext cx="707702" cy="767308"/>
              </a:xfrm>
              <a:custGeom>
                <a:rect b="b" l="l" r="r" t="t"/>
                <a:pathLst>
                  <a:path extrusionOk="0" h="12128" w="15959">
                    <a:moveTo>
                      <a:pt x="0" y="0"/>
                    </a:moveTo>
                    <a:lnTo>
                      <a:pt x="0" y="12128"/>
                    </a:lnTo>
                    <a:lnTo>
                      <a:pt x="15958" y="12128"/>
                    </a:lnTo>
                    <a:lnTo>
                      <a:pt x="159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1897344" y="1702606"/>
                <a:ext cx="78898" cy="294038"/>
              </a:xfrm>
              <a:custGeom>
                <a:rect b="b" l="l" r="r" t="t"/>
                <a:pathLst>
                  <a:path extrusionOk="0" h="4469" w="1247">
                    <a:moveTo>
                      <a:pt x="1" y="1"/>
                    </a:moveTo>
                    <a:lnTo>
                      <a:pt x="1" y="4469"/>
                    </a:lnTo>
                    <a:lnTo>
                      <a:pt x="1247" y="4469"/>
                    </a:lnTo>
                    <a:lnTo>
                      <a:pt x="12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1013025" y="1713875"/>
                <a:ext cx="1076939" cy="282754"/>
              </a:xfrm>
              <a:custGeom>
                <a:rect b="b" l="l" r="r" t="t"/>
                <a:pathLst>
                  <a:path extrusionOk="0" h="4469" w="17022">
                    <a:moveTo>
                      <a:pt x="426" y="1"/>
                    </a:moveTo>
                    <a:cubicBezTo>
                      <a:pt x="183" y="1"/>
                      <a:pt x="0" y="183"/>
                      <a:pt x="0" y="426"/>
                    </a:cubicBezTo>
                    <a:lnTo>
                      <a:pt x="0" y="4043"/>
                    </a:lnTo>
                    <a:cubicBezTo>
                      <a:pt x="0" y="4256"/>
                      <a:pt x="183" y="4469"/>
                      <a:pt x="426" y="4469"/>
                    </a:cubicBezTo>
                    <a:lnTo>
                      <a:pt x="16627" y="4469"/>
                    </a:lnTo>
                    <a:cubicBezTo>
                      <a:pt x="16839" y="4469"/>
                      <a:pt x="17022" y="4256"/>
                      <a:pt x="17022" y="4043"/>
                    </a:cubicBezTo>
                    <a:lnTo>
                      <a:pt x="17022" y="426"/>
                    </a:lnTo>
                    <a:cubicBezTo>
                      <a:pt x="17022" y="183"/>
                      <a:pt x="16839" y="1"/>
                      <a:pt x="166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38" name="Google Shape;138;p13"/>
          <p:cNvPicPr preferRelativeResize="0"/>
          <p:nvPr/>
        </p:nvPicPr>
        <p:blipFill rotWithShape="1">
          <a:blip r:embed="rId3">
            <a:alphaModFix/>
          </a:blip>
          <a:srcRect b="2846" l="10098" r="4174" t="10106"/>
          <a:stretch/>
        </p:blipFill>
        <p:spPr>
          <a:xfrm>
            <a:off x="5818454" y="130098"/>
            <a:ext cx="1482849" cy="1505823"/>
          </a:xfrm>
          <a:prstGeom prst="rect">
            <a:avLst/>
          </a:prstGeom>
          <a:noFill/>
          <a:ln>
            <a:noFill/>
          </a:ln>
        </p:spPr>
      </p:pic>
      <p:pic>
        <p:nvPicPr>
          <p:cNvPr id="139" name="Google Shape;139;p13"/>
          <p:cNvPicPr preferRelativeResize="0"/>
          <p:nvPr/>
        </p:nvPicPr>
        <p:blipFill>
          <a:blip r:embed="rId4">
            <a:alphaModFix/>
          </a:blip>
          <a:stretch>
            <a:fillRect/>
          </a:stretch>
        </p:blipFill>
        <p:spPr>
          <a:xfrm>
            <a:off x="138186" y="0"/>
            <a:ext cx="1633400" cy="1633424"/>
          </a:xfrm>
          <a:prstGeom prst="rect">
            <a:avLst/>
          </a:prstGeom>
          <a:noFill/>
          <a:ln>
            <a:noFill/>
          </a:ln>
        </p:spPr>
      </p:pic>
      <p:sp>
        <p:nvSpPr>
          <p:cNvPr id="140" name="Google Shape;140;p13"/>
          <p:cNvSpPr txBox="1"/>
          <p:nvPr/>
        </p:nvSpPr>
        <p:spPr>
          <a:xfrm>
            <a:off x="2865888" y="5978513"/>
            <a:ext cx="1828200" cy="431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600" u="sng">
                <a:solidFill>
                  <a:schemeClr val="hlink"/>
                </a:solidFill>
                <a:latin typeface="Roboto"/>
                <a:ea typeface="Roboto"/>
                <a:cs typeface="Roboto"/>
                <a:sym typeface="Roboto"/>
                <a:hlinkClick r:id="rId5"/>
              </a:rPr>
              <a:t>Helpful Video</a:t>
            </a:r>
            <a:endParaRPr b="1" sz="1600">
              <a:latin typeface="Roboto"/>
              <a:ea typeface="Roboto"/>
              <a:cs typeface="Roboto"/>
              <a:sym typeface="Roboto"/>
            </a:endParaRPr>
          </a:p>
        </p:txBody>
      </p:sp>
      <p:pic>
        <p:nvPicPr>
          <p:cNvPr id="141" name="Google Shape;141;p13">
            <a:hlinkClick r:id="rId6"/>
          </p:cNvPr>
          <p:cNvPicPr preferRelativeResize="0"/>
          <p:nvPr/>
        </p:nvPicPr>
        <p:blipFill>
          <a:blip r:embed="rId7">
            <a:alphaModFix/>
          </a:blip>
          <a:stretch>
            <a:fillRect/>
          </a:stretch>
        </p:blipFill>
        <p:spPr>
          <a:xfrm>
            <a:off x="3015525" y="6040813"/>
            <a:ext cx="306525" cy="306525"/>
          </a:xfrm>
          <a:prstGeom prst="rect">
            <a:avLst/>
          </a:prstGeom>
          <a:noFill/>
          <a:ln>
            <a:noFill/>
          </a:ln>
        </p:spPr>
      </p:pic>
      <p:sp>
        <p:nvSpPr>
          <p:cNvPr id="142" name="Google Shape;142;p13"/>
          <p:cNvSpPr txBox="1"/>
          <p:nvPr/>
        </p:nvSpPr>
        <p:spPr>
          <a:xfrm>
            <a:off x="2617825" y="6271150"/>
            <a:ext cx="276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Trebuchet MS"/>
                <a:ea typeface="Trebuchet MS"/>
                <a:cs typeface="Trebuchet MS"/>
                <a:sym typeface="Trebuchet MS"/>
              </a:rPr>
              <a:t>Click </a:t>
            </a:r>
            <a:r>
              <a:rPr lang="en" u="sng">
                <a:solidFill>
                  <a:schemeClr val="hlink"/>
                </a:solidFill>
                <a:latin typeface="Trebuchet MS"/>
                <a:ea typeface="Trebuchet MS"/>
                <a:cs typeface="Trebuchet MS"/>
                <a:sym typeface="Trebuchet MS"/>
                <a:hlinkClick r:id="rId8"/>
              </a:rPr>
              <a:t>here</a:t>
            </a:r>
            <a:r>
              <a:rPr lang="en">
                <a:solidFill>
                  <a:schemeClr val="dk2"/>
                </a:solidFill>
                <a:latin typeface="Trebuchet MS"/>
                <a:ea typeface="Trebuchet MS"/>
                <a:cs typeface="Trebuchet MS"/>
                <a:sym typeface="Trebuchet MS"/>
              </a:rPr>
              <a:t> for video timestamps</a:t>
            </a:r>
            <a:endParaRPr>
              <a:solidFill>
                <a:schemeClr val="dk2"/>
              </a:solidFill>
              <a:latin typeface="Trebuchet MS"/>
              <a:ea typeface="Trebuchet MS"/>
              <a:cs typeface="Trebuchet MS"/>
              <a:sym typeface="Trebuchet MS"/>
            </a:endParaRPr>
          </a:p>
        </p:txBody>
      </p:sp>
      <p:pic>
        <p:nvPicPr>
          <p:cNvPr id="143" name="Google Shape;143;p13"/>
          <p:cNvPicPr preferRelativeResize="0"/>
          <p:nvPr/>
        </p:nvPicPr>
        <p:blipFill>
          <a:blip r:embed="rId9">
            <a:alphaModFix/>
          </a:blip>
          <a:stretch>
            <a:fillRect/>
          </a:stretch>
        </p:blipFill>
        <p:spPr>
          <a:xfrm>
            <a:off x="2880925" y="134713"/>
            <a:ext cx="1828198" cy="1364011"/>
          </a:xfrm>
          <a:prstGeom prst="rect">
            <a:avLst/>
          </a:prstGeom>
          <a:noFill/>
          <a:ln>
            <a:noFill/>
          </a:ln>
        </p:spPr>
      </p:pic>
      <p:sp>
        <p:nvSpPr>
          <p:cNvPr id="144" name="Google Shape;144;p13"/>
          <p:cNvSpPr txBox="1"/>
          <p:nvPr/>
        </p:nvSpPr>
        <p:spPr>
          <a:xfrm>
            <a:off x="1723465" y="9747212"/>
            <a:ext cx="4113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u="sng">
                <a:solidFill>
                  <a:schemeClr val="hlink"/>
                </a:solidFill>
                <a:latin typeface="Trebuchet MS"/>
                <a:ea typeface="Trebuchet MS"/>
                <a:cs typeface="Trebuchet MS"/>
                <a:sym typeface="Trebuchet MS"/>
                <a:hlinkClick r:id="rId10"/>
              </a:rPr>
              <a:t>Editing file</a:t>
            </a:r>
            <a:endParaRPr sz="2000">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graphicFrame>
        <p:nvGraphicFramePr>
          <p:cNvPr id="339" name="Google Shape;339;p22"/>
          <p:cNvGraphicFramePr/>
          <p:nvPr/>
        </p:nvGraphicFramePr>
        <p:xfrm>
          <a:off x="0" y="742800"/>
          <a:ext cx="3000000" cy="3000000"/>
        </p:xfrm>
        <a:graphic>
          <a:graphicData uri="http://schemas.openxmlformats.org/drawingml/2006/table">
            <a:tbl>
              <a:tblPr>
                <a:noFill/>
                <a:tableStyleId>{D40E9F2B-0D28-41A4-81A0-175BE1277DB0}</a:tableStyleId>
              </a:tblPr>
              <a:tblGrid>
                <a:gridCol w="1890000"/>
                <a:gridCol w="1890000"/>
                <a:gridCol w="1890000"/>
                <a:gridCol w="1890000"/>
              </a:tblGrid>
              <a:tr h="512500">
                <a:tc gridSpan="4">
                  <a:txBody>
                    <a:bodyPr/>
                    <a:lstStyle/>
                    <a:p>
                      <a:pPr indent="0" lvl="0" marL="0" rtl="0" algn="l">
                        <a:spcBef>
                          <a:spcPts val="0"/>
                        </a:spcBef>
                        <a:spcAft>
                          <a:spcPts val="0"/>
                        </a:spcAft>
                        <a:buNone/>
                      </a:pPr>
                      <a:r>
                        <a:rPr lang="en">
                          <a:latin typeface="Trebuchet MS"/>
                          <a:ea typeface="Trebuchet MS"/>
                          <a:cs typeface="Trebuchet MS"/>
                          <a:sym typeface="Trebuchet MS"/>
                        </a:rPr>
                        <a:t>Atropine In a Toxic dose can Cause what on CVS?</a:t>
                      </a:r>
                      <a:endParaRPr>
                        <a:latin typeface="Trebuchet MS"/>
                        <a:ea typeface="Trebuchet MS"/>
                        <a:cs typeface="Trebuchet MS"/>
                        <a:sym typeface="Trebuchet MS"/>
                      </a:endParaRPr>
                    </a:p>
                  </a:txBody>
                  <a:tcPr marT="91425" marB="91425" marR="91425" marL="91425" anchor="ctr">
                    <a:solidFill>
                      <a:schemeClr val="accent4"/>
                    </a:solidFill>
                  </a:tcPr>
                </a:tc>
                <a:tc hMerge="1"/>
                <a:tc hMerge="1"/>
                <a:tc hMerge="1"/>
              </a:tr>
              <a:tr h="512500">
                <a:tc>
                  <a:txBody>
                    <a:bodyPr/>
                    <a:lstStyle/>
                    <a:p>
                      <a:pPr indent="0" lvl="0" marL="0" rtl="0" algn="l">
                        <a:spcBef>
                          <a:spcPts val="0"/>
                        </a:spcBef>
                        <a:spcAft>
                          <a:spcPts val="0"/>
                        </a:spcAft>
                        <a:buNone/>
                      </a:pPr>
                      <a:r>
                        <a:rPr lang="en">
                          <a:latin typeface="Trebuchet MS"/>
                          <a:ea typeface="Trebuchet MS"/>
                          <a:cs typeface="Trebuchet MS"/>
                          <a:sym typeface="Trebuchet MS"/>
                        </a:rPr>
                        <a:t>A)Cutaneous vasodilatation</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latin typeface="Trebuchet MS"/>
                          <a:ea typeface="Trebuchet MS"/>
                          <a:cs typeface="Trebuchet MS"/>
                          <a:sym typeface="Trebuchet MS"/>
                        </a:rPr>
                        <a:t>B)atropine flush</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latin typeface="Trebuchet MS"/>
                          <a:ea typeface="Trebuchet MS"/>
                          <a:cs typeface="Trebuchet MS"/>
                          <a:sym typeface="Trebuchet MS"/>
                        </a:rPr>
                        <a:t>C)viscosity</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latin typeface="Roboto"/>
                          <a:ea typeface="Roboto"/>
                          <a:cs typeface="Roboto"/>
                          <a:sym typeface="Roboto"/>
                        </a:rPr>
                        <a:t>D)A&amp;B</a:t>
                      </a:r>
                      <a:endParaRPr>
                        <a:latin typeface="Roboto"/>
                        <a:ea typeface="Roboto"/>
                        <a:cs typeface="Roboto"/>
                        <a:sym typeface="Roboto"/>
                      </a:endParaRPr>
                    </a:p>
                  </a:txBody>
                  <a:tcPr marT="91425" marB="91425" marR="91425" marL="91425" anchor="ctr"/>
                </a:tc>
              </a:tr>
              <a:tr h="512500">
                <a:tc gridSpan="4">
                  <a:txBody>
                    <a:bodyPr/>
                    <a:lstStyle/>
                    <a:p>
                      <a:pPr indent="0" lvl="0" marL="0" rtl="0" algn="l">
                        <a:spcBef>
                          <a:spcPts val="0"/>
                        </a:spcBef>
                        <a:spcAft>
                          <a:spcPts val="0"/>
                        </a:spcAft>
                        <a:buNone/>
                      </a:pPr>
                      <a:r>
                        <a:rPr lang="en">
                          <a:latin typeface="Trebuchet MS"/>
                          <a:ea typeface="Trebuchet MS"/>
                          <a:cs typeface="Trebuchet MS"/>
                          <a:sym typeface="Trebuchet MS"/>
                        </a:rPr>
                        <a:t>atropine fever Is Pharmacodynamic action on what?</a:t>
                      </a:r>
                      <a:endParaRPr>
                        <a:latin typeface="Trebuchet MS"/>
                        <a:ea typeface="Trebuchet MS"/>
                        <a:cs typeface="Trebuchet MS"/>
                        <a:sym typeface="Trebuchet MS"/>
                      </a:endParaRPr>
                    </a:p>
                  </a:txBody>
                  <a:tcPr marT="91425" marB="91425" marR="91425" marL="91425" anchor="ctr">
                    <a:solidFill>
                      <a:schemeClr val="lt2"/>
                    </a:solidFill>
                  </a:tcPr>
                </a:tc>
                <a:tc hMerge="1"/>
                <a:tc hMerge="1"/>
                <a:tc hMerge="1"/>
              </a:tr>
              <a:tr h="512500">
                <a:tc>
                  <a:txBody>
                    <a:bodyPr/>
                    <a:lstStyle/>
                    <a:p>
                      <a:pPr indent="0" lvl="0" marL="0" rtl="0" algn="l">
                        <a:spcBef>
                          <a:spcPts val="0"/>
                        </a:spcBef>
                        <a:spcAft>
                          <a:spcPts val="0"/>
                        </a:spcAft>
                        <a:buNone/>
                      </a:pPr>
                      <a:r>
                        <a:rPr lang="en">
                          <a:latin typeface="Trebuchet MS"/>
                          <a:ea typeface="Trebuchet MS"/>
                          <a:cs typeface="Trebuchet MS"/>
                          <a:sym typeface="Trebuchet MS"/>
                        </a:rPr>
                        <a:t>A)CNS</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latin typeface="Trebuchet MS"/>
                          <a:ea typeface="Trebuchet MS"/>
                          <a:cs typeface="Trebuchet MS"/>
                          <a:sym typeface="Trebuchet MS"/>
                        </a:rPr>
                        <a:t>B)Secretions</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latin typeface="Trebuchet MS"/>
                          <a:ea typeface="Trebuchet MS"/>
                          <a:cs typeface="Trebuchet MS"/>
                          <a:sym typeface="Trebuchet MS"/>
                        </a:rPr>
                        <a:t>C)GIT</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latin typeface="Trebuchet MS"/>
                          <a:ea typeface="Trebuchet MS"/>
                          <a:cs typeface="Trebuchet MS"/>
                          <a:sym typeface="Trebuchet MS"/>
                        </a:rPr>
                        <a:t>D)Urinary Tract</a:t>
                      </a:r>
                      <a:endParaRPr>
                        <a:latin typeface="Trebuchet MS"/>
                        <a:ea typeface="Trebuchet MS"/>
                        <a:cs typeface="Trebuchet MS"/>
                        <a:sym typeface="Trebuchet MS"/>
                      </a:endParaRPr>
                    </a:p>
                  </a:txBody>
                  <a:tcPr marT="91425" marB="91425" marR="91425" marL="91425" anchor="ctr"/>
                </a:tc>
              </a:tr>
              <a:tr h="512500">
                <a:tc gridSpan="4">
                  <a:txBody>
                    <a:bodyPr/>
                    <a:lstStyle/>
                    <a:p>
                      <a:pPr indent="0" lvl="0" marL="0" rtl="0" algn="l">
                        <a:spcBef>
                          <a:spcPts val="0"/>
                        </a:spcBef>
                        <a:spcAft>
                          <a:spcPts val="0"/>
                        </a:spcAft>
                        <a:buNone/>
                      </a:pPr>
                      <a:r>
                        <a:rPr lang="en">
                          <a:latin typeface="Trebuchet MS"/>
                          <a:ea typeface="Trebuchet MS"/>
                          <a:cs typeface="Trebuchet MS"/>
                          <a:sym typeface="Trebuchet MS"/>
                        </a:rPr>
                        <a:t>With Ophthalmic disorders what is the best to use?</a:t>
                      </a:r>
                      <a:endParaRPr>
                        <a:latin typeface="Trebuchet MS"/>
                        <a:ea typeface="Trebuchet MS"/>
                        <a:cs typeface="Trebuchet MS"/>
                        <a:sym typeface="Trebuchet MS"/>
                      </a:endParaRPr>
                    </a:p>
                  </a:txBody>
                  <a:tcPr marT="91425" marB="91425" marR="91425" marL="91425" anchor="ctr">
                    <a:solidFill>
                      <a:schemeClr val="accent4"/>
                    </a:solidFill>
                  </a:tcPr>
                </a:tc>
                <a:tc hMerge="1"/>
                <a:tc hMerge="1"/>
                <a:tc hMerge="1"/>
              </a:tr>
              <a:tr h="512500">
                <a:tc>
                  <a:txBody>
                    <a:bodyPr/>
                    <a:lstStyle/>
                    <a:p>
                      <a:pPr indent="0" lvl="0" marL="0" rtl="0" algn="l">
                        <a:spcBef>
                          <a:spcPts val="0"/>
                        </a:spcBef>
                        <a:spcAft>
                          <a:spcPts val="0"/>
                        </a:spcAft>
                        <a:buNone/>
                      </a:pPr>
                      <a:r>
                        <a:rPr lang="en">
                          <a:latin typeface="Trebuchet MS"/>
                          <a:ea typeface="Trebuchet MS"/>
                          <a:cs typeface="Trebuchet MS"/>
                          <a:sym typeface="Trebuchet MS"/>
                        </a:rPr>
                        <a:t>A)Tropicamide</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latin typeface="Trebuchet MS"/>
                          <a:ea typeface="Trebuchet MS"/>
                          <a:cs typeface="Trebuchet MS"/>
                          <a:sym typeface="Trebuchet MS"/>
                        </a:rPr>
                        <a:t>B)Ipratropium</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latin typeface="Trebuchet MS"/>
                          <a:ea typeface="Trebuchet MS"/>
                          <a:cs typeface="Trebuchet MS"/>
                          <a:sym typeface="Trebuchet MS"/>
                        </a:rPr>
                        <a:t>C)atropine</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latin typeface="Trebuchet MS"/>
                          <a:ea typeface="Trebuchet MS"/>
                          <a:cs typeface="Trebuchet MS"/>
                          <a:sym typeface="Trebuchet MS"/>
                        </a:rPr>
                        <a:t>D)duaa</a:t>
                      </a:r>
                      <a:endParaRPr>
                        <a:latin typeface="Trebuchet MS"/>
                        <a:ea typeface="Trebuchet MS"/>
                        <a:cs typeface="Trebuchet MS"/>
                        <a:sym typeface="Trebuchet MS"/>
                      </a:endParaRPr>
                    </a:p>
                  </a:txBody>
                  <a:tcPr marT="91425" marB="91425" marR="91425" marL="91425" anchor="ctr"/>
                </a:tc>
              </a:tr>
              <a:tr h="512500">
                <a:tc gridSpan="4">
                  <a:txBody>
                    <a:bodyPr/>
                    <a:lstStyle/>
                    <a:p>
                      <a:pPr indent="0" lvl="0" marL="0" rtl="0" algn="l">
                        <a:spcBef>
                          <a:spcPts val="0"/>
                        </a:spcBef>
                        <a:spcAft>
                          <a:spcPts val="0"/>
                        </a:spcAft>
                        <a:buNone/>
                      </a:pPr>
                      <a:r>
                        <a:rPr lang="en">
                          <a:latin typeface="Trebuchet MS"/>
                          <a:ea typeface="Trebuchet MS"/>
                          <a:cs typeface="Trebuchet MS"/>
                          <a:sym typeface="Trebuchet MS"/>
                        </a:rPr>
                        <a:t>In case of Parkinsonism which drug to use?</a:t>
                      </a:r>
                      <a:endParaRPr>
                        <a:latin typeface="Trebuchet MS"/>
                        <a:ea typeface="Trebuchet MS"/>
                        <a:cs typeface="Trebuchet MS"/>
                        <a:sym typeface="Trebuchet MS"/>
                      </a:endParaRPr>
                    </a:p>
                  </a:txBody>
                  <a:tcPr marT="91425" marB="91425" marR="91425" marL="91425" anchor="ctr">
                    <a:solidFill>
                      <a:schemeClr val="lt2"/>
                    </a:solidFill>
                  </a:tcPr>
                </a:tc>
                <a:tc hMerge="1"/>
                <a:tc hMerge="1"/>
                <a:tc hMerge="1"/>
              </a:tr>
              <a:tr h="512500">
                <a:tc>
                  <a:txBody>
                    <a:bodyPr/>
                    <a:lstStyle/>
                    <a:p>
                      <a:pPr indent="0" lvl="0" marL="0" rtl="0" algn="l">
                        <a:spcBef>
                          <a:spcPts val="0"/>
                        </a:spcBef>
                        <a:spcAft>
                          <a:spcPts val="0"/>
                        </a:spcAft>
                        <a:buNone/>
                      </a:pPr>
                      <a:r>
                        <a:rPr lang="en">
                          <a:latin typeface="Trebuchet MS"/>
                          <a:ea typeface="Trebuchet MS"/>
                          <a:cs typeface="Trebuchet MS"/>
                          <a:sym typeface="Trebuchet MS"/>
                        </a:rPr>
                        <a:t>A)Hyoscine</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latin typeface="Trebuchet MS"/>
                          <a:ea typeface="Trebuchet MS"/>
                          <a:cs typeface="Trebuchet MS"/>
                          <a:sym typeface="Trebuchet MS"/>
                        </a:rPr>
                        <a:t>B)homatropine</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latin typeface="Trebuchet MS"/>
                          <a:ea typeface="Trebuchet MS"/>
                          <a:cs typeface="Trebuchet MS"/>
                          <a:sym typeface="Trebuchet MS"/>
                        </a:rPr>
                        <a:t>C)Benztropine</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latin typeface="Roboto"/>
                          <a:ea typeface="Roboto"/>
                          <a:cs typeface="Roboto"/>
                          <a:sym typeface="Roboto"/>
                        </a:rPr>
                        <a:t>D)A&amp;C</a:t>
                      </a:r>
                      <a:endParaRPr>
                        <a:latin typeface="Roboto"/>
                        <a:ea typeface="Roboto"/>
                        <a:cs typeface="Roboto"/>
                        <a:sym typeface="Roboto"/>
                      </a:endParaRPr>
                    </a:p>
                  </a:txBody>
                  <a:tcPr marT="91425" marB="91425" marR="91425" marL="91425" anchor="ctr"/>
                </a:tc>
              </a:tr>
              <a:tr h="512500">
                <a:tc gridSpan="4">
                  <a:txBody>
                    <a:bodyPr/>
                    <a:lstStyle/>
                    <a:p>
                      <a:pPr indent="0" lvl="0" marL="0" rtl="0" algn="l">
                        <a:spcBef>
                          <a:spcPts val="0"/>
                        </a:spcBef>
                        <a:spcAft>
                          <a:spcPts val="0"/>
                        </a:spcAft>
                        <a:buNone/>
                      </a:pPr>
                      <a:r>
                        <a:rPr lang="en">
                          <a:latin typeface="Trebuchet MS"/>
                          <a:ea typeface="Trebuchet MS"/>
                          <a:cs typeface="Trebuchet MS"/>
                          <a:sym typeface="Trebuchet MS"/>
                        </a:rPr>
                        <a:t>Which drug is Selective?</a:t>
                      </a:r>
                      <a:endParaRPr>
                        <a:latin typeface="Trebuchet MS"/>
                        <a:ea typeface="Trebuchet MS"/>
                        <a:cs typeface="Trebuchet MS"/>
                        <a:sym typeface="Trebuchet MS"/>
                      </a:endParaRPr>
                    </a:p>
                  </a:txBody>
                  <a:tcPr marT="91425" marB="91425" marR="91425" marL="91425" anchor="ctr">
                    <a:solidFill>
                      <a:schemeClr val="accent4"/>
                    </a:solidFill>
                  </a:tcPr>
                </a:tc>
                <a:tc hMerge="1"/>
                <a:tc hMerge="1"/>
                <a:tc hMerge="1"/>
              </a:tr>
              <a:tr h="512500">
                <a:tc>
                  <a:txBody>
                    <a:bodyPr/>
                    <a:lstStyle/>
                    <a:p>
                      <a:pPr indent="0" lvl="0" marL="0" rtl="0" algn="l">
                        <a:spcBef>
                          <a:spcPts val="0"/>
                        </a:spcBef>
                        <a:spcAft>
                          <a:spcPts val="0"/>
                        </a:spcAft>
                        <a:buNone/>
                      </a:pPr>
                      <a:r>
                        <a:rPr lang="en">
                          <a:latin typeface="Trebuchet MS"/>
                          <a:ea typeface="Trebuchet MS"/>
                          <a:cs typeface="Trebuchet MS"/>
                          <a:sym typeface="Trebuchet MS"/>
                        </a:rPr>
                        <a:t>A)Atropine</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latin typeface="Trebuchet MS"/>
                          <a:ea typeface="Trebuchet MS"/>
                          <a:cs typeface="Trebuchet MS"/>
                          <a:sym typeface="Trebuchet MS"/>
                        </a:rPr>
                        <a:t>B)Darifenacin</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latin typeface="Trebuchet MS"/>
                          <a:ea typeface="Trebuchet MS"/>
                          <a:cs typeface="Trebuchet MS"/>
                          <a:sym typeface="Trebuchet MS"/>
                        </a:rPr>
                        <a:t>C)Pirenzepine</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latin typeface="Roboto"/>
                          <a:ea typeface="Roboto"/>
                          <a:cs typeface="Roboto"/>
                          <a:sym typeface="Roboto"/>
                        </a:rPr>
                        <a:t>D)B&amp;C</a:t>
                      </a:r>
                      <a:endParaRPr>
                        <a:latin typeface="Roboto"/>
                        <a:ea typeface="Roboto"/>
                        <a:cs typeface="Roboto"/>
                        <a:sym typeface="Roboto"/>
                      </a:endParaRPr>
                    </a:p>
                  </a:txBody>
                  <a:tcPr marT="91425" marB="91425" marR="91425" marL="91425" anchor="ctr"/>
                </a:tc>
              </a:tr>
            </a:tbl>
          </a:graphicData>
        </a:graphic>
      </p:graphicFrame>
      <p:sp>
        <p:nvSpPr>
          <p:cNvPr id="340" name="Google Shape;340;p22"/>
          <p:cNvSpPr txBox="1"/>
          <p:nvPr/>
        </p:nvSpPr>
        <p:spPr>
          <a:xfrm>
            <a:off x="0" y="0"/>
            <a:ext cx="1890000" cy="74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2"/>
                </a:solidFill>
                <a:latin typeface="Comic Sans MS"/>
                <a:ea typeface="Comic Sans MS"/>
                <a:cs typeface="Comic Sans MS"/>
                <a:sym typeface="Comic Sans MS"/>
              </a:rPr>
              <a:t>MCQs</a:t>
            </a:r>
            <a:endParaRPr b="1" sz="3600">
              <a:solidFill>
                <a:schemeClr val="dk2"/>
              </a:solidFill>
              <a:latin typeface="Comic Sans MS"/>
              <a:ea typeface="Comic Sans MS"/>
              <a:cs typeface="Comic Sans MS"/>
              <a:sym typeface="Comic Sans MS"/>
            </a:endParaRPr>
          </a:p>
        </p:txBody>
      </p:sp>
      <p:pic>
        <p:nvPicPr>
          <p:cNvPr id="341" name="Google Shape;341;p22"/>
          <p:cNvPicPr preferRelativeResize="0"/>
          <p:nvPr/>
        </p:nvPicPr>
        <p:blipFill>
          <a:blip r:embed="rId3">
            <a:alphaModFix/>
          </a:blip>
          <a:stretch>
            <a:fillRect/>
          </a:stretch>
        </p:blipFill>
        <p:spPr>
          <a:xfrm>
            <a:off x="1669933" y="0"/>
            <a:ext cx="742801" cy="742799"/>
          </a:xfrm>
          <a:prstGeom prst="rect">
            <a:avLst/>
          </a:prstGeom>
          <a:noFill/>
          <a:ln>
            <a:noFill/>
          </a:ln>
        </p:spPr>
      </p:pic>
      <p:sp>
        <p:nvSpPr>
          <p:cNvPr id="342" name="Google Shape;342;p22"/>
          <p:cNvSpPr txBox="1"/>
          <p:nvPr/>
        </p:nvSpPr>
        <p:spPr>
          <a:xfrm>
            <a:off x="0" y="5867793"/>
            <a:ext cx="1890000" cy="74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2"/>
                </a:solidFill>
                <a:latin typeface="Comic Sans MS"/>
                <a:ea typeface="Comic Sans MS"/>
                <a:cs typeface="Comic Sans MS"/>
                <a:sym typeface="Comic Sans MS"/>
              </a:rPr>
              <a:t>SAQs</a:t>
            </a:r>
            <a:endParaRPr b="1" sz="3600">
              <a:solidFill>
                <a:schemeClr val="dk2"/>
              </a:solidFill>
              <a:latin typeface="Comic Sans MS"/>
              <a:ea typeface="Comic Sans MS"/>
              <a:cs typeface="Comic Sans MS"/>
              <a:sym typeface="Comic Sans MS"/>
            </a:endParaRPr>
          </a:p>
        </p:txBody>
      </p:sp>
      <p:sp>
        <p:nvSpPr>
          <p:cNvPr id="343" name="Google Shape;343;p22"/>
          <p:cNvSpPr txBox="1"/>
          <p:nvPr/>
        </p:nvSpPr>
        <p:spPr>
          <a:xfrm>
            <a:off x="149100" y="6610606"/>
            <a:ext cx="73833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rebuchet MS"/>
                <a:ea typeface="Trebuchet MS"/>
                <a:cs typeface="Trebuchet MS"/>
                <a:sym typeface="Trebuchet MS"/>
              </a:rPr>
              <a:t>1-What is the reason of </a:t>
            </a:r>
            <a:r>
              <a:rPr b="1" lang="en">
                <a:latin typeface="Trebuchet MS"/>
                <a:ea typeface="Trebuchet MS"/>
                <a:cs typeface="Trebuchet MS"/>
                <a:sym typeface="Trebuchet MS"/>
              </a:rPr>
              <a:t>both</a:t>
            </a:r>
            <a:r>
              <a:rPr lang="en">
                <a:latin typeface="Trebuchet MS"/>
                <a:ea typeface="Trebuchet MS"/>
                <a:cs typeface="Trebuchet MS"/>
                <a:sym typeface="Trebuchet MS"/>
              </a:rPr>
              <a:t> Passive mydriasis and Cycloplegia in the eye?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
                <a:latin typeface="Trebuchet MS"/>
                <a:ea typeface="Trebuchet MS"/>
                <a:cs typeface="Trebuchet MS"/>
                <a:sym typeface="Trebuchet MS"/>
              </a:rPr>
              <a:t>2-if a patient had </a:t>
            </a:r>
            <a:r>
              <a:rPr lang="en">
                <a:solidFill>
                  <a:schemeClr val="dk1"/>
                </a:solidFill>
                <a:latin typeface="Trebuchet MS"/>
                <a:ea typeface="Trebuchet MS"/>
                <a:cs typeface="Trebuchet MS"/>
                <a:sym typeface="Trebuchet MS"/>
              </a:rPr>
              <a:t>hyperhidrosis</a:t>
            </a:r>
            <a:r>
              <a:rPr lang="en">
                <a:latin typeface="Trebuchet MS"/>
                <a:ea typeface="Trebuchet MS"/>
                <a:cs typeface="Trebuchet MS"/>
                <a:sym typeface="Trebuchet MS"/>
              </a:rPr>
              <a:t> which is a sign of cholinergic poisoning</a:t>
            </a:r>
            <a:endParaRPr>
              <a:latin typeface="Trebuchet MS"/>
              <a:ea typeface="Trebuchet MS"/>
              <a:cs typeface="Trebuchet MS"/>
              <a:sym typeface="Trebuchet MS"/>
            </a:endParaRPr>
          </a:p>
          <a:p>
            <a:pPr indent="0" lvl="0" marL="0" rtl="0" algn="l">
              <a:spcBef>
                <a:spcPts val="0"/>
              </a:spcBef>
              <a:spcAft>
                <a:spcPts val="0"/>
              </a:spcAft>
              <a:buNone/>
            </a:pPr>
            <a:r>
              <a:rPr lang="en">
                <a:latin typeface="Trebuchet MS"/>
                <a:ea typeface="Trebuchet MS"/>
                <a:cs typeface="Trebuchet MS"/>
                <a:sym typeface="Trebuchet MS"/>
              </a:rPr>
              <a:t> How would you treat him and what is the mechanism of the treatment ?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
                <a:latin typeface="Trebuchet MS"/>
                <a:ea typeface="Trebuchet MS"/>
                <a:cs typeface="Trebuchet MS"/>
                <a:sym typeface="Trebuchet MS"/>
              </a:rPr>
              <a:t>3-What are the 3 uses of Atropine and Hyoscine? </a:t>
            </a:r>
            <a:r>
              <a:rPr lang="en">
                <a:solidFill>
                  <a:srgbClr val="6AA84F"/>
                </a:solidFill>
                <a:latin typeface="Trebuchet MS"/>
                <a:ea typeface="Trebuchet MS"/>
                <a:cs typeface="Trebuchet MS"/>
                <a:sym typeface="Trebuchet MS"/>
              </a:rPr>
              <a:t>from the DR</a:t>
            </a:r>
            <a:endParaRPr>
              <a:solidFill>
                <a:srgbClr val="6AA84F"/>
              </a:solidFill>
              <a:latin typeface="Trebuchet MS"/>
              <a:ea typeface="Trebuchet MS"/>
              <a:cs typeface="Trebuchet MS"/>
              <a:sym typeface="Trebuchet MS"/>
            </a:endParaRPr>
          </a:p>
          <a:p>
            <a:pPr indent="0" lvl="0" marL="0" rtl="0" algn="l">
              <a:spcBef>
                <a:spcPts val="0"/>
              </a:spcBef>
              <a:spcAft>
                <a:spcPts val="0"/>
              </a:spcAft>
              <a:buNone/>
            </a:pPr>
            <a:r>
              <a:t/>
            </a:r>
            <a:endParaRPr>
              <a:solidFill>
                <a:srgbClr val="6AA84F"/>
              </a:solidFill>
              <a:latin typeface="Trebuchet MS"/>
              <a:ea typeface="Trebuchet MS"/>
              <a:cs typeface="Trebuchet MS"/>
              <a:sym typeface="Trebuchet MS"/>
            </a:endParaRPr>
          </a:p>
          <a:p>
            <a:pPr indent="0" lvl="0" marL="0" rtl="0" algn="l">
              <a:spcBef>
                <a:spcPts val="0"/>
              </a:spcBef>
              <a:spcAft>
                <a:spcPts val="0"/>
              </a:spcAft>
              <a:buNone/>
            </a:pPr>
            <a:r>
              <a:rPr lang="en">
                <a:solidFill>
                  <a:schemeClr val="dk1"/>
                </a:solidFill>
                <a:latin typeface="Trebuchet MS"/>
                <a:ea typeface="Trebuchet MS"/>
                <a:cs typeface="Trebuchet MS"/>
                <a:sym typeface="Trebuchet MS"/>
              </a:rPr>
              <a:t>4-who is the the master of pharma?</a:t>
            </a:r>
            <a:endParaRPr>
              <a:solidFill>
                <a:schemeClr val="dk1"/>
              </a:solidFill>
              <a:latin typeface="Trebuchet MS"/>
              <a:ea typeface="Trebuchet MS"/>
              <a:cs typeface="Trebuchet MS"/>
              <a:sym typeface="Trebuchet MS"/>
            </a:endParaRPr>
          </a:p>
        </p:txBody>
      </p:sp>
      <p:sp>
        <p:nvSpPr>
          <p:cNvPr id="344" name="Google Shape;344;p22"/>
          <p:cNvSpPr txBox="1"/>
          <p:nvPr/>
        </p:nvSpPr>
        <p:spPr>
          <a:xfrm>
            <a:off x="149095" y="8488303"/>
            <a:ext cx="7085100" cy="1031400"/>
          </a:xfrm>
          <a:prstGeom prst="rect">
            <a:avLst/>
          </a:prstGeom>
          <a:noFill/>
          <a:ln cap="flat" cmpd="sng" w="19050">
            <a:solidFill>
              <a:srgbClr val="999999"/>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99999"/>
                </a:solidFill>
                <a:latin typeface="Trebuchet MS"/>
                <a:ea typeface="Trebuchet MS"/>
                <a:cs typeface="Trebuchet MS"/>
                <a:sym typeface="Trebuchet MS"/>
              </a:rPr>
              <a:t>1-due to paralysis of circular muscle </a:t>
            </a:r>
            <a:endParaRPr>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a:solidFill>
                  <a:srgbClr val="999999"/>
                </a:solidFill>
                <a:latin typeface="Trebuchet MS"/>
                <a:ea typeface="Trebuchet MS"/>
                <a:cs typeface="Trebuchet MS"/>
                <a:sym typeface="Trebuchet MS"/>
              </a:rPr>
              <a:t>2-Atropine by reverses muscarinic effects of cholinergic poisoning.</a:t>
            </a:r>
            <a:endParaRPr>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a:solidFill>
                  <a:srgbClr val="999999"/>
                </a:solidFill>
                <a:latin typeface="Trebuchet MS"/>
                <a:ea typeface="Trebuchet MS"/>
                <a:cs typeface="Trebuchet MS"/>
                <a:sym typeface="Trebuchet MS"/>
              </a:rPr>
              <a:t>3-Sedative effect-Antiemetic effect-Antiparkinsonian effect</a:t>
            </a:r>
            <a:endParaRPr>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a:solidFill>
                  <a:srgbClr val="999999"/>
                </a:solidFill>
                <a:latin typeface="Trebuchet MS"/>
                <a:ea typeface="Trebuchet MS"/>
                <a:cs typeface="Trebuchet MS"/>
                <a:sym typeface="Trebuchet MS"/>
              </a:rPr>
              <a:t>4-of course you!!</a:t>
            </a:r>
            <a:endParaRPr>
              <a:solidFill>
                <a:srgbClr val="999999"/>
              </a:solidFill>
              <a:latin typeface="Trebuchet MS"/>
              <a:ea typeface="Trebuchet MS"/>
              <a:cs typeface="Trebuchet MS"/>
              <a:sym typeface="Trebuchet MS"/>
            </a:endParaRPr>
          </a:p>
        </p:txBody>
      </p:sp>
      <p:sp>
        <p:nvSpPr>
          <p:cNvPr id="345" name="Google Shape;345;p22"/>
          <p:cNvSpPr txBox="1"/>
          <p:nvPr/>
        </p:nvSpPr>
        <p:spPr>
          <a:xfrm rot="10800000">
            <a:off x="5869202" y="5953653"/>
            <a:ext cx="1690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Trebuchet MS"/>
                <a:ea typeface="Trebuchet MS"/>
                <a:cs typeface="Trebuchet MS"/>
                <a:sym typeface="Trebuchet MS"/>
              </a:rPr>
              <a:t>1-D 2-B 3-A 4-C 5-D</a:t>
            </a:r>
            <a:endParaRPr sz="900">
              <a:latin typeface="Trebuchet MS"/>
              <a:ea typeface="Trebuchet MS"/>
              <a:cs typeface="Trebuchet MS"/>
              <a:sym typeface="Trebuchet MS"/>
            </a:endParaRPr>
          </a:p>
        </p:txBody>
      </p:sp>
      <p:sp>
        <p:nvSpPr>
          <p:cNvPr id="346" name="Google Shape;346;p22"/>
          <p:cNvSpPr txBox="1"/>
          <p:nvPr>
            <p:ph idx="4294967295" type="title"/>
          </p:nvPr>
        </p:nvSpPr>
        <p:spPr>
          <a:xfrm>
            <a:off x="5411550" y="61650"/>
            <a:ext cx="2085300" cy="619500"/>
          </a:xfrm>
          <a:prstGeom prst="rect">
            <a:avLst/>
          </a:prstGeom>
          <a:ln cap="flat" cmpd="sng" w="19050">
            <a:solidFill>
              <a:schemeClr val="accent2"/>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Comic Sans MS"/>
                <a:ea typeface="Comic Sans MS"/>
                <a:cs typeface="Comic Sans MS"/>
                <a:sym typeface="Comic Sans MS"/>
              </a:rPr>
              <a:t>Click here for Summary </a:t>
            </a:r>
            <a:endParaRPr sz="1200">
              <a:solidFill>
                <a:schemeClr val="dk2"/>
              </a:solidFill>
              <a:latin typeface="Comic Sans MS"/>
              <a:ea typeface="Comic Sans MS"/>
              <a:cs typeface="Comic Sans MS"/>
              <a:sym typeface="Comic Sans MS"/>
            </a:endParaRPr>
          </a:p>
          <a:p>
            <a:pPr indent="-304800" lvl="0" marL="457200" rtl="0" algn="l">
              <a:spcBef>
                <a:spcPts val="0"/>
              </a:spcBef>
              <a:spcAft>
                <a:spcPts val="0"/>
              </a:spcAft>
              <a:buClr>
                <a:schemeClr val="dk2"/>
              </a:buClr>
              <a:buSzPts val="1200"/>
              <a:buFont typeface="Comic Sans MS"/>
              <a:buChar char="-"/>
            </a:pPr>
            <a:r>
              <a:rPr lang="en" sz="1200" u="sng">
                <a:solidFill>
                  <a:schemeClr val="hlink"/>
                </a:solidFill>
                <a:latin typeface="Comic Sans MS"/>
                <a:ea typeface="Comic Sans MS"/>
                <a:cs typeface="Comic Sans MS"/>
                <a:sym typeface="Comic Sans MS"/>
                <a:hlinkClick r:id="rId4"/>
              </a:rPr>
              <a:t>441</a:t>
            </a:r>
            <a:endParaRPr sz="1200">
              <a:solidFill>
                <a:schemeClr val="dk2"/>
              </a:solidFill>
              <a:latin typeface="Comic Sans MS"/>
              <a:ea typeface="Comic Sans MS"/>
              <a:cs typeface="Comic Sans MS"/>
              <a:sym typeface="Comic Sans MS"/>
            </a:endParaRPr>
          </a:p>
          <a:p>
            <a:pPr indent="-304800" lvl="0" marL="457200" rtl="0" algn="l">
              <a:spcBef>
                <a:spcPts val="0"/>
              </a:spcBef>
              <a:spcAft>
                <a:spcPts val="0"/>
              </a:spcAft>
              <a:buClr>
                <a:schemeClr val="dk2"/>
              </a:buClr>
              <a:buSzPts val="1200"/>
              <a:buFont typeface="Comic Sans MS"/>
              <a:buChar char="-"/>
            </a:pPr>
            <a:r>
              <a:rPr lang="en" sz="1200" u="sng">
                <a:solidFill>
                  <a:schemeClr val="hlink"/>
                </a:solidFill>
                <a:latin typeface="Comic Sans MS"/>
                <a:ea typeface="Comic Sans MS"/>
                <a:cs typeface="Comic Sans MS"/>
                <a:sym typeface="Comic Sans MS"/>
                <a:hlinkClick r:id="rId5"/>
              </a:rPr>
              <a:t>439</a:t>
            </a:r>
            <a:endParaRPr sz="1200">
              <a:solidFill>
                <a:schemeClr val="dk2"/>
              </a:solidFill>
              <a:latin typeface="Comic Sans MS"/>
              <a:ea typeface="Comic Sans MS"/>
              <a:cs typeface="Comic Sans MS"/>
              <a:sym typeface="Comic Sans MS"/>
            </a:endParaRPr>
          </a:p>
        </p:txBody>
      </p:sp>
      <p:pic>
        <p:nvPicPr>
          <p:cNvPr id="347" name="Google Shape;347;p22"/>
          <p:cNvPicPr preferRelativeResize="0"/>
          <p:nvPr/>
        </p:nvPicPr>
        <p:blipFill>
          <a:blip r:embed="rId6">
            <a:alphaModFix/>
          </a:blip>
          <a:stretch>
            <a:fillRect/>
          </a:stretch>
        </p:blipFill>
        <p:spPr>
          <a:xfrm>
            <a:off x="4067175" y="91675"/>
            <a:ext cx="1092525" cy="237275"/>
          </a:xfrm>
          <a:prstGeom prst="rect">
            <a:avLst/>
          </a:prstGeom>
          <a:noFill/>
          <a:ln>
            <a:noFill/>
          </a:ln>
        </p:spPr>
      </p:pic>
      <p:sp>
        <p:nvSpPr>
          <p:cNvPr id="348" name="Google Shape;348;p22"/>
          <p:cNvSpPr txBox="1"/>
          <p:nvPr/>
        </p:nvSpPr>
        <p:spPr>
          <a:xfrm>
            <a:off x="4067138" y="366525"/>
            <a:ext cx="1092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u="sng">
                <a:solidFill>
                  <a:schemeClr val="hlink"/>
                </a:solidFill>
                <a:latin typeface="Comic Sans MS"/>
                <a:ea typeface="Comic Sans MS"/>
                <a:cs typeface="Comic Sans MS"/>
                <a:sym typeface="Comic Sans MS"/>
                <a:hlinkClick r:id="rId7"/>
              </a:rPr>
              <a:t>Click here</a:t>
            </a:r>
            <a:endParaRPr b="1" sz="1000">
              <a:solidFill>
                <a:srgbClr val="A61C00"/>
              </a:solidFill>
              <a:latin typeface="Comic Sans MS"/>
              <a:ea typeface="Comic Sans MS"/>
              <a:cs typeface="Comic Sans MS"/>
              <a:sym typeface="Comic Sans MS"/>
            </a:endParaRPr>
          </a:p>
        </p:txBody>
      </p:sp>
      <p:sp>
        <p:nvSpPr>
          <p:cNvPr id="349" name="Google Shape;349;p22"/>
          <p:cNvSpPr txBox="1"/>
          <p:nvPr/>
        </p:nvSpPr>
        <p:spPr>
          <a:xfrm>
            <a:off x="2148450" y="10295689"/>
            <a:ext cx="32631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rgbClr val="073763"/>
                </a:solidFill>
                <a:latin typeface="Roboto"/>
                <a:ea typeface="Roboto"/>
                <a:cs typeface="Roboto"/>
                <a:sym typeface="Roboto"/>
                <a:hlinkClick r:id="rId8">
                  <a:extLst>
                    <a:ext uri="{A12FA001-AC4F-418D-AE19-62706E023703}">
                      <ahyp:hlinkClr val="tx"/>
                    </a:ext>
                  </a:extLst>
                </a:hlinkClick>
              </a:rPr>
              <a:t>Click here</a:t>
            </a:r>
            <a:endParaRPr>
              <a:solidFill>
                <a:srgbClr val="073763"/>
              </a:solidFill>
              <a:latin typeface="Roboto"/>
              <a:ea typeface="Roboto"/>
              <a:cs typeface="Roboto"/>
              <a:sym typeface="Roboto"/>
            </a:endParaRPr>
          </a:p>
        </p:txBody>
      </p:sp>
      <p:pic>
        <p:nvPicPr>
          <p:cNvPr id="350" name="Google Shape;350;p22">
            <a:hlinkClick r:id="rId9"/>
          </p:cNvPr>
          <p:cNvPicPr preferRelativeResize="0"/>
          <p:nvPr/>
        </p:nvPicPr>
        <p:blipFill>
          <a:blip r:embed="rId10">
            <a:alphaModFix/>
          </a:blip>
          <a:stretch>
            <a:fillRect/>
          </a:stretch>
        </p:blipFill>
        <p:spPr>
          <a:xfrm>
            <a:off x="3437100" y="9609900"/>
            <a:ext cx="685800" cy="685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4" name="Shape 354"/>
        <p:cNvGrpSpPr/>
        <p:nvPr/>
      </p:nvGrpSpPr>
      <p:grpSpPr>
        <a:xfrm>
          <a:off x="0" y="0"/>
          <a:ext cx="0" cy="0"/>
          <a:chOff x="0" y="0"/>
          <a:chExt cx="0" cy="0"/>
        </a:xfrm>
      </p:grpSpPr>
      <p:grpSp>
        <p:nvGrpSpPr>
          <p:cNvPr id="355" name="Google Shape;355;p23"/>
          <p:cNvGrpSpPr/>
          <p:nvPr/>
        </p:nvGrpSpPr>
        <p:grpSpPr>
          <a:xfrm>
            <a:off x="553669" y="8906420"/>
            <a:ext cx="2592083" cy="1437609"/>
            <a:chOff x="6680513" y="1602850"/>
            <a:chExt cx="990858" cy="990908"/>
          </a:xfrm>
        </p:grpSpPr>
        <p:sp>
          <p:nvSpPr>
            <p:cNvPr id="356" name="Google Shape;356;p23"/>
            <p:cNvSpPr/>
            <p:nvPr/>
          </p:nvSpPr>
          <p:spPr>
            <a:xfrm>
              <a:off x="6680513" y="1602850"/>
              <a:ext cx="990858" cy="990908"/>
            </a:xfrm>
            <a:custGeom>
              <a:rect b="b" l="l" r="r" t="t"/>
              <a:pathLst>
                <a:path extrusionOk="0" fill="none" h="19698" w="19697">
                  <a:moveTo>
                    <a:pt x="17842" y="6536"/>
                  </a:moveTo>
                  <a:cubicBezTo>
                    <a:pt x="19697" y="10974"/>
                    <a:pt x="17569" y="16050"/>
                    <a:pt x="13161" y="17873"/>
                  </a:cubicBezTo>
                  <a:cubicBezTo>
                    <a:pt x="8724" y="19697"/>
                    <a:pt x="3648" y="17600"/>
                    <a:pt x="1824" y="13193"/>
                  </a:cubicBezTo>
                  <a:cubicBezTo>
                    <a:pt x="0" y="8755"/>
                    <a:pt x="2097" y="3679"/>
                    <a:pt x="6505" y="1855"/>
                  </a:cubicBezTo>
                  <a:cubicBezTo>
                    <a:pt x="10943" y="1"/>
                    <a:pt x="16019" y="2098"/>
                    <a:pt x="17842" y="6536"/>
                  </a:cubicBezTo>
                  <a:close/>
                </a:path>
              </a:pathLst>
            </a:custGeom>
            <a:noFill/>
            <a:ln cap="flat" cmpd="sng" w="19050">
              <a:solidFill>
                <a:srgbClr val="D9D9D9"/>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3"/>
            <p:cNvSpPr/>
            <p:nvPr/>
          </p:nvSpPr>
          <p:spPr>
            <a:xfrm>
              <a:off x="7175925" y="1662513"/>
              <a:ext cx="367025" cy="201874"/>
            </a:xfrm>
            <a:custGeom>
              <a:rect b="b" l="l" r="r" t="t"/>
              <a:pathLst>
                <a:path extrusionOk="0" fill="none" h="4013" w="7296">
                  <a:moveTo>
                    <a:pt x="0" y="0"/>
                  </a:moveTo>
                  <a:cubicBezTo>
                    <a:pt x="3070" y="0"/>
                    <a:pt x="5745" y="1581"/>
                    <a:pt x="7295" y="4012"/>
                  </a:cubicBezTo>
                </a:path>
              </a:pathLst>
            </a:custGeom>
            <a:noFill/>
            <a:ln cap="flat" cmpd="sng" w="19050">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3"/>
            <p:cNvSpPr/>
            <p:nvPr/>
          </p:nvSpPr>
          <p:spPr>
            <a:xfrm>
              <a:off x="7512320" y="1839891"/>
              <a:ext cx="119323" cy="119323"/>
            </a:xfrm>
            <a:custGeom>
              <a:rect b="b" l="l" r="r" t="t"/>
              <a:pathLst>
                <a:path extrusionOk="0" h="2372" w="2372">
                  <a:moveTo>
                    <a:pt x="1186" y="0"/>
                  </a:moveTo>
                  <a:cubicBezTo>
                    <a:pt x="548" y="0"/>
                    <a:pt x="0" y="517"/>
                    <a:pt x="0" y="1186"/>
                  </a:cubicBezTo>
                  <a:cubicBezTo>
                    <a:pt x="0" y="1824"/>
                    <a:pt x="548" y="2371"/>
                    <a:pt x="1186" y="2371"/>
                  </a:cubicBezTo>
                  <a:cubicBezTo>
                    <a:pt x="1855" y="2371"/>
                    <a:pt x="2371" y="1824"/>
                    <a:pt x="2371" y="1186"/>
                  </a:cubicBezTo>
                  <a:cubicBezTo>
                    <a:pt x="2371" y="517"/>
                    <a:pt x="1855" y="0"/>
                    <a:pt x="1186" y="0"/>
                  </a:cubicBezTo>
                  <a:close/>
                </a:path>
              </a:pathLst>
            </a:cu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9" name="Google Shape;359;p23"/>
          <p:cNvSpPr txBox="1"/>
          <p:nvPr>
            <p:ph type="title"/>
          </p:nvPr>
        </p:nvSpPr>
        <p:spPr>
          <a:xfrm>
            <a:off x="310350" y="462334"/>
            <a:ext cx="6939300" cy="132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600">
                <a:solidFill>
                  <a:schemeClr val="dk2"/>
                </a:solidFill>
                <a:latin typeface="Comic Sans MS"/>
                <a:ea typeface="Comic Sans MS"/>
                <a:cs typeface="Comic Sans MS"/>
                <a:sym typeface="Comic Sans MS"/>
              </a:rPr>
              <a:t>THE LEADERS OF PHARMACOLOGY AND MEMBERS</a:t>
            </a:r>
            <a:endParaRPr sz="3600">
              <a:solidFill>
                <a:schemeClr val="dk2"/>
              </a:solidFill>
              <a:latin typeface="Comic Sans MS"/>
              <a:ea typeface="Comic Sans MS"/>
              <a:cs typeface="Comic Sans MS"/>
              <a:sym typeface="Comic Sans MS"/>
            </a:endParaRPr>
          </a:p>
        </p:txBody>
      </p:sp>
      <p:grpSp>
        <p:nvGrpSpPr>
          <p:cNvPr id="360" name="Google Shape;360;p23"/>
          <p:cNvGrpSpPr/>
          <p:nvPr/>
        </p:nvGrpSpPr>
        <p:grpSpPr>
          <a:xfrm>
            <a:off x="299936" y="3074398"/>
            <a:ext cx="3769899" cy="3149905"/>
            <a:chOff x="4776699" y="1261174"/>
            <a:chExt cx="3301426" cy="1403326"/>
          </a:xfrm>
        </p:grpSpPr>
        <p:sp>
          <p:nvSpPr>
            <p:cNvPr id="361" name="Google Shape;361;p23"/>
            <p:cNvSpPr/>
            <p:nvPr/>
          </p:nvSpPr>
          <p:spPr>
            <a:xfrm>
              <a:off x="4877725" y="1273100"/>
              <a:ext cx="3200400" cy="1391400"/>
            </a:xfrm>
            <a:prstGeom prst="roundRect">
              <a:avLst>
                <a:gd fmla="val 16667" name="adj"/>
              </a:avLst>
            </a:prstGeom>
            <a:solidFill>
              <a:srgbClr val="FFE4E4">
                <a:alpha val="63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3"/>
            <p:cNvSpPr/>
            <p:nvPr/>
          </p:nvSpPr>
          <p:spPr>
            <a:xfrm>
              <a:off x="4788570" y="1861062"/>
              <a:ext cx="591036" cy="592532"/>
            </a:xfrm>
            <a:custGeom>
              <a:rect b="b" l="l" r="r" t="t"/>
              <a:pathLst>
                <a:path extrusionOk="0" h="12129" w="12099">
                  <a:moveTo>
                    <a:pt x="1" y="1"/>
                  </a:moveTo>
                  <a:lnTo>
                    <a:pt x="1" y="12129"/>
                  </a:lnTo>
                  <a:lnTo>
                    <a:pt x="12098" y="12129"/>
                  </a:lnTo>
                  <a:lnTo>
                    <a:pt x="120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3"/>
            <p:cNvSpPr/>
            <p:nvPr/>
          </p:nvSpPr>
          <p:spPr>
            <a:xfrm>
              <a:off x="4839081" y="1924910"/>
              <a:ext cx="490014" cy="32731"/>
            </a:xfrm>
            <a:custGeom>
              <a:rect b="b" l="l" r="r" t="t"/>
              <a:pathLst>
                <a:path extrusionOk="0" h="670" w="10031">
                  <a:moveTo>
                    <a:pt x="335" y="1"/>
                  </a:moveTo>
                  <a:cubicBezTo>
                    <a:pt x="152" y="1"/>
                    <a:pt x="0" y="153"/>
                    <a:pt x="0" y="335"/>
                  </a:cubicBezTo>
                  <a:cubicBezTo>
                    <a:pt x="0" y="518"/>
                    <a:pt x="152" y="669"/>
                    <a:pt x="335" y="669"/>
                  </a:cubicBezTo>
                  <a:lnTo>
                    <a:pt x="9727" y="669"/>
                  </a:lnTo>
                  <a:cubicBezTo>
                    <a:pt x="9879" y="669"/>
                    <a:pt x="10031" y="518"/>
                    <a:pt x="10031" y="335"/>
                  </a:cubicBezTo>
                  <a:cubicBezTo>
                    <a:pt x="10031" y="153"/>
                    <a:pt x="9909" y="1"/>
                    <a:pt x="97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3"/>
            <p:cNvSpPr/>
            <p:nvPr/>
          </p:nvSpPr>
          <p:spPr>
            <a:xfrm>
              <a:off x="4839081" y="1984312"/>
              <a:ext cx="490014" cy="31217"/>
            </a:xfrm>
            <a:custGeom>
              <a:rect b="b" l="l" r="r" t="t"/>
              <a:pathLst>
                <a:path extrusionOk="0" h="639" w="10031">
                  <a:moveTo>
                    <a:pt x="335" y="1"/>
                  </a:moveTo>
                  <a:cubicBezTo>
                    <a:pt x="152" y="1"/>
                    <a:pt x="0" y="122"/>
                    <a:pt x="0" y="305"/>
                  </a:cubicBezTo>
                  <a:cubicBezTo>
                    <a:pt x="0" y="487"/>
                    <a:pt x="152" y="639"/>
                    <a:pt x="335" y="639"/>
                  </a:cubicBezTo>
                  <a:lnTo>
                    <a:pt x="9727" y="639"/>
                  </a:lnTo>
                  <a:cubicBezTo>
                    <a:pt x="9879" y="639"/>
                    <a:pt x="10031" y="487"/>
                    <a:pt x="10031" y="305"/>
                  </a:cubicBezTo>
                  <a:cubicBezTo>
                    <a:pt x="10031" y="122"/>
                    <a:pt x="9909" y="1"/>
                    <a:pt x="97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3"/>
            <p:cNvSpPr/>
            <p:nvPr/>
          </p:nvSpPr>
          <p:spPr>
            <a:xfrm>
              <a:off x="4839081" y="2042249"/>
              <a:ext cx="259882" cy="31217"/>
            </a:xfrm>
            <a:custGeom>
              <a:rect b="b" l="l" r="r" t="t"/>
              <a:pathLst>
                <a:path extrusionOk="0" h="639" w="5320">
                  <a:moveTo>
                    <a:pt x="335" y="0"/>
                  </a:moveTo>
                  <a:cubicBezTo>
                    <a:pt x="152" y="0"/>
                    <a:pt x="0" y="152"/>
                    <a:pt x="0" y="334"/>
                  </a:cubicBezTo>
                  <a:cubicBezTo>
                    <a:pt x="0" y="517"/>
                    <a:pt x="152" y="638"/>
                    <a:pt x="335" y="638"/>
                  </a:cubicBezTo>
                  <a:lnTo>
                    <a:pt x="5016" y="638"/>
                  </a:lnTo>
                  <a:cubicBezTo>
                    <a:pt x="5198" y="638"/>
                    <a:pt x="5320" y="486"/>
                    <a:pt x="5320" y="334"/>
                  </a:cubicBezTo>
                  <a:cubicBezTo>
                    <a:pt x="5320" y="152"/>
                    <a:pt x="5198" y="0"/>
                    <a:pt x="50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3"/>
            <p:cNvSpPr/>
            <p:nvPr/>
          </p:nvSpPr>
          <p:spPr>
            <a:xfrm>
              <a:off x="4788570" y="1525506"/>
              <a:ext cx="591036" cy="325211"/>
            </a:xfrm>
            <a:custGeom>
              <a:rect b="b" l="l" r="r" t="t"/>
              <a:pathLst>
                <a:path extrusionOk="0" h="6657" w="12099">
                  <a:moveTo>
                    <a:pt x="2250" y="0"/>
                  </a:moveTo>
                  <a:lnTo>
                    <a:pt x="1369" y="1551"/>
                  </a:lnTo>
                  <a:cubicBezTo>
                    <a:pt x="487" y="3101"/>
                    <a:pt x="31" y="4864"/>
                    <a:pt x="1" y="6657"/>
                  </a:cubicBezTo>
                  <a:lnTo>
                    <a:pt x="12098" y="6657"/>
                  </a:lnTo>
                  <a:cubicBezTo>
                    <a:pt x="12068" y="4864"/>
                    <a:pt x="11582" y="3101"/>
                    <a:pt x="10700" y="1551"/>
                  </a:cubicBezTo>
                  <a:lnTo>
                    <a:pt x="98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3"/>
            <p:cNvSpPr/>
            <p:nvPr/>
          </p:nvSpPr>
          <p:spPr>
            <a:xfrm>
              <a:off x="4788570" y="2463929"/>
              <a:ext cx="591036" cy="178214"/>
            </a:xfrm>
            <a:custGeom>
              <a:rect b="b" l="l" r="r" t="t"/>
              <a:pathLst>
                <a:path extrusionOk="0" h="3648" w="12099">
                  <a:moveTo>
                    <a:pt x="1" y="0"/>
                  </a:moveTo>
                  <a:lnTo>
                    <a:pt x="1" y="1642"/>
                  </a:lnTo>
                  <a:cubicBezTo>
                    <a:pt x="1" y="2736"/>
                    <a:pt x="913" y="3648"/>
                    <a:pt x="2007" y="3648"/>
                  </a:cubicBezTo>
                  <a:lnTo>
                    <a:pt x="10062" y="3648"/>
                  </a:lnTo>
                  <a:cubicBezTo>
                    <a:pt x="11186" y="3648"/>
                    <a:pt x="12098" y="2736"/>
                    <a:pt x="12098" y="1642"/>
                  </a:cubicBezTo>
                  <a:lnTo>
                    <a:pt x="12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3"/>
            <p:cNvSpPr/>
            <p:nvPr/>
          </p:nvSpPr>
          <p:spPr>
            <a:xfrm>
              <a:off x="4855397" y="1273094"/>
              <a:ext cx="457383" cy="242064"/>
            </a:xfrm>
            <a:custGeom>
              <a:rect b="b" l="l" r="r" t="t"/>
              <a:pathLst>
                <a:path extrusionOk="0" h="4955" w="9363">
                  <a:moveTo>
                    <a:pt x="973" y="0"/>
                  </a:moveTo>
                  <a:cubicBezTo>
                    <a:pt x="457" y="0"/>
                    <a:pt x="31" y="365"/>
                    <a:pt x="1" y="882"/>
                  </a:cubicBezTo>
                  <a:lnTo>
                    <a:pt x="1" y="973"/>
                  </a:lnTo>
                  <a:lnTo>
                    <a:pt x="1" y="4043"/>
                  </a:lnTo>
                  <a:lnTo>
                    <a:pt x="1" y="4073"/>
                  </a:lnTo>
                  <a:cubicBezTo>
                    <a:pt x="31" y="4590"/>
                    <a:pt x="457" y="4955"/>
                    <a:pt x="973" y="4955"/>
                  </a:cubicBezTo>
                  <a:lnTo>
                    <a:pt x="8390" y="4955"/>
                  </a:lnTo>
                  <a:cubicBezTo>
                    <a:pt x="8907" y="4955"/>
                    <a:pt x="9302" y="4590"/>
                    <a:pt x="9362" y="4073"/>
                  </a:cubicBezTo>
                  <a:lnTo>
                    <a:pt x="9362" y="3982"/>
                  </a:lnTo>
                  <a:lnTo>
                    <a:pt x="9362" y="882"/>
                  </a:lnTo>
                  <a:cubicBezTo>
                    <a:pt x="9302" y="365"/>
                    <a:pt x="8907" y="0"/>
                    <a:pt x="839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3"/>
            <p:cNvSpPr/>
            <p:nvPr/>
          </p:nvSpPr>
          <p:spPr>
            <a:xfrm>
              <a:off x="4788570" y="1526971"/>
              <a:ext cx="197549" cy="323746"/>
            </a:xfrm>
            <a:custGeom>
              <a:rect b="b" l="l" r="r" t="t"/>
              <a:pathLst>
                <a:path extrusionOk="0" h="6627" w="4044">
                  <a:moveTo>
                    <a:pt x="2250" y="1"/>
                  </a:moveTo>
                  <a:lnTo>
                    <a:pt x="1369" y="1521"/>
                  </a:lnTo>
                  <a:cubicBezTo>
                    <a:pt x="487" y="3071"/>
                    <a:pt x="31" y="4834"/>
                    <a:pt x="1" y="6627"/>
                  </a:cubicBezTo>
                  <a:lnTo>
                    <a:pt x="1825" y="6627"/>
                  </a:lnTo>
                  <a:cubicBezTo>
                    <a:pt x="1855" y="4803"/>
                    <a:pt x="2341" y="2980"/>
                    <a:pt x="3253" y="1399"/>
                  </a:cubicBezTo>
                  <a:lnTo>
                    <a:pt x="40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3"/>
            <p:cNvSpPr/>
            <p:nvPr/>
          </p:nvSpPr>
          <p:spPr>
            <a:xfrm>
              <a:off x="4855397" y="1273094"/>
              <a:ext cx="112892" cy="242064"/>
            </a:xfrm>
            <a:custGeom>
              <a:rect b="b" l="l" r="r" t="t"/>
              <a:pathLst>
                <a:path extrusionOk="0" h="4955" w="2311">
                  <a:moveTo>
                    <a:pt x="943" y="0"/>
                  </a:moveTo>
                  <a:cubicBezTo>
                    <a:pt x="457" y="0"/>
                    <a:pt x="31" y="365"/>
                    <a:pt x="1" y="851"/>
                  </a:cubicBezTo>
                  <a:lnTo>
                    <a:pt x="1" y="942"/>
                  </a:lnTo>
                  <a:lnTo>
                    <a:pt x="1" y="4043"/>
                  </a:lnTo>
                  <a:lnTo>
                    <a:pt x="1" y="4073"/>
                  </a:lnTo>
                  <a:cubicBezTo>
                    <a:pt x="31" y="4590"/>
                    <a:pt x="457" y="4955"/>
                    <a:pt x="943" y="4955"/>
                  </a:cubicBezTo>
                  <a:lnTo>
                    <a:pt x="2311" y="4955"/>
                  </a:lnTo>
                  <a:cubicBezTo>
                    <a:pt x="2068" y="4803"/>
                    <a:pt x="1885" y="4529"/>
                    <a:pt x="1824" y="4195"/>
                  </a:cubicBezTo>
                  <a:lnTo>
                    <a:pt x="1824" y="3982"/>
                  </a:lnTo>
                  <a:lnTo>
                    <a:pt x="1824" y="760"/>
                  </a:lnTo>
                  <a:cubicBezTo>
                    <a:pt x="1885" y="426"/>
                    <a:pt x="2068" y="152"/>
                    <a:pt x="23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3"/>
            <p:cNvSpPr/>
            <p:nvPr/>
          </p:nvSpPr>
          <p:spPr>
            <a:xfrm>
              <a:off x="4788570" y="1861062"/>
              <a:ext cx="89151" cy="592532"/>
            </a:xfrm>
            <a:custGeom>
              <a:rect b="b" l="l" r="r" t="t"/>
              <a:pathLst>
                <a:path extrusionOk="0" h="12129" w="1825">
                  <a:moveTo>
                    <a:pt x="1" y="1"/>
                  </a:moveTo>
                  <a:lnTo>
                    <a:pt x="1" y="12129"/>
                  </a:lnTo>
                  <a:lnTo>
                    <a:pt x="1825" y="12129"/>
                  </a:lnTo>
                  <a:lnTo>
                    <a:pt x="1825" y="1"/>
                  </a:lnTo>
                  <a:close/>
                </a:path>
              </a:pathLst>
            </a:custGeom>
            <a:solidFill>
              <a:srgbClr val="000000">
                <a:alpha val="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3"/>
            <p:cNvSpPr/>
            <p:nvPr/>
          </p:nvSpPr>
          <p:spPr>
            <a:xfrm>
              <a:off x="4788570" y="2463929"/>
              <a:ext cx="151533" cy="178214"/>
            </a:xfrm>
            <a:custGeom>
              <a:rect b="b" l="l" r="r" t="t"/>
              <a:pathLst>
                <a:path extrusionOk="0" h="3648" w="3102">
                  <a:moveTo>
                    <a:pt x="1" y="0"/>
                  </a:moveTo>
                  <a:lnTo>
                    <a:pt x="1" y="1642"/>
                  </a:lnTo>
                  <a:cubicBezTo>
                    <a:pt x="1" y="2736"/>
                    <a:pt x="913" y="3648"/>
                    <a:pt x="2007" y="3648"/>
                  </a:cubicBezTo>
                  <a:lnTo>
                    <a:pt x="3101" y="3648"/>
                  </a:lnTo>
                  <a:cubicBezTo>
                    <a:pt x="2341" y="3283"/>
                    <a:pt x="1825" y="2523"/>
                    <a:pt x="1825" y="1642"/>
                  </a:cubicBezTo>
                  <a:lnTo>
                    <a:pt x="18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3"/>
            <p:cNvSpPr/>
            <p:nvPr/>
          </p:nvSpPr>
          <p:spPr>
            <a:xfrm>
              <a:off x="5146448" y="1526971"/>
              <a:ext cx="161889" cy="323746"/>
            </a:xfrm>
            <a:custGeom>
              <a:rect b="b" l="l" r="r" t="t"/>
              <a:pathLst>
                <a:path extrusionOk="0" h="6627" w="3314">
                  <a:moveTo>
                    <a:pt x="0" y="1"/>
                  </a:moveTo>
                  <a:lnTo>
                    <a:pt x="821" y="1399"/>
                  </a:lnTo>
                  <a:cubicBezTo>
                    <a:pt x="1733" y="3010"/>
                    <a:pt x="2219" y="4803"/>
                    <a:pt x="2249" y="6627"/>
                  </a:cubicBezTo>
                  <a:lnTo>
                    <a:pt x="3313" y="6627"/>
                  </a:lnTo>
                  <a:cubicBezTo>
                    <a:pt x="3313" y="4803"/>
                    <a:pt x="2827" y="2980"/>
                    <a:pt x="1915" y="1399"/>
                  </a:cubicBezTo>
                  <a:lnTo>
                    <a:pt x="10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3"/>
            <p:cNvSpPr/>
            <p:nvPr/>
          </p:nvSpPr>
          <p:spPr>
            <a:xfrm>
              <a:off x="5256313" y="1861062"/>
              <a:ext cx="52025" cy="592532"/>
            </a:xfrm>
            <a:custGeom>
              <a:rect b="b" l="l" r="r" t="t"/>
              <a:pathLst>
                <a:path extrusionOk="0" h="12129" w="1065">
                  <a:moveTo>
                    <a:pt x="0" y="1"/>
                  </a:moveTo>
                  <a:lnTo>
                    <a:pt x="0" y="12129"/>
                  </a:lnTo>
                  <a:lnTo>
                    <a:pt x="1064" y="12129"/>
                  </a:lnTo>
                  <a:lnTo>
                    <a:pt x="1064" y="1"/>
                  </a:lnTo>
                  <a:close/>
                </a:path>
              </a:pathLst>
            </a:custGeom>
            <a:solidFill>
              <a:srgbClr val="FFF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3"/>
            <p:cNvSpPr/>
            <p:nvPr/>
          </p:nvSpPr>
          <p:spPr>
            <a:xfrm>
              <a:off x="5164230" y="1273094"/>
              <a:ext cx="77281" cy="242064"/>
            </a:xfrm>
            <a:custGeom>
              <a:rect b="b" l="l" r="r" t="t"/>
              <a:pathLst>
                <a:path extrusionOk="0" h="4955" w="1582">
                  <a:moveTo>
                    <a:pt x="1" y="0"/>
                  </a:moveTo>
                  <a:cubicBezTo>
                    <a:pt x="274" y="152"/>
                    <a:pt x="457" y="426"/>
                    <a:pt x="487" y="760"/>
                  </a:cubicBezTo>
                  <a:lnTo>
                    <a:pt x="518" y="760"/>
                  </a:lnTo>
                  <a:lnTo>
                    <a:pt x="518" y="4195"/>
                  </a:lnTo>
                  <a:lnTo>
                    <a:pt x="487" y="4195"/>
                  </a:lnTo>
                  <a:cubicBezTo>
                    <a:pt x="426" y="4529"/>
                    <a:pt x="274" y="4772"/>
                    <a:pt x="1" y="4955"/>
                  </a:cubicBezTo>
                  <a:lnTo>
                    <a:pt x="1095" y="4955"/>
                  </a:lnTo>
                  <a:cubicBezTo>
                    <a:pt x="1338" y="4803"/>
                    <a:pt x="1521" y="4529"/>
                    <a:pt x="1581" y="4195"/>
                  </a:cubicBezTo>
                  <a:lnTo>
                    <a:pt x="1581" y="760"/>
                  </a:lnTo>
                  <a:cubicBezTo>
                    <a:pt x="1521" y="426"/>
                    <a:pt x="1338" y="152"/>
                    <a:pt x="10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3"/>
            <p:cNvSpPr/>
            <p:nvPr/>
          </p:nvSpPr>
          <p:spPr>
            <a:xfrm>
              <a:off x="5193931" y="2463929"/>
              <a:ext cx="114407" cy="178214"/>
            </a:xfrm>
            <a:custGeom>
              <a:rect b="b" l="l" r="r" t="t"/>
              <a:pathLst>
                <a:path extrusionOk="0" h="3648" w="2342">
                  <a:moveTo>
                    <a:pt x="1277" y="0"/>
                  </a:moveTo>
                  <a:lnTo>
                    <a:pt x="1277" y="1642"/>
                  </a:lnTo>
                  <a:cubicBezTo>
                    <a:pt x="1277" y="2523"/>
                    <a:pt x="761" y="3283"/>
                    <a:pt x="1" y="3648"/>
                  </a:cubicBezTo>
                  <a:lnTo>
                    <a:pt x="1065" y="3648"/>
                  </a:lnTo>
                  <a:cubicBezTo>
                    <a:pt x="1825" y="3283"/>
                    <a:pt x="2341" y="2523"/>
                    <a:pt x="2341" y="1642"/>
                  </a:cubicBezTo>
                  <a:lnTo>
                    <a:pt x="234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3"/>
            <p:cNvSpPr/>
            <p:nvPr/>
          </p:nvSpPr>
          <p:spPr>
            <a:xfrm>
              <a:off x="5109322" y="2195152"/>
              <a:ext cx="270287" cy="258430"/>
            </a:xfrm>
            <a:custGeom>
              <a:rect b="b" l="l" r="r" t="t"/>
              <a:pathLst>
                <a:path extrusionOk="0" h="5290" w="5533">
                  <a:moveTo>
                    <a:pt x="3465" y="1"/>
                  </a:moveTo>
                  <a:cubicBezTo>
                    <a:pt x="1550" y="1"/>
                    <a:pt x="0" y="1581"/>
                    <a:pt x="0" y="3496"/>
                  </a:cubicBezTo>
                  <a:cubicBezTo>
                    <a:pt x="0" y="4165"/>
                    <a:pt x="183" y="4773"/>
                    <a:pt x="517" y="5290"/>
                  </a:cubicBezTo>
                  <a:lnTo>
                    <a:pt x="5532" y="5290"/>
                  </a:lnTo>
                  <a:lnTo>
                    <a:pt x="5532" y="700"/>
                  </a:lnTo>
                  <a:cubicBezTo>
                    <a:pt x="4955" y="274"/>
                    <a:pt x="4256" y="1"/>
                    <a:pt x="34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3"/>
            <p:cNvSpPr/>
            <p:nvPr/>
          </p:nvSpPr>
          <p:spPr>
            <a:xfrm>
              <a:off x="4776699" y="1261174"/>
              <a:ext cx="613312" cy="1391417"/>
            </a:xfrm>
            <a:custGeom>
              <a:rect b="b" l="l" r="r" t="t"/>
              <a:pathLst>
                <a:path extrusionOk="0" h="28482" w="12555">
                  <a:moveTo>
                    <a:pt x="10001" y="244"/>
                  </a:moveTo>
                  <a:cubicBezTo>
                    <a:pt x="10487" y="244"/>
                    <a:pt x="10913" y="609"/>
                    <a:pt x="10973" y="1126"/>
                  </a:cubicBezTo>
                  <a:lnTo>
                    <a:pt x="10973" y="4226"/>
                  </a:lnTo>
                  <a:lnTo>
                    <a:pt x="10973" y="4317"/>
                  </a:lnTo>
                  <a:cubicBezTo>
                    <a:pt x="10913" y="4834"/>
                    <a:pt x="10487" y="5199"/>
                    <a:pt x="10001" y="5199"/>
                  </a:cubicBezTo>
                  <a:lnTo>
                    <a:pt x="2554" y="5199"/>
                  </a:lnTo>
                  <a:cubicBezTo>
                    <a:pt x="2068" y="5199"/>
                    <a:pt x="1642" y="4834"/>
                    <a:pt x="1612" y="4317"/>
                  </a:cubicBezTo>
                  <a:lnTo>
                    <a:pt x="1612" y="4287"/>
                  </a:lnTo>
                  <a:lnTo>
                    <a:pt x="1612" y="1217"/>
                  </a:lnTo>
                  <a:lnTo>
                    <a:pt x="1612" y="1126"/>
                  </a:lnTo>
                  <a:cubicBezTo>
                    <a:pt x="1642" y="609"/>
                    <a:pt x="2068" y="244"/>
                    <a:pt x="2554" y="244"/>
                  </a:cubicBezTo>
                  <a:close/>
                  <a:moveTo>
                    <a:pt x="10062" y="5411"/>
                  </a:moveTo>
                  <a:lnTo>
                    <a:pt x="10943" y="6962"/>
                  </a:lnTo>
                  <a:cubicBezTo>
                    <a:pt x="11825" y="8512"/>
                    <a:pt x="12311" y="10275"/>
                    <a:pt x="12341" y="12068"/>
                  </a:cubicBezTo>
                  <a:lnTo>
                    <a:pt x="244" y="12068"/>
                  </a:lnTo>
                  <a:cubicBezTo>
                    <a:pt x="274" y="10275"/>
                    <a:pt x="730" y="8512"/>
                    <a:pt x="1612" y="6962"/>
                  </a:cubicBezTo>
                  <a:lnTo>
                    <a:pt x="2493" y="5411"/>
                  </a:lnTo>
                  <a:close/>
                  <a:moveTo>
                    <a:pt x="12341" y="12281"/>
                  </a:moveTo>
                  <a:lnTo>
                    <a:pt x="12341" y="24409"/>
                  </a:lnTo>
                  <a:lnTo>
                    <a:pt x="244" y="24409"/>
                  </a:lnTo>
                  <a:lnTo>
                    <a:pt x="244" y="12281"/>
                  </a:lnTo>
                  <a:close/>
                  <a:moveTo>
                    <a:pt x="12341" y="24621"/>
                  </a:moveTo>
                  <a:lnTo>
                    <a:pt x="12341" y="26263"/>
                  </a:lnTo>
                  <a:cubicBezTo>
                    <a:pt x="12341" y="27357"/>
                    <a:pt x="11429" y="28269"/>
                    <a:pt x="10305" y="28269"/>
                  </a:cubicBezTo>
                  <a:lnTo>
                    <a:pt x="2250" y="28269"/>
                  </a:lnTo>
                  <a:cubicBezTo>
                    <a:pt x="1125" y="28269"/>
                    <a:pt x="244" y="27357"/>
                    <a:pt x="244" y="26263"/>
                  </a:cubicBezTo>
                  <a:lnTo>
                    <a:pt x="244" y="24621"/>
                  </a:lnTo>
                  <a:close/>
                  <a:moveTo>
                    <a:pt x="2554" y="1"/>
                  </a:moveTo>
                  <a:cubicBezTo>
                    <a:pt x="1976" y="1"/>
                    <a:pt x="1490" y="426"/>
                    <a:pt x="1399" y="1004"/>
                  </a:cubicBezTo>
                  <a:lnTo>
                    <a:pt x="1368" y="1004"/>
                  </a:lnTo>
                  <a:lnTo>
                    <a:pt x="1368" y="4226"/>
                  </a:lnTo>
                  <a:lnTo>
                    <a:pt x="1368" y="4439"/>
                  </a:lnTo>
                  <a:lnTo>
                    <a:pt x="1399" y="4439"/>
                  </a:lnTo>
                  <a:cubicBezTo>
                    <a:pt x="1490" y="4925"/>
                    <a:pt x="1824" y="5290"/>
                    <a:pt x="2250" y="5381"/>
                  </a:cubicBezTo>
                  <a:lnTo>
                    <a:pt x="1429" y="6840"/>
                  </a:lnTo>
                  <a:cubicBezTo>
                    <a:pt x="517" y="8451"/>
                    <a:pt x="31" y="10244"/>
                    <a:pt x="1" y="12068"/>
                  </a:cubicBezTo>
                  <a:lnTo>
                    <a:pt x="1" y="12159"/>
                  </a:lnTo>
                  <a:lnTo>
                    <a:pt x="1" y="24652"/>
                  </a:lnTo>
                  <a:lnTo>
                    <a:pt x="1" y="26263"/>
                  </a:lnTo>
                  <a:cubicBezTo>
                    <a:pt x="1" y="27479"/>
                    <a:pt x="1004" y="28482"/>
                    <a:pt x="2250" y="28482"/>
                  </a:cubicBezTo>
                  <a:lnTo>
                    <a:pt x="10305" y="28482"/>
                  </a:lnTo>
                  <a:cubicBezTo>
                    <a:pt x="11551" y="28482"/>
                    <a:pt x="12554" y="27479"/>
                    <a:pt x="12554" y="26263"/>
                  </a:cubicBezTo>
                  <a:lnTo>
                    <a:pt x="12554" y="24621"/>
                  </a:lnTo>
                  <a:lnTo>
                    <a:pt x="12554" y="12159"/>
                  </a:lnTo>
                  <a:lnTo>
                    <a:pt x="12554" y="12068"/>
                  </a:lnTo>
                  <a:cubicBezTo>
                    <a:pt x="12524" y="10244"/>
                    <a:pt x="12037" y="8421"/>
                    <a:pt x="11156" y="6840"/>
                  </a:cubicBezTo>
                  <a:lnTo>
                    <a:pt x="10305" y="5381"/>
                  </a:lnTo>
                  <a:cubicBezTo>
                    <a:pt x="10730" y="5290"/>
                    <a:pt x="11095" y="4925"/>
                    <a:pt x="11156" y="4439"/>
                  </a:cubicBezTo>
                  <a:lnTo>
                    <a:pt x="11186" y="4439"/>
                  </a:lnTo>
                  <a:lnTo>
                    <a:pt x="11186" y="1004"/>
                  </a:lnTo>
                  <a:lnTo>
                    <a:pt x="11156" y="1004"/>
                  </a:lnTo>
                  <a:cubicBezTo>
                    <a:pt x="11065" y="426"/>
                    <a:pt x="10578" y="1"/>
                    <a:pt x="10001" y="1"/>
                  </a:cubicBezTo>
                  <a:close/>
                </a:path>
              </a:pathLst>
            </a:custGeom>
            <a:solidFill>
              <a:srgbClr val="0038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9" name="Google Shape;379;p23"/>
          <p:cNvGrpSpPr/>
          <p:nvPr/>
        </p:nvGrpSpPr>
        <p:grpSpPr>
          <a:xfrm>
            <a:off x="3614423" y="4361446"/>
            <a:ext cx="3873324" cy="3143697"/>
            <a:chOff x="4776699" y="3063816"/>
            <a:chExt cx="3391999" cy="1392310"/>
          </a:xfrm>
        </p:grpSpPr>
        <p:sp>
          <p:nvSpPr>
            <p:cNvPr id="380" name="Google Shape;380;p23"/>
            <p:cNvSpPr/>
            <p:nvPr/>
          </p:nvSpPr>
          <p:spPr>
            <a:xfrm>
              <a:off x="4968298" y="3064726"/>
              <a:ext cx="3200400" cy="1391400"/>
            </a:xfrm>
            <a:prstGeom prst="roundRect">
              <a:avLst>
                <a:gd fmla="val 16667" name="adj"/>
              </a:avLst>
            </a:prstGeom>
            <a:solidFill>
              <a:srgbClr val="C4EEEE">
                <a:alpha val="446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highlight>
                    <a:schemeClr val="accent2"/>
                  </a:highlight>
                </a:rPr>
                <a:t>Mohammad Alrashed </a:t>
              </a:r>
              <a:endParaRPr b="1" sz="1600">
                <a:highlight>
                  <a:schemeClr val="accent2"/>
                </a:highlight>
              </a:endParaRPr>
            </a:p>
            <a:p>
              <a:pPr indent="0" lvl="0" marL="0" rtl="0" algn="ctr">
                <a:spcBef>
                  <a:spcPts val="0"/>
                </a:spcBef>
                <a:spcAft>
                  <a:spcPts val="0"/>
                </a:spcAft>
                <a:buNone/>
              </a:pPr>
              <a:r>
                <a:rPr b="1" lang="en" sz="1600"/>
                <a:t>Rakan Alromayan </a:t>
              </a:r>
              <a:endParaRPr b="1" sz="1600"/>
            </a:p>
            <a:p>
              <a:pPr indent="0" lvl="0" marL="0" rtl="0" algn="ctr">
                <a:spcBef>
                  <a:spcPts val="0"/>
                </a:spcBef>
                <a:spcAft>
                  <a:spcPts val="0"/>
                </a:spcAft>
                <a:buNone/>
              </a:pPr>
              <a:r>
                <a:rPr b="1" lang="en" sz="1600"/>
                <a:t>Abdulaziz A</a:t>
              </a:r>
              <a:r>
                <a:rPr b="1" lang="en" sz="1600"/>
                <a:t>l Shalhoub</a:t>
              </a:r>
              <a:r>
                <a:rPr b="1" lang="en" sz="1600"/>
                <a:t> </a:t>
              </a:r>
              <a:endParaRPr b="1" sz="1600"/>
            </a:p>
            <a:p>
              <a:pPr indent="0" lvl="0" marL="0" rtl="0" algn="ctr">
                <a:spcBef>
                  <a:spcPts val="0"/>
                </a:spcBef>
                <a:spcAft>
                  <a:spcPts val="0"/>
                </a:spcAft>
                <a:buNone/>
              </a:pPr>
              <a:r>
                <a:rPr b="1" lang="en" sz="1600"/>
                <a:t>Yazeed Alshehry</a:t>
              </a:r>
              <a:endParaRPr b="1" sz="1600"/>
            </a:p>
            <a:p>
              <a:pPr indent="0" lvl="0" marL="0" rtl="0" algn="ctr">
                <a:spcBef>
                  <a:spcPts val="0"/>
                </a:spcBef>
                <a:spcAft>
                  <a:spcPts val="0"/>
                </a:spcAft>
                <a:buNone/>
              </a:pPr>
              <a:r>
                <a:rPr b="1" lang="en" sz="1600"/>
                <a:t>Abdullah Alsubaie</a:t>
              </a:r>
              <a:endParaRPr b="1" sz="1600"/>
            </a:p>
            <a:p>
              <a:pPr indent="0" lvl="0" marL="0" rtl="0" algn="ctr">
                <a:spcBef>
                  <a:spcPts val="0"/>
                </a:spcBef>
                <a:spcAft>
                  <a:spcPts val="0"/>
                </a:spcAft>
                <a:buNone/>
              </a:pPr>
              <a:r>
                <a:rPr b="1" lang="en" sz="1600"/>
                <a:t>Azzam Alotaibi</a:t>
              </a:r>
              <a:endParaRPr b="1" sz="1600"/>
            </a:p>
            <a:p>
              <a:pPr indent="0" lvl="0" marL="0" rtl="0" algn="ctr">
                <a:spcBef>
                  <a:spcPts val="0"/>
                </a:spcBef>
                <a:spcAft>
                  <a:spcPts val="0"/>
                </a:spcAft>
                <a:buNone/>
              </a:pPr>
              <a:r>
                <a:rPr b="1" lang="en" sz="1600"/>
                <a:t>Faisal Alomar </a:t>
              </a:r>
              <a:endParaRPr b="1" sz="1600"/>
            </a:p>
            <a:p>
              <a:pPr indent="0" lvl="0" marL="0" rtl="0" algn="ctr">
                <a:spcBef>
                  <a:spcPts val="0"/>
                </a:spcBef>
                <a:spcAft>
                  <a:spcPts val="0"/>
                </a:spcAft>
                <a:buNone/>
              </a:pPr>
              <a:r>
                <a:rPr b="1" lang="en" sz="1600"/>
                <a:t>Hasan Alabdullatif</a:t>
              </a:r>
              <a:endParaRPr b="1" sz="1600"/>
            </a:p>
          </p:txBody>
        </p:sp>
        <p:sp>
          <p:nvSpPr>
            <p:cNvPr id="381" name="Google Shape;381;p23"/>
            <p:cNvSpPr/>
            <p:nvPr/>
          </p:nvSpPr>
          <p:spPr>
            <a:xfrm>
              <a:off x="4788570" y="3662189"/>
              <a:ext cx="591036" cy="593998"/>
            </a:xfrm>
            <a:custGeom>
              <a:rect b="b" l="l" r="r" t="t"/>
              <a:pathLst>
                <a:path extrusionOk="0" h="12159" w="12099">
                  <a:moveTo>
                    <a:pt x="1" y="1"/>
                  </a:moveTo>
                  <a:lnTo>
                    <a:pt x="1" y="12159"/>
                  </a:lnTo>
                  <a:lnTo>
                    <a:pt x="12098" y="12159"/>
                  </a:lnTo>
                  <a:lnTo>
                    <a:pt x="120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3"/>
            <p:cNvSpPr/>
            <p:nvPr/>
          </p:nvSpPr>
          <p:spPr>
            <a:xfrm>
              <a:off x="4839081" y="3727551"/>
              <a:ext cx="490014" cy="31217"/>
            </a:xfrm>
            <a:custGeom>
              <a:rect b="b" l="l" r="r" t="t"/>
              <a:pathLst>
                <a:path extrusionOk="0" h="639" w="10031">
                  <a:moveTo>
                    <a:pt x="335" y="0"/>
                  </a:moveTo>
                  <a:cubicBezTo>
                    <a:pt x="152" y="0"/>
                    <a:pt x="0" y="152"/>
                    <a:pt x="0" y="334"/>
                  </a:cubicBezTo>
                  <a:cubicBezTo>
                    <a:pt x="0" y="486"/>
                    <a:pt x="152" y="638"/>
                    <a:pt x="335" y="638"/>
                  </a:cubicBezTo>
                  <a:lnTo>
                    <a:pt x="9727" y="638"/>
                  </a:lnTo>
                  <a:cubicBezTo>
                    <a:pt x="9879" y="638"/>
                    <a:pt x="10031" y="486"/>
                    <a:pt x="10031" y="334"/>
                  </a:cubicBezTo>
                  <a:cubicBezTo>
                    <a:pt x="10031" y="152"/>
                    <a:pt x="9909" y="0"/>
                    <a:pt x="97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3"/>
            <p:cNvSpPr/>
            <p:nvPr/>
          </p:nvSpPr>
          <p:spPr>
            <a:xfrm>
              <a:off x="4839081" y="3785440"/>
              <a:ext cx="490014" cy="31217"/>
            </a:xfrm>
            <a:custGeom>
              <a:rect b="b" l="l" r="r" t="t"/>
              <a:pathLst>
                <a:path extrusionOk="0" h="639" w="10031">
                  <a:moveTo>
                    <a:pt x="335" y="0"/>
                  </a:moveTo>
                  <a:cubicBezTo>
                    <a:pt x="152" y="0"/>
                    <a:pt x="0" y="152"/>
                    <a:pt x="0" y="335"/>
                  </a:cubicBezTo>
                  <a:cubicBezTo>
                    <a:pt x="0" y="517"/>
                    <a:pt x="152" y="639"/>
                    <a:pt x="335" y="639"/>
                  </a:cubicBezTo>
                  <a:lnTo>
                    <a:pt x="9727" y="639"/>
                  </a:lnTo>
                  <a:cubicBezTo>
                    <a:pt x="9879" y="639"/>
                    <a:pt x="10031" y="517"/>
                    <a:pt x="10031" y="335"/>
                  </a:cubicBezTo>
                  <a:cubicBezTo>
                    <a:pt x="10031" y="152"/>
                    <a:pt x="9909" y="0"/>
                    <a:pt x="97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3"/>
            <p:cNvSpPr/>
            <p:nvPr/>
          </p:nvSpPr>
          <p:spPr>
            <a:xfrm>
              <a:off x="4839081" y="3843328"/>
              <a:ext cx="259882" cy="32731"/>
            </a:xfrm>
            <a:custGeom>
              <a:rect b="b" l="l" r="r" t="t"/>
              <a:pathLst>
                <a:path extrusionOk="0" h="670" w="5320">
                  <a:moveTo>
                    <a:pt x="335" y="1"/>
                  </a:moveTo>
                  <a:cubicBezTo>
                    <a:pt x="152" y="1"/>
                    <a:pt x="0" y="153"/>
                    <a:pt x="0" y="335"/>
                  </a:cubicBezTo>
                  <a:cubicBezTo>
                    <a:pt x="0" y="518"/>
                    <a:pt x="152" y="670"/>
                    <a:pt x="335" y="670"/>
                  </a:cubicBezTo>
                  <a:lnTo>
                    <a:pt x="5016" y="670"/>
                  </a:lnTo>
                  <a:cubicBezTo>
                    <a:pt x="5198" y="670"/>
                    <a:pt x="5320" y="518"/>
                    <a:pt x="5320" y="335"/>
                  </a:cubicBezTo>
                  <a:cubicBezTo>
                    <a:pt x="5320" y="153"/>
                    <a:pt x="5198" y="1"/>
                    <a:pt x="50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3"/>
            <p:cNvSpPr/>
            <p:nvPr/>
          </p:nvSpPr>
          <p:spPr>
            <a:xfrm>
              <a:off x="4788570" y="3328099"/>
              <a:ext cx="591036" cy="323746"/>
            </a:xfrm>
            <a:custGeom>
              <a:rect b="b" l="l" r="r" t="t"/>
              <a:pathLst>
                <a:path extrusionOk="0" h="6627" w="12099">
                  <a:moveTo>
                    <a:pt x="2250" y="1"/>
                  </a:moveTo>
                  <a:lnTo>
                    <a:pt x="1369" y="1520"/>
                  </a:lnTo>
                  <a:cubicBezTo>
                    <a:pt x="487" y="3071"/>
                    <a:pt x="31" y="4833"/>
                    <a:pt x="1" y="6627"/>
                  </a:cubicBezTo>
                  <a:lnTo>
                    <a:pt x="12098" y="6627"/>
                  </a:lnTo>
                  <a:cubicBezTo>
                    <a:pt x="12068" y="4833"/>
                    <a:pt x="11582" y="3071"/>
                    <a:pt x="10700" y="1520"/>
                  </a:cubicBezTo>
                  <a:lnTo>
                    <a:pt x="98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3"/>
            <p:cNvSpPr/>
            <p:nvPr/>
          </p:nvSpPr>
          <p:spPr>
            <a:xfrm>
              <a:off x="4788570" y="4266522"/>
              <a:ext cx="591036" cy="176748"/>
            </a:xfrm>
            <a:custGeom>
              <a:rect b="b" l="l" r="r" t="t"/>
              <a:pathLst>
                <a:path extrusionOk="0" h="3618" w="12099">
                  <a:moveTo>
                    <a:pt x="1" y="1"/>
                  </a:moveTo>
                  <a:lnTo>
                    <a:pt x="1" y="1612"/>
                  </a:lnTo>
                  <a:cubicBezTo>
                    <a:pt x="1" y="2736"/>
                    <a:pt x="913" y="3618"/>
                    <a:pt x="2007" y="3618"/>
                  </a:cubicBezTo>
                  <a:lnTo>
                    <a:pt x="10062" y="3618"/>
                  </a:lnTo>
                  <a:cubicBezTo>
                    <a:pt x="11186" y="3618"/>
                    <a:pt x="12098" y="2736"/>
                    <a:pt x="12098" y="1612"/>
                  </a:cubicBez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3"/>
            <p:cNvSpPr/>
            <p:nvPr/>
          </p:nvSpPr>
          <p:spPr>
            <a:xfrm>
              <a:off x="4855397" y="3074173"/>
              <a:ext cx="457383" cy="243579"/>
            </a:xfrm>
            <a:custGeom>
              <a:rect b="b" l="l" r="r" t="t"/>
              <a:pathLst>
                <a:path extrusionOk="0" h="4986" w="9363">
                  <a:moveTo>
                    <a:pt x="973" y="1"/>
                  </a:moveTo>
                  <a:cubicBezTo>
                    <a:pt x="457" y="1"/>
                    <a:pt x="31" y="396"/>
                    <a:pt x="1" y="882"/>
                  </a:cubicBezTo>
                  <a:lnTo>
                    <a:pt x="1" y="974"/>
                  </a:lnTo>
                  <a:lnTo>
                    <a:pt x="1" y="4074"/>
                  </a:lnTo>
                  <a:lnTo>
                    <a:pt x="1" y="4104"/>
                  </a:lnTo>
                  <a:cubicBezTo>
                    <a:pt x="31" y="4591"/>
                    <a:pt x="457" y="4986"/>
                    <a:pt x="973" y="4986"/>
                  </a:cubicBezTo>
                  <a:lnTo>
                    <a:pt x="8390" y="4986"/>
                  </a:lnTo>
                  <a:cubicBezTo>
                    <a:pt x="8907" y="4986"/>
                    <a:pt x="9302" y="4591"/>
                    <a:pt x="9362" y="4104"/>
                  </a:cubicBezTo>
                  <a:lnTo>
                    <a:pt x="9362" y="4013"/>
                  </a:lnTo>
                  <a:lnTo>
                    <a:pt x="9362" y="882"/>
                  </a:lnTo>
                  <a:cubicBezTo>
                    <a:pt x="9302" y="396"/>
                    <a:pt x="8907" y="1"/>
                    <a:pt x="8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3"/>
            <p:cNvSpPr/>
            <p:nvPr/>
          </p:nvSpPr>
          <p:spPr>
            <a:xfrm>
              <a:off x="4788570" y="3328099"/>
              <a:ext cx="197549" cy="323746"/>
            </a:xfrm>
            <a:custGeom>
              <a:rect b="b" l="l" r="r" t="t"/>
              <a:pathLst>
                <a:path extrusionOk="0" h="6627" w="4044">
                  <a:moveTo>
                    <a:pt x="2250" y="1"/>
                  </a:moveTo>
                  <a:lnTo>
                    <a:pt x="1369" y="1551"/>
                  </a:lnTo>
                  <a:cubicBezTo>
                    <a:pt x="487" y="3101"/>
                    <a:pt x="31" y="4833"/>
                    <a:pt x="1" y="6627"/>
                  </a:cubicBezTo>
                  <a:lnTo>
                    <a:pt x="1825" y="6627"/>
                  </a:lnTo>
                  <a:cubicBezTo>
                    <a:pt x="1855" y="4803"/>
                    <a:pt x="2341" y="3010"/>
                    <a:pt x="3253" y="1429"/>
                  </a:cubicBezTo>
                  <a:lnTo>
                    <a:pt x="404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3"/>
            <p:cNvSpPr/>
            <p:nvPr/>
          </p:nvSpPr>
          <p:spPr>
            <a:xfrm>
              <a:off x="4855397" y="3074173"/>
              <a:ext cx="112892" cy="243579"/>
            </a:xfrm>
            <a:custGeom>
              <a:rect b="b" l="l" r="r" t="t"/>
              <a:pathLst>
                <a:path extrusionOk="0" h="4986" w="2311">
                  <a:moveTo>
                    <a:pt x="943" y="1"/>
                  </a:moveTo>
                  <a:cubicBezTo>
                    <a:pt x="457" y="1"/>
                    <a:pt x="31" y="366"/>
                    <a:pt x="1" y="882"/>
                  </a:cubicBezTo>
                  <a:lnTo>
                    <a:pt x="1" y="974"/>
                  </a:lnTo>
                  <a:lnTo>
                    <a:pt x="1" y="4044"/>
                  </a:lnTo>
                  <a:lnTo>
                    <a:pt x="1" y="4074"/>
                  </a:lnTo>
                  <a:cubicBezTo>
                    <a:pt x="31" y="4591"/>
                    <a:pt x="457" y="4986"/>
                    <a:pt x="943" y="4986"/>
                  </a:cubicBezTo>
                  <a:lnTo>
                    <a:pt x="2311" y="4986"/>
                  </a:lnTo>
                  <a:cubicBezTo>
                    <a:pt x="2068" y="4803"/>
                    <a:pt x="1885" y="4530"/>
                    <a:pt x="1824" y="4226"/>
                  </a:cubicBezTo>
                  <a:lnTo>
                    <a:pt x="1824" y="4013"/>
                  </a:lnTo>
                  <a:lnTo>
                    <a:pt x="1824" y="761"/>
                  </a:lnTo>
                  <a:cubicBezTo>
                    <a:pt x="1885" y="457"/>
                    <a:pt x="2068" y="183"/>
                    <a:pt x="23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3"/>
            <p:cNvSpPr/>
            <p:nvPr/>
          </p:nvSpPr>
          <p:spPr>
            <a:xfrm>
              <a:off x="4788570" y="3662189"/>
              <a:ext cx="89151" cy="593998"/>
            </a:xfrm>
            <a:custGeom>
              <a:rect b="b" l="l" r="r" t="t"/>
              <a:pathLst>
                <a:path extrusionOk="0" h="12159" w="1825">
                  <a:moveTo>
                    <a:pt x="1" y="1"/>
                  </a:moveTo>
                  <a:lnTo>
                    <a:pt x="1" y="12159"/>
                  </a:lnTo>
                  <a:lnTo>
                    <a:pt x="1825" y="12159"/>
                  </a:lnTo>
                  <a:lnTo>
                    <a:pt x="1825" y="1"/>
                  </a:lnTo>
                  <a:close/>
                </a:path>
              </a:pathLst>
            </a:custGeom>
            <a:solidFill>
              <a:srgbClr val="000000">
                <a:alpha val="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3"/>
            <p:cNvSpPr/>
            <p:nvPr/>
          </p:nvSpPr>
          <p:spPr>
            <a:xfrm>
              <a:off x="4788570" y="4266522"/>
              <a:ext cx="151533" cy="176748"/>
            </a:xfrm>
            <a:custGeom>
              <a:rect b="b" l="l" r="r" t="t"/>
              <a:pathLst>
                <a:path extrusionOk="0" h="3618" w="3102">
                  <a:moveTo>
                    <a:pt x="1" y="1"/>
                  </a:moveTo>
                  <a:lnTo>
                    <a:pt x="1" y="1612"/>
                  </a:lnTo>
                  <a:cubicBezTo>
                    <a:pt x="1" y="2736"/>
                    <a:pt x="913" y="3618"/>
                    <a:pt x="2007" y="3618"/>
                  </a:cubicBezTo>
                  <a:lnTo>
                    <a:pt x="3101" y="3618"/>
                  </a:lnTo>
                  <a:cubicBezTo>
                    <a:pt x="2341" y="3283"/>
                    <a:pt x="1825" y="2493"/>
                    <a:pt x="1825" y="1612"/>
                  </a:cubicBezTo>
                  <a:lnTo>
                    <a:pt x="18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3"/>
            <p:cNvSpPr/>
            <p:nvPr/>
          </p:nvSpPr>
          <p:spPr>
            <a:xfrm>
              <a:off x="5146448" y="3328099"/>
              <a:ext cx="161889" cy="323746"/>
            </a:xfrm>
            <a:custGeom>
              <a:rect b="b" l="l" r="r" t="t"/>
              <a:pathLst>
                <a:path extrusionOk="0" h="6627" w="3314">
                  <a:moveTo>
                    <a:pt x="0" y="1"/>
                  </a:moveTo>
                  <a:lnTo>
                    <a:pt x="821" y="1429"/>
                  </a:lnTo>
                  <a:cubicBezTo>
                    <a:pt x="1733" y="3010"/>
                    <a:pt x="2219" y="4803"/>
                    <a:pt x="2249" y="6627"/>
                  </a:cubicBezTo>
                  <a:lnTo>
                    <a:pt x="3313" y="6627"/>
                  </a:lnTo>
                  <a:cubicBezTo>
                    <a:pt x="3313" y="4803"/>
                    <a:pt x="2827" y="3010"/>
                    <a:pt x="1915" y="1429"/>
                  </a:cubicBezTo>
                  <a:lnTo>
                    <a:pt x="1094" y="1"/>
                  </a:lnTo>
                  <a:close/>
                </a:path>
              </a:pathLst>
            </a:custGeom>
            <a:solidFill>
              <a:srgbClr val="FFF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3"/>
            <p:cNvSpPr/>
            <p:nvPr/>
          </p:nvSpPr>
          <p:spPr>
            <a:xfrm>
              <a:off x="5256313" y="3662189"/>
              <a:ext cx="52025" cy="593998"/>
            </a:xfrm>
            <a:custGeom>
              <a:rect b="b" l="l" r="r" t="t"/>
              <a:pathLst>
                <a:path extrusionOk="0" h="12159" w="1065">
                  <a:moveTo>
                    <a:pt x="0" y="1"/>
                  </a:moveTo>
                  <a:lnTo>
                    <a:pt x="0" y="12159"/>
                  </a:lnTo>
                  <a:lnTo>
                    <a:pt x="1064" y="12159"/>
                  </a:lnTo>
                  <a:lnTo>
                    <a:pt x="1064" y="1"/>
                  </a:lnTo>
                  <a:close/>
                </a:path>
              </a:pathLst>
            </a:custGeom>
            <a:solidFill>
              <a:srgbClr val="FFF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3"/>
            <p:cNvSpPr/>
            <p:nvPr/>
          </p:nvSpPr>
          <p:spPr>
            <a:xfrm>
              <a:off x="5164230" y="3074173"/>
              <a:ext cx="77281" cy="243579"/>
            </a:xfrm>
            <a:custGeom>
              <a:rect b="b" l="l" r="r" t="t"/>
              <a:pathLst>
                <a:path extrusionOk="0" h="4986" w="1582">
                  <a:moveTo>
                    <a:pt x="1" y="1"/>
                  </a:moveTo>
                  <a:cubicBezTo>
                    <a:pt x="274" y="183"/>
                    <a:pt x="457" y="457"/>
                    <a:pt x="487" y="761"/>
                  </a:cubicBezTo>
                  <a:lnTo>
                    <a:pt x="518" y="761"/>
                  </a:lnTo>
                  <a:lnTo>
                    <a:pt x="518" y="4226"/>
                  </a:lnTo>
                  <a:lnTo>
                    <a:pt x="487" y="4226"/>
                  </a:lnTo>
                  <a:cubicBezTo>
                    <a:pt x="426" y="4530"/>
                    <a:pt x="274" y="4803"/>
                    <a:pt x="1" y="4986"/>
                  </a:cubicBezTo>
                  <a:lnTo>
                    <a:pt x="1095" y="4986"/>
                  </a:lnTo>
                  <a:cubicBezTo>
                    <a:pt x="1338" y="4803"/>
                    <a:pt x="1521" y="4530"/>
                    <a:pt x="1581" y="4226"/>
                  </a:cubicBezTo>
                  <a:lnTo>
                    <a:pt x="1581" y="761"/>
                  </a:lnTo>
                  <a:cubicBezTo>
                    <a:pt x="1521" y="457"/>
                    <a:pt x="1338" y="183"/>
                    <a:pt x="1095" y="1"/>
                  </a:cubicBezTo>
                  <a:close/>
                </a:path>
              </a:pathLst>
            </a:custGeom>
            <a:solidFill>
              <a:srgbClr val="FFF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3"/>
            <p:cNvSpPr/>
            <p:nvPr/>
          </p:nvSpPr>
          <p:spPr>
            <a:xfrm>
              <a:off x="5193931" y="4266522"/>
              <a:ext cx="114407" cy="176748"/>
            </a:xfrm>
            <a:custGeom>
              <a:rect b="b" l="l" r="r" t="t"/>
              <a:pathLst>
                <a:path extrusionOk="0" h="3618" w="2342">
                  <a:moveTo>
                    <a:pt x="1277" y="1"/>
                  </a:moveTo>
                  <a:lnTo>
                    <a:pt x="1277" y="1612"/>
                  </a:lnTo>
                  <a:cubicBezTo>
                    <a:pt x="1277" y="2493"/>
                    <a:pt x="761" y="3283"/>
                    <a:pt x="1" y="3618"/>
                  </a:cubicBezTo>
                  <a:lnTo>
                    <a:pt x="1065" y="3618"/>
                  </a:lnTo>
                  <a:cubicBezTo>
                    <a:pt x="1825" y="3283"/>
                    <a:pt x="2341" y="2493"/>
                    <a:pt x="2341" y="1612"/>
                  </a:cubicBezTo>
                  <a:lnTo>
                    <a:pt x="2341" y="1"/>
                  </a:lnTo>
                  <a:close/>
                </a:path>
              </a:pathLst>
            </a:custGeom>
            <a:solidFill>
              <a:srgbClr val="FFF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3"/>
            <p:cNvSpPr/>
            <p:nvPr/>
          </p:nvSpPr>
          <p:spPr>
            <a:xfrm>
              <a:off x="4776699" y="3063816"/>
              <a:ext cx="613312" cy="1391368"/>
            </a:xfrm>
            <a:custGeom>
              <a:rect b="b" l="l" r="r" t="t"/>
              <a:pathLst>
                <a:path extrusionOk="0" h="28481" w="12555">
                  <a:moveTo>
                    <a:pt x="10001" y="213"/>
                  </a:moveTo>
                  <a:cubicBezTo>
                    <a:pt x="10487" y="213"/>
                    <a:pt x="10913" y="608"/>
                    <a:pt x="10973" y="1094"/>
                  </a:cubicBezTo>
                  <a:lnTo>
                    <a:pt x="10973" y="4225"/>
                  </a:lnTo>
                  <a:lnTo>
                    <a:pt x="10973" y="4316"/>
                  </a:lnTo>
                  <a:cubicBezTo>
                    <a:pt x="10913" y="4803"/>
                    <a:pt x="10487" y="5198"/>
                    <a:pt x="10001" y="5198"/>
                  </a:cubicBezTo>
                  <a:lnTo>
                    <a:pt x="2554" y="5198"/>
                  </a:lnTo>
                  <a:cubicBezTo>
                    <a:pt x="2068" y="5198"/>
                    <a:pt x="1642" y="4803"/>
                    <a:pt x="1612" y="4316"/>
                  </a:cubicBezTo>
                  <a:lnTo>
                    <a:pt x="1612" y="4286"/>
                  </a:lnTo>
                  <a:lnTo>
                    <a:pt x="1612" y="1186"/>
                  </a:lnTo>
                  <a:lnTo>
                    <a:pt x="1612" y="1094"/>
                  </a:lnTo>
                  <a:cubicBezTo>
                    <a:pt x="1642" y="608"/>
                    <a:pt x="2068" y="213"/>
                    <a:pt x="2554" y="213"/>
                  </a:cubicBezTo>
                  <a:close/>
                  <a:moveTo>
                    <a:pt x="10062" y="5411"/>
                  </a:moveTo>
                  <a:lnTo>
                    <a:pt x="10943" y="6930"/>
                  </a:lnTo>
                  <a:cubicBezTo>
                    <a:pt x="11825" y="8481"/>
                    <a:pt x="12311" y="10243"/>
                    <a:pt x="12341" y="12037"/>
                  </a:cubicBezTo>
                  <a:lnTo>
                    <a:pt x="244" y="12037"/>
                  </a:lnTo>
                  <a:cubicBezTo>
                    <a:pt x="274" y="10243"/>
                    <a:pt x="730" y="8481"/>
                    <a:pt x="1612" y="6930"/>
                  </a:cubicBezTo>
                  <a:lnTo>
                    <a:pt x="2493" y="5411"/>
                  </a:lnTo>
                  <a:close/>
                  <a:moveTo>
                    <a:pt x="12341" y="12250"/>
                  </a:moveTo>
                  <a:lnTo>
                    <a:pt x="12341" y="24408"/>
                  </a:lnTo>
                  <a:lnTo>
                    <a:pt x="244" y="24408"/>
                  </a:lnTo>
                  <a:lnTo>
                    <a:pt x="244" y="12250"/>
                  </a:lnTo>
                  <a:close/>
                  <a:moveTo>
                    <a:pt x="12341" y="24621"/>
                  </a:moveTo>
                  <a:lnTo>
                    <a:pt x="12341" y="26232"/>
                  </a:lnTo>
                  <a:cubicBezTo>
                    <a:pt x="12341" y="27356"/>
                    <a:pt x="11429" y="28238"/>
                    <a:pt x="10305" y="28238"/>
                  </a:cubicBezTo>
                  <a:lnTo>
                    <a:pt x="2250" y="28238"/>
                  </a:lnTo>
                  <a:cubicBezTo>
                    <a:pt x="1125" y="28238"/>
                    <a:pt x="244" y="27356"/>
                    <a:pt x="244" y="26232"/>
                  </a:cubicBezTo>
                  <a:lnTo>
                    <a:pt x="244" y="24621"/>
                  </a:lnTo>
                  <a:close/>
                  <a:moveTo>
                    <a:pt x="2554" y="0"/>
                  </a:moveTo>
                  <a:cubicBezTo>
                    <a:pt x="1976" y="0"/>
                    <a:pt x="1490" y="426"/>
                    <a:pt x="1399" y="973"/>
                  </a:cubicBezTo>
                  <a:lnTo>
                    <a:pt x="1368" y="973"/>
                  </a:lnTo>
                  <a:lnTo>
                    <a:pt x="1368" y="4225"/>
                  </a:lnTo>
                  <a:lnTo>
                    <a:pt x="1368" y="4438"/>
                  </a:lnTo>
                  <a:lnTo>
                    <a:pt x="1399" y="4438"/>
                  </a:lnTo>
                  <a:cubicBezTo>
                    <a:pt x="1490" y="4894"/>
                    <a:pt x="1824" y="5259"/>
                    <a:pt x="2250" y="5380"/>
                  </a:cubicBezTo>
                  <a:lnTo>
                    <a:pt x="1429" y="6839"/>
                  </a:lnTo>
                  <a:cubicBezTo>
                    <a:pt x="517" y="8420"/>
                    <a:pt x="31" y="10213"/>
                    <a:pt x="1" y="12037"/>
                  </a:cubicBezTo>
                  <a:lnTo>
                    <a:pt x="1" y="12158"/>
                  </a:lnTo>
                  <a:lnTo>
                    <a:pt x="1" y="24621"/>
                  </a:lnTo>
                  <a:lnTo>
                    <a:pt x="1" y="26232"/>
                  </a:lnTo>
                  <a:cubicBezTo>
                    <a:pt x="1" y="27478"/>
                    <a:pt x="1004" y="28481"/>
                    <a:pt x="2250" y="28481"/>
                  </a:cubicBezTo>
                  <a:lnTo>
                    <a:pt x="10305" y="28481"/>
                  </a:lnTo>
                  <a:cubicBezTo>
                    <a:pt x="11551" y="28481"/>
                    <a:pt x="12554" y="27478"/>
                    <a:pt x="12554" y="26232"/>
                  </a:cubicBezTo>
                  <a:lnTo>
                    <a:pt x="12554" y="24621"/>
                  </a:lnTo>
                  <a:lnTo>
                    <a:pt x="12554" y="12158"/>
                  </a:lnTo>
                  <a:lnTo>
                    <a:pt x="12554" y="12037"/>
                  </a:lnTo>
                  <a:cubicBezTo>
                    <a:pt x="12524" y="10213"/>
                    <a:pt x="12037" y="8420"/>
                    <a:pt x="11156" y="6839"/>
                  </a:cubicBezTo>
                  <a:lnTo>
                    <a:pt x="10305" y="5380"/>
                  </a:lnTo>
                  <a:cubicBezTo>
                    <a:pt x="10730" y="5259"/>
                    <a:pt x="11095" y="4894"/>
                    <a:pt x="11156" y="4438"/>
                  </a:cubicBezTo>
                  <a:lnTo>
                    <a:pt x="11186" y="4438"/>
                  </a:lnTo>
                  <a:lnTo>
                    <a:pt x="11186" y="973"/>
                  </a:lnTo>
                  <a:lnTo>
                    <a:pt x="11156" y="973"/>
                  </a:lnTo>
                  <a:cubicBezTo>
                    <a:pt x="11065" y="426"/>
                    <a:pt x="10578" y="0"/>
                    <a:pt x="10001" y="0"/>
                  </a:cubicBezTo>
                  <a:close/>
                </a:path>
              </a:pathLst>
            </a:custGeom>
            <a:solidFill>
              <a:srgbClr val="0038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3"/>
            <p:cNvSpPr/>
            <p:nvPr/>
          </p:nvSpPr>
          <p:spPr>
            <a:xfrm>
              <a:off x="5109322" y="3997794"/>
              <a:ext cx="270287" cy="258381"/>
            </a:xfrm>
            <a:custGeom>
              <a:rect b="b" l="l" r="r" t="t"/>
              <a:pathLst>
                <a:path extrusionOk="0" h="5289" w="5533">
                  <a:moveTo>
                    <a:pt x="3465" y="0"/>
                  </a:moveTo>
                  <a:cubicBezTo>
                    <a:pt x="1550" y="0"/>
                    <a:pt x="0" y="1550"/>
                    <a:pt x="0" y="3465"/>
                  </a:cubicBezTo>
                  <a:cubicBezTo>
                    <a:pt x="0" y="4134"/>
                    <a:pt x="183" y="4742"/>
                    <a:pt x="517" y="5289"/>
                  </a:cubicBezTo>
                  <a:lnTo>
                    <a:pt x="5532" y="5289"/>
                  </a:lnTo>
                  <a:lnTo>
                    <a:pt x="5532" y="669"/>
                  </a:lnTo>
                  <a:cubicBezTo>
                    <a:pt x="4955" y="243"/>
                    <a:pt x="4256" y="0"/>
                    <a:pt x="34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8" name="Google Shape;398;p23"/>
          <p:cNvSpPr txBox="1"/>
          <p:nvPr/>
        </p:nvSpPr>
        <p:spPr>
          <a:xfrm>
            <a:off x="3717237" y="3792038"/>
            <a:ext cx="35643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2"/>
                </a:solidFill>
                <a:latin typeface="Comic Sans MS"/>
                <a:ea typeface="Comic Sans MS"/>
                <a:cs typeface="Comic Sans MS"/>
                <a:sym typeface="Comic Sans MS"/>
              </a:rPr>
              <a:t>Saif Alotaibi</a:t>
            </a:r>
            <a:endParaRPr b="1" sz="2500">
              <a:solidFill>
                <a:schemeClr val="dk2"/>
              </a:solidFill>
              <a:latin typeface="Comic Sans MS"/>
              <a:ea typeface="Comic Sans MS"/>
              <a:cs typeface="Comic Sans MS"/>
              <a:sym typeface="Comic Sans MS"/>
            </a:endParaRPr>
          </a:p>
        </p:txBody>
      </p:sp>
      <p:sp>
        <p:nvSpPr>
          <p:cNvPr id="399" name="Google Shape;399;p23"/>
          <p:cNvSpPr txBox="1"/>
          <p:nvPr/>
        </p:nvSpPr>
        <p:spPr>
          <a:xfrm>
            <a:off x="637471" y="2546367"/>
            <a:ext cx="309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accent3"/>
                </a:solidFill>
                <a:latin typeface="Comic Sans MS"/>
                <a:ea typeface="Comic Sans MS"/>
                <a:cs typeface="Comic Sans MS"/>
                <a:sym typeface="Comic Sans MS"/>
              </a:rPr>
              <a:t>Mayssam Aljaloud</a:t>
            </a:r>
            <a:endParaRPr b="1" sz="2400">
              <a:solidFill>
                <a:schemeClr val="accent3"/>
              </a:solidFill>
              <a:latin typeface="Trebuchet MS"/>
              <a:ea typeface="Trebuchet MS"/>
              <a:cs typeface="Trebuchet MS"/>
              <a:sym typeface="Trebuchet MS"/>
            </a:endParaRPr>
          </a:p>
        </p:txBody>
      </p:sp>
      <p:sp>
        <p:nvSpPr>
          <p:cNvPr id="400" name="Google Shape;400;p23"/>
          <p:cNvSpPr txBox="1"/>
          <p:nvPr/>
        </p:nvSpPr>
        <p:spPr>
          <a:xfrm>
            <a:off x="3614438" y="9282774"/>
            <a:ext cx="3225000" cy="6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73763"/>
                </a:solidFill>
                <a:latin typeface="Comic Sans MS"/>
                <a:ea typeface="Comic Sans MS"/>
                <a:cs typeface="Comic Sans MS"/>
                <a:sym typeface="Comic Sans MS"/>
              </a:rPr>
              <a:t>Contact us: </a:t>
            </a:r>
            <a:r>
              <a:rPr b="1" lang="en" sz="1600">
                <a:solidFill>
                  <a:srgbClr val="073763"/>
                </a:solidFill>
                <a:latin typeface="Comic Sans MS"/>
                <a:ea typeface="Comic Sans MS"/>
                <a:cs typeface="Comic Sans MS"/>
                <a:sym typeface="Comic Sans MS"/>
              </a:rPr>
              <a:t>pharmacology442</a:t>
            </a:r>
            <a:r>
              <a:rPr b="1" lang="en" sz="1600">
                <a:solidFill>
                  <a:srgbClr val="073763"/>
                </a:solidFill>
                <a:latin typeface="Comic Sans MS"/>
                <a:ea typeface="Comic Sans MS"/>
                <a:cs typeface="Comic Sans MS"/>
                <a:sym typeface="Comic Sans MS"/>
              </a:rPr>
              <a:t>@gmail.com</a:t>
            </a:r>
            <a:endParaRPr b="1" sz="1600">
              <a:solidFill>
                <a:srgbClr val="073763"/>
              </a:solidFill>
              <a:latin typeface="Comic Sans MS"/>
              <a:ea typeface="Comic Sans MS"/>
              <a:cs typeface="Comic Sans MS"/>
              <a:sym typeface="Comic Sans MS"/>
            </a:endParaRPr>
          </a:p>
        </p:txBody>
      </p:sp>
      <p:sp>
        <p:nvSpPr>
          <p:cNvPr id="401" name="Google Shape;401;p23"/>
          <p:cNvSpPr txBox="1"/>
          <p:nvPr/>
        </p:nvSpPr>
        <p:spPr>
          <a:xfrm>
            <a:off x="847414" y="9196233"/>
            <a:ext cx="2004600" cy="85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accent3"/>
                </a:solidFill>
                <a:latin typeface="Comic Sans MS"/>
                <a:ea typeface="Comic Sans MS"/>
                <a:cs typeface="Comic Sans MS"/>
                <a:sym typeface="Comic Sans MS"/>
              </a:rPr>
              <a:t>Sub leader:</a:t>
            </a:r>
            <a:endParaRPr b="1" sz="2000">
              <a:solidFill>
                <a:schemeClr val="accent3"/>
              </a:solidFill>
              <a:latin typeface="Comic Sans MS"/>
              <a:ea typeface="Comic Sans MS"/>
              <a:cs typeface="Comic Sans MS"/>
              <a:sym typeface="Comic Sans MS"/>
            </a:endParaRPr>
          </a:p>
          <a:p>
            <a:pPr indent="0" lvl="0" marL="0" rtl="0" algn="ctr">
              <a:spcBef>
                <a:spcPts val="0"/>
              </a:spcBef>
              <a:spcAft>
                <a:spcPts val="0"/>
              </a:spcAft>
              <a:buNone/>
            </a:pPr>
            <a:r>
              <a:rPr b="1" lang="en" sz="1800">
                <a:solidFill>
                  <a:schemeClr val="accent3"/>
                </a:solidFill>
                <a:latin typeface="Trebuchet MS"/>
                <a:ea typeface="Trebuchet MS"/>
                <a:cs typeface="Trebuchet MS"/>
                <a:sym typeface="Trebuchet MS"/>
              </a:rPr>
              <a:t>Rahaf Almotairi</a:t>
            </a:r>
            <a:r>
              <a:rPr b="1" lang="en" sz="2400">
                <a:solidFill>
                  <a:schemeClr val="accent3"/>
                </a:solidFill>
                <a:latin typeface="Trebuchet MS"/>
                <a:ea typeface="Trebuchet MS"/>
                <a:cs typeface="Trebuchet MS"/>
                <a:sym typeface="Trebuchet MS"/>
              </a:rPr>
              <a:t> </a:t>
            </a:r>
            <a:endParaRPr/>
          </a:p>
        </p:txBody>
      </p:sp>
      <p:grpSp>
        <p:nvGrpSpPr>
          <p:cNvPr id="402" name="Google Shape;402;p23"/>
          <p:cNvGrpSpPr/>
          <p:nvPr/>
        </p:nvGrpSpPr>
        <p:grpSpPr>
          <a:xfrm>
            <a:off x="3614435" y="8906399"/>
            <a:ext cx="3225025" cy="1437644"/>
            <a:chOff x="1307598" y="3050535"/>
            <a:chExt cx="891852" cy="891065"/>
          </a:xfrm>
        </p:grpSpPr>
        <p:sp>
          <p:nvSpPr>
            <p:cNvPr id="403" name="Google Shape;403;p23"/>
            <p:cNvSpPr/>
            <p:nvPr/>
          </p:nvSpPr>
          <p:spPr>
            <a:xfrm>
              <a:off x="1307598" y="3050535"/>
              <a:ext cx="871972" cy="891065"/>
            </a:xfrm>
            <a:custGeom>
              <a:rect b="b" l="l" r="r" t="t"/>
              <a:pathLst>
                <a:path extrusionOk="0" fill="none" h="17357" w="17357">
                  <a:moveTo>
                    <a:pt x="17356" y="8694"/>
                  </a:moveTo>
                  <a:cubicBezTo>
                    <a:pt x="17356" y="13466"/>
                    <a:pt x="13465" y="17357"/>
                    <a:pt x="8693" y="17357"/>
                  </a:cubicBezTo>
                  <a:cubicBezTo>
                    <a:pt x="3891" y="17357"/>
                    <a:pt x="0" y="13466"/>
                    <a:pt x="0" y="8694"/>
                  </a:cubicBezTo>
                  <a:cubicBezTo>
                    <a:pt x="0" y="3891"/>
                    <a:pt x="3891" y="1"/>
                    <a:pt x="8693" y="1"/>
                  </a:cubicBezTo>
                  <a:cubicBezTo>
                    <a:pt x="13465" y="1"/>
                    <a:pt x="17356" y="3891"/>
                    <a:pt x="17356" y="8694"/>
                  </a:cubicBezTo>
                  <a:close/>
                </a:path>
              </a:pathLst>
            </a:custGeom>
            <a:noFill/>
            <a:ln cap="flat" cmpd="sng" w="19050">
              <a:solidFill>
                <a:srgbClr val="D9D9D9"/>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3"/>
            <p:cNvSpPr/>
            <p:nvPr/>
          </p:nvSpPr>
          <p:spPr>
            <a:xfrm>
              <a:off x="1744334" y="3050538"/>
              <a:ext cx="366533" cy="206069"/>
            </a:xfrm>
            <a:custGeom>
              <a:rect b="b" l="l" r="r" t="t"/>
              <a:pathLst>
                <a:path extrusionOk="0" fill="none" h="4014" w="7296">
                  <a:moveTo>
                    <a:pt x="0" y="1"/>
                  </a:moveTo>
                  <a:cubicBezTo>
                    <a:pt x="3070" y="1"/>
                    <a:pt x="5745" y="1612"/>
                    <a:pt x="7295" y="4013"/>
                  </a:cubicBezTo>
                </a:path>
              </a:pathLst>
            </a:custGeom>
            <a:noFill/>
            <a:ln cap="flat" cmpd="sng" w="1905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3"/>
            <p:cNvSpPr/>
            <p:nvPr/>
          </p:nvSpPr>
          <p:spPr>
            <a:xfrm>
              <a:off x="2080287" y="3231557"/>
              <a:ext cx="119163" cy="121773"/>
            </a:xfrm>
            <a:custGeom>
              <a:rect b="b" l="l" r="r" t="t"/>
              <a:pathLst>
                <a:path extrusionOk="0" h="2372" w="2372">
                  <a:moveTo>
                    <a:pt x="1186" y="1"/>
                  </a:moveTo>
                  <a:cubicBezTo>
                    <a:pt x="548" y="1"/>
                    <a:pt x="0" y="548"/>
                    <a:pt x="0" y="1186"/>
                  </a:cubicBezTo>
                  <a:cubicBezTo>
                    <a:pt x="0" y="1855"/>
                    <a:pt x="548" y="2372"/>
                    <a:pt x="1186" y="2372"/>
                  </a:cubicBezTo>
                  <a:cubicBezTo>
                    <a:pt x="1855" y="2372"/>
                    <a:pt x="2371" y="1855"/>
                    <a:pt x="2371" y="1186"/>
                  </a:cubicBezTo>
                  <a:cubicBezTo>
                    <a:pt x="2371" y="548"/>
                    <a:pt x="1855" y="1"/>
                    <a:pt x="1186" y="1"/>
                  </a:cubicBezTo>
                  <a:close/>
                </a:path>
              </a:pathLst>
            </a:cu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6" name="Google Shape;406;p23"/>
          <p:cNvSpPr txBox="1"/>
          <p:nvPr/>
        </p:nvSpPr>
        <p:spPr>
          <a:xfrm>
            <a:off x="847425" y="3181300"/>
            <a:ext cx="3000000" cy="289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highlight>
                  <a:schemeClr val="accent4"/>
                </a:highlight>
                <a:latin typeface="Trebuchet MS"/>
                <a:ea typeface="Trebuchet MS"/>
                <a:cs typeface="Trebuchet MS"/>
                <a:sym typeface="Trebuchet MS"/>
              </a:rPr>
              <a:t>Shatha Alshabani</a:t>
            </a:r>
            <a:endParaRPr b="1" sz="1600">
              <a:highlight>
                <a:schemeClr val="accent4"/>
              </a:highlight>
              <a:latin typeface="Trebuchet MS"/>
              <a:ea typeface="Trebuchet MS"/>
              <a:cs typeface="Trebuchet MS"/>
              <a:sym typeface="Trebuchet MS"/>
            </a:endParaRPr>
          </a:p>
          <a:p>
            <a:pPr indent="0" lvl="0" marL="0" rtl="0" algn="ctr">
              <a:spcBef>
                <a:spcPts val="0"/>
              </a:spcBef>
              <a:spcAft>
                <a:spcPts val="0"/>
              </a:spcAft>
              <a:buNone/>
            </a:pPr>
            <a:r>
              <a:rPr b="1" lang="en" sz="1600">
                <a:latin typeface="Trebuchet MS"/>
                <a:ea typeface="Trebuchet MS"/>
                <a:cs typeface="Trebuchet MS"/>
                <a:sym typeface="Trebuchet MS"/>
              </a:rPr>
              <a:t>Noura bin hammad</a:t>
            </a:r>
            <a:endParaRPr b="1" sz="1600">
              <a:latin typeface="Trebuchet MS"/>
              <a:ea typeface="Trebuchet MS"/>
              <a:cs typeface="Trebuchet MS"/>
              <a:sym typeface="Trebuchet MS"/>
            </a:endParaRPr>
          </a:p>
          <a:p>
            <a:pPr indent="0" lvl="0" marL="0" rtl="0" algn="ctr">
              <a:spcBef>
                <a:spcPts val="0"/>
              </a:spcBef>
              <a:spcAft>
                <a:spcPts val="0"/>
              </a:spcAft>
              <a:buNone/>
            </a:pPr>
            <a:r>
              <a:rPr b="1" lang="en" sz="1600">
                <a:latin typeface="Trebuchet MS"/>
                <a:ea typeface="Trebuchet MS"/>
                <a:cs typeface="Trebuchet MS"/>
                <a:sym typeface="Trebuchet MS"/>
              </a:rPr>
              <a:t>Jana Alhazmi</a:t>
            </a:r>
            <a:endParaRPr b="1" sz="1600">
              <a:latin typeface="Trebuchet MS"/>
              <a:ea typeface="Trebuchet MS"/>
              <a:cs typeface="Trebuchet MS"/>
              <a:sym typeface="Trebuchet MS"/>
            </a:endParaRPr>
          </a:p>
          <a:p>
            <a:pPr indent="0" lvl="0" marL="0" rtl="0" algn="ctr">
              <a:spcBef>
                <a:spcPts val="0"/>
              </a:spcBef>
              <a:spcAft>
                <a:spcPts val="0"/>
              </a:spcAft>
              <a:buNone/>
            </a:pPr>
            <a:r>
              <a:rPr b="1" lang="en" sz="1600">
                <a:latin typeface="Trebuchet MS"/>
                <a:ea typeface="Trebuchet MS"/>
                <a:cs typeface="Trebuchet MS"/>
                <a:sym typeface="Trebuchet MS"/>
              </a:rPr>
              <a:t>Alanoud Almarzuqi</a:t>
            </a:r>
            <a:endParaRPr b="1" sz="1600">
              <a:latin typeface="Trebuchet MS"/>
              <a:ea typeface="Trebuchet MS"/>
              <a:cs typeface="Trebuchet MS"/>
              <a:sym typeface="Trebuchet MS"/>
            </a:endParaRPr>
          </a:p>
          <a:p>
            <a:pPr indent="0" lvl="0" marL="0" rtl="0" algn="ctr">
              <a:spcBef>
                <a:spcPts val="0"/>
              </a:spcBef>
              <a:spcAft>
                <a:spcPts val="0"/>
              </a:spcAft>
              <a:buNone/>
            </a:pPr>
            <a:r>
              <a:rPr b="1" lang="en" sz="1600">
                <a:latin typeface="Trebuchet MS"/>
                <a:ea typeface="Trebuchet MS"/>
                <a:cs typeface="Trebuchet MS"/>
                <a:sym typeface="Trebuchet MS"/>
              </a:rPr>
              <a:t>Shahad Aljeri</a:t>
            </a:r>
            <a:endParaRPr b="1" sz="1600">
              <a:latin typeface="Trebuchet MS"/>
              <a:ea typeface="Trebuchet MS"/>
              <a:cs typeface="Trebuchet MS"/>
              <a:sym typeface="Trebuchet MS"/>
            </a:endParaRPr>
          </a:p>
          <a:p>
            <a:pPr indent="0" lvl="0" marL="0" rtl="0" algn="ctr">
              <a:spcBef>
                <a:spcPts val="0"/>
              </a:spcBef>
              <a:spcAft>
                <a:spcPts val="0"/>
              </a:spcAft>
              <a:buNone/>
            </a:pPr>
            <a:r>
              <a:rPr b="1" lang="en" sz="1600">
                <a:latin typeface="Trebuchet MS"/>
                <a:ea typeface="Trebuchet MS"/>
                <a:cs typeface="Trebuchet MS"/>
                <a:sym typeface="Trebuchet MS"/>
              </a:rPr>
              <a:t>Fatima Halawi</a:t>
            </a:r>
            <a:endParaRPr b="1" sz="1600">
              <a:latin typeface="Trebuchet MS"/>
              <a:ea typeface="Trebuchet MS"/>
              <a:cs typeface="Trebuchet MS"/>
              <a:sym typeface="Trebuchet MS"/>
            </a:endParaRPr>
          </a:p>
          <a:p>
            <a:pPr indent="0" lvl="0" marL="0" rtl="0" algn="ctr">
              <a:spcBef>
                <a:spcPts val="0"/>
              </a:spcBef>
              <a:spcAft>
                <a:spcPts val="0"/>
              </a:spcAft>
              <a:buNone/>
            </a:pPr>
            <a:r>
              <a:rPr b="1" lang="en" sz="1600">
                <a:latin typeface="Trebuchet MS"/>
                <a:ea typeface="Trebuchet MS"/>
                <a:cs typeface="Trebuchet MS"/>
                <a:sym typeface="Trebuchet MS"/>
              </a:rPr>
              <a:t>Lina alyahya</a:t>
            </a:r>
            <a:endParaRPr b="1" sz="1600">
              <a:latin typeface="Trebuchet MS"/>
              <a:ea typeface="Trebuchet MS"/>
              <a:cs typeface="Trebuchet MS"/>
              <a:sym typeface="Trebuchet MS"/>
            </a:endParaRPr>
          </a:p>
          <a:p>
            <a:pPr indent="0" lvl="0" marL="0" rtl="0" algn="ctr">
              <a:spcBef>
                <a:spcPts val="0"/>
              </a:spcBef>
              <a:spcAft>
                <a:spcPts val="0"/>
              </a:spcAft>
              <a:buNone/>
            </a:pPr>
            <a:r>
              <a:rPr b="1" lang="en" sz="1600">
                <a:latin typeface="Trebuchet MS"/>
                <a:ea typeface="Trebuchet MS"/>
                <a:cs typeface="Trebuchet MS"/>
                <a:sym typeface="Trebuchet MS"/>
              </a:rPr>
              <a:t>Norah Alrashoud</a:t>
            </a:r>
            <a:endParaRPr b="1" sz="1600">
              <a:latin typeface="Trebuchet MS"/>
              <a:ea typeface="Trebuchet MS"/>
              <a:cs typeface="Trebuchet MS"/>
              <a:sym typeface="Trebuchet MS"/>
            </a:endParaRPr>
          </a:p>
          <a:p>
            <a:pPr indent="0" lvl="0" marL="0" rtl="0" algn="ctr">
              <a:spcBef>
                <a:spcPts val="0"/>
              </a:spcBef>
              <a:spcAft>
                <a:spcPts val="0"/>
              </a:spcAft>
              <a:buNone/>
            </a:pPr>
            <a:r>
              <a:rPr b="1" lang="en" sz="1600">
                <a:latin typeface="Trebuchet MS"/>
                <a:ea typeface="Trebuchet MS"/>
                <a:cs typeface="Trebuchet MS"/>
                <a:sym typeface="Trebuchet MS"/>
              </a:rPr>
              <a:t>Fay aldossari </a:t>
            </a:r>
            <a:endParaRPr b="1" sz="1600">
              <a:latin typeface="Trebuchet MS"/>
              <a:ea typeface="Trebuchet MS"/>
              <a:cs typeface="Trebuchet MS"/>
              <a:sym typeface="Trebuchet MS"/>
            </a:endParaRPr>
          </a:p>
          <a:p>
            <a:pPr indent="0" lvl="0" marL="0" rtl="0" algn="ctr">
              <a:spcBef>
                <a:spcPts val="0"/>
              </a:spcBef>
              <a:spcAft>
                <a:spcPts val="0"/>
              </a:spcAft>
              <a:buNone/>
            </a:pPr>
            <a:r>
              <a:rPr b="1" lang="en" sz="1600">
                <a:latin typeface="Trebuchet MS"/>
                <a:ea typeface="Trebuchet MS"/>
                <a:cs typeface="Trebuchet MS"/>
                <a:sym typeface="Trebuchet MS"/>
              </a:rPr>
              <a:t>   Reema Alhussein</a:t>
            </a:r>
            <a:endParaRPr b="1" sz="1600">
              <a:latin typeface="Trebuchet MS"/>
              <a:ea typeface="Trebuchet MS"/>
              <a:cs typeface="Trebuchet MS"/>
              <a:sym typeface="Trebuchet MS"/>
            </a:endParaRPr>
          </a:p>
          <a:p>
            <a:pPr indent="0" lvl="0" marL="0" rtl="0" algn="ctr">
              <a:spcBef>
                <a:spcPts val="0"/>
              </a:spcBef>
              <a:spcAft>
                <a:spcPts val="0"/>
              </a:spcAft>
              <a:buNone/>
            </a:pPr>
            <a:r>
              <a:rPr b="1" lang="en" sz="1600">
                <a:latin typeface="Trebuchet MS"/>
                <a:ea typeface="Trebuchet MS"/>
                <a:cs typeface="Trebuchet MS"/>
                <a:sym typeface="Trebuchet MS"/>
              </a:rPr>
              <a:t>Reema alquraini </a:t>
            </a:r>
            <a:endParaRPr b="1" sz="1600">
              <a:latin typeface="Trebuchet MS"/>
              <a:ea typeface="Trebuchet MS"/>
              <a:cs typeface="Trebuchet MS"/>
              <a:sym typeface="Trebuchet MS"/>
            </a:endParaRPr>
          </a:p>
        </p:txBody>
      </p:sp>
      <p:grpSp>
        <p:nvGrpSpPr>
          <p:cNvPr id="407" name="Google Shape;407;p23"/>
          <p:cNvGrpSpPr/>
          <p:nvPr/>
        </p:nvGrpSpPr>
        <p:grpSpPr>
          <a:xfrm rot="-2504997">
            <a:off x="1144630" y="3269668"/>
            <a:ext cx="345403" cy="195364"/>
            <a:chOff x="10038633" y="2173057"/>
            <a:chExt cx="269129" cy="194806"/>
          </a:xfrm>
        </p:grpSpPr>
        <p:sp>
          <p:nvSpPr>
            <p:cNvPr id="408" name="Google Shape;408;p23"/>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09" name="Google Shape;409;p23"/>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10" name="Google Shape;410;p23"/>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11" name="Google Shape;411;p23"/>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grpSp>
      <p:grpSp>
        <p:nvGrpSpPr>
          <p:cNvPr id="412" name="Google Shape;412;p23"/>
          <p:cNvGrpSpPr/>
          <p:nvPr/>
        </p:nvGrpSpPr>
        <p:grpSpPr>
          <a:xfrm rot="-2504997">
            <a:off x="4270080" y="4986593"/>
            <a:ext cx="345403" cy="195364"/>
            <a:chOff x="10038633" y="2173057"/>
            <a:chExt cx="269129" cy="194806"/>
          </a:xfrm>
        </p:grpSpPr>
        <p:sp>
          <p:nvSpPr>
            <p:cNvPr id="413" name="Google Shape;413;p23"/>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14" name="Google Shape;414;p23"/>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15" name="Google Shape;415;p23"/>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16" name="Google Shape;416;p23"/>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8" name="Shape 148"/>
        <p:cNvGrpSpPr/>
        <p:nvPr/>
      </p:nvGrpSpPr>
      <p:grpSpPr>
        <a:xfrm>
          <a:off x="0" y="0"/>
          <a:ext cx="0" cy="0"/>
          <a:chOff x="0" y="0"/>
          <a:chExt cx="0" cy="0"/>
        </a:xfrm>
      </p:grpSpPr>
      <p:grpSp>
        <p:nvGrpSpPr>
          <p:cNvPr id="149" name="Google Shape;149;p14"/>
          <p:cNvGrpSpPr/>
          <p:nvPr/>
        </p:nvGrpSpPr>
        <p:grpSpPr>
          <a:xfrm>
            <a:off x="870317" y="7854477"/>
            <a:ext cx="221914" cy="613123"/>
            <a:chOff x="-39998250" y="3605325"/>
            <a:chExt cx="288875" cy="317450"/>
          </a:xfrm>
        </p:grpSpPr>
        <p:sp>
          <p:nvSpPr>
            <p:cNvPr id="150" name="Google Shape;150;p14"/>
            <p:cNvSpPr/>
            <p:nvPr/>
          </p:nvSpPr>
          <p:spPr>
            <a:xfrm>
              <a:off x="-39998250" y="3799600"/>
              <a:ext cx="288875" cy="123175"/>
            </a:xfrm>
            <a:custGeom>
              <a:rect b="b" l="l" r="r" t="t"/>
              <a:pathLst>
                <a:path extrusionOk="0" h="4927" w="11555">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p:nvPr/>
          </p:nvSpPr>
          <p:spPr>
            <a:xfrm>
              <a:off x="-39940950" y="3605325"/>
              <a:ext cx="160700" cy="212050"/>
            </a:xfrm>
            <a:custGeom>
              <a:rect b="b" l="l" r="r" t="t"/>
              <a:pathLst>
                <a:path extrusionOk="0" h="8482" w="6428">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p14"/>
          <p:cNvGrpSpPr/>
          <p:nvPr/>
        </p:nvGrpSpPr>
        <p:grpSpPr>
          <a:xfrm>
            <a:off x="866860" y="4773762"/>
            <a:ext cx="232571" cy="582785"/>
            <a:chOff x="-26980600" y="3175500"/>
            <a:chExt cx="296950" cy="295950"/>
          </a:xfrm>
        </p:grpSpPr>
        <p:sp>
          <p:nvSpPr>
            <p:cNvPr id="153" name="Google Shape;153;p14"/>
            <p:cNvSpPr/>
            <p:nvPr/>
          </p:nvSpPr>
          <p:spPr>
            <a:xfrm>
              <a:off x="-26798650" y="3175500"/>
              <a:ext cx="115000" cy="114025"/>
            </a:xfrm>
            <a:custGeom>
              <a:rect b="b" l="l" r="r" t="t"/>
              <a:pathLst>
                <a:path extrusionOk="0" h="4561" w="460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
            <p:cNvSpPr/>
            <p:nvPr/>
          </p:nvSpPr>
          <p:spPr>
            <a:xfrm>
              <a:off x="-26980600" y="3325725"/>
              <a:ext cx="168575" cy="145725"/>
            </a:xfrm>
            <a:custGeom>
              <a:rect b="b" l="l" r="r" t="t"/>
              <a:pathLst>
                <a:path extrusionOk="0" h="5829" w="6743">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4"/>
            <p:cNvSpPr/>
            <p:nvPr/>
          </p:nvSpPr>
          <p:spPr>
            <a:xfrm>
              <a:off x="-26893950" y="3226500"/>
              <a:ext cx="159125" cy="137850"/>
            </a:xfrm>
            <a:custGeom>
              <a:rect b="b" l="l" r="r" t="t"/>
              <a:pathLst>
                <a:path extrusionOk="0" h="5514" w="6365">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p14"/>
          <p:cNvSpPr/>
          <p:nvPr/>
        </p:nvSpPr>
        <p:spPr>
          <a:xfrm rot="5400000">
            <a:off x="4628507" y="1017450"/>
            <a:ext cx="2979900" cy="945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
          <p:cNvSpPr/>
          <p:nvPr/>
        </p:nvSpPr>
        <p:spPr>
          <a:xfrm>
            <a:off x="4676975" y="1001646"/>
            <a:ext cx="2883000" cy="976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4"/>
          <p:cNvSpPr txBox="1"/>
          <p:nvPr/>
        </p:nvSpPr>
        <p:spPr>
          <a:xfrm>
            <a:off x="480150" y="1012800"/>
            <a:ext cx="37947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000">
                <a:solidFill>
                  <a:schemeClr val="dk2"/>
                </a:solidFill>
                <a:latin typeface="Comic Sans MS"/>
                <a:ea typeface="Comic Sans MS"/>
                <a:cs typeface="Comic Sans MS"/>
                <a:sym typeface="Comic Sans MS"/>
              </a:rPr>
              <a:t>Objectives:</a:t>
            </a:r>
            <a:endParaRPr b="1" sz="5000">
              <a:solidFill>
                <a:schemeClr val="dk2"/>
              </a:solidFill>
              <a:latin typeface="Comic Sans MS"/>
              <a:ea typeface="Comic Sans MS"/>
              <a:cs typeface="Comic Sans MS"/>
              <a:sym typeface="Comic Sans MS"/>
            </a:endParaRPr>
          </a:p>
        </p:txBody>
      </p:sp>
      <p:pic>
        <p:nvPicPr>
          <p:cNvPr id="159" name="Google Shape;159;p14"/>
          <p:cNvPicPr preferRelativeResize="0"/>
          <p:nvPr/>
        </p:nvPicPr>
        <p:blipFill>
          <a:blip r:embed="rId3">
            <a:alphaModFix/>
          </a:blip>
          <a:stretch>
            <a:fillRect/>
          </a:stretch>
        </p:blipFill>
        <p:spPr>
          <a:xfrm>
            <a:off x="2947213" y="8618975"/>
            <a:ext cx="1665574" cy="1874476"/>
          </a:xfrm>
          <a:prstGeom prst="rect">
            <a:avLst/>
          </a:prstGeom>
          <a:noFill/>
          <a:ln>
            <a:noFill/>
          </a:ln>
        </p:spPr>
      </p:pic>
      <p:grpSp>
        <p:nvGrpSpPr>
          <p:cNvPr id="160" name="Google Shape;160;p14"/>
          <p:cNvGrpSpPr/>
          <p:nvPr/>
        </p:nvGrpSpPr>
        <p:grpSpPr>
          <a:xfrm rot="-2505093">
            <a:off x="511433" y="2792293"/>
            <a:ext cx="436247" cy="249968"/>
            <a:chOff x="10038633" y="2173057"/>
            <a:chExt cx="269129" cy="194806"/>
          </a:xfrm>
        </p:grpSpPr>
        <p:sp>
          <p:nvSpPr>
            <p:cNvPr id="161" name="Google Shape;161;p14"/>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62" name="Google Shape;162;p14"/>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63" name="Google Shape;163;p14"/>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64" name="Google Shape;164;p14"/>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grpSp>
      <p:grpSp>
        <p:nvGrpSpPr>
          <p:cNvPr id="165" name="Google Shape;165;p14"/>
          <p:cNvGrpSpPr/>
          <p:nvPr/>
        </p:nvGrpSpPr>
        <p:grpSpPr>
          <a:xfrm rot="-2505093">
            <a:off x="511433" y="3697631"/>
            <a:ext cx="436247" cy="249968"/>
            <a:chOff x="10038633" y="2173057"/>
            <a:chExt cx="269129" cy="194806"/>
          </a:xfrm>
        </p:grpSpPr>
        <p:sp>
          <p:nvSpPr>
            <p:cNvPr id="166" name="Google Shape;166;p14"/>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67" name="Google Shape;167;p14"/>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68" name="Google Shape;168;p14"/>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69" name="Google Shape;169;p14"/>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grpSp>
      <p:grpSp>
        <p:nvGrpSpPr>
          <p:cNvPr id="170" name="Google Shape;170;p14"/>
          <p:cNvGrpSpPr/>
          <p:nvPr/>
        </p:nvGrpSpPr>
        <p:grpSpPr>
          <a:xfrm rot="-2505093">
            <a:off x="511433" y="4683981"/>
            <a:ext cx="436247" cy="249968"/>
            <a:chOff x="10038633" y="2173057"/>
            <a:chExt cx="269129" cy="194806"/>
          </a:xfrm>
        </p:grpSpPr>
        <p:sp>
          <p:nvSpPr>
            <p:cNvPr id="171" name="Google Shape;171;p14"/>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72" name="Google Shape;172;p14"/>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73" name="Google Shape;173;p14"/>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74" name="Google Shape;174;p14"/>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grpSp>
      <p:grpSp>
        <p:nvGrpSpPr>
          <p:cNvPr id="175" name="Google Shape;175;p14"/>
          <p:cNvGrpSpPr/>
          <p:nvPr/>
        </p:nvGrpSpPr>
        <p:grpSpPr>
          <a:xfrm rot="-2505093">
            <a:off x="511433" y="5670331"/>
            <a:ext cx="436247" cy="249968"/>
            <a:chOff x="10038633" y="2173057"/>
            <a:chExt cx="269129" cy="194806"/>
          </a:xfrm>
        </p:grpSpPr>
        <p:sp>
          <p:nvSpPr>
            <p:cNvPr id="176" name="Google Shape;176;p14"/>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77" name="Google Shape;177;p14"/>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78" name="Google Shape;178;p14"/>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79" name="Google Shape;179;p14"/>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grpSp>
      <p:grpSp>
        <p:nvGrpSpPr>
          <p:cNvPr id="180" name="Google Shape;180;p14"/>
          <p:cNvGrpSpPr/>
          <p:nvPr/>
        </p:nvGrpSpPr>
        <p:grpSpPr>
          <a:xfrm rot="-2505093">
            <a:off x="511433" y="6559056"/>
            <a:ext cx="436247" cy="249968"/>
            <a:chOff x="10038633" y="2173057"/>
            <a:chExt cx="269129" cy="194806"/>
          </a:xfrm>
        </p:grpSpPr>
        <p:sp>
          <p:nvSpPr>
            <p:cNvPr id="181" name="Google Shape;181;p14"/>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82" name="Google Shape;182;p14"/>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83" name="Google Shape;183;p14"/>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84" name="Google Shape;184;p14"/>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grpSp>
      <p:grpSp>
        <p:nvGrpSpPr>
          <p:cNvPr id="185" name="Google Shape;185;p14"/>
          <p:cNvGrpSpPr/>
          <p:nvPr/>
        </p:nvGrpSpPr>
        <p:grpSpPr>
          <a:xfrm rot="-2505093">
            <a:off x="511433" y="7493893"/>
            <a:ext cx="436247" cy="249968"/>
            <a:chOff x="10038633" y="2173057"/>
            <a:chExt cx="269129" cy="194806"/>
          </a:xfrm>
        </p:grpSpPr>
        <p:sp>
          <p:nvSpPr>
            <p:cNvPr id="186" name="Google Shape;186;p14"/>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87" name="Google Shape;187;p14"/>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88" name="Google Shape;188;p14"/>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89" name="Google Shape;189;p14"/>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grpSp>
      <p:sp>
        <p:nvSpPr>
          <p:cNvPr id="190" name="Google Shape;190;p14"/>
          <p:cNvSpPr txBox="1"/>
          <p:nvPr/>
        </p:nvSpPr>
        <p:spPr>
          <a:xfrm>
            <a:off x="1092225" y="2563275"/>
            <a:ext cx="3268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Trebuchet MS"/>
                <a:ea typeface="Trebuchet MS"/>
                <a:cs typeface="Trebuchet MS"/>
                <a:sym typeface="Trebuchet MS"/>
              </a:rPr>
              <a:t>Identify the classification of anticholinergic drugs</a:t>
            </a:r>
            <a:endParaRPr sz="1700">
              <a:latin typeface="Trebuchet MS"/>
              <a:ea typeface="Trebuchet MS"/>
              <a:cs typeface="Trebuchet MS"/>
              <a:sym typeface="Trebuchet MS"/>
            </a:endParaRPr>
          </a:p>
        </p:txBody>
      </p:sp>
      <p:sp>
        <p:nvSpPr>
          <p:cNvPr id="191" name="Google Shape;191;p14"/>
          <p:cNvSpPr txBox="1"/>
          <p:nvPr/>
        </p:nvSpPr>
        <p:spPr>
          <a:xfrm>
            <a:off x="1092225" y="3337800"/>
            <a:ext cx="32685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Trebuchet MS"/>
                <a:ea typeface="Trebuchet MS"/>
                <a:cs typeface="Trebuchet MS"/>
                <a:sym typeface="Trebuchet MS"/>
              </a:rPr>
              <a:t>Describe pharmacokinetics  and dynamics of muscarinic antagonists</a:t>
            </a:r>
            <a:endParaRPr sz="1700">
              <a:latin typeface="Trebuchet MS"/>
              <a:ea typeface="Trebuchet MS"/>
              <a:cs typeface="Trebuchet MS"/>
              <a:sym typeface="Trebuchet MS"/>
            </a:endParaRPr>
          </a:p>
        </p:txBody>
      </p:sp>
      <p:sp>
        <p:nvSpPr>
          <p:cNvPr id="192" name="Google Shape;192;p14"/>
          <p:cNvSpPr txBox="1"/>
          <p:nvPr/>
        </p:nvSpPr>
        <p:spPr>
          <a:xfrm>
            <a:off x="1099425" y="4470400"/>
            <a:ext cx="3382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Trebuchet MS"/>
                <a:ea typeface="Trebuchet MS"/>
                <a:cs typeface="Trebuchet MS"/>
                <a:sym typeface="Trebuchet MS"/>
              </a:rPr>
              <a:t>Identify the effects of atropine on the major organ systems</a:t>
            </a:r>
            <a:endParaRPr sz="1600">
              <a:latin typeface="Trebuchet MS"/>
              <a:ea typeface="Trebuchet MS"/>
              <a:cs typeface="Trebuchet MS"/>
              <a:sym typeface="Trebuchet MS"/>
            </a:endParaRPr>
          </a:p>
        </p:txBody>
      </p:sp>
      <p:sp>
        <p:nvSpPr>
          <p:cNvPr id="193" name="Google Shape;193;p14"/>
          <p:cNvSpPr txBox="1"/>
          <p:nvPr/>
        </p:nvSpPr>
        <p:spPr>
          <a:xfrm>
            <a:off x="1099425" y="5456750"/>
            <a:ext cx="3382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Trebuchet MS"/>
                <a:ea typeface="Trebuchet MS"/>
                <a:cs typeface="Trebuchet MS"/>
                <a:sym typeface="Trebuchet MS"/>
              </a:rPr>
              <a:t>list the clinical uses of muscarinic antagonists</a:t>
            </a:r>
            <a:endParaRPr sz="1600">
              <a:latin typeface="Trebuchet MS"/>
              <a:ea typeface="Trebuchet MS"/>
              <a:cs typeface="Trebuchet MS"/>
              <a:sym typeface="Trebuchet MS"/>
            </a:endParaRPr>
          </a:p>
        </p:txBody>
      </p:sp>
      <p:sp>
        <p:nvSpPr>
          <p:cNvPr id="194" name="Google Shape;194;p14"/>
          <p:cNvSpPr txBox="1"/>
          <p:nvPr/>
        </p:nvSpPr>
        <p:spPr>
          <a:xfrm>
            <a:off x="1099425" y="6346625"/>
            <a:ext cx="4145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Trebuchet MS"/>
                <a:ea typeface="Trebuchet MS"/>
                <a:cs typeface="Trebuchet MS"/>
                <a:sym typeface="Trebuchet MS"/>
              </a:rPr>
              <a:t>know adverse effects </a:t>
            </a:r>
            <a:r>
              <a:rPr lang="en" sz="1600">
                <a:latin typeface="Roboto"/>
                <a:ea typeface="Roboto"/>
                <a:cs typeface="Roboto"/>
                <a:sym typeface="Roboto"/>
              </a:rPr>
              <a:t>&amp;</a:t>
            </a:r>
            <a:r>
              <a:rPr lang="en" sz="1600">
                <a:latin typeface="Trebuchet MS"/>
                <a:ea typeface="Trebuchet MS"/>
                <a:cs typeface="Trebuchet MS"/>
                <a:sym typeface="Trebuchet MS"/>
              </a:rPr>
              <a:t> contraindications of anticholinergic drugs</a:t>
            </a:r>
            <a:endParaRPr sz="1600">
              <a:latin typeface="Trebuchet MS"/>
              <a:ea typeface="Trebuchet MS"/>
              <a:cs typeface="Trebuchet MS"/>
              <a:sym typeface="Trebuchet MS"/>
            </a:endParaRPr>
          </a:p>
        </p:txBody>
      </p:sp>
      <p:sp>
        <p:nvSpPr>
          <p:cNvPr id="195" name="Google Shape;195;p14"/>
          <p:cNvSpPr txBox="1"/>
          <p:nvPr/>
        </p:nvSpPr>
        <p:spPr>
          <a:xfrm>
            <a:off x="1099425" y="7236500"/>
            <a:ext cx="4145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Trebuchet MS"/>
                <a:ea typeface="Trebuchet MS"/>
                <a:cs typeface="Trebuchet MS"/>
                <a:sym typeface="Trebuchet MS"/>
              </a:rPr>
              <a:t>Identify at least one antimuscarinic agent for each of the following special uses: mydriasis, cyclopedia, peptic ulcer </a:t>
            </a:r>
            <a:r>
              <a:rPr lang="en" sz="1600">
                <a:latin typeface="Roboto"/>
                <a:ea typeface="Roboto"/>
                <a:cs typeface="Roboto"/>
                <a:sym typeface="Roboto"/>
              </a:rPr>
              <a:t>&amp;</a:t>
            </a:r>
            <a:r>
              <a:rPr lang="en" sz="1600">
                <a:latin typeface="Trebuchet MS"/>
                <a:ea typeface="Trebuchet MS"/>
                <a:cs typeface="Trebuchet MS"/>
                <a:sym typeface="Trebuchet MS"/>
              </a:rPr>
              <a:t> parkinsonism</a:t>
            </a:r>
            <a:endParaRPr sz="1600">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5"/>
          <p:cNvSpPr txBox="1"/>
          <p:nvPr>
            <p:ph type="title"/>
          </p:nvPr>
        </p:nvSpPr>
        <p:spPr>
          <a:xfrm>
            <a:off x="595313" y="80198"/>
            <a:ext cx="6369300" cy="72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omic Sans MS"/>
                <a:ea typeface="Comic Sans MS"/>
                <a:cs typeface="Comic Sans MS"/>
                <a:sym typeface="Comic Sans MS"/>
              </a:rPr>
              <a:t>Anticholinergic Drugs</a:t>
            </a:r>
            <a:endParaRPr>
              <a:solidFill>
                <a:schemeClr val="dk2"/>
              </a:solidFill>
              <a:latin typeface="Comic Sans MS"/>
              <a:ea typeface="Comic Sans MS"/>
              <a:cs typeface="Comic Sans MS"/>
              <a:sym typeface="Comic Sans MS"/>
            </a:endParaRPr>
          </a:p>
          <a:p>
            <a:pPr indent="0" lvl="0" marL="0" rtl="0" algn="ctr">
              <a:spcBef>
                <a:spcPts val="0"/>
              </a:spcBef>
              <a:spcAft>
                <a:spcPts val="0"/>
              </a:spcAft>
              <a:buNone/>
            </a:pPr>
            <a:r>
              <a:rPr lang="en" sz="1600">
                <a:solidFill>
                  <a:srgbClr val="6AA84F"/>
                </a:solidFill>
                <a:latin typeface="Comic Sans MS"/>
                <a:ea typeface="Comic Sans MS"/>
                <a:cs typeface="Comic Sans MS"/>
                <a:sym typeface="Comic Sans MS"/>
              </a:rPr>
              <a:t>Anti Parasympathetic drugs</a:t>
            </a:r>
            <a:endParaRPr sz="1600">
              <a:solidFill>
                <a:srgbClr val="6AA84F"/>
              </a:solidFill>
              <a:latin typeface="Comic Sans MS"/>
              <a:ea typeface="Comic Sans MS"/>
              <a:cs typeface="Comic Sans MS"/>
              <a:sym typeface="Comic Sans MS"/>
            </a:endParaRPr>
          </a:p>
        </p:txBody>
      </p:sp>
      <p:sp>
        <p:nvSpPr>
          <p:cNvPr id="201" name="Google Shape;201;p15"/>
          <p:cNvSpPr txBox="1"/>
          <p:nvPr/>
        </p:nvSpPr>
        <p:spPr>
          <a:xfrm>
            <a:off x="2983413" y="804400"/>
            <a:ext cx="1795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Trebuchet MS"/>
                <a:ea typeface="Trebuchet MS"/>
                <a:cs typeface="Trebuchet MS"/>
                <a:sym typeface="Trebuchet MS"/>
              </a:rPr>
              <a:t>Classifications</a:t>
            </a:r>
            <a:endParaRPr b="1" sz="1800">
              <a:latin typeface="Trebuchet MS"/>
              <a:ea typeface="Trebuchet MS"/>
              <a:cs typeface="Trebuchet MS"/>
              <a:sym typeface="Trebuchet MS"/>
            </a:endParaRPr>
          </a:p>
        </p:txBody>
      </p:sp>
      <p:sp>
        <p:nvSpPr>
          <p:cNvPr id="202" name="Google Shape;202;p15"/>
          <p:cNvSpPr/>
          <p:nvPr/>
        </p:nvSpPr>
        <p:spPr>
          <a:xfrm>
            <a:off x="1259888" y="1377375"/>
            <a:ext cx="1486500" cy="683400"/>
          </a:xfrm>
          <a:prstGeom prst="rect">
            <a:avLst/>
          </a:prstGeom>
          <a:solidFill>
            <a:srgbClr val="EFEFEF"/>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Trebuchet MS"/>
                <a:ea typeface="Trebuchet MS"/>
                <a:cs typeface="Trebuchet MS"/>
                <a:sym typeface="Trebuchet MS"/>
              </a:rPr>
              <a:t>Antimuscarinics</a:t>
            </a:r>
            <a:endParaRPr b="1" sz="1300">
              <a:latin typeface="Trebuchet MS"/>
              <a:ea typeface="Trebuchet MS"/>
              <a:cs typeface="Trebuchet MS"/>
              <a:sym typeface="Trebuchet MS"/>
            </a:endParaRPr>
          </a:p>
          <a:p>
            <a:pPr indent="0" lvl="0" marL="0" rtl="0" algn="ctr">
              <a:spcBef>
                <a:spcPts val="0"/>
              </a:spcBef>
              <a:spcAft>
                <a:spcPts val="0"/>
              </a:spcAft>
              <a:buNone/>
            </a:pPr>
            <a:r>
              <a:rPr b="1" lang="en" sz="1000">
                <a:solidFill>
                  <a:srgbClr val="6AA84F"/>
                </a:solidFill>
                <a:latin typeface="Trebuchet MS"/>
                <a:ea typeface="Trebuchet MS"/>
                <a:cs typeface="Trebuchet MS"/>
                <a:sym typeface="Trebuchet MS"/>
              </a:rPr>
              <a:t>Peripheral receptors</a:t>
            </a:r>
            <a:endParaRPr b="1" sz="1000">
              <a:solidFill>
                <a:srgbClr val="6AA84F"/>
              </a:solidFill>
              <a:latin typeface="Trebuchet MS"/>
              <a:ea typeface="Trebuchet MS"/>
              <a:cs typeface="Trebuchet MS"/>
              <a:sym typeface="Trebuchet MS"/>
            </a:endParaRPr>
          </a:p>
        </p:txBody>
      </p:sp>
      <p:sp>
        <p:nvSpPr>
          <p:cNvPr id="203" name="Google Shape;203;p15"/>
          <p:cNvSpPr/>
          <p:nvPr/>
        </p:nvSpPr>
        <p:spPr>
          <a:xfrm>
            <a:off x="4934613" y="1377372"/>
            <a:ext cx="1486500" cy="683400"/>
          </a:xfrm>
          <a:prstGeom prst="rect">
            <a:avLst/>
          </a:prstGeom>
          <a:solidFill>
            <a:srgbClr val="EFEFEF"/>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300">
                <a:solidFill>
                  <a:schemeClr val="dk1"/>
                </a:solidFill>
                <a:latin typeface="Trebuchet MS"/>
                <a:ea typeface="Trebuchet MS"/>
                <a:cs typeface="Trebuchet MS"/>
                <a:sym typeface="Trebuchet MS"/>
              </a:rPr>
              <a:t>Antinicotinic</a:t>
            </a:r>
            <a:endParaRPr b="1" sz="1300">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b="1" lang="en" sz="1300">
                <a:solidFill>
                  <a:srgbClr val="6AA84F"/>
                </a:solidFill>
                <a:latin typeface="Trebuchet MS"/>
                <a:ea typeface="Trebuchet MS"/>
                <a:cs typeface="Trebuchet MS"/>
                <a:sym typeface="Trebuchet MS"/>
              </a:rPr>
              <a:t>Central</a:t>
            </a:r>
            <a:endParaRPr b="1" sz="1300">
              <a:solidFill>
                <a:srgbClr val="6AA84F"/>
              </a:solidFill>
              <a:latin typeface="Trebuchet MS"/>
              <a:ea typeface="Trebuchet MS"/>
              <a:cs typeface="Trebuchet MS"/>
              <a:sym typeface="Trebuchet MS"/>
            </a:endParaRPr>
          </a:p>
        </p:txBody>
      </p:sp>
      <p:sp>
        <p:nvSpPr>
          <p:cNvPr id="204" name="Google Shape;204;p15"/>
          <p:cNvSpPr/>
          <p:nvPr/>
        </p:nvSpPr>
        <p:spPr>
          <a:xfrm>
            <a:off x="223238" y="2287563"/>
            <a:ext cx="1126500" cy="563100"/>
          </a:xfrm>
          <a:prstGeom prst="rect">
            <a:avLst/>
          </a:prstGeom>
          <a:solidFill>
            <a:srgbClr val="D9D9D9"/>
          </a:solidFill>
          <a:ln cap="flat" cmpd="sng" w="19050">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rebuchet MS"/>
                <a:ea typeface="Trebuchet MS"/>
                <a:cs typeface="Trebuchet MS"/>
                <a:sym typeface="Trebuchet MS"/>
              </a:rPr>
              <a:t>According to Source</a:t>
            </a:r>
            <a:endParaRPr sz="1200">
              <a:latin typeface="Trebuchet MS"/>
              <a:ea typeface="Trebuchet MS"/>
              <a:cs typeface="Trebuchet MS"/>
              <a:sym typeface="Trebuchet MS"/>
            </a:endParaRPr>
          </a:p>
        </p:txBody>
      </p:sp>
      <p:sp>
        <p:nvSpPr>
          <p:cNvPr id="205" name="Google Shape;205;p15"/>
          <p:cNvSpPr/>
          <p:nvPr/>
        </p:nvSpPr>
        <p:spPr>
          <a:xfrm>
            <a:off x="2657138" y="2287563"/>
            <a:ext cx="1126500" cy="563100"/>
          </a:xfrm>
          <a:prstGeom prst="rect">
            <a:avLst/>
          </a:prstGeom>
          <a:solidFill>
            <a:srgbClr val="D9D9D9"/>
          </a:solidFill>
          <a:ln cap="flat" cmpd="sng" w="19050">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rebuchet MS"/>
                <a:ea typeface="Trebuchet MS"/>
                <a:cs typeface="Trebuchet MS"/>
                <a:sym typeface="Trebuchet MS"/>
              </a:rPr>
              <a:t>According to selectivity</a:t>
            </a:r>
            <a:endParaRPr sz="1200">
              <a:latin typeface="Trebuchet MS"/>
              <a:ea typeface="Trebuchet MS"/>
              <a:cs typeface="Trebuchet MS"/>
              <a:sym typeface="Trebuchet MS"/>
            </a:endParaRPr>
          </a:p>
        </p:txBody>
      </p:sp>
      <p:sp>
        <p:nvSpPr>
          <p:cNvPr id="206" name="Google Shape;206;p15"/>
          <p:cNvSpPr/>
          <p:nvPr/>
        </p:nvSpPr>
        <p:spPr>
          <a:xfrm>
            <a:off x="1440188" y="3087355"/>
            <a:ext cx="1126500" cy="563100"/>
          </a:xfrm>
          <a:prstGeom prst="rect">
            <a:avLst/>
          </a:prstGeom>
          <a:solidFill>
            <a:srgbClr val="D9D9D9"/>
          </a:solidFill>
          <a:ln cap="flat" cmpd="sng" w="19050">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rebuchet MS"/>
                <a:ea typeface="Trebuchet MS"/>
                <a:cs typeface="Trebuchet MS"/>
                <a:sym typeface="Trebuchet MS"/>
              </a:rPr>
              <a:t>According to structure</a:t>
            </a:r>
            <a:endParaRPr sz="1200">
              <a:latin typeface="Trebuchet MS"/>
              <a:ea typeface="Trebuchet MS"/>
              <a:cs typeface="Trebuchet MS"/>
              <a:sym typeface="Trebuchet MS"/>
            </a:endParaRPr>
          </a:p>
        </p:txBody>
      </p:sp>
      <p:cxnSp>
        <p:nvCxnSpPr>
          <p:cNvPr id="207" name="Google Shape;207;p15"/>
          <p:cNvCxnSpPr>
            <a:stCxn id="201" idx="2"/>
            <a:endCxn id="202" idx="3"/>
          </p:cNvCxnSpPr>
          <p:nvPr/>
        </p:nvCxnSpPr>
        <p:spPr>
          <a:xfrm rot="5400000">
            <a:off x="3087213" y="925300"/>
            <a:ext cx="453000" cy="1134600"/>
          </a:xfrm>
          <a:prstGeom prst="bentConnector2">
            <a:avLst/>
          </a:prstGeom>
          <a:noFill/>
          <a:ln cap="flat" cmpd="sng" w="19050">
            <a:solidFill>
              <a:srgbClr val="666666"/>
            </a:solidFill>
            <a:prstDash val="solid"/>
            <a:round/>
            <a:headEnd len="med" w="med" type="none"/>
            <a:tailEnd len="med" w="med" type="none"/>
          </a:ln>
        </p:spPr>
      </p:cxnSp>
      <p:cxnSp>
        <p:nvCxnSpPr>
          <p:cNvPr id="208" name="Google Shape;208;p15"/>
          <p:cNvCxnSpPr>
            <a:stCxn id="201" idx="2"/>
            <a:endCxn id="203" idx="1"/>
          </p:cNvCxnSpPr>
          <p:nvPr/>
        </p:nvCxnSpPr>
        <p:spPr>
          <a:xfrm flipH="1" rot="-5400000">
            <a:off x="4181313" y="965800"/>
            <a:ext cx="453000" cy="1053600"/>
          </a:xfrm>
          <a:prstGeom prst="bentConnector2">
            <a:avLst/>
          </a:prstGeom>
          <a:noFill/>
          <a:ln cap="flat" cmpd="sng" w="19050">
            <a:solidFill>
              <a:srgbClr val="666666"/>
            </a:solidFill>
            <a:prstDash val="solid"/>
            <a:round/>
            <a:headEnd len="med" w="med" type="none"/>
            <a:tailEnd len="med" w="med" type="none"/>
          </a:ln>
        </p:spPr>
      </p:cxnSp>
      <p:cxnSp>
        <p:nvCxnSpPr>
          <p:cNvPr id="209" name="Google Shape;209;p15"/>
          <p:cNvCxnSpPr>
            <a:stCxn id="202" idx="2"/>
            <a:endCxn id="204" idx="3"/>
          </p:cNvCxnSpPr>
          <p:nvPr/>
        </p:nvCxnSpPr>
        <p:spPr>
          <a:xfrm rot="5400000">
            <a:off x="1422338" y="1988175"/>
            <a:ext cx="508200" cy="653400"/>
          </a:xfrm>
          <a:prstGeom prst="bentConnector2">
            <a:avLst/>
          </a:prstGeom>
          <a:noFill/>
          <a:ln cap="flat" cmpd="sng" w="19050">
            <a:solidFill>
              <a:srgbClr val="666666"/>
            </a:solidFill>
            <a:prstDash val="solid"/>
            <a:round/>
            <a:headEnd len="med" w="med" type="none"/>
            <a:tailEnd len="med" w="med" type="none"/>
          </a:ln>
        </p:spPr>
      </p:cxnSp>
      <p:cxnSp>
        <p:nvCxnSpPr>
          <p:cNvPr id="210" name="Google Shape;210;p15"/>
          <p:cNvCxnSpPr>
            <a:stCxn id="202" idx="2"/>
            <a:endCxn id="205" idx="1"/>
          </p:cNvCxnSpPr>
          <p:nvPr/>
        </p:nvCxnSpPr>
        <p:spPr>
          <a:xfrm flipH="1" rot="-5400000">
            <a:off x="2076038" y="1987875"/>
            <a:ext cx="508200" cy="654000"/>
          </a:xfrm>
          <a:prstGeom prst="bentConnector2">
            <a:avLst/>
          </a:prstGeom>
          <a:noFill/>
          <a:ln cap="flat" cmpd="sng" w="19050">
            <a:solidFill>
              <a:srgbClr val="666666"/>
            </a:solidFill>
            <a:prstDash val="solid"/>
            <a:round/>
            <a:headEnd len="med" w="med" type="none"/>
            <a:tailEnd len="med" w="med" type="none"/>
          </a:ln>
        </p:spPr>
      </p:cxnSp>
      <p:cxnSp>
        <p:nvCxnSpPr>
          <p:cNvPr id="211" name="Google Shape;211;p15"/>
          <p:cNvCxnSpPr>
            <a:stCxn id="202" idx="2"/>
            <a:endCxn id="206" idx="0"/>
          </p:cNvCxnSpPr>
          <p:nvPr/>
        </p:nvCxnSpPr>
        <p:spPr>
          <a:xfrm flipH="1" rot="-5400000">
            <a:off x="1490138" y="2573775"/>
            <a:ext cx="1026600" cy="600"/>
          </a:xfrm>
          <a:prstGeom prst="bentConnector3">
            <a:avLst>
              <a:gd fmla="val 49999" name="adj1"/>
            </a:avLst>
          </a:prstGeom>
          <a:noFill/>
          <a:ln cap="flat" cmpd="sng" w="19050">
            <a:solidFill>
              <a:srgbClr val="666666"/>
            </a:solidFill>
            <a:prstDash val="solid"/>
            <a:round/>
            <a:headEnd len="med" w="med" type="none"/>
            <a:tailEnd len="med" w="med" type="none"/>
          </a:ln>
        </p:spPr>
      </p:cxnSp>
      <p:sp>
        <p:nvSpPr>
          <p:cNvPr id="212" name="Google Shape;212;p15"/>
          <p:cNvSpPr/>
          <p:nvPr/>
        </p:nvSpPr>
        <p:spPr>
          <a:xfrm>
            <a:off x="4298150" y="2633750"/>
            <a:ext cx="1126500" cy="563100"/>
          </a:xfrm>
          <a:prstGeom prst="rect">
            <a:avLst/>
          </a:prstGeom>
          <a:solidFill>
            <a:srgbClr val="D9D9D9"/>
          </a:solidFill>
          <a:ln cap="flat" cmpd="sng" w="19050">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rebuchet MS"/>
                <a:ea typeface="Trebuchet MS"/>
                <a:cs typeface="Trebuchet MS"/>
                <a:sym typeface="Trebuchet MS"/>
              </a:rPr>
              <a:t>Ganglion Blockers</a:t>
            </a:r>
            <a:endParaRPr sz="1200">
              <a:latin typeface="Trebuchet MS"/>
              <a:ea typeface="Trebuchet MS"/>
              <a:cs typeface="Trebuchet MS"/>
              <a:sym typeface="Trebuchet MS"/>
            </a:endParaRPr>
          </a:p>
        </p:txBody>
      </p:sp>
      <p:sp>
        <p:nvSpPr>
          <p:cNvPr id="213" name="Google Shape;213;p15"/>
          <p:cNvSpPr/>
          <p:nvPr/>
        </p:nvSpPr>
        <p:spPr>
          <a:xfrm>
            <a:off x="5939138" y="2633750"/>
            <a:ext cx="1126500" cy="563100"/>
          </a:xfrm>
          <a:prstGeom prst="rect">
            <a:avLst/>
          </a:prstGeom>
          <a:solidFill>
            <a:srgbClr val="D9D9D9"/>
          </a:solidFill>
          <a:ln cap="flat" cmpd="sng" w="19050">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rebuchet MS"/>
                <a:ea typeface="Trebuchet MS"/>
                <a:cs typeface="Trebuchet MS"/>
                <a:sym typeface="Trebuchet MS"/>
              </a:rPr>
              <a:t>Neuro-muscular Blockers</a:t>
            </a:r>
            <a:endParaRPr sz="1200">
              <a:latin typeface="Trebuchet MS"/>
              <a:ea typeface="Trebuchet MS"/>
              <a:cs typeface="Trebuchet MS"/>
              <a:sym typeface="Trebuchet MS"/>
            </a:endParaRPr>
          </a:p>
        </p:txBody>
      </p:sp>
      <p:cxnSp>
        <p:nvCxnSpPr>
          <p:cNvPr id="214" name="Google Shape;214;p15"/>
          <p:cNvCxnSpPr>
            <a:stCxn id="203" idx="2"/>
            <a:endCxn id="212" idx="0"/>
          </p:cNvCxnSpPr>
          <p:nvPr/>
        </p:nvCxnSpPr>
        <p:spPr>
          <a:xfrm rot="5400000">
            <a:off x="4983063" y="1938972"/>
            <a:ext cx="573000" cy="816600"/>
          </a:xfrm>
          <a:prstGeom prst="bentConnector3">
            <a:avLst>
              <a:gd fmla="val 49998" name="adj1"/>
            </a:avLst>
          </a:prstGeom>
          <a:noFill/>
          <a:ln cap="flat" cmpd="sng" w="19050">
            <a:solidFill>
              <a:srgbClr val="666666"/>
            </a:solidFill>
            <a:prstDash val="solid"/>
            <a:round/>
            <a:headEnd len="med" w="med" type="none"/>
            <a:tailEnd len="med" w="med" type="none"/>
          </a:ln>
        </p:spPr>
      </p:cxnSp>
      <p:cxnSp>
        <p:nvCxnSpPr>
          <p:cNvPr id="215" name="Google Shape;215;p15"/>
          <p:cNvCxnSpPr>
            <a:stCxn id="203" idx="2"/>
            <a:endCxn id="213" idx="0"/>
          </p:cNvCxnSpPr>
          <p:nvPr/>
        </p:nvCxnSpPr>
        <p:spPr>
          <a:xfrm flipH="1" rot="-5400000">
            <a:off x="5803563" y="1935072"/>
            <a:ext cx="573000" cy="824400"/>
          </a:xfrm>
          <a:prstGeom prst="bentConnector3">
            <a:avLst>
              <a:gd fmla="val 49998" name="adj1"/>
            </a:avLst>
          </a:prstGeom>
          <a:noFill/>
          <a:ln cap="flat" cmpd="sng" w="19050">
            <a:solidFill>
              <a:srgbClr val="666666"/>
            </a:solidFill>
            <a:prstDash val="solid"/>
            <a:round/>
            <a:headEnd len="med" w="med" type="none"/>
            <a:tailEnd len="med" w="med" type="none"/>
          </a:ln>
        </p:spPr>
      </p:cxnSp>
      <p:sp>
        <p:nvSpPr>
          <p:cNvPr id="216" name="Google Shape;216;p15"/>
          <p:cNvSpPr txBox="1"/>
          <p:nvPr/>
        </p:nvSpPr>
        <p:spPr>
          <a:xfrm>
            <a:off x="4378989" y="3196850"/>
            <a:ext cx="964800" cy="50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999999"/>
                </a:solidFill>
                <a:latin typeface="Trebuchet MS"/>
                <a:ea typeface="Trebuchet MS"/>
                <a:cs typeface="Trebuchet MS"/>
                <a:sym typeface="Trebuchet MS"/>
              </a:rPr>
              <a:t>(used to treat hypertension,but not anymore)</a:t>
            </a:r>
            <a:endParaRPr sz="700">
              <a:solidFill>
                <a:srgbClr val="999999"/>
              </a:solidFill>
              <a:latin typeface="Trebuchet MS"/>
              <a:ea typeface="Trebuchet MS"/>
              <a:cs typeface="Trebuchet MS"/>
              <a:sym typeface="Trebuchet MS"/>
            </a:endParaRPr>
          </a:p>
        </p:txBody>
      </p:sp>
      <p:sp>
        <p:nvSpPr>
          <p:cNvPr id="217" name="Google Shape;217;p15"/>
          <p:cNvSpPr txBox="1"/>
          <p:nvPr/>
        </p:nvSpPr>
        <p:spPr>
          <a:xfrm>
            <a:off x="5939150" y="3196850"/>
            <a:ext cx="1126500" cy="34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999999"/>
                </a:solidFill>
                <a:latin typeface="Trebuchet MS"/>
                <a:ea typeface="Trebuchet MS"/>
                <a:cs typeface="Trebuchet MS"/>
                <a:sym typeface="Trebuchet MS"/>
              </a:rPr>
              <a:t>e.g muscle relaxants</a:t>
            </a:r>
            <a:endParaRPr sz="700">
              <a:solidFill>
                <a:srgbClr val="999999"/>
              </a:solidFill>
              <a:latin typeface="Trebuchet MS"/>
              <a:ea typeface="Trebuchet MS"/>
              <a:cs typeface="Trebuchet MS"/>
              <a:sym typeface="Trebuchet MS"/>
            </a:endParaRPr>
          </a:p>
        </p:txBody>
      </p:sp>
      <p:graphicFrame>
        <p:nvGraphicFramePr>
          <p:cNvPr id="218" name="Google Shape;218;p15"/>
          <p:cNvGraphicFramePr/>
          <p:nvPr/>
        </p:nvGraphicFramePr>
        <p:xfrm>
          <a:off x="-25" y="3769815"/>
          <a:ext cx="3000000" cy="3000000"/>
        </p:xfrm>
        <a:graphic>
          <a:graphicData uri="http://schemas.openxmlformats.org/drawingml/2006/table">
            <a:tbl>
              <a:tblPr>
                <a:noFill/>
                <a:tableStyleId>{D40E9F2B-0D28-41A4-81A0-175BE1277DB0}</a:tableStyleId>
              </a:tblPr>
              <a:tblGrid>
                <a:gridCol w="1567050"/>
                <a:gridCol w="1869050"/>
                <a:gridCol w="1988575"/>
                <a:gridCol w="2135325"/>
              </a:tblGrid>
              <a:tr h="462475">
                <a:tc gridSpan="4">
                  <a:txBody>
                    <a:bodyPr/>
                    <a:lstStyle/>
                    <a:p>
                      <a:pPr indent="0" lvl="0" marL="0" rtl="0" algn="ctr">
                        <a:spcBef>
                          <a:spcPts val="0"/>
                        </a:spcBef>
                        <a:spcAft>
                          <a:spcPts val="0"/>
                        </a:spcAft>
                        <a:buNone/>
                      </a:pPr>
                      <a:r>
                        <a:rPr b="1" lang="en" sz="1800">
                          <a:latin typeface="Trebuchet MS"/>
                          <a:ea typeface="Trebuchet MS"/>
                          <a:cs typeface="Trebuchet MS"/>
                          <a:sym typeface="Trebuchet MS"/>
                        </a:rPr>
                        <a:t>Antimuscarinics</a:t>
                      </a:r>
                      <a:endParaRPr b="1" sz="1800">
                        <a:latin typeface="Trebuchet MS"/>
                        <a:ea typeface="Trebuchet MS"/>
                        <a:cs typeface="Trebuchet MS"/>
                        <a:sym typeface="Trebuchet MS"/>
                      </a:endParaRPr>
                    </a:p>
                  </a:txBody>
                  <a:tcPr marT="91425" marB="91425" marR="91425" marL="91425" anchor="ctr">
                    <a:solidFill>
                      <a:schemeClr val="dk2"/>
                    </a:solidFill>
                  </a:tcPr>
                </a:tc>
                <a:tc hMerge="1"/>
                <a:tc hMerge="1"/>
                <a:tc hMerge="1"/>
              </a:tr>
              <a:tr h="1738725">
                <a:tc rowSpan="2">
                  <a:txBody>
                    <a:bodyPr/>
                    <a:lstStyle/>
                    <a:p>
                      <a:pPr indent="0" lvl="0" marL="0" rtl="0" algn="ctr">
                        <a:spcBef>
                          <a:spcPts val="0"/>
                        </a:spcBef>
                        <a:spcAft>
                          <a:spcPts val="0"/>
                        </a:spcAft>
                        <a:buNone/>
                      </a:pPr>
                      <a:r>
                        <a:rPr b="1" lang="en" sz="1600">
                          <a:latin typeface="Trebuchet MS"/>
                          <a:ea typeface="Trebuchet MS"/>
                          <a:cs typeface="Trebuchet MS"/>
                          <a:sym typeface="Trebuchet MS"/>
                        </a:rPr>
                        <a:t>According to source</a:t>
                      </a:r>
                      <a:endParaRPr b="1" sz="1600">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Natural Alkaloids </a:t>
                      </a:r>
                      <a:r>
                        <a:rPr lang="en">
                          <a:solidFill>
                            <a:srgbClr val="6AA84F"/>
                          </a:solidFill>
                          <a:latin typeface="Trebuchet MS"/>
                          <a:ea typeface="Trebuchet MS"/>
                          <a:cs typeface="Trebuchet MS"/>
                          <a:sym typeface="Trebuchet MS"/>
                        </a:rPr>
                        <a:t>(Plant derived)</a:t>
                      </a:r>
                      <a:endParaRPr>
                        <a:solidFill>
                          <a:srgbClr val="6AA84F"/>
                        </a:solidFill>
                        <a:latin typeface="Trebuchet MS"/>
                        <a:ea typeface="Trebuchet MS"/>
                        <a:cs typeface="Trebuchet MS"/>
                        <a:sym typeface="Trebuchet MS"/>
                      </a:endParaRPr>
                    </a:p>
                    <a:p>
                      <a:pPr indent="0" lvl="0" marL="0" rtl="0" algn="ctr">
                        <a:spcBef>
                          <a:spcPts val="0"/>
                        </a:spcBef>
                        <a:spcAft>
                          <a:spcPts val="0"/>
                        </a:spcAft>
                        <a:buNone/>
                      </a:pPr>
                      <a:r>
                        <a:rPr lang="en" sz="1200">
                          <a:solidFill>
                            <a:srgbClr val="999999"/>
                          </a:solidFill>
                          <a:latin typeface="Trebuchet MS"/>
                          <a:ea typeface="Trebuchet MS"/>
                          <a:cs typeface="Trebuchet MS"/>
                          <a:sym typeface="Trebuchet MS"/>
                        </a:rPr>
                        <a:t> </a:t>
                      </a:r>
                      <a:r>
                        <a:rPr lang="en" sz="1000">
                          <a:solidFill>
                            <a:srgbClr val="999999"/>
                          </a:solidFill>
                          <a:latin typeface="Trebuchet MS"/>
                          <a:ea typeface="Trebuchet MS"/>
                          <a:cs typeface="Trebuchet MS"/>
                          <a:sym typeface="Trebuchet MS"/>
                        </a:rPr>
                        <a:t>non-selective, block all the muscarinic receptors (M1,M2,M3,M4 and M5)</a:t>
                      </a:r>
                      <a:endParaRPr sz="1000">
                        <a:solidFill>
                          <a:srgbClr val="999999"/>
                        </a:solidFill>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Atropine (Hyoscyamine) </a:t>
                      </a:r>
                      <a:r>
                        <a:rPr lang="en" sz="1000">
                          <a:solidFill>
                            <a:srgbClr val="999999"/>
                          </a:solidFill>
                          <a:latin typeface="Trebuchet MS"/>
                          <a:ea typeface="Trebuchet MS"/>
                          <a:cs typeface="Trebuchet MS"/>
                          <a:sym typeface="Trebuchet MS"/>
                        </a:rPr>
                        <a:t>Extracted from a plant called Atropa belladona</a:t>
                      </a:r>
                      <a:endParaRPr sz="1000">
                        <a:solidFill>
                          <a:srgbClr val="999999"/>
                        </a:solidFill>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Hyoscine (Scopolamine) </a:t>
                      </a:r>
                      <a:r>
                        <a:rPr lang="en" sz="1000">
                          <a:solidFill>
                            <a:srgbClr val="999999"/>
                          </a:solidFill>
                          <a:latin typeface="Trebuchet MS"/>
                          <a:ea typeface="Trebuchet MS"/>
                          <a:cs typeface="Trebuchet MS"/>
                          <a:sym typeface="Trebuchet MS"/>
                        </a:rPr>
                        <a:t>from a plant called Hyoscyamus nigra</a:t>
                      </a:r>
                      <a:endParaRPr sz="1000">
                        <a:solidFill>
                          <a:srgbClr val="999999"/>
                        </a:solidFill>
                        <a:latin typeface="Trebuchet MS"/>
                        <a:ea typeface="Trebuchet MS"/>
                        <a:cs typeface="Trebuchet MS"/>
                        <a:sym typeface="Trebuchet MS"/>
                      </a:endParaRPr>
                    </a:p>
                  </a:txBody>
                  <a:tcPr marT="91425" marB="91425" marR="91425" marL="91425" anchor="ctr"/>
                </a:tc>
                <a:tc rowSpan="2">
                  <a:txBody>
                    <a:bodyPr/>
                    <a:lstStyle/>
                    <a:p>
                      <a:pPr indent="0" lvl="0" marL="0" rtl="0" algn="l">
                        <a:spcBef>
                          <a:spcPts val="0"/>
                        </a:spcBef>
                        <a:spcAft>
                          <a:spcPts val="0"/>
                        </a:spcAft>
                        <a:buNone/>
                      </a:pPr>
                      <a:r>
                        <a:rPr lang="en" sz="1100">
                          <a:latin typeface="Trebuchet MS"/>
                          <a:ea typeface="Trebuchet MS"/>
                          <a:cs typeface="Trebuchet MS"/>
                          <a:sym typeface="Trebuchet MS"/>
                        </a:rPr>
                        <a:t>Pharmacokinetics of Atropine and Hyoscine:</a:t>
                      </a:r>
                      <a:endParaRPr sz="1100">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 Lipid Soluble </a:t>
                      </a:r>
                      <a:endParaRPr sz="1100">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Good Oral Absorption</a:t>
                      </a:r>
                      <a:endParaRPr sz="1100">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Good distribution</a:t>
                      </a:r>
                      <a:endParaRPr sz="1100">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Can cross BBB (cause CNS effect) </a:t>
                      </a:r>
                      <a:endParaRPr sz="1100">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Hyoscine has </a:t>
                      </a:r>
                      <a:r>
                        <a:rPr lang="en" sz="1100">
                          <a:solidFill>
                            <a:srgbClr val="CC0000"/>
                          </a:solidFill>
                          <a:latin typeface="Trebuchet MS"/>
                          <a:ea typeface="Trebuchet MS"/>
                          <a:cs typeface="Trebuchet MS"/>
                          <a:sym typeface="Trebuchet MS"/>
                        </a:rPr>
                        <a:t>better</a:t>
                      </a:r>
                      <a:r>
                        <a:rPr lang="en" sz="1100">
                          <a:latin typeface="Trebuchet MS"/>
                          <a:ea typeface="Trebuchet MS"/>
                          <a:cs typeface="Trebuchet MS"/>
                          <a:sym typeface="Trebuchet MS"/>
                        </a:rPr>
                        <a:t> BBB penetration</a:t>
                      </a:r>
                      <a:endParaRPr sz="1100">
                        <a:solidFill>
                          <a:srgbClr val="3C78D8"/>
                        </a:solidFill>
                        <a:latin typeface="Trebuchet MS"/>
                        <a:ea typeface="Trebuchet MS"/>
                        <a:cs typeface="Trebuchet MS"/>
                        <a:sym typeface="Trebuchet MS"/>
                      </a:endParaRPr>
                    </a:p>
                  </a:txBody>
                  <a:tcPr marT="91425" marB="91425" marR="91425" marL="91425" anchor="ctr"/>
                </a:tc>
              </a:tr>
              <a:tr h="1738725">
                <a:tc vMerge="1"/>
                <a:tc>
                  <a:txBody>
                    <a:bodyPr/>
                    <a:lstStyle/>
                    <a:p>
                      <a:pPr indent="0" lvl="0" marL="0" rtl="0" algn="ctr">
                        <a:spcBef>
                          <a:spcPts val="0"/>
                        </a:spcBef>
                        <a:spcAft>
                          <a:spcPts val="0"/>
                        </a:spcAft>
                        <a:buNone/>
                      </a:pPr>
                      <a:r>
                        <a:rPr lang="en">
                          <a:latin typeface="Trebuchet MS"/>
                          <a:ea typeface="Trebuchet MS"/>
                          <a:cs typeface="Trebuchet MS"/>
                          <a:sym typeface="Trebuchet MS"/>
                        </a:rPr>
                        <a:t>Synthetic/Semi-synthetic atropine substitutes</a:t>
                      </a:r>
                      <a:endParaRPr>
                        <a:latin typeface="Trebuchet MS"/>
                        <a:ea typeface="Trebuchet MS"/>
                        <a:cs typeface="Trebuchet MS"/>
                        <a:sym typeface="Trebuchet MS"/>
                      </a:endParaRPr>
                    </a:p>
                    <a:p>
                      <a:pPr indent="0" lvl="0" marL="0" rtl="0" algn="ctr">
                        <a:spcBef>
                          <a:spcPts val="0"/>
                        </a:spcBef>
                        <a:spcAft>
                          <a:spcPts val="0"/>
                        </a:spcAft>
                        <a:buNone/>
                      </a:pPr>
                      <a:r>
                        <a:rPr lang="en" sz="1000">
                          <a:solidFill>
                            <a:srgbClr val="999999"/>
                          </a:solidFill>
                          <a:latin typeface="Trebuchet MS"/>
                          <a:ea typeface="Trebuchet MS"/>
                          <a:cs typeface="Trebuchet MS"/>
                          <a:sym typeface="Trebuchet MS"/>
                        </a:rPr>
                        <a:t> Very Selective to muscarinic receptors</a:t>
                      </a:r>
                      <a:endParaRPr sz="1000">
                        <a:solidFill>
                          <a:srgbClr val="999999"/>
                        </a:solidFill>
                        <a:latin typeface="Trebuchet MS"/>
                        <a:ea typeface="Trebuchet MS"/>
                        <a:cs typeface="Trebuchet MS"/>
                        <a:sym typeface="Trebuchet MS"/>
                      </a:endParaRPr>
                    </a:p>
                    <a:p>
                      <a:pPr indent="0" lvl="0" marL="0" rtl="0" algn="ctr">
                        <a:spcBef>
                          <a:spcPts val="0"/>
                        </a:spcBef>
                        <a:spcAft>
                          <a:spcPts val="0"/>
                        </a:spcAft>
                        <a:buNone/>
                      </a:pPr>
                      <a:r>
                        <a:t/>
                      </a:r>
                      <a:endParaRPr sz="700">
                        <a:solidFill>
                          <a:srgbClr val="999999"/>
                        </a:solidFill>
                        <a:latin typeface="Trebuchet MS"/>
                        <a:ea typeface="Trebuchet MS"/>
                        <a:cs typeface="Trebuchet MS"/>
                        <a:sym typeface="Trebuchet MS"/>
                      </a:endParaRPr>
                    </a:p>
                  </a:txBody>
                  <a:tcPr marT="91425" marB="91425" marR="91425" marL="91425">
                    <a:solidFill>
                      <a:schemeClr val="accent5"/>
                    </a:solidFill>
                  </a:tcPr>
                </a:tc>
                <a:tc>
                  <a:txBody>
                    <a:bodyPr/>
                    <a:lstStyle/>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Homa</a:t>
                      </a:r>
                      <a:r>
                        <a:rPr lang="en" sz="1100">
                          <a:solidFill>
                            <a:srgbClr val="CC0000"/>
                          </a:solidFill>
                          <a:latin typeface="Trebuchet MS"/>
                          <a:ea typeface="Trebuchet MS"/>
                          <a:cs typeface="Trebuchet MS"/>
                          <a:sym typeface="Trebuchet MS"/>
                        </a:rPr>
                        <a:t>tropine</a:t>
                      </a:r>
                      <a:r>
                        <a:rPr lang="en" sz="1100">
                          <a:solidFill>
                            <a:srgbClr val="FF0000"/>
                          </a:solidFill>
                          <a:latin typeface="Trebuchet MS"/>
                          <a:ea typeface="Trebuchet MS"/>
                          <a:cs typeface="Trebuchet MS"/>
                          <a:sym typeface="Trebuchet MS"/>
                        </a:rPr>
                        <a:t> </a:t>
                      </a:r>
                      <a:r>
                        <a:rPr lang="en" sz="1100">
                          <a:latin typeface="Trebuchet MS"/>
                          <a:ea typeface="Trebuchet MS"/>
                          <a:cs typeface="Trebuchet MS"/>
                          <a:sym typeface="Trebuchet MS"/>
                        </a:rPr>
                        <a:t>(Semisynthetic)</a:t>
                      </a:r>
                      <a:endParaRPr sz="1100">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solidFill>
                            <a:srgbClr val="CC0000"/>
                          </a:solidFill>
                          <a:latin typeface="Trebuchet MS"/>
                          <a:ea typeface="Trebuchet MS"/>
                          <a:cs typeface="Trebuchet MS"/>
                          <a:sym typeface="Trebuchet MS"/>
                        </a:rPr>
                        <a:t>Tropi</a:t>
                      </a:r>
                      <a:r>
                        <a:rPr lang="en" sz="1100">
                          <a:latin typeface="Trebuchet MS"/>
                          <a:ea typeface="Trebuchet MS"/>
                          <a:cs typeface="Trebuchet MS"/>
                          <a:sym typeface="Trebuchet MS"/>
                        </a:rPr>
                        <a:t>camaide</a:t>
                      </a:r>
                      <a:endParaRPr sz="1100">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Ipra</a:t>
                      </a:r>
                      <a:r>
                        <a:rPr lang="en" sz="1100">
                          <a:solidFill>
                            <a:srgbClr val="CC0000"/>
                          </a:solidFill>
                          <a:latin typeface="Trebuchet MS"/>
                          <a:ea typeface="Trebuchet MS"/>
                          <a:cs typeface="Trebuchet MS"/>
                          <a:sym typeface="Trebuchet MS"/>
                        </a:rPr>
                        <a:t>tropi</a:t>
                      </a:r>
                      <a:r>
                        <a:rPr lang="en" sz="1100">
                          <a:latin typeface="Trebuchet MS"/>
                          <a:ea typeface="Trebuchet MS"/>
                          <a:cs typeface="Trebuchet MS"/>
                          <a:sym typeface="Trebuchet MS"/>
                        </a:rPr>
                        <a:t>um</a:t>
                      </a:r>
                      <a:endParaRPr sz="1100">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Pirenze</a:t>
                      </a:r>
                      <a:r>
                        <a:rPr lang="en" sz="1100">
                          <a:solidFill>
                            <a:srgbClr val="CC0000"/>
                          </a:solidFill>
                          <a:latin typeface="Trebuchet MS"/>
                          <a:ea typeface="Trebuchet MS"/>
                          <a:cs typeface="Trebuchet MS"/>
                          <a:sym typeface="Trebuchet MS"/>
                        </a:rPr>
                        <a:t>pine</a:t>
                      </a:r>
                      <a:endParaRPr sz="1100">
                        <a:solidFill>
                          <a:srgbClr val="CC0000"/>
                        </a:solidFill>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Benz</a:t>
                      </a:r>
                      <a:r>
                        <a:rPr lang="en" sz="1100">
                          <a:solidFill>
                            <a:srgbClr val="CC0000"/>
                          </a:solidFill>
                          <a:latin typeface="Trebuchet MS"/>
                          <a:ea typeface="Trebuchet MS"/>
                          <a:cs typeface="Trebuchet MS"/>
                          <a:sym typeface="Trebuchet MS"/>
                        </a:rPr>
                        <a:t>tropine</a:t>
                      </a:r>
                      <a:endParaRPr sz="1100">
                        <a:solidFill>
                          <a:srgbClr val="CC0000"/>
                        </a:solidFill>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Oxybutynin</a:t>
                      </a:r>
                      <a:endParaRPr sz="1100">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Darifenacin</a:t>
                      </a:r>
                      <a:endParaRPr sz="1100">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Glycopyrrolate</a:t>
                      </a:r>
                      <a:endParaRPr sz="1100">
                        <a:latin typeface="Trebuchet MS"/>
                        <a:ea typeface="Trebuchet MS"/>
                        <a:cs typeface="Trebuchet MS"/>
                        <a:sym typeface="Trebuchet MS"/>
                      </a:endParaRPr>
                    </a:p>
                  </a:txBody>
                  <a:tcPr marT="91425" marB="91425" marR="91425" marL="91425" anchor="ctr"/>
                </a:tc>
                <a:tc vMerge="1"/>
              </a:tr>
              <a:tr h="875100">
                <a:tc rowSpan="2">
                  <a:txBody>
                    <a:bodyPr/>
                    <a:lstStyle/>
                    <a:p>
                      <a:pPr indent="0" lvl="0" marL="0" rtl="0" algn="ctr">
                        <a:spcBef>
                          <a:spcPts val="0"/>
                        </a:spcBef>
                        <a:spcAft>
                          <a:spcPts val="0"/>
                        </a:spcAft>
                        <a:buNone/>
                      </a:pPr>
                      <a:r>
                        <a:rPr b="1" lang="en" sz="1600">
                          <a:latin typeface="Trebuchet MS"/>
                          <a:ea typeface="Trebuchet MS"/>
                          <a:cs typeface="Trebuchet MS"/>
                          <a:sym typeface="Trebuchet MS"/>
                        </a:rPr>
                        <a:t>According to Structure</a:t>
                      </a:r>
                      <a:endParaRPr b="1" sz="1600">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Tertiary</a:t>
                      </a:r>
                      <a:endParaRPr>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Atropine (Hyoscyamine)</a:t>
                      </a:r>
                      <a:endParaRPr sz="1100">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Hyoscine (Scopolamine)</a:t>
                      </a:r>
                      <a:endParaRPr sz="1100">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sz="1100">
                          <a:latin typeface="Trebuchet MS"/>
                          <a:ea typeface="Trebuchet MS"/>
                          <a:cs typeface="Trebuchet MS"/>
                          <a:sym typeface="Trebuchet MS"/>
                        </a:rPr>
                        <a:t>(can cross BBB, Lipid soluble)</a:t>
                      </a:r>
                      <a:endParaRPr sz="1100">
                        <a:latin typeface="Trebuchet MS"/>
                        <a:ea typeface="Trebuchet MS"/>
                        <a:cs typeface="Trebuchet MS"/>
                        <a:sym typeface="Trebuchet MS"/>
                      </a:endParaRPr>
                    </a:p>
                  </a:txBody>
                  <a:tcPr marT="91425" marB="91425" marR="91425" marL="91425" anchor="ctr"/>
                </a:tc>
              </a:tr>
              <a:tr h="529650">
                <a:tc vMerge="1"/>
                <a:tc>
                  <a:txBody>
                    <a:bodyPr/>
                    <a:lstStyle/>
                    <a:p>
                      <a:pPr indent="0" lvl="0" marL="0" rtl="0" algn="ctr">
                        <a:spcBef>
                          <a:spcPts val="0"/>
                        </a:spcBef>
                        <a:spcAft>
                          <a:spcPts val="0"/>
                        </a:spcAft>
                        <a:buNone/>
                      </a:pPr>
                      <a:r>
                        <a:rPr lang="en">
                          <a:latin typeface="Trebuchet MS"/>
                          <a:ea typeface="Trebuchet MS"/>
                          <a:cs typeface="Trebuchet MS"/>
                          <a:sym typeface="Trebuchet MS"/>
                        </a:rPr>
                        <a:t>Quaternary</a:t>
                      </a:r>
                      <a:endParaRPr>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Glycopyrrolate</a:t>
                      </a:r>
                      <a:endParaRPr sz="1100">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Ipratropium</a:t>
                      </a:r>
                      <a:endParaRPr sz="1100">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sz="1100">
                          <a:latin typeface="Trebuchet MS"/>
                          <a:ea typeface="Trebuchet MS"/>
                          <a:cs typeface="Trebuchet MS"/>
                          <a:sym typeface="Trebuchet MS"/>
                        </a:rPr>
                        <a:t>(can’t cross BBB, Water soluble)</a:t>
                      </a:r>
                      <a:endParaRPr sz="1100">
                        <a:latin typeface="Trebuchet MS"/>
                        <a:ea typeface="Trebuchet MS"/>
                        <a:cs typeface="Trebuchet MS"/>
                        <a:sym typeface="Trebuchet MS"/>
                      </a:endParaRPr>
                    </a:p>
                  </a:txBody>
                  <a:tcPr marT="91425" marB="91425" marR="91425" marL="91425" anchor="ctr"/>
                </a:tc>
              </a:tr>
              <a:tr h="1047825">
                <a:tc rowSpan="2">
                  <a:txBody>
                    <a:bodyPr/>
                    <a:lstStyle/>
                    <a:p>
                      <a:pPr indent="0" lvl="0" marL="0" rtl="0" algn="ctr">
                        <a:spcBef>
                          <a:spcPts val="0"/>
                        </a:spcBef>
                        <a:spcAft>
                          <a:spcPts val="0"/>
                        </a:spcAft>
                        <a:buNone/>
                      </a:pPr>
                      <a:r>
                        <a:rPr b="1" lang="en" sz="1600">
                          <a:latin typeface="Trebuchet MS"/>
                          <a:ea typeface="Trebuchet MS"/>
                          <a:cs typeface="Trebuchet MS"/>
                          <a:sym typeface="Trebuchet MS"/>
                        </a:rPr>
                        <a:t>According to Selectivity</a:t>
                      </a:r>
                      <a:endParaRPr b="1" sz="1600">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Non-selective</a:t>
                      </a:r>
                      <a:endParaRPr>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Atropine (Hyoscyamine) </a:t>
                      </a:r>
                      <a:endParaRPr sz="1100">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Hyoscine (Scopolamine)</a:t>
                      </a:r>
                      <a:endParaRPr sz="1100">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Ipratropium</a:t>
                      </a:r>
                      <a:endParaRPr sz="11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100">
                          <a:latin typeface="Trebuchet MS"/>
                          <a:ea typeface="Trebuchet MS"/>
                          <a:cs typeface="Trebuchet MS"/>
                          <a:sym typeface="Trebuchet MS"/>
                        </a:rPr>
                        <a:t>--</a:t>
                      </a:r>
                      <a:endParaRPr sz="1100">
                        <a:latin typeface="Trebuchet MS"/>
                        <a:ea typeface="Trebuchet MS"/>
                        <a:cs typeface="Trebuchet MS"/>
                        <a:sym typeface="Trebuchet MS"/>
                      </a:endParaRPr>
                    </a:p>
                  </a:txBody>
                  <a:tcPr marT="91425" marB="91425" marR="91425" marL="91425" anchor="ctr"/>
                </a:tc>
              </a:tr>
              <a:tr h="529650">
                <a:tc vMerge="1"/>
                <a:tc>
                  <a:txBody>
                    <a:bodyPr/>
                    <a:lstStyle/>
                    <a:p>
                      <a:pPr indent="0" lvl="0" marL="0" rtl="0" algn="ctr">
                        <a:spcBef>
                          <a:spcPts val="0"/>
                        </a:spcBef>
                        <a:spcAft>
                          <a:spcPts val="0"/>
                        </a:spcAft>
                        <a:buNone/>
                      </a:pPr>
                      <a:r>
                        <a:rPr lang="en">
                          <a:latin typeface="Trebuchet MS"/>
                          <a:ea typeface="Trebuchet MS"/>
                          <a:cs typeface="Trebuchet MS"/>
                          <a:sym typeface="Trebuchet MS"/>
                        </a:rPr>
                        <a:t>Selective</a:t>
                      </a:r>
                      <a:endParaRPr>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Pirenzepine (M1)</a:t>
                      </a:r>
                      <a:endParaRPr sz="1100">
                        <a:latin typeface="Trebuchet MS"/>
                        <a:ea typeface="Trebuchet MS"/>
                        <a:cs typeface="Trebuchet MS"/>
                        <a:sym typeface="Trebuchet MS"/>
                      </a:endParaRPr>
                    </a:p>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Darifenacin (M3)</a:t>
                      </a:r>
                      <a:endParaRPr sz="11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100">
                          <a:latin typeface="Trebuchet MS"/>
                          <a:ea typeface="Trebuchet MS"/>
                          <a:cs typeface="Trebuchet MS"/>
                          <a:sym typeface="Trebuchet MS"/>
                        </a:rPr>
                        <a:t>--</a:t>
                      </a:r>
                      <a:endParaRPr sz="1100">
                        <a:latin typeface="Trebuchet MS"/>
                        <a:ea typeface="Trebuchet MS"/>
                        <a:cs typeface="Trebuchet MS"/>
                        <a:sym typeface="Trebuchet MS"/>
                      </a:endParaRPr>
                    </a:p>
                  </a:txBody>
                  <a:tcPr marT="91425" marB="91425" marR="91425" marL="91425" anchor="ctr"/>
                </a:tc>
              </a:tr>
            </a:tbl>
          </a:graphicData>
        </a:graphic>
      </p:graphicFrame>
      <p:sp>
        <p:nvSpPr>
          <p:cNvPr id="219" name="Google Shape;219;p15"/>
          <p:cNvSpPr txBox="1"/>
          <p:nvPr/>
        </p:nvSpPr>
        <p:spPr>
          <a:xfrm>
            <a:off x="1567025" y="6891200"/>
            <a:ext cx="1869000" cy="93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999999"/>
                </a:solidFill>
                <a:latin typeface="Comic Sans MS"/>
                <a:ea typeface="Comic Sans MS"/>
                <a:cs typeface="Comic Sans MS"/>
                <a:sym typeface="Comic Sans MS"/>
              </a:rPr>
              <a:t>صنعوا للاتروبين مشتقات لان فيه سلبيتين </a:t>
            </a:r>
            <a:endParaRPr sz="700">
              <a:solidFill>
                <a:srgbClr val="999999"/>
              </a:solidFill>
              <a:latin typeface="Comic Sans MS"/>
              <a:ea typeface="Comic Sans MS"/>
              <a:cs typeface="Comic Sans MS"/>
              <a:sym typeface="Comic Sans MS"/>
            </a:endParaRPr>
          </a:p>
          <a:p>
            <a:pPr indent="0" lvl="0" marL="0" rtl="0" algn="l">
              <a:spcBef>
                <a:spcPts val="0"/>
              </a:spcBef>
              <a:spcAft>
                <a:spcPts val="0"/>
              </a:spcAft>
              <a:buNone/>
            </a:pPr>
            <a:r>
              <a:rPr lang="en" sz="700">
                <a:solidFill>
                  <a:srgbClr val="999999"/>
                </a:solidFill>
                <a:latin typeface="Comic Sans MS"/>
                <a:ea typeface="Comic Sans MS"/>
                <a:cs typeface="Comic Sans MS"/>
                <a:sym typeface="Comic Sans MS"/>
              </a:rPr>
              <a:t>1- it is tertiary amine so it can cross BBB, had CNS actions </a:t>
            </a:r>
            <a:endParaRPr sz="700">
              <a:solidFill>
                <a:srgbClr val="999999"/>
              </a:solidFill>
              <a:latin typeface="Comic Sans MS"/>
              <a:ea typeface="Comic Sans MS"/>
              <a:cs typeface="Comic Sans MS"/>
              <a:sym typeface="Comic Sans MS"/>
            </a:endParaRPr>
          </a:p>
          <a:p>
            <a:pPr indent="0" lvl="0" marL="0" rtl="0" algn="l">
              <a:spcBef>
                <a:spcPts val="0"/>
              </a:spcBef>
              <a:spcAft>
                <a:spcPts val="0"/>
              </a:spcAft>
              <a:buNone/>
            </a:pPr>
            <a:r>
              <a:rPr lang="en" sz="700">
                <a:solidFill>
                  <a:srgbClr val="999999"/>
                </a:solidFill>
                <a:latin typeface="Comic Sans MS"/>
                <a:ea typeface="Comic Sans MS"/>
                <a:cs typeface="Comic Sans MS"/>
                <a:sym typeface="Comic Sans MS"/>
              </a:rPr>
              <a:t>2- non-selective, block M1,M2,M3,M4,M5</a:t>
            </a:r>
            <a:endParaRPr sz="700">
              <a:solidFill>
                <a:srgbClr val="999999"/>
              </a:solidFill>
              <a:latin typeface="Comic Sans MS"/>
              <a:ea typeface="Comic Sans MS"/>
              <a:cs typeface="Comic Sans MS"/>
              <a:sym typeface="Comic Sans MS"/>
            </a:endParaRPr>
          </a:p>
          <a:p>
            <a:pPr indent="0" lvl="0" marL="0" rtl="0" algn="l">
              <a:spcBef>
                <a:spcPts val="0"/>
              </a:spcBef>
              <a:spcAft>
                <a:spcPts val="0"/>
              </a:spcAft>
              <a:buNone/>
            </a:pPr>
            <a:r>
              <a:rPr lang="en" sz="700">
                <a:solidFill>
                  <a:srgbClr val="999999"/>
                </a:solidFill>
                <a:latin typeface="Comic Sans MS"/>
                <a:ea typeface="Comic Sans MS"/>
                <a:cs typeface="Comic Sans MS"/>
                <a:sym typeface="Comic Sans MS"/>
              </a:rPr>
              <a:t>So these </a:t>
            </a:r>
            <a:r>
              <a:rPr lang="en" sz="700">
                <a:solidFill>
                  <a:srgbClr val="999999"/>
                </a:solidFill>
                <a:latin typeface="Comic Sans MS"/>
                <a:ea typeface="Comic Sans MS"/>
                <a:cs typeface="Comic Sans MS"/>
                <a:sym typeface="Comic Sans MS"/>
              </a:rPr>
              <a:t>drugs do not have CNS actions and are selective</a:t>
            </a:r>
            <a:endParaRPr sz="700">
              <a:solidFill>
                <a:srgbClr val="999999"/>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6"/>
          <p:cNvSpPr txBox="1"/>
          <p:nvPr>
            <p:ph type="title"/>
          </p:nvPr>
        </p:nvSpPr>
        <p:spPr>
          <a:xfrm>
            <a:off x="696363" y="230373"/>
            <a:ext cx="6369300" cy="72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omic Sans MS"/>
                <a:ea typeface="Comic Sans MS"/>
                <a:cs typeface="Comic Sans MS"/>
                <a:sym typeface="Comic Sans MS"/>
              </a:rPr>
              <a:t>Mechanism of Action</a:t>
            </a:r>
            <a:endParaRPr>
              <a:solidFill>
                <a:schemeClr val="dk2"/>
              </a:solidFill>
              <a:latin typeface="Comic Sans MS"/>
              <a:ea typeface="Comic Sans MS"/>
              <a:cs typeface="Comic Sans MS"/>
              <a:sym typeface="Comic Sans MS"/>
            </a:endParaRPr>
          </a:p>
        </p:txBody>
      </p:sp>
      <p:sp>
        <p:nvSpPr>
          <p:cNvPr id="225" name="Google Shape;225;p16"/>
          <p:cNvSpPr txBox="1"/>
          <p:nvPr/>
        </p:nvSpPr>
        <p:spPr>
          <a:xfrm>
            <a:off x="338900" y="957400"/>
            <a:ext cx="4761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rebuchet MS"/>
                <a:ea typeface="Trebuchet MS"/>
                <a:cs typeface="Trebuchet MS"/>
                <a:sym typeface="Trebuchet MS"/>
              </a:rPr>
              <a:t>Reversible competitive blockade of muscarinic receptors, </a:t>
            </a:r>
            <a:r>
              <a:rPr lang="en">
                <a:solidFill>
                  <a:srgbClr val="999999"/>
                </a:solidFill>
                <a:latin typeface="Trebuchet MS"/>
                <a:ea typeface="Trebuchet MS"/>
                <a:cs typeface="Trebuchet MS"/>
                <a:sym typeface="Trebuchet MS"/>
              </a:rPr>
              <a:t>some like atropine block nicotinic receptors in toxic doses </a:t>
            </a:r>
            <a:r>
              <a:rPr lang="en">
                <a:latin typeface="Trebuchet MS"/>
                <a:ea typeface="Trebuchet MS"/>
                <a:cs typeface="Trebuchet MS"/>
                <a:sym typeface="Trebuchet MS"/>
              </a:rPr>
              <a:t>(reverses muscarinic effects of cholinergic drugs).</a:t>
            </a:r>
            <a:endParaRPr>
              <a:latin typeface="Trebuchet MS"/>
              <a:ea typeface="Trebuchet MS"/>
              <a:cs typeface="Trebuchet MS"/>
              <a:sym typeface="Trebuchet MS"/>
            </a:endParaRPr>
          </a:p>
        </p:txBody>
      </p:sp>
      <p:sp>
        <p:nvSpPr>
          <p:cNvPr id="226" name="Google Shape;226;p16"/>
          <p:cNvSpPr txBox="1"/>
          <p:nvPr/>
        </p:nvSpPr>
        <p:spPr>
          <a:xfrm>
            <a:off x="491300" y="2006925"/>
            <a:ext cx="4914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rebuchet MS"/>
                <a:ea typeface="Trebuchet MS"/>
                <a:cs typeface="Trebuchet MS"/>
                <a:sym typeface="Trebuchet MS"/>
              </a:rPr>
              <a:t>Salivary, bronchial, and sweat glands are </a:t>
            </a:r>
            <a:r>
              <a:rPr lang="en">
                <a:solidFill>
                  <a:srgbClr val="CC0000"/>
                </a:solidFill>
                <a:latin typeface="Trebuchet MS"/>
                <a:ea typeface="Trebuchet MS"/>
                <a:cs typeface="Trebuchet MS"/>
                <a:sym typeface="Trebuchet MS"/>
              </a:rPr>
              <a:t>most sensitive</a:t>
            </a:r>
            <a:r>
              <a:rPr lang="en">
                <a:solidFill>
                  <a:schemeClr val="dk1"/>
                </a:solidFill>
                <a:latin typeface="Trebuchet MS"/>
                <a:ea typeface="Trebuchet MS"/>
                <a:cs typeface="Trebuchet MS"/>
                <a:sym typeface="Trebuchet MS"/>
              </a:rPr>
              <a:t>.</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
                <a:latin typeface="Trebuchet MS"/>
                <a:ea typeface="Trebuchet MS"/>
                <a:cs typeface="Trebuchet MS"/>
                <a:sym typeface="Trebuchet MS"/>
              </a:rPr>
              <a:t>Gastric glands and gastric smooth muscles are the </a:t>
            </a:r>
            <a:r>
              <a:rPr lang="en">
                <a:solidFill>
                  <a:srgbClr val="CC0000"/>
                </a:solidFill>
                <a:latin typeface="Trebuchet MS"/>
                <a:ea typeface="Trebuchet MS"/>
                <a:cs typeface="Trebuchet MS"/>
                <a:sym typeface="Trebuchet MS"/>
              </a:rPr>
              <a:t>least</a:t>
            </a:r>
            <a:r>
              <a:rPr lang="en">
                <a:solidFill>
                  <a:srgbClr val="FF0000"/>
                </a:solidFill>
                <a:latin typeface="Trebuchet MS"/>
                <a:ea typeface="Trebuchet MS"/>
                <a:cs typeface="Trebuchet MS"/>
                <a:sym typeface="Trebuchet MS"/>
              </a:rPr>
              <a:t> </a:t>
            </a:r>
            <a:r>
              <a:rPr lang="en">
                <a:solidFill>
                  <a:srgbClr val="CC0000"/>
                </a:solidFill>
                <a:latin typeface="Trebuchet MS"/>
                <a:ea typeface="Trebuchet MS"/>
                <a:cs typeface="Trebuchet MS"/>
                <a:sym typeface="Trebuchet MS"/>
              </a:rPr>
              <a:t>sensitive</a:t>
            </a:r>
            <a:r>
              <a:rPr lang="en">
                <a:solidFill>
                  <a:schemeClr val="dk1"/>
                </a:solidFill>
                <a:latin typeface="Trebuchet MS"/>
                <a:ea typeface="Trebuchet MS"/>
                <a:cs typeface="Trebuchet MS"/>
                <a:sym typeface="Trebuchet MS"/>
              </a:rPr>
              <a:t>.</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solidFill>
                <a:srgbClr val="FF0000"/>
              </a:solidFill>
              <a:latin typeface="Trebuchet MS"/>
              <a:ea typeface="Trebuchet MS"/>
              <a:cs typeface="Trebuchet MS"/>
              <a:sym typeface="Trebuchet MS"/>
            </a:endParaRPr>
          </a:p>
          <a:p>
            <a:pPr indent="0" lvl="0" marL="0" rtl="0" algn="l">
              <a:spcBef>
                <a:spcPts val="0"/>
              </a:spcBef>
              <a:spcAft>
                <a:spcPts val="0"/>
              </a:spcAft>
              <a:buNone/>
            </a:pPr>
            <a:r>
              <a:rPr lang="en">
                <a:latin typeface="Trebuchet MS"/>
                <a:ea typeface="Trebuchet MS"/>
                <a:cs typeface="Trebuchet MS"/>
                <a:sym typeface="Trebuchet MS"/>
              </a:rPr>
              <a:t>Smooth muscle and heart are </a:t>
            </a:r>
            <a:r>
              <a:rPr lang="en">
                <a:solidFill>
                  <a:srgbClr val="CC0000"/>
                </a:solidFill>
                <a:latin typeface="Trebuchet MS"/>
                <a:ea typeface="Trebuchet MS"/>
                <a:cs typeface="Trebuchet MS"/>
                <a:sym typeface="Trebuchet MS"/>
              </a:rPr>
              <a:t>intermediate</a:t>
            </a:r>
            <a:r>
              <a:rPr lang="en">
                <a:latin typeface="Trebuchet MS"/>
                <a:ea typeface="Trebuchet MS"/>
                <a:cs typeface="Trebuchet MS"/>
                <a:sym typeface="Trebuchet MS"/>
              </a:rPr>
              <a:t>.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
                <a:latin typeface="Trebuchet MS"/>
                <a:ea typeface="Trebuchet MS"/>
                <a:cs typeface="Trebuchet MS"/>
                <a:sym typeface="Trebuchet MS"/>
              </a:rPr>
              <a:t>Atropine </a:t>
            </a:r>
            <a:r>
              <a:rPr lang="en">
                <a:latin typeface="Roboto"/>
                <a:ea typeface="Roboto"/>
                <a:cs typeface="Roboto"/>
                <a:sym typeface="Roboto"/>
              </a:rPr>
              <a:t>&amp;</a:t>
            </a:r>
            <a:r>
              <a:rPr lang="en">
                <a:latin typeface="Trebuchet MS"/>
                <a:ea typeface="Trebuchet MS"/>
                <a:cs typeface="Trebuchet MS"/>
                <a:sym typeface="Trebuchet MS"/>
              </a:rPr>
              <a:t> hyoscine can block all muscarinic receptors </a:t>
            </a:r>
            <a:r>
              <a:rPr lang="en">
                <a:solidFill>
                  <a:srgbClr val="B7B7B7"/>
                </a:solidFill>
                <a:latin typeface="Trebuchet MS"/>
                <a:ea typeface="Trebuchet MS"/>
                <a:cs typeface="Trebuchet MS"/>
                <a:sym typeface="Trebuchet MS"/>
              </a:rPr>
              <a:t>(M1,M2,M3,M4,M5)</a:t>
            </a:r>
            <a:r>
              <a:rPr lang="en">
                <a:latin typeface="Trebuchet MS"/>
                <a:ea typeface="Trebuchet MS"/>
                <a:cs typeface="Trebuchet MS"/>
                <a:sym typeface="Trebuchet MS"/>
              </a:rPr>
              <a:t> because they are</a:t>
            </a:r>
            <a:r>
              <a:rPr lang="en">
                <a:solidFill>
                  <a:srgbClr val="CC0000"/>
                </a:solidFill>
                <a:latin typeface="Trebuchet MS"/>
                <a:ea typeface="Trebuchet MS"/>
                <a:cs typeface="Trebuchet MS"/>
                <a:sym typeface="Trebuchet MS"/>
              </a:rPr>
              <a:t> (not selective)</a:t>
            </a:r>
            <a:r>
              <a:rPr lang="en">
                <a:latin typeface="Trebuchet MS"/>
                <a:ea typeface="Trebuchet MS"/>
                <a:cs typeface="Trebuchet MS"/>
                <a:sym typeface="Trebuchet MS"/>
              </a:rPr>
              <a:t>.</a:t>
            </a:r>
            <a:endParaRPr>
              <a:latin typeface="Trebuchet MS"/>
              <a:ea typeface="Trebuchet MS"/>
              <a:cs typeface="Trebuchet MS"/>
              <a:sym typeface="Trebuchet MS"/>
            </a:endParaRPr>
          </a:p>
        </p:txBody>
      </p:sp>
      <p:grpSp>
        <p:nvGrpSpPr>
          <p:cNvPr id="227" name="Google Shape;227;p16"/>
          <p:cNvGrpSpPr/>
          <p:nvPr/>
        </p:nvGrpSpPr>
        <p:grpSpPr>
          <a:xfrm rot="-2979297">
            <a:off x="276426" y="2166132"/>
            <a:ext cx="214093" cy="129686"/>
            <a:chOff x="10038633" y="2173057"/>
            <a:chExt cx="269129" cy="194806"/>
          </a:xfrm>
        </p:grpSpPr>
        <p:sp>
          <p:nvSpPr>
            <p:cNvPr id="228" name="Google Shape;228;p16"/>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29" name="Google Shape;229;p16"/>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30" name="Google Shape;230;p16"/>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31" name="Google Shape;231;p16"/>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grpSp>
      <p:grpSp>
        <p:nvGrpSpPr>
          <p:cNvPr id="232" name="Google Shape;232;p16"/>
          <p:cNvGrpSpPr/>
          <p:nvPr/>
        </p:nvGrpSpPr>
        <p:grpSpPr>
          <a:xfrm rot="-2979297">
            <a:off x="276426" y="2555757"/>
            <a:ext cx="214093" cy="129686"/>
            <a:chOff x="10038633" y="2173057"/>
            <a:chExt cx="269129" cy="194806"/>
          </a:xfrm>
        </p:grpSpPr>
        <p:sp>
          <p:nvSpPr>
            <p:cNvPr id="233" name="Google Shape;233;p16"/>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34" name="Google Shape;234;p16"/>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35" name="Google Shape;235;p16"/>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36" name="Google Shape;236;p16"/>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grpSp>
      <p:grpSp>
        <p:nvGrpSpPr>
          <p:cNvPr id="237" name="Google Shape;237;p16"/>
          <p:cNvGrpSpPr/>
          <p:nvPr/>
        </p:nvGrpSpPr>
        <p:grpSpPr>
          <a:xfrm rot="-2979297">
            <a:off x="276426" y="3208032"/>
            <a:ext cx="214093" cy="129686"/>
            <a:chOff x="10038633" y="2173057"/>
            <a:chExt cx="269129" cy="194806"/>
          </a:xfrm>
        </p:grpSpPr>
        <p:sp>
          <p:nvSpPr>
            <p:cNvPr id="238" name="Google Shape;238;p16"/>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39" name="Google Shape;239;p16"/>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40" name="Google Shape;240;p16"/>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41" name="Google Shape;241;p16"/>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grpSp>
      <p:grpSp>
        <p:nvGrpSpPr>
          <p:cNvPr id="242" name="Google Shape;242;p16"/>
          <p:cNvGrpSpPr/>
          <p:nvPr/>
        </p:nvGrpSpPr>
        <p:grpSpPr>
          <a:xfrm rot="-2979297">
            <a:off x="276426" y="3631532"/>
            <a:ext cx="214093" cy="129686"/>
            <a:chOff x="10038633" y="2173057"/>
            <a:chExt cx="269129" cy="194806"/>
          </a:xfrm>
        </p:grpSpPr>
        <p:sp>
          <p:nvSpPr>
            <p:cNvPr id="243" name="Google Shape;243;p16"/>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44" name="Google Shape;244;p16"/>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45" name="Google Shape;245;p16"/>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46" name="Google Shape;246;p16"/>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grpSp>
      <p:sp>
        <p:nvSpPr>
          <p:cNvPr id="247" name="Google Shape;247;p16"/>
          <p:cNvSpPr txBox="1"/>
          <p:nvPr/>
        </p:nvSpPr>
        <p:spPr>
          <a:xfrm>
            <a:off x="-305100" y="4092150"/>
            <a:ext cx="30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48" name="Google Shape;248;p16"/>
          <p:cNvSpPr txBox="1"/>
          <p:nvPr/>
        </p:nvSpPr>
        <p:spPr>
          <a:xfrm>
            <a:off x="7560000" y="4092150"/>
            <a:ext cx="30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249" name="Google Shape;249;p16"/>
          <p:cNvCxnSpPr/>
          <p:nvPr/>
        </p:nvCxnSpPr>
        <p:spPr>
          <a:xfrm>
            <a:off x="0" y="4139850"/>
            <a:ext cx="7560000" cy="0"/>
          </a:xfrm>
          <a:prstGeom prst="straightConnector1">
            <a:avLst/>
          </a:prstGeom>
          <a:noFill/>
          <a:ln cap="flat" cmpd="sng" w="9525">
            <a:solidFill>
              <a:schemeClr val="dk2"/>
            </a:solidFill>
            <a:prstDash val="dash"/>
            <a:round/>
            <a:headEnd len="med" w="med" type="none"/>
            <a:tailEnd len="med" w="med" type="none"/>
          </a:ln>
        </p:spPr>
      </p:cxnSp>
      <p:graphicFrame>
        <p:nvGraphicFramePr>
          <p:cNvPr id="250" name="Google Shape;250;p16"/>
          <p:cNvGraphicFramePr/>
          <p:nvPr/>
        </p:nvGraphicFramePr>
        <p:xfrm>
          <a:off x="-12" y="4286150"/>
          <a:ext cx="3000000" cy="3000000"/>
        </p:xfrm>
        <a:graphic>
          <a:graphicData uri="http://schemas.openxmlformats.org/drawingml/2006/table">
            <a:tbl>
              <a:tblPr>
                <a:noFill/>
                <a:tableStyleId>{D40E9F2B-0D28-41A4-81A0-175BE1277DB0}</a:tableStyleId>
              </a:tblPr>
              <a:tblGrid>
                <a:gridCol w="1955675"/>
                <a:gridCol w="2527950"/>
                <a:gridCol w="3076375"/>
              </a:tblGrid>
              <a:tr h="675200">
                <a:tc>
                  <a:txBody>
                    <a:bodyPr/>
                    <a:lstStyle/>
                    <a:p>
                      <a:pPr indent="0" lvl="0" marL="0" rtl="0" algn="ctr">
                        <a:spcBef>
                          <a:spcPts val="0"/>
                        </a:spcBef>
                        <a:spcAft>
                          <a:spcPts val="0"/>
                        </a:spcAft>
                        <a:buNone/>
                      </a:pPr>
                      <a:r>
                        <a:rPr b="1" lang="en" sz="1500">
                          <a:latin typeface="Trebuchet MS"/>
                          <a:ea typeface="Trebuchet MS"/>
                          <a:cs typeface="Trebuchet MS"/>
                          <a:sym typeface="Trebuchet MS"/>
                        </a:rPr>
                        <a:t>System or Organ</a:t>
                      </a:r>
                      <a:endParaRPr b="1" sz="1500">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500">
                          <a:latin typeface="Trebuchet MS"/>
                          <a:ea typeface="Trebuchet MS"/>
                          <a:cs typeface="Trebuchet MS"/>
                          <a:sym typeface="Trebuchet MS"/>
                        </a:rPr>
                        <a:t>Cholinergic Action (Parasympathetic)</a:t>
                      </a:r>
                      <a:endParaRPr b="1" sz="1500">
                        <a:latin typeface="Trebuchet MS"/>
                        <a:ea typeface="Trebuchet MS"/>
                        <a:cs typeface="Trebuchet MS"/>
                        <a:sym typeface="Trebuchet MS"/>
                      </a:endParaRPr>
                    </a:p>
                  </a:txBody>
                  <a:tcPr marT="91425" marB="91425" marR="91425" marL="91425" anchor="ctr">
                    <a:solidFill>
                      <a:schemeClr val="dk2"/>
                    </a:solidFill>
                  </a:tcPr>
                </a:tc>
                <a:tc>
                  <a:txBody>
                    <a:bodyPr/>
                    <a:lstStyle/>
                    <a:p>
                      <a:pPr indent="0" lvl="0" marL="0" rtl="0" algn="ctr">
                        <a:spcBef>
                          <a:spcPts val="0"/>
                        </a:spcBef>
                        <a:spcAft>
                          <a:spcPts val="0"/>
                        </a:spcAft>
                        <a:buNone/>
                      </a:pPr>
                      <a:r>
                        <a:rPr b="1" lang="en" sz="1500">
                          <a:latin typeface="Trebuchet MS"/>
                          <a:ea typeface="Trebuchet MS"/>
                          <a:cs typeface="Trebuchet MS"/>
                          <a:sym typeface="Trebuchet MS"/>
                        </a:rPr>
                        <a:t>Anticholinergic Action (Sympathetic)</a:t>
                      </a:r>
                      <a:endParaRPr b="1" sz="1500">
                        <a:latin typeface="Trebuchet MS"/>
                        <a:ea typeface="Trebuchet MS"/>
                        <a:cs typeface="Trebuchet MS"/>
                        <a:sym typeface="Trebuchet MS"/>
                      </a:endParaRPr>
                    </a:p>
                  </a:txBody>
                  <a:tcPr marT="91425" marB="91425" marR="91425" marL="91425" anchor="ctr">
                    <a:solidFill>
                      <a:schemeClr val="dk2"/>
                    </a:solidFill>
                  </a:tcPr>
                </a:tc>
              </a:tr>
              <a:tr h="1911025">
                <a:tc>
                  <a:txBody>
                    <a:bodyPr/>
                    <a:lstStyle/>
                    <a:p>
                      <a:pPr indent="0" lvl="0" marL="0" rtl="0" algn="ctr">
                        <a:spcBef>
                          <a:spcPts val="0"/>
                        </a:spcBef>
                        <a:spcAft>
                          <a:spcPts val="0"/>
                        </a:spcAft>
                        <a:buNone/>
                      </a:pPr>
                      <a:r>
                        <a:rPr b="1" lang="en" sz="1500">
                          <a:latin typeface="Trebuchet MS"/>
                          <a:ea typeface="Trebuchet MS"/>
                          <a:cs typeface="Trebuchet MS"/>
                          <a:sym typeface="Trebuchet MS"/>
                        </a:rPr>
                        <a:t>Eye</a:t>
                      </a:r>
                      <a:endParaRPr b="1" sz="1500">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0" lvl="0" marL="0" rtl="0" algn="l">
                        <a:spcBef>
                          <a:spcPts val="0"/>
                        </a:spcBef>
                        <a:spcAft>
                          <a:spcPts val="0"/>
                        </a:spcAft>
                        <a:buNone/>
                      </a:pPr>
                      <a:r>
                        <a:rPr lang="en" sz="1200">
                          <a:latin typeface="Trebuchet MS"/>
                          <a:ea typeface="Trebuchet MS"/>
                          <a:cs typeface="Trebuchet MS"/>
                          <a:sym typeface="Trebuchet MS"/>
                        </a:rPr>
                        <a:t>Circular muscle of iris </a:t>
                      </a:r>
                      <a:r>
                        <a:rPr lang="en" sz="1200">
                          <a:solidFill>
                            <a:srgbClr val="CC0000"/>
                          </a:solidFill>
                          <a:latin typeface="Trebuchet MS"/>
                          <a:ea typeface="Trebuchet MS"/>
                          <a:cs typeface="Trebuchet MS"/>
                          <a:sym typeface="Trebuchet MS"/>
                        </a:rPr>
                        <a:t>Contraction</a:t>
                      </a:r>
                      <a:r>
                        <a:rPr lang="en" sz="1200">
                          <a:solidFill>
                            <a:srgbClr val="FF0000"/>
                          </a:solidFill>
                          <a:latin typeface="Trebuchet MS"/>
                          <a:ea typeface="Trebuchet MS"/>
                          <a:cs typeface="Trebuchet MS"/>
                          <a:sym typeface="Trebuchet MS"/>
                        </a:rPr>
                        <a:t> </a:t>
                      </a:r>
                      <a:r>
                        <a:rPr lang="en" sz="1200">
                          <a:solidFill>
                            <a:srgbClr val="CC0000"/>
                          </a:solidFill>
                          <a:latin typeface="Trebuchet MS"/>
                          <a:ea typeface="Trebuchet MS"/>
                          <a:cs typeface="Trebuchet MS"/>
                          <a:sym typeface="Trebuchet MS"/>
                        </a:rPr>
                        <a:t>(miosis).</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0" lvl="0" marL="0" rtl="0" algn="l">
                        <a:spcBef>
                          <a:spcPts val="0"/>
                        </a:spcBef>
                        <a:spcAft>
                          <a:spcPts val="0"/>
                        </a:spcAft>
                        <a:buNone/>
                      </a:pPr>
                      <a:r>
                        <a:rPr lang="en" sz="1200">
                          <a:latin typeface="Trebuchet MS"/>
                          <a:ea typeface="Trebuchet MS"/>
                          <a:cs typeface="Trebuchet MS"/>
                          <a:sym typeface="Trebuchet MS"/>
                        </a:rPr>
                        <a:t>Ciliary muscle </a:t>
                      </a:r>
                      <a:r>
                        <a:rPr lang="en" sz="1200">
                          <a:solidFill>
                            <a:srgbClr val="CC0000"/>
                          </a:solidFill>
                          <a:latin typeface="Trebuchet MS"/>
                          <a:ea typeface="Trebuchet MS"/>
                          <a:cs typeface="Trebuchet MS"/>
                          <a:sym typeface="Trebuchet MS"/>
                        </a:rPr>
                        <a:t>Contraction</a:t>
                      </a:r>
                      <a:r>
                        <a:rPr lang="en" sz="1200">
                          <a:latin typeface="Trebuchet MS"/>
                          <a:ea typeface="Trebuchet MS"/>
                          <a:cs typeface="Trebuchet MS"/>
                          <a:sym typeface="Trebuchet MS"/>
                        </a:rPr>
                        <a:t>. Result in: </a:t>
                      </a:r>
                      <a:endParaRPr sz="1200">
                        <a:latin typeface="Trebuchet MS"/>
                        <a:ea typeface="Trebuchet MS"/>
                        <a:cs typeface="Trebuchet MS"/>
                        <a:sym typeface="Trebuchet MS"/>
                      </a:endParaRPr>
                    </a:p>
                    <a:p>
                      <a:pPr indent="0" lvl="0" marL="0" rtl="0" algn="l">
                        <a:spcBef>
                          <a:spcPts val="0"/>
                        </a:spcBef>
                        <a:spcAft>
                          <a:spcPts val="0"/>
                        </a:spcAft>
                        <a:buNone/>
                      </a:pPr>
                      <a:r>
                        <a:rPr lang="en" sz="1200">
                          <a:latin typeface="Trebuchet MS"/>
                          <a:ea typeface="Trebuchet MS"/>
                          <a:cs typeface="Trebuchet MS"/>
                          <a:sym typeface="Trebuchet MS"/>
                        </a:rPr>
                        <a:t>1/ Accommodation for near vision </a:t>
                      </a:r>
                      <a:endParaRPr sz="1200">
                        <a:latin typeface="Trebuchet MS"/>
                        <a:ea typeface="Trebuchet MS"/>
                        <a:cs typeface="Trebuchet MS"/>
                        <a:sym typeface="Trebuchet MS"/>
                      </a:endParaRPr>
                    </a:p>
                    <a:p>
                      <a:pPr indent="0" lvl="0" marL="0" rtl="0" algn="l">
                        <a:spcBef>
                          <a:spcPts val="0"/>
                        </a:spcBef>
                        <a:spcAft>
                          <a:spcPts val="0"/>
                        </a:spcAft>
                        <a:buNone/>
                      </a:pPr>
                      <a:r>
                        <a:rPr lang="en" sz="1200">
                          <a:solidFill>
                            <a:srgbClr val="6AA84F"/>
                          </a:solidFill>
                          <a:latin typeface="Trebuchet MS"/>
                          <a:ea typeface="Trebuchet MS"/>
                          <a:cs typeface="Trebuchet MS"/>
                          <a:sym typeface="Trebuchet MS"/>
                        </a:rPr>
                        <a:t>2/ ↓ Intraocular pressure</a:t>
                      </a:r>
                      <a:endParaRPr sz="1200">
                        <a:solidFill>
                          <a:srgbClr val="6AA84F"/>
                        </a:solidFill>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lang="en" sz="1200">
                          <a:latin typeface="Trebuchet MS"/>
                          <a:ea typeface="Trebuchet MS"/>
                          <a:cs typeface="Trebuchet MS"/>
                          <a:sym typeface="Trebuchet MS"/>
                        </a:rPr>
                        <a:t>Circular</a:t>
                      </a:r>
                      <a:r>
                        <a:rPr lang="en" sz="1200">
                          <a:latin typeface="Trebuchet MS"/>
                          <a:ea typeface="Trebuchet MS"/>
                          <a:cs typeface="Trebuchet MS"/>
                          <a:sym typeface="Trebuchet MS"/>
                        </a:rPr>
                        <a:t> muscle of iris </a:t>
                      </a:r>
                      <a:r>
                        <a:rPr lang="en" sz="1200">
                          <a:solidFill>
                            <a:srgbClr val="CC0000"/>
                          </a:solidFill>
                          <a:latin typeface="Trebuchet MS"/>
                          <a:ea typeface="Trebuchet MS"/>
                          <a:cs typeface="Trebuchet MS"/>
                          <a:sym typeface="Trebuchet MS"/>
                        </a:rPr>
                        <a:t>Relaxation</a:t>
                      </a:r>
                      <a:r>
                        <a:rPr lang="en" sz="1200">
                          <a:solidFill>
                            <a:srgbClr val="FF0000"/>
                          </a:solidFill>
                          <a:latin typeface="Trebuchet MS"/>
                          <a:ea typeface="Trebuchet MS"/>
                          <a:cs typeface="Trebuchet MS"/>
                          <a:sym typeface="Trebuchet MS"/>
                        </a:rPr>
                        <a:t> </a:t>
                      </a:r>
                      <a:r>
                        <a:rPr lang="en" sz="1200">
                          <a:solidFill>
                            <a:srgbClr val="CC0000"/>
                          </a:solidFill>
                          <a:latin typeface="Trebuchet MS"/>
                          <a:ea typeface="Trebuchet MS"/>
                          <a:cs typeface="Trebuchet MS"/>
                          <a:sym typeface="Trebuchet MS"/>
                        </a:rPr>
                        <a:t>(mydriasis).</a:t>
                      </a:r>
                      <a:endParaRPr sz="12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200">
                          <a:solidFill>
                            <a:srgbClr val="999999"/>
                          </a:solidFill>
                          <a:latin typeface="Trebuchet MS"/>
                          <a:ea typeface="Trebuchet MS"/>
                          <a:cs typeface="Trebuchet MS"/>
                          <a:sym typeface="Trebuchet MS"/>
                        </a:rPr>
                        <a:t>“Dilatation of eye pupil”</a:t>
                      </a:r>
                      <a:endParaRPr sz="1200">
                        <a:solidFill>
                          <a:srgbClr val="999999"/>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200">
                          <a:latin typeface="Trebuchet MS"/>
                          <a:ea typeface="Trebuchet MS"/>
                          <a:cs typeface="Trebuchet MS"/>
                          <a:sym typeface="Trebuchet MS"/>
                        </a:rPr>
                        <a:t>Ciliary muscles </a:t>
                      </a:r>
                      <a:r>
                        <a:rPr lang="en" sz="1200">
                          <a:solidFill>
                            <a:srgbClr val="CC0000"/>
                          </a:solidFill>
                          <a:latin typeface="Trebuchet MS"/>
                          <a:ea typeface="Trebuchet MS"/>
                          <a:cs typeface="Trebuchet MS"/>
                          <a:sym typeface="Trebuchet MS"/>
                        </a:rPr>
                        <a:t>Relaxation (cycloplegia).</a:t>
                      </a:r>
                      <a:endParaRPr sz="12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200">
                          <a:latin typeface="Trebuchet MS"/>
                          <a:ea typeface="Trebuchet MS"/>
                          <a:cs typeface="Trebuchet MS"/>
                          <a:sym typeface="Trebuchet MS"/>
                        </a:rPr>
                        <a:t>Result in:</a:t>
                      </a:r>
                      <a:endParaRPr sz="12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200">
                          <a:latin typeface="Trebuchet MS"/>
                          <a:ea typeface="Trebuchet MS"/>
                          <a:cs typeface="Trebuchet MS"/>
                          <a:sym typeface="Trebuchet MS"/>
                        </a:rPr>
                        <a:t>1/ Loss of accommodation for near vision.</a:t>
                      </a:r>
                      <a:endParaRPr sz="12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200">
                          <a:latin typeface="Trebuchet MS"/>
                          <a:ea typeface="Trebuchet MS"/>
                          <a:cs typeface="Trebuchet MS"/>
                          <a:sym typeface="Trebuchet MS"/>
                        </a:rPr>
                        <a:t>2/ Loss of light reflex.</a:t>
                      </a:r>
                      <a:endParaRPr sz="12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200">
                          <a:latin typeface="Trebuchet MS"/>
                          <a:ea typeface="Trebuchet MS"/>
                          <a:cs typeface="Trebuchet MS"/>
                          <a:sym typeface="Trebuchet MS"/>
                        </a:rPr>
                        <a:t>3/ ↑ Intraocular pressure(I.O.P), thus</a:t>
                      </a:r>
                      <a:endParaRPr sz="1200">
                        <a:latin typeface="Trebuchet MS"/>
                        <a:ea typeface="Trebuchet MS"/>
                        <a:cs typeface="Trebuchet MS"/>
                        <a:sym typeface="Trebuchet MS"/>
                      </a:endParaRPr>
                    </a:p>
                    <a:p>
                      <a:pPr indent="0" lvl="0" marL="0" rtl="0" algn="l">
                        <a:spcBef>
                          <a:spcPts val="0"/>
                        </a:spcBef>
                        <a:spcAft>
                          <a:spcPts val="0"/>
                        </a:spcAft>
                        <a:buNone/>
                      </a:pPr>
                      <a:r>
                        <a:rPr lang="en" sz="1200">
                          <a:latin typeface="Trebuchet MS"/>
                          <a:ea typeface="Trebuchet MS"/>
                          <a:cs typeface="Trebuchet MS"/>
                          <a:sym typeface="Trebuchet MS"/>
                        </a:rPr>
                        <a:t>contraindicated in glaucoma</a:t>
                      </a:r>
                      <a:endParaRPr sz="1200">
                        <a:latin typeface="Trebuchet MS"/>
                        <a:ea typeface="Trebuchet MS"/>
                        <a:cs typeface="Trebuchet MS"/>
                        <a:sym typeface="Trebuchet MS"/>
                      </a:endParaRPr>
                    </a:p>
                  </a:txBody>
                  <a:tcPr marT="91425" marB="91425" marR="91425" marL="91425" anchor="ctr"/>
                </a:tc>
              </a:tr>
              <a:tr h="765600">
                <a:tc>
                  <a:txBody>
                    <a:bodyPr/>
                    <a:lstStyle/>
                    <a:p>
                      <a:pPr indent="0" lvl="0" marL="0" rtl="0" algn="ctr">
                        <a:spcBef>
                          <a:spcPts val="0"/>
                        </a:spcBef>
                        <a:spcAft>
                          <a:spcPts val="0"/>
                        </a:spcAft>
                        <a:buNone/>
                      </a:pPr>
                      <a:r>
                        <a:rPr b="1" lang="en" sz="1500">
                          <a:latin typeface="Trebuchet MS"/>
                          <a:ea typeface="Trebuchet MS"/>
                          <a:cs typeface="Trebuchet MS"/>
                          <a:sym typeface="Trebuchet MS"/>
                        </a:rPr>
                        <a:t>CVS</a:t>
                      </a:r>
                      <a:endParaRPr b="1" sz="1500">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0" lvl="0" marL="0" rtl="0" algn="l">
                        <a:spcBef>
                          <a:spcPts val="0"/>
                        </a:spcBef>
                        <a:spcAft>
                          <a:spcPts val="0"/>
                        </a:spcAft>
                        <a:buNone/>
                      </a:pPr>
                      <a:r>
                        <a:rPr lang="en" sz="1200">
                          <a:latin typeface="Trebuchet MS"/>
                          <a:ea typeface="Trebuchet MS"/>
                          <a:cs typeface="Trebuchet MS"/>
                          <a:sym typeface="Trebuchet MS"/>
                        </a:rPr>
                        <a:t>Bradycardia (↓H.R.)</a:t>
                      </a:r>
                      <a:endParaRPr sz="1200">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lang="en" sz="1200">
                          <a:latin typeface="Trebuchet MS"/>
                          <a:ea typeface="Trebuchet MS"/>
                          <a:cs typeface="Trebuchet MS"/>
                          <a:sym typeface="Trebuchet MS"/>
                        </a:rPr>
                        <a:t>1/ </a:t>
                      </a:r>
                      <a:r>
                        <a:rPr lang="en" sz="1200">
                          <a:solidFill>
                            <a:srgbClr val="CC0000"/>
                          </a:solidFill>
                          <a:latin typeface="Trebuchet MS"/>
                          <a:ea typeface="Trebuchet MS"/>
                          <a:cs typeface="Trebuchet MS"/>
                          <a:sym typeface="Trebuchet MS"/>
                        </a:rPr>
                        <a:t>Tachycardia</a:t>
                      </a:r>
                      <a:r>
                        <a:rPr lang="en" sz="1200">
                          <a:latin typeface="Trebuchet MS"/>
                          <a:ea typeface="Trebuchet MS"/>
                          <a:cs typeface="Trebuchet MS"/>
                          <a:sym typeface="Trebuchet MS"/>
                        </a:rPr>
                        <a:t> (↑H.R.) </a:t>
                      </a:r>
                      <a:r>
                        <a:rPr lang="en" sz="800">
                          <a:solidFill>
                            <a:srgbClr val="999999"/>
                          </a:solidFill>
                          <a:latin typeface="Trebuchet MS"/>
                          <a:ea typeface="Trebuchet MS"/>
                          <a:cs typeface="Trebuchet MS"/>
                          <a:sym typeface="Trebuchet MS"/>
                        </a:rPr>
                        <a:t>Blocks M2</a:t>
                      </a:r>
                      <a:endParaRPr sz="800">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sz="1200">
                          <a:latin typeface="Trebuchet MS"/>
                          <a:ea typeface="Trebuchet MS"/>
                          <a:cs typeface="Trebuchet MS"/>
                          <a:sym typeface="Trebuchet MS"/>
                        </a:rPr>
                        <a:t>2/↑Conduction speed in AV node of the heart</a:t>
                      </a:r>
                      <a:endParaRPr sz="1200">
                        <a:latin typeface="Trebuchet MS"/>
                        <a:ea typeface="Trebuchet MS"/>
                        <a:cs typeface="Trebuchet MS"/>
                        <a:sym typeface="Trebuchet MS"/>
                      </a:endParaRPr>
                    </a:p>
                  </a:txBody>
                  <a:tcPr marT="91425" marB="91425" marR="91425" marL="91425" anchor="ctr"/>
                </a:tc>
              </a:tr>
              <a:tr h="765600">
                <a:tc>
                  <a:txBody>
                    <a:bodyPr/>
                    <a:lstStyle/>
                    <a:p>
                      <a:pPr indent="0" lvl="0" marL="0" rtl="0" algn="ctr">
                        <a:spcBef>
                          <a:spcPts val="0"/>
                        </a:spcBef>
                        <a:spcAft>
                          <a:spcPts val="0"/>
                        </a:spcAft>
                        <a:buNone/>
                      </a:pPr>
                      <a:r>
                        <a:rPr b="1" lang="en" sz="1500">
                          <a:latin typeface="Trebuchet MS"/>
                          <a:ea typeface="Trebuchet MS"/>
                          <a:cs typeface="Trebuchet MS"/>
                          <a:sym typeface="Trebuchet MS"/>
                        </a:rPr>
                        <a:t>Urinary Bladder</a:t>
                      </a:r>
                      <a:endParaRPr b="1" sz="1500">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0" lvl="0" marL="0" rtl="0" algn="l">
                        <a:spcBef>
                          <a:spcPts val="0"/>
                        </a:spcBef>
                        <a:spcAft>
                          <a:spcPts val="0"/>
                        </a:spcAft>
                        <a:buClr>
                          <a:schemeClr val="dk1"/>
                        </a:buClr>
                        <a:buSzPts val="1100"/>
                        <a:buFont typeface="Arial"/>
                        <a:buNone/>
                      </a:pPr>
                      <a:r>
                        <a:rPr b="1" lang="en" sz="1100">
                          <a:solidFill>
                            <a:srgbClr val="CC0000"/>
                          </a:solidFill>
                          <a:latin typeface="Trebuchet MS"/>
                          <a:ea typeface="Trebuchet MS"/>
                          <a:cs typeface="Trebuchet MS"/>
                          <a:sym typeface="Trebuchet MS"/>
                        </a:rPr>
                        <a:t>Contraction</a:t>
                      </a:r>
                      <a:r>
                        <a:rPr lang="en" sz="1100">
                          <a:latin typeface="Trebuchet MS"/>
                          <a:ea typeface="Trebuchet MS"/>
                          <a:cs typeface="Trebuchet MS"/>
                          <a:sym typeface="Trebuchet MS"/>
                        </a:rPr>
                        <a:t> of smooth muscles, </a:t>
                      </a:r>
                      <a:r>
                        <a:rPr b="1" lang="en" sz="1100">
                          <a:solidFill>
                            <a:schemeClr val="dk1"/>
                          </a:solidFill>
                          <a:latin typeface="Trebuchet MS"/>
                          <a:ea typeface="Trebuchet MS"/>
                          <a:cs typeface="Trebuchet MS"/>
                          <a:sym typeface="Trebuchet MS"/>
                        </a:rPr>
                        <a:t>Relaxation</a:t>
                      </a:r>
                      <a:r>
                        <a:rPr lang="en" sz="1100">
                          <a:solidFill>
                            <a:srgbClr val="6AA84F"/>
                          </a:solidFill>
                          <a:latin typeface="Trebuchet MS"/>
                          <a:ea typeface="Trebuchet MS"/>
                          <a:cs typeface="Trebuchet MS"/>
                          <a:sym typeface="Trebuchet MS"/>
                        </a:rPr>
                        <a:t> </a:t>
                      </a:r>
                      <a:r>
                        <a:rPr lang="en" sz="1100">
                          <a:latin typeface="Trebuchet MS"/>
                          <a:ea typeface="Trebuchet MS"/>
                          <a:cs typeface="Trebuchet MS"/>
                          <a:sym typeface="Trebuchet MS"/>
                        </a:rPr>
                        <a:t>of sphincter </a:t>
                      </a:r>
                      <a:r>
                        <a:rPr lang="en" sz="1100">
                          <a:solidFill>
                            <a:srgbClr val="CC0000"/>
                          </a:solidFill>
                          <a:latin typeface="Trebuchet MS"/>
                          <a:ea typeface="Trebuchet MS"/>
                          <a:cs typeface="Trebuchet MS"/>
                          <a:sym typeface="Trebuchet MS"/>
                        </a:rPr>
                        <a:t>(Urination).</a:t>
                      </a:r>
                      <a:endParaRPr sz="1100">
                        <a:solidFill>
                          <a:srgbClr val="CC0000"/>
                        </a:solidFill>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b="1" lang="en" sz="1100">
                          <a:solidFill>
                            <a:schemeClr val="dk1"/>
                          </a:solidFill>
                          <a:latin typeface="Trebuchet MS"/>
                          <a:ea typeface="Trebuchet MS"/>
                          <a:cs typeface="Trebuchet MS"/>
                          <a:sym typeface="Trebuchet MS"/>
                        </a:rPr>
                        <a:t>Relaxation</a:t>
                      </a:r>
                      <a:r>
                        <a:rPr lang="en" sz="1100">
                          <a:latin typeface="Trebuchet MS"/>
                          <a:ea typeface="Trebuchet MS"/>
                          <a:cs typeface="Trebuchet MS"/>
                          <a:sym typeface="Trebuchet MS"/>
                        </a:rPr>
                        <a:t> of smooth muscle,</a:t>
                      </a:r>
                      <a:r>
                        <a:rPr b="1" lang="en" sz="1100">
                          <a:latin typeface="Trebuchet MS"/>
                          <a:ea typeface="Trebuchet MS"/>
                          <a:cs typeface="Trebuchet MS"/>
                          <a:sym typeface="Trebuchet MS"/>
                        </a:rPr>
                        <a:t> </a:t>
                      </a:r>
                      <a:r>
                        <a:rPr b="1" lang="en" sz="1100">
                          <a:solidFill>
                            <a:srgbClr val="CC0000"/>
                          </a:solidFill>
                          <a:latin typeface="Trebuchet MS"/>
                          <a:ea typeface="Trebuchet MS"/>
                          <a:cs typeface="Trebuchet MS"/>
                          <a:sym typeface="Trebuchet MS"/>
                        </a:rPr>
                        <a:t>Contraction</a:t>
                      </a:r>
                      <a:r>
                        <a:rPr lang="en" sz="1100">
                          <a:latin typeface="Trebuchet MS"/>
                          <a:ea typeface="Trebuchet MS"/>
                          <a:cs typeface="Trebuchet MS"/>
                          <a:sym typeface="Trebuchet MS"/>
                        </a:rPr>
                        <a:t> of</a:t>
                      </a:r>
                      <a:endParaRPr sz="1100">
                        <a:latin typeface="Trebuchet MS"/>
                        <a:ea typeface="Trebuchet MS"/>
                        <a:cs typeface="Trebuchet MS"/>
                        <a:sym typeface="Trebuchet MS"/>
                      </a:endParaRPr>
                    </a:p>
                    <a:p>
                      <a:pPr indent="0" lvl="0" marL="0" rtl="0" algn="l">
                        <a:spcBef>
                          <a:spcPts val="0"/>
                        </a:spcBef>
                        <a:spcAft>
                          <a:spcPts val="0"/>
                        </a:spcAft>
                        <a:buNone/>
                      </a:pPr>
                      <a:r>
                        <a:rPr lang="en" sz="1100">
                          <a:latin typeface="Trebuchet MS"/>
                          <a:ea typeface="Trebuchet MS"/>
                          <a:cs typeface="Trebuchet MS"/>
                          <a:sym typeface="Trebuchet MS"/>
                        </a:rPr>
                        <a:t>sphincter </a:t>
                      </a:r>
                      <a:r>
                        <a:rPr lang="en" sz="1100">
                          <a:solidFill>
                            <a:srgbClr val="CC0000"/>
                          </a:solidFill>
                          <a:latin typeface="Trebuchet MS"/>
                          <a:ea typeface="Trebuchet MS"/>
                          <a:cs typeface="Trebuchet MS"/>
                          <a:sym typeface="Trebuchet MS"/>
                        </a:rPr>
                        <a:t>(Urinary retention)</a:t>
                      </a:r>
                      <a:endParaRPr sz="1100">
                        <a:solidFill>
                          <a:srgbClr val="CC0000"/>
                        </a:solidFill>
                        <a:latin typeface="Trebuchet MS"/>
                        <a:ea typeface="Trebuchet MS"/>
                        <a:cs typeface="Trebuchet MS"/>
                        <a:sym typeface="Trebuchet MS"/>
                      </a:endParaRPr>
                    </a:p>
                  </a:txBody>
                  <a:tcPr marT="91425" marB="91425" marR="91425" marL="91425" anchor="ctr"/>
                </a:tc>
              </a:tr>
              <a:tr h="765600">
                <a:tc>
                  <a:txBody>
                    <a:bodyPr/>
                    <a:lstStyle/>
                    <a:p>
                      <a:pPr indent="0" lvl="0" marL="0" rtl="0" algn="ctr">
                        <a:spcBef>
                          <a:spcPts val="0"/>
                        </a:spcBef>
                        <a:spcAft>
                          <a:spcPts val="0"/>
                        </a:spcAft>
                        <a:buNone/>
                      </a:pPr>
                      <a:r>
                        <a:rPr b="1" lang="en" sz="1500">
                          <a:latin typeface="Trebuchet MS"/>
                          <a:ea typeface="Trebuchet MS"/>
                          <a:cs typeface="Trebuchet MS"/>
                          <a:sym typeface="Trebuchet MS"/>
                        </a:rPr>
                        <a:t>Exocrine Glands</a:t>
                      </a:r>
                      <a:endParaRPr b="1" sz="1500">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0" lvl="0" marL="0" rtl="0" algn="l">
                        <a:spcBef>
                          <a:spcPts val="0"/>
                        </a:spcBef>
                        <a:spcAft>
                          <a:spcPts val="0"/>
                        </a:spcAft>
                        <a:buClr>
                          <a:schemeClr val="dk1"/>
                        </a:buClr>
                        <a:buSzPts val="1100"/>
                        <a:buFont typeface="Arial"/>
                        <a:buNone/>
                      </a:pPr>
                      <a:r>
                        <a:rPr lang="en" sz="1200">
                          <a:latin typeface="Trebuchet MS"/>
                          <a:ea typeface="Trebuchet MS"/>
                          <a:cs typeface="Trebuchet MS"/>
                          <a:sym typeface="Trebuchet MS"/>
                        </a:rPr>
                        <a:t>Increase of: sweat, saliva, lacrimal, bronchial and intestinal secretions.</a:t>
                      </a:r>
                      <a:endParaRPr sz="1200">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sz="1200">
                          <a:latin typeface="Trebuchet MS"/>
                          <a:ea typeface="Trebuchet MS"/>
                          <a:cs typeface="Trebuchet MS"/>
                          <a:sym typeface="Trebuchet MS"/>
                        </a:rPr>
                        <a:t>↓ all secretions.</a:t>
                      </a:r>
                      <a:endParaRPr sz="1200">
                        <a:latin typeface="Trebuchet MS"/>
                        <a:ea typeface="Trebuchet MS"/>
                        <a:cs typeface="Trebuchet MS"/>
                        <a:sym typeface="Trebuchet MS"/>
                      </a:endParaRPr>
                    </a:p>
                  </a:txBody>
                  <a:tcPr marT="91425" marB="91425" marR="91425" marL="91425" anchor="ctr"/>
                </a:tc>
              </a:tr>
              <a:tr h="948075">
                <a:tc>
                  <a:txBody>
                    <a:bodyPr/>
                    <a:lstStyle/>
                    <a:p>
                      <a:pPr indent="0" lvl="0" marL="0" rtl="0" algn="ctr">
                        <a:spcBef>
                          <a:spcPts val="0"/>
                        </a:spcBef>
                        <a:spcAft>
                          <a:spcPts val="0"/>
                        </a:spcAft>
                        <a:buNone/>
                      </a:pPr>
                      <a:r>
                        <a:rPr b="1" lang="en" sz="1500">
                          <a:latin typeface="Trebuchet MS"/>
                          <a:ea typeface="Trebuchet MS"/>
                          <a:cs typeface="Trebuchet MS"/>
                          <a:sym typeface="Trebuchet MS"/>
                        </a:rPr>
                        <a:t>GIT</a:t>
                      </a:r>
                      <a:endParaRPr b="1" sz="1500">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0" lvl="0" marL="0" rtl="0" algn="l">
                        <a:spcBef>
                          <a:spcPts val="0"/>
                        </a:spcBef>
                        <a:spcAft>
                          <a:spcPts val="0"/>
                        </a:spcAft>
                        <a:buClr>
                          <a:schemeClr val="dk1"/>
                        </a:buClr>
                        <a:buSzPts val="1100"/>
                        <a:buFont typeface="Arial"/>
                        <a:buNone/>
                      </a:pPr>
                      <a:r>
                        <a:rPr lang="en" sz="1200">
                          <a:latin typeface="Trebuchet MS"/>
                          <a:ea typeface="Trebuchet MS"/>
                          <a:cs typeface="Trebuchet MS"/>
                          <a:sym typeface="Trebuchet MS"/>
                        </a:rPr>
                        <a:t>↑ peristalsis, ↑ secretion,</a:t>
                      </a:r>
                      <a:endParaRPr sz="1200">
                        <a:latin typeface="Trebuchet MS"/>
                        <a:ea typeface="Trebuchet MS"/>
                        <a:cs typeface="Trebuchet MS"/>
                        <a:sym typeface="Trebuchet MS"/>
                      </a:endParaRPr>
                    </a:p>
                    <a:p>
                      <a:pPr indent="0" lvl="0" marL="0" rtl="0" algn="l">
                        <a:spcBef>
                          <a:spcPts val="0"/>
                        </a:spcBef>
                        <a:spcAft>
                          <a:spcPts val="0"/>
                        </a:spcAft>
                        <a:buNone/>
                      </a:pPr>
                      <a:r>
                        <a:rPr lang="en" sz="1200">
                          <a:latin typeface="Trebuchet MS"/>
                          <a:ea typeface="Trebuchet MS"/>
                          <a:cs typeface="Trebuchet MS"/>
                          <a:sym typeface="Trebuchet MS"/>
                        </a:rPr>
                        <a:t>Relaxation of sphincter </a:t>
                      </a:r>
                      <a:r>
                        <a:rPr lang="en" sz="1200">
                          <a:solidFill>
                            <a:srgbClr val="CC0000"/>
                          </a:solidFill>
                          <a:latin typeface="Trebuchet MS"/>
                          <a:ea typeface="Trebuchet MS"/>
                          <a:cs typeface="Trebuchet MS"/>
                          <a:sym typeface="Trebuchet MS"/>
                        </a:rPr>
                        <a:t>(Diarrhea)</a:t>
                      </a:r>
                      <a:endParaRPr sz="1200">
                        <a:solidFill>
                          <a:srgbClr val="CC0000"/>
                        </a:solidFill>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lang="en" sz="1200">
                          <a:latin typeface="Trebuchet MS"/>
                          <a:ea typeface="Trebuchet MS"/>
                          <a:cs typeface="Trebuchet MS"/>
                          <a:sym typeface="Trebuchet MS"/>
                        </a:rPr>
                        <a:t>↓ peristalsis </a:t>
                      </a:r>
                      <a:r>
                        <a:rPr lang="en" sz="1200">
                          <a:solidFill>
                            <a:srgbClr val="666666"/>
                          </a:solidFill>
                          <a:latin typeface="Trebuchet MS"/>
                          <a:ea typeface="Trebuchet MS"/>
                          <a:cs typeface="Trebuchet MS"/>
                          <a:sym typeface="Trebuchet MS"/>
                        </a:rPr>
                        <a:t>(muscle contractions in the digestive tract)</a:t>
                      </a:r>
                      <a:r>
                        <a:rPr lang="en" sz="1200">
                          <a:latin typeface="Trebuchet MS"/>
                          <a:ea typeface="Trebuchet MS"/>
                          <a:cs typeface="Trebuchet MS"/>
                          <a:sym typeface="Trebuchet MS"/>
                        </a:rPr>
                        <a:t>, ↓ secretion,</a:t>
                      </a:r>
                      <a:endParaRPr sz="1200">
                        <a:latin typeface="Trebuchet MS"/>
                        <a:ea typeface="Trebuchet MS"/>
                        <a:cs typeface="Trebuchet MS"/>
                        <a:sym typeface="Trebuchet MS"/>
                      </a:endParaRPr>
                    </a:p>
                    <a:p>
                      <a:pPr indent="0" lvl="0" marL="0" rtl="0" algn="l">
                        <a:spcBef>
                          <a:spcPts val="0"/>
                        </a:spcBef>
                        <a:spcAft>
                          <a:spcPts val="0"/>
                        </a:spcAft>
                        <a:buNone/>
                      </a:pPr>
                      <a:r>
                        <a:rPr lang="en" sz="1200">
                          <a:solidFill>
                            <a:srgbClr val="CC0000"/>
                          </a:solidFill>
                          <a:latin typeface="Trebuchet MS"/>
                          <a:ea typeface="Trebuchet MS"/>
                          <a:cs typeface="Trebuchet MS"/>
                          <a:sym typeface="Trebuchet MS"/>
                        </a:rPr>
                        <a:t>Contraction</a:t>
                      </a:r>
                      <a:r>
                        <a:rPr lang="en" sz="1200">
                          <a:latin typeface="Trebuchet MS"/>
                          <a:ea typeface="Trebuchet MS"/>
                          <a:cs typeface="Trebuchet MS"/>
                          <a:sym typeface="Trebuchet MS"/>
                        </a:rPr>
                        <a:t> of sphincter </a:t>
                      </a:r>
                      <a:r>
                        <a:rPr lang="en" sz="1200">
                          <a:solidFill>
                            <a:srgbClr val="CC0000"/>
                          </a:solidFill>
                          <a:latin typeface="Trebuchet MS"/>
                          <a:ea typeface="Trebuchet MS"/>
                          <a:cs typeface="Trebuchet MS"/>
                          <a:sym typeface="Trebuchet MS"/>
                        </a:rPr>
                        <a:t>(constipation)</a:t>
                      </a:r>
                      <a:r>
                        <a:rPr lang="en" sz="1200">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إمساك</a:t>
                      </a:r>
                      <a:endParaRPr sz="1200">
                        <a:solidFill>
                          <a:srgbClr val="999999"/>
                        </a:solidFill>
                        <a:latin typeface="Trebuchet MS"/>
                        <a:ea typeface="Trebuchet MS"/>
                        <a:cs typeface="Trebuchet MS"/>
                        <a:sym typeface="Trebuchet MS"/>
                      </a:endParaRPr>
                    </a:p>
                  </a:txBody>
                  <a:tcPr marT="91425" marB="91425" marR="91425" marL="91425" anchor="ctr"/>
                </a:tc>
              </a:tr>
              <a:tr h="574725">
                <a:tc>
                  <a:txBody>
                    <a:bodyPr/>
                    <a:lstStyle/>
                    <a:p>
                      <a:pPr indent="0" lvl="0" marL="0" rtl="0" algn="ctr">
                        <a:spcBef>
                          <a:spcPts val="0"/>
                        </a:spcBef>
                        <a:spcAft>
                          <a:spcPts val="0"/>
                        </a:spcAft>
                        <a:buNone/>
                      </a:pPr>
                      <a:r>
                        <a:rPr b="1" lang="en" sz="1500">
                          <a:latin typeface="Trebuchet MS"/>
                          <a:ea typeface="Trebuchet MS"/>
                          <a:cs typeface="Trebuchet MS"/>
                          <a:sym typeface="Trebuchet MS"/>
                        </a:rPr>
                        <a:t>Respiratory System</a:t>
                      </a:r>
                      <a:endParaRPr b="1" sz="1500">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0" lvl="0" marL="0" rtl="0" algn="l">
                        <a:spcBef>
                          <a:spcPts val="0"/>
                        </a:spcBef>
                        <a:spcAft>
                          <a:spcPts val="0"/>
                        </a:spcAft>
                        <a:buClr>
                          <a:schemeClr val="dk1"/>
                        </a:buClr>
                        <a:buSzPts val="1100"/>
                        <a:buFont typeface="Arial"/>
                        <a:buNone/>
                      </a:pPr>
                      <a:r>
                        <a:rPr lang="en" sz="1200">
                          <a:latin typeface="Trebuchet MS"/>
                          <a:ea typeface="Trebuchet MS"/>
                          <a:cs typeface="Trebuchet MS"/>
                          <a:sym typeface="Trebuchet MS"/>
                        </a:rPr>
                        <a:t>1/ Bronchoconstriction</a:t>
                      </a:r>
                      <a:endParaRPr sz="1200">
                        <a:latin typeface="Trebuchet MS"/>
                        <a:ea typeface="Trebuchet MS"/>
                        <a:cs typeface="Trebuchet MS"/>
                        <a:sym typeface="Trebuchet MS"/>
                      </a:endParaRPr>
                    </a:p>
                    <a:p>
                      <a:pPr indent="0" lvl="0" marL="0" rtl="0" algn="l">
                        <a:spcBef>
                          <a:spcPts val="0"/>
                        </a:spcBef>
                        <a:spcAft>
                          <a:spcPts val="0"/>
                        </a:spcAft>
                        <a:buNone/>
                      </a:pPr>
                      <a:r>
                        <a:rPr lang="en" sz="1200">
                          <a:latin typeface="Trebuchet MS"/>
                          <a:ea typeface="Trebuchet MS"/>
                          <a:cs typeface="Trebuchet MS"/>
                          <a:sym typeface="Trebuchet MS"/>
                        </a:rPr>
                        <a:t>2/ ↑ bronchial secretion</a:t>
                      </a:r>
                      <a:endParaRPr sz="1200">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lang="en" sz="1200">
                          <a:latin typeface="Trebuchet MS"/>
                          <a:ea typeface="Trebuchet MS"/>
                          <a:cs typeface="Trebuchet MS"/>
                          <a:sym typeface="Trebuchet MS"/>
                        </a:rPr>
                        <a:t>1/ Bronchodilatation</a:t>
                      </a:r>
                      <a:endParaRPr sz="1200">
                        <a:latin typeface="Trebuchet MS"/>
                        <a:ea typeface="Trebuchet MS"/>
                        <a:cs typeface="Trebuchet MS"/>
                        <a:sym typeface="Trebuchet MS"/>
                      </a:endParaRPr>
                    </a:p>
                    <a:p>
                      <a:pPr indent="0" lvl="0" marL="0" rtl="0" algn="l">
                        <a:spcBef>
                          <a:spcPts val="0"/>
                        </a:spcBef>
                        <a:spcAft>
                          <a:spcPts val="0"/>
                        </a:spcAft>
                        <a:buNone/>
                      </a:pPr>
                      <a:r>
                        <a:rPr lang="en" sz="1200">
                          <a:latin typeface="Trebuchet MS"/>
                          <a:ea typeface="Trebuchet MS"/>
                          <a:cs typeface="Trebuchet MS"/>
                          <a:sym typeface="Trebuchet MS"/>
                        </a:rPr>
                        <a:t>2/ ↓ bronchial secretion</a:t>
                      </a:r>
                      <a:endParaRPr sz="1200">
                        <a:latin typeface="Trebuchet MS"/>
                        <a:ea typeface="Trebuchet MS"/>
                        <a:cs typeface="Trebuchet MS"/>
                        <a:sym typeface="Trebuchet MS"/>
                      </a:endParaRPr>
                    </a:p>
                  </a:txBody>
                  <a:tcPr marT="91425" marB="91425" marR="91425" marL="91425" anchor="ctr"/>
                </a:tc>
              </a:tr>
            </a:tbl>
          </a:graphicData>
        </a:graphic>
      </p:graphicFrame>
      <p:sp>
        <p:nvSpPr>
          <p:cNvPr id="251" name="Google Shape;251;p16"/>
          <p:cNvSpPr txBox="1"/>
          <p:nvPr/>
        </p:nvSpPr>
        <p:spPr>
          <a:xfrm>
            <a:off x="6075857" y="115516"/>
            <a:ext cx="1408800" cy="1242900"/>
          </a:xfrm>
          <a:prstGeom prst="rect">
            <a:avLst/>
          </a:prstGeom>
          <a:noFill/>
          <a:ln cap="flat" cmpd="sng" w="9525">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0000"/>
                </a:solidFill>
                <a:latin typeface="Trebuchet MS"/>
                <a:ea typeface="Trebuchet MS"/>
                <a:cs typeface="Trebuchet MS"/>
                <a:sym typeface="Trebuchet MS"/>
              </a:rPr>
              <a:t>Must to know</a:t>
            </a:r>
            <a:r>
              <a:rPr lang="en">
                <a:solidFill>
                  <a:srgbClr val="6AA84F"/>
                </a:solidFill>
                <a:latin typeface="Trebuchet MS"/>
                <a:ea typeface="Trebuchet MS"/>
                <a:cs typeface="Trebuchet MS"/>
                <a:sym typeface="Trebuchet MS"/>
              </a:rPr>
              <a:t> each drug selective to</a:t>
            </a:r>
            <a:r>
              <a:rPr lang="en">
                <a:solidFill>
                  <a:srgbClr val="6AA84F"/>
                </a:solidFill>
                <a:latin typeface="Trebuchet MS"/>
                <a:ea typeface="Trebuchet MS"/>
                <a:cs typeface="Trebuchet MS"/>
                <a:sym typeface="Trebuchet MS"/>
              </a:rPr>
              <a:t> </a:t>
            </a:r>
            <a:r>
              <a:rPr lang="en">
                <a:solidFill>
                  <a:srgbClr val="6AA84F"/>
                </a:solidFill>
                <a:latin typeface="Trebuchet MS"/>
                <a:ea typeface="Trebuchet MS"/>
                <a:cs typeface="Trebuchet MS"/>
                <a:sym typeface="Trebuchet MS"/>
              </a:rPr>
              <a:t>which </a:t>
            </a:r>
            <a:endParaRPr>
              <a:solidFill>
                <a:srgbClr val="6AA84F"/>
              </a:solidFill>
              <a:latin typeface="Trebuchet MS"/>
              <a:ea typeface="Trebuchet MS"/>
              <a:cs typeface="Trebuchet MS"/>
              <a:sym typeface="Trebuchet MS"/>
            </a:endParaRPr>
          </a:p>
          <a:p>
            <a:pPr indent="0" lvl="0" marL="0" rtl="0" algn="ctr">
              <a:spcBef>
                <a:spcPts val="0"/>
              </a:spcBef>
              <a:spcAft>
                <a:spcPts val="0"/>
              </a:spcAft>
              <a:buNone/>
            </a:pPr>
            <a:r>
              <a:rPr lang="en">
                <a:solidFill>
                  <a:srgbClr val="6AA84F"/>
                </a:solidFill>
                <a:latin typeface="Trebuchet MS"/>
                <a:ea typeface="Trebuchet MS"/>
                <a:cs typeface="Trebuchet MS"/>
                <a:sym typeface="Trebuchet MS"/>
              </a:rPr>
              <a:t>organ/disease </a:t>
            </a:r>
            <a:endParaRPr>
              <a:solidFill>
                <a:srgbClr val="6AA84F"/>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aphicFrame>
        <p:nvGraphicFramePr>
          <p:cNvPr id="256" name="Google Shape;256;p17"/>
          <p:cNvGraphicFramePr/>
          <p:nvPr/>
        </p:nvGraphicFramePr>
        <p:xfrm>
          <a:off x="0" y="-75"/>
          <a:ext cx="3000000" cy="3000000"/>
        </p:xfrm>
        <a:graphic>
          <a:graphicData uri="http://schemas.openxmlformats.org/drawingml/2006/table">
            <a:tbl>
              <a:tblPr>
                <a:noFill/>
                <a:tableStyleId>{D40E9F2B-0D28-41A4-81A0-175BE1277DB0}</a:tableStyleId>
              </a:tblPr>
              <a:tblGrid>
                <a:gridCol w="1149750"/>
                <a:gridCol w="1382700"/>
                <a:gridCol w="2247425"/>
                <a:gridCol w="2780125"/>
              </a:tblGrid>
              <a:tr h="425100">
                <a:tc>
                  <a:txBody>
                    <a:bodyPr/>
                    <a:lstStyle/>
                    <a:p>
                      <a:pPr indent="0" lvl="0" marL="0" rtl="0" algn="ctr">
                        <a:spcBef>
                          <a:spcPts val="0"/>
                        </a:spcBef>
                        <a:spcAft>
                          <a:spcPts val="0"/>
                        </a:spcAft>
                        <a:buNone/>
                      </a:pPr>
                      <a:r>
                        <a:rPr b="1" lang="en" sz="1500">
                          <a:latin typeface="Trebuchet MS"/>
                          <a:ea typeface="Trebuchet MS"/>
                          <a:cs typeface="Trebuchet MS"/>
                          <a:sym typeface="Trebuchet MS"/>
                        </a:rPr>
                        <a:t>System</a:t>
                      </a:r>
                      <a:endParaRPr b="1" sz="1500">
                        <a:latin typeface="Trebuchet MS"/>
                        <a:ea typeface="Trebuchet MS"/>
                        <a:cs typeface="Trebuchet MS"/>
                        <a:sym typeface="Trebuchet MS"/>
                      </a:endParaRPr>
                    </a:p>
                  </a:txBody>
                  <a:tcPr marT="91425" marB="91425" marR="91425" marL="91425" anchor="ctr">
                    <a:solidFill>
                      <a:schemeClr val="dk2"/>
                    </a:solidFill>
                  </a:tcPr>
                </a:tc>
                <a:tc>
                  <a:txBody>
                    <a:bodyPr/>
                    <a:lstStyle/>
                    <a:p>
                      <a:pPr indent="0" lvl="0" marL="0" rtl="0" algn="ctr">
                        <a:spcBef>
                          <a:spcPts val="0"/>
                        </a:spcBef>
                        <a:spcAft>
                          <a:spcPts val="0"/>
                        </a:spcAft>
                        <a:buNone/>
                      </a:pPr>
                      <a:r>
                        <a:rPr b="1" lang="en" sz="1500">
                          <a:latin typeface="Trebuchet MS"/>
                          <a:ea typeface="Trebuchet MS"/>
                          <a:cs typeface="Trebuchet MS"/>
                          <a:sym typeface="Trebuchet MS"/>
                        </a:rPr>
                        <a:t>Drugs</a:t>
                      </a:r>
                      <a:endParaRPr b="1" sz="1500">
                        <a:latin typeface="Trebuchet MS"/>
                        <a:ea typeface="Trebuchet MS"/>
                        <a:cs typeface="Trebuchet MS"/>
                        <a:sym typeface="Trebuchet MS"/>
                      </a:endParaRPr>
                    </a:p>
                  </a:txBody>
                  <a:tcPr marT="91425" marB="91425" marR="91425" marL="91425" anchor="ctr">
                    <a:solidFill>
                      <a:schemeClr val="dk2"/>
                    </a:solidFill>
                  </a:tcPr>
                </a:tc>
                <a:tc>
                  <a:txBody>
                    <a:bodyPr/>
                    <a:lstStyle/>
                    <a:p>
                      <a:pPr indent="0" lvl="0" marL="0" rtl="0" algn="ctr">
                        <a:spcBef>
                          <a:spcPts val="0"/>
                        </a:spcBef>
                        <a:spcAft>
                          <a:spcPts val="0"/>
                        </a:spcAft>
                        <a:buNone/>
                      </a:pPr>
                      <a:r>
                        <a:rPr b="1" lang="en" sz="1500">
                          <a:latin typeface="Trebuchet MS"/>
                          <a:ea typeface="Trebuchet MS"/>
                          <a:cs typeface="Trebuchet MS"/>
                          <a:sym typeface="Trebuchet MS"/>
                        </a:rPr>
                        <a:t>Clinical Uses</a:t>
                      </a:r>
                      <a:endParaRPr b="1" sz="1500">
                        <a:latin typeface="Trebuchet MS"/>
                        <a:ea typeface="Trebuchet MS"/>
                        <a:cs typeface="Trebuchet MS"/>
                        <a:sym typeface="Trebuchet MS"/>
                      </a:endParaRPr>
                    </a:p>
                  </a:txBody>
                  <a:tcPr marT="91425" marB="91425" marR="91425" marL="91425" anchor="ctr">
                    <a:solidFill>
                      <a:schemeClr val="dk2"/>
                    </a:solidFill>
                  </a:tcPr>
                </a:tc>
                <a:tc>
                  <a:txBody>
                    <a:bodyPr/>
                    <a:lstStyle/>
                    <a:p>
                      <a:pPr indent="0" lvl="0" marL="0" rtl="0" algn="ctr">
                        <a:spcBef>
                          <a:spcPts val="0"/>
                        </a:spcBef>
                        <a:spcAft>
                          <a:spcPts val="0"/>
                        </a:spcAft>
                        <a:buNone/>
                      </a:pPr>
                      <a:r>
                        <a:rPr b="1" lang="en" sz="1500">
                          <a:latin typeface="Trebuchet MS"/>
                          <a:ea typeface="Trebuchet MS"/>
                          <a:cs typeface="Trebuchet MS"/>
                          <a:sym typeface="Trebuchet MS"/>
                        </a:rPr>
                        <a:t>Pharmacodynamic Actions</a:t>
                      </a:r>
                      <a:endParaRPr b="1" sz="1500">
                        <a:latin typeface="Trebuchet MS"/>
                        <a:ea typeface="Trebuchet MS"/>
                        <a:cs typeface="Trebuchet MS"/>
                        <a:sym typeface="Trebuchet MS"/>
                      </a:endParaRPr>
                    </a:p>
                  </a:txBody>
                  <a:tcPr marT="91425" marB="91425" marR="91425" marL="91425" anchor="ctr">
                    <a:solidFill>
                      <a:schemeClr val="dk2"/>
                    </a:solidFill>
                  </a:tcPr>
                </a:tc>
              </a:tr>
              <a:tr h="834500">
                <a:tc rowSpan="3">
                  <a:txBody>
                    <a:bodyPr/>
                    <a:lstStyle/>
                    <a:p>
                      <a:pPr indent="0" lvl="0" marL="0" rtl="0" algn="ctr">
                        <a:spcBef>
                          <a:spcPts val="0"/>
                        </a:spcBef>
                        <a:spcAft>
                          <a:spcPts val="0"/>
                        </a:spcAft>
                        <a:buNone/>
                      </a:pPr>
                      <a:r>
                        <a:rPr b="1" lang="en">
                          <a:latin typeface="Trebuchet MS"/>
                          <a:ea typeface="Trebuchet MS"/>
                          <a:cs typeface="Trebuchet MS"/>
                          <a:sym typeface="Trebuchet MS"/>
                        </a:rPr>
                        <a:t>CNS</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300" u="sng">
                          <a:latin typeface="Trebuchet MS"/>
                          <a:ea typeface="Trebuchet MS"/>
                          <a:cs typeface="Trebuchet MS"/>
                          <a:sym typeface="Trebuchet MS"/>
                        </a:rPr>
                        <a:t>Benz</a:t>
                      </a:r>
                      <a:r>
                        <a:rPr b="1" lang="en" sz="1300">
                          <a:latin typeface="Trebuchet MS"/>
                          <a:ea typeface="Trebuchet MS"/>
                          <a:cs typeface="Trebuchet MS"/>
                          <a:sym typeface="Trebuchet MS"/>
                        </a:rPr>
                        <a:t>tropine</a:t>
                      </a:r>
                      <a:endParaRPr b="1" sz="1300">
                        <a:solidFill>
                          <a:srgbClr val="3C78D8"/>
                        </a:solidFill>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0" lvl="0" marL="0" rtl="0" algn="l">
                        <a:spcBef>
                          <a:spcPts val="0"/>
                        </a:spcBef>
                        <a:spcAft>
                          <a:spcPts val="0"/>
                        </a:spcAft>
                        <a:buNone/>
                      </a:pPr>
                      <a:r>
                        <a:rPr lang="en" sz="1100" u="sng">
                          <a:latin typeface="Trebuchet MS"/>
                          <a:ea typeface="Trebuchet MS"/>
                          <a:cs typeface="Trebuchet MS"/>
                          <a:sym typeface="Trebuchet MS"/>
                        </a:rPr>
                        <a:t>Park</a:t>
                      </a:r>
                      <a:r>
                        <a:rPr lang="en" sz="1100">
                          <a:latin typeface="Trebuchet MS"/>
                          <a:ea typeface="Trebuchet MS"/>
                          <a:cs typeface="Trebuchet MS"/>
                          <a:sym typeface="Trebuchet MS"/>
                        </a:rPr>
                        <a:t>insonism</a:t>
                      </a:r>
                      <a:endParaRPr sz="11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solidFill>
                            <a:srgbClr val="999999"/>
                          </a:solidFill>
                          <a:latin typeface="Trebuchet MS"/>
                          <a:ea typeface="Trebuchet MS"/>
                          <a:cs typeface="Trebuchet MS"/>
                          <a:sym typeface="Trebuchet MS"/>
                        </a:rPr>
                        <a:t>*Mnemonic: To park your car you’ll need Benzene to move it (Team 439)</a:t>
                      </a:r>
                      <a:endParaRPr sz="1000">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b="1" lang="en" sz="1000">
                          <a:latin typeface="Trebuchet MS"/>
                          <a:ea typeface="Trebuchet MS"/>
                          <a:cs typeface="Trebuchet MS"/>
                          <a:sym typeface="Trebuchet MS"/>
                        </a:rPr>
                        <a:t>-Antiparkinsonian effect</a:t>
                      </a:r>
                      <a:r>
                        <a:rPr lang="en" sz="1000">
                          <a:latin typeface="Trebuchet MS"/>
                          <a:ea typeface="Trebuchet MS"/>
                          <a:cs typeface="Trebuchet MS"/>
                          <a:sym typeface="Trebuchet MS"/>
                        </a:rPr>
                        <a:t> (block basal ganglia)</a:t>
                      </a:r>
                      <a:endParaRPr sz="1000">
                        <a:latin typeface="Trebuchet MS"/>
                        <a:ea typeface="Trebuchet MS"/>
                        <a:cs typeface="Trebuchet MS"/>
                        <a:sym typeface="Trebuchet MS"/>
                      </a:endParaRPr>
                    </a:p>
                  </a:txBody>
                  <a:tcPr marT="91425" marB="91425" marR="91425" marL="91425" anchor="ctr"/>
                </a:tc>
              </a:tr>
              <a:tr h="2015450">
                <a:tc vMerge="1"/>
                <a:tc>
                  <a:txBody>
                    <a:bodyPr/>
                    <a:lstStyle/>
                    <a:p>
                      <a:pPr indent="0" lvl="0" marL="0" rtl="0" algn="ctr">
                        <a:spcBef>
                          <a:spcPts val="0"/>
                        </a:spcBef>
                        <a:spcAft>
                          <a:spcPts val="0"/>
                        </a:spcAft>
                        <a:buClr>
                          <a:schemeClr val="dk1"/>
                        </a:buClr>
                        <a:buSzPts val="1100"/>
                        <a:buFont typeface="Arial"/>
                        <a:buNone/>
                      </a:pPr>
                      <a:r>
                        <a:rPr b="1" lang="en" sz="1300" u="sng">
                          <a:latin typeface="Trebuchet MS"/>
                          <a:ea typeface="Trebuchet MS"/>
                          <a:cs typeface="Trebuchet MS"/>
                          <a:sym typeface="Trebuchet MS"/>
                        </a:rPr>
                        <a:t>Hyo</a:t>
                      </a:r>
                      <a:r>
                        <a:rPr b="1" lang="en" sz="1300">
                          <a:latin typeface="Trebuchet MS"/>
                          <a:ea typeface="Trebuchet MS"/>
                          <a:cs typeface="Trebuchet MS"/>
                          <a:sym typeface="Trebuchet MS"/>
                        </a:rPr>
                        <a:t>scine</a:t>
                      </a:r>
                      <a:endParaRPr b="1" sz="1300">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b="1" lang="en" sz="1300">
                          <a:solidFill>
                            <a:srgbClr val="999999"/>
                          </a:solidFill>
                          <a:latin typeface="Trebuchet MS"/>
                          <a:ea typeface="Trebuchet MS"/>
                          <a:cs typeface="Trebuchet MS"/>
                          <a:sym typeface="Trebuchet MS"/>
                        </a:rPr>
                        <a:t>(preventative,</a:t>
                      </a:r>
                      <a:endParaRPr b="1" sz="1300">
                        <a:solidFill>
                          <a:srgbClr val="999999"/>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b="1" lang="en" sz="1300">
                          <a:solidFill>
                            <a:srgbClr val="999999"/>
                          </a:solidFill>
                          <a:latin typeface="Trebuchet MS"/>
                          <a:ea typeface="Trebuchet MS"/>
                          <a:cs typeface="Trebuchet MS"/>
                          <a:sym typeface="Trebuchet MS"/>
                        </a:rPr>
                        <a:t>taken before</a:t>
                      </a:r>
                      <a:endParaRPr b="1" sz="1300">
                        <a:solidFill>
                          <a:srgbClr val="999999"/>
                        </a:solidFill>
                        <a:latin typeface="Trebuchet MS"/>
                        <a:ea typeface="Trebuchet MS"/>
                        <a:cs typeface="Trebuchet MS"/>
                        <a:sym typeface="Trebuchet MS"/>
                      </a:endParaRPr>
                    </a:p>
                    <a:p>
                      <a:pPr indent="0" lvl="0" marL="0" rtl="0" algn="ctr">
                        <a:spcBef>
                          <a:spcPts val="0"/>
                        </a:spcBef>
                        <a:spcAft>
                          <a:spcPts val="0"/>
                        </a:spcAft>
                        <a:buNone/>
                      </a:pPr>
                      <a:r>
                        <a:rPr b="1" lang="en" sz="1300">
                          <a:solidFill>
                            <a:srgbClr val="999999"/>
                          </a:solidFill>
                          <a:latin typeface="Trebuchet MS"/>
                          <a:ea typeface="Trebuchet MS"/>
                          <a:cs typeface="Trebuchet MS"/>
                          <a:sym typeface="Trebuchet MS"/>
                        </a:rPr>
                        <a:t>symptoms)</a:t>
                      </a:r>
                      <a:endParaRPr b="1" sz="1300">
                        <a:solidFill>
                          <a:srgbClr val="999999"/>
                        </a:solidFill>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298450" lvl="0" marL="457200" rtl="0" algn="l">
                        <a:spcBef>
                          <a:spcPts val="0"/>
                        </a:spcBef>
                        <a:spcAft>
                          <a:spcPts val="0"/>
                        </a:spcAft>
                        <a:buClr>
                          <a:schemeClr val="dk2"/>
                        </a:buClr>
                        <a:buSzPts val="1100"/>
                        <a:buFont typeface="Trebuchet MS"/>
                        <a:buChar char="❖"/>
                      </a:pPr>
                      <a:r>
                        <a:rPr lang="en" sz="1100">
                          <a:latin typeface="Trebuchet MS"/>
                          <a:ea typeface="Trebuchet MS"/>
                          <a:cs typeface="Trebuchet MS"/>
                          <a:sym typeface="Trebuchet MS"/>
                        </a:rPr>
                        <a:t>Motion sickness </a:t>
                      </a:r>
                      <a:r>
                        <a:rPr lang="en" sz="1100">
                          <a:solidFill>
                            <a:srgbClr val="999999"/>
                          </a:solidFill>
                          <a:latin typeface="Trebuchet MS"/>
                          <a:ea typeface="Trebuchet MS"/>
                          <a:cs typeface="Trebuchet MS"/>
                          <a:sym typeface="Trebuchet MS"/>
                        </a:rPr>
                        <a:t>(vomiting) </a:t>
                      </a:r>
                      <a:r>
                        <a:rPr lang="en" sz="1100">
                          <a:solidFill>
                            <a:srgbClr val="999999"/>
                          </a:solidFill>
                          <a:latin typeface="Trebuchet MS"/>
                          <a:ea typeface="Trebuchet MS"/>
                          <a:cs typeface="Trebuchet MS"/>
                          <a:sym typeface="Trebuchet MS"/>
                        </a:rPr>
                        <a:t>“antiemetic Effect”</a:t>
                      </a:r>
                      <a:endParaRPr sz="1100">
                        <a:solidFill>
                          <a:srgbClr val="999999"/>
                        </a:solidFill>
                        <a:latin typeface="Trebuchet MS"/>
                        <a:ea typeface="Trebuchet MS"/>
                        <a:cs typeface="Trebuchet MS"/>
                        <a:sym typeface="Trebuchet MS"/>
                      </a:endParaRPr>
                    </a:p>
                    <a:p>
                      <a:pPr indent="-298450" lvl="0" marL="457200" rtl="0" algn="l">
                        <a:spcBef>
                          <a:spcPts val="0"/>
                        </a:spcBef>
                        <a:spcAft>
                          <a:spcPts val="0"/>
                        </a:spcAft>
                        <a:buClr>
                          <a:srgbClr val="999999"/>
                        </a:buClr>
                        <a:buSzPts val="1100"/>
                        <a:buFont typeface="Trebuchet MS"/>
                        <a:buChar char="❖"/>
                      </a:pPr>
                      <a:r>
                        <a:rPr lang="en" sz="1100">
                          <a:solidFill>
                            <a:srgbClr val="999999"/>
                          </a:solidFill>
                          <a:latin typeface="Trebuchet MS"/>
                          <a:ea typeface="Trebuchet MS"/>
                          <a:cs typeface="Trebuchet MS"/>
                          <a:sym typeface="Trebuchet MS"/>
                        </a:rPr>
                        <a:t>Pre-anesthetic + an Amnesia effect</a:t>
                      </a:r>
                      <a:endParaRPr sz="1100">
                        <a:solidFill>
                          <a:srgbClr val="999999"/>
                        </a:solidFill>
                        <a:latin typeface="Trebuchet MS"/>
                        <a:ea typeface="Trebuchet MS"/>
                        <a:cs typeface="Trebuchet MS"/>
                        <a:sym typeface="Trebuchet MS"/>
                      </a:endParaRPr>
                    </a:p>
                    <a:p>
                      <a:pPr indent="0" lvl="0" marL="0" rtl="0" algn="ctr">
                        <a:spcBef>
                          <a:spcPts val="0"/>
                        </a:spcBef>
                        <a:spcAft>
                          <a:spcPts val="0"/>
                        </a:spcAft>
                        <a:buNone/>
                      </a:pPr>
                      <a:r>
                        <a:rPr lang="en" sz="1000">
                          <a:solidFill>
                            <a:srgbClr val="999999"/>
                          </a:solidFill>
                          <a:latin typeface="Trebuchet MS"/>
                          <a:ea typeface="Trebuchet MS"/>
                          <a:cs typeface="Trebuchet MS"/>
                          <a:sym typeface="Trebuchet MS"/>
                        </a:rPr>
                        <a:t>( شعور الفقدان بالذاكرة عشان المریض ما یتذكر شيء من العملیة)</a:t>
                      </a:r>
                      <a:endParaRPr sz="1000">
                        <a:solidFill>
                          <a:srgbClr val="999999"/>
                        </a:solidFill>
                        <a:latin typeface="Trebuchet MS"/>
                        <a:ea typeface="Trebuchet MS"/>
                        <a:cs typeface="Trebuchet MS"/>
                        <a:sym typeface="Trebuchet MS"/>
                      </a:endParaRPr>
                    </a:p>
                    <a:p>
                      <a:pPr indent="-298450" lvl="0" marL="457200" rtl="0" algn="l">
                        <a:spcBef>
                          <a:spcPts val="0"/>
                        </a:spcBef>
                        <a:spcAft>
                          <a:spcPts val="0"/>
                        </a:spcAft>
                        <a:buClr>
                          <a:srgbClr val="999999"/>
                        </a:buClr>
                        <a:buSzPts val="1100"/>
                        <a:buFont typeface="Trebuchet MS"/>
                        <a:buChar char="❖"/>
                      </a:pPr>
                      <a:r>
                        <a:rPr lang="en" sz="1100">
                          <a:solidFill>
                            <a:srgbClr val="999999"/>
                          </a:solidFill>
                          <a:latin typeface="Trebuchet MS"/>
                          <a:ea typeface="Trebuchet MS"/>
                          <a:cs typeface="Trebuchet MS"/>
                          <a:sym typeface="Trebuchet MS"/>
                        </a:rPr>
                        <a:t>Antispasmodic</a:t>
                      </a:r>
                      <a:endParaRPr sz="1100">
                        <a:solidFill>
                          <a:srgbClr val="999999"/>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solidFill>
                            <a:srgbClr val="999999"/>
                          </a:solidFill>
                          <a:latin typeface="Trebuchet MS"/>
                          <a:ea typeface="Trebuchet MS"/>
                          <a:cs typeface="Trebuchet MS"/>
                          <a:sym typeface="Trebuchet MS"/>
                        </a:rPr>
                        <a:t>*Mnemonic: people feel motion sickness as the plane goes Higher (Hyoscine)</a:t>
                      </a:r>
                      <a:endParaRPr sz="1000">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-Hyoscine →</a:t>
                      </a:r>
                      <a:r>
                        <a:rPr lang="en" sz="1000">
                          <a:solidFill>
                            <a:srgbClr val="CC0000"/>
                          </a:solidFill>
                          <a:latin typeface="Trebuchet MS"/>
                          <a:ea typeface="Trebuchet MS"/>
                          <a:cs typeface="Trebuchet MS"/>
                          <a:sym typeface="Trebuchet MS"/>
                        </a:rPr>
                        <a:t> (sedative effect)</a:t>
                      </a:r>
                      <a:endParaRPr sz="10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-Antiemetic effect (block vomiting</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center)</a:t>
                      </a:r>
                      <a:endParaRPr sz="1000">
                        <a:latin typeface="Trebuchet MS"/>
                        <a:ea typeface="Trebuchet MS"/>
                        <a:cs typeface="Trebuchet MS"/>
                        <a:sym typeface="Trebuchet MS"/>
                      </a:endParaRPr>
                    </a:p>
                  </a:txBody>
                  <a:tcPr marT="91425" marB="91425" marR="91425" marL="91425" anchor="ctr"/>
                </a:tc>
              </a:tr>
              <a:tr h="1654025">
                <a:tc vMerge="1"/>
                <a:tc rowSpan="2">
                  <a:txBody>
                    <a:bodyPr/>
                    <a:lstStyle/>
                    <a:p>
                      <a:pPr indent="0" lvl="0" marL="0" rtl="0" algn="ctr">
                        <a:spcBef>
                          <a:spcPts val="0"/>
                        </a:spcBef>
                        <a:spcAft>
                          <a:spcPts val="0"/>
                        </a:spcAft>
                        <a:buNone/>
                      </a:pPr>
                      <a:r>
                        <a:rPr b="1" lang="en">
                          <a:latin typeface="Trebuchet MS"/>
                          <a:ea typeface="Trebuchet MS"/>
                          <a:cs typeface="Trebuchet MS"/>
                          <a:sym typeface="Trebuchet MS"/>
                        </a:rPr>
                        <a:t>Atropine</a:t>
                      </a:r>
                      <a:endParaRPr b="1">
                        <a:latin typeface="Trebuchet MS"/>
                        <a:ea typeface="Trebuchet MS"/>
                        <a:cs typeface="Trebuchet MS"/>
                        <a:sym typeface="Trebuchet MS"/>
                      </a:endParaRPr>
                    </a:p>
                    <a:p>
                      <a:pPr indent="0" lvl="0" marL="0" rtl="0" algn="ctr">
                        <a:spcBef>
                          <a:spcPts val="0"/>
                        </a:spcBef>
                        <a:spcAft>
                          <a:spcPts val="0"/>
                        </a:spcAft>
                        <a:buNone/>
                      </a:pPr>
                      <a:r>
                        <a:rPr b="1" lang="en">
                          <a:latin typeface="Trebuchet MS"/>
                          <a:ea typeface="Trebuchet MS"/>
                          <a:cs typeface="Trebuchet MS"/>
                          <a:sym typeface="Trebuchet MS"/>
                        </a:rPr>
                        <a:t> (I.V / I.M)</a:t>
                      </a:r>
                      <a:endParaRPr b="1">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0" lvl="0" marL="0" rtl="0" algn="ctr">
                        <a:spcBef>
                          <a:spcPts val="0"/>
                        </a:spcBef>
                        <a:spcAft>
                          <a:spcPts val="0"/>
                        </a:spcAft>
                        <a:buNone/>
                      </a:pPr>
                      <a:r>
                        <a:rPr lang="en" sz="1100">
                          <a:latin typeface="Trebuchet MS"/>
                          <a:ea typeface="Trebuchet MS"/>
                          <a:cs typeface="Trebuchet MS"/>
                          <a:sym typeface="Trebuchet MS"/>
                        </a:rPr>
                        <a:t>Pre-anesthetic, Antispasmodic</a:t>
                      </a:r>
                      <a:endParaRPr sz="1100">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a:t>
                      </a:r>
                      <a:r>
                        <a:rPr b="1" lang="en" sz="1000">
                          <a:latin typeface="Trebuchet MS"/>
                          <a:ea typeface="Trebuchet MS"/>
                          <a:cs typeface="Trebuchet MS"/>
                          <a:sym typeface="Trebuchet MS"/>
                        </a:rPr>
                        <a:t>Atropine</a:t>
                      </a:r>
                      <a:r>
                        <a:rPr lang="en" sz="1000">
                          <a:latin typeface="Trebuchet MS"/>
                          <a:ea typeface="Trebuchet MS"/>
                          <a:cs typeface="Trebuchet MS"/>
                          <a:sym typeface="Trebuchet MS"/>
                        </a:rPr>
                        <a:t> at clinical doses, initial</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stimulation followed by depression</a:t>
                      </a:r>
                      <a:endParaRPr sz="1000">
                        <a:latin typeface="Trebuchet MS"/>
                        <a:ea typeface="Trebuchet MS"/>
                        <a:cs typeface="Trebuchet MS"/>
                        <a:sym typeface="Trebuchet MS"/>
                      </a:endParaRPr>
                    </a:p>
                    <a:p>
                      <a:pPr indent="0" lvl="0" marL="0" rtl="0" algn="l">
                        <a:spcBef>
                          <a:spcPts val="0"/>
                        </a:spcBef>
                        <a:spcAft>
                          <a:spcPts val="0"/>
                        </a:spcAft>
                        <a:buNone/>
                      </a:pPr>
                      <a:r>
                        <a:rPr lang="en" sz="1000">
                          <a:solidFill>
                            <a:srgbClr val="CC0000"/>
                          </a:solidFill>
                          <a:latin typeface="Trebuchet MS"/>
                          <a:ea typeface="Trebuchet MS"/>
                          <a:cs typeface="Trebuchet MS"/>
                          <a:sym typeface="Trebuchet MS"/>
                        </a:rPr>
                        <a:t>(sedative effect)</a:t>
                      </a:r>
                      <a:endParaRPr sz="10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b="1" lang="en" sz="1000">
                          <a:latin typeface="Trebuchet MS"/>
                          <a:ea typeface="Trebuchet MS"/>
                          <a:cs typeface="Trebuchet MS"/>
                          <a:sym typeface="Trebuchet MS"/>
                        </a:rPr>
                        <a:t>High doses of atropine </a:t>
                      </a:r>
                      <a:r>
                        <a:rPr lang="en" sz="1000">
                          <a:latin typeface="Trebuchet MS"/>
                          <a:ea typeface="Trebuchet MS"/>
                          <a:cs typeface="Trebuchet MS"/>
                          <a:sym typeface="Trebuchet MS"/>
                        </a:rPr>
                        <a:t>cause cortical</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excitation, restlessness, disorientation,</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Hallucination and delirium</a:t>
                      </a:r>
                      <a:r>
                        <a:rPr lang="en" sz="1000">
                          <a:solidFill>
                            <a:srgbClr val="999999"/>
                          </a:solidFill>
                          <a:latin typeface="Trebuchet MS"/>
                          <a:ea typeface="Trebuchet MS"/>
                          <a:cs typeface="Trebuchet MS"/>
                          <a:sym typeface="Trebuchet MS"/>
                        </a:rPr>
                        <a:t>(confusion)</a:t>
                      </a:r>
                      <a:endParaRPr sz="1000">
                        <a:solidFill>
                          <a:srgbClr val="999999"/>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followed by respiratory depression and </a:t>
                      </a:r>
                      <a:r>
                        <a:rPr lang="en" sz="1000">
                          <a:latin typeface="Trebuchet MS"/>
                          <a:ea typeface="Trebuchet MS"/>
                          <a:cs typeface="Trebuchet MS"/>
                          <a:sym typeface="Trebuchet MS"/>
                        </a:rPr>
                        <a:t>c</a:t>
                      </a:r>
                      <a:r>
                        <a:rPr lang="en" sz="1000">
                          <a:latin typeface="Trebuchet MS"/>
                          <a:ea typeface="Trebuchet MS"/>
                          <a:cs typeface="Trebuchet MS"/>
                          <a:sym typeface="Trebuchet MS"/>
                        </a:rPr>
                        <a:t>oma.</a:t>
                      </a:r>
                      <a:endParaRPr sz="1000">
                        <a:latin typeface="Trebuchet MS"/>
                        <a:ea typeface="Trebuchet MS"/>
                        <a:cs typeface="Trebuchet MS"/>
                        <a:sym typeface="Trebuchet MS"/>
                      </a:endParaRPr>
                    </a:p>
                  </a:txBody>
                  <a:tcPr marT="91425" marB="91425" marR="91425" marL="91425" anchor="ctr"/>
                </a:tc>
              </a:tr>
              <a:tr h="2235875">
                <a:tc>
                  <a:txBody>
                    <a:bodyPr/>
                    <a:lstStyle/>
                    <a:p>
                      <a:pPr indent="0" lvl="0" marL="0" rtl="0" algn="ctr">
                        <a:spcBef>
                          <a:spcPts val="0"/>
                        </a:spcBef>
                        <a:spcAft>
                          <a:spcPts val="0"/>
                        </a:spcAft>
                        <a:buNone/>
                      </a:pPr>
                      <a:r>
                        <a:rPr b="1" lang="en">
                          <a:latin typeface="Trebuchet MS"/>
                          <a:ea typeface="Trebuchet MS"/>
                          <a:cs typeface="Trebuchet MS"/>
                          <a:sym typeface="Trebuchet MS"/>
                        </a:rPr>
                        <a:t>CVS</a:t>
                      </a:r>
                      <a:endParaRPr b="1">
                        <a:latin typeface="Trebuchet MS"/>
                        <a:ea typeface="Trebuchet MS"/>
                        <a:cs typeface="Trebuchet MS"/>
                        <a:sym typeface="Trebuchet MS"/>
                      </a:endParaRPr>
                    </a:p>
                  </a:txBody>
                  <a:tcPr marT="91425" marB="91425" marR="91425" marL="91425" anchor="ctr">
                    <a:solidFill>
                      <a:srgbClr val="D9D9D9"/>
                    </a:solidFill>
                  </a:tcPr>
                </a:tc>
                <a:tc vMerge="1"/>
                <a:tc>
                  <a:txBody>
                    <a:bodyPr/>
                    <a:lstStyle/>
                    <a:p>
                      <a:pPr indent="0" lvl="0" marL="0" rtl="0" algn="l">
                        <a:spcBef>
                          <a:spcPts val="0"/>
                        </a:spcBef>
                        <a:spcAft>
                          <a:spcPts val="0"/>
                        </a:spcAft>
                        <a:buClr>
                          <a:schemeClr val="dk1"/>
                        </a:buClr>
                        <a:buSzPts val="1100"/>
                        <a:buFont typeface="Arial"/>
                        <a:buNone/>
                      </a:pPr>
                      <a:r>
                        <a:rPr lang="en" sz="1100">
                          <a:latin typeface="Trebuchet MS"/>
                          <a:ea typeface="Trebuchet MS"/>
                          <a:cs typeface="Trebuchet MS"/>
                          <a:sym typeface="Trebuchet MS"/>
                        </a:rPr>
                        <a:t>Sinus Bradycardia. </a:t>
                      </a:r>
                      <a:r>
                        <a:rPr lang="en" sz="1100">
                          <a:solidFill>
                            <a:schemeClr val="dk1"/>
                          </a:solidFill>
                          <a:latin typeface="Trebuchet MS"/>
                          <a:ea typeface="Trebuchet MS"/>
                          <a:cs typeface="Trebuchet MS"/>
                          <a:sym typeface="Trebuchet MS"/>
                        </a:rPr>
                        <a:t>Used to increase</a:t>
                      </a:r>
                      <a:endParaRPr sz="11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100">
                          <a:solidFill>
                            <a:schemeClr val="dk1"/>
                          </a:solidFill>
                          <a:latin typeface="Trebuchet MS"/>
                          <a:ea typeface="Trebuchet MS"/>
                          <a:cs typeface="Trebuchet MS"/>
                          <a:sym typeface="Trebuchet MS"/>
                        </a:rPr>
                        <a:t>heart rate through </a:t>
                      </a:r>
                      <a:r>
                        <a:rPr b="1" lang="en" sz="1100">
                          <a:solidFill>
                            <a:schemeClr val="dk1"/>
                          </a:solidFill>
                          <a:latin typeface="Trebuchet MS"/>
                          <a:ea typeface="Trebuchet MS"/>
                          <a:cs typeface="Trebuchet MS"/>
                          <a:sym typeface="Trebuchet MS"/>
                        </a:rPr>
                        <a:t>vagolytic effects</a:t>
                      </a:r>
                      <a:r>
                        <a:rPr b="1" lang="en" sz="1100">
                          <a:solidFill>
                            <a:schemeClr val="accent3"/>
                          </a:solidFill>
                          <a:latin typeface="Trebuchet MS"/>
                          <a:ea typeface="Trebuchet MS"/>
                          <a:cs typeface="Trebuchet MS"/>
                          <a:sym typeface="Trebuchet MS"/>
                        </a:rPr>
                        <a:t> </a:t>
                      </a:r>
                      <a:r>
                        <a:rPr lang="en" sz="1000">
                          <a:solidFill>
                            <a:srgbClr val="999999"/>
                          </a:solidFill>
                          <a:latin typeface="Trebuchet MS"/>
                          <a:ea typeface="Trebuchet MS"/>
                          <a:cs typeface="Trebuchet MS"/>
                          <a:sym typeface="Trebuchet MS"/>
                        </a:rPr>
                        <a:t>(inhibits action of Vagus nerve to the</a:t>
                      </a:r>
                      <a:endParaRPr sz="1000">
                        <a:solidFill>
                          <a:srgbClr val="999999"/>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solidFill>
                            <a:srgbClr val="999999"/>
                          </a:solidFill>
                          <a:latin typeface="Trebuchet MS"/>
                          <a:ea typeface="Trebuchet MS"/>
                          <a:cs typeface="Trebuchet MS"/>
                          <a:sym typeface="Trebuchet MS"/>
                        </a:rPr>
                        <a:t>heart),</a:t>
                      </a:r>
                      <a:r>
                        <a:rPr lang="en" sz="1000">
                          <a:latin typeface="Trebuchet MS"/>
                          <a:ea typeface="Trebuchet MS"/>
                          <a:cs typeface="Trebuchet MS"/>
                          <a:sym typeface="Trebuchet MS"/>
                        </a:rPr>
                        <a:t> </a:t>
                      </a:r>
                      <a:r>
                        <a:rPr lang="en" sz="1100">
                          <a:latin typeface="Trebuchet MS"/>
                          <a:ea typeface="Trebuchet MS"/>
                          <a:cs typeface="Trebuchet MS"/>
                          <a:sym typeface="Trebuchet MS"/>
                        </a:rPr>
                        <a:t>causing increase in cardiac output.</a:t>
                      </a:r>
                      <a:endParaRPr sz="1100">
                        <a:latin typeface="Trebuchet MS"/>
                        <a:ea typeface="Trebuchet MS"/>
                        <a:cs typeface="Trebuchet MS"/>
                        <a:sym typeface="Trebuchet MS"/>
                      </a:endParaRPr>
                    </a:p>
                    <a:p>
                      <a:pPr indent="0" lvl="0" marL="0" rtl="0" algn="l">
                        <a:spcBef>
                          <a:spcPts val="0"/>
                        </a:spcBef>
                        <a:spcAft>
                          <a:spcPts val="0"/>
                        </a:spcAft>
                        <a:buNone/>
                      </a:pPr>
                      <a:r>
                        <a:t/>
                      </a:r>
                      <a:endParaRPr sz="1100">
                        <a:solidFill>
                          <a:srgbClr val="3D85C6"/>
                        </a:solidFill>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b="1" lang="en" sz="1000">
                          <a:latin typeface="Trebuchet MS"/>
                          <a:ea typeface="Trebuchet MS"/>
                          <a:cs typeface="Trebuchet MS"/>
                          <a:sym typeface="Trebuchet MS"/>
                        </a:rPr>
                        <a:t>Atropine</a:t>
                      </a:r>
                      <a:r>
                        <a:rPr lang="en" sz="1000">
                          <a:latin typeface="Trebuchet MS"/>
                          <a:ea typeface="Trebuchet MS"/>
                          <a:cs typeface="Trebuchet MS"/>
                          <a:sym typeface="Trebuchet MS"/>
                        </a:rPr>
                        <a:t> cause initial bradycardia</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followed by tachycardia due to blockade</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of M2-receptors on SA node.</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 </a:t>
                      </a:r>
                      <a:r>
                        <a:rPr b="1" lang="en" sz="1000">
                          <a:latin typeface="Trebuchet MS"/>
                          <a:ea typeface="Trebuchet MS"/>
                          <a:cs typeface="Trebuchet MS"/>
                          <a:sym typeface="Trebuchet MS"/>
                        </a:rPr>
                        <a:t>AV conduction </a:t>
                      </a:r>
                      <a:r>
                        <a:rPr lang="en" sz="1000">
                          <a:latin typeface="Trebuchet MS"/>
                          <a:ea typeface="Trebuchet MS"/>
                          <a:cs typeface="Trebuchet MS"/>
                          <a:sym typeface="Trebuchet MS"/>
                        </a:rPr>
                        <a:t>(+ ve dromotropic</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effect).</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 vasodilation induced by cholinergic</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agonists.</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solidFill>
                            <a:srgbClr val="CC0000"/>
                          </a:solidFill>
                          <a:latin typeface="Trebuchet MS"/>
                          <a:ea typeface="Trebuchet MS"/>
                          <a:cs typeface="Trebuchet MS"/>
                          <a:sym typeface="Trebuchet MS"/>
                        </a:rPr>
                        <a:t>Toxic dose:</a:t>
                      </a:r>
                      <a:r>
                        <a:rPr lang="en" sz="1000">
                          <a:latin typeface="Trebuchet MS"/>
                          <a:ea typeface="Trebuchet MS"/>
                          <a:cs typeface="Trebuchet MS"/>
                          <a:sym typeface="Trebuchet MS"/>
                        </a:rPr>
                        <a:t> Cutaneous vasodilation will</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cause → (atropine flush).</a:t>
                      </a:r>
                      <a:endParaRPr sz="1000">
                        <a:solidFill>
                          <a:srgbClr val="3C78D8"/>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Atropine does not influence Blood</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pressure.</a:t>
                      </a:r>
                      <a:endParaRPr sz="1000">
                        <a:latin typeface="Trebuchet MS"/>
                        <a:ea typeface="Trebuchet MS"/>
                        <a:cs typeface="Trebuchet MS"/>
                        <a:sym typeface="Trebuchet MS"/>
                      </a:endParaRPr>
                    </a:p>
                  </a:txBody>
                  <a:tcPr marT="91425" marB="91425" marR="91425" marL="91425" anchor="ctr"/>
                </a:tc>
              </a:tr>
              <a:tr h="2125675">
                <a:tc>
                  <a:txBody>
                    <a:bodyPr/>
                    <a:lstStyle/>
                    <a:p>
                      <a:pPr indent="0" lvl="0" marL="0" rtl="0" algn="ctr">
                        <a:spcBef>
                          <a:spcPts val="0"/>
                        </a:spcBef>
                        <a:spcAft>
                          <a:spcPts val="0"/>
                        </a:spcAft>
                        <a:buNone/>
                      </a:pPr>
                      <a:r>
                        <a:rPr b="1" lang="en">
                          <a:latin typeface="Trebuchet MS"/>
                          <a:ea typeface="Trebuchet MS"/>
                          <a:cs typeface="Trebuchet MS"/>
                          <a:sym typeface="Trebuchet MS"/>
                        </a:rPr>
                        <a:t>Eye</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300">
                          <a:latin typeface="Trebuchet MS"/>
                          <a:ea typeface="Trebuchet MS"/>
                          <a:cs typeface="Trebuchet MS"/>
                          <a:sym typeface="Trebuchet MS"/>
                        </a:rPr>
                        <a:t>Tropicamide,</a:t>
                      </a:r>
                      <a:endParaRPr b="1" sz="1300">
                        <a:latin typeface="Trebuchet MS"/>
                        <a:ea typeface="Trebuchet MS"/>
                        <a:cs typeface="Trebuchet MS"/>
                        <a:sym typeface="Trebuchet MS"/>
                      </a:endParaRPr>
                    </a:p>
                    <a:p>
                      <a:pPr indent="0" lvl="0" marL="0" rtl="0" algn="ctr">
                        <a:spcBef>
                          <a:spcPts val="0"/>
                        </a:spcBef>
                        <a:spcAft>
                          <a:spcPts val="0"/>
                        </a:spcAft>
                        <a:buNone/>
                      </a:pPr>
                      <a:r>
                        <a:rPr b="1" lang="en" sz="1300">
                          <a:latin typeface="Trebuchet MS"/>
                          <a:ea typeface="Trebuchet MS"/>
                          <a:cs typeface="Trebuchet MS"/>
                          <a:sym typeface="Trebuchet MS"/>
                        </a:rPr>
                        <a:t>Homatropine</a:t>
                      </a:r>
                      <a:endParaRPr b="1" sz="1300">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0" lvl="0" marL="0" rtl="0" algn="l">
                        <a:spcBef>
                          <a:spcPts val="0"/>
                        </a:spcBef>
                        <a:spcAft>
                          <a:spcPts val="0"/>
                        </a:spcAft>
                        <a:buClr>
                          <a:schemeClr val="dk1"/>
                        </a:buClr>
                        <a:buSzPts val="1100"/>
                        <a:buFont typeface="Arial"/>
                        <a:buNone/>
                      </a:pPr>
                      <a:r>
                        <a:rPr lang="en" sz="1100">
                          <a:latin typeface="Trebuchet MS"/>
                          <a:ea typeface="Trebuchet MS"/>
                          <a:cs typeface="Trebuchet MS"/>
                          <a:sym typeface="Trebuchet MS"/>
                        </a:rPr>
                        <a:t>Ophthalmic Disorders:</a:t>
                      </a:r>
                      <a:endParaRPr sz="11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100">
                          <a:latin typeface="Trebuchet MS"/>
                          <a:ea typeface="Trebuchet MS"/>
                          <a:cs typeface="Trebuchet MS"/>
                          <a:sym typeface="Trebuchet MS"/>
                        </a:rPr>
                        <a:t>Ophthalmic examination of Retina</a:t>
                      </a:r>
                      <a:r>
                        <a:rPr lang="en" sz="1100">
                          <a:solidFill>
                            <a:srgbClr val="C27BA0"/>
                          </a:solidFill>
                          <a:latin typeface="Trebuchet MS"/>
                          <a:ea typeface="Trebuchet MS"/>
                          <a:cs typeface="Trebuchet MS"/>
                          <a:sym typeface="Trebuchet MS"/>
                        </a:rPr>
                        <a:t> </a:t>
                      </a:r>
                      <a:r>
                        <a:rPr lang="en" sz="1100">
                          <a:solidFill>
                            <a:srgbClr val="CC0000"/>
                          </a:solidFill>
                          <a:latin typeface="Trebuchet MS"/>
                          <a:ea typeface="Trebuchet MS"/>
                          <a:cs typeface="Trebuchet MS"/>
                          <a:sym typeface="Trebuchet MS"/>
                        </a:rPr>
                        <a:t>(fundus examination)</a:t>
                      </a:r>
                      <a:endParaRPr sz="11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solidFill>
                            <a:srgbClr val="999999"/>
                          </a:solidFill>
                          <a:latin typeface="Trebuchet MS"/>
                          <a:ea typeface="Trebuchet MS"/>
                          <a:cs typeface="Trebuchet MS"/>
                          <a:sym typeface="Trebuchet MS"/>
                        </a:rPr>
                        <a:t>نحتاج البؤبؤ یتوسع عشان نقدر نشوف قاع العین (الشبكیة) بالفحص</a:t>
                      </a:r>
                      <a:endParaRPr sz="1000">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sz="1000">
                          <a:solidFill>
                            <a:srgbClr val="999999"/>
                          </a:solidFill>
                          <a:latin typeface="Trebuchet MS"/>
                          <a:ea typeface="Trebuchet MS"/>
                          <a:cs typeface="Trebuchet MS"/>
                          <a:sym typeface="Trebuchet MS"/>
                        </a:rPr>
                        <a:t>mydriasis فلازم یصیر</a:t>
                      </a:r>
                      <a:endParaRPr sz="1000">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sz="1000">
                          <a:solidFill>
                            <a:srgbClr val="999999"/>
                          </a:solidFill>
                          <a:latin typeface="Trebuchet MS"/>
                          <a:ea typeface="Trebuchet MS"/>
                          <a:cs typeface="Trebuchet MS"/>
                          <a:sym typeface="Trebuchet MS"/>
                        </a:rPr>
                        <a:t>*Mnemonic:</a:t>
                      </a:r>
                      <a:endParaRPr sz="1000">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sz="1000">
                          <a:solidFill>
                            <a:srgbClr val="999999"/>
                          </a:solidFill>
                          <a:latin typeface="Trebuchet MS"/>
                          <a:ea typeface="Trebuchet MS"/>
                          <a:cs typeface="Trebuchet MS"/>
                          <a:sym typeface="Trebuchet MS"/>
                        </a:rPr>
                        <a:t>- We have an ophthalmologist in our home</a:t>
                      </a:r>
                      <a:endParaRPr sz="1000">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sz="1000">
                          <a:solidFill>
                            <a:srgbClr val="999999"/>
                          </a:solidFill>
                          <a:latin typeface="Trebuchet MS"/>
                          <a:ea typeface="Trebuchet MS"/>
                          <a:cs typeface="Trebuchet MS"/>
                          <a:sym typeface="Trebuchet MS"/>
                        </a:rPr>
                        <a:t>- You should visit the ophthalmologist after</a:t>
                      </a:r>
                      <a:endParaRPr sz="1000">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sz="1000">
                          <a:solidFill>
                            <a:srgbClr val="999999"/>
                          </a:solidFill>
                          <a:latin typeface="Trebuchet MS"/>
                          <a:ea typeface="Trebuchet MS"/>
                          <a:cs typeface="Trebuchet MS"/>
                          <a:sym typeface="Trebuchet MS"/>
                        </a:rPr>
                        <a:t>returning from a tropical country</a:t>
                      </a:r>
                      <a:endParaRPr sz="1000">
                        <a:solidFill>
                          <a:srgbClr val="999999"/>
                        </a:solidFill>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b="1" lang="en" sz="1000">
                          <a:latin typeface="Trebuchet MS"/>
                          <a:ea typeface="Trebuchet MS"/>
                          <a:cs typeface="Trebuchet MS"/>
                          <a:sym typeface="Trebuchet MS"/>
                        </a:rPr>
                        <a:t>Passive mydriasis</a:t>
                      </a:r>
                      <a:r>
                        <a:rPr lang="en" sz="1000">
                          <a:latin typeface="Trebuchet MS"/>
                          <a:ea typeface="Trebuchet MS"/>
                          <a:cs typeface="Trebuchet MS"/>
                          <a:sym typeface="Trebuchet MS"/>
                        </a:rPr>
                        <a:t> </a:t>
                      </a:r>
                      <a:r>
                        <a:rPr lang="en" sz="1000">
                          <a:solidFill>
                            <a:srgbClr val="CC0000"/>
                          </a:solidFill>
                          <a:latin typeface="Trebuchet MS"/>
                          <a:ea typeface="Trebuchet MS"/>
                          <a:cs typeface="Trebuchet MS"/>
                          <a:sym typeface="Trebuchet MS"/>
                        </a:rPr>
                        <a:t>due to </a:t>
                      </a:r>
                      <a:r>
                        <a:rPr b="1" lang="en" sz="1000">
                          <a:solidFill>
                            <a:srgbClr val="CC0000"/>
                          </a:solidFill>
                          <a:latin typeface="Trebuchet MS"/>
                          <a:ea typeface="Trebuchet MS"/>
                          <a:cs typeface="Trebuchet MS"/>
                          <a:sym typeface="Trebuchet MS"/>
                        </a:rPr>
                        <a:t>paralysis</a:t>
                      </a:r>
                      <a:r>
                        <a:rPr lang="en" sz="1000">
                          <a:solidFill>
                            <a:srgbClr val="CC0000"/>
                          </a:solidFill>
                          <a:latin typeface="Trebuchet MS"/>
                          <a:ea typeface="Trebuchet MS"/>
                          <a:cs typeface="Trebuchet MS"/>
                          <a:sym typeface="Trebuchet MS"/>
                        </a:rPr>
                        <a:t> of</a:t>
                      </a:r>
                      <a:endParaRPr sz="10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solidFill>
                            <a:srgbClr val="CC0000"/>
                          </a:solidFill>
                          <a:latin typeface="Trebuchet MS"/>
                          <a:ea typeface="Trebuchet MS"/>
                          <a:cs typeface="Trebuchet MS"/>
                          <a:sym typeface="Trebuchet MS"/>
                        </a:rPr>
                        <a:t>circular muscle.</a:t>
                      </a:r>
                      <a:endParaRPr sz="10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b="1" lang="en" sz="1000">
                          <a:latin typeface="Trebuchet MS"/>
                          <a:ea typeface="Trebuchet MS"/>
                          <a:cs typeface="Trebuchet MS"/>
                          <a:sym typeface="Trebuchet MS"/>
                        </a:rPr>
                        <a:t>Cycloplegia</a:t>
                      </a:r>
                      <a:r>
                        <a:rPr lang="en" sz="1000">
                          <a:latin typeface="Trebuchet MS"/>
                          <a:ea typeface="Trebuchet MS"/>
                          <a:cs typeface="Trebuchet MS"/>
                          <a:sym typeface="Trebuchet MS"/>
                        </a:rPr>
                        <a:t> (loss of near</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accommodation) </a:t>
                      </a:r>
                      <a:r>
                        <a:rPr lang="en" sz="1000">
                          <a:solidFill>
                            <a:srgbClr val="CC0000"/>
                          </a:solidFill>
                          <a:latin typeface="Trebuchet MS"/>
                          <a:ea typeface="Trebuchet MS"/>
                          <a:cs typeface="Trebuchet MS"/>
                          <a:sym typeface="Trebuchet MS"/>
                        </a:rPr>
                        <a:t>due to paralysis of</a:t>
                      </a:r>
                      <a:endParaRPr sz="10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solidFill>
                            <a:srgbClr val="CC0000"/>
                          </a:solidFill>
                          <a:latin typeface="Trebuchet MS"/>
                          <a:ea typeface="Trebuchet MS"/>
                          <a:cs typeface="Trebuchet MS"/>
                          <a:sym typeface="Trebuchet MS"/>
                        </a:rPr>
                        <a:t>ciliary muscle</a:t>
                      </a:r>
                      <a:endParaRPr sz="10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solidFill>
                            <a:srgbClr val="CC0000"/>
                          </a:solidFill>
                          <a:latin typeface="Trebuchet MS"/>
                          <a:ea typeface="Trebuchet MS"/>
                          <a:cs typeface="Trebuchet MS"/>
                          <a:sym typeface="Trebuchet MS"/>
                        </a:rPr>
                        <a:t>Loss of light reflex.</a:t>
                      </a:r>
                      <a:endParaRPr sz="10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b="1" lang="en" sz="1000">
                          <a:latin typeface="Trebuchet MS"/>
                          <a:ea typeface="Trebuchet MS"/>
                          <a:cs typeface="Trebuchet MS"/>
                          <a:sym typeface="Trebuchet MS"/>
                        </a:rPr>
                        <a:t>↑Intraocular pressure (I.O.P)</a:t>
                      </a:r>
                      <a:endParaRPr b="1"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b="1" lang="en" sz="1000">
                          <a:latin typeface="Trebuchet MS"/>
                          <a:ea typeface="Trebuchet MS"/>
                          <a:cs typeface="Trebuchet MS"/>
                          <a:sym typeface="Trebuchet MS"/>
                        </a:rPr>
                        <a:t>contraindicated to </a:t>
                      </a:r>
                      <a:r>
                        <a:rPr b="1" lang="en" sz="1000">
                          <a:solidFill>
                            <a:srgbClr val="CC0000"/>
                          </a:solidFill>
                          <a:latin typeface="Trebuchet MS"/>
                          <a:ea typeface="Trebuchet MS"/>
                          <a:cs typeface="Trebuchet MS"/>
                          <a:sym typeface="Trebuchet MS"/>
                        </a:rPr>
                        <a:t>Glaucoma</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b="1" lang="en" sz="1000">
                          <a:latin typeface="Trebuchet MS"/>
                          <a:ea typeface="Trebuchet MS"/>
                          <a:cs typeface="Trebuchet MS"/>
                          <a:sym typeface="Trebuchet MS"/>
                        </a:rPr>
                        <a:t>↓ in lacrimal secretion</a:t>
                      </a:r>
                      <a:r>
                        <a:rPr lang="en" sz="1000">
                          <a:latin typeface="Trebuchet MS"/>
                          <a:ea typeface="Trebuchet MS"/>
                          <a:cs typeface="Trebuchet MS"/>
                          <a:sym typeface="Trebuchet MS"/>
                        </a:rPr>
                        <a:t> it will cause Dry</a:t>
                      </a:r>
                      <a:endParaRPr sz="1000">
                        <a:latin typeface="Trebuchet MS"/>
                        <a:ea typeface="Trebuchet MS"/>
                        <a:cs typeface="Trebuchet MS"/>
                        <a:sym typeface="Trebuchet MS"/>
                      </a:endParaRPr>
                    </a:p>
                    <a:p>
                      <a:pPr indent="0" lvl="0" marL="0" rtl="0" algn="l">
                        <a:spcBef>
                          <a:spcPts val="0"/>
                        </a:spcBef>
                        <a:spcAft>
                          <a:spcPts val="0"/>
                        </a:spcAft>
                        <a:buNone/>
                      </a:pPr>
                      <a:r>
                        <a:rPr lang="en" sz="1000">
                          <a:latin typeface="Trebuchet MS"/>
                          <a:ea typeface="Trebuchet MS"/>
                          <a:cs typeface="Trebuchet MS"/>
                          <a:sym typeface="Trebuchet MS"/>
                        </a:rPr>
                        <a:t>and sandy eye</a:t>
                      </a:r>
                      <a:endParaRPr sz="1000">
                        <a:latin typeface="Trebuchet MS"/>
                        <a:ea typeface="Trebuchet MS"/>
                        <a:cs typeface="Trebuchet MS"/>
                        <a:sym typeface="Trebuchet MS"/>
                      </a:endParaRPr>
                    </a:p>
                  </a:txBody>
                  <a:tcPr marT="91425" marB="91425" marR="91425" marL="91425" anchor="ctr"/>
                </a:tc>
              </a:tr>
              <a:tr h="1401350">
                <a:tc>
                  <a:txBody>
                    <a:bodyPr/>
                    <a:lstStyle/>
                    <a:p>
                      <a:pPr indent="0" lvl="0" marL="0" rtl="0" algn="ctr">
                        <a:spcBef>
                          <a:spcPts val="0"/>
                        </a:spcBef>
                        <a:spcAft>
                          <a:spcPts val="0"/>
                        </a:spcAft>
                        <a:buNone/>
                      </a:pPr>
                      <a:r>
                        <a:rPr b="1" lang="en">
                          <a:latin typeface="Trebuchet MS"/>
                          <a:ea typeface="Trebuchet MS"/>
                          <a:cs typeface="Trebuchet MS"/>
                          <a:sym typeface="Trebuchet MS"/>
                        </a:rPr>
                        <a:t>Respiratory System</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300">
                          <a:latin typeface="Trebuchet MS"/>
                          <a:ea typeface="Trebuchet MS"/>
                          <a:cs typeface="Trebuchet MS"/>
                          <a:sym typeface="Trebuchet MS"/>
                        </a:rPr>
                        <a:t>Ipratropium</a:t>
                      </a:r>
                      <a:endParaRPr b="1" sz="1300">
                        <a:latin typeface="Trebuchet MS"/>
                        <a:ea typeface="Trebuchet MS"/>
                        <a:cs typeface="Trebuchet MS"/>
                        <a:sym typeface="Trebuchet MS"/>
                      </a:endParaRPr>
                    </a:p>
                    <a:p>
                      <a:pPr indent="0" lvl="0" marL="0" rtl="0" algn="ctr">
                        <a:spcBef>
                          <a:spcPts val="0"/>
                        </a:spcBef>
                        <a:spcAft>
                          <a:spcPts val="0"/>
                        </a:spcAft>
                        <a:buNone/>
                      </a:pPr>
                      <a:r>
                        <a:rPr b="1" lang="en" sz="1300">
                          <a:latin typeface="Trebuchet MS"/>
                          <a:ea typeface="Trebuchet MS"/>
                          <a:cs typeface="Trebuchet MS"/>
                          <a:sym typeface="Trebuchet MS"/>
                        </a:rPr>
                        <a:t>(inhalation)</a:t>
                      </a:r>
                      <a:endParaRPr b="1" sz="1300">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0" lvl="0" marL="0" rtl="0" algn="l">
                        <a:spcBef>
                          <a:spcPts val="0"/>
                        </a:spcBef>
                        <a:spcAft>
                          <a:spcPts val="0"/>
                        </a:spcAft>
                        <a:buClr>
                          <a:schemeClr val="dk1"/>
                        </a:buClr>
                        <a:buSzPts val="1100"/>
                        <a:buFont typeface="Arial"/>
                        <a:buNone/>
                      </a:pPr>
                      <a:r>
                        <a:rPr lang="en" sz="1100">
                          <a:latin typeface="Trebuchet MS"/>
                          <a:ea typeface="Trebuchet MS"/>
                          <a:cs typeface="Trebuchet MS"/>
                          <a:sym typeface="Trebuchet MS"/>
                        </a:rPr>
                        <a:t>Bronchial asthma </a:t>
                      </a:r>
                      <a:r>
                        <a:rPr lang="en" sz="1100">
                          <a:latin typeface="Roboto"/>
                          <a:ea typeface="Roboto"/>
                          <a:cs typeface="Roboto"/>
                          <a:sym typeface="Roboto"/>
                        </a:rPr>
                        <a:t>&amp;</a:t>
                      </a:r>
                      <a:r>
                        <a:rPr lang="en" sz="1100">
                          <a:latin typeface="Trebuchet MS"/>
                          <a:ea typeface="Trebuchet MS"/>
                          <a:cs typeface="Trebuchet MS"/>
                          <a:sym typeface="Trebuchet MS"/>
                        </a:rPr>
                        <a:t> chronic obstructive</a:t>
                      </a:r>
                      <a:endParaRPr sz="11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100">
                          <a:latin typeface="Trebuchet MS"/>
                          <a:ea typeface="Trebuchet MS"/>
                          <a:cs typeface="Trebuchet MS"/>
                          <a:sym typeface="Trebuchet MS"/>
                        </a:rPr>
                        <a:t>pulmonary disease (COPD)</a:t>
                      </a:r>
                      <a:endParaRPr sz="11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100">
                          <a:latin typeface="Trebuchet MS"/>
                          <a:ea typeface="Trebuchet MS"/>
                          <a:cs typeface="Trebuchet MS"/>
                          <a:sym typeface="Trebuchet MS"/>
                        </a:rPr>
                        <a:t>-Pre-operative medication when</a:t>
                      </a:r>
                      <a:endParaRPr sz="1000">
                        <a:solidFill>
                          <a:srgbClr val="999999"/>
                        </a:solidFill>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Relaxation of bronchial muscles</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(Bronchodilators)</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 Can not cross BBB</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 No systemic side effects.</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 nonselective muscarinic Antagonist</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↓Bronchial secretion </a:t>
                      </a:r>
                      <a:r>
                        <a:rPr lang="en" sz="1000">
                          <a:solidFill>
                            <a:schemeClr val="dk1"/>
                          </a:solidFill>
                          <a:latin typeface="Trebuchet MS"/>
                          <a:ea typeface="Trebuchet MS"/>
                          <a:cs typeface="Trebuchet MS"/>
                          <a:sym typeface="Trebuchet MS"/>
                        </a:rPr>
                        <a:t>→↑</a:t>
                      </a:r>
                      <a:r>
                        <a:rPr lang="en" sz="1000">
                          <a:latin typeface="Trebuchet MS"/>
                          <a:ea typeface="Trebuchet MS"/>
                          <a:cs typeface="Trebuchet MS"/>
                          <a:sym typeface="Trebuchet MS"/>
                        </a:rPr>
                        <a:t> Viscosity</a:t>
                      </a:r>
                      <a:endParaRPr sz="1000">
                        <a:latin typeface="Trebuchet MS"/>
                        <a:ea typeface="Trebuchet MS"/>
                        <a:cs typeface="Trebuchet MS"/>
                        <a:sym typeface="Trebuchet MS"/>
                      </a:endParaRPr>
                    </a:p>
                  </a:txBody>
                  <a:tcPr marT="91425" marB="91425" marR="91425" marL="91425" anchor="ctr"/>
                </a:tc>
              </a:tr>
            </a:tbl>
          </a:graphicData>
        </a:graphic>
      </p:graphicFrame>
      <p:sp>
        <p:nvSpPr>
          <p:cNvPr id="257" name="Google Shape;257;p17"/>
          <p:cNvSpPr txBox="1"/>
          <p:nvPr/>
        </p:nvSpPr>
        <p:spPr>
          <a:xfrm>
            <a:off x="187090" y="414373"/>
            <a:ext cx="10020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0000"/>
                </a:solidFill>
                <a:latin typeface="Trebuchet MS"/>
                <a:ea typeface="Trebuchet MS"/>
                <a:cs typeface="Trebuchet MS"/>
                <a:sym typeface="Trebuchet MS"/>
              </a:rPr>
              <a:t>Important slide </a:t>
            </a:r>
            <a:endParaRPr>
              <a:solidFill>
                <a:srgbClr val="CC0000"/>
              </a:solidFill>
              <a:latin typeface="Trebuchet MS"/>
              <a:ea typeface="Trebuchet MS"/>
              <a:cs typeface="Trebuchet MS"/>
              <a:sym typeface="Trebuchet MS"/>
            </a:endParaRPr>
          </a:p>
        </p:txBody>
      </p:sp>
      <p:sp>
        <p:nvSpPr>
          <p:cNvPr id="258" name="Google Shape;258;p17"/>
          <p:cNvSpPr/>
          <p:nvPr/>
        </p:nvSpPr>
        <p:spPr>
          <a:xfrm>
            <a:off x="0" y="414375"/>
            <a:ext cx="264300" cy="2460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aphicFrame>
        <p:nvGraphicFramePr>
          <p:cNvPr id="263" name="Google Shape;263;p18"/>
          <p:cNvGraphicFramePr/>
          <p:nvPr/>
        </p:nvGraphicFramePr>
        <p:xfrm>
          <a:off x="0" y="50"/>
          <a:ext cx="3000000" cy="3000000"/>
        </p:xfrm>
        <a:graphic>
          <a:graphicData uri="http://schemas.openxmlformats.org/drawingml/2006/table">
            <a:tbl>
              <a:tblPr>
                <a:noFill/>
                <a:tableStyleId>{D40E9F2B-0D28-41A4-81A0-175BE1277DB0}</a:tableStyleId>
              </a:tblPr>
              <a:tblGrid>
                <a:gridCol w="1417750"/>
                <a:gridCol w="1348700"/>
                <a:gridCol w="2903550"/>
                <a:gridCol w="1890000"/>
              </a:tblGrid>
              <a:tr h="617350">
                <a:tc>
                  <a:txBody>
                    <a:bodyPr/>
                    <a:lstStyle/>
                    <a:p>
                      <a:pPr indent="0" lvl="0" marL="0" rtl="0" algn="ctr">
                        <a:spcBef>
                          <a:spcPts val="0"/>
                        </a:spcBef>
                        <a:spcAft>
                          <a:spcPts val="0"/>
                        </a:spcAft>
                        <a:buNone/>
                      </a:pPr>
                      <a:r>
                        <a:rPr b="1" lang="en" sz="1500">
                          <a:latin typeface="Trebuchet MS"/>
                          <a:ea typeface="Trebuchet MS"/>
                          <a:cs typeface="Trebuchet MS"/>
                          <a:sym typeface="Trebuchet MS"/>
                        </a:rPr>
                        <a:t>System</a:t>
                      </a:r>
                      <a:endParaRPr b="1" sz="1500">
                        <a:latin typeface="Trebuchet MS"/>
                        <a:ea typeface="Trebuchet MS"/>
                        <a:cs typeface="Trebuchet MS"/>
                        <a:sym typeface="Trebuchet MS"/>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500">
                          <a:latin typeface="Trebuchet MS"/>
                          <a:ea typeface="Trebuchet MS"/>
                          <a:cs typeface="Trebuchet MS"/>
                          <a:sym typeface="Trebuchet MS"/>
                        </a:rPr>
                        <a:t>Drugs</a:t>
                      </a:r>
                      <a:endParaRPr b="1" sz="1500">
                        <a:latin typeface="Trebuchet MS"/>
                        <a:ea typeface="Trebuchet MS"/>
                        <a:cs typeface="Trebuchet MS"/>
                        <a:sym typeface="Trebuchet MS"/>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500">
                          <a:latin typeface="Trebuchet MS"/>
                          <a:ea typeface="Trebuchet MS"/>
                          <a:cs typeface="Trebuchet MS"/>
                          <a:sym typeface="Trebuchet MS"/>
                        </a:rPr>
                        <a:t>Clinical Uses</a:t>
                      </a:r>
                      <a:endParaRPr b="1" sz="1500">
                        <a:latin typeface="Trebuchet MS"/>
                        <a:ea typeface="Trebuchet MS"/>
                        <a:cs typeface="Trebuchet MS"/>
                        <a:sym typeface="Trebuchet MS"/>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500">
                          <a:latin typeface="Trebuchet MS"/>
                          <a:ea typeface="Trebuchet MS"/>
                          <a:cs typeface="Trebuchet MS"/>
                          <a:sym typeface="Trebuchet MS"/>
                        </a:rPr>
                        <a:t>Pharmacodynamic Actions</a:t>
                      </a:r>
                      <a:endParaRPr b="1" sz="1500">
                        <a:latin typeface="Trebuchet MS"/>
                        <a:ea typeface="Trebuchet MS"/>
                        <a:cs typeface="Trebuchet MS"/>
                        <a:sym typeface="Trebuchet MS"/>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B7B7B7"/>
                      </a:solidFill>
                      <a:prstDash val="solid"/>
                      <a:round/>
                      <a:headEnd len="sm" w="sm" type="none"/>
                      <a:tailEnd len="sm" w="sm" type="none"/>
                    </a:lnB>
                    <a:solidFill>
                      <a:schemeClr val="dk2"/>
                    </a:solidFill>
                  </a:tcPr>
                </a:tc>
              </a:tr>
              <a:tr h="1719800">
                <a:tc rowSpan="4">
                  <a:txBody>
                    <a:bodyPr/>
                    <a:lstStyle/>
                    <a:p>
                      <a:pPr indent="0" lvl="0" marL="0" rtl="0" algn="ctr">
                        <a:spcBef>
                          <a:spcPts val="0"/>
                        </a:spcBef>
                        <a:spcAft>
                          <a:spcPts val="0"/>
                        </a:spcAft>
                        <a:buNone/>
                      </a:pPr>
                      <a:r>
                        <a:rPr b="1" lang="en">
                          <a:latin typeface="Trebuchet MS"/>
                          <a:ea typeface="Trebuchet MS"/>
                          <a:cs typeface="Trebuchet MS"/>
                          <a:sym typeface="Trebuchet MS"/>
                        </a:rPr>
                        <a:t>GIT</a:t>
                      </a:r>
                      <a:endParaRPr b="1">
                        <a:latin typeface="Trebuchet MS"/>
                        <a:ea typeface="Trebuchet MS"/>
                        <a:cs typeface="Trebuchet MS"/>
                        <a:sym typeface="Trebuchet MS"/>
                      </a:endParaRPr>
                    </a:p>
                  </a:txBody>
                  <a:tcPr marT="91425" marB="91425" marR="91425" marL="91425" anchor="ctr">
                    <a:lnT cap="flat" cmpd="sng" w="9525">
                      <a:solidFill>
                        <a:srgbClr val="9E9E9E"/>
                      </a:solidFill>
                      <a:prstDash val="solid"/>
                      <a:round/>
                      <a:headEnd len="sm" w="sm" type="none"/>
                      <a:tailEnd len="sm" w="sm" type="none"/>
                    </a:lnT>
                    <a:solidFill>
                      <a:srgbClr val="D9D9D9"/>
                    </a:solidFill>
                  </a:tcPr>
                </a:tc>
                <a:tc>
                  <a:txBody>
                    <a:bodyPr/>
                    <a:lstStyle/>
                    <a:p>
                      <a:pPr indent="0" lvl="0" marL="0" rtl="0" algn="ctr">
                        <a:spcBef>
                          <a:spcPts val="0"/>
                        </a:spcBef>
                        <a:spcAft>
                          <a:spcPts val="0"/>
                        </a:spcAft>
                        <a:buClr>
                          <a:schemeClr val="dk1"/>
                        </a:buClr>
                        <a:buSzPts val="1100"/>
                        <a:buFont typeface="Arial"/>
                        <a:buNone/>
                      </a:pPr>
                      <a:r>
                        <a:rPr b="1" lang="en" sz="1200">
                          <a:latin typeface="Trebuchet MS"/>
                          <a:ea typeface="Trebuchet MS"/>
                          <a:cs typeface="Trebuchet MS"/>
                          <a:sym typeface="Trebuchet MS"/>
                        </a:rPr>
                        <a:t>Glycopyrrolate,</a:t>
                      </a:r>
                      <a:endParaRPr b="1" sz="1200">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b="1" lang="en" sz="1200">
                          <a:latin typeface="Trebuchet MS"/>
                          <a:ea typeface="Trebuchet MS"/>
                          <a:cs typeface="Trebuchet MS"/>
                          <a:sym typeface="Trebuchet MS"/>
                        </a:rPr>
                        <a:t>Hyoscine</a:t>
                      </a:r>
                      <a:r>
                        <a:rPr b="1" lang="en" sz="1200">
                          <a:latin typeface="Trebuchet MS"/>
                          <a:ea typeface="Trebuchet MS"/>
                          <a:cs typeface="Trebuchet MS"/>
                          <a:sym typeface="Trebuchet MS"/>
                        </a:rPr>
                        <a:t> butyl</a:t>
                      </a:r>
                      <a:endParaRPr b="1" sz="1200">
                        <a:latin typeface="Trebuchet MS"/>
                        <a:ea typeface="Trebuchet MS"/>
                        <a:cs typeface="Trebuchet MS"/>
                        <a:sym typeface="Trebuchet MS"/>
                      </a:endParaRPr>
                    </a:p>
                    <a:p>
                      <a:pPr indent="0" lvl="0" marL="0" rtl="0" algn="ctr">
                        <a:spcBef>
                          <a:spcPts val="0"/>
                        </a:spcBef>
                        <a:spcAft>
                          <a:spcPts val="0"/>
                        </a:spcAft>
                        <a:buNone/>
                      </a:pPr>
                      <a:r>
                        <a:rPr b="1" lang="en" sz="1200">
                          <a:latin typeface="Trebuchet MS"/>
                          <a:ea typeface="Trebuchet MS"/>
                          <a:cs typeface="Trebuchet MS"/>
                          <a:sym typeface="Trebuchet MS"/>
                        </a:rPr>
                        <a:t>bromide</a:t>
                      </a:r>
                      <a:endParaRPr b="1" sz="1200">
                        <a:latin typeface="Trebuchet MS"/>
                        <a:ea typeface="Trebuchet MS"/>
                        <a:cs typeface="Trebuchet MS"/>
                        <a:sym typeface="Trebuchet MS"/>
                      </a:endParaRPr>
                    </a:p>
                  </a:txBody>
                  <a:tcPr marT="91425" marB="91425" marR="91425" marL="91425" anchor="ctr">
                    <a:lnT cap="flat" cmpd="sng" w="9525">
                      <a:solidFill>
                        <a:srgbClr val="9E9E9E"/>
                      </a:solidFill>
                      <a:prstDash val="solid"/>
                      <a:round/>
                      <a:headEnd len="sm" w="sm" type="none"/>
                      <a:tailEnd len="sm" w="sm" type="none"/>
                    </a:lnT>
                    <a:solidFill>
                      <a:schemeClr val="accent5"/>
                    </a:solidFill>
                  </a:tcPr>
                </a:tc>
                <a:tc>
                  <a:txBody>
                    <a:bodyPr/>
                    <a:lstStyle/>
                    <a:p>
                      <a:pPr indent="0" lvl="0" marL="0" rtl="0" algn="l">
                        <a:spcBef>
                          <a:spcPts val="0"/>
                        </a:spcBef>
                        <a:spcAft>
                          <a:spcPts val="0"/>
                        </a:spcAft>
                        <a:buClr>
                          <a:schemeClr val="dk1"/>
                        </a:buClr>
                        <a:buSzPts val="1100"/>
                        <a:buFont typeface="Arial"/>
                        <a:buNone/>
                      </a:pPr>
                      <a:r>
                        <a:rPr lang="en" sz="1100">
                          <a:latin typeface="Trebuchet MS"/>
                          <a:ea typeface="Trebuchet MS"/>
                          <a:cs typeface="Trebuchet MS"/>
                          <a:sym typeface="Trebuchet MS"/>
                        </a:rPr>
                        <a:t>- Intestinal Spasm</a:t>
                      </a:r>
                      <a:endParaRPr sz="11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100">
                          <a:latin typeface="Trebuchet MS"/>
                          <a:ea typeface="Trebuchet MS"/>
                          <a:cs typeface="Trebuchet MS"/>
                          <a:sym typeface="Trebuchet MS"/>
                        </a:rPr>
                        <a:t>(antispasmolytic)</a:t>
                      </a:r>
                      <a:endParaRPr sz="11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100">
                          <a:latin typeface="Trebuchet MS"/>
                          <a:ea typeface="Trebuchet MS"/>
                          <a:cs typeface="Trebuchet MS"/>
                          <a:sym typeface="Trebuchet MS"/>
                        </a:rPr>
                        <a:t>- Biliary and renal colics </a:t>
                      </a:r>
                      <a:r>
                        <a:rPr lang="en" sz="1100">
                          <a:solidFill>
                            <a:srgbClr val="999999"/>
                          </a:solidFill>
                          <a:latin typeface="Trebuchet MS"/>
                          <a:ea typeface="Trebuchet MS"/>
                          <a:cs typeface="Trebuchet MS"/>
                          <a:sym typeface="Trebuchet MS"/>
                        </a:rPr>
                        <a:t>(مغص)</a:t>
                      </a:r>
                      <a:endParaRPr sz="1100">
                        <a:solidFill>
                          <a:srgbClr val="999999"/>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100">
                          <a:latin typeface="Trebuchet MS"/>
                          <a:ea typeface="Trebuchet MS"/>
                          <a:cs typeface="Trebuchet MS"/>
                          <a:sym typeface="Trebuchet MS"/>
                        </a:rPr>
                        <a:t>- Irritable bowel syndrome</a:t>
                      </a:r>
                      <a:endParaRPr sz="11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100">
                          <a:solidFill>
                            <a:srgbClr val="999999"/>
                          </a:solidFill>
                          <a:latin typeface="Trebuchet MS"/>
                          <a:ea typeface="Trebuchet MS"/>
                          <a:cs typeface="Trebuchet MS"/>
                          <a:sym typeface="Trebuchet MS"/>
                        </a:rPr>
                        <a:t>(IBS) </a:t>
                      </a:r>
                      <a:r>
                        <a:rPr lang="en" sz="900">
                          <a:solidFill>
                            <a:srgbClr val="999999"/>
                          </a:solidFill>
                          <a:latin typeface="Trebuchet MS"/>
                          <a:ea typeface="Trebuchet MS"/>
                          <a:cs typeface="Trebuchet MS"/>
                          <a:sym typeface="Trebuchet MS"/>
                        </a:rPr>
                        <a:t>Irritable bowel syndrome (IBS) is a common condition that affects the digestive system. It causes symptoms like stomach cramps, bloating, diarrhoea and constipation</a:t>
                      </a:r>
                      <a:endParaRPr sz="900">
                        <a:solidFill>
                          <a:srgbClr val="999999"/>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100">
                          <a:latin typeface="Trebuchet MS"/>
                          <a:ea typeface="Trebuchet MS"/>
                          <a:cs typeface="Trebuchet MS"/>
                          <a:sym typeface="Trebuchet MS"/>
                        </a:rPr>
                        <a:t>- Antispasmodics in</a:t>
                      </a:r>
                      <a:endParaRPr sz="1100">
                        <a:latin typeface="Trebuchet MS"/>
                        <a:ea typeface="Trebuchet MS"/>
                        <a:cs typeface="Trebuchet MS"/>
                        <a:sym typeface="Trebuchet MS"/>
                      </a:endParaRPr>
                    </a:p>
                    <a:p>
                      <a:pPr indent="0" lvl="0" marL="0" rtl="0" algn="l">
                        <a:spcBef>
                          <a:spcPts val="0"/>
                        </a:spcBef>
                        <a:spcAft>
                          <a:spcPts val="0"/>
                        </a:spcAft>
                        <a:buNone/>
                      </a:pPr>
                      <a:r>
                        <a:rPr lang="en" sz="1100">
                          <a:latin typeface="Trebuchet MS"/>
                          <a:ea typeface="Trebuchet MS"/>
                          <a:cs typeface="Trebuchet MS"/>
                          <a:sym typeface="Trebuchet MS"/>
                        </a:rPr>
                        <a:t>Hypermotility</a:t>
                      </a:r>
                      <a:endParaRPr sz="1100">
                        <a:latin typeface="Trebuchet MS"/>
                        <a:ea typeface="Trebuchet MS"/>
                        <a:cs typeface="Trebuchet MS"/>
                        <a:sym typeface="Trebuchet MS"/>
                      </a:endParaRPr>
                    </a:p>
                  </a:txBody>
                  <a:tcPr marT="91425" marB="91425" marR="91425" marL="91425">
                    <a:lnR cap="flat" cmpd="sng" w="9525">
                      <a:solidFill>
                        <a:srgbClr val="B7B7B7"/>
                      </a:solidFill>
                      <a:prstDash val="solid"/>
                      <a:round/>
                      <a:headEnd len="sm" w="sm" type="none"/>
                      <a:tailEnd len="sm" w="sm" type="none"/>
                    </a:lnR>
                    <a:lnT cap="flat" cmpd="sng" w="9525">
                      <a:solidFill>
                        <a:srgbClr val="9E9E9E"/>
                      </a:solidFill>
                      <a:prstDash val="solid"/>
                      <a:round/>
                      <a:headEnd len="sm" w="sm" type="none"/>
                      <a:tailEnd len="sm" w="sm" type="none"/>
                    </a:lnT>
                  </a:tcPr>
                </a:tc>
                <a:tc rowSpan="4">
                  <a:txBody>
                    <a:bodyPr/>
                    <a:lstStyle/>
                    <a:p>
                      <a:pPr indent="-292100" lvl="0" marL="457200" rtl="0" algn="l">
                        <a:spcBef>
                          <a:spcPts val="0"/>
                        </a:spcBef>
                        <a:spcAft>
                          <a:spcPts val="0"/>
                        </a:spcAft>
                        <a:buClr>
                          <a:schemeClr val="dk2"/>
                        </a:buClr>
                        <a:buSzPts val="1000"/>
                        <a:buFont typeface="Trebuchet MS"/>
                        <a:buChar char="❖"/>
                      </a:pPr>
                      <a:r>
                        <a:rPr lang="en" sz="1000">
                          <a:latin typeface="Trebuchet MS"/>
                          <a:ea typeface="Trebuchet MS"/>
                          <a:cs typeface="Trebuchet MS"/>
                          <a:sym typeface="Trebuchet MS"/>
                        </a:rPr>
                        <a:t>Dryness of mouth </a:t>
                      </a:r>
                      <a:r>
                        <a:rPr lang="en" sz="1000">
                          <a:solidFill>
                            <a:srgbClr val="3D85C6"/>
                          </a:solidFill>
                          <a:latin typeface="Trebuchet MS"/>
                          <a:ea typeface="Trebuchet MS"/>
                          <a:cs typeface="Trebuchet MS"/>
                          <a:sym typeface="Trebuchet MS"/>
                        </a:rPr>
                        <a:t>(xerostomia)</a:t>
                      </a:r>
                      <a:r>
                        <a:rPr lang="en" sz="1000">
                          <a:solidFill>
                            <a:srgbClr val="6D9EEB"/>
                          </a:solidFill>
                          <a:latin typeface="Trebuchet MS"/>
                          <a:ea typeface="Trebuchet MS"/>
                          <a:cs typeface="Trebuchet MS"/>
                          <a:sym typeface="Trebuchet MS"/>
                        </a:rPr>
                        <a:t> </a:t>
                      </a:r>
                      <a:r>
                        <a:rPr lang="en" sz="1000">
                          <a:solidFill>
                            <a:srgbClr val="999999"/>
                          </a:solidFill>
                          <a:latin typeface="Trebuchet MS"/>
                          <a:ea typeface="Trebuchet MS"/>
                          <a:cs typeface="Trebuchet MS"/>
                          <a:sym typeface="Trebuchet MS"/>
                        </a:rPr>
                        <a:t>(Because atropine blocks M3 which is responsible for the secretion)</a:t>
                      </a:r>
                      <a:endParaRPr sz="1000">
                        <a:solidFill>
                          <a:srgbClr val="999999"/>
                        </a:solidFill>
                        <a:latin typeface="Trebuchet MS"/>
                        <a:ea typeface="Trebuchet MS"/>
                        <a:cs typeface="Trebuchet MS"/>
                        <a:sym typeface="Trebuchet MS"/>
                      </a:endParaRPr>
                    </a:p>
                    <a:p>
                      <a:pPr indent="-292100" lvl="0" marL="457200" rtl="0" algn="l">
                        <a:spcBef>
                          <a:spcPts val="0"/>
                        </a:spcBef>
                        <a:spcAft>
                          <a:spcPts val="0"/>
                        </a:spcAft>
                        <a:buClr>
                          <a:schemeClr val="accent3"/>
                        </a:buClr>
                        <a:buSzPts val="1000"/>
                        <a:buFont typeface="Trebuchet MS"/>
                        <a:buChar char="❖"/>
                      </a:pPr>
                      <a:r>
                        <a:rPr lang="en" sz="1000">
                          <a:latin typeface="Trebuchet MS"/>
                          <a:ea typeface="Trebuchet MS"/>
                          <a:cs typeface="Trebuchet MS"/>
                          <a:sym typeface="Trebuchet MS"/>
                        </a:rPr>
                        <a:t>↓ Gastric acid secretion </a:t>
                      </a:r>
                      <a:r>
                        <a:rPr lang="en" sz="1000">
                          <a:solidFill>
                            <a:srgbClr val="666666"/>
                          </a:solidFill>
                          <a:latin typeface="Trebuchet MS"/>
                          <a:ea typeface="Trebuchet MS"/>
                          <a:cs typeface="Trebuchet MS"/>
                          <a:sym typeface="Trebuchet MS"/>
                        </a:rPr>
                        <a:t>(atropine blocks M1 which is responsible for the secretion of HCL)</a:t>
                      </a:r>
                      <a:endParaRPr sz="1000">
                        <a:solidFill>
                          <a:srgbClr val="666666"/>
                        </a:solidFill>
                        <a:latin typeface="Trebuchet MS"/>
                        <a:ea typeface="Trebuchet MS"/>
                        <a:cs typeface="Trebuchet MS"/>
                        <a:sym typeface="Trebuchet MS"/>
                      </a:endParaRPr>
                    </a:p>
                    <a:p>
                      <a:pPr indent="-292100" lvl="0" marL="457200" rtl="0" algn="l">
                        <a:spcBef>
                          <a:spcPts val="0"/>
                        </a:spcBef>
                        <a:spcAft>
                          <a:spcPts val="0"/>
                        </a:spcAft>
                        <a:buClr>
                          <a:schemeClr val="dk2"/>
                        </a:buClr>
                        <a:buSzPts val="1000"/>
                        <a:buFont typeface="Trebuchet MS"/>
                        <a:buChar char="❖"/>
                      </a:pPr>
                      <a:r>
                        <a:rPr lang="en" sz="1000">
                          <a:latin typeface="Trebuchet MS"/>
                          <a:ea typeface="Trebuchet MS"/>
                          <a:cs typeface="Trebuchet MS"/>
                          <a:sym typeface="Trebuchet MS"/>
                        </a:rPr>
                        <a:t>Relaxation of smooth muscles</a:t>
                      </a:r>
                      <a:endParaRPr sz="1000">
                        <a:latin typeface="Trebuchet MS"/>
                        <a:ea typeface="Trebuchet MS"/>
                        <a:cs typeface="Trebuchet MS"/>
                        <a:sym typeface="Trebuchet MS"/>
                      </a:endParaRPr>
                    </a:p>
                    <a:p>
                      <a:pPr indent="-292100" lvl="0" marL="457200" rtl="0" algn="l">
                        <a:spcBef>
                          <a:spcPts val="0"/>
                        </a:spcBef>
                        <a:spcAft>
                          <a:spcPts val="0"/>
                        </a:spcAft>
                        <a:buClr>
                          <a:schemeClr val="accent3"/>
                        </a:buClr>
                        <a:buSzPts val="1000"/>
                        <a:buFont typeface="Trebuchet MS"/>
                        <a:buChar char="❖"/>
                      </a:pPr>
                      <a:r>
                        <a:rPr lang="en" sz="1000">
                          <a:latin typeface="Trebuchet MS"/>
                          <a:ea typeface="Trebuchet MS"/>
                          <a:cs typeface="Trebuchet MS"/>
                          <a:sym typeface="Trebuchet MS"/>
                        </a:rPr>
                        <a:t>↓ GIT Motility → </a:t>
                      </a:r>
                      <a:r>
                        <a:rPr lang="en" sz="1000">
                          <a:solidFill>
                            <a:srgbClr val="CC0000"/>
                          </a:solidFill>
                          <a:latin typeface="Trebuchet MS"/>
                          <a:ea typeface="Trebuchet MS"/>
                          <a:cs typeface="Trebuchet MS"/>
                          <a:sym typeface="Trebuchet MS"/>
                        </a:rPr>
                        <a:t>Antispasmolytic effect</a:t>
                      </a:r>
                      <a:endParaRPr sz="1000">
                        <a:solidFill>
                          <a:srgbClr val="CC0000"/>
                        </a:solidFill>
                        <a:latin typeface="Trebuchet MS"/>
                        <a:ea typeface="Trebuchet MS"/>
                        <a:cs typeface="Trebuchet MS"/>
                        <a:sym typeface="Trebuchet MS"/>
                      </a:endParaRPr>
                    </a:p>
                    <a:p>
                      <a:pPr indent="-292100" lvl="0" marL="457200" rtl="0" algn="l">
                        <a:spcBef>
                          <a:spcPts val="0"/>
                        </a:spcBef>
                        <a:spcAft>
                          <a:spcPts val="0"/>
                        </a:spcAft>
                        <a:buClr>
                          <a:srgbClr val="C27BA0"/>
                        </a:buClr>
                        <a:buSzPts val="1000"/>
                        <a:buFont typeface="Trebuchet MS"/>
                        <a:buChar char="❖"/>
                      </a:pPr>
                      <a:r>
                        <a:rPr lang="en" sz="1000">
                          <a:solidFill>
                            <a:srgbClr val="C27BA0"/>
                          </a:solidFill>
                          <a:latin typeface="Trebuchet MS"/>
                          <a:ea typeface="Trebuchet MS"/>
                          <a:cs typeface="Trebuchet MS"/>
                          <a:sym typeface="Trebuchet MS"/>
                        </a:rPr>
                        <a:t>↑ Sphincter contraction</a:t>
                      </a:r>
                      <a:endParaRPr sz="1000">
                        <a:solidFill>
                          <a:srgbClr val="C27BA0"/>
                        </a:solidFill>
                        <a:latin typeface="Trebuchet MS"/>
                        <a:ea typeface="Trebuchet MS"/>
                        <a:cs typeface="Trebuchet MS"/>
                        <a:sym typeface="Trebuchet MS"/>
                      </a:endParaRPr>
                    </a:p>
                    <a:p>
                      <a:pPr indent="-292100" lvl="0" marL="457200" rtl="0" algn="l">
                        <a:spcBef>
                          <a:spcPts val="0"/>
                        </a:spcBef>
                        <a:spcAft>
                          <a:spcPts val="0"/>
                        </a:spcAft>
                        <a:buClr>
                          <a:schemeClr val="accent3"/>
                        </a:buClr>
                        <a:buSzPts val="1000"/>
                        <a:buFont typeface="Trebuchet MS"/>
                        <a:buChar char="❖"/>
                      </a:pPr>
                      <a:r>
                        <a:rPr lang="en" sz="1000">
                          <a:latin typeface="Trebuchet MS"/>
                          <a:ea typeface="Trebuchet MS"/>
                          <a:cs typeface="Trebuchet MS"/>
                          <a:sym typeface="Trebuchet MS"/>
                        </a:rPr>
                        <a:t>Constipation</a:t>
                      </a:r>
                      <a:endParaRPr sz="1000">
                        <a:latin typeface="Trebuchet MS"/>
                        <a:ea typeface="Trebuchet MS"/>
                        <a:cs typeface="Trebuchet MS"/>
                        <a:sym typeface="Trebuchet MS"/>
                      </a:endParaRPr>
                    </a:p>
                    <a:p>
                      <a:pPr indent="0" lvl="0" marL="0" rtl="0" algn="l">
                        <a:spcBef>
                          <a:spcPts val="0"/>
                        </a:spcBef>
                        <a:spcAft>
                          <a:spcPts val="0"/>
                        </a:spcAft>
                        <a:buNone/>
                      </a:pPr>
                      <a:r>
                        <a:rPr lang="en" sz="700">
                          <a:solidFill>
                            <a:srgbClr val="B7B7B7"/>
                          </a:solidFill>
                          <a:latin typeface="Trebuchet MS"/>
                          <a:ea typeface="Trebuchet MS"/>
                          <a:cs typeface="Trebuchet MS"/>
                          <a:sym typeface="Trebuchet MS"/>
                        </a:rPr>
                        <a:t>Because there is M3 and if it works:</a:t>
                      </a:r>
                      <a:endParaRPr sz="700">
                        <a:solidFill>
                          <a:srgbClr val="B7B7B7"/>
                        </a:solidFill>
                        <a:latin typeface="Trebuchet MS"/>
                        <a:ea typeface="Trebuchet MS"/>
                        <a:cs typeface="Trebuchet MS"/>
                        <a:sym typeface="Trebuchet MS"/>
                      </a:endParaRPr>
                    </a:p>
                    <a:p>
                      <a:pPr indent="0" lvl="0" marL="0" rtl="0" algn="l">
                        <a:spcBef>
                          <a:spcPts val="0"/>
                        </a:spcBef>
                        <a:spcAft>
                          <a:spcPts val="0"/>
                        </a:spcAft>
                        <a:buNone/>
                      </a:pPr>
                      <a:r>
                        <a:rPr lang="en" sz="700">
                          <a:solidFill>
                            <a:srgbClr val="B7B7B7"/>
                          </a:solidFill>
                          <a:latin typeface="Comic Sans MS"/>
                          <a:ea typeface="Comic Sans MS"/>
                          <a:cs typeface="Comic Sans MS"/>
                          <a:sym typeface="Comic Sans MS"/>
                        </a:rPr>
                        <a:t>1- construction of the smooth muscles</a:t>
                      </a:r>
                      <a:endParaRPr sz="700">
                        <a:solidFill>
                          <a:srgbClr val="B7B7B7"/>
                        </a:solidFill>
                        <a:latin typeface="Comic Sans MS"/>
                        <a:ea typeface="Comic Sans MS"/>
                        <a:cs typeface="Comic Sans MS"/>
                        <a:sym typeface="Comic Sans MS"/>
                      </a:endParaRPr>
                    </a:p>
                    <a:p>
                      <a:pPr indent="0" lvl="0" marL="0" rtl="0" algn="l">
                        <a:spcBef>
                          <a:spcPts val="0"/>
                        </a:spcBef>
                        <a:spcAft>
                          <a:spcPts val="0"/>
                        </a:spcAft>
                        <a:buNone/>
                      </a:pPr>
                      <a:r>
                        <a:rPr lang="en" sz="700">
                          <a:solidFill>
                            <a:srgbClr val="B7B7B7"/>
                          </a:solidFill>
                          <a:latin typeface="Comic Sans MS"/>
                          <a:ea typeface="Comic Sans MS"/>
                          <a:cs typeface="Comic Sans MS"/>
                          <a:sym typeface="Comic Sans MS"/>
                        </a:rPr>
                        <a:t>2- relaxation of sphincter</a:t>
                      </a:r>
                      <a:endParaRPr sz="700">
                        <a:solidFill>
                          <a:srgbClr val="B7B7B7"/>
                        </a:solidFill>
                        <a:latin typeface="Comic Sans MS"/>
                        <a:ea typeface="Comic Sans MS"/>
                        <a:cs typeface="Comic Sans MS"/>
                        <a:sym typeface="Comic Sans MS"/>
                      </a:endParaRPr>
                    </a:p>
                    <a:p>
                      <a:pPr indent="0" lvl="0" marL="0" rtl="0" algn="l">
                        <a:spcBef>
                          <a:spcPts val="0"/>
                        </a:spcBef>
                        <a:spcAft>
                          <a:spcPts val="0"/>
                        </a:spcAft>
                        <a:buNone/>
                      </a:pPr>
                      <a:r>
                        <a:rPr lang="en" sz="700">
                          <a:solidFill>
                            <a:srgbClr val="B7B7B7"/>
                          </a:solidFill>
                          <a:latin typeface="Comic Sans MS"/>
                          <a:ea typeface="Comic Sans MS"/>
                          <a:cs typeface="Comic Sans MS"/>
                          <a:sym typeface="Comic Sans MS"/>
                        </a:rPr>
                        <a:t>So if the patient takes atropine M3 will be blocked and this leads to:</a:t>
                      </a:r>
                      <a:endParaRPr sz="700">
                        <a:solidFill>
                          <a:srgbClr val="B7B7B7"/>
                        </a:solidFill>
                        <a:latin typeface="Comic Sans MS"/>
                        <a:ea typeface="Comic Sans MS"/>
                        <a:cs typeface="Comic Sans MS"/>
                        <a:sym typeface="Comic Sans MS"/>
                      </a:endParaRPr>
                    </a:p>
                    <a:p>
                      <a:pPr indent="0" lvl="0" marL="0" rtl="0" algn="l">
                        <a:spcBef>
                          <a:spcPts val="0"/>
                        </a:spcBef>
                        <a:spcAft>
                          <a:spcPts val="0"/>
                        </a:spcAft>
                        <a:buNone/>
                      </a:pPr>
                      <a:r>
                        <a:rPr lang="en" sz="700">
                          <a:solidFill>
                            <a:srgbClr val="B7B7B7"/>
                          </a:solidFill>
                          <a:latin typeface="Comic Sans MS"/>
                          <a:ea typeface="Comic Sans MS"/>
                          <a:cs typeface="Comic Sans MS"/>
                          <a:sym typeface="Comic Sans MS"/>
                        </a:rPr>
                        <a:t>1- relaxation of the smooth muscles</a:t>
                      </a:r>
                      <a:endParaRPr sz="700">
                        <a:solidFill>
                          <a:srgbClr val="B7B7B7"/>
                        </a:solidFill>
                        <a:latin typeface="Comic Sans MS"/>
                        <a:ea typeface="Comic Sans MS"/>
                        <a:cs typeface="Comic Sans MS"/>
                        <a:sym typeface="Comic Sans MS"/>
                      </a:endParaRPr>
                    </a:p>
                    <a:p>
                      <a:pPr indent="0" lvl="0" marL="0" rtl="0" algn="l">
                        <a:spcBef>
                          <a:spcPts val="0"/>
                        </a:spcBef>
                        <a:spcAft>
                          <a:spcPts val="0"/>
                        </a:spcAft>
                        <a:buNone/>
                      </a:pPr>
                      <a:r>
                        <a:rPr lang="en" sz="700">
                          <a:solidFill>
                            <a:srgbClr val="B7B7B7"/>
                          </a:solidFill>
                          <a:latin typeface="Comic Sans MS"/>
                          <a:ea typeface="Comic Sans MS"/>
                          <a:cs typeface="Comic Sans MS"/>
                          <a:sym typeface="Comic Sans MS"/>
                        </a:rPr>
                        <a:t>2-  contraction of the sphincter وبالتالي سبب امساك</a:t>
                      </a:r>
                      <a:endParaRPr sz="1100">
                        <a:latin typeface="Trebuchet MS"/>
                        <a:ea typeface="Trebuchet MS"/>
                        <a:cs typeface="Trebuchet MS"/>
                        <a:sym typeface="Trebuchet MS"/>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50925">
                <a:tc vMerge="1"/>
                <a:tc>
                  <a:txBody>
                    <a:bodyPr/>
                    <a:lstStyle/>
                    <a:p>
                      <a:pPr indent="0" lvl="0" marL="0" rtl="0" algn="ctr">
                        <a:spcBef>
                          <a:spcPts val="0"/>
                        </a:spcBef>
                        <a:spcAft>
                          <a:spcPts val="0"/>
                        </a:spcAft>
                        <a:buNone/>
                      </a:pPr>
                      <a:r>
                        <a:rPr b="1" lang="en" sz="1200">
                          <a:latin typeface="Trebuchet MS"/>
                          <a:ea typeface="Trebuchet MS"/>
                          <a:cs typeface="Trebuchet MS"/>
                          <a:sym typeface="Trebuchet MS"/>
                        </a:rPr>
                        <a:t>Pirenzepine</a:t>
                      </a:r>
                      <a:endParaRPr b="1" sz="1200">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0" lvl="0" marL="0" rtl="0" algn="l">
                        <a:spcBef>
                          <a:spcPts val="0"/>
                        </a:spcBef>
                        <a:spcAft>
                          <a:spcPts val="0"/>
                        </a:spcAft>
                        <a:buNone/>
                      </a:pPr>
                      <a:r>
                        <a:rPr lang="en" sz="1000">
                          <a:latin typeface="Trebuchet MS"/>
                          <a:ea typeface="Trebuchet MS"/>
                          <a:cs typeface="Trebuchet MS"/>
                          <a:sym typeface="Trebuchet MS"/>
                        </a:rPr>
                        <a:t>Peptic Ulcer</a:t>
                      </a:r>
                      <a:endParaRPr sz="1000">
                        <a:latin typeface="Trebuchet MS"/>
                        <a:ea typeface="Trebuchet MS"/>
                        <a:cs typeface="Trebuchet MS"/>
                        <a:sym typeface="Trebuchet MS"/>
                      </a:endParaRPr>
                    </a:p>
                  </a:txBody>
                  <a:tcPr marT="91425" marB="91425" marR="91425" marL="91425">
                    <a:lnR cap="flat" cmpd="sng" w="9525">
                      <a:solidFill>
                        <a:srgbClr val="B7B7B7"/>
                      </a:solidFill>
                      <a:prstDash val="solid"/>
                      <a:round/>
                      <a:headEnd len="sm" w="sm" type="none"/>
                      <a:tailEnd len="sm" w="sm" type="none"/>
                    </a:lnR>
                  </a:tcPr>
                </a:tc>
                <a:tc vMerge="1"/>
              </a:tr>
              <a:tr h="470350">
                <a:tc vMerge="1"/>
                <a:tc rowSpan="2">
                  <a:txBody>
                    <a:bodyPr/>
                    <a:lstStyle/>
                    <a:p>
                      <a:pPr indent="0" lvl="0" marL="0" rtl="0" algn="ctr">
                        <a:spcBef>
                          <a:spcPts val="0"/>
                        </a:spcBef>
                        <a:spcAft>
                          <a:spcPts val="0"/>
                        </a:spcAft>
                        <a:buNone/>
                      </a:pPr>
                      <a:r>
                        <a:rPr b="1" lang="en" sz="1200">
                          <a:latin typeface="Trebuchet MS"/>
                          <a:ea typeface="Trebuchet MS"/>
                          <a:cs typeface="Trebuchet MS"/>
                          <a:sym typeface="Trebuchet MS"/>
                        </a:rPr>
                        <a:t>Atropine +</a:t>
                      </a:r>
                      <a:endParaRPr b="1" sz="1200">
                        <a:latin typeface="Trebuchet MS"/>
                        <a:ea typeface="Trebuchet MS"/>
                        <a:cs typeface="Trebuchet MS"/>
                        <a:sym typeface="Trebuchet MS"/>
                      </a:endParaRPr>
                    </a:p>
                    <a:p>
                      <a:pPr indent="0" lvl="0" marL="0" rtl="0" algn="ctr">
                        <a:spcBef>
                          <a:spcPts val="0"/>
                        </a:spcBef>
                        <a:spcAft>
                          <a:spcPts val="0"/>
                        </a:spcAft>
                        <a:buNone/>
                      </a:pPr>
                      <a:r>
                        <a:rPr b="1" lang="en" sz="1200">
                          <a:latin typeface="Trebuchet MS"/>
                          <a:ea typeface="Trebuchet MS"/>
                          <a:cs typeface="Trebuchet MS"/>
                          <a:sym typeface="Trebuchet MS"/>
                        </a:rPr>
                        <a:t>Diphenoxylate</a:t>
                      </a:r>
                      <a:endParaRPr b="1" sz="1200">
                        <a:latin typeface="Trebuchet MS"/>
                        <a:ea typeface="Trebuchet MS"/>
                        <a:cs typeface="Trebuchet MS"/>
                        <a:sym typeface="Trebuchet MS"/>
                      </a:endParaRPr>
                    </a:p>
                    <a:p>
                      <a:pPr indent="0" lvl="0" marL="0" rtl="0" algn="ctr">
                        <a:spcBef>
                          <a:spcPts val="0"/>
                        </a:spcBef>
                        <a:spcAft>
                          <a:spcPts val="0"/>
                        </a:spcAft>
                        <a:buNone/>
                      </a:pPr>
                      <a:r>
                        <a:rPr b="1" lang="en" sz="1200">
                          <a:solidFill>
                            <a:srgbClr val="6AA84F"/>
                          </a:solidFill>
                          <a:latin typeface="Trebuchet MS"/>
                          <a:ea typeface="Trebuchet MS"/>
                          <a:cs typeface="Trebuchet MS"/>
                          <a:sym typeface="Trebuchet MS"/>
                        </a:rPr>
                        <a:t>439: (Not Important)</a:t>
                      </a:r>
                      <a:endParaRPr b="1" sz="1200">
                        <a:solidFill>
                          <a:srgbClr val="6AA84F"/>
                        </a:solidFill>
                        <a:latin typeface="Trebuchet MS"/>
                        <a:ea typeface="Trebuchet MS"/>
                        <a:cs typeface="Trebuchet MS"/>
                        <a:sym typeface="Trebuchet MS"/>
                      </a:endParaRPr>
                    </a:p>
                    <a:p>
                      <a:pPr indent="0" lvl="0" marL="0" rtl="1" algn="ctr">
                        <a:spcBef>
                          <a:spcPts val="0"/>
                        </a:spcBef>
                        <a:spcAft>
                          <a:spcPts val="0"/>
                        </a:spcAft>
                        <a:buNone/>
                      </a:pPr>
                      <a:r>
                        <a:rPr b="1" lang="en" sz="700">
                          <a:solidFill>
                            <a:srgbClr val="6AA84F"/>
                          </a:solidFill>
                          <a:latin typeface="Trebuchet MS"/>
                          <a:ea typeface="Trebuchet MS"/>
                          <a:cs typeface="Trebuchet MS"/>
                          <a:sym typeface="Trebuchet MS"/>
                        </a:rPr>
                        <a:t>د.حنان حذفته </a:t>
                      </a:r>
                      <a:endParaRPr b="1" sz="700">
                        <a:solidFill>
                          <a:srgbClr val="6AA84F"/>
                        </a:solidFill>
                        <a:latin typeface="Trebuchet MS"/>
                        <a:ea typeface="Trebuchet MS"/>
                        <a:cs typeface="Trebuchet MS"/>
                        <a:sym typeface="Trebuchet MS"/>
                      </a:endParaRPr>
                    </a:p>
                  </a:txBody>
                  <a:tcPr marT="91425" marB="91425" marR="91425" marL="91425" anchor="ctr">
                    <a:solidFill>
                      <a:schemeClr val="accent5"/>
                    </a:solidFill>
                  </a:tcPr>
                </a:tc>
                <a:tc rowSpan="2">
                  <a:txBody>
                    <a:bodyPr/>
                    <a:lstStyle/>
                    <a:p>
                      <a:pPr indent="0" lvl="0" marL="0" rtl="0" algn="l">
                        <a:spcBef>
                          <a:spcPts val="0"/>
                        </a:spcBef>
                        <a:spcAft>
                          <a:spcPts val="0"/>
                        </a:spcAft>
                        <a:buNone/>
                      </a:pPr>
                      <a:r>
                        <a:rPr lang="en" sz="1200">
                          <a:latin typeface="Trebuchet MS"/>
                          <a:ea typeface="Trebuchet MS"/>
                          <a:cs typeface="Trebuchet MS"/>
                          <a:sym typeface="Trebuchet MS"/>
                        </a:rPr>
                        <a:t>Used for treatment of</a:t>
                      </a:r>
                      <a:endParaRPr sz="1200">
                        <a:latin typeface="Trebuchet MS"/>
                        <a:ea typeface="Trebuchet MS"/>
                        <a:cs typeface="Trebuchet MS"/>
                        <a:sym typeface="Trebuchet MS"/>
                      </a:endParaRPr>
                    </a:p>
                    <a:p>
                      <a:pPr indent="0" lvl="0" marL="0" rtl="0" algn="l">
                        <a:spcBef>
                          <a:spcPts val="0"/>
                        </a:spcBef>
                        <a:spcAft>
                          <a:spcPts val="0"/>
                        </a:spcAft>
                        <a:buNone/>
                      </a:pPr>
                      <a:r>
                        <a:rPr lang="en" sz="1200">
                          <a:latin typeface="Trebuchet MS"/>
                          <a:ea typeface="Trebuchet MS"/>
                          <a:cs typeface="Trebuchet MS"/>
                          <a:sym typeface="Trebuchet MS"/>
                        </a:rPr>
                        <a:t>Traveler’s diarrhea with opioid</a:t>
                      </a:r>
                      <a:endParaRPr sz="1200">
                        <a:latin typeface="Trebuchet MS"/>
                        <a:ea typeface="Trebuchet MS"/>
                        <a:cs typeface="Trebuchet MS"/>
                        <a:sym typeface="Trebuchet MS"/>
                      </a:endParaRPr>
                    </a:p>
                    <a:p>
                      <a:pPr indent="0" lvl="0" marL="0" rtl="0" algn="l">
                        <a:spcBef>
                          <a:spcPts val="0"/>
                        </a:spcBef>
                        <a:spcAft>
                          <a:spcPts val="0"/>
                        </a:spcAft>
                        <a:buNone/>
                      </a:pPr>
                      <a:r>
                        <a:rPr lang="en" sz="1200">
                          <a:solidFill>
                            <a:srgbClr val="6AA84F"/>
                          </a:solidFill>
                          <a:latin typeface="Trebuchet MS"/>
                          <a:ea typeface="Trebuchet MS"/>
                          <a:cs typeface="Trebuchet MS"/>
                          <a:sym typeface="Trebuchet MS"/>
                        </a:rPr>
                        <a:t>439: (Not important)</a:t>
                      </a:r>
                      <a:endParaRPr sz="1200">
                        <a:solidFill>
                          <a:srgbClr val="6AA84F"/>
                        </a:solidFill>
                        <a:latin typeface="Trebuchet MS"/>
                        <a:ea typeface="Trebuchet MS"/>
                        <a:cs typeface="Trebuchet MS"/>
                        <a:sym typeface="Trebuchet MS"/>
                      </a:endParaRPr>
                    </a:p>
                    <a:p>
                      <a:pPr indent="0" lvl="0" marL="0" rtl="0" algn="l">
                        <a:spcBef>
                          <a:spcPts val="0"/>
                        </a:spcBef>
                        <a:spcAft>
                          <a:spcPts val="0"/>
                        </a:spcAft>
                        <a:buNone/>
                      </a:pPr>
                      <a:r>
                        <a:t/>
                      </a:r>
                      <a:endParaRPr sz="1200">
                        <a:solidFill>
                          <a:srgbClr val="6AA84F"/>
                        </a:solidFill>
                        <a:latin typeface="Trebuchet MS"/>
                        <a:ea typeface="Trebuchet MS"/>
                        <a:cs typeface="Trebuchet MS"/>
                        <a:sym typeface="Trebuchet MS"/>
                      </a:endParaRPr>
                    </a:p>
                    <a:p>
                      <a:pPr indent="0" lvl="0" marL="0" rtl="0" algn="l">
                        <a:spcBef>
                          <a:spcPts val="0"/>
                        </a:spcBef>
                        <a:spcAft>
                          <a:spcPts val="0"/>
                        </a:spcAft>
                        <a:buNone/>
                      </a:pPr>
                      <a:r>
                        <a:rPr lang="en" sz="1000">
                          <a:solidFill>
                            <a:srgbClr val="999999"/>
                          </a:solidFill>
                          <a:latin typeface="Trebuchet MS"/>
                          <a:ea typeface="Trebuchet MS"/>
                          <a:cs typeface="Trebuchet MS"/>
                          <a:sym typeface="Trebuchet MS"/>
                        </a:rPr>
                        <a:t>Traveler's diarrhea is a digestive tract disorder that commonly causes loose stools and abdominal cramps. It's caused by drinking water or eating foods that have bacteria and viruses.</a:t>
                      </a:r>
                      <a:endParaRPr sz="1000">
                        <a:solidFill>
                          <a:srgbClr val="999999"/>
                        </a:solidFill>
                        <a:latin typeface="Trebuchet MS"/>
                        <a:ea typeface="Trebuchet MS"/>
                        <a:cs typeface="Trebuchet MS"/>
                        <a:sym typeface="Trebuchet MS"/>
                      </a:endParaRPr>
                    </a:p>
                  </a:txBody>
                  <a:tcPr marT="91425" marB="91425" marR="91425" marL="91425">
                    <a:lnR cap="flat" cmpd="sng" w="9525">
                      <a:solidFill>
                        <a:srgbClr val="B7B7B7"/>
                      </a:solidFill>
                      <a:prstDash val="solid"/>
                      <a:round/>
                      <a:headEnd len="sm" w="sm" type="none"/>
                      <a:tailEnd len="sm" w="sm" type="none"/>
                    </a:lnR>
                  </a:tcPr>
                </a:tc>
                <a:tc vMerge="1"/>
              </a:tr>
              <a:tr h="1609550">
                <a:tc vMerge="1"/>
                <a:tc vMerge="1"/>
                <a:tc vMerge="1"/>
                <a:tc vMerge="1"/>
              </a:tr>
              <a:tr h="1352325">
                <a:tc>
                  <a:txBody>
                    <a:bodyPr/>
                    <a:lstStyle/>
                    <a:p>
                      <a:pPr indent="0" lvl="0" marL="0" rtl="0" algn="ctr">
                        <a:spcBef>
                          <a:spcPts val="0"/>
                        </a:spcBef>
                        <a:spcAft>
                          <a:spcPts val="0"/>
                        </a:spcAft>
                        <a:buClr>
                          <a:schemeClr val="dk1"/>
                        </a:buClr>
                        <a:buSzPts val="1100"/>
                        <a:buFont typeface="Arial"/>
                        <a:buNone/>
                      </a:pPr>
                      <a:r>
                        <a:rPr b="1" lang="en">
                          <a:latin typeface="Trebuchet MS"/>
                          <a:ea typeface="Trebuchet MS"/>
                          <a:cs typeface="Trebuchet MS"/>
                          <a:sym typeface="Trebuchet MS"/>
                        </a:rPr>
                        <a:t>Genitourinary</a:t>
                      </a:r>
                      <a:endParaRPr b="1">
                        <a:latin typeface="Trebuchet MS"/>
                        <a:ea typeface="Trebuchet MS"/>
                        <a:cs typeface="Trebuchet MS"/>
                        <a:sym typeface="Trebuchet MS"/>
                      </a:endParaRPr>
                    </a:p>
                    <a:p>
                      <a:pPr indent="0" lvl="0" marL="0" rtl="0" algn="ctr">
                        <a:spcBef>
                          <a:spcPts val="0"/>
                        </a:spcBef>
                        <a:spcAft>
                          <a:spcPts val="0"/>
                        </a:spcAft>
                        <a:buNone/>
                      </a:pPr>
                      <a:r>
                        <a:rPr b="1" lang="en">
                          <a:latin typeface="Trebuchet MS"/>
                          <a:ea typeface="Trebuchet MS"/>
                          <a:cs typeface="Trebuchet MS"/>
                          <a:sym typeface="Trebuchet MS"/>
                        </a:rPr>
                        <a:t>tract (GUT)</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Clr>
                          <a:schemeClr val="dk1"/>
                        </a:buClr>
                        <a:buSzPts val="1100"/>
                        <a:buFont typeface="Arial"/>
                        <a:buNone/>
                      </a:pPr>
                      <a:r>
                        <a:rPr b="1" lang="en" sz="1200">
                          <a:latin typeface="Trebuchet MS"/>
                          <a:ea typeface="Trebuchet MS"/>
                          <a:cs typeface="Trebuchet MS"/>
                          <a:sym typeface="Trebuchet MS"/>
                        </a:rPr>
                        <a:t>Oxybutynin,</a:t>
                      </a:r>
                      <a:endParaRPr b="1" sz="1200">
                        <a:latin typeface="Trebuchet MS"/>
                        <a:ea typeface="Trebuchet MS"/>
                        <a:cs typeface="Trebuchet MS"/>
                        <a:sym typeface="Trebuchet MS"/>
                      </a:endParaRPr>
                    </a:p>
                    <a:p>
                      <a:pPr indent="0" lvl="0" marL="0" rtl="0" algn="ctr">
                        <a:spcBef>
                          <a:spcPts val="0"/>
                        </a:spcBef>
                        <a:spcAft>
                          <a:spcPts val="0"/>
                        </a:spcAft>
                        <a:buNone/>
                      </a:pPr>
                      <a:r>
                        <a:rPr b="1" lang="en" sz="1200">
                          <a:latin typeface="Trebuchet MS"/>
                          <a:ea typeface="Trebuchet MS"/>
                          <a:cs typeface="Trebuchet MS"/>
                          <a:sym typeface="Trebuchet MS"/>
                        </a:rPr>
                        <a:t>Darifenacin</a:t>
                      </a:r>
                      <a:endParaRPr b="1" sz="1200">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0" lvl="0" marL="0" rtl="0" algn="l">
                        <a:spcBef>
                          <a:spcPts val="0"/>
                        </a:spcBef>
                        <a:spcAft>
                          <a:spcPts val="0"/>
                        </a:spcAft>
                        <a:buClr>
                          <a:schemeClr val="dk1"/>
                        </a:buClr>
                        <a:buSzPts val="1100"/>
                        <a:buFont typeface="Arial"/>
                        <a:buNone/>
                      </a:pPr>
                      <a:r>
                        <a:rPr lang="en" sz="1200">
                          <a:latin typeface="Trebuchet MS"/>
                          <a:ea typeface="Trebuchet MS"/>
                          <a:cs typeface="Trebuchet MS"/>
                          <a:sym typeface="Trebuchet MS"/>
                        </a:rPr>
                        <a:t>Urinary incontinence </a:t>
                      </a:r>
                      <a:r>
                        <a:rPr lang="en" sz="1200">
                          <a:latin typeface="Roboto"/>
                          <a:ea typeface="Roboto"/>
                          <a:cs typeface="Roboto"/>
                          <a:sym typeface="Roboto"/>
                        </a:rPr>
                        <a:t>&amp;</a:t>
                      </a:r>
                      <a:r>
                        <a:rPr lang="en" sz="1200">
                          <a:latin typeface="Trebuchet MS"/>
                          <a:ea typeface="Trebuchet MS"/>
                          <a:cs typeface="Trebuchet MS"/>
                          <a:sym typeface="Trebuchet MS"/>
                        </a:rPr>
                        <a:t> Urinary</a:t>
                      </a:r>
                      <a:endParaRPr sz="12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200">
                          <a:latin typeface="Trebuchet MS"/>
                          <a:ea typeface="Trebuchet MS"/>
                          <a:cs typeface="Trebuchet MS"/>
                          <a:sym typeface="Trebuchet MS"/>
                        </a:rPr>
                        <a:t>urgency caused by minor</a:t>
                      </a:r>
                      <a:endParaRPr sz="12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200">
                          <a:latin typeface="Trebuchet MS"/>
                          <a:ea typeface="Trebuchet MS"/>
                          <a:cs typeface="Trebuchet MS"/>
                          <a:sym typeface="Trebuchet MS"/>
                        </a:rPr>
                        <a:t>inflammatory bladder</a:t>
                      </a:r>
                      <a:endParaRPr sz="1200">
                        <a:latin typeface="Trebuchet MS"/>
                        <a:ea typeface="Trebuchet MS"/>
                        <a:cs typeface="Trebuchet MS"/>
                        <a:sym typeface="Trebuchet MS"/>
                      </a:endParaRPr>
                    </a:p>
                    <a:p>
                      <a:pPr indent="0" lvl="0" marL="0" rtl="0" algn="l">
                        <a:spcBef>
                          <a:spcPts val="0"/>
                        </a:spcBef>
                        <a:spcAft>
                          <a:spcPts val="0"/>
                        </a:spcAft>
                        <a:buNone/>
                      </a:pPr>
                      <a:r>
                        <a:rPr lang="en" sz="1200">
                          <a:latin typeface="Trebuchet MS"/>
                          <a:ea typeface="Trebuchet MS"/>
                          <a:cs typeface="Trebuchet MS"/>
                          <a:sym typeface="Trebuchet MS"/>
                        </a:rPr>
                        <a:t>disorders</a:t>
                      </a:r>
                      <a:endParaRPr sz="1200">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 Relaxation of smooth muscles of urinary</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bladder</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 </a:t>
                      </a:r>
                      <a:r>
                        <a:rPr lang="en" sz="1000">
                          <a:latin typeface="Trebuchet MS"/>
                          <a:ea typeface="Trebuchet MS"/>
                          <a:cs typeface="Trebuchet MS"/>
                          <a:sym typeface="Trebuchet MS"/>
                        </a:rPr>
                        <a:t>Sphincter contraction</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 Urinary Retention</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 </a:t>
                      </a:r>
                      <a:r>
                        <a:rPr lang="en" sz="1000">
                          <a:solidFill>
                            <a:srgbClr val="CC0000"/>
                          </a:solidFill>
                          <a:latin typeface="Trebuchet MS"/>
                          <a:ea typeface="Trebuchet MS"/>
                          <a:cs typeface="Trebuchet MS"/>
                          <a:sym typeface="Trebuchet MS"/>
                        </a:rPr>
                        <a:t>Contraindicated</a:t>
                      </a:r>
                      <a:r>
                        <a:rPr lang="en" sz="1000">
                          <a:latin typeface="Trebuchet MS"/>
                          <a:ea typeface="Trebuchet MS"/>
                          <a:cs typeface="Trebuchet MS"/>
                          <a:sym typeface="Trebuchet MS"/>
                        </a:rPr>
                        <a:t> in old men </a:t>
                      </a:r>
                      <a:r>
                        <a:rPr lang="en" sz="800">
                          <a:solidFill>
                            <a:srgbClr val="999999"/>
                          </a:solidFill>
                          <a:latin typeface="Trebuchet MS"/>
                          <a:ea typeface="Trebuchet MS"/>
                          <a:cs typeface="Trebuchet MS"/>
                          <a:sym typeface="Trebuchet MS"/>
                        </a:rPr>
                        <a:t>(+60 y.o)</a:t>
                      </a:r>
                      <a:r>
                        <a:rPr lang="en" sz="1000">
                          <a:latin typeface="Trebuchet MS"/>
                          <a:ea typeface="Trebuchet MS"/>
                          <a:cs typeface="Trebuchet MS"/>
                          <a:sym typeface="Trebuchet MS"/>
                        </a:rPr>
                        <a:t> with </a:t>
                      </a:r>
                      <a:endParaRPr sz="1000">
                        <a:latin typeface="Trebuchet MS"/>
                        <a:ea typeface="Trebuchet MS"/>
                        <a:cs typeface="Trebuchet MS"/>
                        <a:sym typeface="Trebuchet MS"/>
                      </a:endParaRPr>
                    </a:p>
                    <a:p>
                      <a:pPr indent="0" lvl="0" marL="0" rtl="0" algn="l">
                        <a:spcBef>
                          <a:spcPts val="0"/>
                        </a:spcBef>
                        <a:spcAft>
                          <a:spcPts val="0"/>
                        </a:spcAft>
                        <a:buNone/>
                      </a:pPr>
                      <a:r>
                        <a:rPr lang="en" sz="1000">
                          <a:latin typeface="Trebuchet MS"/>
                          <a:ea typeface="Trebuchet MS"/>
                          <a:cs typeface="Trebuchet MS"/>
                          <a:sym typeface="Trebuchet MS"/>
                        </a:rPr>
                        <a:t>prostatic hyperplasia</a:t>
                      </a:r>
                      <a:endParaRPr sz="1000">
                        <a:latin typeface="Trebuchet MS"/>
                        <a:ea typeface="Trebuchet MS"/>
                        <a:cs typeface="Trebuchet MS"/>
                        <a:sym typeface="Trebuchet MS"/>
                      </a:endParaRPr>
                    </a:p>
                  </a:txBody>
                  <a:tcPr marT="91425" marB="91425" marR="91425" marL="91425">
                    <a:lnT cap="flat" cmpd="sng" w="9525">
                      <a:solidFill>
                        <a:srgbClr val="B7B7B7"/>
                      </a:solidFill>
                      <a:prstDash val="solid"/>
                      <a:round/>
                      <a:headEnd len="sm" w="sm" type="none"/>
                      <a:tailEnd len="sm" w="sm" type="none"/>
                    </a:lnT>
                  </a:tcPr>
                </a:tc>
              </a:tr>
              <a:tr h="1940300">
                <a:tc>
                  <a:txBody>
                    <a:bodyPr/>
                    <a:lstStyle/>
                    <a:p>
                      <a:pPr indent="0" lvl="0" marL="0" rtl="0" algn="ctr">
                        <a:spcBef>
                          <a:spcPts val="0"/>
                        </a:spcBef>
                        <a:spcAft>
                          <a:spcPts val="0"/>
                        </a:spcAft>
                        <a:buNone/>
                      </a:pPr>
                      <a:r>
                        <a:rPr b="1" lang="en">
                          <a:latin typeface="Trebuchet MS"/>
                          <a:ea typeface="Trebuchet MS"/>
                          <a:cs typeface="Trebuchet MS"/>
                          <a:sym typeface="Trebuchet MS"/>
                        </a:rPr>
                        <a:t>Secretions</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200">
                          <a:latin typeface="Trebuchet MS"/>
                          <a:ea typeface="Trebuchet MS"/>
                          <a:cs typeface="Trebuchet MS"/>
                          <a:sym typeface="Trebuchet MS"/>
                        </a:rPr>
                        <a:t>-</a:t>
                      </a:r>
                      <a:endParaRPr b="1" sz="1200">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hyperhidrosis</a:t>
                      </a:r>
                      <a:endParaRPr sz="1200">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 ↓ Salivary Secretion →</a:t>
                      </a:r>
                      <a:r>
                        <a:rPr lang="en" sz="1000">
                          <a:solidFill>
                            <a:srgbClr val="C27BA0"/>
                          </a:solidFill>
                          <a:latin typeface="Trebuchet MS"/>
                          <a:ea typeface="Trebuchet MS"/>
                          <a:cs typeface="Trebuchet MS"/>
                          <a:sym typeface="Trebuchet MS"/>
                        </a:rPr>
                        <a:t> </a:t>
                      </a:r>
                      <a:r>
                        <a:rPr lang="en" sz="1000">
                          <a:solidFill>
                            <a:srgbClr val="CC0000"/>
                          </a:solidFill>
                          <a:latin typeface="Trebuchet MS"/>
                          <a:ea typeface="Trebuchet MS"/>
                          <a:cs typeface="Trebuchet MS"/>
                          <a:sym typeface="Trebuchet MS"/>
                        </a:rPr>
                        <a:t>Dry mouth</a:t>
                      </a:r>
                      <a:endParaRPr sz="10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 ↓ Sweating </a:t>
                      </a:r>
                      <a:r>
                        <a:rPr lang="en" sz="1000">
                          <a:solidFill>
                            <a:srgbClr val="999999"/>
                          </a:solidFill>
                          <a:latin typeface="Trebuchet MS"/>
                          <a:ea typeface="Trebuchet MS"/>
                          <a:cs typeface="Trebuchet MS"/>
                          <a:sym typeface="Trebuchet MS"/>
                        </a:rPr>
                        <a:t>(M3 blockage) </a:t>
                      </a:r>
                      <a:r>
                        <a:rPr lang="en" sz="1000">
                          <a:latin typeface="Trebuchet MS"/>
                          <a:ea typeface="Trebuchet MS"/>
                          <a:cs typeface="Trebuchet MS"/>
                          <a:sym typeface="Trebuchet MS"/>
                        </a:rPr>
                        <a:t>→ dry skin</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 </a:t>
                      </a:r>
                      <a:r>
                        <a:rPr lang="en" sz="800">
                          <a:solidFill>
                            <a:srgbClr val="999999"/>
                          </a:solidFill>
                          <a:latin typeface="Trebuchet MS"/>
                          <a:ea typeface="Trebuchet MS"/>
                          <a:cs typeface="Trebuchet MS"/>
                          <a:sym typeface="Trebuchet MS"/>
                        </a:rPr>
                        <a:t>Contraindicated In </a:t>
                      </a:r>
                      <a:r>
                        <a:rPr b="1" lang="en" sz="1000">
                          <a:latin typeface="Trebuchet MS"/>
                          <a:ea typeface="Trebuchet MS"/>
                          <a:cs typeface="Trebuchet MS"/>
                          <a:sym typeface="Trebuchet MS"/>
                        </a:rPr>
                        <a:t>Children</a:t>
                      </a:r>
                      <a:r>
                        <a:rPr lang="en" sz="1000">
                          <a:latin typeface="Trebuchet MS"/>
                          <a:ea typeface="Trebuchet MS"/>
                          <a:cs typeface="Trebuchet MS"/>
                          <a:sym typeface="Trebuchet MS"/>
                        </a:rPr>
                        <a:t>: modest dose</a:t>
                      </a:r>
                      <a:endParaRPr sz="10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 “Atropine Fever” </a:t>
                      </a:r>
                      <a:r>
                        <a:rPr lang="en" sz="1000">
                          <a:solidFill>
                            <a:srgbClr val="999999"/>
                          </a:solidFill>
                          <a:latin typeface="Trebuchet MS"/>
                          <a:ea typeface="Trebuchet MS"/>
                          <a:cs typeface="Trebuchet MS"/>
                          <a:sym typeface="Trebuchet MS"/>
                        </a:rPr>
                        <a:t>(Bizarre effect)</a:t>
                      </a:r>
                      <a:endParaRPr sz="1000">
                        <a:solidFill>
                          <a:srgbClr val="999999"/>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000">
                          <a:latin typeface="Trebuchet MS"/>
                          <a:ea typeface="Trebuchet MS"/>
                          <a:cs typeface="Trebuchet MS"/>
                          <a:sym typeface="Trebuchet MS"/>
                        </a:rPr>
                        <a:t>- ↓ Bronchial secretion → ↑ Viscosity</a:t>
                      </a:r>
                      <a:endParaRPr sz="1000">
                        <a:latin typeface="Trebuchet MS"/>
                        <a:ea typeface="Trebuchet MS"/>
                        <a:cs typeface="Trebuchet MS"/>
                        <a:sym typeface="Trebuchet MS"/>
                      </a:endParaRPr>
                    </a:p>
                    <a:p>
                      <a:pPr indent="0" lvl="0" marL="0" rtl="0" algn="l">
                        <a:spcBef>
                          <a:spcPts val="0"/>
                        </a:spcBef>
                        <a:spcAft>
                          <a:spcPts val="0"/>
                        </a:spcAft>
                        <a:buNone/>
                      </a:pPr>
                      <a:r>
                        <a:rPr lang="en" sz="1000">
                          <a:latin typeface="Trebuchet MS"/>
                          <a:ea typeface="Trebuchet MS"/>
                          <a:cs typeface="Trebuchet MS"/>
                          <a:sym typeface="Trebuchet MS"/>
                        </a:rPr>
                        <a:t>- ↓ Lacrimal secretion → sandy eye</a:t>
                      </a:r>
                      <a:endParaRPr sz="1000">
                        <a:latin typeface="Trebuchet MS"/>
                        <a:ea typeface="Trebuchet MS"/>
                        <a:cs typeface="Trebuchet MS"/>
                        <a:sym typeface="Trebuchet MS"/>
                      </a:endParaRPr>
                    </a:p>
                  </a:txBody>
                  <a:tcPr marT="91425" marB="91425" marR="91425" marL="91425"/>
                </a:tc>
              </a:tr>
            </a:tbl>
          </a:graphicData>
        </a:graphic>
      </p:graphicFrame>
      <p:sp>
        <p:nvSpPr>
          <p:cNvPr id="264" name="Google Shape;264;p18"/>
          <p:cNvSpPr txBox="1"/>
          <p:nvPr>
            <p:ph type="title"/>
          </p:nvPr>
        </p:nvSpPr>
        <p:spPr>
          <a:xfrm>
            <a:off x="241635" y="8254736"/>
            <a:ext cx="6369300" cy="72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omic Sans MS"/>
                <a:ea typeface="Comic Sans MS"/>
                <a:cs typeface="Comic Sans MS"/>
                <a:sym typeface="Comic Sans MS"/>
              </a:rPr>
              <a:t>Cholinergic Poisoning</a:t>
            </a:r>
            <a:endParaRPr>
              <a:solidFill>
                <a:schemeClr val="dk2"/>
              </a:solidFill>
              <a:latin typeface="Comic Sans MS"/>
              <a:ea typeface="Comic Sans MS"/>
              <a:cs typeface="Comic Sans MS"/>
              <a:sym typeface="Comic Sans MS"/>
            </a:endParaRPr>
          </a:p>
        </p:txBody>
      </p:sp>
      <p:pic>
        <p:nvPicPr>
          <p:cNvPr id="265" name="Google Shape;265;p18"/>
          <p:cNvPicPr preferRelativeResize="0"/>
          <p:nvPr/>
        </p:nvPicPr>
        <p:blipFill>
          <a:blip r:embed="rId3">
            <a:alphaModFix/>
          </a:blip>
          <a:stretch>
            <a:fillRect/>
          </a:stretch>
        </p:blipFill>
        <p:spPr>
          <a:xfrm>
            <a:off x="1072900" y="8376300"/>
            <a:ext cx="481050" cy="374550"/>
          </a:xfrm>
          <a:prstGeom prst="rect">
            <a:avLst/>
          </a:prstGeom>
          <a:noFill/>
          <a:ln>
            <a:noFill/>
          </a:ln>
        </p:spPr>
      </p:pic>
      <p:sp>
        <p:nvSpPr>
          <p:cNvPr id="266" name="Google Shape;266;p18"/>
          <p:cNvSpPr txBox="1"/>
          <p:nvPr/>
        </p:nvSpPr>
        <p:spPr>
          <a:xfrm>
            <a:off x="0" y="8750850"/>
            <a:ext cx="53625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rebuchet MS"/>
                <a:ea typeface="Trebuchet MS"/>
                <a:cs typeface="Trebuchet MS"/>
                <a:sym typeface="Trebuchet MS"/>
              </a:rPr>
              <a:t>• </a:t>
            </a:r>
            <a:r>
              <a:rPr lang="en">
                <a:latin typeface="Trebuchet MS"/>
                <a:ea typeface="Trebuchet MS"/>
                <a:cs typeface="Trebuchet MS"/>
                <a:sym typeface="Trebuchet MS"/>
              </a:rPr>
              <a:t>Cholinesterase inhibitors “insecticides”. Mushroom poisoning. </a:t>
            </a:r>
            <a:r>
              <a:rPr lang="en">
                <a:solidFill>
                  <a:srgbClr val="999999"/>
                </a:solidFill>
                <a:latin typeface="Trebuchet MS"/>
                <a:ea typeface="Trebuchet MS"/>
                <a:cs typeface="Trebuchet MS"/>
                <a:sym typeface="Trebuchet MS"/>
              </a:rPr>
              <a:t>It causes hyperhidrosis </a:t>
            </a:r>
            <a:r>
              <a:rPr lang="en">
                <a:solidFill>
                  <a:srgbClr val="6AA84F"/>
                </a:solidFill>
                <a:latin typeface="Trebuchet MS"/>
                <a:ea typeface="Trebuchet MS"/>
                <a:cs typeface="Trebuchet MS"/>
                <a:sym typeface="Trebuchet MS"/>
              </a:rPr>
              <a:t>(excessive sweating)</a:t>
            </a:r>
            <a:endParaRPr>
              <a:solidFill>
                <a:srgbClr val="6AA84F"/>
              </a:solidFill>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
                <a:latin typeface="Trebuchet MS"/>
                <a:ea typeface="Trebuchet MS"/>
                <a:cs typeface="Trebuchet MS"/>
                <a:sym typeface="Trebuchet MS"/>
              </a:rPr>
              <a:t>• Treatment: Atropine reverses muscarinic effects of cholinergic poisoning.</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 sz="1000">
                <a:solidFill>
                  <a:srgbClr val="666666"/>
                </a:solidFill>
                <a:latin typeface="Trebuchet MS"/>
                <a:ea typeface="Trebuchet MS"/>
                <a:cs typeface="Trebuchet MS"/>
                <a:sym typeface="Trebuchet MS"/>
              </a:rPr>
              <a:t>Cholinesterase inhibitors will increase Ach in the brain and Ach will work on all Muscarinic Receptors (M1,M2,M3,M4,M5) and this will lead to death so atropine will block Muscarinic receptors </a:t>
            </a:r>
            <a:endParaRPr sz="1000">
              <a:solidFill>
                <a:srgbClr val="666666"/>
              </a:solidFill>
              <a:latin typeface="Trebuchet MS"/>
              <a:ea typeface="Trebuchet MS"/>
              <a:cs typeface="Trebuchet MS"/>
              <a:sym typeface="Trebuchet MS"/>
            </a:endParaRPr>
          </a:p>
        </p:txBody>
      </p:sp>
      <p:pic>
        <p:nvPicPr>
          <p:cNvPr id="267" name="Google Shape;267;p18"/>
          <p:cNvPicPr preferRelativeResize="0"/>
          <p:nvPr/>
        </p:nvPicPr>
        <p:blipFill>
          <a:blip r:embed="rId4">
            <a:alphaModFix/>
          </a:blip>
          <a:stretch>
            <a:fillRect/>
          </a:stretch>
        </p:blipFill>
        <p:spPr>
          <a:xfrm>
            <a:off x="5547962" y="8953453"/>
            <a:ext cx="1933575" cy="1674447"/>
          </a:xfrm>
          <a:prstGeom prst="rect">
            <a:avLst/>
          </a:prstGeom>
          <a:noFill/>
          <a:ln>
            <a:noFill/>
          </a:ln>
        </p:spPr>
      </p:pic>
      <p:pic>
        <p:nvPicPr>
          <p:cNvPr id="268" name="Google Shape;268;p18"/>
          <p:cNvPicPr preferRelativeResize="0"/>
          <p:nvPr/>
        </p:nvPicPr>
        <p:blipFill>
          <a:blip r:embed="rId3">
            <a:alphaModFix/>
          </a:blip>
          <a:stretch>
            <a:fillRect/>
          </a:stretch>
        </p:blipFill>
        <p:spPr>
          <a:xfrm flipH="1">
            <a:off x="5188950" y="8376300"/>
            <a:ext cx="481050" cy="481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9"/>
          <p:cNvSpPr txBox="1"/>
          <p:nvPr>
            <p:ph type="title"/>
          </p:nvPr>
        </p:nvSpPr>
        <p:spPr>
          <a:xfrm>
            <a:off x="595338" y="125598"/>
            <a:ext cx="6369300" cy="72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omic Sans MS"/>
                <a:ea typeface="Comic Sans MS"/>
                <a:cs typeface="Comic Sans MS"/>
                <a:sym typeface="Comic Sans MS"/>
              </a:rPr>
              <a:t>Adverse Effects</a:t>
            </a:r>
            <a:endParaRPr>
              <a:solidFill>
                <a:schemeClr val="dk2"/>
              </a:solidFill>
              <a:latin typeface="Comic Sans MS"/>
              <a:ea typeface="Comic Sans MS"/>
              <a:cs typeface="Comic Sans MS"/>
              <a:sym typeface="Comic Sans MS"/>
            </a:endParaRPr>
          </a:p>
        </p:txBody>
      </p:sp>
      <p:sp>
        <p:nvSpPr>
          <p:cNvPr id="274" name="Google Shape;274;p19"/>
          <p:cNvSpPr txBox="1"/>
          <p:nvPr/>
        </p:nvSpPr>
        <p:spPr>
          <a:xfrm>
            <a:off x="609600" y="885825"/>
            <a:ext cx="3638400" cy="400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rebuchet MS"/>
                <a:ea typeface="Trebuchet MS"/>
                <a:cs typeface="Trebuchet MS"/>
                <a:sym typeface="Trebuchet MS"/>
              </a:rPr>
              <a:t> Confusion, agitation </a:t>
            </a:r>
            <a:r>
              <a:rPr lang="en" sz="900">
                <a:solidFill>
                  <a:srgbClr val="999999"/>
                </a:solidFill>
                <a:latin typeface="Comic Sans MS"/>
                <a:ea typeface="Comic Sans MS"/>
                <a:cs typeface="Comic Sans MS"/>
                <a:sym typeface="Comic Sans MS"/>
              </a:rPr>
              <a:t>(Anxiety)</a:t>
            </a:r>
            <a:r>
              <a:rPr lang="en">
                <a:latin typeface="Trebuchet MS"/>
                <a:ea typeface="Trebuchet MS"/>
                <a:cs typeface="Trebuchet MS"/>
                <a:sym typeface="Trebuchet MS"/>
              </a:rPr>
              <a:t>, delirium </a:t>
            </a:r>
            <a:r>
              <a:rPr lang="en" sz="900">
                <a:solidFill>
                  <a:srgbClr val="999999"/>
                </a:solidFill>
                <a:latin typeface="Trebuchet MS"/>
                <a:ea typeface="Trebuchet MS"/>
                <a:cs typeface="Trebuchet MS"/>
                <a:sym typeface="Trebuchet MS"/>
              </a:rPr>
              <a:t>(هذيان)</a:t>
            </a:r>
            <a:endParaRPr sz="900">
              <a:solidFill>
                <a:srgbClr val="999999"/>
              </a:solidFill>
              <a:latin typeface="Trebuchet MS"/>
              <a:ea typeface="Trebuchet MS"/>
              <a:cs typeface="Trebuchet MS"/>
              <a:sym typeface="Trebuchet MS"/>
            </a:endParaRPr>
          </a:p>
        </p:txBody>
      </p:sp>
      <p:sp>
        <p:nvSpPr>
          <p:cNvPr id="275" name="Google Shape;275;p19"/>
          <p:cNvSpPr txBox="1"/>
          <p:nvPr/>
        </p:nvSpPr>
        <p:spPr>
          <a:xfrm>
            <a:off x="609600" y="1513775"/>
            <a:ext cx="3638400" cy="400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rebuchet MS"/>
                <a:ea typeface="Trebuchet MS"/>
                <a:cs typeface="Trebuchet MS"/>
                <a:sym typeface="Trebuchet MS"/>
              </a:rPr>
              <a:t> Mydriasis,blurred vision </a:t>
            </a:r>
            <a:r>
              <a:rPr lang="en">
                <a:solidFill>
                  <a:srgbClr val="666666"/>
                </a:solidFill>
                <a:latin typeface="Trebuchet MS"/>
                <a:ea typeface="Trebuchet MS"/>
                <a:cs typeface="Trebuchet MS"/>
                <a:sym typeface="Trebuchet MS"/>
              </a:rPr>
              <a:t>(cycloplegia)</a:t>
            </a:r>
            <a:endParaRPr>
              <a:solidFill>
                <a:srgbClr val="666666"/>
              </a:solidFill>
              <a:latin typeface="Trebuchet MS"/>
              <a:ea typeface="Trebuchet MS"/>
              <a:cs typeface="Trebuchet MS"/>
              <a:sym typeface="Trebuchet MS"/>
            </a:endParaRPr>
          </a:p>
        </p:txBody>
      </p:sp>
      <p:sp>
        <p:nvSpPr>
          <p:cNvPr id="276" name="Google Shape;276;p19"/>
          <p:cNvSpPr txBox="1"/>
          <p:nvPr/>
        </p:nvSpPr>
        <p:spPr>
          <a:xfrm>
            <a:off x="609600" y="2140863"/>
            <a:ext cx="3638400" cy="400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rebuchet MS"/>
                <a:ea typeface="Trebuchet MS"/>
                <a:cs typeface="Trebuchet MS"/>
                <a:sym typeface="Trebuchet MS"/>
              </a:rPr>
              <a:t> Dry mouth, hot flushed skin</a:t>
            </a:r>
            <a:endParaRPr>
              <a:latin typeface="Trebuchet MS"/>
              <a:ea typeface="Trebuchet MS"/>
              <a:cs typeface="Trebuchet MS"/>
              <a:sym typeface="Trebuchet MS"/>
            </a:endParaRPr>
          </a:p>
        </p:txBody>
      </p:sp>
      <p:sp>
        <p:nvSpPr>
          <p:cNvPr id="277" name="Google Shape;277;p19"/>
          <p:cNvSpPr txBox="1"/>
          <p:nvPr/>
        </p:nvSpPr>
        <p:spPr>
          <a:xfrm>
            <a:off x="609600" y="2768388"/>
            <a:ext cx="3638400" cy="400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rebuchet MS"/>
                <a:ea typeface="Trebuchet MS"/>
                <a:cs typeface="Trebuchet MS"/>
                <a:sym typeface="Trebuchet MS"/>
              </a:rPr>
              <a:t> Tachycardia</a:t>
            </a:r>
            <a:endParaRPr>
              <a:latin typeface="Trebuchet MS"/>
              <a:ea typeface="Trebuchet MS"/>
              <a:cs typeface="Trebuchet MS"/>
              <a:sym typeface="Trebuchet MS"/>
            </a:endParaRPr>
          </a:p>
        </p:txBody>
      </p:sp>
      <p:sp>
        <p:nvSpPr>
          <p:cNvPr id="278" name="Google Shape;278;p19"/>
          <p:cNvSpPr txBox="1"/>
          <p:nvPr/>
        </p:nvSpPr>
        <p:spPr>
          <a:xfrm>
            <a:off x="609600" y="3395900"/>
            <a:ext cx="3638400" cy="400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rebuchet MS"/>
                <a:ea typeface="Trebuchet MS"/>
                <a:cs typeface="Trebuchet MS"/>
                <a:sym typeface="Trebuchet MS"/>
              </a:rPr>
              <a:t> Constipation, urinary retention</a:t>
            </a:r>
            <a:endParaRPr>
              <a:latin typeface="Trebuchet MS"/>
              <a:ea typeface="Trebuchet MS"/>
              <a:cs typeface="Trebuchet MS"/>
              <a:sym typeface="Trebuchet MS"/>
            </a:endParaRPr>
          </a:p>
        </p:txBody>
      </p:sp>
      <p:sp>
        <p:nvSpPr>
          <p:cNvPr id="279" name="Google Shape;279;p19"/>
          <p:cNvSpPr txBox="1"/>
          <p:nvPr/>
        </p:nvSpPr>
        <p:spPr>
          <a:xfrm>
            <a:off x="492725" y="4040575"/>
            <a:ext cx="3809700" cy="396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rebuchet MS"/>
                <a:ea typeface="Trebuchet MS"/>
                <a:cs typeface="Trebuchet MS"/>
                <a:sym typeface="Trebuchet MS"/>
              </a:rPr>
              <a:t>  </a:t>
            </a:r>
            <a:r>
              <a:rPr lang="en" sz="1300">
                <a:latin typeface="Trebuchet MS"/>
                <a:ea typeface="Trebuchet MS"/>
                <a:cs typeface="Trebuchet MS"/>
                <a:sym typeface="Trebuchet MS"/>
              </a:rPr>
              <a:t>Increased Body temperatur</a:t>
            </a:r>
            <a:r>
              <a:rPr lang="en" sz="1300">
                <a:latin typeface="Trebuchet MS"/>
                <a:ea typeface="Trebuchet MS"/>
                <a:cs typeface="Trebuchet MS"/>
                <a:sym typeface="Trebuchet MS"/>
              </a:rPr>
              <a:t>e </a:t>
            </a:r>
            <a:r>
              <a:rPr lang="en" sz="1300">
                <a:latin typeface="Trebuchet MS"/>
                <a:ea typeface="Trebuchet MS"/>
                <a:cs typeface="Trebuchet MS"/>
                <a:sym typeface="Trebuchet MS"/>
              </a:rPr>
              <a:t>(hyperthermia)</a:t>
            </a:r>
            <a:endParaRPr sz="1300">
              <a:latin typeface="Trebuchet MS"/>
              <a:ea typeface="Trebuchet MS"/>
              <a:cs typeface="Trebuchet MS"/>
              <a:sym typeface="Trebuchet MS"/>
            </a:endParaRPr>
          </a:p>
        </p:txBody>
      </p:sp>
      <p:sp>
        <p:nvSpPr>
          <p:cNvPr id="280" name="Google Shape;280;p19"/>
          <p:cNvSpPr txBox="1"/>
          <p:nvPr>
            <p:ph type="title"/>
          </p:nvPr>
        </p:nvSpPr>
        <p:spPr>
          <a:xfrm>
            <a:off x="4816654" y="714225"/>
            <a:ext cx="2148000" cy="57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chemeClr val="dk2"/>
                </a:solidFill>
                <a:latin typeface="Trebuchet MS"/>
                <a:ea typeface="Trebuchet MS"/>
                <a:cs typeface="Trebuchet MS"/>
                <a:sym typeface="Trebuchet MS"/>
              </a:rPr>
              <a:t>Mnemonics</a:t>
            </a:r>
            <a:endParaRPr sz="1900">
              <a:solidFill>
                <a:schemeClr val="dk2"/>
              </a:solidFill>
              <a:latin typeface="Trebuchet MS"/>
              <a:ea typeface="Trebuchet MS"/>
              <a:cs typeface="Trebuchet MS"/>
              <a:sym typeface="Trebuchet MS"/>
            </a:endParaRPr>
          </a:p>
        </p:txBody>
      </p:sp>
      <p:pic>
        <p:nvPicPr>
          <p:cNvPr id="281" name="Google Shape;281;p19"/>
          <p:cNvPicPr preferRelativeResize="0"/>
          <p:nvPr/>
        </p:nvPicPr>
        <p:blipFill>
          <a:blip r:embed="rId3">
            <a:alphaModFix/>
          </a:blip>
          <a:stretch>
            <a:fillRect/>
          </a:stretch>
        </p:blipFill>
        <p:spPr>
          <a:xfrm>
            <a:off x="4631100" y="1250550"/>
            <a:ext cx="1076325" cy="642325"/>
          </a:xfrm>
          <a:prstGeom prst="rect">
            <a:avLst/>
          </a:prstGeom>
          <a:noFill/>
          <a:ln>
            <a:noFill/>
          </a:ln>
        </p:spPr>
      </p:pic>
      <p:sp>
        <p:nvSpPr>
          <p:cNvPr id="282" name="Google Shape;282;p19"/>
          <p:cNvSpPr txBox="1"/>
          <p:nvPr/>
        </p:nvSpPr>
        <p:spPr>
          <a:xfrm>
            <a:off x="4514875" y="1977725"/>
            <a:ext cx="1133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latin typeface="Trebuchet MS"/>
                <a:ea typeface="Trebuchet MS"/>
                <a:cs typeface="Trebuchet MS"/>
                <a:sym typeface="Trebuchet MS"/>
              </a:rPr>
              <a:t>Dry as Bone</a:t>
            </a:r>
            <a:endParaRPr b="1" sz="1000">
              <a:latin typeface="Trebuchet MS"/>
              <a:ea typeface="Trebuchet MS"/>
              <a:cs typeface="Trebuchet MS"/>
              <a:sym typeface="Trebuchet MS"/>
            </a:endParaRPr>
          </a:p>
        </p:txBody>
      </p:sp>
      <p:sp>
        <p:nvSpPr>
          <p:cNvPr id="283" name="Google Shape;283;p19"/>
          <p:cNvSpPr txBox="1"/>
          <p:nvPr/>
        </p:nvSpPr>
        <p:spPr>
          <a:xfrm>
            <a:off x="6307475" y="1977725"/>
            <a:ext cx="10002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latin typeface="Trebuchet MS"/>
                <a:ea typeface="Trebuchet MS"/>
                <a:cs typeface="Trebuchet MS"/>
                <a:sym typeface="Trebuchet MS"/>
              </a:rPr>
              <a:t>Red as Beet</a:t>
            </a:r>
            <a:endParaRPr b="1" sz="1000">
              <a:latin typeface="Trebuchet MS"/>
              <a:ea typeface="Trebuchet MS"/>
              <a:cs typeface="Trebuchet MS"/>
              <a:sym typeface="Trebuchet MS"/>
            </a:endParaRPr>
          </a:p>
        </p:txBody>
      </p:sp>
      <p:sp>
        <p:nvSpPr>
          <p:cNvPr id="284" name="Google Shape;284;p19"/>
          <p:cNvSpPr txBox="1"/>
          <p:nvPr/>
        </p:nvSpPr>
        <p:spPr>
          <a:xfrm>
            <a:off x="6317075" y="3289150"/>
            <a:ext cx="981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latin typeface="Trebuchet MS"/>
                <a:ea typeface="Trebuchet MS"/>
                <a:cs typeface="Trebuchet MS"/>
                <a:sym typeface="Trebuchet MS"/>
              </a:rPr>
              <a:t>Blind as Bat</a:t>
            </a:r>
            <a:endParaRPr b="1" sz="1000">
              <a:latin typeface="Trebuchet MS"/>
              <a:ea typeface="Trebuchet MS"/>
              <a:cs typeface="Trebuchet MS"/>
              <a:sym typeface="Trebuchet MS"/>
            </a:endParaRPr>
          </a:p>
        </p:txBody>
      </p:sp>
      <p:sp>
        <p:nvSpPr>
          <p:cNvPr id="285" name="Google Shape;285;p19"/>
          <p:cNvSpPr txBox="1"/>
          <p:nvPr/>
        </p:nvSpPr>
        <p:spPr>
          <a:xfrm>
            <a:off x="4678750" y="3289150"/>
            <a:ext cx="981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latin typeface="Trebuchet MS"/>
                <a:ea typeface="Trebuchet MS"/>
                <a:cs typeface="Trebuchet MS"/>
                <a:sym typeface="Trebuchet MS"/>
              </a:rPr>
              <a:t>Mad as hen</a:t>
            </a:r>
            <a:endParaRPr b="1" sz="1000">
              <a:latin typeface="Trebuchet MS"/>
              <a:ea typeface="Trebuchet MS"/>
              <a:cs typeface="Trebuchet MS"/>
              <a:sym typeface="Trebuchet MS"/>
            </a:endParaRPr>
          </a:p>
        </p:txBody>
      </p:sp>
      <p:sp>
        <p:nvSpPr>
          <p:cNvPr id="286" name="Google Shape;286;p19"/>
          <p:cNvSpPr txBox="1"/>
          <p:nvPr/>
        </p:nvSpPr>
        <p:spPr>
          <a:xfrm>
            <a:off x="4602538" y="4363850"/>
            <a:ext cx="1133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latin typeface="Trebuchet MS"/>
                <a:ea typeface="Trebuchet MS"/>
                <a:cs typeface="Trebuchet MS"/>
                <a:sym typeface="Trebuchet MS"/>
              </a:rPr>
              <a:t>Full as Flask</a:t>
            </a:r>
            <a:endParaRPr b="1" sz="1000">
              <a:latin typeface="Trebuchet MS"/>
              <a:ea typeface="Trebuchet MS"/>
              <a:cs typeface="Trebuchet MS"/>
              <a:sym typeface="Trebuchet MS"/>
            </a:endParaRPr>
          </a:p>
        </p:txBody>
      </p:sp>
      <p:sp>
        <p:nvSpPr>
          <p:cNvPr id="287" name="Google Shape;287;p19"/>
          <p:cNvSpPr txBox="1"/>
          <p:nvPr/>
        </p:nvSpPr>
        <p:spPr>
          <a:xfrm>
            <a:off x="6207425" y="4363850"/>
            <a:ext cx="1200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latin typeface="Trebuchet MS"/>
                <a:ea typeface="Trebuchet MS"/>
                <a:cs typeface="Trebuchet MS"/>
                <a:sym typeface="Trebuchet MS"/>
              </a:rPr>
              <a:t>Hot as Hell fire</a:t>
            </a:r>
            <a:endParaRPr b="1" sz="1000">
              <a:latin typeface="Trebuchet MS"/>
              <a:ea typeface="Trebuchet MS"/>
              <a:cs typeface="Trebuchet MS"/>
              <a:sym typeface="Trebuchet MS"/>
            </a:endParaRPr>
          </a:p>
        </p:txBody>
      </p:sp>
      <p:sp>
        <p:nvSpPr>
          <p:cNvPr id="288" name="Google Shape;288;p19"/>
          <p:cNvSpPr txBox="1"/>
          <p:nvPr/>
        </p:nvSpPr>
        <p:spPr>
          <a:xfrm>
            <a:off x="555150" y="4701825"/>
            <a:ext cx="3747300" cy="16611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Trebuchet MS"/>
                <a:ea typeface="Trebuchet MS"/>
                <a:cs typeface="Trebuchet MS"/>
                <a:sym typeface="Trebuchet MS"/>
              </a:rPr>
              <a:t>Atropine like action</a:t>
            </a:r>
            <a:endParaRPr b="1">
              <a:solidFill>
                <a:srgbClr val="666666"/>
              </a:solidFill>
              <a:latin typeface="Trebuchet MS"/>
              <a:ea typeface="Trebuchet MS"/>
              <a:cs typeface="Trebuchet MS"/>
              <a:sym typeface="Trebuchet MS"/>
            </a:endParaRPr>
          </a:p>
          <a:p>
            <a:pPr indent="0" lvl="0" marL="0" rtl="0" algn="l">
              <a:spcBef>
                <a:spcPts val="0"/>
              </a:spcBef>
              <a:spcAft>
                <a:spcPts val="0"/>
              </a:spcAft>
              <a:buNone/>
            </a:pPr>
            <a:r>
              <a:rPr b="1" lang="en">
                <a:latin typeface="Trebuchet MS"/>
                <a:ea typeface="Trebuchet MS"/>
                <a:cs typeface="Trebuchet MS"/>
                <a:sym typeface="Trebuchet MS"/>
              </a:rPr>
              <a:t>د. فودة: </a:t>
            </a:r>
            <a:r>
              <a:rPr b="1" lang="en">
                <a:solidFill>
                  <a:srgbClr val="674EA7"/>
                </a:solidFill>
                <a:latin typeface="Trebuchet MS"/>
                <a:ea typeface="Trebuchet MS"/>
                <a:cs typeface="Trebuchet MS"/>
                <a:sym typeface="Trebuchet MS"/>
              </a:rPr>
              <a:t>زغلولة</a:t>
            </a:r>
            <a:r>
              <a:rPr b="1" lang="en">
                <a:latin typeface="Trebuchet MS"/>
                <a:ea typeface="Trebuchet MS"/>
                <a:cs typeface="Trebuchet MS"/>
                <a:sym typeface="Trebuchet MS"/>
              </a:rPr>
              <a:t> </a:t>
            </a:r>
            <a:r>
              <a:rPr b="1" lang="en">
                <a:solidFill>
                  <a:srgbClr val="0B5394"/>
                </a:solidFill>
                <a:latin typeface="Trebuchet MS"/>
                <a:ea typeface="Trebuchet MS"/>
                <a:cs typeface="Trebuchet MS"/>
                <a:sym typeface="Trebuchet MS"/>
              </a:rPr>
              <a:t>الناشفة</a:t>
            </a:r>
            <a:r>
              <a:rPr b="1" lang="en">
                <a:latin typeface="Trebuchet MS"/>
                <a:ea typeface="Trebuchet MS"/>
                <a:cs typeface="Trebuchet MS"/>
                <a:sym typeface="Trebuchet MS"/>
              </a:rPr>
              <a:t> </a:t>
            </a:r>
            <a:r>
              <a:rPr b="1" lang="en">
                <a:solidFill>
                  <a:srgbClr val="38761D"/>
                </a:solidFill>
                <a:latin typeface="Trebuchet MS"/>
                <a:ea typeface="Trebuchet MS"/>
                <a:cs typeface="Trebuchet MS"/>
                <a:sym typeface="Trebuchet MS"/>
              </a:rPr>
              <a:t>حبست</a:t>
            </a:r>
            <a:r>
              <a:rPr b="1" lang="en">
                <a:latin typeface="Trebuchet MS"/>
                <a:ea typeface="Trebuchet MS"/>
                <a:cs typeface="Trebuchet MS"/>
                <a:sym typeface="Trebuchet MS"/>
              </a:rPr>
              <a:t> </a:t>
            </a:r>
            <a:r>
              <a:rPr b="1" lang="en">
                <a:solidFill>
                  <a:srgbClr val="B45F06"/>
                </a:solidFill>
                <a:latin typeface="Trebuchet MS"/>
                <a:ea typeface="Trebuchet MS"/>
                <a:cs typeface="Trebuchet MS"/>
                <a:sym typeface="Trebuchet MS"/>
              </a:rPr>
              <a:t>زوجها</a:t>
            </a:r>
            <a:r>
              <a:rPr b="1" lang="en">
                <a:solidFill>
                  <a:srgbClr val="85200C"/>
                </a:solidFill>
                <a:latin typeface="Trebuchet MS"/>
                <a:ea typeface="Trebuchet MS"/>
                <a:cs typeface="Trebuchet MS"/>
                <a:sym typeface="Trebuchet MS"/>
              </a:rPr>
              <a:t> ابو سريع</a:t>
            </a:r>
            <a:endParaRPr b="1">
              <a:solidFill>
                <a:srgbClr val="85200C"/>
              </a:solidFill>
              <a:latin typeface="Trebuchet MS"/>
              <a:ea typeface="Trebuchet MS"/>
              <a:cs typeface="Trebuchet MS"/>
              <a:sym typeface="Trebuchet MS"/>
            </a:endParaRPr>
          </a:p>
          <a:p>
            <a:pPr indent="0" lvl="0" marL="0" rtl="0" algn="l">
              <a:spcBef>
                <a:spcPts val="0"/>
              </a:spcBef>
              <a:spcAft>
                <a:spcPts val="0"/>
              </a:spcAft>
              <a:buNone/>
            </a:pPr>
            <a:r>
              <a:rPr lang="en">
                <a:solidFill>
                  <a:srgbClr val="674EA7"/>
                </a:solidFill>
                <a:latin typeface="Trebuchet MS"/>
                <a:ea typeface="Trebuchet MS"/>
                <a:cs typeface="Trebuchet MS"/>
                <a:sym typeface="Trebuchet MS"/>
              </a:rPr>
              <a:t>blurred vision</a:t>
            </a:r>
            <a:endParaRPr>
              <a:solidFill>
                <a:srgbClr val="674EA7"/>
              </a:solidFill>
              <a:latin typeface="Trebuchet MS"/>
              <a:ea typeface="Trebuchet MS"/>
              <a:cs typeface="Trebuchet MS"/>
              <a:sym typeface="Trebuchet MS"/>
            </a:endParaRPr>
          </a:p>
          <a:p>
            <a:pPr indent="0" lvl="0" marL="0" rtl="0" algn="l">
              <a:spcBef>
                <a:spcPts val="0"/>
              </a:spcBef>
              <a:spcAft>
                <a:spcPts val="0"/>
              </a:spcAft>
              <a:buNone/>
            </a:pPr>
            <a:r>
              <a:rPr lang="en">
                <a:solidFill>
                  <a:srgbClr val="0B5394"/>
                </a:solidFill>
                <a:latin typeface="Trebuchet MS"/>
                <a:ea typeface="Trebuchet MS"/>
                <a:cs typeface="Trebuchet MS"/>
                <a:sym typeface="Trebuchet MS"/>
              </a:rPr>
              <a:t>Dry mouth</a:t>
            </a:r>
            <a:endParaRPr>
              <a:solidFill>
                <a:srgbClr val="0B5394"/>
              </a:solidFill>
              <a:latin typeface="Trebuchet MS"/>
              <a:ea typeface="Trebuchet MS"/>
              <a:cs typeface="Trebuchet MS"/>
              <a:sym typeface="Trebuchet MS"/>
            </a:endParaRPr>
          </a:p>
          <a:p>
            <a:pPr indent="0" lvl="0" marL="0" rtl="0" algn="l">
              <a:spcBef>
                <a:spcPts val="0"/>
              </a:spcBef>
              <a:spcAft>
                <a:spcPts val="0"/>
              </a:spcAft>
              <a:buNone/>
            </a:pPr>
            <a:r>
              <a:rPr lang="en">
                <a:solidFill>
                  <a:srgbClr val="38761D"/>
                </a:solidFill>
                <a:latin typeface="Trebuchet MS"/>
                <a:ea typeface="Trebuchet MS"/>
                <a:cs typeface="Trebuchet MS"/>
                <a:sym typeface="Trebuchet MS"/>
              </a:rPr>
              <a:t>Constipation, urinary retention</a:t>
            </a:r>
            <a:endParaRPr>
              <a:solidFill>
                <a:srgbClr val="38761D"/>
              </a:solidFill>
              <a:latin typeface="Trebuchet MS"/>
              <a:ea typeface="Trebuchet MS"/>
              <a:cs typeface="Trebuchet MS"/>
              <a:sym typeface="Trebuchet MS"/>
            </a:endParaRPr>
          </a:p>
          <a:p>
            <a:pPr indent="0" lvl="0" marL="0" rtl="0" algn="l">
              <a:spcBef>
                <a:spcPts val="0"/>
              </a:spcBef>
              <a:spcAft>
                <a:spcPts val="0"/>
              </a:spcAft>
              <a:buNone/>
            </a:pPr>
            <a:r>
              <a:rPr lang="en">
                <a:solidFill>
                  <a:srgbClr val="B45F06"/>
                </a:solidFill>
                <a:latin typeface="Trebuchet MS"/>
                <a:ea typeface="Trebuchet MS"/>
                <a:cs typeface="Trebuchet MS"/>
                <a:sym typeface="Trebuchet MS"/>
              </a:rPr>
              <a:t>Glaucoma</a:t>
            </a:r>
            <a:endParaRPr>
              <a:solidFill>
                <a:srgbClr val="B45F06"/>
              </a:solidFill>
              <a:latin typeface="Trebuchet MS"/>
              <a:ea typeface="Trebuchet MS"/>
              <a:cs typeface="Trebuchet MS"/>
              <a:sym typeface="Trebuchet MS"/>
            </a:endParaRPr>
          </a:p>
          <a:p>
            <a:pPr indent="0" lvl="0" marL="0" rtl="0" algn="l">
              <a:spcBef>
                <a:spcPts val="0"/>
              </a:spcBef>
              <a:spcAft>
                <a:spcPts val="0"/>
              </a:spcAft>
              <a:buNone/>
            </a:pPr>
            <a:r>
              <a:rPr lang="en">
                <a:solidFill>
                  <a:srgbClr val="85200C"/>
                </a:solidFill>
                <a:latin typeface="Trebuchet MS"/>
                <a:ea typeface="Trebuchet MS"/>
                <a:cs typeface="Trebuchet MS"/>
                <a:sym typeface="Trebuchet MS"/>
              </a:rPr>
              <a:t>Tachycardia</a:t>
            </a:r>
            <a:endParaRPr>
              <a:solidFill>
                <a:srgbClr val="85200C"/>
              </a:solidFill>
              <a:latin typeface="Trebuchet MS"/>
              <a:ea typeface="Trebuchet MS"/>
              <a:cs typeface="Trebuchet MS"/>
              <a:sym typeface="Trebuchet MS"/>
            </a:endParaRPr>
          </a:p>
          <a:p>
            <a:pPr indent="0" lvl="0" marL="0" rtl="0" algn="l">
              <a:spcBef>
                <a:spcPts val="0"/>
              </a:spcBef>
              <a:spcAft>
                <a:spcPts val="0"/>
              </a:spcAft>
              <a:buNone/>
            </a:pPr>
            <a:r>
              <a:t/>
            </a:r>
            <a:endParaRPr>
              <a:solidFill>
                <a:srgbClr val="B45F06"/>
              </a:solidFill>
              <a:latin typeface="Trebuchet MS"/>
              <a:ea typeface="Trebuchet MS"/>
              <a:cs typeface="Trebuchet MS"/>
              <a:sym typeface="Trebuchet MS"/>
            </a:endParaRPr>
          </a:p>
          <a:p>
            <a:pPr indent="0" lvl="0" marL="0" rtl="0" algn="l">
              <a:spcBef>
                <a:spcPts val="0"/>
              </a:spcBef>
              <a:spcAft>
                <a:spcPts val="0"/>
              </a:spcAft>
              <a:buNone/>
            </a:pPr>
            <a:r>
              <a:t/>
            </a:r>
            <a:endParaRPr>
              <a:solidFill>
                <a:srgbClr val="0B5394"/>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a:solidFill>
                <a:srgbClr val="0B5394"/>
              </a:solidFill>
              <a:latin typeface="Trebuchet MS"/>
              <a:ea typeface="Trebuchet MS"/>
              <a:cs typeface="Trebuchet MS"/>
              <a:sym typeface="Trebuchet MS"/>
            </a:endParaRPr>
          </a:p>
          <a:p>
            <a:pPr indent="0" lvl="0" marL="0" rtl="0" algn="l">
              <a:spcBef>
                <a:spcPts val="0"/>
              </a:spcBef>
              <a:spcAft>
                <a:spcPts val="0"/>
              </a:spcAft>
              <a:buNone/>
            </a:pPr>
            <a:r>
              <a:t/>
            </a:r>
            <a:endParaRPr b="1">
              <a:solidFill>
                <a:srgbClr val="85200C"/>
              </a:solidFill>
              <a:latin typeface="Trebuchet MS"/>
              <a:ea typeface="Trebuchet MS"/>
              <a:cs typeface="Trebuchet MS"/>
              <a:sym typeface="Trebuchet MS"/>
            </a:endParaRPr>
          </a:p>
        </p:txBody>
      </p:sp>
      <p:sp>
        <p:nvSpPr>
          <p:cNvPr id="289" name="Google Shape;289;p19"/>
          <p:cNvSpPr txBox="1"/>
          <p:nvPr>
            <p:ph type="title"/>
          </p:nvPr>
        </p:nvSpPr>
        <p:spPr>
          <a:xfrm>
            <a:off x="671538" y="6639648"/>
            <a:ext cx="6369300" cy="72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omic Sans MS"/>
                <a:ea typeface="Comic Sans MS"/>
                <a:cs typeface="Comic Sans MS"/>
                <a:sym typeface="Comic Sans MS"/>
              </a:rPr>
              <a:t>Contraindications</a:t>
            </a:r>
            <a:endParaRPr>
              <a:solidFill>
                <a:schemeClr val="dk2"/>
              </a:solidFill>
              <a:latin typeface="Comic Sans MS"/>
              <a:ea typeface="Comic Sans MS"/>
              <a:cs typeface="Comic Sans MS"/>
              <a:sym typeface="Comic Sans MS"/>
            </a:endParaRPr>
          </a:p>
        </p:txBody>
      </p:sp>
      <p:sp>
        <p:nvSpPr>
          <p:cNvPr id="290" name="Google Shape;290;p19"/>
          <p:cNvSpPr txBox="1"/>
          <p:nvPr/>
        </p:nvSpPr>
        <p:spPr>
          <a:xfrm>
            <a:off x="1584450" y="7414550"/>
            <a:ext cx="4543500" cy="4002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C27BA0"/>
                </a:solidFill>
                <a:latin typeface="Trebuchet MS"/>
                <a:ea typeface="Trebuchet MS"/>
                <a:cs typeface="Trebuchet MS"/>
                <a:sym typeface="Trebuchet MS"/>
              </a:rPr>
              <a:t>Children in case of atropine</a:t>
            </a:r>
            <a:endParaRPr>
              <a:solidFill>
                <a:srgbClr val="C27BA0"/>
              </a:solidFill>
              <a:latin typeface="Trebuchet MS"/>
              <a:ea typeface="Trebuchet MS"/>
              <a:cs typeface="Trebuchet MS"/>
              <a:sym typeface="Trebuchet MS"/>
            </a:endParaRPr>
          </a:p>
        </p:txBody>
      </p:sp>
      <p:sp>
        <p:nvSpPr>
          <p:cNvPr id="291" name="Google Shape;291;p19"/>
          <p:cNvSpPr txBox="1"/>
          <p:nvPr/>
        </p:nvSpPr>
        <p:spPr>
          <a:xfrm>
            <a:off x="1584450" y="7941663"/>
            <a:ext cx="4543500" cy="4002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rebuchet MS"/>
                <a:ea typeface="Trebuchet MS"/>
                <a:cs typeface="Trebuchet MS"/>
                <a:sym typeface="Trebuchet MS"/>
              </a:rPr>
              <a:t>Constipation - Paralytic ileus </a:t>
            </a:r>
            <a:endParaRPr>
              <a:solidFill>
                <a:srgbClr val="3C78D8"/>
              </a:solidFill>
              <a:latin typeface="Trebuchet MS"/>
              <a:ea typeface="Trebuchet MS"/>
              <a:cs typeface="Trebuchet MS"/>
              <a:sym typeface="Trebuchet MS"/>
            </a:endParaRPr>
          </a:p>
        </p:txBody>
      </p:sp>
      <p:sp>
        <p:nvSpPr>
          <p:cNvPr id="292" name="Google Shape;292;p19"/>
          <p:cNvSpPr txBox="1"/>
          <p:nvPr/>
        </p:nvSpPr>
        <p:spPr>
          <a:xfrm>
            <a:off x="1584450" y="8461263"/>
            <a:ext cx="4543500" cy="4002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rebuchet MS"/>
                <a:ea typeface="Trebuchet MS"/>
                <a:cs typeface="Trebuchet MS"/>
                <a:sym typeface="Trebuchet MS"/>
              </a:rPr>
              <a:t>Old patients with prostate hypertrophy</a:t>
            </a:r>
            <a:endParaRPr>
              <a:latin typeface="Trebuchet MS"/>
              <a:ea typeface="Trebuchet MS"/>
              <a:cs typeface="Trebuchet MS"/>
              <a:sym typeface="Trebuchet MS"/>
            </a:endParaRPr>
          </a:p>
        </p:txBody>
      </p:sp>
      <p:sp>
        <p:nvSpPr>
          <p:cNvPr id="293" name="Google Shape;293;p19"/>
          <p:cNvSpPr txBox="1"/>
          <p:nvPr/>
        </p:nvSpPr>
        <p:spPr>
          <a:xfrm>
            <a:off x="1584450" y="8995863"/>
            <a:ext cx="4543500" cy="6156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rebuchet MS"/>
                <a:ea typeface="Trebuchet MS"/>
                <a:cs typeface="Trebuchet MS"/>
                <a:sym typeface="Trebuchet MS"/>
              </a:rPr>
              <a:t>Tachycardia secondary to thyrotoxicosis </a:t>
            </a:r>
            <a:r>
              <a:rPr lang="en">
                <a:solidFill>
                  <a:srgbClr val="999999"/>
                </a:solidFill>
                <a:latin typeface="Trebuchet MS"/>
                <a:ea typeface="Trebuchet MS"/>
                <a:cs typeface="Trebuchet MS"/>
                <a:sym typeface="Trebuchet MS"/>
              </a:rPr>
              <a:t>(excess circulating thyroid)</a:t>
            </a:r>
            <a:r>
              <a:rPr lang="en">
                <a:latin typeface="Trebuchet MS"/>
                <a:ea typeface="Trebuchet MS"/>
                <a:cs typeface="Trebuchet MS"/>
                <a:sym typeface="Trebuchet MS"/>
              </a:rPr>
              <a:t> or cardiac insufficiency.</a:t>
            </a:r>
            <a:endParaRPr>
              <a:latin typeface="Trebuchet MS"/>
              <a:ea typeface="Trebuchet MS"/>
              <a:cs typeface="Trebuchet MS"/>
              <a:sym typeface="Trebuchet MS"/>
            </a:endParaRPr>
          </a:p>
        </p:txBody>
      </p:sp>
      <p:sp>
        <p:nvSpPr>
          <p:cNvPr id="294" name="Google Shape;294;p19"/>
          <p:cNvSpPr txBox="1"/>
          <p:nvPr/>
        </p:nvSpPr>
        <p:spPr>
          <a:xfrm>
            <a:off x="1584450" y="9745875"/>
            <a:ext cx="4543500" cy="4002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rebuchet MS"/>
                <a:ea typeface="Trebuchet MS"/>
                <a:cs typeface="Trebuchet MS"/>
                <a:sym typeface="Trebuchet MS"/>
              </a:rPr>
              <a:t>Glaucoma (angle-closure glaucoma).</a:t>
            </a:r>
            <a:endParaRPr>
              <a:latin typeface="Trebuchet MS"/>
              <a:ea typeface="Trebuchet MS"/>
              <a:cs typeface="Trebuchet MS"/>
              <a:sym typeface="Trebuchet MS"/>
            </a:endParaRPr>
          </a:p>
        </p:txBody>
      </p:sp>
      <p:pic>
        <p:nvPicPr>
          <p:cNvPr id="295" name="Google Shape;295;p19"/>
          <p:cNvPicPr preferRelativeResize="0"/>
          <p:nvPr/>
        </p:nvPicPr>
        <p:blipFill>
          <a:blip r:embed="rId4">
            <a:alphaModFix/>
          </a:blip>
          <a:stretch>
            <a:fillRect/>
          </a:stretch>
        </p:blipFill>
        <p:spPr>
          <a:xfrm>
            <a:off x="6348287" y="1143601"/>
            <a:ext cx="918576" cy="856175"/>
          </a:xfrm>
          <a:prstGeom prst="rect">
            <a:avLst/>
          </a:prstGeom>
          <a:noFill/>
          <a:ln>
            <a:noFill/>
          </a:ln>
        </p:spPr>
      </p:pic>
      <p:pic>
        <p:nvPicPr>
          <p:cNvPr id="296" name="Google Shape;296;p19"/>
          <p:cNvPicPr preferRelativeResize="0"/>
          <p:nvPr/>
        </p:nvPicPr>
        <p:blipFill>
          <a:blip r:embed="rId5">
            <a:alphaModFix/>
          </a:blip>
          <a:stretch>
            <a:fillRect/>
          </a:stretch>
        </p:blipFill>
        <p:spPr>
          <a:xfrm>
            <a:off x="6207414" y="2806646"/>
            <a:ext cx="1200302" cy="441904"/>
          </a:xfrm>
          <a:prstGeom prst="rect">
            <a:avLst/>
          </a:prstGeom>
          <a:noFill/>
          <a:ln>
            <a:noFill/>
          </a:ln>
        </p:spPr>
      </p:pic>
      <p:pic>
        <p:nvPicPr>
          <p:cNvPr id="297" name="Google Shape;297;p19"/>
          <p:cNvPicPr preferRelativeResize="0"/>
          <p:nvPr/>
        </p:nvPicPr>
        <p:blipFill>
          <a:blip r:embed="rId6">
            <a:alphaModFix/>
          </a:blip>
          <a:stretch>
            <a:fillRect/>
          </a:stretch>
        </p:blipFill>
        <p:spPr>
          <a:xfrm>
            <a:off x="4709979" y="2456763"/>
            <a:ext cx="918574" cy="903641"/>
          </a:xfrm>
          <a:prstGeom prst="rect">
            <a:avLst/>
          </a:prstGeom>
          <a:noFill/>
          <a:ln>
            <a:noFill/>
          </a:ln>
        </p:spPr>
      </p:pic>
      <p:pic>
        <p:nvPicPr>
          <p:cNvPr id="298" name="Google Shape;298;p19"/>
          <p:cNvPicPr preferRelativeResize="0"/>
          <p:nvPr/>
        </p:nvPicPr>
        <p:blipFill>
          <a:blip r:embed="rId7">
            <a:alphaModFix/>
          </a:blip>
          <a:stretch>
            <a:fillRect/>
          </a:stretch>
        </p:blipFill>
        <p:spPr>
          <a:xfrm>
            <a:off x="4645388" y="3568825"/>
            <a:ext cx="1047751" cy="884779"/>
          </a:xfrm>
          <a:prstGeom prst="rect">
            <a:avLst/>
          </a:prstGeom>
          <a:noFill/>
          <a:ln>
            <a:noFill/>
          </a:ln>
        </p:spPr>
      </p:pic>
      <p:pic>
        <p:nvPicPr>
          <p:cNvPr id="299" name="Google Shape;299;p19"/>
          <p:cNvPicPr preferRelativeResize="0"/>
          <p:nvPr/>
        </p:nvPicPr>
        <p:blipFill>
          <a:blip r:embed="rId8">
            <a:alphaModFix/>
          </a:blip>
          <a:stretch>
            <a:fillRect/>
          </a:stretch>
        </p:blipFill>
        <p:spPr>
          <a:xfrm>
            <a:off x="5958200" y="3703008"/>
            <a:ext cx="1339875" cy="768810"/>
          </a:xfrm>
          <a:prstGeom prst="rect">
            <a:avLst/>
          </a:prstGeom>
          <a:noFill/>
          <a:ln>
            <a:noFill/>
          </a:ln>
        </p:spPr>
      </p:pic>
      <p:pic>
        <p:nvPicPr>
          <p:cNvPr id="300" name="Google Shape;300;p19"/>
          <p:cNvPicPr preferRelativeResize="0"/>
          <p:nvPr/>
        </p:nvPicPr>
        <p:blipFill>
          <a:blip r:embed="rId9">
            <a:alphaModFix/>
          </a:blip>
          <a:stretch>
            <a:fillRect/>
          </a:stretch>
        </p:blipFill>
        <p:spPr>
          <a:xfrm>
            <a:off x="5412000" y="4727075"/>
            <a:ext cx="2148001" cy="2520250"/>
          </a:xfrm>
          <a:prstGeom prst="rect">
            <a:avLst/>
          </a:prstGeom>
          <a:noFill/>
          <a:ln>
            <a:noFill/>
          </a:ln>
        </p:spPr>
      </p:pic>
      <p:sp>
        <p:nvSpPr>
          <p:cNvPr id="301" name="Google Shape;301;p19"/>
          <p:cNvSpPr/>
          <p:nvPr/>
        </p:nvSpPr>
        <p:spPr>
          <a:xfrm>
            <a:off x="95475" y="800025"/>
            <a:ext cx="591000" cy="5718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2" name="Google Shape;302;p19"/>
          <p:cNvPicPr preferRelativeResize="0"/>
          <p:nvPr/>
        </p:nvPicPr>
        <p:blipFill>
          <a:blip r:embed="rId10">
            <a:alphaModFix/>
          </a:blip>
          <a:stretch>
            <a:fillRect/>
          </a:stretch>
        </p:blipFill>
        <p:spPr>
          <a:xfrm>
            <a:off x="141030" y="899600"/>
            <a:ext cx="499872" cy="400200"/>
          </a:xfrm>
          <a:prstGeom prst="rect">
            <a:avLst/>
          </a:prstGeom>
          <a:noFill/>
          <a:ln>
            <a:noFill/>
          </a:ln>
        </p:spPr>
      </p:pic>
      <p:sp>
        <p:nvSpPr>
          <p:cNvPr id="303" name="Google Shape;303;p19"/>
          <p:cNvSpPr/>
          <p:nvPr/>
        </p:nvSpPr>
        <p:spPr>
          <a:xfrm>
            <a:off x="95463" y="1427538"/>
            <a:ext cx="591000" cy="5718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9"/>
          <p:cNvSpPr/>
          <p:nvPr/>
        </p:nvSpPr>
        <p:spPr>
          <a:xfrm>
            <a:off x="95450" y="2055063"/>
            <a:ext cx="591000" cy="5718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5" name="Google Shape;305;p19"/>
          <p:cNvPicPr preferRelativeResize="0"/>
          <p:nvPr/>
        </p:nvPicPr>
        <p:blipFill>
          <a:blip r:embed="rId11">
            <a:alphaModFix/>
          </a:blip>
          <a:stretch>
            <a:fillRect/>
          </a:stretch>
        </p:blipFill>
        <p:spPr>
          <a:xfrm>
            <a:off x="168862" y="1491325"/>
            <a:ext cx="444226" cy="444226"/>
          </a:xfrm>
          <a:prstGeom prst="rect">
            <a:avLst/>
          </a:prstGeom>
          <a:noFill/>
          <a:ln>
            <a:noFill/>
          </a:ln>
        </p:spPr>
      </p:pic>
      <p:pic>
        <p:nvPicPr>
          <p:cNvPr id="306" name="Google Shape;306;p19"/>
          <p:cNvPicPr preferRelativeResize="0"/>
          <p:nvPr/>
        </p:nvPicPr>
        <p:blipFill>
          <a:blip r:embed="rId12">
            <a:alphaModFix/>
          </a:blip>
          <a:stretch>
            <a:fillRect/>
          </a:stretch>
        </p:blipFill>
        <p:spPr>
          <a:xfrm>
            <a:off x="168861" y="2140863"/>
            <a:ext cx="444228" cy="400200"/>
          </a:xfrm>
          <a:prstGeom prst="rect">
            <a:avLst/>
          </a:prstGeom>
          <a:noFill/>
          <a:ln>
            <a:noFill/>
          </a:ln>
        </p:spPr>
      </p:pic>
      <p:sp>
        <p:nvSpPr>
          <p:cNvPr id="307" name="Google Shape;307;p19"/>
          <p:cNvSpPr/>
          <p:nvPr/>
        </p:nvSpPr>
        <p:spPr>
          <a:xfrm>
            <a:off x="95475" y="2682588"/>
            <a:ext cx="591000" cy="5718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8" name="Google Shape;308;p19"/>
          <p:cNvPicPr preferRelativeResize="0"/>
          <p:nvPr/>
        </p:nvPicPr>
        <p:blipFill>
          <a:blip r:embed="rId13">
            <a:alphaModFix/>
          </a:blip>
          <a:stretch>
            <a:fillRect/>
          </a:stretch>
        </p:blipFill>
        <p:spPr>
          <a:xfrm>
            <a:off x="168864" y="2790825"/>
            <a:ext cx="444222" cy="355319"/>
          </a:xfrm>
          <a:prstGeom prst="rect">
            <a:avLst/>
          </a:prstGeom>
          <a:noFill/>
          <a:ln>
            <a:noFill/>
          </a:ln>
        </p:spPr>
      </p:pic>
      <p:sp>
        <p:nvSpPr>
          <p:cNvPr id="309" name="Google Shape;309;p19"/>
          <p:cNvSpPr/>
          <p:nvPr/>
        </p:nvSpPr>
        <p:spPr>
          <a:xfrm>
            <a:off x="95450" y="3310113"/>
            <a:ext cx="591000" cy="5718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0" name="Google Shape;310;p19"/>
          <p:cNvPicPr preferRelativeResize="0"/>
          <p:nvPr/>
        </p:nvPicPr>
        <p:blipFill>
          <a:blip r:embed="rId14">
            <a:alphaModFix/>
          </a:blip>
          <a:stretch>
            <a:fillRect/>
          </a:stretch>
        </p:blipFill>
        <p:spPr>
          <a:xfrm>
            <a:off x="196135" y="3395925"/>
            <a:ext cx="389639" cy="400199"/>
          </a:xfrm>
          <a:prstGeom prst="rect">
            <a:avLst/>
          </a:prstGeom>
          <a:noFill/>
          <a:ln>
            <a:noFill/>
          </a:ln>
        </p:spPr>
      </p:pic>
      <p:sp>
        <p:nvSpPr>
          <p:cNvPr id="311" name="Google Shape;311;p19"/>
          <p:cNvSpPr/>
          <p:nvPr/>
        </p:nvSpPr>
        <p:spPr>
          <a:xfrm>
            <a:off x="95475" y="3952825"/>
            <a:ext cx="591000" cy="5718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2" name="Google Shape;312;p19"/>
          <p:cNvPicPr preferRelativeResize="0"/>
          <p:nvPr/>
        </p:nvPicPr>
        <p:blipFill>
          <a:blip r:embed="rId15">
            <a:alphaModFix/>
          </a:blip>
          <a:stretch>
            <a:fillRect/>
          </a:stretch>
        </p:blipFill>
        <p:spPr>
          <a:xfrm>
            <a:off x="141038" y="4001450"/>
            <a:ext cx="499874" cy="499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0"/>
          <p:cNvSpPr txBox="1"/>
          <p:nvPr>
            <p:ph type="title"/>
          </p:nvPr>
        </p:nvSpPr>
        <p:spPr>
          <a:xfrm>
            <a:off x="595338" y="430398"/>
            <a:ext cx="6369300" cy="72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omic Sans MS"/>
                <a:ea typeface="Comic Sans MS"/>
                <a:cs typeface="Comic Sans MS"/>
                <a:sym typeface="Comic Sans MS"/>
              </a:rPr>
              <a:t>Summary </a:t>
            </a:r>
            <a:endParaRPr>
              <a:solidFill>
                <a:schemeClr val="dk2"/>
              </a:solidFill>
              <a:latin typeface="Comic Sans MS"/>
              <a:ea typeface="Comic Sans MS"/>
              <a:cs typeface="Comic Sans MS"/>
              <a:sym typeface="Comic Sans MS"/>
            </a:endParaRPr>
          </a:p>
        </p:txBody>
      </p:sp>
      <p:sp>
        <p:nvSpPr>
          <p:cNvPr id="318" name="Google Shape;318;p20"/>
          <p:cNvSpPr txBox="1"/>
          <p:nvPr/>
        </p:nvSpPr>
        <p:spPr>
          <a:xfrm>
            <a:off x="484350" y="1154600"/>
            <a:ext cx="6591300" cy="21348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Font typeface="Roboto"/>
              <a:buChar char="●"/>
            </a:pPr>
            <a:r>
              <a:rPr lang="en">
                <a:latin typeface="Roboto"/>
                <a:ea typeface="Roboto"/>
                <a:cs typeface="Roboto"/>
                <a:sym typeface="Roboto"/>
              </a:rPr>
              <a:t>Antimuscarinics reverse action of cholinomimetics on muscarinic receptors.</a:t>
            </a:r>
            <a:endParaRPr>
              <a:latin typeface="Roboto"/>
              <a:ea typeface="Roboto"/>
              <a:cs typeface="Roboto"/>
              <a:sym typeface="Roboto"/>
            </a:endParaRPr>
          </a:p>
          <a:p>
            <a:pPr indent="0" lvl="0" marL="0" rtl="0" algn="l">
              <a:lnSpc>
                <a:spcPct val="115000"/>
              </a:lnSpc>
              <a:spcBef>
                <a:spcPts val="0"/>
              </a:spcBef>
              <a:spcAft>
                <a:spcPts val="0"/>
              </a:spcAft>
              <a:buNone/>
            </a:pPr>
            <a:r>
              <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en">
                <a:latin typeface="Roboto"/>
                <a:ea typeface="Roboto"/>
                <a:cs typeface="Roboto"/>
                <a:sym typeface="Roboto"/>
              </a:rPr>
              <a:t>Are useful in many applications including intestinal spasm, urinary urgency, vomiting, parkinsonism, asthma and peptic ulcer. </a:t>
            </a:r>
            <a:endParaRPr>
              <a:latin typeface="Roboto"/>
              <a:ea typeface="Roboto"/>
              <a:cs typeface="Roboto"/>
              <a:sym typeface="Roboto"/>
            </a:endParaRPr>
          </a:p>
          <a:p>
            <a:pPr indent="0" lvl="0" marL="0" rtl="0" algn="l">
              <a:lnSpc>
                <a:spcPct val="115000"/>
              </a:lnSpc>
              <a:spcBef>
                <a:spcPts val="0"/>
              </a:spcBef>
              <a:spcAft>
                <a:spcPts val="0"/>
              </a:spcAft>
              <a:buNone/>
            </a:pPr>
            <a:r>
              <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en">
                <a:latin typeface="Roboto"/>
                <a:ea typeface="Roboto"/>
                <a:cs typeface="Roboto"/>
                <a:sym typeface="Roboto"/>
              </a:rPr>
              <a:t>Are contraindicated in constipation, prostate hypertrophy, tachycardia and glaucoma.</a:t>
            </a:r>
            <a:endParaRPr>
              <a:latin typeface="Roboto"/>
              <a:ea typeface="Roboto"/>
              <a:cs typeface="Roboto"/>
              <a:sym typeface="Roboto"/>
            </a:endParaRPr>
          </a:p>
        </p:txBody>
      </p:sp>
      <p:sp>
        <p:nvSpPr>
          <p:cNvPr id="319" name="Google Shape;319;p20"/>
          <p:cNvSpPr txBox="1"/>
          <p:nvPr>
            <p:ph type="title"/>
          </p:nvPr>
        </p:nvSpPr>
        <p:spPr>
          <a:xfrm>
            <a:off x="595338" y="3526023"/>
            <a:ext cx="6369300" cy="72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omic Sans MS"/>
                <a:ea typeface="Comic Sans MS"/>
                <a:cs typeface="Comic Sans MS"/>
                <a:sym typeface="Comic Sans MS"/>
              </a:rPr>
              <a:t>Uses of antimuscarinic drugs</a:t>
            </a:r>
            <a:endParaRPr>
              <a:solidFill>
                <a:schemeClr val="dk2"/>
              </a:solidFill>
              <a:latin typeface="Comic Sans MS"/>
              <a:ea typeface="Comic Sans MS"/>
              <a:cs typeface="Comic Sans MS"/>
              <a:sym typeface="Comic Sans MS"/>
            </a:endParaRPr>
          </a:p>
        </p:txBody>
      </p:sp>
      <p:graphicFrame>
        <p:nvGraphicFramePr>
          <p:cNvPr id="320" name="Google Shape;320;p20"/>
          <p:cNvGraphicFramePr/>
          <p:nvPr/>
        </p:nvGraphicFramePr>
        <p:xfrm>
          <a:off x="595350" y="4316900"/>
          <a:ext cx="3000000" cy="3000000"/>
        </p:xfrm>
        <a:graphic>
          <a:graphicData uri="http://schemas.openxmlformats.org/drawingml/2006/table">
            <a:tbl>
              <a:tblPr>
                <a:noFill/>
                <a:tableStyleId>{D40E9F2B-0D28-41A4-81A0-175BE1277DB0}</a:tableStyleId>
              </a:tblPr>
              <a:tblGrid>
                <a:gridCol w="1686300"/>
                <a:gridCol w="1221200"/>
                <a:gridCol w="3514300"/>
              </a:tblGrid>
              <a:tr h="519500">
                <a:tc>
                  <a:txBody>
                    <a:bodyPr/>
                    <a:lstStyle/>
                    <a:p>
                      <a:pPr indent="0" lvl="0" marL="0" rtl="0" algn="ctr">
                        <a:spcBef>
                          <a:spcPts val="0"/>
                        </a:spcBef>
                        <a:spcAft>
                          <a:spcPts val="0"/>
                        </a:spcAft>
                        <a:buNone/>
                      </a:pPr>
                      <a:r>
                        <a:rPr b="1" lang="en">
                          <a:latin typeface="Trebuchet MS"/>
                          <a:ea typeface="Trebuchet MS"/>
                          <a:cs typeface="Trebuchet MS"/>
                          <a:sym typeface="Trebuchet MS"/>
                        </a:rPr>
                        <a:t>Drug</a:t>
                      </a:r>
                      <a:endParaRPr b="1">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Organ</a:t>
                      </a:r>
                      <a:endParaRPr b="1">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Uses</a:t>
                      </a:r>
                      <a:endParaRPr b="1">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2"/>
                    </a:solidFill>
                  </a:tcPr>
                </a:tc>
              </a:tr>
              <a:tr h="519500">
                <a:tc>
                  <a:txBody>
                    <a:bodyPr/>
                    <a:lstStyle/>
                    <a:p>
                      <a:pPr indent="0" lvl="0" marL="0" rtl="0" algn="ctr">
                        <a:spcBef>
                          <a:spcPts val="0"/>
                        </a:spcBef>
                        <a:spcAft>
                          <a:spcPts val="0"/>
                        </a:spcAft>
                        <a:buNone/>
                      </a:pPr>
                      <a:r>
                        <a:rPr lang="en">
                          <a:latin typeface="Trebuchet MS"/>
                          <a:ea typeface="Trebuchet MS"/>
                          <a:cs typeface="Trebuchet MS"/>
                          <a:sym typeface="Trebuchet MS"/>
                        </a:rPr>
                        <a:t>Atropine</a:t>
                      </a:r>
                      <a:r>
                        <a:rPr lang="en">
                          <a:solidFill>
                            <a:srgbClr val="9E9E9E"/>
                          </a:solidFill>
                          <a:latin typeface="Trebuchet MS"/>
                          <a:ea typeface="Trebuchet MS"/>
                          <a:cs typeface="Trebuchet MS"/>
                          <a:sym typeface="Trebuchet MS"/>
                        </a:rPr>
                        <a:t> (Hyoscyamine)</a:t>
                      </a:r>
                      <a:endParaRPr>
                        <a:solidFill>
                          <a:srgbClr val="9E9E9E"/>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CNS</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Pre-anesthetic medication Antispasmodic</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19500">
                <a:tc>
                  <a:txBody>
                    <a:bodyPr/>
                    <a:lstStyle/>
                    <a:p>
                      <a:pPr indent="0" lvl="0" marL="0" rtl="0" algn="ctr">
                        <a:spcBef>
                          <a:spcPts val="0"/>
                        </a:spcBef>
                        <a:spcAft>
                          <a:spcPts val="0"/>
                        </a:spcAft>
                        <a:buNone/>
                      </a:pPr>
                      <a:r>
                        <a:rPr lang="en">
                          <a:latin typeface="Trebuchet MS"/>
                          <a:ea typeface="Trebuchet MS"/>
                          <a:cs typeface="Trebuchet MS"/>
                          <a:sym typeface="Trebuchet MS"/>
                        </a:rPr>
                        <a:t>Hyoscine </a:t>
                      </a:r>
                      <a:r>
                        <a:rPr lang="en">
                          <a:solidFill>
                            <a:srgbClr val="9E9E9E"/>
                          </a:solidFill>
                          <a:latin typeface="Trebuchet MS"/>
                          <a:ea typeface="Trebuchet MS"/>
                          <a:cs typeface="Trebuchet MS"/>
                          <a:sym typeface="Trebuchet MS"/>
                        </a:rPr>
                        <a:t>(Scopolamine)</a:t>
                      </a:r>
                      <a:endParaRPr>
                        <a:solidFill>
                          <a:srgbClr val="9E9E9E"/>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CNS</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Pre-anesthetic medication, </a:t>
                      </a:r>
                      <a:r>
                        <a:rPr lang="en">
                          <a:latin typeface="Trebuchet MS"/>
                          <a:ea typeface="Trebuchet MS"/>
                          <a:cs typeface="Trebuchet MS"/>
                          <a:sym typeface="Trebuchet MS"/>
                        </a:rPr>
                        <a:t>Vomiting</a:t>
                      </a:r>
                      <a:r>
                        <a:rPr lang="en">
                          <a:latin typeface="Trebuchet MS"/>
                          <a:ea typeface="Trebuchet MS"/>
                          <a:cs typeface="Trebuchet MS"/>
                          <a:sym typeface="Trebuchet MS"/>
                        </a:rPr>
                        <a:t> </a:t>
                      </a:r>
                      <a:r>
                        <a:rPr b="1" lang="en">
                          <a:latin typeface="Trebuchet MS"/>
                          <a:ea typeface="Trebuchet MS"/>
                          <a:cs typeface="Trebuchet MS"/>
                          <a:sym typeface="Trebuchet MS"/>
                        </a:rPr>
                        <a:t>(Motion sickness)</a:t>
                      </a:r>
                      <a:r>
                        <a:rPr lang="en">
                          <a:latin typeface="Trebuchet MS"/>
                          <a:ea typeface="Trebuchet MS"/>
                          <a:cs typeface="Trebuchet MS"/>
                          <a:sym typeface="Trebuchet MS"/>
                        </a:rPr>
                        <a:t>, antispasmodic</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19500">
                <a:tc>
                  <a:txBody>
                    <a:bodyPr/>
                    <a:lstStyle/>
                    <a:p>
                      <a:pPr indent="0" lvl="0" marL="0" rtl="0" algn="ctr">
                        <a:spcBef>
                          <a:spcPts val="0"/>
                        </a:spcBef>
                        <a:spcAft>
                          <a:spcPts val="0"/>
                        </a:spcAft>
                        <a:buNone/>
                      </a:pPr>
                      <a:r>
                        <a:rPr lang="en">
                          <a:latin typeface="Trebuchet MS"/>
                          <a:ea typeface="Trebuchet MS"/>
                          <a:cs typeface="Trebuchet MS"/>
                          <a:sym typeface="Trebuchet MS"/>
                        </a:rPr>
                        <a:t>Benztropine </a:t>
                      </a:r>
                      <a:endParaRPr>
                        <a:latin typeface="Trebuchet MS"/>
                        <a:ea typeface="Trebuchet MS"/>
                        <a:cs typeface="Trebuchet MS"/>
                        <a:sym typeface="Trebuchet MS"/>
                      </a:endParaRPr>
                    </a:p>
                    <a:p>
                      <a:pPr indent="0" lvl="0" marL="0" rtl="0" algn="ctr">
                        <a:spcBef>
                          <a:spcPts val="0"/>
                        </a:spcBef>
                        <a:spcAft>
                          <a:spcPts val="0"/>
                        </a:spcAft>
                        <a:buNone/>
                      </a:pPr>
                      <a:r>
                        <a:rPr lang="en" sz="1000">
                          <a:solidFill>
                            <a:srgbClr val="6AA84F"/>
                          </a:solidFill>
                          <a:latin typeface="Trebuchet MS"/>
                          <a:ea typeface="Trebuchet MS"/>
                          <a:cs typeface="Trebuchet MS"/>
                          <a:sym typeface="Trebuchet MS"/>
                        </a:rPr>
                        <a:t>(very high lipid solubility)</a:t>
                      </a:r>
                      <a:endParaRPr sz="1000">
                        <a:solidFill>
                          <a:srgbClr val="6AA84F"/>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CNS</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Parkinson's disease </a:t>
                      </a:r>
                      <a:r>
                        <a:rPr lang="en" sz="1000">
                          <a:solidFill>
                            <a:srgbClr val="999999"/>
                          </a:solidFill>
                          <a:latin typeface="Trebuchet MS"/>
                          <a:ea typeface="Trebuchet MS"/>
                          <a:cs typeface="Trebuchet MS"/>
                          <a:sym typeface="Trebuchet MS"/>
                        </a:rPr>
                        <a:t>(dopamine is low, Ach is high)</a:t>
                      </a:r>
                      <a:endParaRPr sz="1000">
                        <a:solidFill>
                          <a:srgbClr val="999999"/>
                        </a:solidFill>
                        <a:latin typeface="Trebuchet MS"/>
                        <a:ea typeface="Trebuchet MS"/>
                        <a:cs typeface="Trebuchet MS"/>
                        <a:sym typeface="Trebuchet MS"/>
                      </a:endParaRPr>
                    </a:p>
                    <a:p>
                      <a:pPr indent="0" lvl="0" marL="0" rtl="0" algn="ctr">
                        <a:spcBef>
                          <a:spcPts val="0"/>
                        </a:spcBef>
                        <a:spcAft>
                          <a:spcPts val="0"/>
                        </a:spcAft>
                        <a:buNone/>
                      </a:pPr>
                      <a:r>
                        <a:rPr lang="en" sz="1000">
                          <a:solidFill>
                            <a:srgbClr val="999999"/>
                          </a:solidFill>
                          <a:latin typeface="Trebuchet MS"/>
                          <a:ea typeface="Trebuchet MS"/>
                          <a:cs typeface="Trebuchet MS"/>
                          <a:sym typeface="Trebuchet MS"/>
                        </a:rPr>
                        <a:t>M1 in the basal ganglia يقفل الدواء</a:t>
                      </a:r>
                      <a:endParaRPr sz="1000">
                        <a:solidFill>
                          <a:srgbClr val="999999"/>
                        </a:solidFill>
                        <a:latin typeface="Trebuchet MS"/>
                        <a:ea typeface="Trebuchet MS"/>
                        <a:cs typeface="Trebuchet MS"/>
                        <a:sym typeface="Trebuchet MS"/>
                      </a:endParaRPr>
                    </a:p>
                    <a:p>
                      <a:pPr indent="0" lvl="0" marL="0" rtl="0" algn="ctr">
                        <a:spcBef>
                          <a:spcPts val="0"/>
                        </a:spcBef>
                        <a:spcAft>
                          <a:spcPts val="0"/>
                        </a:spcAft>
                        <a:buNone/>
                      </a:pPr>
                      <a:r>
                        <a:rPr lang="en" sz="1000">
                          <a:solidFill>
                            <a:srgbClr val="999999"/>
                          </a:solidFill>
                          <a:latin typeface="Trebuchet MS"/>
                          <a:ea typeface="Trebuchet MS"/>
                          <a:cs typeface="Trebuchet MS"/>
                          <a:sym typeface="Trebuchet MS"/>
                        </a:rPr>
                        <a:t>وبتحكم في الاسيتايل كولين فيساعد في علاج المرض</a:t>
                      </a:r>
                      <a:endParaRPr sz="1000">
                        <a:solidFill>
                          <a:srgbClr val="999999"/>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19500">
                <a:tc>
                  <a:txBody>
                    <a:bodyPr/>
                    <a:lstStyle/>
                    <a:p>
                      <a:pPr indent="0" lvl="0" marL="0" rtl="0" algn="ctr">
                        <a:spcBef>
                          <a:spcPts val="0"/>
                        </a:spcBef>
                        <a:spcAft>
                          <a:spcPts val="0"/>
                        </a:spcAft>
                        <a:buNone/>
                      </a:pPr>
                      <a:r>
                        <a:rPr lang="en">
                          <a:latin typeface="Roboto"/>
                          <a:ea typeface="Roboto"/>
                          <a:cs typeface="Roboto"/>
                          <a:sym typeface="Roboto"/>
                        </a:rPr>
                        <a:t>Tropicamide &amp; Homatropine</a:t>
                      </a:r>
                      <a:endParaRPr>
                        <a:latin typeface="Roboto"/>
                        <a:ea typeface="Roboto"/>
                        <a:cs typeface="Roboto"/>
                        <a:sym typeface="Robo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Eye</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Fundus examination</a:t>
                      </a:r>
                      <a:endParaRPr>
                        <a:latin typeface="Trebuchet MS"/>
                        <a:ea typeface="Trebuchet MS"/>
                        <a:cs typeface="Trebuchet MS"/>
                        <a:sym typeface="Trebuchet MS"/>
                      </a:endParaRPr>
                    </a:p>
                    <a:p>
                      <a:pPr indent="0" lvl="0" marL="0" rtl="0" algn="ctr">
                        <a:spcBef>
                          <a:spcPts val="0"/>
                        </a:spcBef>
                        <a:spcAft>
                          <a:spcPts val="0"/>
                        </a:spcAft>
                        <a:buNone/>
                      </a:pPr>
                      <a:r>
                        <a:rPr lang="en" sz="1000">
                          <a:solidFill>
                            <a:srgbClr val="999999"/>
                          </a:solidFill>
                          <a:latin typeface="Trebuchet MS"/>
                          <a:ea typeface="Trebuchet MS"/>
                          <a:cs typeface="Trebuchet MS"/>
                          <a:sym typeface="Trebuchet MS"/>
                        </a:rPr>
                        <a:t>فحص قاع العين</a:t>
                      </a:r>
                      <a:endParaRPr sz="1000">
                        <a:solidFill>
                          <a:srgbClr val="999999"/>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19500">
                <a:tc>
                  <a:txBody>
                    <a:bodyPr/>
                    <a:lstStyle/>
                    <a:p>
                      <a:pPr indent="0" lvl="0" marL="0" rtl="0" algn="ctr">
                        <a:spcBef>
                          <a:spcPts val="0"/>
                        </a:spcBef>
                        <a:spcAft>
                          <a:spcPts val="0"/>
                        </a:spcAft>
                        <a:buNone/>
                      </a:pPr>
                      <a:r>
                        <a:rPr lang="en">
                          <a:latin typeface="Trebuchet MS"/>
                          <a:ea typeface="Trebuchet MS"/>
                          <a:cs typeface="Trebuchet MS"/>
                          <a:sym typeface="Trebuchet MS"/>
                        </a:rPr>
                        <a:t>Ipratropium</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Respiratory</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Asthma, COPD, inhalation</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19500">
                <a:tc>
                  <a:txBody>
                    <a:bodyPr/>
                    <a:lstStyle/>
                    <a:p>
                      <a:pPr indent="0" lvl="0" marL="0" rtl="0" algn="ctr">
                        <a:spcBef>
                          <a:spcPts val="0"/>
                        </a:spcBef>
                        <a:spcAft>
                          <a:spcPts val="0"/>
                        </a:spcAft>
                        <a:buNone/>
                      </a:pPr>
                      <a:r>
                        <a:rPr lang="en">
                          <a:latin typeface="Trebuchet MS"/>
                          <a:ea typeface="Trebuchet MS"/>
                          <a:cs typeface="Trebuchet MS"/>
                          <a:sym typeface="Trebuchet MS"/>
                        </a:rPr>
                        <a:t>Pirenzepine </a:t>
                      </a:r>
                      <a:r>
                        <a:rPr lang="en" sz="1000">
                          <a:solidFill>
                            <a:srgbClr val="999999"/>
                          </a:solidFill>
                          <a:latin typeface="Trebuchet MS"/>
                          <a:ea typeface="Trebuchet MS"/>
                          <a:cs typeface="Trebuchet MS"/>
                          <a:sym typeface="Trebuchet MS"/>
                        </a:rPr>
                        <a:t>Selective - blocks M1 only so reduces HCL</a:t>
                      </a:r>
                      <a:endParaRPr sz="1000">
                        <a:solidFill>
                          <a:srgbClr val="999999"/>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Stomach</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Peptic ulcer</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19500">
                <a:tc>
                  <a:txBody>
                    <a:bodyPr/>
                    <a:lstStyle/>
                    <a:p>
                      <a:pPr indent="0" lvl="0" marL="0" rtl="0" algn="ctr">
                        <a:spcBef>
                          <a:spcPts val="0"/>
                        </a:spcBef>
                        <a:spcAft>
                          <a:spcPts val="0"/>
                        </a:spcAft>
                        <a:buNone/>
                      </a:pPr>
                      <a:r>
                        <a:rPr lang="en">
                          <a:latin typeface="Trebuchet MS"/>
                          <a:ea typeface="Trebuchet MS"/>
                          <a:cs typeface="Trebuchet MS"/>
                          <a:sym typeface="Trebuchet MS"/>
                        </a:rPr>
                        <a:t>Glycopyyrolate</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GIT</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Antispasmodics in hypermotility</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19500">
                <a:tc>
                  <a:txBody>
                    <a:bodyPr/>
                    <a:lstStyle/>
                    <a:p>
                      <a:pPr indent="0" lvl="0" marL="0" rtl="0" algn="ctr">
                        <a:spcBef>
                          <a:spcPts val="0"/>
                        </a:spcBef>
                        <a:spcAft>
                          <a:spcPts val="0"/>
                        </a:spcAft>
                        <a:buNone/>
                      </a:pPr>
                      <a:r>
                        <a:rPr lang="en">
                          <a:latin typeface="Trebuchet MS"/>
                          <a:ea typeface="Trebuchet MS"/>
                          <a:cs typeface="Trebuchet MS"/>
                          <a:sym typeface="Trebuchet MS"/>
                        </a:rPr>
                        <a:t>Oxybutynin Darifenacin</a:t>
                      </a:r>
                      <a:endParaRPr>
                        <a:latin typeface="Trebuchet MS"/>
                        <a:ea typeface="Trebuchet MS"/>
                        <a:cs typeface="Trebuchet MS"/>
                        <a:sym typeface="Trebuchet MS"/>
                      </a:endParaRPr>
                    </a:p>
                    <a:p>
                      <a:pPr indent="0" lvl="0" marL="0" rtl="0" algn="ctr">
                        <a:spcBef>
                          <a:spcPts val="0"/>
                        </a:spcBef>
                        <a:spcAft>
                          <a:spcPts val="0"/>
                        </a:spcAft>
                        <a:buNone/>
                      </a:pPr>
                      <a:r>
                        <a:rPr lang="en" sz="1000">
                          <a:solidFill>
                            <a:srgbClr val="999999"/>
                          </a:solidFill>
                          <a:latin typeface="Trebuchet MS"/>
                          <a:ea typeface="Trebuchet MS"/>
                          <a:cs typeface="Trebuchet MS"/>
                          <a:sym typeface="Trebuchet MS"/>
                        </a:rPr>
                        <a:t>Block M3</a:t>
                      </a:r>
                      <a:endParaRPr sz="1000">
                        <a:solidFill>
                          <a:srgbClr val="999999"/>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UT</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Urinary urgency, Urinary incontinence</a:t>
                      </a:r>
                      <a:endParaRPr>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1"/>
          <p:cNvSpPr txBox="1"/>
          <p:nvPr/>
        </p:nvSpPr>
        <p:spPr>
          <a:xfrm>
            <a:off x="150900" y="548025"/>
            <a:ext cx="6400800" cy="74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chemeClr val="dk2"/>
                </a:solidFill>
                <a:latin typeface="Comic Sans MS"/>
                <a:ea typeface="Comic Sans MS"/>
                <a:cs typeface="Comic Sans MS"/>
                <a:sym typeface="Comic Sans MS"/>
              </a:rPr>
              <a:t>Quizzes</a:t>
            </a:r>
            <a:r>
              <a:rPr b="1" lang="en" sz="3600">
                <a:solidFill>
                  <a:schemeClr val="dk2"/>
                </a:solidFill>
                <a:latin typeface="Comic Sans MS"/>
                <a:ea typeface="Comic Sans MS"/>
                <a:cs typeface="Comic Sans MS"/>
                <a:sym typeface="Comic Sans MS"/>
              </a:rPr>
              <a:t> from Dr’s Slides</a:t>
            </a:r>
            <a:endParaRPr b="1" sz="3600">
              <a:solidFill>
                <a:schemeClr val="dk2"/>
              </a:solidFill>
              <a:latin typeface="Comic Sans MS"/>
              <a:ea typeface="Comic Sans MS"/>
              <a:cs typeface="Comic Sans MS"/>
              <a:sym typeface="Comic Sans MS"/>
            </a:endParaRPr>
          </a:p>
        </p:txBody>
      </p:sp>
      <p:pic>
        <p:nvPicPr>
          <p:cNvPr id="326" name="Google Shape;326;p21"/>
          <p:cNvPicPr preferRelativeResize="0"/>
          <p:nvPr/>
        </p:nvPicPr>
        <p:blipFill>
          <a:blip r:embed="rId3">
            <a:alphaModFix/>
          </a:blip>
          <a:stretch>
            <a:fillRect/>
          </a:stretch>
        </p:blipFill>
        <p:spPr>
          <a:xfrm>
            <a:off x="5878408" y="497475"/>
            <a:ext cx="742801" cy="742799"/>
          </a:xfrm>
          <a:prstGeom prst="rect">
            <a:avLst/>
          </a:prstGeom>
          <a:noFill/>
          <a:ln>
            <a:noFill/>
          </a:ln>
        </p:spPr>
      </p:pic>
      <p:sp>
        <p:nvSpPr>
          <p:cNvPr id="327" name="Google Shape;327;p21"/>
          <p:cNvSpPr txBox="1"/>
          <p:nvPr/>
        </p:nvSpPr>
        <p:spPr>
          <a:xfrm rot="10800000">
            <a:off x="5712202" y="5609766"/>
            <a:ext cx="1690800" cy="31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Trebuchet MS"/>
                <a:ea typeface="Trebuchet MS"/>
                <a:cs typeface="Trebuchet MS"/>
                <a:sym typeface="Trebuchet MS"/>
              </a:rPr>
              <a:t>1- C 2-D</a:t>
            </a:r>
            <a:endParaRPr sz="900">
              <a:latin typeface="Trebuchet MS"/>
              <a:ea typeface="Trebuchet MS"/>
              <a:cs typeface="Trebuchet MS"/>
              <a:sym typeface="Trebuchet MS"/>
            </a:endParaRPr>
          </a:p>
        </p:txBody>
      </p:sp>
      <p:graphicFrame>
        <p:nvGraphicFramePr>
          <p:cNvPr id="328" name="Google Shape;328;p21"/>
          <p:cNvGraphicFramePr/>
          <p:nvPr/>
        </p:nvGraphicFramePr>
        <p:xfrm>
          <a:off x="213600" y="2717775"/>
          <a:ext cx="3000000" cy="3000000"/>
        </p:xfrm>
        <a:graphic>
          <a:graphicData uri="http://schemas.openxmlformats.org/drawingml/2006/table">
            <a:tbl>
              <a:tblPr>
                <a:noFill/>
                <a:tableStyleId>{D40E9F2B-0D28-41A4-81A0-175BE1277DB0}</a:tableStyleId>
              </a:tblPr>
              <a:tblGrid>
                <a:gridCol w="1814550"/>
                <a:gridCol w="1814550"/>
                <a:gridCol w="1814550"/>
                <a:gridCol w="1814550"/>
              </a:tblGrid>
              <a:tr h="448600">
                <a:tc>
                  <a:txBody>
                    <a:bodyPr/>
                    <a:lstStyle/>
                    <a:p>
                      <a:pPr indent="0" lvl="0" marL="0" rtl="0" algn="l">
                        <a:spcBef>
                          <a:spcPts val="0"/>
                        </a:spcBef>
                        <a:spcAft>
                          <a:spcPts val="0"/>
                        </a:spcAft>
                        <a:buNone/>
                      </a:pPr>
                      <a:r>
                        <a:rPr lang="en" sz="1300">
                          <a:latin typeface="Trebuchet MS"/>
                          <a:ea typeface="Trebuchet MS"/>
                          <a:cs typeface="Trebuchet MS"/>
                          <a:sym typeface="Trebuchet MS"/>
                        </a:rPr>
                        <a:t>A. Neostigmine</a:t>
                      </a:r>
                      <a:endParaRPr sz="1300">
                        <a:latin typeface="Trebuchet MS"/>
                        <a:ea typeface="Trebuchet MS"/>
                        <a:cs typeface="Trebuchet MS"/>
                        <a:sym typeface="Trebuchet MS"/>
                      </a:endParaRPr>
                    </a:p>
                  </a:txBody>
                  <a:tcPr marT="91425" marB="91425" marR="91425" marL="91425" anchor="ctr">
                    <a:lnL cap="flat" cmpd="sng" w="9525">
                      <a:solidFill>
                        <a:schemeClr val="accent3"/>
                      </a:solidFill>
                      <a:prstDash val="dash"/>
                      <a:round/>
                      <a:headEnd len="sm" w="sm" type="none"/>
                      <a:tailEnd len="sm" w="sm" type="none"/>
                    </a:lnL>
                    <a:lnR cap="flat" cmpd="sng" w="9525">
                      <a:solidFill>
                        <a:schemeClr val="accent3"/>
                      </a:solidFill>
                      <a:prstDash val="dash"/>
                      <a:round/>
                      <a:headEnd len="sm" w="sm" type="none"/>
                      <a:tailEnd len="sm" w="sm" type="none"/>
                    </a:lnR>
                    <a:lnT cap="flat" cmpd="sng" w="9525">
                      <a:solidFill>
                        <a:schemeClr val="accent3"/>
                      </a:solidFill>
                      <a:prstDash val="dash"/>
                      <a:round/>
                      <a:headEnd len="sm" w="sm" type="none"/>
                      <a:tailEnd len="sm" w="sm" type="none"/>
                    </a:lnT>
                    <a:lnB cap="flat" cmpd="sng" w="9525">
                      <a:solidFill>
                        <a:schemeClr val="accent3"/>
                      </a:solidFill>
                      <a:prstDash val="dash"/>
                      <a:round/>
                      <a:headEnd len="sm" w="sm" type="none"/>
                      <a:tailEnd len="sm" w="sm" type="none"/>
                    </a:lnB>
                  </a:tcPr>
                </a:tc>
                <a:tc>
                  <a:txBody>
                    <a:bodyPr/>
                    <a:lstStyle/>
                    <a:p>
                      <a:pPr indent="0" lvl="0" marL="0" rtl="0" algn="l">
                        <a:spcBef>
                          <a:spcPts val="0"/>
                        </a:spcBef>
                        <a:spcAft>
                          <a:spcPts val="0"/>
                        </a:spcAft>
                        <a:buNone/>
                      </a:pPr>
                      <a:r>
                        <a:rPr lang="en" sz="1300">
                          <a:latin typeface="Trebuchet MS"/>
                          <a:ea typeface="Trebuchet MS"/>
                          <a:cs typeface="Trebuchet MS"/>
                          <a:sym typeface="Trebuchet MS"/>
                        </a:rPr>
                        <a:t>B. Physostigmine</a:t>
                      </a:r>
                      <a:endParaRPr sz="1300">
                        <a:latin typeface="Trebuchet MS"/>
                        <a:ea typeface="Trebuchet MS"/>
                        <a:cs typeface="Trebuchet MS"/>
                        <a:sym typeface="Trebuchet MS"/>
                      </a:endParaRPr>
                    </a:p>
                  </a:txBody>
                  <a:tcPr marT="91425" marB="91425" marR="91425" marL="91425" anchor="ctr">
                    <a:lnL cap="flat" cmpd="sng" w="9525">
                      <a:solidFill>
                        <a:schemeClr val="accent3"/>
                      </a:solidFill>
                      <a:prstDash val="dash"/>
                      <a:round/>
                      <a:headEnd len="sm" w="sm" type="none"/>
                      <a:tailEnd len="sm" w="sm" type="none"/>
                    </a:lnL>
                    <a:lnR cap="flat" cmpd="sng" w="9525">
                      <a:solidFill>
                        <a:schemeClr val="accent3"/>
                      </a:solidFill>
                      <a:prstDash val="dash"/>
                      <a:round/>
                      <a:headEnd len="sm" w="sm" type="none"/>
                      <a:tailEnd len="sm" w="sm" type="none"/>
                    </a:lnR>
                    <a:lnT cap="flat" cmpd="sng" w="9525">
                      <a:solidFill>
                        <a:schemeClr val="accent3"/>
                      </a:solidFill>
                      <a:prstDash val="dash"/>
                      <a:round/>
                      <a:headEnd len="sm" w="sm" type="none"/>
                      <a:tailEnd len="sm" w="sm" type="none"/>
                    </a:lnT>
                    <a:lnB cap="flat" cmpd="sng" w="9525">
                      <a:solidFill>
                        <a:schemeClr val="accent3"/>
                      </a:solidFill>
                      <a:prstDash val="dash"/>
                      <a:round/>
                      <a:headEnd len="sm" w="sm" type="none"/>
                      <a:tailEnd len="sm" w="sm" type="none"/>
                    </a:lnB>
                  </a:tcPr>
                </a:tc>
                <a:tc>
                  <a:txBody>
                    <a:bodyPr/>
                    <a:lstStyle/>
                    <a:p>
                      <a:pPr indent="0" lvl="0" marL="0" rtl="0" algn="l">
                        <a:spcBef>
                          <a:spcPts val="0"/>
                        </a:spcBef>
                        <a:spcAft>
                          <a:spcPts val="0"/>
                        </a:spcAft>
                        <a:buNone/>
                      </a:pPr>
                      <a:r>
                        <a:rPr lang="en" sz="1300">
                          <a:latin typeface="Trebuchet MS"/>
                          <a:ea typeface="Trebuchet MS"/>
                          <a:cs typeface="Trebuchet MS"/>
                          <a:sym typeface="Trebuchet MS"/>
                        </a:rPr>
                        <a:t>C. Atropine sulfate</a:t>
                      </a:r>
                      <a:endParaRPr sz="1300">
                        <a:latin typeface="Trebuchet MS"/>
                        <a:ea typeface="Trebuchet MS"/>
                        <a:cs typeface="Trebuchet MS"/>
                        <a:sym typeface="Trebuchet MS"/>
                      </a:endParaRPr>
                    </a:p>
                  </a:txBody>
                  <a:tcPr marT="91425" marB="91425" marR="91425" marL="91425" anchor="ctr">
                    <a:lnL cap="flat" cmpd="sng" w="9525">
                      <a:solidFill>
                        <a:schemeClr val="accent3"/>
                      </a:solidFill>
                      <a:prstDash val="dash"/>
                      <a:round/>
                      <a:headEnd len="sm" w="sm" type="none"/>
                      <a:tailEnd len="sm" w="sm" type="none"/>
                    </a:lnL>
                    <a:lnR cap="flat" cmpd="sng" w="9525">
                      <a:solidFill>
                        <a:schemeClr val="accent3"/>
                      </a:solidFill>
                      <a:prstDash val="dash"/>
                      <a:round/>
                      <a:headEnd len="sm" w="sm" type="none"/>
                      <a:tailEnd len="sm" w="sm" type="none"/>
                    </a:lnR>
                    <a:lnT cap="flat" cmpd="sng" w="9525">
                      <a:solidFill>
                        <a:schemeClr val="accent3"/>
                      </a:solidFill>
                      <a:prstDash val="dash"/>
                      <a:round/>
                      <a:headEnd len="sm" w="sm" type="none"/>
                      <a:tailEnd len="sm" w="sm" type="none"/>
                    </a:lnT>
                    <a:lnB cap="flat" cmpd="sng" w="9525">
                      <a:solidFill>
                        <a:schemeClr val="accent3"/>
                      </a:solidFill>
                      <a:prstDash val="dash"/>
                      <a:round/>
                      <a:headEnd len="sm" w="sm" type="none"/>
                      <a:tailEnd len="sm" w="sm" type="none"/>
                    </a:lnB>
                  </a:tcPr>
                </a:tc>
                <a:tc>
                  <a:txBody>
                    <a:bodyPr/>
                    <a:lstStyle/>
                    <a:p>
                      <a:pPr indent="0" lvl="0" marL="0" rtl="0" algn="l">
                        <a:spcBef>
                          <a:spcPts val="0"/>
                        </a:spcBef>
                        <a:spcAft>
                          <a:spcPts val="0"/>
                        </a:spcAft>
                        <a:buNone/>
                      </a:pPr>
                      <a:r>
                        <a:rPr lang="en" sz="1300">
                          <a:latin typeface="Trebuchet MS"/>
                          <a:ea typeface="Trebuchet MS"/>
                          <a:cs typeface="Trebuchet MS"/>
                          <a:sym typeface="Trebuchet MS"/>
                        </a:rPr>
                        <a:t>D. Acetylcholine</a:t>
                      </a:r>
                      <a:endParaRPr sz="1300">
                        <a:latin typeface="Trebuchet MS"/>
                        <a:ea typeface="Trebuchet MS"/>
                        <a:cs typeface="Trebuchet MS"/>
                        <a:sym typeface="Trebuchet MS"/>
                      </a:endParaRPr>
                    </a:p>
                  </a:txBody>
                  <a:tcPr marT="91425" marB="91425" marR="91425" marL="91425" anchor="ctr">
                    <a:lnL cap="flat" cmpd="sng" w="9525">
                      <a:solidFill>
                        <a:schemeClr val="accent3"/>
                      </a:solidFill>
                      <a:prstDash val="dash"/>
                      <a:round/>
                      <a:headEnd len="sm" w="sm" type="none"/>
                      <a:tailEnd len="sm" w="sm" type="none"/>
                    </a:lnL>
                    <a:lnR cap="flat" cmpd="sng" w="9525">
                      <a:solidFill>
                        <a:schemeClr val="accent3"/>
                      </a:solidFill>
                      <a:prstDash val="dash"/>
                      <a:round/>
                      <a:headEnd len="sm" w="sm" type="none"/>
                      <a:tailEnd len="sm" w="sm" type="none"/>
                    </a:lnR>
                    <a:lnT cap="flat" cmpd="sng" w="9525">
                      <a:solidFill>
                        <a:schemeClr val="accent3"/>
                      </a:solidFill>
                      <a:prstDash val="dash"/>
                      <a:round/>
                      <a:headEnd len="sm" w="sm" type="none"/>
                      <a:tailEnd len="sm" w="sm" type="none"/>
                    </a:lnT>
                    <a:lnB cap="flat" cmpd="sng" w="9525">
                      <a:solidFill>
                        <a:schemeClr val="accent3"/>
                      </a:solidFill>
                      <a:prstDash val="dash"/>
                      <a:round/>
                      <a:headEnd len="sm" w="sm" type="none"/>
                      <a:tailEnd len="sm" w="sm" type="none"/>
                    </a:lnB>
                  </a:tcPr>
                </a:tc>
              </a:tr>
            </a:tbl>
          </a:graphicData>
        </a:graphic>
      </p:graphicFrame>
      <p:sp>
        <p:nvSpPr>
          <p:cNvPr id="329" name="Google Shape;329;p21"/>
          <p:cNvSpPr txBox="1"/>
          <p:nvPr/>
        </p:nvSpPr>
        <p:spPr>
          <a:xfrm>
            <a:off x="213600" y="1240275"/>
            <a:ext cx="7258200" cy="147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Trebuchet MS"/>
                <a:ea typeface="Trebuchet MS"/>
                <a:cs typeface="Trebuchet MS"/>
                <a:sym typeface="Trebuchet MS"/>
              </a:rPr>
              <a:t>1- A patient is brought into the emergency room. Upon examination you find the following: a high fever, rapid pulse, no bowel sounds and dilated pupils that do not respond to light. His lungs are clear. His face is flushed and his skin is dry. He is confused, disorientated and reports 'seeing monsters'. Based on these symptoms, you suspect he has been 'poisoned'. Which of the following, is the MOST obvious cause of poisoning?</a:t>
            </a:r>
            <a:endParaRPr>
              <a:latin typeface="Trebuchet MS"/>
              <a:ea typeface="Trebuchet MS"/>
              <a:cs typeface="Trebuchet MS"/>
              <a:sym typeface="Trebuchet MS"/>
            </a:endParaRPr>
          </a:p>
        </p:txBody>
      </p:sp>
      <p:sp>
        <p:nvSpPr>
          <p:cNvPr id="330" name="Google Shape;330;p21"/>
          <p:cNvSpPr txBox="1"/>
          <p:nvPr/>
        </p:nvSpPr>
        <p:spPr>
          <a:xfrm>
            <a:off x="213600" y="3395400"/>
            <a:ext cx="7258200" cy="103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Trebuchet MS"/>
                <a:ea typeface="Trebuchet MS"/>
                <a:cs typeface="Trebuchet MS"/>
                <a:sym typeface="Trebuchet MS"/>
              </a:rPr>
              <a:t>2- You are working in the post anesthesia care unit of a hospital. You have just received a patient back from surgery and you are monitoring his status. Knowing that the patient has received atropine, which of the following statements/observations is UNEXPECTED?</a:t>
            </a:r>
            <a:endParaRPr>
              <a:latin typeface="Trebuchet MS"/>
              <a:ea typeface="Trebuchet MS"/>
              <a:cs typeface="Trebuchet MS"/>
              <a:sym typeface="Trebuchet MS"/>
            </a:endParaRPr>
          </a:p>
        </p:txBody>
      </p:sp>
      <p:graphicFrame>
        <p:nvGraphicFramePr>
          <p:cNvPr id="331" name="Google Shape;331;p21"/>
          <p:cNvGraphicFramePr/>
          <p:nvPr/>
        </p:nvGraphicFramePr>
        <p:xfrm>
          <a:off x="213600" y="4426788"/>
          <a:ext cx="3000000" cy="3000000"/>
        </p:xfrm>
        <a:graphic>
          <a:graphicData uri="http://schemas.openxmlformats.org/drawingml/2006/table">
            <a:tbl>
              <a:tblPr>
                <a:noFill/>
                <a:tableStyleId>{D40E9F2B-0D28-41A4-81A0-175BE1277DB0}</a:tableStyleId>
              </a:tblPr>
              <a:tblGrid>
                <a:gridCol w="1814550"/>
                <a:gridCol w="1814550"/>
                <a:gridCol w="1814550"/>
                <a:gridCol w="1814550"/>
              </a:tblGrid>
              <a:tr h="448600">
                <a:tc>
                  <a:txBody>
                    <a:bodyPr/>
                    <a:lstStyle/>
                    <a:p>
                      <a:pPr indent="0" lvl="0" marL="0" rtl="0" algn="l">
                        <a:spcBef>
                          <a:spcPts val="0"/>
                        </a:spcBef>
                        <a:spcAft>
                          <a:spcPts val="0"/>
                        </a:spcAft>
                        <a:buNone/>
                      </a:pPr>
                      <a:r>
                        <a:rPr lang="en" sz="1300">
                          <a:latin typeface="Trebuchet MS"/>
                          <a:ea typeface="Trebuchet MS"/>
                          <a:cs typeface="Trebuchet MS"/>
                          <a:sym typeface="Trebuchet MS"/>
                        </a:rPr>
                        <a:t>A. The patient is complaining of extreme thirst.</a:t>
                      </a:r>
                      <a:endParaRPr sz="1300">
                        <a:latin typeface="Trebuchet MS"/>
                        <a:ea typeface="Trebuchet MS"/>
                        <a:cs typeface="Trebuchet MS"/>
                        <a:sym typeface="Trebuchet MS"/>
                      </a:endParaRPr>
                    </a:p>
                  </a:txBody>
                  <a:tcPr marT="91425" marB="91425" marR="91425" marL="91425">
                    <a:lnL cap="flat" cmpd="sng" w="9525">
                      <a:solidFill>
                        <a:schemeClr val="dk2"/>
                      </a:solidFill>
                      <a:prstDash val="dash"/>
                      <a:round/>
                      <a:headEnd len="sm" w="sm" type="none"/>
                      <a:tailEnd len="sm" w="sm" type="none"/>
                    </a:lnL>
                    <a:lnR cap="flat" cmpd="sng" w="9525">
                      <a:solidFill>
                        <a:schemeClr val="dk2"/>
                      </a:solidFill>
                      <a:prstDash val="dash"/>
                      <a:round/>
                      <a:headEnd len="sm" w="sm" type="none"/>
                      <a:tailEnd len="sm" w="sm" type="none"/>
                    </a:lnR>
                    <a:lnT cap="flat" cmpd="sng" w="9525">
                      <a:solidFill>
                        <a:schemeClr val="dk2"/>
                      </a:solidFill>
                      <a:prstDash val="dash"/>
                      <a:round/>
                      <a:headEnd len="sm" w="sm" type="none"/>
                      <a:tailEnd len="sm" w="sm" type="none"/>
                    </a:lnT>
                    <a:lnB cap="flat" cmpd="sng" w="9525">
                      <a:solidFill>
                        <a:schemeClr val="dk2"/>
                      </a:solidFill>
                      <a:prstDash val="dash"/>
                      <a:round/>
                      <a:headEnd len="sm" w="sm" type="none"/>
                      <a:tailEnd len="sm" w="sm" type="none"/>
                    </a:lnB>
                  </a:tcPr>
                </a:tc>
                <a:tc>
                  <a:txBody>
                    <a:bodyPr/>
                    <a:lstStyle/>
                    <a:p>
                      <a:pPr indent="0" lvl="0" marL="0" rtl="0" algn="l">
                        <a:spcBef>
                          <a:spcPts val="0"/>
                        </a:spcBef>
                        <a:spcAft>
                          <a:spcPts val="0"/>
                        </a:spcAft>
                        <a:buNone/>
                      </a:pPr>
                      <a:r>
                        <a:rPr lang="en" sz="1300">
                          <a:latin typeface="Trebuchet MS"/>
                          <a:ea typeface="Trebuchet MS"/>
                          <a:cs typeface="Trebuchet MS"/>
                          <a:sym typeface="Trebuchet MS"/>
                        </a:rPr>
                        <a:t>B. The patient complains that he is unable to clearly see the clock located just across from him.</a:t>
                      </a:r>
                      <a:endParaRPr sz="1300">
                        <a:latin typeface="Trebuchet MS"/>
                        <a:ea typeface="Trebuchet MS"/>
                        <a:cs typeface="Trebuchet MS"/>
                        <a:sym typeface="Trebuchet MS"/>
                      </a:endParaRPr>
                    </a:p>
                  </a:txBody>
                  <a:tcPr marT="91425" marB="91425" marR="91425" marL="91425">
                    <a:lnL cap="flat" cmpd="sng" w="9525">
                      <a:solidFill>
                        <a:schemeClr val="dk2"/>
                      </a:solidFill>
                      <a:prstDash val="dash"/>
                      <a:round/>
                      <a:headEnd len="sm" w="sm" type="none"/>
                      <a:tailEnd len="sm" w="sm" type="none"/>
                    </a:lnL>
                    <a:lnR cap="flat" cmpd="sng" w="9525">
                      <a:solidFill>
                        <a:schemeClr val="dk2"/>
                      </a:solidFill>
                      <a:prstDash val="dash"/>
                      <a:round/>
                      <a:headEnd len="sm" w="sm" type="none"/>
                      <a:tailEnd len="sm" w="sm" type="none"/>
                    </a:lnR>
                    <a:lnT cap="flat" cmpd="sng" w="9525">
                      <a:solidFill>
                        <a:schemeClr val="dk2"/>
                      </a:solidFill>
                      <a:prstDash val="dash"/>
                      <a:round/>
                      <a:headEnd len="sm" w="sm" type="none"/>
                      <a:tailEnd len="sm" w="sm" type="none"/>
                    </a:lnT>
                    <a:lnB cap="flat" cmpd="sng" w="9525">
                      <a:solidFill>
                        <a:schemeClr val="dk2"/>
                      </a:solidFill>
                      <a:prstDash val="dash"/>
                      <a:round/>
                      <a:headEnd len="sm" w="sm" type="none"/>
                      <a:tailEnd len="sm" w="sm" type="none"/>
                    </a:lnB>
                  </a:tcPr>
                </a:tc>
                <a:tc>
                  <a:txBody>
                    <a:bodyPr/>
                    <a:lstStyle/>
                    <a:p>
                      <a:pPr indent="0" lvl="0" marL="0" rtl="0" algn="l">
                        <a:spcBef>
                          <a:spcPts val="0"/>
                        </a:spcBef>
                        <a:spcAft>
                          <a:spcPts val="0"/>
                        </a:spcAft>
                        <a:buNone/>
                      </a:pPr>
                      <a:r>
                        <a:rPr lang="en" sz="1300">
                          <a:latin typeface="Trebuchet MS"/>
                          <a:ea typeface="Trebuchet MS"/>
                          <a:cs typeface="Trebuchet MS"/>
                          <a:sym typeface="Trebuchet MS"/>
                        </a:rPr>
                        <a:t>C. The patient's heart rate is elevated. </a:t>
                      </a:r>
                      <a:endParaRPr sz="1300">
                        <a:latin typeface="Trebuchet MS"/>
                        <a:ea typeface="Trebuchet MS"/>
                        <a:cs typeface="Trebuchet MS"/>
                        <a:sym typeface="Trebuchet MS"/>
                      </a:endParaRPr>
                    </a:p>
                  </a:txBody>
                  <a:tcPr marT="91425" marB="91425" marR="91425" marL="91425">
                    <a:lnL cap="flat" cmpd="sng" w="9525">
                      <a:solidFill>
                        <a:schemeClr val="dk2"/>
                      </a:solidFill>
                      <a:prstDash val="dash"/>
                      <a:round/>
                      <a:headEnd len="sm" w="sm" type="none"/>
                      <a:tailEnd len="sm" w="sm" type="none"/>
                    </a:lnL>
                    <a:lnR cap="flat" cmpd="sng" w="9525">
                      <a:solidFill>
                        <a:schemeClr val="dk2"/>
                      </a:solidFill>
                      <a:prstDash val="dash"/>
                      <a:round/>
                      <a:headEnd len="sm" w="sm" type="none"/>
                      <a:tailEnd len="sm" w="sm" type="none"/>
                    </a:lnR>
                    <a:lnT cap="flat" cmpd="sng" w="9525">
                      <a:solidFill>
                        <a:schemeClr val="dk2"/>
                      </a:solidFill>
                      <a:prstDash val="dash"/>
                      <a:round/>
                      <a:headEnd len="sm" w="sm" type="none"/>
                      <a:tailEnd len="sm" w="sm" type="none"/>
                    </a:lnT>
                    <a:lnB cap="flat" cmpd="sng" w="9525">
                      <a:solidFill>
                        <a:schemeClr val="dk2"/>
                      </a:solidFill>
                      <a:prstDash val="dash"/>
                      <a:round/>
                      <a:headEnd len="sm" w="sm" type="none"/>
                      <a:tailEnd len="sm" w="sm" type="none"/>
                    </a:lnB>
                  </a:tcPr>
                </a:tc>
                <a:tc>
                  <a:txBody>
                    <a:bodyPr/>
                    <a:lstStyle/>
                    <a:p>
                      <a:pPr indent="0" lvl="0" marL="0" rtl="0" algn="l">
                        <a:spcBef>
                          <a:spcPts val="0"/>
                        </a:spcBef>
                        <a:spcAft>
                          <a:spcPts val="0"/>
                        </a:spcAft>
                        <a:buNone/>
                      </a:pPr>
                      <a:r>
                        <a:rPr lang="en" sz="1300">
                          <a:latin typeface="Trebuchet MS"/>
                          <a:ea typeface="Trebuchet MS"/>
                          <a:cs typeface="Trebuchet MS"/>
                          <a:sym typeface="Trebuchet MS"/>
                        </a:rPr>
                        <a:t>D. The patient reports he has cramping and diarrhea.</a:t>
                      </a:r>
                      <a:endParaRPr sz="1300">
                        <a:latin typeface="Trebuchet MS"/>
                        <a:ea typeface="Trebuchet MS"/>
                        <a:cs typeface="Trebuchet MS"/>
                        <a:sym typeface="Trebuchet MS"/>
                      </a:endParaRPr>
                    </a:p>
                  </a:txBody>
                  <a:tcPr marT="91425" marB="91425" marR="91425" marL="91425">
                    <a:lnL cap="flat" cmpd="sng" w="9525">
                      <a:solidFill>
                        <a:schemeClr val="dk2"/>
                      </a:solidFill>
                      <a:prstDash val="dash"/>
                      <a:round/>
                      <a:headEnd len="sm" w="sm" type="none"/>
                      <a:tailEnd len="sm" w="sm" type="none"/>
                    </a:lnL>
                    <a:lnR cap="flat" cmpd="sng" w="9525">
                      <a:solidFill>
                        <a:schemeClr val="dk2"/>
                      </a:solidFill>
                      <a:prstDash val="dash"/>
                      <a:round/>
                      <a:headEnd len="sm" w="sm" type="none"/>
                      <a:tailEnd len="sm" w="sm" type="none"/>
                    </a:lnR>
                    <a:lnT cap="flat" cmpd="sng" w="9525">
                      <a:solidFill>
                        <a:schemeClr val="dk2"/>
                      </a:solidFill>
                      <a:prstDash val="dash"/>
                      <a:round/>
                      <a:headEnd len="sm" w="sm" type="none"/>
                      <a:tailEnd len="sm" w="sm" type="none"/>
                    </a:lnT>
                    <a:lnB cap="flat" cmpd="sng" w="9525">
                      <a:solidFill>
                        <a:schemeClr val="dk2"/>
                      </a:solidFill>
                      <a:prstDash val="dash"/>
                      <a:round/>
                      <a:headEnd len="sm" w="sm" type="none"/>
                      <a:tailEnd len="sm" w="sm" type="none"/>
                    </a:lnB>
                  </a:tcPr>
                </a:tc>
              </a:tr>
            </a:tbl>
          </a:graphicData>
        </a:graphic>
      </p:graphicFrame>
      <p:sp>
        <p:nvSpPr>
          <p:cNvPr id="332" name="Google Shape;332;p21"/>
          <p:cNvSpPr txBox="1"/>
          <p:nvPr/>
        </p:nvSpPr>
        <p:spPr>
          <a:xfrm>
            <a:off x="590550" y="5886450"/>
            <a:ext cx="433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latin typeface="Comic Sans MS"/>
              <a:ea typeface="Comic Sans MS"/>
              <a:cs typeface="Comic Sans MS"/>
              <a:sym typeface="Comic Sans MS"/>
            </a:endParaRPr>
          </a:p>
        </p:txBody>
      </p:sp>
      <p:sp>
        <p:nvSpPr>
          <p:cNvPr id="333" name="Google Shape;333;p21"/>
          <p:cNvSpPr txBox="1"/>
          <p:nvPr/>
        </p:nvSpPr>
        <p:spPr>
          <a:xfrm>
            <a:off x="150900" y="6253075"/>
            <a:ext cx="72582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Trebuchet MS"/>
                <a:ea typeface="Trebuchet MS"/>
                <a:cs typeface="Trebuchet MS"/>
                <a:sym typeface="Trebuchet MS"/>
              </a:rPr>
              <a:t>1- Can antimuscarinic drugs reverse the action of neostigmine on skeletal muscles?</a:t>
            </a:r>
            <a:endParaRPr sz="1500">
              <a:latin typeface="Trebuchet MS"/>
              <a:ea typeface="Trebuchet MS"/>
              <a:cs typeface="Trebuchet MS"/>
              <a:sym typeface="Trebuchet MS"/>
            </a:endParaRPr>
          </a:p>
          <a:p>
            <a:pPr indent="0" lvl="0" marL="0" rtl="0" algn="l">
              <a:spcBef>
                <a:spcPts val="0"/>
              </a:spcBef>
              <a:spcAft>
                <a:spcPts val="0"/>
              </a:spcAft>
              <a:buNone/>
            </a:pPr>
            <a:r>
              <a:t/>
            </a:r>
            <a:endParaRPr sz="1500">
              <a:latin typeface="Trebuchet MS"/>
              <a:ea typeface="Trebuchet MS"/>
              <a:cs typeface="Trebuchet MS"/>
              <a:sym typeface="Trebuchet MS"/>
            </a:endParaRPr>
          </a:p>
          <a:p>
            <a:pPr indent="0" lvl="0" marL="0" rtl="0" algn="l">
              <a:spcBef>
                <a:spcPts val="0"/>
              </a:spcBef>
              <a:spcAft>
                <a:spcPts val="0"/>
              </a:spcAft>
              <a:buNone/>
            </a:pPr>
            <a:r>
              <a:t/>
            </a:r>
            <a:endParaRPr sz="1500">
              <a:latin typeface="Trebuchet MS"/>
              <a:ea typeface="Trebuchet MS"/>
              <a:cs typeface="Trebuchet MS"/>
              <a:sym typeface="Trebuchet MS"/>
            </a:endParaRPr>
          </a:p>
          <a:p>
            <a:pPr indent="0" lvl="0" marL="0" rtl="0" algn="l">
              <a:spcBef>
                <a:spcPts val="0"/>
              </a:spcBef>
              <a:spcAft>
                <a:spcPts val="0"/>
              </a:spcAft>
              <a:buNone/>
            </a:pPr>
            <a:r>
              <a:rPr lang="en" sz="1500">
                <a:latin typeface="Trebuchet MS"/>
                <a:ea typeface="Trebuchet MS"/>
                <a:cs typeface="Trebuchet MS"/>
                <a:sym typeface="Trebuchet MS"/>
              </a:rPr>
              <a:t>2- What is the antidote that can be used in atropine toxicity?</a:t>
            </a:r>
            <a:endParaRPr sz="1500">
              <a:latin typeface="Trebuchet MS"/>
              <a:ea typeface="Trebuchet MS"/>
              <a:cs typeface="Trebuchet MS"/>
              <a:sym typeface="Trebuchet MS"/>
            </a:endParaRPr>
          </a:p>
        </p:txBody>
      </p:sp>
      <p:sp>
        <p:nvSpPr>
          <p:cNvPr id="334" name="Google Shape;334;p21"/>
          <p:cNvSpPr txBox="1"/>
          <p:nvPr/>
        </p:nvSpPr>
        <p:spPr>
          <a:xfrm>
            <a:off x="150900" y="7916075"/>
            <a:ext cx="7258200" cy="1062000"/>
          </a:xfrm>
          <a:prstGeom prst="rect">
            <a:avLst/>
          </a:prstGeom>
          <a:noFill/>
          <a:ln cap="flat" cmpd="sng" w="19050">
            <a:solidFill>
              <a:srgbClr val="999999"/>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99999"/>
                </a:solidFill>
                <a:latin typeface="Trebuchet MS"/>
                <a:ea typeface="Trebuchet MS"/>
                <a:cs typeface="Trebuchet MS"/>
                <a:sym typeface="Trebuchet MS"/>
              </a:rPr>
              <a:t>1- </a:t>
            </a:r>
            <a:r>
              <a:rPr lang="en" sz="1500">
                <a:solidFill>
                  <a:srgbClr val="999999"/>
                </a:solidFill>
                <a:latin typeface="Trebuchet MS"/>
                <a:ea typeface="Trebuchet MS"/>
                <a:cs typeface="Trebuchet MS"/>
                <a:sym typeface="Trebuchet MS"/>
              </a:rPr>
              <a:t>antimuscarinic</a:t>
            </a:r>
            <a:r>
              <a:rPr lang="en">
                <a:solidFill>
                  <a:srgbClr val="999999"/>
                </a:solidFill>
                <a:latin typeface="Trebuchet MS"/>
                <a:ea typeface="Trebuchet MS"/>
                <a:cs typeface="Trebuchet MS"/>
                <a:sym typeface="Trebuchet MS"/>
              </a:rPr>
              <a:t> drugs have no actions on the skeletal muscles because skeletal muscles do </a:t>
            </a:r>
            <a:r>
              <a:rPr lang="en" u="sng">
                <a:solidFill>
                  <a:srgbClr val="999999"/>
                </a:solidFill>
                <a:latin typeface="Trebuchet MS"/>
                <a:ea typeface="Trebuchet MS"/>
                <a:cs typeface="Trebuchet MS"/>
                <a:sym typeface="Trebuchet MS"/>
              </a:rPr>
              <a:t>not</a:t>
            </a:r>
            <a:r>
              <a:rPr lang="en">
                <a:solidFill>
                  <a:srgbClr val="999999"/>
                </a:solidFill>
                <a:latin typeface="Trebuchet MS"/>
                <a:ea typeface="Trebuchet MS"/>
                <a:cs typeface="Trebuchet MS"/>
                <a:sym typeface="Trebuchet MS"/>
              </a:rPr>
              <a:t> </a:t>
            </a:r>
            <a:r>
              <a:rPr lang="en">
                <a:solidFill>
                  <a:srgbClr val="999999"/>
                </a:solidFill>
                <a:latin typeface="Trebuchet MS"/>
                <a:ea typeface="Trebuchet MS"/>
                <a:cs typeface="Trebuchet MS"/>
                <a:sym typeface="Trebuchet MS"/>
              </a:rPr>
              <a:t>contain muscarinic receptors, only nicotinic.</a:t>
            </a:r>
            <a:endParaRPr>
              <a:solidFill>
                <a:srgbClr val="999999"/>
              </a:solidFill>
              <a:latin typeface="Trebuchet MS"/>
              <a:ea typeface="Trebuchet MS"/>
              <a:cs typeface="Trebuchet MS"/>
              <a:sym typeface="Trebuchet MS"/>
            </a:endParaRPr>
          </a:p>
          <a:p>
            <a:pPr indent="0" lvl="0" marL="0" rtl="0" algn="l">
              <a:spcBef>
                <a:spcPts val="0"/>
              </a:spcBef>
              <a:spcAft>
                <a:spcPts val="0"/>
              </a:spcAft>
              <a:buNone/>
            </a:pPr>
            <a:r>
              <a:t/>
            </a:r>
            <a:endParaRPr>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a:solidFill>
                  <a:srgbClr val="999999"/>
                </a:solidFill>
                <a:latin typeface="Trebuchet MS"/>
                <a:ea typeface="Trebuchet MS"/>
                <a:cs typeface="Trebuchet MS"/>
                <a:sym typeface="Trebuchet MS"/>
              </a:rPr>
              <a:t>2-Physostigmine</a:t>
            </a:r>
            <a:endParaRPr>
              <a:solidFill>
                <a:srgbClr val="999999"/>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harmacy Infographics by Slidesgo">
  <a:themeElements>
    <a:clrScheme name="Simple Light">
      <a:dk1>
        <a:srgbClr val="000000"/>
      </a:dk1>
      <a:lt1>
        <a:srgbClr val="FFFFFF"/>
      </a:lt1>
      <a:dk2>
        <a:srgbClr val="18B3C4"/>
      </a:dk2>
      <a:lt2>
        <a:srgbClr val="68D3D3"/>
      </a:lt2>
      <a:accent1>
        <a:srgbClr val="93D6D6"/>
      </a:accent1>
      <a:accent2>
        <a:srgbClr val="C4EEEE"/>
      </a:accent2>
      <a:accent3>
        <a:srgbClr val="FA8080"/>
      </a:accent3>
      <a:accent4>
        <a:srgbClr val="FFA9A9"/>
      </a:accent4>
      <a:accent5>
        <a:srgbClr val="FFE4E4"/>
      </a:accent5>
      <a:accent6>
        <a:srgbClr val="F2EBD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