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692000" cx="7560000"/>
  <p:notesSz cx="6858000" cy="9144000"/>
  <p:embeddedFontLst>
    <p:embeddedFont>
      <p:font typeface="Roboto"/>
      <p:regular r:id="rId23"/>
      <p:bold r:id="rId24"/>
      <p:italic r:id="rId25"/>
      <p:boldItalic r:id="rId26"/>
    </p:embeddedFont>
    <p:embeddedFont>
      <p:font typeface="Fira Sans Extra Condensed Medium"/>
      <p:regular r:id="rId27"/>
      <p:bold r:id="rId28"/>
      <p:italic r:id="rId29"/>
      <p:boldItalic r:id="rId30"/>
    </p:embeddedFont>
    <p:embeddedFont>
      <p:font typeface="Fira Sans Extra Condense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8" name="Med 442"/>
  <p:cmAuthor clrIdx="1" id="1" initials="" lastIdx="2" name="Mayssam Mohamme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4287C2-E4A0-4922-8740-152C472B8C58}">
  <a:tblStyle styleId="{D84287C2-E4A0-4922-8740-152C472B8C5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FiraSansExtraCondensedMedium-bold.fntdata"/><Relationship Id="rId27" Type="http://schemas.openxmlformats.org/officeDocument/2006/relationships/font" Target="fonts/FiraSansExtraCondensed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FiraSansExtraCondensed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raSansExtraCondensed-regular.fntdata"/><Relationship Id="rId30" Type="http://schemas.openxmlformats.org/officeDocument/2006/relationships/font" Target="fonts/FiraSansExtraCondensedMedium-boldItalic.fntdata"/><Relationship Id="rId11" Type="http://schemas.openxmlformats.org/officeDocument/2006/relationships/slide" Target="slides/slide5.xml"/><Relationship Id="rId33" Type="http://schemas.openxmlformats.org/officeDocument/2006/relationships/font" Target="fonts/FiraSansExtraCondensed-italic.fntdata"/><Relationship Id="rId10" Type="http://schemas.openxmlformats.org/officeDocument/2006/relationships/slide" Target="slides/slide4.xml"/><Relationship Id="rId32" Type="http://schemas.openxmlformats.org/officeDocument/2006/relationships/font" Target="fonts/FiraSansExtraCondensed-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FiraSansExtraCondensed-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21T16:36:44.716">
    <p:pos x="6000" y="0"/>
    <p:text>From where did you take the objectives ?</p:text>
  </p:cm>
  <p:cm authorId="1" idx="1" dt="2022-01-21T16:36:44.716">
    <p:pos x="6000" y="0"/>
    <p:text>From team 441</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7" dt="2022-01-21T16:30:30.999">
    <p:pos x="6000" y="0"/>
    <p:text>check slide 33 in both</p:text>
  </p:cm>
  <p:cm authorId="1" idx="2" dt="2022-01-21T16:30:30.999">
    <p:pos x="6000" y="0"/>
    <p:text>Slide 33 it was cancelled by prof:Hanan</p:text>
  </p:cm>
  <p:cm authorId="0" idx="18" dt="2022-01-21T00:56:57.428">
    <p:pos x="0" y="0"/>
    <p:text>There's no extra information from the male's slides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1-20T22:56:07.581">
    <p:pos x="3231" y="5136"/>
    <p:text>From where did you get this information ?</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1-20T23:53:29.601">
    <p:pos x="3560" y="4075"/>
    <p:text>Amazing and amusing picture, great job '''clapping emoji ''' buy write the difference in grey color to make it clear</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2-01-20T23:01:12.018">
    <p:pos x="0" y="0"/>
    <p:text>Write it is alpha 1 &amp; alpha 2</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2-01-20T23:20:00.105">
    <p:pos x="569" y="331"/>
    <p:text>Excellent work but write the classifications in the same order of the information also numbering them because it's a little bet confusing</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2-01-20T23:58:24.608">
    <p:pos x="0" y="0"/>
    <p:text>all the information here was mentioned in both slide</p:text>
  </p:cm>
  <p:cm authorId="0" idx="7" dt="2022-01-20T23:43:31.919">
    <p:pos x="0" y="100"/>
    <p:text>Same here</p:text>
  </p:cm>
  <p:cm authorId="0" idx="8" dt="2022-01-20T23:41:19.497">
    <p:pos x="0" y="200"/>
    <p:text>Amzing work but froma where did you get this information I couldn't find it in female's slides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2-01-21T00:10:09.608">
    <p:pos x="0" y="4689"/>
    <p:text>the whole information was mentioned in bothe slides there's mo extra from the male's slides and also the red color is contradicting the note ! change one of them ( if the not is correct and from this year )</p:text>
  </p:cm>
  <p:cm authorId="0" idx="10" dt="2022-01-21T00:01:48.720">
    <p:pos x="0" y="0"/>
    <p:text>Check the slides</p:text>
  </p:cm>
  <p:cm authorId="0" idx="11" dt="2022-01-21T00:03:38.956">
    <p:pos x="0" y="3495"/>
    <p:text>from where did you get this information</p:text>
  </p:cm>
  <p:cm authorId="0" idx="12" dt="2022-01-21T00:00:56.044">
    <p:pos x="0" y="100"/>
    <p:text>Check the slides</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22-01-21T00:18:33.747">
    <p:pos x="0" y="0"/>
    <p:text>enumerate the contraindications to make it clear because it's a little bet confusing</p:text>
  </p:cm>
  <p:cm authorId="0" idx="14" dt="2022-01-21T00:13:21.591">
    <p:pos x="0" y="100"/>
    <p:text>Why you wrote this in black color although it wasn't mentioned in both slides</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22-01-21T00:28:59.470">
    <p:pos x="0" y="0"/>
    <p:text>Check the slides</p:text>
  </p:cm>
  <p:cm authorId="0" idx="16" dt="2022-01-21T00:31:50.374">
    <p:pos x="0" y="100"/>
    <p:text>check the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67ffd6b6d3f8c7d0_1: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67ffd6b6d3f8c7d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226b69bf3f0447b_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226b69bf3f0447b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226b69bf3f0447b_37: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226b69bf3f0447b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0f254859de_0_26: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0f254859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0f254859de_0_81: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0f254859d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6eae0b35c135e59_3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6eae0b35c135e59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9af08ab2f7_0_144: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9af08ab2f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7af71dcc0_0_0: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7af71dc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71668812395f9700_0: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1668812395f970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6c364772a29077e_0: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6c364772a29077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470ac4c91cd04286_0:notes"/>
          <p:cNvSpPr/>
          <p:nvPr>
            <p:ph idx="2" type="sldImg"/>
          </p:nvPr>
        </p:nvSpPr>
        <p:spPr>
          <a:xfrm>
            <a:off x="221702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70ac4c91cd0428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5286726a1fae48e6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286726a1fae48e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67ffd6b6d3f8c7d0_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7ffd6b6d3f8c7d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7f2fe834289ff2f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7f2fe834289ff2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67ffd6b6d3f8c7d0_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67ffd6b6d3f8c7d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075280" y="2770883"/>
            <a:ext cx="3409500" cy="3632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b="1" sz="5200">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2169656" y="6161646"/>
            <a:ext cx="3220800" cy="709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1"/>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257705" y="6552657"/>
            <a:ext cx="7044600" cy="27039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257705" y="4471058"/>
            <a:ext cx="7044600" cy="174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257705" y="2395696"/>
            <a:ext cx="70446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257705"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3995291"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noFill/>
      </p:bgPr>
    </p:bg>
    <p:spTree>
      <p:nvGrpSpPr>
        <p:cNvPr id="24" name="Shape 24"/>
        <p:cNvGrpSpPr/>
        <p:nvPr/>
      </p:nvGrpSpPr>
      <p:grpSpPr>
        <a:xfrm>
          <a:off x="0" y="0"/>
          <a:ext cx="0" cy="0"/>
          <a:chOff x="0" y="0"/>
          <a:chExt cx="0" cy="0"/>
        </a:xfrm>
      </p:grpSpPr>
      <p:sp>
        <p:nvSpPr>
          <p:cNvPr id="25" name="Google Shape;25;p6"/>
          <p:cNvSpPr txBox="1"/>
          <p:nvPr>
            <p:ph type="title"/>
          </p:nvPr>
        </p:nvSpPr>
        <p:spPr>
          <a:xfrm>
            <a:off x="595276" y="1122520"/>
            <a:ext cx="6369300" cy="1049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b="1">
                <a:latin typeface="Fira Sans Extra Condensed"/>
                <a:ea typeface="Fira Sans Extra Condensed"/>
                <a:cs typeface="Fira Sans Extra Condensed"/>
                <a:sym typeface="Fira Sans Extra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257705" y="1154948"/>
            <a:ext cx="2321700" cy="157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257705" y="2888617"/>
            <a:ext cx="2321700" cy="6609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05325" y="935745"/>
            <a:ext cx="5264700" cy="8503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195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19508" y="5826865"/>
            <a:ext cx="3344400" cy="256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083839" y="1505164"/>
            <a:ext cx="3172200" cy="7681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9" name="Google Shape;39;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257705"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2" name="Google Shape;42;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Fira Sans Extra Condensed"/>
              <a:buNone/>
              <a:defRPr b="1" sz="2800">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Fira Sans Extra Condensed Medium"/>
              <a:buChar char="○"/>
              <a:defRPr>
                <a:solidFill>
                  <a:schemeClr val="dk1"/>
                </a:solidFill>
                <a:latin typeface="Fira Sans Extra Condensed Medium"/>
                <a:ea typeface="Fira Sans Extra Condensed Medium"/>
                <a:cs typeface="Fira Sans Extra Condensed Medium"/>
                <a:sym typeface="Fira Sans Extra Condensed Medium"/>
              </a:defRPr>
            </a:lvl8pPr>
            <a:lvl9pPr indent="-317500" lvl="8" marL="4114800">
              <a:lnSpc>
                <a:spcPct val="115000"/>
              </a:lnSpc>
              <a:spcBef>
                <a:spcPts val="1600"/>
              </a:spcBef>
              <a:spcAft>
                <a:spcPts val="1600"/>
              </a:spcAft>
              <a:buClr>
                <a:schemeClr val="dk1"/>
              </a:buClr>
              <a:buSzPts val="1400"/>
              <a:buFont typeface="Fira Sans Extra Condensed Medium"/>
              <a:buChar char="■"/>
              <a:defRPr>
                <a:solidFill>
                  <a:schemeClr val="dk1"/>
                </a:solidFill>
                <a:latin typeface="Fira Sans Extra Condensed Medium"/>
                <a:ea typeface="Fira Sans Extra Condensed Medium"/>
                <a:cs typeface="Fira Sans Extra Condensed Medium"/>
                <a:sym typeface="Fira Sans Extra Condensed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s://docs.google.com/presentation/d/10w4uhB2KIm74W3s5taftkhqCF9GSLcBvtNAkvmSzJh8/edit" TargetMode="External"/><Relationship Id="rId5" Type="http://schemas.openxmlformats.org/officeDocument/2006/relationships/image" Target="../media/image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omments" Target="../comments/commen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hyperlink" Target="https://quizlet.com/join/83MnjJVMS" TargetMode="External"/><Relationship Id="rId5" Type="http://schemas.openxmlformats.org/officeDocument/2006/relationships/hyperlink" Target="https://quizlet.com/join/83MnjJVMS" TargetMode="External"/><Relationship Id="rId6"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7.jpg"/><Relationship Id="rId5" Type="http://schemas.openxmlformats.org/officeDocument/2006/relationships/image" Target="../media/image2.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comments" Target="../comments/commen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comments" Target="../comments/comment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 name="Shape 52"/>
        <p:cNvGrpSpPr/>
        <p:nvPr/>
      </p:nvGrpSpPr>
      <p:grpSpPr>
        <a:xfrm>
          <a:off x="0" y="0"/>
          <a:ext cx="0" cy="0"/>
          <a:chOff x="0" y="0"/>
          <a:chExt cx="0" cy="0"/>
        </a:xfrm>
      </p:grpSpPr>
      <p:grpSp>
        <p:nvGrpSpPr>
          <p:cNvPr id="53" name="Google Shape;53;p13"/>
          <p:cNvGrpSpPr/>
          <p:nvPr/>
        </p:nvGrpSpPr>
        <p:grpSpPr>
          <a:xfrm>
            <a:off x="2" y="7090934"/>
            <a:ext cx="2764385" cy="2946632"/>
            <a:chOff x="485332" y="3045714"/>
            <a:chExt cx="2272409" cy="1619385"/>
          </a:xfrm>
        </p:grpSpPr>
        <p:grpSp>
          <p:nvGrpSpPr>
            <p:cNvPr id="54" name="Google Shape;54;p13"/>
            <p:cNvGrpSpPr/>
            <p:nvPr/>
          </p:nvGrpSpPr>
          <p:grpSpPr>
            <a:xfrm>
              <a:off x="485332" y="3271211"/>
              <a:ext cx="1295922" cy="1168375"/>
              <a:chOff x="333385" y="2878200"/>
              <a:chExt cx="1899900" cy="1712909"/>
            </a:xfrm>
          </p:grpSpPr>
          <p:sp>
            <p:nvSpPr>
              <p:cNvPr id="55" name="Google Shape;55;p13"/>
              <p:cNvSpPr/>
              <p:nvPr/>
            </p:nvSpPr>
            <p:spPr>
              <a:xfrm>
                <a:off x="333385" y="4332809"/>
                <a:ext cx="1899900" cy="2583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3"/>
              <p:cNvGrpSpPr/>
              <p:nvPr/>
            </p:nvGrpSpPr>
            <p:grpSpPr>
              <a:xfrm>
                <a:off x="706813" y="2878200"/>
                <a:ext cx="1040658" cy="1594797"/>
                <a:chOff x="407125" y="2995200"/>
                <a:chExt cx="1040658" cy="1594797"/>
              </a:xfrm>
            </p:grpSpPr>
            <p:sp>
              <p:nvSpPr>
                <p:cNvPr id="57" name="Google Shape;57;p13"/>
                <p:cNvSpPr/>
                <p:nvPr/>
              </p:nvSpPr>
              <p:spPr>
                <a:xfrm>
                  <a:off x="407125" y="3750761"/>
                  <a:ext cx="1040658" cy="699055"/>
                </a:xfrm>
                <a:custGeom>
                  <a:rect b="b" l="l" r="r" t="t"/>
                  <a:pathLst>
                    <a:path extrusionOk="0" h="12129" w="18056">
                      <a:moveTo>
                        <a:pt x="0" y="1"/>
                      </a:moveTo>
                      <a:lnTo>
                        <a:pt x="0" y="12128"/>
                      </a:lnTo>
                      <a:lnTo>
                        <a:pt x="18055" y="12128"/>
                      </a:lnTo>
                      <a:lnTo>
                        <a:pt x="1805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407125" y="3316300"/>
                  <a:ext cx="1040658" cy="434510"/>
                </a:xfrm>
                <a:custGeom>
                  <a:rect b="b" l="l" r="r" t="t"/>
                  <a:pathLst>
                    <a:path extrusionOk="0" h="7539" w="18056">
                      <a:moveTo>
                        <a:pt x="5897" y="1"/>
                      </a:moveTo>
                      <a:cubicBezTo>
                        <a:pt x="5836" y="821"/>
                        <a:pt x="5441" y="1581"/>
                        <a:pt x="4803" y="2128"/>
                      </a:cubicBezTo>
                      <a:lnTo>
                        <a:pt x="790" y="5533"/>
                      </a:lnTo>
                      <a:cubicBezTo>
                        <a:pt x="274" y="5988"/>
                        <a:pt x="0" y="6596"/>
                        <a:pt x="0" y="7265"/>
                      </a:cubicBezTo>
                      <a:lnTo>
                        <a:pt x="0" y="7539"/>
                      </a:lnTo>
                      <a:lnTo>
                        <a:pt x="18055" y="7539"/>
                      </a:lnTo>
                      <a:lnTo>
                        <a:pt x="18055" y="7265"/>
                      </a:lnTo>
                      <a:cubicBezTo>
                        <a:pt x="18055" y="6596"/>
                        <a:pt x="17751" y="5958"/>
                        <a:pt x="17265" y="5533"/>
                      </a:cubicBezTo>
                      <a:lnTo>
                        <a:pt x="13253" y="2128"/>
                      </a:lnTo>
                      <a:cubicBezTo>
                        <a:pt x="12614" y="1581"/>
                        <a:pt x="12219" y="821"/>
                        <a:pt x="121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07125" y="4449771"/>
                  <a:ext cx="1040658" cy="140226"/>
                </a:xfrm>
                <a:custGeom>
                  <a:rect b="b" l="l" r="r" t="t"/>
                  <a:pathLst>
                    <a:path extrusionOk="0" h="2433" w="18056">
                      <a:moveTo>
                        <a:pt x="0" y="0"/>
                      </a:moveTo>
                      <a:lnTo>
                        <a:pt x="0" y="183"/>
                      </a:lnTo>
                      <a:cubicBezTo>
                        <a:pt x="0" y="1429"/>
                        <a:pt x="1003" y="2432"/>
                        <a:pt x="2249" y="2432"/>
                      </a:cubicBezTo>
                      <a:lnTo>
                        <a:pt x="15776" y="2432"/>
                      </a:lnTo>
                      <a:cubicBezTo>
                        <a:pt x="17022" y="2432"/>
                        <a:pt x="18055" y="1429"/>
                        <a:pt x="18055" y="183"/>
                      </a:cubicBezTo>
                      <a:lnTo>
                        <a:pt x="1805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566546" y="3961017"/>
                  <a:ext cx="720034" cy="64839"/>
                </a:xfrm>
                <a:custGeom>
                  <a:rect b="b" l="l" r="r" t="t"/>
                  <a:pathLst>
                    <a:path extrusionOk="0" h="1125" w="12493">
                      <a:moveTo>
                        <a:pt x="578" y="0"/>
                      </a:moveTo>
                      <a:cubicBezTo>
                        <a:pt x="274" y="0"/>
                        <a:pt x="0" y="243"/>
                        <a:pt x="0" y="547"/>
                      </a:cubicBezTo>
                      <a:cubicBezTo>
                        <a:pt x="0" y="851"/>
                        <a:pt x="274" y="1125"/>
                        <a:pt x="578" y="1125"/>
                      </a:cubicBezTo>
                      <a:lnTo>
                        <a:pt x="11946" y="1125"/>
                      </a:lnTo>
                      <a:cubicBezTo>
                        <a:pt x="12250" y="1125"/>
                        <a:pt x="12493" y="851"/>
                        <a:pt x="12493" y="547"/>
                      </a:cubicBezTo>
                      <a:cubicBezTo>
                        <a:pt x="12493" y="243"/>
                        <a:pt x="12250" y="0"/>
                        <a:pt x="119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66546" y="4067874"/>
                  <a:ext cx="720034" cy="64839"/>
                </a:xfrm>
                <a:custGeom>
                  <a:rect b="b" l="l" r="r" t="t"/>
                  <a:pathLst>
                    <a:path extrusionOk="0" h="1125" w="12493">
                      <a:moveTo>
                        <a:pt x="578" y="0"/>
                      </a:moveTo>
                      <a:cubicBezTo>
                        <a:pt x="274" y="0"/>
                        <a:pt x="0" y="274"/>
                        <a:pt x="0" y="578"/>
                      </a:cubicBezTo>
                      <a:cubicBezTo>
                        <a:pt x="0" y="882"/>
                        <a:pt x="274" y="1125"/>
                        <a:pt x="578" y="1125"/>
                      </a:cubicBezTo>
                      <a:lnTo>
                        <a:pt x="11946" y="1125"/>
                      </a:lnTo>
                      <a:cubicBezTo>
                        <a:pt x="12250" y="1125"/>
                        <a:pt x="12493" y="882"/>
                        <a:pt x="12493" y="578"/>
                      </a:cubicBezTo>
                      <a:cubicBezTo>
                        <a:pt x="12493" y="274"/>
                        <a:pt x="12250" y="0"/>
                        <a:pt x="119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66546" y="4176461"/>
                  <a:ext cx="443271" cy="64897"/>
                </a:xfrm>
                <a:custGeom>
                  <a:rect b="b" l="l" r="r" t="t"/>
                  <a:pathLst>
                    <a:path extrusionOk="0" h="1126" w="7691">
                      <a:moveTo>
                        <a:pt x="578" y="1"/>
                      </a:moveTo>
                      <a:cubicBezTo>
                        <a:pt x="274" y="1"/>
                        <a:pt x="0" y="244"/>
                        <a:pt x="0" y="578"/>
                      </a:cubicBezTo>
                      <a:cubicBezTo>
                        <a:pt x="0" y="882"/>
                        <a:pt x="274" y="1125"/>
                        <a:pt x="578" y="1125"/>
                      </a:cubicBezTo>
                      <a:lnTo>
                        <a:pt x="7143" y="1125"/>
                      </a:lnTo>
                      <a:cubicBezTo>
                        <a:pt x="7447" y="1125"/>
                        <a:pt x="7690" y="882"/>
                        <a:pt x="7690" y="578"/>
                      </a:cubicBezTo>
                      <a:cubicBezTo>
                        <a:pt x="7690" y="244"/>
                        <a:pt x="7447" y="1"/>
                        <a:pt x="7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995761" y="3316300"/>
                  <a:ext cx="401197" cy="1273676"/>
                </a:xfrm>
                <a:custGeom>
                  <a:rect b="b" l="l" r="r" t="t"/>
                  <a:pathLst>
                    <a:path extrusionOk="0" h="22099" w="6961">
                      <a:moveTo>
                        <a:pt x="0" y="1"/>
                      </a:moveTo>
                      <a:cubicBezTo>
                        <a:pt x="91" y="821"/>
                        <a:pt x="486" y="1581"/>
                        <a:pt x="1125" y="2128"/>
                      </a:cubicBezTo>
                      <a:lnTo>
                        <a:pt x="5137" y="5533"/>
                      </a:lnTo>
                      <a:cubicBezTo>
                        <a:pt x="5623" y="5988"/>
                        <a:pt x="5927" y="6596"/>
                        <a:pt x="5927" y="7265"/>
                      </a:cubicBezTo>
                      <a:lnTo>
                        <a:pt x="5927" y="7539"/>
                      </a:lnTo>
                      <a:lnTo>
                        <a:pt x="5927" y="19666"/>
                      </a:lnTo>
                      <a:lnTo>
                        <a:pt x="5927" y="19849"/>
                      </a:lnTo>
                      <a:cubicBezTo>
                        <a:pt x="5927" y="21095"/>
                        <a:pt x="4894" y="22098"/>
                        <a:pt x="3648" y="22098"/>
                      </a:cubicBezTo>
                      <a:lnTo>
                        <a:pt x="4681" y="22098"/>
                      </a:lnTo>
                      <a:cubicBezTo>
                        <a:pt x="5927" y="22098"/>
                        <a:pt x="6961" y="21095"/>
                        <a:pt x="6961" y="19849"/>
                      </a:cubicBezTo>
                      <a:lnTo>
                        <a:pt x="6961" y="19666"/>
                      </a:lnTo>
                      <a:lnTo>
                        <a:pt x="6961" y="7539"/>
                      </a:lnTo>
                      <a:lnTo>
                        <a:pt x="6961" y="7265"/>
                      </a:lnTo>
                      <a:cubicBezTo>
                        <a:pt x="6961" y="6596"/>
                        <a:pt x="6657" y="5958"/>
                        <a:pt x="6170" y="5533"/>
                      </a:cubicBezTo>
                      <a:lnTo>
                        <a:pt x="2158" y="2128"/>
                      </a:lnTo>
                      <a:cubicBezTo>
                        <a:pt x="1520" y="1581"/>
                        <a:pt x="1125" y="821"/>
                        <a:pt x="10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407125" y="3316300"/>
                  <a:ext cx="548397" cy="1273676"/>
                </a:xfrm>
                <a:custGeom>
                  <a:rect b="b" l="l" r="r" t="t"/>
                  <a:pathLst>
                    <a:path extrusionOk="0" h="22099" w="9515">
                      <a:moveTo>
                        <a:pt x="5897" y="1"/>
                      </a:moveTo>
                      <a:cubicBezTo>
                        <a:pt x="5806" y="821"/>
                        <a:pt x="5411" y="1581"/>
                        <a:pt x="4803" y="2128"/>
                      </a:cubicBezTo>
                      <a:lnTo>
                        <a:pt x="790" y="5533"/>
                      </a:lnTo>
                      <a:cubicBezTo>
                        <a:pt x="274" y="5988"/>
                        <a:pt x="0" y="6596"/>
                        <a:pt x="0" y="7265"/>
                      </a:cubicBezTo>
                      <a:lnTo>
                        <a:pt x="0" y="7539"/>
                      </a:lnTo>
                      <a:lnTo>
                        <a:pt x="0" y="19666"/>
                      </a:lnTo>
                      <a:lnTo>
                        <a:pt x="0" y="19849"/>
                      </a:lnTo>
                      <a:cubicBezTo>
                        <a:pt x="0" y="21095"/>
                        <a:pt x="1003" y="22098"/>
                        <a:pt x="2249" y="22098"/>
                      </a:cubicBezTo>
                      <a:lnTo>
                        <a:pt x="5867" y="22098"/>
                      </a:lnTo>
                      <a:cubicBezTo>
                        <a:pt x="4620" y="22098"/>
                        <a:pt x="3617" y="21095"/>
                        <a:pt x="3617" y="19849"/>
                      </a:cubicBezTo>
                      <a:lnTo>
                        <a:pt x="3617" y="19666"/>
                      </a:lnTo>
                      <a:lnTo>
                        <a:pt x="3617" y="7539"/>
                      </a:lnTo>
                      <a:lnTo>
                        <a:pt x="3617" y="7265"/>
                      </a:lnTo>
                      <a:cubicBezTo>
                        <a:pt x="3617" y="6596"/>
                        <a:pt x="3891" y="5988"/>
                        <a:pt x="4408" y="5533"/>
                      </a:cubicBezTo>
                      <a:lnTo>
                        <a:pt x="8420" y="2128"/>
                      </a:lnTo>
                      <a:cubicBezTo>
                        <a:pt x="9058" y="1581"/>
                        <a:pt x="9453" y="821"/>
                        <a:pt x="95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636625" y="3009475"/>
                  <a:ext cx="581652" cy="306826"/>
                </a:xfrm>
                <a:custGeom>
                  <a:rect b="b" l="l" r="r" t="t"/>
                  <a:pathLst>
                    <a:path extrusionOk="0" h="5655" w="10092">
                      <a:moveTo>
                        <a:pt x="365" y="1"/>
                      </a:moveTo>
                      <a:cubicBezTo>
                        <a:pt x="152" y="1"/>
                        <a:pt x="0" y="214"/>
                        <a:pt x="0" y="426"/>
                      </a:cubicBezTo>
                      <a:lnTo>
                        <a:pt x="0" y="5229"/>
                      </a:lnTo>
                      <a:cubicBezTo>
                        <a:pt x="0" y="5472"/>
                        <a:pt x="152" y="5655"/>
                        <a:pt x="365" y="5655"/>
                      </a:cubicBezTo>
                      <a:lnTo>
                        <a:pt x="9696" y="5655"/>
                      </a:lnTo>
                      <a:cubicBezTo>
                        <a:pt x="9909" y="5655"/>
                        <a:pt x="10091" y="5472"/>
                        <a:pt x="10091" y="5229"/>
                      </a:cubicBezTo>
                      <a:lnTo>
                        <a:pt x="10091" y="426"/>
                      </a:lnTo>
                      <a:cubicBezTo>
                        <a:pt x="10091" y="214"/>
                        <a:pt x="9909" y="1"/>
                        <a:pt x="96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636625" y="3009474"/>
                  <a:ext cx="252279" cy="306826"/>
                </a:xfrm>
                <a:custGeom>
                  <a:rect b="b" l="l" r="r" t="t"/>
                  <a:pathLst>
                    <a:path extrusionOk="0" h="5655" w="4377">
                      <a:moveTo>
                        <a:pt x="365" y="1"/>
                      </a:moveTo>
                      <a:cubicBezTo>
                        <a:pt x="182" y="1"/>
                        <a:pt x="0" y="214"/>
                        <a:pt x="0" y="426"/>
                      </a:cubicBezTo>
                      <a:lnTo>
                        <a:pt x="0" y="5229"/>
                      </a:lnTo>
                      <a:cubicBezTo>
                        <a:pt x="0" y="5472"/>
                        <a:pt x="182" y="5655"/>
                        <a:pt x="365" y="5655"/>
                      </a:cubicBezTo>
                      <a:lnTo>
                        <a:pt x="4377" y="5655"/>
                      </a:lnTo>
                      <a:cubicBezTo>
                        <a:pt x="4164" y="5655"/>
                        <a:pt x="3982" y="5472"/>
                        <a:pt x="3982" y="5229"/>
                      </a:cubicBezTo>
                      <a:lnTo>
                        <a:pt x="3982" y="426"/>
                      </a:lnTo>
                      <a:cubicBezTo>
                        <a:pt x="3982" y="214"/>
                        <a:pt x="4164" y="1"/>
                        <a:pt x="43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995750" y="2995200"/>
                  <a:ext cx="59150" cy="325926"/>
                </a:xfrm>
                <a:custGeom>
                  <a:rect b="b" l="l" r="r" t="t"/>
                  <a:pathLst>
                    <a:path extrusionOk="0" h="5655" w="1064">
                      <a:moveTo>
                        <a:pt x="0" y="1"/>
                      </a:moveTo>
                      <a:lnTo>
                        <a:pt x="0" y="5655"/>
                      </a:lnTo>
                      <a:lnTo>
                        <a:pt x="1064" y="5655"/>
                      </a:lnTo>
                      <a:lnTo>
                        <a:pt x="10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8" name="Google Shape;68;p13"/>
            <p:cNvGrpSpPr/>
            <p:nvPr/>
          </p:nvGrpSpPr>
          <p:grpSpPr>
            <a:xfrm>
              <a:off x="961575" y="3045714"/>
              <a:ext cx="1796165" cy="1619385"/>
              <a:chOff x="333385" y="2878200"/>
              <a:chExt cx="1899900" cy="1712909"/>
            </a:xfrm>
          </p:grpSpPr>
          <p:sp>
            <p:nvSpPr>
              <p:cNvPr id="69" name="Google Shape;69;p13"/>
              <p:cNvSpPr/>
              <p:nvPr/>
            </p:nvSpPr>
            <p:spPr>
              <a:xfrm>
                <a:off x="333385" y="4332809"/>
                <a:ext cx="1899900" cy="2583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13"/>
              <p:cNvGrpSpPr/>
              <p:nvPr/>
            </p:nvGrpSpPr>
            <p:grpSpPr>
              <a:xfrm>
                <a:off x="706813" y="2878200"/>
                <a:ext cx="1040658" cy="1594797"/>
                <a:chOff x="407125" y="2995200"/>
                <a:chExt cx="1040658" cy="1594797"/>
              </a:xfrm>
            </p:grpSpPr>
            <p:sp>
              <p:nvSpPr>
                <p:cNvPr id="71" name="Google Shape;71;p13"/>
                <p:cNvSpPr/>
                <p:nvPr/>
              </p:nvSpPr>
              <p:spPr>
                <a:xfrm>
                  <a:off x="407125" y="3750761"/>
                  <a:ext cx="1040658" cy="699055"/>
                </a:xfrm>
                <a:custGeom>
                  <a:rect b="b" l="l" r="r" t="t"/>
                  <a:pathLst>
                    <a:path extrusionOk="0" h="12129" w="18056">
                      <a:moveTo>
                        <a:pt x="0" y="1"/>
                      </a:moveTo>
                      <a:lnTo>
                        <a:pt x="0" y="12128"/>
                      </a:lnTo>
                      <a:lnTo>
                        <a:pt x="18055" y="12128"/>
                      </a:lnTo>
                      <a:lnTo>
                        <a:pt x="1805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407125" y="3316300"/>
                  <a:ext cx="1040658" cy="434510"/>
                </a:xfrm>
                <a:custGeom>
                  <a:rect b="b" l="l" r="r" t="t"/>
                  <a:pathLst>
                    <a:path extrusionOk="0" h="7539" w="18056">
                      <a:moveTo>
                        <a:pt x="5897" y="1"/>
                      </a:moveTo>
                      <a:cubicBezTo>
                        <a:pt x="5836" y="821"/>
                        <a:pt x="5441" y="1581"/>
                        <a:pt x="4803" y="2128"/>
                      </a:cubicBezTo>
                      <a:lnTo>
                        <a:pt x="790" y="5533"/>
                      </a:lnTo>
                      <a:cubicBezTo>
                        <a:pt x="274" y="5988"/>
                        <a:pt x="0" y="6596"/>
                        <a:pt x="0" y="7265"/>
                      </a:cubicBezTo>
                      <a:lnTo>
                        <a:pt x="0" y="7539"/>
                      </a:lnTo>
                      <a:lnTo>
                        <a:pt x="18055" y="7539"/>
                      </a:lnTo>
                      <a:lnTo>
                        <a:pt x="18055" y="7265"/>
                      </a:lnTo>
                      <a:cubicBezTo>
                        <a:pt x="18055" y="6596"/>
                        <a:pt x="17751" y="5958"/>
                        <a:pt x="17265" y="5533"/>
                      </a:cubicBezTo>
                      <a:lnTo>
                        <a:pt x="13253" y="2128"/>
                      </a:lnTo>
                      <a:cubicBezTo>
                        <a:pt x="12614" y="1581"/>
                        <a:pt x="12219" y="821"/>
                        <a:pt x="121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407125" y="4449771"/>
                  <a:ext cx="1040658" cy="140226"/>
                </a:xfrm>
                <a:custGeom>
                  <a:rect b="b" l="l" r="r" t="t"/>
                  <a:pathLst>
                    <a:path extrusionOk="0" h="2433" w="18056">
                      <a:moveTo>
                        <a:pt x="0" y="0"/>
                      </a:moveTo>
                      <a:lnTo>
                        <a:pt x="0" y="183"/>
                      </a:lnTo>
                      <a:cubicBezTo>
                        <a:pt x="0" y="1429"/>
                        <a:pt x="1003" y="2432"/>
                        <a:pt x="2249" y="2432"/>
                      </a:cubicBezTo>
                      <a:lnTo>
                        <a:pt x="15776" y="2432"/>
                      </a:lnTo>
                      <a:cubicBezTo>
                        <a:pt x="17022" y="2432"/>
                        <a:pt x="18055" y="1429"/>
                        <a:pt x="18055" y="183"/>
                      </a:cubicBezTo>
                      <a:lnTo>
                        <a:pt x="180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566546" y="3961017"/>
                  <a:ext cx="720034" cy="64839"/>
                </a:xfrm>
                <a:custGeom>
                  <a:rect b="b" l="l" r="r" t="t"/>
                  <a:pathLst>
                    <a:path extrusionOk="0" h="1125" w="12493">
                      <a:moveTo>
                        <a:pt x="578" y="0"/>
                      </a:moveTo>
                      <a:cubicBezTo>
                        <a:pt x="274" y="0"/>
                        <a:pt x="0" y="243"/>
                        <a:pt x="0" y="547"/>
                      </a:cubicBezTo>
                      <a:cubicBezTo>
                        <a:pt x="0" y="851"/>
                        <a:pt x="274" y="1125"/>
                        <a:pt x="578" y="1125"/>
                      </a:cubicBezTo>
                      <a:lnTo>
                        <a:pt x="11946" y="1125"/>
                      </a:lnTo>
                      <a:cubicBezTo>
                        <a:pt x="12250" y="1125"/>
                        <a:pt x="12493" y="851"/>
                        <a:pt x="12493" y="547"/>
                      </a:cubicBezTo>
                      <a:cubicBezTo>
                        <a:pt x="12493" y="243"/>
                        <a:pt x="12250" y="0"/>
                        <a:pt x="119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566546" y="4067874"/>
                  <a:ext cx="720034" cy="64839"/>
                </a:xfrm>
                <a:custGeom>
                  <a:rect b="b" l="l" r="r" t="t"/>
                  <a:pathLst>
                    <a:path extrusionOk="0" h="1125" w="12493">
                      <a:moveTo>
                        <a:pt x="578" y="0"/>
                      </a:moveTo>
                      <a:cubicBezTo>
                        <a:pt x="274" y="0"/>
                        <a:pt x="0" y="274"/>
                        <a:pt x="0" y="578"/>
                      </a:cubicBezTo>
                      <a:cubicBezTo>
                        <a:pt x="0" y="882"/>
                        <a:pt x="274" y="1125"/>
                        <a:pt x="578" y="1125"/>
                      </a:cubicBezTo>
                      <a:lnTo>
                        <a:pt x="11946" y="1125"/>
                      </a:lnTo>
                      <a:cubicBezTo>
                        <a:pt x="12250" y="1125"/>
                        <a:pt x="12493" y="882"/>
                        <a:pt x="12493" y="578"/>
                      </a:cubicBezTo>
                      <a:cubicBezTo>
                        <a:pt x="12493" y="274"/>
                        <a:pt x="12250" y="0"/>
                        <a:pt x="119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566546" y="4176461"/>
                  <a:ext cx="443271" cy="64897"/>
                </a:xfrm>
                <a:custGeom>
                  <a:rect b="b" l="l" r="r" t="t"/>
                  <a:pathLst>
                    <a:path extrusionOk="0" h="1126" w="7691">
                      <a:moveTo>
                        <a:pt x="578" y="1"/>
                      </a:moveTo>
                      <a:cubicBezTo>
                        <a:pt x="274" y="1"/>
                        <a:pt x="0" y="244"/>
                        <a:pt x="0" y="578"/>
                      </a:cubicBezTo>
                      <a:cubicBezTo>
                        <a:pt x="0" y="882"/>
                        <a:pt x="274" y="1125"/>
                        <a:pt x="578" y="1125"/>
                      </a:cubicBezTo>
                      <a:lnTo>
                        <a:pt x="7143" y="1125"/>
                      </a:lnTo>
                      <a:cubicBezTo>
                        <a:pt x="7447" y="1125"/>
                        <a:pt x="7690" y="882"/>
                        <a:pt x="7690" y="578"/>
                      </a:cubicBezTo>
                      <a:cubicBezTo>
                        <a:pt x="7690" y="244"/>
                        <a:pt x="7447" y="1"/>
                        <a:pt x="714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995761" y="3316300"/>
                  <a:ext cx="401197" cy="1273676"/>
                </a:xfrm>
                <a:custGeom>
                  <a:rect b="b" l="l" r="r" t="t"/>
                  <a:pathLst>
                    <a:path extrusionOk="0" h="22099" w="6961">
                      <a:moveTo>
                        <a:pt x="0" y="1"/>
                      </a:moveTo>
                      <a:cubicBezTo>
                        <a:pt x="91" y="821"/>
                        <a:pt x="486" y="1581"/>
                        <a:pt x="1125" y="2128"/>
                      </a:cubicBezTo>
                      <a:lnTo>
                        <a:pt x="5137" y="5533"/>
                      </a:lnTo>
                      <a:cubicBezTo>
                        <a:pt x="5623" y="5988"/>
                        <a:pt x="5927" y="6596"/>
                        <a:pt x="5927" y="7265"/>
                      </a:cubicBezTo>
                      <a:lnTo>
                        <a:pt x="5927" y="7539"/>
                      </a:lnTo>
                      <a:lnTo>
                        <a:pt x="5927" y="19666"/>
                      </a:lnTo>
                      <a:lnTo>
                        <a:pt x="5927" y="19849"/>
                      </a:lnTo>
                      <a:cubicBezTo>
                        <a:pt x="5927" y="21095"/>
                        <a:pt x="4894" y="22098"/>
                        <a:pt x="3648" y="22098"/>
                      </a:cubicBezTo>
                      <a:lnTo>
                        <a:pt x="4681" y="22098"/>
                      </a:lnTo>
                      <a:cubicBezTo>
                        <a:pt x="5927" y="22098"/>
                        <a:pt x="6961" y="21095"/>
                        <a:pt x="6961" y="19849"/>
                      </a:cubicBezTo>
                      <a:lnTo>
                        <a:pt x="6961" y="19666"/>
                      </a:lnTo>
                      <a:lnTo>
                        <a:pt x="6961" y="7539"/>
                      </a:lnTo>
                      <a:lnTo>
                        <a:pt x="6961" y="7265"/>
                      </a:lnTo>
                      <a:cubicBezTo>
                        <a:pt x="6961" y="6596"/>
                        <a:pt x="6657" y="5958"/>
                        <a:pt x="6170" y="5533"/>
                      </a:cubicBezTo>
                      <a:lnTo>
                        <a:pt x="2158" y="2128"/>
                      </a:lnTo>
                      <a:cubicBezTo>
                        <a:pt x="1520" y="1581"/>
                        <a:pt x="1125" y="821"/>
                        <a:pt x="103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07125" y="3316300"/>
                  <a:ext cx="548397" cy="1273676"/>
                </a:xfrm>
                <a:custGeom>
                  <a:rect b="b" l="l" r="r" t="t"/>
                  <a:pathLst>
                    <a:path extrusionOk="0" h="22099" w="9515">
                      <a:moveTo>
                        <a:pt x="5897" y="1"/>
                      </a:moveTo>
                      <a:cubicBezTo>
                        <a:pt x="5806" y="821"/>
                        <a:pt x="5411" y="1581"/>
                        <a:pt x="4803" y="2128"/>
                      </a:cubicBezTo>
                      <a:lnTo>
                        <a:pt x="790" y="5533"/>
                      </a:lnTo>
                      <a:cubicBezTo>
                        <a:pt x="274" y="5988"/>
                        <a:pt x="0" y="6596"/>
                        <a:pt x="0" y="7265"/>
                      </a:cubicBezTo>
                      <a:lnTo>
                        <a:pt x="0" y="7539"/>
                      </a:lnTo>
                      <a:lnTo>
                        <a:pt x="0" y="19666"/>
                      </a:lnTo>
                      <a:lnTo>
                        <a:pt x="0" y="19849"/>
                      </a:lnTo>
                      <a:cubicBezTo>
                        <a:pt x="0" y="21095"/>
                        <a:pt x="1003" y="22098"/>
                        <a:pt x="2249" y="22098"/>
                      </a:cubicBezTo>
                      <a:lnTo>
                        <a:pt x="5867" y="22098"/>
                      </a:lnTo>
                      <a:cubicBezTo>
                        <a:pt x="4620" y="22098"/>
                        <a:pt x="3617" y="21095"/>
                        <a:pt x="3617" y="19849"/>
                      </a:cubicBezTo>
                      <a:lnTo>
                        <a:pt x="3617" y="19666"/>
                      </a:lnTo>
                      <a:lnTo>
                        <a:pt x="3617" y="7539"/>
                      </a:lnTo>
                      <a:lnTo>
                        <a:pt x="3617" y="7265"/>
                      </a:lnTo>
                      <a:cubicBezTo>
                        <a:pt x="3617" y="6596"/>
                        <a:pt x="3891" y="5988"/>
                        <a:pt x="4408" y="5533"/>
                      </a:cubicBezTo>
                      <a:lnTo>
                        <a:pt x="8420" y="2128"/>
                      </a:lnTo>
                      <a:cubicBezTo>
                        <a:pt x="9058" y="1581"/>
                        <a:pt x="9453" y="821"/>
                        <a:pt x="95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636625" y="3009475"/>
                  <a:ext cx="581652" cy="306826"/>
                </a:xfrm>
                <a:custGeom>
                  <a:rect b="b" l="l" r="r" t="t"/>
                  <a:pathLst>
                    <a:path extrusionOk="0" h="5655" w="10092">
                      <a:moveTo>
                        <a:pt x="365" y="1"/>
                      </a:moveTo>
                      <a:cubicBezTo>
                        <a:pt x="152" y="1"/>
                        <a:pt x="0" y="214"/>
                        <a:pt x="0" y="426"/>
                      </a:cubicBezTo>
                      <a:lnTo>
                        <a:pt x="0" y="5229"/>
                      </a:lnTo>
                      <a:cubicBezTo>
                        <a:pt x="0" y="5472"/>
                        <a:pt x="152" y="5655"/>
                        <a:pt x="365" y="5655"/>
                      </a:cubicBezTo>
                      <a:lnTo>
                        <a:pt x="9696" y="5655"/>
                      </a:lnTo>
                      <a:cubicBezTo>
                        <a:pt x="9909" y="5655"/>
                        <a:pt x="10091" y="5472"/>
                        <a:pt x="10091" y="5229"/>
                      </a:cubicBezTo>
                      <a:lnTo>
                        <a:pt x="10091" y="426"/>
                      </a:lnTo>
                      <a:cubicBezTo>
                        <a:pt x="10091" y="214"/>
                        <a:pt x="9909" y="1"/>
                        <a:pt x="9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636625" y="3009474"/>
                  <a:ext cx="252279" cy="306826"/>
                </a:xfrm>
                <a:custGeom>
                  <a:rect b="b" l="l" r="r" t="t"/>
                  <a:pathLst>
                    <a:path extrusionOk="0" h="5655" w="4377">
                      <a:moveTo>
                        <a:pt x="365" y="1"/>
                      </a:moveTo>
                      <a:cubicBezTo>
                        <a:pt x="182" y="1"/>
                        <a:pt x="0" y="214"/>
                        <a:pt x="0" y="426"/>
                      </a:cubicBezTo>
                      <a:lnTo>
                        <a:pt x="0" y="5229"/>
                      </a:lnTo>
                      <a:cubicBezTo>
                        <a:pt x="0" y="5472"/>
                        <a:pt x="182" y="5655"/>
                        <a:pt x="365" y="5655"/>
                      </a:cubicBezTo>
                      <a:lnTo>
                        <a:pt x="4377" y="5655"/>
                      </a:lnTo>
                      <a:cubicBezTo>
                        <a:pt x="4164" y="5655"/>
                        <a:pt x="3982" y="5472"/>
                        <a:pt x="3982" y="5229"/>
                      </a:cubicBezTo>
                      <a:lnTo>
                        <a:pt x="3982" y="426"/>
                      </a:lnTo>
                      <a:cubicBezTo>
                        <a:pt x="3982" y="214"/>
                        <a:pt x="4164" y="1"/>
                        <a:pt x="43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995750" y="2995200"/>
                  <a:ext cx="59150" cy="325926"/>
                </a:xfrm>
                <a:custGeom>
                  <a:rect b="b" l="l" r="r" t="t"/>
                  <a:pathLst>
                    <a:path extrusionOk="0" h="5655" w="1064">
                      <a:moveTo>
                        <a:pt x="0" y="1"/>
                      </a:moveTo>
                      <a:lnTo>
                        <a:pt x="0" y="5655"/>
                      </a:lnTo>
                      <a:lnTo>
                        <a:pt x="1064" y="5655"/>
                      </a:lnTo>
                      <a:lnTo>
                        <a:pt x="106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82" name="Google Shape;82;p13"/>
          <p:cNvGrpSpPr/>
          <p:nvPr/>
        </p:nvGrpSpPr>
        <p:grpSpPr>
          <a:xfrm flipH="1" rot="10800000">
            <a:off x="-10" y="614178"/>
            <a:ext cx="7559927" cy="3217396"/>
            <a:chOff x="975050" y="-87050"/>
            <a:chExt cx="7349725" cy="2303735"/>
          </a:xfrm>
        </p:grpSpPr>
        <p:sp>
          <p:nvSpPr>
            <p:cNvPr id="83" name="Google Shape;83;p13"/>
            <p:cNvSpPr/>
            <p:nvPr/>
          </p:nvSpPr>
          <p:spPr>
            <a:xfrm>
              <a:off x="1399772" y="-87050"/>
              <a:ext cx="295583" cy="291449"/>
            </a:xfrm>
            <a:custGeom>
              <a:rect b="b" l="l" r="r" t="t"/>
              <a:pathLst>
                <a:path extrusionOk="0" h="5006" w="5077">
                  <a:moveTo>
                    <a:pt x="2115" y="0"/>
                  </a:moveTo>
                  <a:cubicBezTo>
                    <a:pt x="1753" y="0"/>
                    <a:pt x="1387" y="106"/>
                    <a:pt x="1064" y="325"/>
                  </a:cubicBezTo>
                  <a:cubicBezTo>
                    <a:pt x="213" y="872"/>
                    <a:pt x="0" y="2027"/>
                    <a:pt x="578" y="2878"/>
                  </a:cubicBezTo>
                  <a:lnTo>
                    <a:pt x="2006" y="5005"/>
                  </a:lnTo>
                  <a:lnTo>
                    <a:pt x="5076" y="2939"/>
                  </a:lnTo>
                  <a:lnTo>
                    <a:pt x="3648" y="811"/>
                  </a:lnTo>
                  <a:cubicBezTo>
                    <a:pt x="3289" y="283"/>
                    <a:pt x="2708" y="0"/>
                    <a:pt x="2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1516564" y="84002"/>
              <a:ext cx="295583" cy="291449"/>
            </a:xfrm>
            <a:custGeom>
              <a:rect b="b" l="l" r="r" t="t"/>
              <a:pathLst>
                <a:path extrusionOk="0" h="5006" w="5077">
                  <a:moveTo>
                    <a:pt x="3070" y="1"/>
                  </a:moveTo>
                  <a:lnTo>
                    <a:pt x="0" y="2067"/>
                  </a:lnTo>
                  <a:lnTo>
                    <a:pt x="1429" y="4195"/>
                  </a:lnTo>
                  <a:cubicBezTo>
                    <a:pt x="1787" y="4724"/>
                    <a:pt x="2368" y="5006"/>
                    <a:pt x="2961" y="5006"/>
                  </a:cubicBezTo>
                  <a:cubicBezTo>
                    <a:pt x="3323" y="5006"/>
                    <a:pt x="3690" y="4901"/>
                    <a:pt x="4012" y="4682"/>
                  </a:cubicBezTo>
                  <a:cubicBezTo>
                    <a:pt x="4864" y="4134"/>
                    <a:pt x="5076" y="2979"/>
                    <a:pt x="4499" y="2128"/>
                  </a:cubicBez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1399772" y="-82334"/>
              <a:ext cx="373423" cy="458250"/>
            </a:xfrm>
            <a:custGeom>
              <a:rect b="b" l="l" r="r" t="t"/>
              <a:pathLst>
                <a:path extrusionOk="0" h="7871" w="6414">
                  <a:moveTo>
                    <a:pt x="1550" y="0"/>
                  </a:moveTo>
                  <a:cubicBezTo>
                    <a:pt x="1368" y="61"/>
                    <a:pt x="1216" y="122"/>
                    <a:pt x="1064" y="244"/>
                  </a:cubicBezTo>
                  <a:cubicBezTo>
                    <a:pt x="213" y="791"/>
                    <a:pt x="0" y="1946"/>
                    <a:pt x="578" y="2797"/>
                  </a:cubicBezTo>
                  <a:lnTo>
                    <a:pt x="2006" y="4924"/>
                  </a:lnTo>
                  <a:lnTo>
                    <a:pt x="3435" y="7052"/>
                  </a:lnTo>
                  <a:cubicBezTo>
                    <a:pt x="3798" y="7587"/>
                    <a:pt x="4390" y="7870"/>
                    <a:pt x="4991" y="7870"/>
                  </a:cubicBezTo>
                  <a:cubicBezTo>
                    <a:pt x="5345" y="7870"/>
                    <a:pt x="5703" y="7772"/>
                    <a:pt x="6018" y="7569"/>
                  </a:cubicBezTo>
                  <a:cubicBezTo>
                    <a:pt x="6170" y="7447"/>
                    <a:pt x="6292" y="7326"/>
                    <a:pt x="6414" y="7204"/>
                  </a:cubicBezTo>
                  <a:lnTo>
                    <a:pt x="6414" y="7204"/>
                  </a:lnTo>
                  <a:cubicBezTo>
                    <a:pt x="6224" y="7263"/>
                    <a:pt x="6030" y="7291"/>
                    <a:pt x="5839" y="7291"/>
                  </a:cubicBezTo>
                  <a:cubicBezTo>
                    <a:pt x="5235" y="7291"/>
                    <a:pt x="4655" y="7006"/>
                    <a:pt x="4286" y="6475"/>
                  </a:cubicBezTo>
                  <a:lnTo>
                    <a:pt x="2857" y="4347"/>
                  </a:lnTo>
                  <a:lnTo>
                    <a:pt x="1429" y="2219"/>
                  </a:lnTo>
                  <a:cubicBezTo>
                    <a:pt x="942" y="1520"/>
                    <a:pt x="1034" y="608"/>
                    <a:pt x="15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1550157" y="-44491"/>
              <a:ext cx="208893" cy="293196"/>
            </a:xfrm>
            <a:custGeom>
              <a:rect b="b" l="l" r="r" t="t"/>
              <a:pathLst>
                <a:path extrusionOk="0" h="5036" w="3588">
                  <a:moveTo>
                    <a:pt x="208" y="1"/>
                  </a:moveTo>
                  <a:cubicBezTo>
                    <a:pt x="175" y="1"/>
                    <a:pt x="145" y="8"/>
                    <a:pt x="122" y="19"/>
                  </a:cubicBezTo>
                  <a:cubicBezTo>
                    <a:pt x="31" y="80"/>
                    <a:pt x="1" y="201"/>
                    <a:pt x="62" y="293"/>
                  </a:cubicBezTo>
                  <a:lnTo>
                    <a:pt x="3192" y="4943"/>
                  </a:lnTo>
                  <a:cubicBezTo>
                    <a:pt x="3232" y="5002"/>
                    <a:pt x="3296" y="5036"/>
                    <a:pt x="3362" y="5036"/>
                  </a:cubicBezTo>
                  <a:cubicBezTo>
                    <a:pt x="3397" y="5036"/>
                    <a:pt x="3434" y="5026"/>
                    <a:pt x="3466" y="5004"/>
                  </a:cubicBezTo>
                  <a:cubicBezTo>
                    <a:pt x="3557" y="4943"/>
                    <a:pt x="3587" y="4822"/>
                    <a:pt x="3527" y="4761"/>
                  </a:cubicBezTo>
                  <a:lnTo>
                    <a:pt x="365" y="80"/>
                  </a:lnTo>
                  <a:cubicBezTo>
                    <a:pt x="327" y="22"/>
                    <a:pt x="264" y="1"/>
                    <a:pt x="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3121659" y="318165"/>
              <a:ext cx="277884" cy="286151"/>
            </a:xfrm>
            <a:custGeom>
              <a:rect b="b" l="l" r="r" t="t"/>
              <a:pathLst>
                <a:path extrusionOk="0" h="4915" w="4773">
                  <a:moveTo>
                    <a:pt x="2641" y="0"/>
                  </a:moveTo>
                  <a:cubicBezTo>
                    <a:pt x="1920" y="0"/>
                    <a:pt x="1241" y="434"/>
                    <a:pt x="942" y="1146"/>
                  </a:cubicBezTo>
                  <a:lnTo>
                    <a:pt x="0" y="3547"/>
                  </a:lnTo>
                  <a:lnTo>
                    <a:pt x="3435" y="4915"/>
                  </a:lnTo>
                  <a:lnTo>
                    <a:pt x="4377" y="2544"/>
                  </a:lnTo>
                  <a:cubicBezTo>
                    <a:pt x="4772" y="1602"/>
                    <a:pt x="4286" y="508"/>
                    <a:pt x="3344" y="143"/>
                  </a:cubicBezTo>
                  <a:cubicBezTo>
                    <a:pt x="3113" y="46"/>
                    <a:pt x="2875" y="0"/>
                    <a:pt x="2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3042013" y="524674"/>
              <a:ext cx="277884" cy="286151"/>
            </a:xfrm>
            <a:custGeom>
              <a:rect b="b" l="l" r="r" t="t"/>
              <a:pathLst>
                <a:path extrusionOk="0" h="4915" w="4773">
                  <a:moveTo>
                    <a:pt x="1338" y="0"/>
                  </a:moveTo>
                  <a:lnTo>
                    <a:pt x="395" y="2371"/>
                  </a:lnTo>
                  <a:cubicBezTo>
                    <a:pt x="0" y="3313"/>
                    <a:pt x="487" y="4407"/>
                    <a:pt x="1429" y="4772"/>
                  </a:cubicBezTo>
                  <a:cubicBezTo>
                    <a:pt x="1659" y="4869"/>
                    <a:pt x="1896" y="4914"/>
                    <a:pt x="2128" y="4914"/>
                  </a:cubicBezTo>
                  <a:cubicBezTo>
                    <a:pt x="2850" y="4914"/>
                    <a:pt x="3531" y="4474"/>
                    <a:pt x="3830" y="3739"/>
                  </a:cubicBezTo>
                  <a:lnTo>
                    <a:pt x="4772" y="1368"/>
                  </a:lnTo>
                  <a:lnTo>
                    <a:pt x="13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3042013" y="318165"/>
              <a:ext cx="300881" cy="491435"/>
            </a:xfrm>
            <a:custGeom>
              <a:rect b="b" l="l" r="r" t="t"/>
              <a:pathLst>
                <a:path extrusionOk="0" h="8441" w="5168">
                  <a:moveTo>
                    <a:pt x="4005" y="0"/>
                  </a:moveTo>
                  <a:cubicBezTo>
                    <a:pt x="3277" y="0"/>
                    <a:pt x="2586" y="434"/>
                    <a:pt x="2310" y="1146"/>
                  </a:cubicBezTo>
                  <a:lnTo>
                    <a:pt x="1338" y="3547"/>
                  </a:lnTo>
                  <a:lnTo>
                    <a:pt x="395" y="5918"/>
                  </a:lnTo>
                  <a:cubicBezTo>
                    <a:pt x="0" y="6860"/>
                    <a:pt x="456" y="7954"/>
                    <a:pt x="1429" y="8319"/>
                  </a:cubicBezTo>
                  <a:cubicBezTo>
                    <a:pt x="1581" y="8380"/>
                    <a:pt x="1763" y="8441"/>
                    <a:pt x="1915" y="8441"/>
                  </a:cubicBezTo>
                  <a:cubicBezTo>
                    <a:pt x="1307" y="7954"/>
                    <a:pt x="1034" y="7073"/>
                    <a:pt x="1338" y="6313"/>
                  </a:cubicBezTo>
                  <a:lnTo>
                    <a:pt x="2310" y="3912"/>
                  </a:lnTo>
                  <a:lnTo>
                    <a:pt x="3253" y="1541"/>
                  </a:lnTo>
                  <a:cubicBezTo>
                    <a:pt x="3566" y="800"/>
                    <a:pt x="4280" y="380"/>
                    <a:pt x="5018" y="380"/>
                  </a:cubicBezTo>
                  <a:cubicBezTo>
                    <a:pt x="5068" y="380"/>
                    <a:pt x="5118" y="382"/>
                    <a:pt x="5168" y="386"/>
                  </a:cubicBezTo>
                  <a:cubicBezTo>
                    <a:pt x="5046" y="295"/>
                    <a:pt x="4894" y="204"/>
                    <a:pt x="4712" y="143"/>
                  </a:cubicBezTo>
                  <a:cubicBezTo>
                    <a:pt x="4481" y="46"/>
                    <a:pt x="4241" y="0"/>
                    <a:pt x="40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3208351" y="418013"/>
              <a:ext cx="146947" cy="325799"/>
            </a:xfrm>
            <a:custGeom>
              <a:rect b="b" l="l" r="r" t="t"/>
              <a:pathLst>
                <a:path extrusionOk="0" h="5596" w="2524">
                  <a:moveTo>
                    <a:pt x="2351" y="0"/>
                  </a:moveTo>
                  <a:cubicBezTo>
                    <a:pt x="2270" y="0"/>
                    <a:pt x="2184" y="55"/>
                    <a:pt x="2159" y="130"/>
                  </a:cubicBezTo>
                  <a:lnTo>
                    <a:pt x="61" y="5358"/>
                  </a:lnTo>
                  <a:cubicBezTo>
                    <a:pt x="1" y="5449"/>
                    <a:pt x="61" y="5540"/>
                    <a:pt x="152" y="5571"/>
                  </a:cubicBezTo>
                  <a:cubicBezTo>
                    <a:pt x="178" y="5588"/>
                    <a:pt x="206" y="5595"/>
                    <a:pt x="233" y="5595"/>
                  </a:cubicBezTo>
                  <a:cubicBezTo>
                    <a:pt x="304" y="5595"/>
                    <a:pt x="374" y="5545"/>
                    <a:pt x="396" y="5480"/>
                  </a:cubicBezTo>
                  <a:lnTo>
                    <a:pt x="2493" y="252"/>
                  </a:lnTo>
                  <a:cubicBezTo>
                    <a:pt x="2523" y="160"/>
                    <a:pt x="2493" y="69"/>
                    <a:pt x="2402" y="8"/>
                  </a:cubicBezTo>
                  <a:cubicBezTo>
                    <a:pt x="2386" y="3"/>
                    <a:pt x="2369" y="0"/>
                    <a:pt x="2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989198" y="1140298"/>
              <a:ext cx="230085" cy="263911"/>
            </a:xfrm>
            <a:custGeom>
              <a:rect b="b" l="l" r="r" t="t"/>
              <a:pathLst>
                <a:path extrusionOk="0" h="4533" w="3952">
                  <a:moveTo>
                    <a:pt x="2047" y="0"/>
                  </a:moveTo>
                  <a:cubicBezTo>
                    <a:pt x="1062" y="0"/>
                    <a:pt x="241" y="770"/>
                    <a:pt x="183" y="1736"/>
                  </a:cubicBezTo>
                  <a:lnTo>
                    <a:pt x="0" y="4290"/>
                  </a:lnTo>
                  <a:lnTo>
                    <a:pt x="3709" y="4533"/>
                  </a:lnTo>
                  <a:lnTo>
                    <a:pt x="3861" y="1979"/>
                  </a:lnTo>
                  <a:cubicBezTo>
                    <a:pt x="3952" y="976"/>
                    <a:pt x="3161" y="95"/>
                    <a:pt x="2158" y="4"/>
                  </a:cubicBezTo>
                  <a:cubicBezTo>
                    <a:pt x="2121" y="2"/>
                    <a:pt x="2084" y="0"/>
                    <a:pt x="20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975050" y="1390006"/>
              <a:ext cx="230085" cy="263911"/>
            </a:xfrm>
            <a:custGeom>
              <a:rect b="b" l="l" r="r" t="t"/>
              <a:pathLst>
                <a:path extrusionOk="0" h="4533" w="3952">
                  <a:moveTo>
                    <a:pt x="243" y="1"/>
                  </a:moveTo>
                  <a:lnTo>
                    <a:pt x="91" y="2554"/>
                  </a:lnTo>
                  <a:cubicBezTo>
                    <a:pt x="0" y="3587"/>
                    <a:pt x="790" y="4469"/>
                    <a:pt x="1793" y="4529"/>
                  </a:cubicBezTo>
                  <a:cubicBezTo>
                    <a:pt x="1832" y="4532"/>
                    <a:pt x="1871" y="4533"/>
                    <a:pt x="1909" y="4533"/>
                  </a:cubicBezTo>
                  <a:cubicBezTo>
                    <a:pt x="2892" y="4533"/>
                    <a:pt x="3711" y="3792"/>
                    <a:pt x="3769" y="2797"/>
                  </a:cubicBezTo>
                  <a:lnTo>
                    <a:pt x="3952" y="244"/>
                  </a:lnTo>
                  <a:lnTo>
                    <a:pt x="2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975050" y="1140298"/>
              <a:ext cx="168139" cy="514199"/>
            </a:xfrm>
            <a:custGeom>
              <a:rect b="b" l="l" r="r" t="t"/>
              <a:pathLst>
                <a:path extrusionOk="0" h="8832" w="2888">
                  <a:moveTo>
                    <a:pt x="2263" y="0"/>
                  </a:moveTo>
                  <a:cubicBezTo>
                    <a:pt x="1305" y="0"/>
                    <a:pt x="484" y="770"/>
                    <a:pt x="426" y="1736"/>
                  </a:cubicBezTo>
                  <a:lnTo>
                    <a:pt x="243" y="4290"/>
                  </a:lnTo>
                  <a:lnTo>
                    <a:pt x="61" y="6843"/>
                  </a:lnTo>
                  <a:cubicBezTo>
                    <a:pt x="0" y="7876"/>
                    <a:pt x="790" y="8758"/>
                    <a:pt x="1793" y="8818"/>
                  </a:cubicBezTo>
                  <a:cubicBezTo>
                    <a:pt x="1847" y="8827"/>
                    <a:pt x="1900" y="8831"/>
                    <a:pt x="1953" y="8831"/>
                  </a:cubicBezTo>
                  <a:cubicBezTo>
                    <a:pt x="2080" y="8831"/>
                    <a:pt x="2203" y="8810"/>
                    <a:pt x="2310" y="8788"/>
                  </a:cubicBezTo>
                  <a:cubicBezTo>
                    <a:pt x="1550" y="8515"/>
                    <a:pt x="1064" y="7755"/>
                    <a:pt x="1094" y="6934"/>
                  </a:cubicBezTo>
                  <a:lnTo>
                    <a:pt x="1277" y="4381"/>
                  </a:lnTo>
                  <a:lnTo>
                    <a:pt x="1429" y="1797"/>
                  </a:lnTo>
                  <a:cubicBezTo>
                    <a:pt x="1490" y="976"/>
                    <a:pt x="2097" y="308"/>
                    <a:pt x="2888" y="125"/>
                  </a:cubicBezTo>
                  <a:cubicBezTo>
                    <a:pt x="2736" y="65"/>
                    <a:pt x="2553" y="34"/>
                    <a:pt x="2371" y="4"/>
                  </a:cubicBezTo>
                  <a:cubicBezTo>
                    <a:pt x="2335" y="2"/>
                    <a:pt x="2299"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1139583" y="1220118"/>
              <a:ext cx="44305" cy="348680"/>
            </a:xfrm>
            <a:custGeom>
              <a:rect b="b" l="l" r="r" t="t"/>
              <a:pathLst>
                <a:path extrusionOk="0" h="5989" w="761">
                  <a:moveTo>
                    <a:pt x="578" y="1"/>
                  </a:moveTo>
                  <a:cubicBezTo>
                    <a:pt x="457" y="1"/>
                    <a:pt x="396" y="61"/>
                    <a:pt x="366" y="183"/>
                  </a:cubicBezTo>
                  <a:lnTo>
                    <a:pt x="1" y="5776"/>
                  </a:lnTo>
                  <a:cubicBezTo>
                    <a:pt x="1" y="5897"/>
                    <a:pt x="62" y="5988"/>
                    <a:pt x="153" y="5988"/>
                  </a:cubicBezTo>
                  <a:cubicBezTo>
                    <a:pt x="275" y="5988"/>
                    <a:pt x="366" y="5928"/>
                    <a:pt x="366" y="5806"/>
                  </a:cubicBezTo>
                  <a:lnTo>
                    <a:pt x="730" y="183"/>
                  </a:lnTo>
                  <a:cubicBezTo>
                    <a:pt x="761" y="92"/>
                    <a:pt x="670" y="1"/>
                    <a:pt x="5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2117193" y="1083014"/>
              <a:ext cx="284987" cy="288888"/>
            </a:xfrm>
            <a:custGeom>
              <a:rect b="b" l="l" r="r" t="t"/>
              <a:pathLst>
                <a:path extrusionOk="0" h="4962" w="4895">
                  <a:moveTo>
                    <a:pt x="2110" y="0"/>
                  </a:moveTo>
                  <a:cubicBezTo>
                    <a:pt x="1839" y="0"/>
                    <a:pt x="1565" y="61"/>
                    <a:pt x="1308" y="190"/>
                  </a:cubicBezTo>
                  <a:cubicBezTo>
                    <a:pt x="396" y="615"/>
                    <a:pt x="1" y="1740"/>
                    <a:pt x="426" y="2652"/>
                  </a:cubicBezTo>
                  <a:lnTo>
                    <a:pt x="1551" y="4962"/>
                  </a:lnTo>
                  <a:lnTo>
                    <a:pt x="4895" y="3381"/>
                  </a:lnTo>
                  <a:lnTo>
                    <a:pt x="3800" y="1071"/>
                  </a:lnTo>
                  <a:cubicBezTo>
                    <a:pt x="3473" y="395"/>
                    <a:pt x="2801" y="0"/>
                    <a:pt x="21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2207494" y="1279858"/>
              <a:ext cx="284929" cy="288888"/>
            </a:xfrm>
            <a:custGeom>
              <a:rect b="b" l="l" r="r" t="t"/>
              <a:pathLst>
                <a:path extrusionOk="0" h="4962" w="4894">
                  <a:moveTo>
                    <a:pt x="3344" y="0"/>
                  </a:moveTo>
                  <a:lnTo>
                    <a:pt x="0" y="1581"/>
                  </a:lnTo>
                  <a:lnTo>
                    <a:pt x="1094" y="3891"/>
                  </a:lnTo>
                  <a:cubicBezTo>
                    <a:pt x="1400" y="4567"/>
                    <a:pt x="2066" y="4962"/>
                    <a:pt x="2754" y="4962"/>
                  </a:cubicBezTo>
                  <a:cubicBezTo>
                    <a:pt x="3025" y="4962"/>
                    <a:pt x="3299" y="4901"/>
                    <a:pt x="3556" y="4772"/>
                  </a:cubicBezTo>
                  <a:cubicBezTo>
                    <a:pt x="4499" y="4347"/>
                    <a:pt x="4894" y="3222"/>
                    <a:pt x="4438" y="2310"/>
                  </a:cubicBezTo>
                  <a:lnTo>
                    <a:pt x="334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2117193" y="1085168"/>
              <a:ext cx="322131" cy="483634"/>
            </a:xfrm>
            <a:custGeom>
              <a:rect b="b" l="l" r="r" t="t"/>
              <a:pathLst>
                <a:path extrusionOk="0" h="8307" w="5533">
                  <a:moveTo>
                    <a:pt x="1825" y="1"/>
                  </a:moveTo>
                  <a:lnTo>
                    <a:pt x="1825" y="1"/>
                  </a:lnTo>
                  <a:cubicBezTo>
                    <a:pt x="1642" y="31"/>
                    <a:pt x="1490" y="61"/>
                    <a:pt x="1308" y="153"/>
                  </a:cubicBezTo>
                  <a:cubicBezTo>
                    <a:pt x="396" y="578"/>
                    <a:pt x="1" y="1703"/>
                    <a:pt x="426" y="2615"/>
                  </a:cubicBezTo>
                  <a:lnTo>
                    <a:pt x="1551" y="4925"/>
                  </a:lnTo>
                  <a:lnTo>
                    <a:pt x="2645" y="7265"/>
                  </a:lnTo>
                  <a:cubicBezTo>
                    <a:pt x="2950" y="7918"/>
                    <a:pt x="3614" y="8306"/>
                    <a:pt x="4301" y="8306"/>
                  </a:cubicBezTo>
                  <a:cubicBezTo>
                    <a:pt x="4573" y="8306"/>
                    <a:pt x="4849" y="8246"/>
                    <a:pt x="5107" y="8116"/>
                  </a:cubicBezTo>
                  <a:cubicBezTo>
                    <a:pt x="5290" y="8056"/>
                    <a:pt x="5411" y="7964"/>
                    <a:pt x="5533" y="7843"/>
                  </a:cubicBezTo>
                  <a:lnTo>
                    <a:pt x="5533" y="7843"/>
                  </a:lnTo>
                  <a:cubicBezTo>
                    <a:pt x="5442" y="7857"/>
                    <a:pt x="5350" y="7864"/>
                    <a:pt x="5258" y="7864"/>
                  </a:cubicBezTo>
                  <a:cubicBezTo>
                    <a:pt x="4583" y="7864"/>
                    <a:pt x="3909" y="7478"/>
                    <a:pt x="3588" y="6809"/>
                  </a:cubicBezTo>
                  <a:lnTo>
                    <a:pt x="2493" y="4499"/>
                  </a:lnTo>
                  <a:lnTo>
                    <a:pt x="1369" y="2189"/>
                  </a:lnTo>
                  <a:cubicBezTo>
                    <a:pt x="1004" y="1429"/>
                    <a:pt x="1217" y="517"/>
                    <a:pt x="1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274739" y="1133317"/>
              <a:ext cx="166393" cy="317124"/>
            </a:xfrm>
            <a:custGeom>
              <a:rect b="b" l="l" r="r" t="t"/>
              <a:pathLst>
                <a:path extrusionOk="0" h="5447" w="2858">
                  <a:moveTo>
                    <a:pt x="228" y="0"/>
                  </a:moveTo>
                  <a:cubicBezTo>
                    <a:pt x="203" y="0"/>
                    <a:pt x="178" y="8"/>
                    <a:pt x="152" y="25"/>
                  </a:cubicBezTo>
                  <a:cubicBezTo>
                    <a:pt x="61" y="55"/>
                    <a:pt x="0" y="177"/>
                    <a:pt x="61" y="268"/>
                  </a:cubicBezTo>
                  <a:lnTo>
                    <a:pt x="2493" y="5344"/>
                  </a:lnTo>
                  <a:cubicBezTo>
                    <a:pt x="2515" y="5412"/>
                    <a:pt x="2589" y="5447"/>
                    <a:pt x="2663" y="5447"/>
                  </a:cubicBezTo>
                  <a:cubicBezTo>
                    <a:pt x="2688" y="5447"/>
                    <a:pt x="2713" y="5443"/>
                    <a:pt x="2736" y="5435"/>
                  </a:cubicBezTo>
                  <a:cubicBezTo>
                    <a:pt x="2827" y="5374"/>
                    <a:pt x="2857" y="5283"/>
                    <a:pt x="2827" y="5192"/>
                  </a:cubicBezTo>
                  <a:lnTo>
                    <a:pt x="395" y="116"/>
                  </a:lnTo>
                  <a:cubicBezTo>
                    <a:pt x="351" y="50"/>
                    <a:pt x="292" y="0"/>
                    <a:pt x="2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flipH="1">
              <a:off x="6976344" y="84015"/>
              <a:ext cx="295583" cy="291449"/>
            </a:xfrm>
            <a:custGeom>
              <a:rect b="b" l="l" r="r" t="t"/>
              <a:pathLst>
                <a:path extrusionOk="0" h="5006" w="5077">
                  <a:moveTo>
                    <a:pt x="2115" y="0"/>
                  </a:moveTo>
                  <a:cubicBezTo>
                    <a:pt x="1753" y="0"/>
                    <a:pt x="1387" y="106"/>
                    <a:pt x="1064" y="325"/>
                  </a:cubicBezTo>
                  <a:cubicBezTo>
                    <a:pt x="213" y="872"/>
                    <a:pt x="0" y="2027"/>
                    <a:pt x="578" y="2878"/>
                  </a:cubicBezTo>
                  <a:lnTo>
                    <a:pt x="2006" y="5005"/>
                  </a:lnTo>
                  <a:lnTo>
                    <a:pt x="5076" y="2939"/>
                  </a:lnTo>
                  <a:lnTo>
                    <a:pt x="3648" y="811"/>
                  </a:lnTo>
                  <a:cubicBezTo>
                    <a:pt x="3289" y="283"/>
                    <a:pt x="2708" y="0"/>
                    <a:pt x="2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flipH="1">
              <a:off x="6859552" y="255067"/>
              <a:ext cx="295583" cy="291449"/>
            </a:xfrm>
            <a:custGeom>
              <a:rect b="b" l="l" r="r" t="t"/>
              <a:pathLst>
                <a:path extrusionOk="0" h="5006" w="5077">
                  <a:moveTo>
                    <a:pt x="3070" y="1"/>
                  </a:moveTo>
                  <a:lnTo>
                    <a:pt x="0" y="2067"/>
                  </a:lnTo>
                  <a:lnTo>
                    <a:pt x="1429" y="4195"/>
                  </a:lnTo>
                  <a:cubicBezTo>
                    <a:pt x="1787" y="4724"/>
                    <a:pt x="2368" y="5006"/>
                    <a:pt x="2961" y="5006"/>
                  </a:cubicBezTo>
                  <a:cubicBezTo>
                    <a:pt x="3323" y="5006"/>
                    <a:pt x="3690" y="4901"/>
                    <a:pt x="4012" y="4682"/>
                  </a:cubicBezTo>
                  <a:cubicBezTo>
                    <a:pt x="4864" y="4134"/>
                    <a:pt x="5076" y="2979"/>
                    <a:pt x="4499" y="2128"/>
                  </a:cubicBezTo>
                  <a:lnTo>
                    <a:pt x="30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flipH="1">
              <a:off x="6898504" y="88730"/>
              <a:ext cx="373423" cy="458250"/>
            </a:xfrm>
            <a:custGeom>
              <a:rect b="b" l="l" r="r" t="t"/>
              <a:pathLst>
                <a:path extrusionOk="0" h="7871" w="6414">
                  <a:moveTo>
                    <a:pt x="1550" y="0"/>
                  </a:moveTo>
                  <a:cubicBezTo>
                    <a:pt x="1368" y="61"/>
                    <a:pt x="1216" y="122"/>
                    <a:pt x="1064" y="244"/>
                  </a:cubicBezTo>
                  <a:cubicBezTo>
                    <a:pt x="213" y="791"/>
                    <a:pt x="0" y="1946"/>
                    <a:pt x="578" y="2797"/>
                  </a:cubicBezTo>
                  <a:lnTo>
                    <a:pt x="2006" y="4924"/>
                  </a:lnTo>
                  <a:lnTo>
                    <a:pt x="3435" y="7052"/>
                  </a:lnTo>
                  <a:cubicBezTo>
                    <a:pt x="3798" y="7587"/>
                    <a:pt x="4390" y="7870"/>
                    <a:pt x="4991" y="7870"/>
                  </a:cubicBezTo>
                  <a:cubicBezTo>
                    <a:pt x="5345" y="7870"/>
                    <a:pt x="5703" y="7772"/>
                    <a:pt x="6018" y="7569"/>
                  </a:cubicBezTo>
                  <a:cubicBezTo>
                    <a:pt x="6170" y="7447"/>
                    <a:pt x="6292" y="7326"/>
                    <a:pt x="6414" y="7204"/>
                  </a:cubicBezTo>
                  <a:lnTo>
                    <a:pt x="6414" y="7204"/>
                  </a:lnTo>
                  <a:cubicBezTo>
                    <a:pt x="6224" y="7263"/>
                    <a:pt x="6030" y="7291"/>
                    <a:pt x="5839" y="7291"/>
                  </a:cubicBezTo>
                  <a:cubicBezTo>
                    <a:pt x="5235" y="7291"/>
                    <a:pt x="4655" y="7006"/>
                    <a:pt x="4286" y="6475"/>
                  </a:cubicBezTo>
                  <a:lnTo>
                    <a:pt x="2857" y="4347"/>
                  </a:lnTo>
                  <a:lnTo>
                    <a:pt x="1429" y="2219"/>
                  </a:lnTo>
                  <a:cubicBezTo>
                    <a:pt x="942" y="1520"/>
                    <a:pt x="1034" y="608"/>
                    <a:pt x="15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flipH="1">
              <a:off x="6912648" y="126574"/>
              <a:ext cx="208893" cy="293196"/>
            </a:xfrm>
            <a:custGeom>
              <a:rect b="b" l="l" r="r" t="t"/>
              <a:pathLst>
                <a:path extrusionOk="0" h="5036" w="3588">
                  <a:moveTo>
                    <a:pt x="208" y="1"/>
                  </a:moveTo>
                  <a:cubicBezTo>
                    <a:pt x="175" y="1"/>
                    <a:pt x="145" y="8"/>
                    <a:pt x="122" y="19"/>
                  </a:cubicBezTo>
                  <a:cubicBezTo>
                    <a:pt x="31" y="80"/>
                    <a:pt x="1" y="201"/>
                    <a:pt x="62" y="293"/>
                  </a:cubicBezTo>
                  <a:lnTo>
                    <a:pt x="3192" y="4943"/>
                  </a:lnTo>
                  <a:cubicBezTo>
                    <a:pt x="3232" y="5002"/>
                    <a:pt x="3296" y="5036"/>
                    <a:pt x="3362" y="5036"/>
                  </a:cubicBezTo>
                  <a:cubicBezTo>
                    <a:pt x="3397" y="5036"/>
                    <a:pt x="3434" y="5026"/>
                    <a:pt x="3466" y="5004"/>
                  </a:cubicBezTo>
                  <a:cubicBezTo>
                    <a:pt x="3557" y="4943"/>
                    <a:pt x="3587" y="4822"/>
                    <a:pt x="3527" y="4761"/>
                  </a:cubicBezTo>
                  <a:lnTo>
                    <a:pt x="365" y="80"/>
                  </a:lnTo>
                  <a:cubicBezTo>
                    <a:pt x="327" y="22"/>
                    <a:pt x="264" y="1"/>
                    <a:pt x="2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flipH="1">
              <a:off x="7967245" y="697447"/>
              <a:ext cx="277884" cy="286151"/>
            </a:xfrm>
            <a:custGeom>
              <a:rect b="b" l="l" r="r" t="t"/>
              <a:pathLst>
                <a:path extrusionOk="0" h="4915" w="4773">
                  <a:moveTo>
                    <a:pt x="2641" y="0"/>
                  </a:moveTo>
                  <a:cubicBezTo>
                    <a:pt x="1920" y="0"/>
                    <a:pt x="1241" y="434"/>
                    <a:pt x="942" y="1146"/>
                  </a:cubicBezTo>
                  <a:lnTo>
                    <a:pt x="0" y="3547"/>
                  </a:lnTo>
                  <a:lnTo>
                    <a:pt x="3435" y="4915"/>
                  </a:lnTo>
                  <a:lnTo>
                    <a:pt x="4377" y="2544"/>
                  </a:lnTo>
                  <a:cubicBezTo>
                    <a:pt x="4772" y="1602"/>
                    <a:pt x="4286" y="508"/>
                    <a:pt x="3344" y="143"/>
                  </a:cubicBezTo>
                  <a:cubicBezTo>
                    <a:pt x="3113" y="46"/>
                    <a:pt x="2875" y="0"/>
                    <a:pt x="26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flipH="1">
              <a:off x="8046891" y="903956"/>
              <a:ext cx="277884" cy="286151"/>
            </a:xfrm>
            <a:custGeom>
              <a:rect b="b" l="l" r="r" t="t"/>
              <a:pathLst>
                <a:path extrusionOk="0" h="4915" w="4773">
                  <a:moveTo>
                    <a:pt x="1338" y="0"/>
                  </a:moveTo>
                  <a:lnTo>
                    <a:pt x="395" y="2371"/>
                  </a:lnTo>
                  <a:cubicBezTo>
                    <a:pt x="0" y="3313"/>
                    <a:pt x="487" y="4407"/>
                    <a:pt x="1429" y="4772"/>
                  </a:cubicBezTo>
                  <a:cubicBezTo>
                    <a:pt x="1659" y="4869"/>
                    <a:pt x="1896" y="4914"/>
                    <a:pt x="2128" y="4914"/>
                  </a:cubicBezTo>
                  <a:cubicBezTo>
                    <a:pt x="2850" y="4914"/>
                    <a:pt x="3531" y="4474"/>
                    <a:pt x="3830" y="3739"/>
                  </a:cubicBezTo>
                  <a:lnTo>
                    <a:pt x="4772" y="1368"/>
                  </a:lnTo>
                  <a:lnTo>
                    <a:pt x="13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flipH="1">
              <a:off x="8023894" y="697447"/>
              <a:ext cx="300881" cy="491435"/>
            </a:xfrm>
            <a:custGeom>
              <a:rect b="b" l="l" r="r" t="t"/>
              <a:pathLst>
                <a:path extrusionOk="0" h="8441" w="5168">
                  <a:moveTo>
                    <a:pt x="4005" y="0"/>
                  </a:moveTo>
                  <a:cubicBezTo>
                    <a:pt x="3277" y="0"/>
                    <a:pt x="2586" y="434"/>
                    <a:pt x="2310" y="1146"/>
                  </a:cubicBezTo>
                  <a:lnTo>
                    <a:pt x="1338" y="3547"/>
                  </a:lnTo>
                  <a:lnTo>
                    <a:pt x="395" y="5918"/>
                  </a:lnTo>
                  <a:cubicBezTo>
                    <a:pt x="0" y="6860"/>
                    <a:pt x="456" y="7954"/>
                    <a:pt x="1429" y="8319"/>
                  </a:cubicBezTo>
                  <a:cubicBezTo>
                    <a:pt x="1581" y="8380"/>
                    <a:pt x="1763" y="8441"/>
                    <a:pt x="1915" y="8441"/>
                  </a:cubicBezTo>
                  <a:cubicBezTo>
                    <a:pt x="1307" y="7954"/>
                    <a:pt x="1034" y="7073"/>
                    <a:pt x="1338" y="6313"/>
                  </a:cubicBezTo>
                  <a:lnTo>
                    <a:pt x="2310" y="3912"/>
                  </a:lnTo>
                  <a:lnTo>
                    <a:pt x="3253" y="1541"/>
                  </a:lnTo>
                  <a:cubicBezTo>
                    <a:pt x="3566" y="800"/>
                    <a:pt x="4280" y="380"/>
                    <a:pt x="5018" y="380"/>
                  </a:cubicBezTo>
                  <a:cubicBezTo>
                    <a:pt x="5068" y="380"/>
                    <a:pt x="5118" y="382"/>
                    <a:pt x="5168" y="386"/>
                  </a:cubicBezTo>
                  <a:cubicBezTo>
                    <a:pt x="5046" y="295"/>
                    <a:pt x="4894" y="204"/>
                    <a:pt x="4712" y="143"/>
                  </a:cubicBezTo>
                  <a:cubicBezTo>
                    <a:pt x="4481" y="46"/>
                    <a:pt x="4241" y="0"/>
                    <a:pt x="40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flipH="1">
              <a:off x="8011490" y="797296"/>
              <a:ext cx="146947" cy="325799"/>
            </a:xfrm>
            <a:custGeom>
              <a:rect b="b" l="l" r="r" t="t"/>
              <a:pathLst>
                <a:path extrusionOk="0" h="5596" w="2524">
                  <a:moveTo>
                    <a:pt x="2351" y="0"/>
                  </a:moveTo>
                  <a:cubicBezTo>
                    <a:pt x="2270" y="0"/>
                    <a:pt x="2184" y="55"/>
                    <a:pt x="2159" y="130"/>
                  </a:cubicBezTo>
                  <a:lnTo>
                    <a:pt x="61" y="5358"/>
                  </a:lnTo>
                  <a:cubicBezTo>
                    <a:pt x="1" y="5449"/>
                    <a:pt x="61" y="5540"/>
                    <a:pt x="152" y="5571"/>
                  </a:cubicBezTo>
                  <a:cubicBezTo>
                    <a:pt x="178" y="5588"/>
                    <a:pt x="206" y="5595"/>
                    <a:pt x="233" y="5595"/>
                  </a:cubicBezTo>
                  <a:cubicBezTo>
                    <a:pt x="304" y="5595"/>
                    <a:pt x="374" y="5545"/>
                    <a:pt x="396" y="5480"/>
                  </a:cubicBezTo>
                  <a:lnTo>
                    <a:pt x="2493" y="252"/>
                  </a:lnTo>
                  <a:cubicBezTo>
                    <a:pt x="2523" y="160"/>
                    <a:pt x="2493" y="69"/>
                    <a:pt x="2402" y="8"/>
                  </a:cubicBezTo>
                  <a:cubicBezTo>
                    <a:pt x="2386" y="3"/>
                    <a:pt x="2369" y="0"/>
                    <a:pt x="2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 name="Google Shape;107;p13"/>
            <p:cNvGrpSpPr/>
            <p:nvPr/>
          </p:nvGrpSpPr>
          <p:grpSpPr>
            <a:xfrm>
              <a:off x="5402363" y="671560"/>
              <a:ext cx="517818" cy="543201"/>
              <a:chOff x="6144651" y="1250347"/>
              <a:chExt cx="517818" cy="543201"/>
            </a:xfrm>
          </p:grpSpPr>
          <p:sp>
            <p:nvSpPr>
              <p:cNvPr id="108" name="Google Shape;108;p13"/>
              <p:cNvSpPr/>
              <p:nvPr/>
            </p:nvSpPr>
            <p:spPr>
              <a:xfrm flipH="1" rot="2568446">
                <a:off x="6362979" y="1293376"/>
                <a:ext cx="230085" cy="263911"/>
              </a:xfrm>
              <a:custGeom>
                <a:rect b="b" l="l" r="r" t="t"/>
                <a:pathLst>
                  <a:path extrusionOk="0" h="4533" w="3952">
                    <a:moveTo>
                      <a:pt x="2047" y="0"/>
                    </a:moveTo>
                    <a:cubicBezTo>
                      <a:pt x="1062" y="0"/>
                      <a:pt x="241" y="770"/>
                      <a:pt x="183" y="1736"/>
                    </a:cubicBezTo>
                    <a:lnTo>
                      <a:pt x="0" y="4290"/>
                    </a:lnTo>
                    <a:lnTo>
                      <a:pt x="3709" y="4533"/>
                    </a:lnTo>
                    <a:lnTo>
                      <a:pt x="3861" y="1979"/>
                    </a:lnTo>
                    <a:cubicBezTo>
                      <a:pt x="3952" y="976"/>
                      <a:pt x="3161" y="95"/>
                      <a:pt x="2158" y="4"/>
                    </a:cubicBezTo>
                    <a:cubicBezTo>
                      <a:pt x="2121" y="2"/>
                      <a:pt x="2084" y="0"/>
                      <a:pt x="204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flipH="1" rot="2568446">
                <a:off x="6203677" y="1486190"/>
                <a:ext cx="230085" cy="263911"/>
              </a:xfrm>
              <a:custGeom>
                <a:rect b="b" l="l" r="r" t="t"/>
                <a:pathLst>
                  <a:path extrusionOk="0" h="4533" w="3952">
                    <a:moveTo>
                      <a:pt x="243" y="1"/>
                    </a:moveTo>
                    <a:lnTo>
                      <a:pt x="91" y="2554"/>
                    </a:lnTo>
                    <a:cubicBezTo>
                      <a:pt x="0" y="3587"/>
                      <a:pt x="790" y="4469"/>
                      <a:pt x="1793" y="4529"/>
                    </a:cubicBezTo>
                    <a:cubicBezTo>
                      <a:pt x="1832" y="4532"/>
                      <a:pt x="1871" y="4533"/>
                      <a:pt x="1909" y="4533"/>
                    </a:cubicBezTo>
                    <a:cubicBezTo>
                      <a:pt x="2892" y="4533"/>
                      <a:pt x="3711" y="3792"/>
                      <a:pt x="3769" y="2797"/>
                    </a:cubicBezTo>
                    <a:lnTo>
                      <a:pt x="3952" y="244"/>
                    </a:lnTo>
                    <a:lnTo>
                      <a:pt x="2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flipH="1" rot="2568446">
                <a:off x="6342015" y="1290703"/>
                <a:ext cx="168139" cy="514198"/>
              </a:xfrm>
              <a:custGeom>
                <a:rect b="b" l="l" r="r" t="t"/>
                <a:pathLst>
                  <a:path extrusionOk="0" h="8832" w="2888">
                    <a:moveTo>
                      <a:pt x="2263" y="0"/>
                    </a:moveTo>
                    <a:cubicBezTo>
                      <a:pt x="1305" y="0"/>
                      <a:pt x="484" y="770"/>
                      <a:pt x="426" y="1736"/>
                    </a:cubicBezTo>
                    <a:lnTo>
                      <a:pt x="243" y="4290"/>
                    </a:lnTo>
                    <a:lnTo>
                      <a:pt x="61" y="6843"/>
                    </a:lnTo>
                    <a:cubicBezTo>
                      <a:pt x="0" y="7876"/>
                      <a:pt x="790" y="8758"/>
                      <a:pt x="1793" y="8818"/>
                    </a:cubicBezTo>
                    <a:cubicBezTo>
                      <a:pt x="1847" y="8827"/>
                      <a:pt x="1900" y="8831"/>
                      <a:pt x="1953" y="8831"/>
                    </a:cubicBezTo>
                    <a:cubicBezTo>
                      <a:pt x="2080" y="8831"/>
                      <a:pt x="2203" y="8810"/>
                      <a:pt x="2310" y="8788"/>
                    </a:cubicBezTo>
                    <a:cubicBezTo>
                      <a:pt x="1550" y="8515"/>
                      <a:pt x="1064" y="7755"/>
                      <a:pt x="1094" y="6934"/>
                    </a:cubicBezTo>
                    <a:lnTo>
                      <a:pt x="1277" y="4381"/>
                    </a:lnTo>
                    <a:lnTo>
                      <a:pt x="1429" y="1797"/>
                    </a:lnTo>
                    <a:cubicBezTo>
                      <a:pt x="1490" y="976"/>
                      <a:pt x="2097" y="308"/>
                      <a:pt x="2888" y="125"/>
                    </a:cubicBezTo>
                    <a:cubicBezTo>
                      <a:pt x="2736" y="65"/>
                      <a:pt x="2553" y="34"/>
                      <a:pt x="2371" y="4"/>
                    </a:cubicBezTo>
                    <a:cubicBezTo>
                      <a:pt x="2335" y="2"/>
                      <a:pt x="2299" y="0"/>
                      <a:pt x="22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flipH="1" rot="2568446">
                <a:off x="6330644" y="1301581"/>
                <a:ext cx="44305" cy="348679"/>
              </a:xfrm>
              <a:custGeom>
                <a:rect b="b" l="l" r="r" t="t"/>
                <a:pathLst>
                  <a:path extrusionOk="0" h="5989" w="761">
                    <a:moveTo>
                      <a:pt x="578" y="1"/>
                    </a:moveTo>
                    <a:cubicBezTo>
                      <a:pt x="457" y="1"/>
                      <a:pt x="396" y="61"/>
                      <a:pt x="366" y="183"/>
                    </a:cubicBezTo>
                    <a:lnTo>
                      <a:pt x="1" y="5776"/>
                    </a:lnTo>
                    <a:cubicBezTo>
                      <a:pt x="1" y="5897"/>
                      <a:pt x="62" y="5988"/>
                      <a:pt x="153" y="5988"/>
                    </a:cubicBezTo>
                    <a:cubicBezTo>
                      <a:pt x="275" y="5988"/>
                      <a:pt x="366" y="5928"/>
                      <a:pt x="366" y="5806"/>
                    </a:cubicBezTo>
                    <a:lnTo>
                      <a:pt x="730" y="183"/>
                    </a:lnTo>
                    <a:cubicBezTo>
                      <a:pt x="761" y="92"/>
                      <a:pt x="670" y="1"/>
                      <a:pt x="5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3"/>
            <p:cNvGrpSpPr/>
            <p:nvPr/>
          </p:nvGrpSpPr>
          <p:grpSpPr>
            <a:xfrm>
              <a:off x="7408052" y="1730897"/>
              <a:ext cx="375229" cy="485788"/>
              <a:chOff x="5377840" y="454547"/>
              <a:chExt cx="375229" cy="485788"/>
            </a:xfrm>
          </p:grpSpPr>
          <p:sp>
            <p:nvSpPr>
              <p:cNvPr id="113" name="Google Shape;113;p13"/>
              <p:cNvSpPr/>
              <p:nvPr/>
            </p:nvSpPr>
            <p:spPr>
              <a:xfrm flipH="1">
                <a:off x="5468083" y="454547"/>
                <a:ext cx="284987" cy="288888"/>
              </a:xfrm>
              <a:custGeom>
                <a:rect b="b" l="l" r="r" t="t"/>
                <a:pathLst>
                  <a:path extrusionOk="0" h="4962" w="4895">
                    <a:moveTo>
                      <a:pt x="2110" y="0"/>
                    </a:moveTo>
                    <a:cubicBezTo>
                      <a:pt x="1839" y="0"/>
                      <a:pt x="1565" y="61"/>
                      <a:pt x="1308" y="190"/>
                    </a:cubicBezTo>
                    <a:cubicBezTo>
                      <a:pt x="396" y="615"/>
                      <a:pt x="1" y="1740"/>
                      <a:pt x="426" y="2652"/>
                    </a:cubicBezTo>
                    <a:lnTo>
                      <a:pt x="1551" y="4962"/>
                    </a:lnTo>
                    <a:lnTo>
                      <a:pt x="4895" y="3381"/>
                    </a:lnTo>
                    <a:lnTo>
                      <a:pt x="3800" y="1071"/>
                    </a:lnTo>
                    <a:cubicBezTo>
                      <a:pt x="3473" y="395"/>
                      <a:pt x="2801" y="0"/>
                      <a:pt x="211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flipH="1">
                <a:off x="5377840" y="651391"/>
                <a:ext cx="284929" cy="288888"/>
              </a:xfrm>
              <a:custGeom>
                <a:rect b="b" l="l" r="r" t="t"/>
                <a:pathLst>
                  <a:path extrusionOk="0" h="4962" w="4894">
                    <a:moveTo>
                      <a:pt x="3344" y="0"/>
                    </a:moveTo>
                    <a:lnTo>
                      <a:pt x="0" y="1581"/>
                    </a:lnTo>
                    <a:lnTo>
                      <a:pt x="1094" y="3891"/>
                    </a:lnTo>
                    <a:cubicBezTo>
                      <a:pt x="1400" y="4567"/>
                      <a:pt x="2066" y="4962"/>
                      <a:pt x="2754" y="4962"/>
                    </a:cubicBezTo>
                    <a:cubicBezTo>
                      <a:pt x="3025" y="4962"/>
                      <a:pt x="3299" y="4901"/>
                      <a:pt x="3556" y="4772"/>
                    </a:cubicBezTo>
                    <a:cubicBezTo>
                      <a:pt x="4499" y="4347"/>
                      <a:pt x="4894" y="3222"/>
                      <a:pt x="4438" y="2310"/>
                    </a:cubicBezTo>
                    <a:lnTo>
                      <a:pt x="334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flipH="1">
                <a:off x="5430938" y="456701"/>
                <a:ext cx="322131" cy="483634"/>
              </a:xfrm>
              <a:custGeom>
                <a:rect b="b" l="l" r="r" t="t"/>
                <a:pathLst>
                  <a:path extrusionOk="0" h="8307" w="5533">
                    <a:moveTo>
                      <a:pt x="1825" y="1"/>
                    </a:moveTo>
                    <a:lnTo>
                      <a:pt x="1825" y="1"/>
                    </a:lnTo>
                    <a:cubicBezTo>
                      <a:pt x="1642" y="31"/>
                      <a:pt x="1490" y="61"/>
                      <a:pt x="1308" y="153"/>
                    </a:cubicBezTo>
                    <a:cubicBezTo>
                      <a:pt x="396" y="578"/>
                      <a:pt x="1" y="1703"/>
                      <a:pt x="426" y="2615"/>
                    </a:cubicBezTo>
                    <a:lnTo>
                      <a:pt x="1551" y="4925"/>
                    </a:lnTo>
                    <a:lnTo>
                      <a:pt x="2645" y="7265"/>
                    </a:lnTo>
                    <a:cubicBezTo>
                      <a:pt x="2950" y="7918"/>
                      <a:pt x="3614" y="8306"/>
                      <a:pt x="4301" y="8306"/>
                    </a:cubicBezTo>
                    <a:cubicBezTo>
                      <a:pt x="4573" y="8306"/>
                      <a:pt x="4849" y="8246"/>
                      <a:pt x="5107" y="8116"/>
                    </a:cubicBezTo>
                    <a:cubicBezTo>
                      <a:pt x="5290" y="8056"/>
                      <a:pt x="5411" y="7964"/>
                      <a:pt x="5533" y="7843"/>
                    </a:cubicBezTo>
                    <a:lnTo>
                      <a:pt x="5533" y="7843"/>
                    </a:lnTo>
                    <a:cubicBezTo>
                      <a:pt x="5442" y="7857"/>
                      <a:pt x="5350" y="7864"/>
                      <a:pt x="5258" y="7864"/>
                    </a:cubicBezTo>
                    <a:cubicBezTo>
                      <a:pt x="4583" y="7864"/>
                      <a:pt x="3909" y="7478"/>
                      <a:pt x="3588" y="6809"/>
                    </a:cubicBezTo>
                    <a:lnTo>
                      <a:pt x="2493" y="4499"/>
                    </a:lnTo>
                    <a:lnTo>
                      <a:pt x="1369" y="2189"/>
                    </a:lnTo>
                    <a:cubicBezTo>
                      <a:pt x="1004" y="1429"/>
                      <a:pt x="1217" y="517"/>
                      <a:pt x="1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flipH="1">
                <a:off x="5429131" y="504850"/>
                <a:ext cx="166393" cy="317124"/>
              </a:xfrm>
              <a:custGeom>
                <a:rect b="b" l="l" r="r" t="t"/>
                <a:pathLst>
                  <a:path extrusionOk="0" h="5447" w="2858">
                    <a:moveTo>
                      <a:pt x="228" y="0"/>
                    </a:moveTo>
                    <a:cubicBezTo>
                      <a:pt x="203" y="0"/>
                      <a:pt x="178" y="8"/>
                      <a:pt x="152" y="25"/>
                    </a:cubicBezTo>
                    <a:cubicBezTo>
                      <a:pt x="61" y="55"/>
                      <a:pt x="0" y="177"/>
                      <a:pt x="61" y="268"/>
                    </a:cubicBezTo>
                    <a:lnTo>
                      <a:pt x="2493" y="5344"/>
                    </a:lnTo>
                    <a:cubicBezTo>
                      <a:pt x="2515" y="5412"/>
                      <a:pt x="2589" y="5447"/>
                      <a:pt x="2663" y="5447"/>
                    </a:cubicBezTo>
                    <a:cubicBezTo>
                      <a:pt x="2688" y="5447"/>
                      <a:pt x="2713" y="5443"/>
                      <a:pt x="2736" y="5435"/>
                    </a:cubicBezTo>
                    <a:cubicBezTo>
                      <a:pt x="2827" y="5374"/>
                      <a:pt x="2857" y="5283"/>
                      <a:pt x="2827" y="5192"/>
                    </a:cubicBezTo>
                    <a:lnTo>
                      <a:pt x="395" y="116"/>
                    </a:lnTo>
                    <a:cubicBezTo>
                      <a:pt x="351" y="50"/>
                      <a:pt x="292" y="0"/>
                      <a:pt x="2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7" name="Google Shape;117;p13"/>
          <p:cNvSpPr txBox="1"/>
          <p:nvPr/>
        </p:nvSpPr>
        <p:spPr>
          <a:xfrm>
            <a:off x="259388" y="4346461"/>
            <a:ext cx="7041900" cy="9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700">
                <a:latin typeface="Comic Sans MS"/>
                <a:ea typeface="Comic Sans MS"/>
                <a:cs typeface="Comic Sans MS"/>
                <a:sym typeface="Comic Sans MS"/>
              </a:rPr>
              <a:t>Adrenergic agonists</a:t>
            </a:r>
            <a:endParaRPr b="1" sz="4700">
              <a:latin typeface="Comic Sans MS"/>
              <a:ea typeface="Comic Sans MS"/>
              <a:cs typeface="Comic Sans MS"/>
              <a:sym typeface="Comic Sans MS"/>
            </a:endParaRPr>
          </a:p>
        </p:txBody>
      </p:sp>
      <p:sp>
        <p:nvSpPr>
          <p:cNvPr id="118" name="Google Shape;118;p13"/>
          <p:cNvSpPr/>
          <p:nvPr/>
        </p:nvSpPr>
        <p:spPr>
          <a:xfrm>
            <a:off x="2691150" y="7090927"/>
            <a:ext cx="2177700" cy="2575800"/>
          </a:xfrm>
          <a:prstGeom prst="roundRect">
            <a:avLst>
              <a:gd fmla="val 16667" name="adj"/>
            </a:avLst>
          </a:prstGeom>
          <a:solidFill>
            <a:schemeClr val="accent6"/>
          </a:solidFill>
          <a:ln cap="flat" cmpd="sng" w="9525">
            <a:solidFill>
              <a:srgbClr val="1430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CC0000"/>
                </a:solidFill>
                <a:latin typeface="Trebuchet MS"/>
                <a:ea typeface="Trebuchet MS"/>
                <a:cs typeface="Trebuchet MS"/>
                <a:sym typeface="Trebuchet MS"/>
              </a:rPr>
              <a:t>Important</a:t>
            </a:r>
            <a:endParaRPr sz="2300">
              <a:solidFill>
                <a:srgbClr val="CC0000"/>
              </a:solidFill>
              <a:latin typeface="Trebuchet MS"/>
              <a:ea typeface="Trebuchet MS"/>
              <a:cs typeface="Trebuchet MS"/>
              <a:sym typeface="Trebuchet MS"/>
            </a:endParaRPr>
          </a:p>
          <a:p>
            <a:pPr indent="0" lvl="0" marL="0" rtl="0" algn="ctr">
              <a:spcBef>
                <a:spcPts val="0"/>
              </a:spcBef>
              <a:spcAft>
                <a:spcPts val="0"/>
              </a:spcAft>
              <a:buNone/>
            </a:pPr>
            <a:r>
              <a:rPr lang="en" sz="2300">
                <a:latin typeface="Trebuchet MS"/>
                <a:ea typeface="Trebuchet MS"/>
                <a:cs typeface="Trebuchet MS"/>
                <a:sym typeface="Trebuchet MS"/>
              </a:rPr>
              <a:t>Main text</a:t>
            </a:r>
            <a:endParaRPr sz="2300">
              <a:latin typeface="Trebuchet MS"/>
              <a:ea typeface="Trebuchet MS"/>
              <a:cs typeface="Trebuchet MS"/>
              <a:sym typeface="Trebuchet MS"/>
            </a:endParaRPr>
          </a:p>
          <a:p>
            <a:pPr indent="0" lvl="0" marL="0" rtl="0" algn="ctr">
              <a:spcBef>
                <a:spcPts val="0"/>
              </a:spcBef>
              <a:spcAft>
                <a:spcPts val="0"/>
              </a:spcAft>
              <a:buNone/>
            </a:pPr>
            <a:r>
              <a:rPr lang="en" sz="2300">
                <a:solidFill>
                  <a:srgbClr val="3C78D8"/>
                </a:solidFill>
                <a:latin typeface="Trebuchet MS"/>
                <a:ea typeface="Trebuchet MS"/>
                <a:cs typeface="Trebuchet MS"/>
                <a:sym typeface="Trebuchet MS"/>
              </a:rPr>
              <a:t>Male slide</a:t>
            </a:r>
            <a:endParaRPr sz="2300">
              <a:solidFill>
                <a:srgbClr val="3C78D8"/>
              </a:solidFill>
              <a:latin typeface="Trebuchet MS"/>
              <a:ea typeface="Trebuchet MS"/>
              <a:cs typeface="Trebuchet MS"/>
              <a:sym typeface="Trebuchet MS"/>
            </a:endParaRPr>
          </a:p>
          <a:p>
            <a:pPr indent="0" lvl="0" marL="0" rtl="0" algn="ctr">
              <a:spcBef>
                <a:spcPts val="0"/>
              </a:spcBef>
              <a:spcAft>
                <a:spcPts val="0"/>
              </a:spcAft>
              <a:buNone/>
            </a:pPr>
            <a:r>
              <a:rPr lang="en" sz="2300">
                <a:solidFill>
                  <a:srgbClr val="C27BA0"/>
                </a:solidFill>
                <a:latin typeface="Trebuchet MS"/>
                <a:ea typeface="Trebuchet MS"/>
                <a:cs typeface="Trebuchet MS"/>
                <a:sym typeface="Trebuchet MS"/>
              </a:rPr>
              <a:t>Female slide </a:t>
            </a:r>
            <a:endParaRPr sz="2300">
              <a:solidFill>
                <a:srgbClr val="C27BA0"/>
              </a:solidFill>
              <a:latin typeface="Trebuchet MS"/>
              <a:ea typeface="Trebuchet MS"/>
              <a:cs typeface="Trebuchet MS"/>
              <a:sym typeface="Trebuchet MS"/>
            </a:endParaRPr>
          </a:p>
          <a:p>
            <a:pPr indent="0" lvl="0" marL="0" rtl="0" algn="ctr">
              <a:spcBef>
                <a:spcPts val="0"/>
              </a:spcBef>
              <a:spcAft>
                <a:spcPts val="0"/>
              </a:spcAft>
              <a:buNone/>
            </a:pPr>
            <a:r>
              <a:rPr lang="en" sz="2300">
                <a:solidFill>
                  <a:srgbClr val="999999"/>
                </a:solidFill>
                <a:latin typeface="Trebuchet MS"/>
                <a:ea typeface="Trebuchet MS"/>
                <a:cs typeface="Trebuchet MS"/>
                <a:sym typeface="Trebuchet MS"/>
              </a:rPr>
              <a:t>Extra info</a:t>
            </a:r>
            <a:endParaRPr sz="23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2300">
                <a:solidFill>
                  <a:srgbClr val="6AA84F"/>
                </a:solidFill>
                <a:latin typeface="Trebuchet MS"/>
                <a:ea typeface="Trebuchet MS"/>
                <a:cs typeface="Trebuchet MS"/>
                <a:sym typeface="Trebuchet MS"/>
              </a:rPr>
              <a:t>Doctor notes</a:t>
            </a:r>
            <a:endParaRPr sz="2300">
              <a:latin typeface="Trebuchet MS"/>
              <a:ea typeface="Trebuchet MS"/>
              <a:cs typeface="Trebuchet MS"/>
              <a:sym typeface="Trebuchet MS"/>
            </a:endParaRPr>
          </a:p>
        </p:txBody>
      </p:sp>
      <p:grpSp>
        <p:nvGrpSpPr>
          <p:cNvPr id="119" name="Google Shape;119;p13"/>
          <p:cNvGrpSpPr/>
          <p:nvPr/>
        </p:nvGrpSpPr>
        <p:grpSpPr>
          <a:xfrm>
            <a:off x="5382696" y="7090928"/>
            <a:ext cx="2177610" cy="2788475"/>
            <a:chOff x="6586800" y="3124205"/>
            <a:chExt cx="1957050" cy="1569468"/>
          </a:xfrm>
        </p:grpSpPr>
        <p:sp>
          <p:nvSpPr>
            <p:cNvPr id="120" name="Google Shape;120;p13"/>
            <p:cNvSpPr/>
            <p:nvPr/>
          </p:nvSpPr>
          <p:spPr>
            <a:xfrm flipH="1">
              <a:off x="7162650" y="4259798"/>
              <a:ext cx="1381200" cy="1839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flipH="1">
              <a:off x="6586800" y="4440773"/>
              <a:ext cx="1899900" cy="252900"/>
            </a:xfrm>
            <a:prstGeom prst="ellipse">
              <a:avLst/>
            </a:pr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 name="Google Shape;122;p13"/>
            <p:cNvGrpSpPr/>
            <p:nvPr/>
          </p:nvGrpSpPr>
          <p:grpSpPr>
            <a:xfrm flipH="1">
              <a:off x="6808958" y="3124205"/>
              <a:ext cx="1039707" cy="1409056"/>
              <a:chOff x="1000125" y="1713875"/>
              <a:chExt cx="1089839" cy="1476998"/>
            </a:xfrm>
          </p:grpSpPr>
          <p:sp>
            <p:nvSpPr>
              <p:cNvPr id="123" name="Google Shape;123;p13"/>
              <p:cNvSpPr/>
              <p:nvPr/>
            </p:nvSpPr>
            <p:spPr>
              <a:xfrm>
                <a:off x="1047625" y="3009900"/>
                <a:ext cx="1009686" cy="180973"/>
              </a:xfrm>
              <a:custGeom>
                <a:rect b="b" l="l" r="r" t="t"/>
                <a:pathLst>
                  <a:path extrusionOk="0" h="2646" w="15959">
                    <a:moveTo>
                      <a:pt x="0" y="1"/>
                    </a:moveTo>
                    <a:lnTo>
                      <a:pt x="0" y="183"/>
                    </a:lnTo>
                    <a:cubicBezTo>
                      <a:pt x="0" y="1551"/>
                      <a:pt x="851" y="2645"/>
                      <a:pt x="1946" y="2645"/>
                    </a:cubicBezTo>
                    <a:lnTo>
                      <a:pt x="14013" y="2645"/>
                    </a:lnTo>
                    <a:cubicBezTo>
                      <a:pt x="15077" y="2645"/>
                      <a:pt x="15958" y="1551"/>
                      <a:pt x="15958" y="183"/>
                    </a:cubicBezTo>
                    <a:lnTo>
                      <a:pt x="159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1047625" y="1973525"/>
                <a:ext cx="1009686" cy="282752"/>
              </a:xfrm>
              <a:custGeom>
                <a:rect b="b" l="l" r="r" t="t"/>
                <a:pathLst>
                  <a:path extrusionOk="0" h="4105" w="15959">
                    <a:moveTo>
                      <a:pt x="0" y="1"/>
                    </a:moveTo>
                    <a:lnTo>
                      <a:pt x="0" y="4104"/>
                    </a:lnTo>
                    <a:lnTo>
                      <a:pt x="15958" y="4104"/>
                    </a:lnTo>
                    <a:lnTo>
                      <a:pt x="159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1013025" y="1713875"/>
                <a:ext cx="1076939" cy="282742"/>
              </a:xfrm>
              <a:custGeom>
                <a:rect b="b" l="l" r="r" t="t"/>
                <a:pathLst>
                  <a:path extrusionOk="0" h="4469" w="17022">
                    <a:moveTo>
                      <a:pt x="426" y="1"/>
                    </a:moveTo>
                    <a:cubicBezTo>
                      <a:pt x="183" y="1"/>
                      <a:pt x="0" y="183"/>
                      <a:pt x="0" y="426"/>
                    </a:cubicBezTo>
                    <a:lnTo>
                      <a:pt x="0" y="4043"/>
                    </a:lnTo>
                    <a:cubicBezTo>
                      <a:pt x="0" y="4256"/>
                      <a:pt x="183" y="4469"/>
                      <a:pt x="426" y="4469"/>
                    </a:cubicBezTo>
                    <a:lnTo>
                      <a:pt x="16627" y="4469"/>
                    </a:lnTo>
                    <a:cubicBezTo>
                      <a:pt x="16839" y="4469"/>
                      <a:pt x="17022" y="4256"/>
                      <a:pt x="17022" y="4043"/>
                    </a:cubicBezTo>
                    <a:lnTo>
                      <a:pt x="17022" y="426"/>
                    </a:lnTo>
                    <a:cubicBezTo>
                      <a:pt x="17022" y="183"/>
                      <a:pt x="16839" y="1"/>
                      <a:pt x="166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1000125" y="1713875"/>
                <a:ext cx="349471" cy="282754"/>
              </a:xfrm>
              <a:custGeom>
                <a:rect b="b" l="l" r="r" t="t"/>
                <a:pathLst>
                  <a:path extrusionOk="0" h="4469" w="5320">
                    <a:moveTo>
                      <a:pt x="426" y="1"/>
                    </a:moveTo>
                    <a:cubicBezTo>
                      <a:pt x="183" y="1"/>
                      <a:pt x="0" y="183"/>
                      <a:pt x="0" y="426"/>
                    </a:cubicBezTo>
                    <a:lnTo>
                      <a:pt x="0" y="4043"/>
                    </a:lnTo>
                    <a:cubicBezTo>
                      <a:pt x="0" y="4256"/>
                      <a:pt x="183" y="4469"/>
                      <a:pt x="426" y="4469"/>
                    </a:cubicBezTo>
                    <a:lnTo>
                      <a:pt x="5319" y="4469"/>
                    </a:lnTo>
                    <a:cubicBezTo>
                      <a:pt x="5107" y="4469"/>
                      <a:pt x="4924" y="4256"/>
                      <a:pt x="4924" y="4043"/>
                    </a:cubicBezTo>
                    <a:lnTo>
                      <a:pt x="4924" y="426"/>
                    </a:lnTo>
                    <a:cubicBezTo>
                      <a:pt x="4924" y="183"/>
                      <a:pt x="5107" y="1"/>
                      <a:pt x="53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1047633" y="1996558"/>
                <a:ext cx="426992" cy="1194301"/>
              </a:xfrm>
              <a:custGeom>
                <a:rect b="b" l="l" r="r" t="t"/>
                <a:pathLst>
                  <a:path extrusionOk="0" h="18877" w="6749">
                    <a:moveTo>
                      <a:pt x="0" y="1"/>
                    </a:moveTo>
                    <a:lnTo>
                      <a:pt x="0" y="4104"/>
                    </a:lnTo>
                    <a:lnTo>
                      <a:pt x="0" y="16232"/>
                    </a:lnTo>
                    <a:lnTo>
                      <a:pt x="0" y="16414"/>
                    </a:lnTo>
                    <a:cubicBezTo>
                      <a:pt x="0" y="17782"/>
                      <a:pt x="882" y="18876"/>
                      <a:pt x="1946" y="18876"/>
                    </a:cubicBezTo>
                    <a:lnTo>
                      <a:pt x="6748" y="18876"/>
                    </a:lnTo>
                    <a:cubicBezTo>
                      <a:pt x="5654" y="18876"/>
                      <a:pt x="4803" y="17782"/>
                      <a:pt x="4803" y="16414"/>
                    </a:cubicBezTo>
                    <a:lnTo>
                      <a:pt x="4803" y="16232"/>
                    </a:lnTo>
                    <a:lnTo>
                      <a:pt x="4803" y="4104"/>
                    </a:lnTo>
                    <a:lnTo>
                      <a:pt x="48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1349587" y="2256202"/>
                <a:ext cx="707742" cy="767308"/>
              </a:xfrm>
              <a:custGeom>
                <a:rect b="b" l="l" r="r" t="t"/>
                <a:pathLst>
                  <a:path extrusionOk="0" h="12128" w="15959">
                    <a:moveTo>
                      <a:pt x="0" y="0"/>
                    </a:moveTo>
                    <a:lnTo>
                      <a:pt x="0" y="12128"/>
                    </a:lnTo>
                    <a:lnTo>
                      <a:pt x="15958" y="12128"/>
                    </a:lnTo>
                    <a:lnTo>
                      <a:pt x="159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1897337" y="1713902"/>
                <a:ext cx="78926" cy="282742"/>
              </a:xfrm>
              <a:custGeom>
                <a:rect b="b" l="l" r="r" t="t"/>
                <a:pathLst>
                  <a:path extrusionOk="0" h="4469" w="1247">
                    <a:moveTo>
                      <a:pt x="1" y="1"/>
                    </a:moveTo>
                    <a:lnTo>
                      <a:pt x="1" y="4469"/>
                    </a:lnTo>
                    <a:lnTo>
                      <a:pt x="1247" y="4469"/>
                    </a:lnTo>
                    <a:lnTo>
                      <a:pt x="12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 name="Google Shape;130;p13"/>
            <p:cNvGrpSpPr/>
            <p:nvPr/>
          </p:nvGrpSpPr>
          <p:grpSpPr>
            <a:xfrm flipH="1">
              <a:off x="7848793" y="3305214"/>
              <a:ext cx="571403" cy="1041340"/>
              <a:chOff x="1000125" y="1702606"/>
              <a:chExt cx="1089839" cy="1488267"/>
            </a:xfrm>
          </p:grpSpPr>
          <p:sp>
            <p:nvSpPr>
              <p:cNvPr id="131" name="Google Shape;131;p13"/>
              <p:cNvSpPr/>
              <p:nvPr/>
            </p:nvSpPr>
            <p:spPr>
              <a:xfrm>
                <a:off x="1047625" y="3009900"/>
                <a:ext cx="1009686" cy="180973"/>
              </a:xfrm>
              <a:custGeom>
                <a:rect b="b" l="l" r="r" t="t"/>
                <a:pathLst>
                  <a:path extrusionOk="0" h="2646" w="15959">
                    <a:moveTo>
                      <a:pt x="0" y="1"/>
                    </a:moveTo>
                    <a:lnTo>
                      <a:pt x="0" y="183"/>
                    </a:lnTo>
                    <a:cubicBezTo>
                      <a:pt x="0" y="1551"/>
                      <a:pt x="851" y="2645"/>
                      <a:pt x="1946" y="2645"/>
                    </a:cubicBezTo>
                    <a:lnTo>
                      <a:pt x="14013" y="2645"/>
                    </a:lnTo>
                    <a:cubicBezTo>
                      <a:pt x="15077" y="2645"/>
                      <a:pt x="15958" y="1551"/>
                      <a:pt x="15958" y="183"/>
                    </a:cubicBezTo>
                    <a:lnTo>
                      <a:pt x="1595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1047625" y="1983575"/>
                <a:ext cx="1009686" cy="272695"/>
              </a:xfrm>
              <a:custGeom>
                <a:rect b="b" l="l" r="r" t="t"/>
                <a:pathLst>
                  <a:path extrusionOk="0" h="4105" w="15959">
                    <a:moveTo>
                      <a:pt x="0" y="1"/>
                    </a:moveTo>
                    <a:lnTo>
                      <a:pt x="0" y="4104"/>
                    </a:lnTo>
                    <a:lnTo>
                      <a:pt x="15958" y="4104"/>
                    </a:lnTo>
                    <a:lnTo>
                      <a:pt x="159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1000125" y="1713875"/>
                <a:ext cx="349471" cy="282754"/>
              </a:xfrm>
              <a:custGeom>
                <a:rect b="b" l="l" r="r" t="t"/>
                <a:pathLst>
                  <a:path extrusionOk="0" h="4469" w="5320">
                    <a:moveTo>
                      <a:pt x="426" y="1"/>
                    </a:moveTo>
                    <a:cubicBezTo>
                      <a:pt x="183" y="1"/>
                      <a:pt x="0" y="183"/>
                      <a:pt x="0" y="426"/>
                    </a:cubicBezTo>
                    <a:lnTo>
                      <a:pt x="0" y="4043"/>
                    </a:lnTo>
                    <a:cubicBezTo>
                      <a:pt x="0" y="4256"/>
                      <a:pt x="183" y="4469"/>
                      <a:pt x="426" y="4469"/>
                    </a:cubicBezTo>
                    <a:lnTo>
                      <a:pt x="5319" y="4469"/>
                    </a:lnTo>
                    <a:cubicBezTo>
                      <a:pt x="5107" y="4469"/>
                      <a:pt x="4924" y="4256"/>
                      <a:pt x="4924" y="4043"/>
                    </a:cubicBezTo>
                    <a:lnTo>
                      <a:pt x="4924" y="426"/>
                    </a:lnTo>
                    <a:cubicBezTo>
                      <a:pt x="4924" y="183"/>
                      <a:pt x="5107" y="1"/>
                      <a:pt x="53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047633" y="1996558"/>
                <a:ext cx="426992" cy="1194301"/>
              </a:xfrm>
              <a:custGeom>
                <a:rect b="b" l="l" r="r" t="t"/>
                <a:pathLst>
                  <a:path extrusionOk="0" h="18877" w="6749">
                    <a:moveTo>
                      <a:pt x="0" y="1"/>
                    </a:moveTo>
                    <a:lnTo>
                      <a:pt x="0" y="4104"/>
                    </a:lnTo>
                    <a:lnTo>
                      <a:pt x="0" y="16232"/>
                    </a:lnTo>
                    <a:lnTo>
                      <a:pt x="0" y="16414"/>
                    </a:lnTo>
                    <a:cubicBezTo>
                      <a:pt x="0" y="17782"/>
                      <a:pt x="882" y="18876"/>
                      <a:pt x="1946" y="18876"/>
                    </a:cubicBezTo>
                    <a:lnTo>
                      <a:pt x="6748" y="18876"/>
                    </a:lnTo>
                    <a:cubicBezTo>
                      <a:pt x="5654" y="18876"/>
                      <a:pt x="4803" y="17782"/>
                      <a:pt x="4803" y="16414"/>
                    </a:cubicBezTo>
                    <a:lnTo>
                      <a:pt x="4803" y="16232"/>
                    </a:lnTo>
                    <a:lnTo>
                      <a:pt x="4803" y="4104"/>
                    </a:lnTo>
                    <a:lnTo>
                      <a:pt x="48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1349596" y="2256210"/>
                <a:ext cx="707702" cy="767308"/>
              </a:xfrm>
              <a:custGeom>
                <a:rect b="b" l="l" r="r" t="t"/>
                <a:pathLst>
                  <a:path extrusionOk="0" h="12128" w="15959">
                    <a:moveTo>
                      <a:pt x="0" y="0"/>
                    </a:moveTo>
                    <a:lnTo>
                      <a:pt x="0" y="12128"/>
                    </a:lnTo>
                    <a:lnTo>
                      <a:pt x="15958" y="12128"/>
                    </a:lnTo>
                    <a:lnTo>
                      <a:pt x="159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1897344" y="1702606"/>
                <a:ext cx="78898" cy="294038"/>
              </a:xfrm>
              <a:custGeom>
                <a:rect b="b" l="l" r="r" t="t"/>
                <a:pathLst>
                  <a:path extrusionOk="0" h="4469" w="1247">
                    <a:moveTo>
                      <a:pt x="1" y="1"/>
                    </a:moveTo>
                    <a:lnTo>
                      <a:pt x="1" y="4469"/>
                    </a:lnTo>
                    <a:lnTo>
                      <a:pt x="1247" y="4469"/>
                    </a:lnTo>
                    <a:lnTo>
                      <a:pt x="12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1013025" y="1713875"/>
                <a:ext cx="1076939" cy="282754"/>
              </a:xfrm>
              <a:custGeom>
                <a:rect b="b" l="l" r="r" t="t"/>
                <a:pathLst>
                  <a:path extrusionOk="0" h="4469" w="17022">
                    <a:moveTo>
                      <a:pt x="426" y="1"/>
                    </a:moveTo>
                    <a:cubicBezTo>
                      <a:pt x="183" y="1"/>
                      <a:pt x="0" y="183"/>
                      <a:pt x="0" y="426"/>
                    </a:cubicBezTo>
                    <a:lnTo>
                      <a:pt x="0" y="4043"/>
                    </a:lnTo>
                    <a:cubicBezTo>
                      <a:pt x="0" y="4256"/>
                      <a:pt x="183" y="4469"/>
                      <a:pt x="426" y="4469"/>
                    </a:cubicBezTo>
                    <a:lnTo>
                      <a:pt x="16627" y="4469"/>
                    </a:lnTo>
                    <a:cubicBezTo>
                      <a:pt x="16839" y="4469"/>
                      <a:pt x="17022" y="4256"/>
                      <a:pt x="17022" y="4043"/>
                    </a:cubicBezTo>
                    <a:lnTo>
                      <a:pt x="17022" y="426"/>
                    </a:lnTo>
                    <a:cubicBezTo>
                      <a:pt x="17022" y="183"/>
                      <a:pt x="16839" y="1"/>
                      <a:pt x="166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8" name="Google Shape;138;p13"/>
          <p:cNvPicPr preferRelativeResize="0"/>
          <p:nvPr/>
        </p:nvPicPr>
        <p:blipFill rotWithShape="1">
          <a:blip r:embed="rId3">
            <a:alphaModFix/>
          </a:blip>
          <a:srcRect b="2846" l="10098" r="4174" t="10106"/>
          <a:stretch/>
        </p:blipFill>
        <p:spPr>
          <a:xfrm>
            <a:off x="5902929" y="127598"/>
            <a:ext cx="1482849" cy="1505823"/>
          </a:xfrm>
          <a:prstGeom prst="rect">
            <a:avLst/>
          </a:prstGeom>
          <a:noFill/>
          <a:ln>
            <a:noFill/>
          </a:ln>
        </p:spPr>
      </p:pic>
      <p:sp>
        <p:nvSpPr>
          <p:cNvPr id="139" name="Google Shape;139;p13">
            <a:hlinkClick r:id="rId4"/>
          </p:cNvPr>
          <p:cNvSpPr txBox="1"/>
          <p:nvPr/>
        </p:nvSpPr>
        <p:spPr>
          <a:xfrm>
            <a:off x="2576363" y="9879400"/>
            <a:ext cx="2407200" cy="47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u="sng">
                <a:latin typeface="Trebuchet MS"/>
                <a:ea typeface="Trebuchet MS"/>
                <a:cs typeface="Trebuchet MS"/>
                <a:sym typeface="Trebuchet MS"/>
              </a:rPr>
              <a:t>Editing file</a:t>
            </a:r>
            <a:endParaRPr b="1" sz="1900" u="sng">
              <a:latin typeface="Trebuchet MS"/>
              <a:ea typeface="Trebuchet MS"/>
              <a:cs typeface="Trebuchet MS"/>
              <a:sym typeface="Trebuchet MS"/>
            </a:endParaRPr>
          </a:p>
        </p:txBody>
      </p:sp>
      <p:pic>
        <p:nvPicPr>
          <p:cNvPr id="140" name="Google Shape;140;p13"/>
          <p:cNvPicPr preferRelativeResize="0"/>
          <p:nvPr/>
        </p:nvPicPr>
        <p:blipFill>
          <a:blip r:embed="rId5">
            <a:alphaModFix/>
          </a:blip>
          <a:stretch>
            <a:fillRect/>
          </a:stretch>
        </p:blipFill>
        <p:spPr>
          <a:xfrm>
            <a:off x="138186" y="0"/>
            <a:ext cx="1633400" cy="1633424"/>
          </a:xfrm>
          <a:prstGeom prst="rect">
            <a:avLst/>
          </a:prstGeom>
          <a:noFill/>
          <a:ln>
            <a:noFill/>
          </a:ln>
        </p:spPr>
      </p:pic>
      <p:pic>
        <p:nvPicPr>
          <p:cNvPr id="141" name="Google Shape;141;p13"/>
          <p:cNvPicPr preferRelativeResize="0"/>
          <p:nvPr/>
        </p:nvPicPr>
        <p:blipFill>
          <a:blip r:embed="rId6">
            <a:alphaModFix/>
          </a:blip>
          <a:stretch>
            <a:fillRect/>
          </a:stretch>
        </p:blipFill>
        <p:spPr>
          <a:xfrm>
            <a:off x="2911138" y="127600"/>
            <a:ext cx="1737651" cy="12964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2" name="Shape 262"/>
        <p:cNvGrpSpPr/>
        <p:nvPr/>
      </p:nvGrpSpPr>
      <p:grpSpPr>
        <a:xfrm>
          <a:off x="0" y="0"/>
          <a:ext cx="0" cy="0"/>
          <a:chOff x="0" y="0"/>
          <a:chExt cx="0" cy="0"/>
        </a:xfrm>
      </p:grpSpPr>
      <p:graphicFrame>
        <p:nvGraphicFramePr>
          <p:cNvPr id="263" name="Google Shape;263;p22"/>
          <p:cNvGraphicFramePr/>
          <p:nvPr/>
        </p:nvGraphicFramePr>
        <p:xfrm>
          <a:off x="10" y="4"/>
          <a:ext cx="3000000" cy="3000000"/>
        </p:xfrm>
        <a:graphic>
          <a:graphicData uri="http://schemas.openxmlformats.org/drawingml/2006/table">
            <a:tbl>
              <a:tblPr>
                <a:noFill/>
                <a:tableStyleId>{D84287C2-E4A0-4922-8740-152C472B8C58}</a:tableStyleId>
              </a:tblPr>
              <a:tblGrid>
                <a:gridCol w="1548750"/>
                <a:gridCol w="2342650"/>
                <a:gridCol w="1614475"/>
                <a:gridCol w="2054125"/>
              </a:tblGrid>
              <a:tr h="423700">
                <a:tc>
                  <a:txBody>
                    <a:bodyPr/>
                    <a:lstStyle/>
                    <a:p>
                      <a:pPr indent="0" lvl="0" marL="0" rtl="0" algn="ctr">
                        <a:spcBef>
                          <a:spcPts val="0"/>
                        </a:spcBef>
                        <a:spcAft>
                          <a:spcPts val="0"/>
                        </a:spcAft>
                        <a:buNone/>
                      </a:pPr>
                      <a:r>
                        <a:rPr b="1" lang="en">
                          <a:latin typeface="Trebuchet MS"/>
                          <a:ea typeface="Trebuchet MS"/>
                          <a:cs typeface="Trebuchet MS"/>
                          <a:sym typeface="Trebuchet MS"/>
                        </a:rPr>
                        <a:t>Drug</a:t>
                      </a:r>
                      <a:endParaRPr b="1">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Dopamine</a:t>
                      </a:r>
                      <a:endParaRPr b="1">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Dobutamine</a:t>
                      </a:r>
                      <a:endParaRPr b="1">
                        <a:latin typeface="Trebuchet MS"/>
                        <a:ea typeface="Trebuchet MS"/>
                        <a:cs typeface="Trebuchet MS"/>
                        <a:sym typeface="Trebuchet MS"/>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Phenylephrine</a:t>
                      </a:r>
                      <a:endParaRPr b="1">
                        <a:latin typeface="Trebuchet MS"/>
                        <a:ea typeface="Trebuchet MS"/>
                        <a:cs typeface="Trebuchet MS"/>
                        <a:sym typeface="Trebuchet MS"/>
                      </a:endParaRPr>
                    </a:p>
                  </a:txBody>
                  <a:tcPr marT="91425" marB="91425" marR="91425" marL="91425" anchor="ctr">
                    <a:solidFill>
                      <a:schemeClr val="accent6"/>
                    </a:solidFill>
                  </a:tcPr>
                </a:tc>
              </a:tr>
              <a:tr h="1485075">
                <a:tc>
                  <a:txBody>
                    <a:bodyPr/>
                    <a:lstStyle/>
                    <a:p>
                      <a:pPr indent="0" lvl="0" marL="0" rtl="0" algn="ctr">
                        <a:spcBef>
                          <a:spcPts val="0"/>
                        </a:spcBef>
                        <a:spcAft>
                          <a:spcPts val="0"/>
                        </a:spcAft>
                        <a:buNone/>
                      </a:pPr>
                      <a:r>
                        <a:rPr b="1" lang="en">
                          <a:latin typeface="Trebuchet MS"/>
                          <a:ea typeface="Trebuchet MS"/>
                          <a:cs typeface="Trebuchet MS"/>
                          <a:sym typeface="Trebuchet MS"/>
                        </a:rPr>
                        <a:t>Classification</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Clr>
                          <a:schemeClr val="dk1"/>
                        </a:buClr>
                        <a:buSzPts val="1100"/>
                        <a:buFont typeface="Arial"/>
                        <a:buNone/>
                      </a:pPr>
                      <a:r>
                        <a:rPr lang="en" sz="1200">
                          <a:solidFill>
                            <a:srgbClr val="CC0000"/>
                          </a:solidFill>
                          <a:latin typeface="Trebuchet MS"/>
                          <a:ea typeface="Trebuchet MS"/>
                          <a:cs typeface="Trebuchet MS"/>
                          <a:sym typeface="Trebuchet MS"/>
                        </a:rPr>
                        <a:t>Natural catecholamine</a:t>
                      </a:r>
                      <a:r>
                        <a:rPr lang="en" sz="1200">
                          <a:latin typeface="Trebuchet MS"/>
                          <a:ea typeface="Trebuchet MS"/>
                          <a:cs typeface="Trebuchet MS"/>
                          <a:sym typeface="Trebuchet MS"/>
                        </a:rPr>
                        <a:t> </a:t>
                      </a:r>
                      <a:r>
                        <a:rPr lang="en" sz="1200">
                          <a:latin typeface="Roboto"/>
                          <a:ea typeface="Roboto"/>
                          <a:cs typeface="Roboto"/>
                          <a:sym typeface="Roboto"/>
                        </a:rPr>
                        <a:t>&amp;</a:t>
                      </a:r>
                      <a:r>
                        <a:rPr lang="en" sz="1200">
                          <a:latin typeface="Trebuchet MS"/>
                          <a:ea typeface="Trebuchet MS"/>
                          <a:cs typeface="Trebuchet MS"/>
                          <a:sym typeface="Trebuchet MS"/>
                        </a:rPr>
                        <a:t> CNS neurotransmitter</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latin typeface="Trebuchet MS"/>
                          <a:ea typeface="Trebuchet MS"/>
                          <a:cs typeface="Trebuchet MS"/>
                          <a:sym typeface="Trebuchet MS"/>
                        </a:rPr>
                        <a:t>Direct acting</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 precursor to norepinephrine in noradrenergic nerves</a:t>
                      </a:r>
                      <a:endParaRPr sz="1200">
                        <a:solidFill>
                          <a:schemeClr val="dk1"/>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200">
                          <a:solidFill>
                            <a:srgbClr val="CC0000"/>
                          </a:solidFill>
                          <a:latin typeface="Trebuchet MS"/>
                          <a:ea typeface="Trebuchet MS"/>
                          <a:cs typeface="Trebuchet MS"/>
                          <a:sym typeface="Trebuchet MS"/>
                        </a:rPr>
                        <a:t>Synthetic catecholamine</a:t>
                      </a:r>
                      <a:endParaRPr sz="1200">
                        <a:solidFill>
                          <a:srgbClr val="CC0000"/>
                        </a:solidFill>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Direct acting  Metabolized by </a:t>
                      </a:r>
                      <a:r>
                        <a:rPr lang="en" sz="1200">
                          <a:solidFill>
                            <a:srgbClr val="CC0000"/>
                          </a:solidFill>
                          <a:latin typeface="Trebuchet MS"/>
                          <a:ea typeface="Trebuchet MS"/>
                          <a:cs typeface="Trebuchet MS"/>
                          <a:sym typeface="Trebuchet MS"/>
                        </a:rPr>
                        <a:t>COMT</a:t>
                      </a:r>
                      <a:r>
                        <a:rPr lang="en" sz="1200">
                          <a:latin typeface="Trebuchet MS"/>
                          <a:ea typeface="Trebuchet MS"/>
                          <a:cs typeface="Trebuchet MS"/>
                          <a:sym typeface="Trebuchet MS"/>
                        </a:rPr>
                        <a:t> , thus has a short duration</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200">
                          <a:solidFill>
                            <a:srgbClr val="CC0000"/>
                          </a:solidFill>
                          <a:latin typeface="Trebuchet MS"/>
                          <a:ea typeface="Trebuchet MS"/>
                          <a:cs typeface="Trebuchet MS"/>
                          <a:sym typeface="Trebuchet MS"/>
                        </a:rPr>
                        <a:t>Synthetic NON catecholamine</a:t>
                      </a:r>
                      <a:endParaRPr sz="1200">
                        <a:solidFill>
                          <a:srgbClr val="CC0000"/>
                        </a:solidFill>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Direct acting                      has prolonged duration of action since its not inactivated by COMT</a:t>
                      </a:r>
                      <a:endParaRPr sz="1200">
                        <a:latin typeface="Trebuchet MS"/>
                        <a:ea typeface="Trebuchet MS"/>
                        <a:cs typeface="Trebuchet MS"/>
                        <a:sym typeface="Trebuchet MS"/>
                      </a:endParaRPr>
                    </a:p>
                  </a:txBody>
                  <a:tcPr marT="91425" marB="91425" marR="91425" marL="91425" anchor="ctr"/>
                </a:tc>
              </a:tr>
              <a:tr h="516175">
                <a:tc>
                  <a:txBody>
                    <a:bodyPr/>
                    <a:lstStyle/>
                    <a:p>
                      <a:pPr indent="0" lvl="0" marL="0" rtl="0" algn="ctr">
                        <a:spcBef>
                          <a:spcPts val="0"/>
                        </a:spcBef>
                        <a:spcAft>
                          <a:spcPts val="0"/>
                        </a:spcAft>
                        <a:buNone/>
                      </a:pPr>
                      <a:r>
                        <a:rPr b="1" lang="en">
                          <a:latin typeface="Trebuchet MS"/>
                          <a:ea typeface="Trebuchet MS"/>
                          <a:cs typeface="Trebuchet MS"/>
                          <a:sym typeface="Trebuchet MS"/>
                        </a:rPr>
                        <a:t>Administration</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Given parenterally by infusion</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IV infusion </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Orally </a:t>
                      </a:r>
                      <a:endParaRPr sz="10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(Since it’s not catecholamine</a:t>
                      </a:r>
                      <a:endParaRPr sz="1000">
                        <a:solidFill>
                          <a:srgbClr val="999999"/>
                        </a:solidFill>
                        <a:latin typeface="Trebuchet MS"/>
                        <a:ea typeface="Trebuchet MS"/>
                        <a:cs typeface="Trebuchet MS"/>
                        <a:sym typeface="Trebuchet MS"/>
                      </a:endParaRPr>
                    </a:p>
                  </a:txBody>
                  <a:tcPr marT="91425" marB="91425" marR="91425" marL="91425" anchor="ctr"/>
                </a:tc>
              </a:tr>
              <a:tr h="526600">
                <a:tc>
                  <a:txBody>
                    <a:bodyPr/>
                    <a:lstStyle/>
                    <a:p>
                      <a:pPr indent="0" lvl="0" marL="0" rtl="0" algn="ctr">
                        <a:spcBef>
                          <a:spcPts val="0"/>
                        </a:spcBef>
                        <a:spcAft>
                          <a:spcPts val="0"/>
                        </a:spcAft>
                        <a:buNone/>
                      </a:pPr>
                      <a:r>
                        <a:rPr b="1" lang="en">
                          <a:latin typeface="Trebuchet MS"/>
                          <a:ea typeface="Trebuchet MS"/>
                          <a:cs typeface="Trebuchet MS"/>
                          <a:sym typeface="Trebuchet MS"/>
                        </a:rPr>
                        <a:t>Receptor</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200">
                          <a:solidFill>
                            <a:srgbClr val="CC0000"/>
                          </a:solidFill>
                          <a:latin typeface="Trebuchet MS"/>
                          <a:ea typeface="Trebuchet MS"/>
                          <a:cs typeface="Trebuchet MS"/>
                          <a:sym typeface="Trebuchet MS"/>
                        </a:rPr>
                        <a:t>D1 &gt; β1 &gt; α1              </a:t>
                      </a:r>
                      <a:r>
                        <a:rPr lang="en" sz="1200">
                          <a:solidFill>
                            <a:srgbClr val="CC0000"/>
                          </a:solidFill>
                          <a:latin typeface="Trebuchet MS"/>
                          <a:ea typeface="Trebuchet MS"/>
                          <a:cs typeface="Trebuchet MS"/>
                          <a:sym typeface="Trebuchet MS"/>
                        </a:rPr>
                        <a:t>             (in order, depending on dose)</a:t>
                      </a:r>
                      <a:endParaRPr sz="1200">
                        <a:solidFill>
                          <a:srgbClr val="CC0000"/>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 </a:t>
                      </a:r>
                      <a:r>
                        <a:rPr lang="en" sz="1200">
                          <a:solidFill>
                            <a:srgbClr val="CC0000"/>
                          </a:solidFill>
                          <a:latin typeface="Trebuchet MS"/>
                          <a:ea typeface="Trebuchet MS"/>
                          <a:cs typeface="Trebuchet MS"/>
                          <a:sym typeface="Trebuchet MS"/>
                        </a:rPr>
                        <a:t>Selective β1–agonist</a:t>
                      </a:r>
                      <a:endParaRPr sz="1200">
                        <a:solidFill>
                          <a:srgbClr val="CC0000"/>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solidFill>
                            <a:srgbClr val="CC0000"/>
                          </a:solidFill>
                          <a:latin typeface="Trebuchet MS"/>
                          <a:ea typeface="Trebuchet MS"/>
                          <a:cs typeface="Trebuchet MS"/>
                          <a:sym typeface="Trebuchet MS"/>
                        </a:rPr>
                        <a:t>Selective α1</a:t>
                      </a:r>
                      <a:endParaRPr sz="1200">
                        <a:solidFill>
                          <a:srgbClr val="CC0000"/>
                        </a:solidFill>
                        <a:latin typeface="Trebuchet MS"/>
                        <a:ea typeface="Trebuchet MS"/>
                        <a:cs typeface="Trebuchet MS"/>
                        <a:sym typeface="Trebuchet MS"/>
                      </a:endParaRPr>
                    </a:p>
                  </a:txBody>
                  <a:tcPr marT="91425" marB="91425" marR="91425" marL="91425" anchor="ctr"/>
                </a:tc>
              </a:tr>
              <a:tr h="3795000">
                <a:tc>
                  <a:txBody>
                    <a:bodyPr/>
                    <a:lstStyle/>
                    <a:p>
                      <a:pPr indent="0" lvl="0" marL="0" rtl="0" algn="ctr">
                        <a:spcBef>
                          <a:spcPts val="0"/>
                        </a:spcBef>
                        <a:spcAft>
                          <a:spcPts val="0"/>
                        </a:spcAft>
                        <a:buNone/>
                      </a:pPr>
                      <a:r>
                        <a:rPr b="1" lang="en">
                          <a:latin typeface="Trebuchet MS"/>
                          <a:ea typeface="Trebuchet MS"/>
                          <a:cs typeface="Trebuchet MS"/>
                          <a:sym typeface="Trebuchet MS"/>
                        </a:rPr>
                        <a:t>Pharmacological Actions</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200" u="sng">
                          <a:latin typeface="Trebuchet MS"/>
                          <a:ea typeface="Trebuchet MS"/>
                          <a:cs typeface="Trebuchet MS"/>
                          <a:sym typeface="Trebuchet MS"/>
                        </a:rPr>
                        <a:t>Low dose</a:t>
                      </a:r>
                      <a:r>
                        <a:rPr lang="en" sz="1200">
                          <a:latin typeface="Trebuchet MS"/>
                          <a:ea typeface="Trebuchet MS"/>
                          <a:cs typeface="Trebuchet MS"/>
                          <a:sym typeface="Trebuchet MS"/>
                        </a:rPr>
                        <a:t> </a:t>
                      </a:r>
                      <a:r>
                        <a:rPr lang="en" sz="1200">
                          <a:solidFill>
                            <a:srgbClr val="CC0000"/>
                          </a:solidFill>
                          <a:latin typeface="Trebuchet MS"/>
                          <a:ea typeface="Trebuchet MS"/>
                          <a:cs typeface="Trebuchet MS"/>
                          <a:sym typeface="Trebuchet MS"/>
                        </a:rPr>
                        <a:t>(Dopaminergic Receptor D1):  </a:t>
                      </a:r>
                      <a:r>
                        <a:rPr lang="en" sz="1200">
                          <a:latin typeface="Trebuchet MS"/>
                          <a:ea typeface="Trebuchet MS"/>
                          <a:cs typeface="Trebuchet MS"/>
                          <a:sym typeface="Trebuchet MS"/>
                        </a:rPr>
                        <a:t>                           - Vasodilatation of mesenteric, coronary, renal blood vessels.   </a:t>
                      </a:r>
                      <a:r>
                        <a:rPr lang="en" sz="1200">
                          <a:solidFill>
                            <a:srgbClr val="CC0000"/>
                          </a:solidFill>
                          <a:latin typeface="Trebuchet MS"/>
                          <a:ea typeface="Trebuchet MS"/>
                          <a:cs typeface="Trebuchet MS"/>
                          <a:sym typeface="Trebuchet MS"/>
                        </a:rPr>
                        <a:t>(Thus improves blood flow to viscera.)</a:t>
                      </a:r>
                      <a:r>
                        <a:rPr lang="en" sz="1200">
                          <a:latin typeface="Trebuchet MS"/>
                          <a:ea typeface="Trebuchet MS"/>
                          <a:cs typeface="Trebuchet MS"/>
                          <a:sym typeface="Trebuchet MS"/>
                        </a:rPr>
                        <a:t> ,</a:t>
                      </a:r>
                      <a:r>
                        <a:rPr lang="en" sz="1200">
                          <a:latin typeface="Trebuchet MS"/>
                          <a:ea typeface="Trebuchet MS"/>
                          <a:cs typeface="Trebuchet MS"/>
                          <a:sym typeface="Trebuchet MS"/>
                        </a:rPr>
                        <a:t>Has diuretic action</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 </a:t>
                      </a:r>
                      <a:r>
                        <a:rPr lang="en" sz="1000">
                          <a:solidFill>
                            <a:srgbClr val="999999"/>
                          </a:solidFill>
                          <a:latin typeface="Trebuchet MS"/>
                          <a:ea typeface="Trebuchet MS"/>
                          <a:cs typeface="Trebuchet MS"/>
                          <a:sym typeface="Trebuchet MS"/>
                        </a:rPr>
                        <a:t>(increase excretion of urine due to vasodilation of renal blood vessels)</a:t>
                      </a:r>
                      <a:endParaRPr sz="10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 </a:t>
                      </a:r>
                      <a:r>
                        <a:rPr b="1" lang="en" sz="1200" u="sng">
                          <a:latin typeface="Trebuchet MS"/>
                          <a:ea typeface="Trebuchet MS"/>
                          <a:cs typeface="Trebuchet MS"/>
                          <a:sym typeface="Trebuchet MS"/>
                        </a:rPr>
                        <a:t>intermediate dose:</a:t>
                      </a:r>
                      <a:r>
                        <a:rPr lang="en" sz="1200">
                          <a:latin typeface="Trebuchet MS"/>
                          <a:ea typeface="Trebuchet MS"/>
                          <a:cs typeface="Trebuchet MS"/>
                          <a:sym typeface="Trebuchet MS"/>
                        </a:rPr>
                        <a:t> </a:t>
                      </a:r>
                      <a:r>
                        <a:rPr lang="en" sz="1200">
                          <a:solidFill>
                            <a:srgbClr val="CC0000"/>
                          </a:solidFill>
                          <a:latin typeface="Trebuchet MS"/>
                          <a:ea typeface="Trebuchet MS"/>
                          <a:cs typeface="Trebuchet MS"/>
                          <a:sym typeface="Trebuchet MS"/>
                        </a:rPr>
                        <a:t>(β1)</a:t>
                      </a:r>
                      <a:r>
                        <a:rPr lang="en" sz="1200">
                          <a:latin typeface="Trebuchet MS"/>
                          <a:ea typeface="Trebuchet MS"/>
                          <a:cs typeface="Trebuchet MS"/>
                          <a:sym typeface="Trebuchet MS"/>
                        </a:rPr>
                        <a:t>           +ve inotropic                      </a:t>
                      </a:r>
                      <a:r>
                        <a:rPr lang="en" sz="1000">
                          <a:solidFill>
                            <a:srgbClr val="999999"/>
                          </a:solidFill>
                          <a:latin typeface="Trebuchet MS"/>
                          <a:ea typeface="Trebuchet MS"/>
                          <a:cs typeface="Trebuchet MS"/>
                          <a:sym typeface="Trebuchet MS"/>
                        </a:rPr>
                        <a:t>(increased cardiac output)    </a:t>
                      </a:r>
                      <a:r>
                        <a:rPr lang="en" sz="1200">
                          <a:latin typeface="Trebuchet MS"/>
                          <a:ea typeface="Trebuchet MS"/>
                          <a:cs typeface="Trebuchet MS"/>
                          <a:sym typeface="Trebuchet MS"/>
                        </a:rPr>
                        <a:t>          +ve chronotropic            </a:t>
                      </a:r>
                      <a:r>
                        <a:rPr lang="en" sz="1000">
                          <a:solidFill>
                            <a:srgbClr val="999999"/>
                          </a:solidFill>
                          <a:latin typeface="Trebuchet MS"/>
                          <a:ea typeface="Trebuchet MS"/>
                          <a:cs typeface="Trebuchet MS"/>
                          <a:sym typeface="Trebuchet MS"/>
                        </a:rPr>
                        <a:t>(increased heart rate)</a:t>
                      </a:r>
                      <a:endParaRPr sz="10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b="1" lang="en" sz="1200" u="sng">
                          <a:latin typeface="Trebuchet MS"/>
                          <a:ea typeface="Trebuchet MS"/>
                          <a:cs typeface="Trebuchet MS"/>
                          <a:sym typeface="Trebuchet MS"/>
                        </a:rPr>
                        <a:t>high dose:</a:t>
                      </a:r>
                      <a:r>
                        <a:rPr lang="en" sz="1200">
                          <a:latin typeface="Trebuchet MS"/>
                          <a:ea typeface="Trebuchet MS"/>
                          <a:cs typeface="Trebuchet MS"/>
                          <a:sym typeface="Trebuchet MS"/>
                        </a:rPr>
                        <a:t> </a:t>
                      </a:r>
                      <a:r>
                        <a:rPr lang="en" sz="1200">
                          <a:solidFill>
                            <a:srgbClr val="CC0000"/>
                          </a:solidFill>
                          <a:latin typeface="Trebuchet MS"/>
                          <a:ea typeface="Trebuchet MS"/>
                          <a:cs typeface="Trebuchet MS"/>
                          <a:sym typeface="Trebuchet MS"/>
                        </a:rPr>
                        <a:t>(α1)</a:t>
                      </a:r>
                      <a:r>
                        <a:rPr lang="en" sz="1200">
                          <a:latin typeface="Trebuchet MS"/>
                          <a:ea typeface="Trebuchet MS"/>
                          <a:cs typeface="Trebuchet MS"/>
                          <a:sym typeface="Trebuchet MS"/>
                        </a:rPr>
                        <a:t> Vasoconstriction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On heart : Inotropic, chronotropic effect</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On BP:according the dose first decrease</a:t>
                      </a:r>
                      <a:r>
                        <a:rPr lang="en" sz="1200">
                          <a:solidFill>
                            <a:srgbClr val="CC0000"/>
                          </a:solidFill>
                          <a:latin typeface="Trebuchet MS"/>
                          <a:ea typeface="Trebuchet MS"/>
                          <a:cs typeface="Trebuchet MS"/>
                          <a:sym typeface="Trebuchet MS"/>
                        </a:rPr>
                        <a:t>(D1)</a:t>
                      </a:r>
                      <a:r>
                        <a:rPr lang="en" sz="1200">
                          <a:latin typeface="Trebuchet MS"/>
                          <a:ea typeface="Trebuchet MS"/>
                          <a:cs typeface="Trebuchet MS"/>
                          <a:sym typeface="Trebuchet MS"/>
                        </a:rPr>
                        <a:t>then increase due to </a:t>
                      </a:r>
                      <a:r>
                        <a:rPr lang="en" sz="1200">
                          <a:solidFill>
                            <a:srgbClr val="CC0000"/>
                          </a:solidFill>
                          <a:latin typeface="Trebuchet MS"/>
                          <a:ea typeface="Trebuchet MS"/>
                          <a:cs typeface="Trebuchet MS"/>
                          <a:sym typeface="Trebuchet MS"/>
                        </a:rPr>
                        <a:t>Beta1</a:t>
                      </a:r>
                      <a:r>
                        <a:rPr lang="en" sz="1200">
                          <a:latin typeface="Trebuchet MS"/>
                          <a:ea typeface="Trebuchet MS"/>
                          <a:cs typeface="Trebuchet MS"/>
                          <a:sym typeface="Trebuchet MS"/>
                        </a:rPr>
                        <a:t> followed by </a:t>
                      </a:r>
                      <a:r>
                        <a:rPr lang="en" sz="1200">
                          <a:solidFill>
                            <a:srgbClr val="CC0000"/>
                          </a:solidFill>
                          <a:latin typeface="Trebuchet MS"/>
                          <a:ea typeface="Trebuchet MS"/>
                          <a:cs typeface="Trebuchet MS"/>
                          <a:sym typeface="Trebuchet MS"/>
                        </a:rPr>
                        <a:t>alpha1</a:t>
                      </a:r>
                      <a:r>
                        <a:rPr lang="en" sz="1200">
                          <a:latin typeface="Trebuchet MS"/>
                          <a:ea typeface="Trebuchet MS"/>
                          <a:cs typeface="Trebuchet MS"/>
                          <a:sym typeface="Trebuchet MS"/>
                        </a:rPr>
                        <a:t> effect</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200">
                          <a:latin typeface="Trebuchet MS"/>
                          <a:ea typeface="Trebuchet MS"/>
                          <a:cs typeface="Trebuchet MS"/>
                          <a:sym typeface="Trebuchet MS"/>
                        </a:rPr>
                        <a:t>On </a:t>
                      </a:r>
                      <a:r>
                        <a:rPr b="1" lang="en" sz="1200">
                          <a:latin typeface="Trebuchet MS"/>
                          <a:ea typeface="Trebuchet MS"/>
                          <a:cs typeface="Trebuchet MS"/>
                          <a:sym typeface="Trebuchet MS"/>
                        </a:rPr>
                        <a:t>heart</a:t>
                      </a:r>
                      <a:r>
                        <a:rPr lang="en" sz="1200">
                          <a:latin typeface="Trebuchet MS"/>
                          <a:ea typeface="Trebuchet MS"/>
                          <a:cs typeface="Trebuchet MS"/>
                          <a:sym typeface="Trebuchet MS"/>
                        </a:rPr>
                        <a:t>:</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latin typeface="Trebuchet MS"/>
                          <a:ea typeface="Trebuchet MS"/>
                          <a:cs typeface="Trebuchet MS"/>
                          <a:sym typeface="Trebuchet MS"/>
                        </a:rPr>
                        <a:t>+ve Inotropic with little chronotropic effect.</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latin typeface="Trebuchet MS"/>
                          <a:ea typeface="Trebuchet MS"/>
                          <a:cs typeface="Trebuchet MS"/>
                          <a:sym typeface="Trebuchet MS"/>
                        </a:rPr>
                        <a:t>as it increases cardiac output and heart contractility.</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solidFill>
                            <a:srgbClr val="999999"/>
                          </a:solidFill>
                          <a:latin typeface="Trebuchet MS"/>
                          <a:ea typeface="Trebuchet MS"/>
                          <a:cs typeface="Trebuchet MS"/>
                          <a:sym typeface="Trebuchet MS"/>
                        </a:rPr>
                        <a:t>On </a:t>
                      </a:r>
                      <a:r>
                        <a:rPr b="1" lang="en" sz="1200">
                          <a:solidFill>
                            <a:srgbClr val="999999"/>
                          </a:solidFill>
                          <a:latin typeface="Trebuchet MS"/>
                          <a:ea typeface="Trebuchet MS"/>
                          <a:cs typeface="Trebuchet MS"/>
                          <a:sym typeface="Trebuchet MS"/>
                        </a:rPr>
                        <a:t>BP</a:t>
                      </a:r>
                      <a:r>
                        <a:rPr lang="en" sz="1200">
                          <a:solidFill>
                            <a:srgbClr val="999999"/>
                          </a:solidFill>
                          <a:latin typeface="Trebuchet MS"/>
                          <a:ea typeface="Trebuchet MS"/>
                          <a:cs typeface="Trebuchet MS"/>
                          <a:sym typeface="Trebuchet MS"/>
                        </a:rPr>
                        <a:t>:</a:t>
                      </a:r>
                      <a:endParaRPr sz="12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1200">
                          <a:solidFill>
                            <a:srgbClr val="999999"/>
                          </a:solidFill>
                          <a:latin typeface="Trebuchet MS"/>
                          <a:ea typeface="Trebuchet MS"/>
                          <a:cs typeface="Trebuchet MS"/>
                          <a:sym typeface="Trebuchet MS"/>
                        </a:rPr>
                        <a:t>Hardly any effect; β1 &amp; β2 counterbalance + no α1</a:t>
                      </a:r>
                      <a:endParaRPr sz="12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-Vasoconstriction</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-increased both systolic &amp; diastolic blood pressure (hypertension) due to vasoconstriction (α1)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-Reflex Bradycardia</a:t>
                      </a:r>
                      <a:endParaRPr sz="1200">
                        <a:latin typeface="Trebuchet MS"/>
                        <a:ea typeface="Trebuchet MS"/>
                        <a:cs typeface="Trebuchet MS"/>
                        <a:sym typeface="Trebuchet MS"/>
                      </a:endParaRPr>
                    </a:p>
                    <a:p>
                      <a:pPr indent="0" lvl="0" marL="0" rtl="0" algn="ctr">
                        <a:spcBef>
                          <a:spcPts val="0"/>
                        </a:spcBef>
                        <a:spcAft>
                          <a:spcPts val="0"/>
                        </a:spcAft>
                        <a:buNone/>
                      </a:pPr>
                      <a:r>
                        <a:rPr b="1" lang="en" sz="1200">
                          <a:latin typeface="Trebuchet MS"/>
                          <a:ea typeface="Trebuchet MS"/>
                          <a:cs typeface="Trebuchet MS"/>
                          <a:sym typeface="Trebuchet MS"/>
                        </a:rPr>
                        <a:t>Adverse effects:</a:t>
                      </a:r>
                      <a:r>
                        <a:rPr lang="en" sz="1200">
                          <a:latin typeface="Trebuchet MS"/>
                          <a:ea typeface="Trebuchet MS"/>
                          <a:cs typeface="Trebuchet MS"/>
                          <a:sym typeface="Trebuchet MS"/>
                        </a:rPr>
                        <a:t> </a:t>
                      </a:r>
                      <a:r>
                        <a:rPr lang="en" sz="1200">
                          <a:solidFill>
                            <a:srgbClr val="CC0000"/>
                          </a:solidFill>
                          <a:latin typeface="Trebuchet MS"/>
                          <a:ea typeface="Trebuchet MS"/>
                          <a:cs typeface="Trebuchet MS"/>
                          <a:sym typeface="Trebuchet MS"/>
                        </a:rPr>
                        <a:t>Hypertension</a:t>
                      </a:r>
                      <a:r>
                        <a:rPr lang="en" sz="1200">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Thus, another drug is more preferable to produce hypertension that doesn’t last for long. This drug is </a:t>
                      </a:r>
                      <a:r>
                        <a:rPr b="1" lang="en" sz="1200">
                          <a:latin typeface="Trebuchet MS"/>
                          <a:ea typeface="Trebuchet MS"/>
                          <a:cs typeface="Trebuchet MS"/>
                          <a:sym typeface="Trebuchet MS"/>
                        </a:rPr>
                        <a:t>Midodrine</a:t>
                      </a:r>
                      <a:r>
                        <a:rPr lang="en" sz="1200">
                          <a:latin typeface="Trebuchet MS"/>
                          <a:ea typeface="Trebuchet MS"/>
                          <a:cs typeface="Trebuchet MS"/>
                          <a:sym typeface="Trebuchet MS"/>
                        </a:rPr>
                        <a:t>. It peaks in 20 min, duration 30 min only.</a:t>
                      </a:r>
                      <a:endParaRPr sz="1200">
                        <a:latin typeface="Trebuchet MS"/>
                        <a:ea typeface="Trebuchet MS"/>
                        <a:cs typeface="Trebuchet MS"/>
                        <a:sym typeface="Trebuchet MS"/>
                      </a:endParaRPr>
                    </a:p>
                    <a:p>
                      <a:pPr indent="0" lvl="0" marL="0" rtl="0" algn="ctr">
                        <a:spcBef>
                          <a:spcPts val="0"/>
                        </a:spcBef>
                        <a:spcAft>
                          <a:spcPts val="0"/>
                        </a:spcAft>
                        <a:buNone/>
                      </a:pPr>
                      <a:r>
                        <a:rPr lang="en" sz="1200">
                          <a:solidFill>
                            <a:srgbClr val="999999"/>
                          </a:solidFill>
                          <a:latin typeface="Trebuchet MS"/>
                          <a:ea typeface="Trebuchet MS"/>
                          <a:cs typeface="Trebuchet MS"/>
                          <a:sym typeface="Trebuchet MS"/>
                        </a:rPr>
                        <a:t>Midodrine: Selective α1, given orally</a:t>
                      </a:r>
                      <a:endParaRPr sz="1200">
                        <a:solidFill>
                          <a:srgbClr val="999999"/>
                        </a:solidFill>
                        <a:latin typeface="Trebuchet MS"/>
                        <a:ea typeface="Trebuchet MS"/>
                        <a:cs typeface="Trebuchet MS"/>
                        <a:sym typeface="Trebuchet MS"/>
                      </a:endParaRPr>
                    </a:p>
                  </a:txBody>
                  <a:tcPr marT="91425" marB="91425" marR="91425" marL="91425" anchor="ctr"/>
                </a:tc>
              </a:tr>
              <a:tr h="3796075">
                <a:tc>
                  <a:txBody>
                    <a:bodyPr/>
                    <a:lstStyle/>
                    <a:p>
                      <a:pPr indent="0" lvl="0" marL="0" rtl="0" algn="ctr">
                        <a:spcBef>
                          <a:spcPts val="0"/>
                        </a:spcBef>
                        <a:spcAft>
                          <a:spcPts val="0"/>
                        </a:spcAft>
                        <a:buNone/>
                      </a:pPr>
                      <a:r>
                        <a:rPr b="1" lang="en">
                          <a:latin typeface="Trebuchet MS"/>
                          <a:ea typeface="Trebuchet MS"/>
                          <a:cs typeface="Trebuchet MS"/>
                          <a:sym typeface="Trebuchet MS"/>
                        </a:rPr>
                        <a:t>Uses</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Clr>
                          <a:schemeClr val="dk1"/>
                        </a:buClr>
                        <a:buSzPts val="1100"/>
                        <a:buFont typeface="Arial"/>
                        <a:buNone/>
                      </a:pPr>
                      <a:r>
                        <a:rPr lang="en" sz="1200">
                          <a:solidFill>
                            <a:srgbClr val="CC0000"/>
                          </a:solidFill>
                          <a:latin typeface="Trebuchet MS"/>
                          <a:ea typeface="Trebuchet MS"/>
                          <a:cs typeface="Trebuchet MS"/>
                          <a:sym typeface="Trebuchet MS"/>
                        </a:rPr>
                        <a:t>Drug of choice in treatment of shocks:</a:t>
                      </a:r>
                      <a:r>
                        <a:rPr b="1" lang="en" sz="1200">
                          <a:latin typeface="Trebuchet MS"/>
                          <a:ea typeface="Trebuchet MS"/>
                          <a:cs typeface="Trebuchet MS"/>
                          <a:sym typeface="Trebuchet MS"/>
                        </a:rPr>
                        <a:t> Septic, Hypovolemic</a:t>
                      </a:r>
                      <a:r>
                        <a:rPr lang="en" sz="1200">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(after fluid replacement)</a:t>
                      </a:r>
                      <a:r>
                        <a:rPr lang="en" sz="1200">
                          <a:latin typeface="Trebuchet MS"/>
                          <a:ea typeface="Trebuchet MS"/>
                          <a:cs typeface="Trebuchet MS"/>
                          <a:sym typeface="Trebuchet MS"/>
                        </a:rPr>
                        <a:t>,or Cardiogenic (I.V infusion).</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latin typeface="Trebuchet MS"/>
                          <a:ea typeface="Trebuchet MS"/>
                          <a:cs typeface="Trebuchet MS"/>
                          <a:sym typeface="Trebuchet MS"/>
                        </a:rPr>
                        <a:t>It increases the BP &amp; CO by β1 receptor but </a:t>
                      </a:r>
                      <a:r>
                        <a:rPr lang="en" sz="1200">
                          <a:solidFill>
                            <a:srgbClr val="CC0000"/>
                          </a:solidFill>
                          <a:latin typeface="Trebuchet MS"/>
                          <a:ea typeface="Trebuchet MS"/>
                          <a:cs typeface="Trebuchet MS"/>
                          <a:sym typeface="Trebuchet MS"/>
                        </a:rPr>
                        <a:t>without causing renal impairment (D1)   </a:t>
                      </a:r>
                      <a:r>
                        <a:rPr lang="en" sz="1200">
                          <a:latin typeface="Trebuchet MS"/>
                          <a:ea typeface="Trebuchet MS"/>
                          <a:cs typeface="Trebuchet MS"/>
                          <a:sym typeface="Trebuchet MS"/>
                        </a:rPr>
                        <a:t> </a:t>
                      </a:r>
                      <a:r>
                        <a:rPr lang="en" sz="1000">
                          <a:solidFill>
                            <a:srgbClr val="999999"/>
                          </a:solidFill>
                          <a:latin typeface="Trebuchet MS"/>
                          <a:ea typeface="Trebuchet MS"/>
                          <a:cs typeface="Trebuchet MS"/>
                          <a:sym typeface="Trebuchet MS"/>
                        </a:rPr>
                        <a:t>because it increases CO and causing vasodilation (more blood goes to the kidney so it’s not impaired)</a:t>
                      </a:r>
                      <a:endParaRPr sz="10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Can be given in acute heart failure (HF) </a:t>
                      </a:r>
                      <a:r>
                        <a:rPr lang="en" sz="1200">
                          <a:solidFill>
                            <a:srgbClr val="CC0000"/>
                          </a:solidFill>
                          <a:latin typeface="Trebuchet MS"/>
                          <a:ea typeface="Trebuchet MS"/>
                          <a:cs typeface="Trebuchet MS"/>
                          <a:sym typeface="Trebuchet MS"/>
                        </a:rPr>
                        <a:t>but Dobutamine is better   </a:t>
                      </a:r>
                      <a:r>
                        <a:rPr lang="en" sz="1200">
                          <a:latin typeface="Trebuchet MS"/>
                          <a:ea typeface="Trebuchet MS"/>
                          <a:cs typeface="Trebuchet MS"/>
                          <a:sym typeface="Trebuchet MS"/>
                        </a:rPr>
                        <a:t>                            </a:t>
                      </a:r>
                      <a:r>
                        <a:rPr lang="en" sz="1000">
                          <a:solidFill>
                            <a:srgbClr val="999999"/>
                          </a:solidFill>
                          <a:latin typeface="Trebuchet MS"/>
                          <a:ea typeface="Trebuchet MS"/>
                          <a:cs typeface="Trebuchet MS"/>
                          <a:sym typeface="Trebuchet MS"/>
                        </a:rPr>
                        <a:t>because it’s selective and does not change o2 demand.</a:t>
                      </a:r>
                      <a:endParaRPr sz="10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200">
                          <a:latin typeface="Trebuchet MS"/>
                          <a:ea typeface="Trebuchet MS"/>
                          <a:cs typeface="Trebuchet MS"/>
                          <a:sym typeface="Trebuchet MS"/>
                        </a:rPr>
                        <a:t>- Short term management of Cardiac decompensation after cardiac surgery</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latin typeface="Trebuchet MS"/>
                          <a:ea typeface="Trebuchet MS"/>
                          <a:cs typeface="Trebuchet MS"/>
                          <a:sym typeface="Trebuchet MS"/>
                        </a:rPr>
                        <a:t>- In acute myocardial infarction (AMI) &amp; heart failure.</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solidFill>
                          <a:srgbClr val="3C78D8"/>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solidFill>
                            <a:srgbClr val="CC0000"/>
                          </a:solidFill>
                          <a:latin typeface="Trebuchet MS"/>
                          <a:ea typeface="Trebuchet MS"/>
                          <a:cs typeface="Trebuchet MS"/>
                          <a:sym typeface="Trebuchet MS"/>
                        </a:rPr>
                        <a:t>Nasal decongestant</a:t>
                      </a:r>
                      <a:r>
                        <a:rPr lang="en">
                          <a:latin typeface="Trebuchet MS"/>
                          <a:ea typeface="Trebuchet MS"/>
                          <a:cs typeface="Trebuchet MS"/>
                          <a:sym typeface="Trebuchet MS"/>
                        </a:rPr>
                        <a:t> topically, nasal drops in allergic rhinitis, cold </a:t>
                      </a:r>
                      <a:r>
                        <a:rPr lang="en">
                          <a:solidFill>
                            <a:srgbClr val="CC0000"/>
                          </a:solidFill>
                          <a:latin typeface="Trebuchet MS"/>
                          <a:ea typeface="Trebuchet MS"/>
                          <a:cs typeface="Trebuchet MS"/>
                          <a:sym typeface="Trebuchet MS"/>
                        </a:rPr>
                        <a:t>Vasopressor agent:</a:t>
                      </a:r>
                      <a:r>
                        <a:rPr lang="en">
                          <a:latin typeface="Trebuchet MS"/>
                          <a:ea typeface="Trebuchet MS"/>
                          <a:cs typeface="Trebuchet MS"/>
                          <a:sym typeface="Trebuchet MS"/>
                        </a:rPr>
                        <a:t> hypotension &amp; terminate atrial</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tachycardia (reflex bradycardia).</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a:t>
                      </a:r>
                      <a:r>
                        <a:rPr lang="en">
                          <a:solidFill>
                            <a:srgbClr val="CC0000"/>
                          </a:solidFill>
                          <a:latin typeface="Trebuchet MS"/>
                          <a:ea typeface="Trebuchet MS"/>
                          <a:cs typeface="Trebuchet MS"/>
                          <a:sym typeface="Trebuchet MS"/>
                        </a:rPr>
                        <a:t>Local Haemostatic</a:t>
                      </a:r>
                      <a:r>
                        <a:rPr lang="en">
                          <a:latin typeface="Trebuchet MS"/>
                          <a:ea typeface="Trebuchet MS"/>
                          <a:cs typeface="Trebuchet MS"/>
                          <a:sym typeface="Trebuchet MS"/>
                        </a:rPr>
                        <a:t> with local anesthesia </a:t>
                      </a:r>
                      <a:r>
                        <a:rPr lang="en">
                          <a:solidFill>
                            <a:srgbClr val="CC0000"/>
                          </a:solidFill>
                          <a:latin typeface="Trebuchet MS"/>
                          <a:ea typeface="Trebuchet MS"/>
                          <a:cs typeface="Trebuchet MS"/>
                          <a:sym typeface="Trebuchet MS"/>
                        </a:rPr>
                        <a:t>Mydriatic</a:t>
                      </a:r>
                      <a:r>
                        <a:rPr lang="en">
                          <a:latin typeface="Trebuchet MS"/>
                          <a:ea typeface="Trebuchet MS"/>
                          <a:cs typeface="Trebuchet MS"/>
                          <a:sym typeface="Trebuchet MS"/>
                        </a:rPr>
                        <a:t>: In ophthalmic solutions to facilitate eye examination.</a:t>
                      </a:r>
                      <a:endParaRPr>
                        <a:latin typeface="Trebuchet MS"/>
                        <a:ea typeface="Trebuchet MS"/>
                        <a:cs typeface="Trebuchet MS"/>
                        <a:sym typeface="Trebuchet MS"/>
                      </a:endParaRPr>
                    </a:p>
                    <a:p>
                      <a:pPr indent="0" lvl="0" marL="0" rtl="0" algn="l">
                        <a:spcBef>
                          <a:spcPts val="0"/>
                        </a:spcBef>
                        <a:spcAft>
                          <a:spcPts val="0"/>
                        </a:spcAft>
                        <a:buNone/>
                      </a:pPr>
                      <a:r>
                        <a:t/>
                      </a:r>
                      <a:endParaRPr/>
                    </a:p>
                  </a:txBody>
                  <a:tcPr marT="91425" marB="91425" marR="91425" marL="914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3"/>
          <p:cNvSpPr txBox="1"/>
          <p:nvPr>
            <p:ph type="title"/>
          </p:nvPr>
        </p:nvSpPr>
        <p:spPr>
          <a:xfrm>
            <a:off x="1862820" y="1335978"/>
            <a:ext cx="4019700" cy="6666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2400">
              <a:latin typeface="Trebuchet MS"/>
              <a:ea typeface="Trebuchet MS"/>
              <a:cs typeface="Trebuchet MS"/>
              <a:sym typeface="Trebuchet MS"/>
            </a:endParaRPr>
          </a:p>
          <a:p>
            <a:pPr indent="0" lvl="0" marL="0" rtl="0" algn="ctr">
              <a:spcBef>
                <a:spcPts val="1200"/>
              </a:spcBef>
              <a:spcAft>
                <a:spcPts val="0"/>
              </a:spcAft>
              <a:buNone/>
            </a:pPr>
            <a:r>
              <a:t/>
            </a:r>
            <a:endParaRPr>
              <a:latin typeface="Trebuchet MS"/>
              <a:ea typeface="Trebuchet MS"/>
              <a:cs typeface="Trebuchet MS"/>
              <a:sym typeface="Trebuchet MS"/>
            </a:endParaRPr>
          </a:p>
        </p:txBody>
      </p:sp>
      <p:graphicFrame>
        <p:nvGraphicFramePr>
          <p:cNvPr id="269" name="Google Shape;269;p23"/>
          <p:cNvGraphicFramePr/>
          <p:nvPr/>
        </p:nvGraphicFramePr>
        <p:xfrm>
          <a:off x="10" y="9"/>
          <a:ext cx="3000000" cy="3000000"/>
        </p:xfrm>
        <a:graphic>
          <a:graphicData uri="http://schemas.openxmlformats.org/drawingml/2006/table">
            <a:tbl>
              <a:tblPr>
                <a:noFill/>
                <a:tableStyleId>{D84287C2-E4A0-4922-8740-152C472B8C58}</a:tableStyleId>
              </a:tblPr>
              <a:tblGrid>
                <a:gridCol w="1474500"/>
                <a:gridCol w="2413025"/>
                <a:gridCol w="2138000"/>
                <a:gridCol w="1534475"/>
              </a:tblGrid>
              <a:tr h="440875">
                <a:tc gridSpan="4">
                  <a:txBody>
                    <a:bodyPr/>
                    <a:lstStyle/>
                    <a:p>
                      <a:pPr indent="0" lvl="0" marL="0" rtl="0" algn="ctr">
                        <a:spcBef>
                          <a:spcPts val="0"/>
                        </a:spcBef>
                        <a:spcAft>
                          <a:spcPts val="0"/>
                        </a:spcAft>
                        <a:buNone/>
                      </a:pPr>
                      <a:r>
                        <a:rPr b="1" lang="en" sz="1600">
                          <a:solidFill>
                            <a:srgbClr val="FFFFFF"/>
                          </a:solidFill>
                          <a:latin typeface="Trebuchet MS"/>
                          <a:ea typeface="Trebuchet MS"/>
                          <a:cs typeface="Trebuchet MS"/>
                          <a:sym typeface="Trebuchet MS"/>
                        </a:rPr>
                        <a:t>Selective β2 Agonist</a:t>
                      </a:r>
                      <a:endParaRPr b="1" sz="16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c hMerge="1"/>
                <a:tc hMerge="1"/>
              </a:tr>
              <a:tr h="420475">
                <a:tc>
                  <a:txBody>
                    <a:bodyPr/>
                    <a:lstStyle/>
                    <a:p>
                      <a:pPr indent="0" lvl="0" marL="0" rtl="0" algn="ctr">
                        <a:spcBef>
                          <a:spcPts val="0"/>
                        </a:spcBef>
                        <a:spcAft>
                          <a:spcPts val="0"/>
                        </a:spcAft>
                        <a:buNone/>
                      </a:pPr>
                      <a:r>
                        <a:rPr b="1" lang="en">
                          <a:latin typeface="Trebuchet MS"/>
                          <a:ea typeface="Trebuchet MS"/>
                          <a:cs typeface="Trebuchet MS"/>
                          <a:sym typeface="Trebuchet MS"/>
                        </a:rPr>
                        <a:t>Drug</a:t>
                      </a:r>
                      <a:endParaRPr b="1">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Salbutamol</a:t>
                      </a:r>
                      <a:endParaRPr b="1">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Ritodrine</a:t>
                      </a:r>
                      <a:endParaRPr b="1">
                        <a:latin typeface="Trebuchet MS"/>
                        <a:ea typeface="Trebuchet MS"/>
                        <a:cs typeface="Trebuchet MS"/>
                        <a:sym typeface="Trebuchet MS"/>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Terbutaline</a:t>
                      </a:r>
                      <a:endParaRPr b="1">
                        <a:latin typeface="Trebuchet MS"/>
                        <a:ea typeface="Trebuchet MS"/>
                        <a:cs typeface="Trebuchet MS"/>
                        <a:sym typeface="Trebuchet MS"/>
                      </a:endParaRPr>
                    </a:p>
                  </a:txBody>
                  <a:tcPr marT="91425" marB="91425" marR="91425" marL="91425" anchor="ctr">
                    <a:solidFill>
                      <a:schemeClr val="accent2"/>
                    </a:solidFill>
                  </a:tcPr>
                </a:tc>
              </a:tr>
              <a:tr h="838950">
                <a:tc>
                  <a:txBody>
                    <a:bodyPr/>
                    <a:lstStyle/>
                    <a:p>
                      <a:pPr indent="0" lvl="0" marL="0" rtl="0" algn="ctr">
                        <a:spcBef>
                          <a:spcPts val="0"/>
                        </a:spcBef>
                        <a:spcAft>
                          <a:spcPts val="0"/>
                        </a:spcAft>
                        <a:buNone/>
                      </a:pPr>
                      <a:r>
                        <a:rPr b="1" lang="en">
                          <a:latin typeface="Trebuchet MS"/>
                          <a:ea typeface="Trebuchet MS"/>
                          <a:cs typeface="Trebuchet MS"/>
                          <a:sym typeface="Trebuchet MS"/>
                        </a:rPr>
                        <a:t>Classification</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sz="1300">
                          <a:solidFill>
                            <a:srgbClr val="CC0000"/>
                          </a:solidFill>
                          <a:latin typeface="Trebuchet MS"/>
                          <a:ea typeface="Trebuchet MS"/>
                          <a:cs typeface="Trebuchet MS"/>
                          <a:sym typeface="Trebuchet MS"/>
                        </a:rPr>
                        <a:t>Selective β2–agonist </a:t>
                      </a:r>
                      <a:r>
                        <a:rPr lang="en" sz="1300">
                          <a:latin typeface="Trebuchet MS"/>
                          <a:ea typeface="Trebuchet MS"/>
                          <a:cs typeface="Trebuchet MS"/>
                          <a:sym typeface="Trebuchet MS"/>
                        </a:rPr>
                        <a:t>, Non catecholamines Direct acting</a:t>
                      </a:r>
                      <a:endParaRPr sz="13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300">
                          <a:solidFill>
                            <a:srgbClr val="CC0000"/>
                          </a:solidFill>
                          <a:latin typeface="Trebuchet MS"/>
                          <a:ea typeface="Trebuchet MS"/>
                          <a:cs typeface="Trebuchet MS"/>
                          <a:sym typeface="Trebuchet MS"/>
                        </a:rPr>
                        <a:t>Selective β2–agonist</a:t>
                      </a:r>
                      <a:endParaRPr sz="1300">
                        <a:solidFill>
                          <a:srgbClr val="CC0000"/>
                        </a:solidFill>
                        <a:latin typeface="Trebuchet MS"/>
                        <a:ea typeface="Trebuchet MS"/>
                        <a:cs typeface="Trebuchet MS"/>
                        <a:sym typeface="Trebuchet MS"/>
                      </a:endParaRPr>
                    </a:p>
                    <a:p>
                      <a:pPr indent="0" lvl="0" marL="0" rtl="0" algn="ctr">
                        <a:spcBef>
                          <a:spcPts val="0"/>
                        </a:spcBef>
                        <a:spcAft>
                          <a:spcPts val="0"/>
                        </a:spcAft>
                        <a:buNone/>
                      </a:pPr>
                      <a:r>
                        <a:rPr lang="en" sz="1300">
                          <a:latin typeface="Trebuchet MS"/>
                          <a:ea typeface="Trebuchet MS"/>
                          <a:cs typeface="Trebuchet MS"/>
                          <a:sym typeface="Trebuchet MS"/>
                        </a:rPr>
                        <a:t>Non catecholamines</a:t>
                      </a:r>
                      <a:endParaRPr sz="13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300">
                          <a:solidFill>
                            <a:srgbClr val="CC0000"/>
                          </a:solidFill>
                          <a:latin typeface="Trebuchet MS"/>
                          <a:ea typeface="Trebuchet MS"/>
                          <a:cs typeface="Trebuchet MS"/>
                          <a:sym typeface="Trebuchet MS"/>
                        </a:rPr>
                        <a:t>Selective β2–agonist</a:t>
                      </a:r>
                      <a:endParaRPr sz="1300">
                        <a:solidFill>
                          <a:srgbClr val="CC0000"/>
                        </a:solidFill>
                        <a:latin typeface="Trebuchet MS"/>
                        <a:ea typeface="Trebuchet MS"/>
                        <a:cs typeface="Trebuchet MS"/>
                        <a:sym typeface="Trebuchet MS"/>
                      </a:endParaRPr>
                    </a:p>
                  </a:txBody>
                  <a:tcPr marT="91425" marB="91425" marR="91425" marL="91425" anchor="ctr"/>
                </a:tc>
              </a:tr>
              <a:tr h="1267600">
                <a:tc>
                  <a:txBody>
                    <a:bodyPr/>
                    <a:lstStyle/>
                    <a:p>
                      <a:pPr indent="0" lvl="0" marL="0" rtl="0" algn="ctr">
                        <a:spcBef>
                          <a:spcPts val="0"/>
                        </a:spcBef>
                        <a:spcAft>
                          <a:spcPts val="0"/>
                        </a:spcAft>
                        <a:buNone/>
                      </a:pPr>
                      <a:r>
                        <a:rPr b="1" lang="en">
                          <a:latin typeface="Trebuchet MS"/>
                          <a:ea typeface="Trebuchet MS"/>
                          <a:cs typeface="Trebuchet MS"/>
                          <a:sym typeface="Trebuchet MS"/>
                        </a:rPr>
                        <a:t>Administration</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-Orally   </a:t>
                      </a:r>
                      <a:endParaRPr sz="1300">
                        <a:latin typeface="Trebuchet MS"/>
                        <a:ea typeface="Trebuchet MS"/>
                        <a:cs typeface="Trebuchet MS"/>
                        <a:sym typeface="Trebuchet MS"/>
                      </a:endParaRPr>
                    </a:p>
                    <a:p>
                      <a:pPr indent="0" lvl="0" marL="0" rtl="0" algn="ctr">
                        <a:spcBef>
                          <a:spcPts val="0"/>
                        </a:spcBef>
                        <a:spcAft>
                          <a:spcPts val="0"/>
                        </a:spcAft>
                        <a:buNone/>
                      </a:pPr>
                      <a:r>
                        <a:rPr lang="en" sz="1300">
                          <a:latin typeface="Trebuchet MS"/>
                          <a:ea typeface="Trebuchet MS"/>
                          <a:cs typeface="Trebuchet MS"/>
                          <a:sym typeface="Trebuchet MS"/>
                        </a:rPr>
                        <a:t>-Inhalation       </a:t>
                      </a:r>
                      <a:endParaRPr sz="1300">
                        <a:latin typeface="Trebuchet MS"/>
                        <a:ea typeface="Trebuchet MS"/>
                        <a:cs typeface="Trebuchet MS"/>
                        <a:sym typeface="Trebuchet MS"/>
                      </a:endParaRPr>
                    </a:p>
                    <a:p>
                      <a:pPr indent="0" lvl="0" marL="0" rtl="0" algn="ctr">
                        <a:spcBef>
                          <a:spcPts val="0"/>
                        </a:spcBef>
                        <a:spcAft>
                          <a:spcPts val="0"/>
                        </a:spcAft>
                        <a:buNone/>
                      </a:pPr>
                      <a:r>
                        <a:rPr lang="en" sz="1300">
                          <a:latin typeface="Trebuchet MS"/>
                          <a:ea typeface="Trebuchet MS"/>
                          <a:cs typeface="Trebuchet MS"/>
                          <a:sym typeface="Trebuchet MS"/>
                        </a:rPr>
                        <a:t>-injection. </a:t>
                      </a:r>
                      <a:endParaRPr sz="1300">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(preferred as inhalation for local effect on the respiratory system)</a:t>
                      </a:r>
                      <a:endParaRPr sz="10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Orally</a:t>
                      </a:r>
                      <a:endParaRPr sz="1300">
                        <a:latin typeface="Trebuchet MS"/>
                        <a:ea typeface="Trebuchet MS"/>
                        <a:cs typeface="Trebuchet MS"/>
                        <a:sym typeface="Trebuchet MS"/>
                      </a:endParaRPr>
                    </a:p>
                    <a:p>
                      <a:pPr indent="0" lvl="0" marL="0" rtl="0" algn="ctr">
                        <a:spcBef>
                          <a:spcPts val="0"/>
                        </a:spcBef>
                        <a:spcAft>
                          <a:spcPts val="0"/>
                        </a:spcAft>
                        <a:buNone/>
                      </a:pPr>
                      <a:r>
                        <a:rPr lang="en" sz="1300">
                          <a:latin typeface="Trebuchet MS"/>
                          <a:ea typeface="Trebuchet MS"/>
                          <a:cs typeface="Trebuchet MS"/>
                          <a:sym typeface="Trebuchet MS"/>
                        </a:rPr>
                        <a:t> injection</a:t>
                      </a:r>
                      <a:endParaRPr sz="13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a:t>
                      </a:r>
                      <a:endParaRPr sz="1300">
                        <a:latin typeface="Trebuchet MS"/>
                        <a:ea typeface="Trebuchet MS"/>
                        <a:cs typeface="Trebuchet MS"/>
                        <a:sym typeface="Trebuchet MS"/>
                      </a:endParaRPr>
                    </a:p>
                  </a:txBody>
                  <a:tcPr marT="91425" marB="91425" marR="91425" marL="91425" anchor="ctr"/>
                </a:tc>
              </a:tr>
              <a:tr h="1114525">
                <a:tc>
                  <a:txBody>
                    <a:bodyPr/>
                    <a:lstStyle/>
                    <a:p>
                      <a:pPr indent="0" lvl="0" marL="0" rtl="0" algn="ctr">
                        <a:spcBef>
                          <a:spcPts val="0"/>
                        </a:spcBef>
                        <a:spcAft>
                          <a:spcPts val="0"/>
                        </a:spcAft>
                        <a:buNone/>
                      </a:pPr>
                      <a:r>
                        <a:rPr b="1" lang="en">
                          <a:latin typeface="Trebuchet MS"/>
                          <a:ea typeface="Trebuchet MS"/>
                          <a:cs typeface="Trebuchet MS"/>
                          <a:sym typeface="Trebuchet MS"/>
                        </a:rPr>
                        <a:t>Effect</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Clr>
                          <a:schemeClr val="dk1"/>
                        </a:buClr>
                        <a:buSzPts val="1100"/>
                        <a:buFont typeface="Arial"/>
                        <a:buNone/>
                      </a:pPr>
                      <a:r>
                        <a:rPr lang="en" sz="1300">
                          <a:latin typeface="Trebuchet MS"/>
                          <a:ea typeface="Trebuchet MS"/>
                          <a:cs typeface="Trebuchet MS"/>
                          <a:sym typeface="Trebuchet MS"/>
                        </a:rPr>
                        <a:t>Bronchodilation</a:t>
                      </a:r>
                      <a:endParaRPr sz="1300">
                        <a:latin typeface="Trebuchet MS"/>
                        <a:ea typeface="Trebuchet MS"/>
                        <a:cs typeface="Trebuchet MS"/>
                        <a:sym typeface="Trebuchet MS"/>
                      </a:endParaRPr>
                    </a:p>
                    <a:p>
                      <a:pPr indent="0" lvl="0" marL="0" rtl="0" algn="ctr">
                        <a:spcBef>
                          <a:spcPts val="0"/>
                        </a:spcBef>
                        <a:spcAft>
                          <a:spcPts val="0"/>
                        </a:spcAft>
                        <a:buNone/>
                      </a:pPr>
                      <a:r>
                        <a:rPr lang="en" sz="1300">
                          <a:solidFill>
                            <a:srgbClr val="999999"/>
                          </a:solidFill>
                          <a:latin typeface="Trebuchet MS"/>
                          <a:ea typeface="Trebuchet MS"/>
                          <a:cs typeface="Trebuchet MS"/>
                          <a:sym typeface="Trebuchet MS"/>
                        </a:rPr>
                        <a:t>Little effect on heart (β1)                          </a:t>
                      </a:r>
                      <a:r>
                        <a:rPr lang="en" sz="1000">
                          <a:solidFill>
                            <a:srgbClr val="999999"/>
                          </a:solidFill>
                          <a:latin typeface="Trebuchet MS"/>
                          <a:ea typeface="Trebuchet MS"/>
                          <a:cs typeface="Trebuchet MS"/>
                          <a:sym typeface="Trebuchet MS"/>
                        </a:rPr>
                        <a:t>(Because of its 4 hrs action, longer acting preparations exist ; Salmeterol </a:t>
                      </a:r>
                      <a:r>
                        <a:rPr lang="en" sz="1000">
                          <a:solidFill>
                            <a:srgbClr val="999999"/>
                          </a:solidFill>
                          <a:latin typeface="Roboto"/>
                          <a:ea typeface="Roboto"/>
                          <a:cs typeface="Roboto"/>
                          <a:sym typeface="Roboto"/>
                        </a:rPr>
                        <a:t>&amp;</a:t>
                      </a:r>
                      <a:r>
                        <a:rPr lang="en" sz="1000">
                          <a:solidFill>
                            <a:srgbClr val="999999"/>
                          </a:solidFill>
                          <a:latin typeface="Trebuchet MS"/>
                          <a:ea typeface="Trebuchet MS"/>
                          <a:cs typeface="Trebuchet MS"/>
                          <a:sym typeface="Trebuchet MS"/>
                        </a:rPr>
                        <a:t> Formoterol)</a:t>
                      </a:r>
                      <a:endParaRPr sz="10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solidFill>
                            <a:srgbClr val="CC0000"/>
                          </a:solidFill>
                          <a:latin typeface="Trebuchet MS"/>
                          <a:ea typeface="Trebuchet MS"/>
                          <a:cs typeface="Trebuchet MS"/>
                          <a:sym typeface="Trebuchet MS"/>
                        </a:rPr>
                        <a:t>Tocolytic</a:t>
                      </a:r>
                      <a:r>
                        <a:rPr lang="en" sz="1300">
                          <a:latin typeface="Trebuchet MS"/>
                          <a:ea typeface="Trebuchet MS"/>
                          <a:cs typeface="Trebuchet MS"/>
                          <a:sym typeface="Trebuchet MS"/>
                        </a:rPr>
                        <a:t> drug         (</a:t>
                      </a:r>
                      <a:r>
                        <a:rPr lang="en" sz="1300">
                          <a:solidFill>
                            <a:srgbClr val="CC0000"/>
                          </a:solidFill>
                          <a:latin typeface="Trebuchet MS"/>
                          <a:ea typeface="Trebuchet MS"/>
                          <a:cs typeface="Trebuchet MS"/>
                          <a:sym typeface="Trebuchet MS"/>
                        </a:rPr>
                        <a:t>relaxation</a:t>
                      </a:r>
                      <a:r>
                        <a:rPr lang="en" sz="1300">
                          <a:latin typeface="Trebuchet MS"/>
                          <a:ea typeface="Trebuchet MS"/>
                          <a:cs typeface="Trebuchet MS"/>
                          <a:sym typeface="Trebuchet MS"/>
                        </a:rPr>
                        <a:t> of uterus).</a:t>
                      </a:r>
                      <a:endParaRPr sz="13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300">
                          <a:latin typeface="Trebuchet MS"/>
                          <a:ea typeface="Trebuchet MS"/>
                          <a:cs typeface="Trebuchet MS"/>
                          <a:sym typeface="Trebuchet MS"/>
                        </a:rPr>
                        <a:t> </a:t>
                      </a:r>
                      <a:r>
                        <a:rPr lang="en" sz="1000">
                          <a:solidFill>
                            <a:srgbClr val="999999"/>
                          </a:solidFill>
                          <a:latin typeface="Trebuchet MS"/>
                          <a:ea typeface="Trebuchet MS"/>
                          <a:cs typeface="Trebuchet MS"/>
                          <a:sym typeface="Trebuchet MS"/>
                        </a:rPr>
                        <a:t>Ritodrine= Tocolytic= Beta Two</a:t>
                      </a:r>
                      <a:endParaRPr sz="10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sz="1300">
                          <a:latin typeface="Trebuchet MS"/>
                          <a:ea typeface="Trebuchet MS"/>
                          <a:cs typeface="Trebuchet MS"/>
                          <a:sym typeface="Trebuchet MS"/>
                        </a:rPr>
                        <a:t>Bronchodilator </a:t>
                      </a:r>
                      <a:r>
                        <a:rPr lang="en" sz="1300">
                          <a:latin typeface="Roboto"/>
                          <a:ea typeface="Roboto"/>
                          <a:cs typeface="Roboto"/>
                          <a:sym typeface="Roboto"/>
                        </a:rPr>
                        <a:t>&amp;</a:t>
                      </a:r>
                      <a:r>
                        <a:rPr lang="en" sz="1300">
                          <a:latin typeface="Trebuchet MS"/>
                          <a:ea typeface="Trebuchet MS"/>
                          <a:cs typeface="Trebuchet MS"/>
                          <a:sym typeface="Trebuchet MS"/>
                        </a:rPr>
                        <a:t> Tocolytic</a:t>
                      </a:r>
                      <a:endParaRPr sz="1300">
                        <a:latin typeface="Trebuchet MS"/>
                        <a:ea typeface="Trebuchet MS"/>
                        <a:cs typeface="Trebuchet MS"/>
                        <a:sym typeface="Trebuchet MS"/>
                      </a:endParaRPr>
                    </a:p>
                  </a:txBody>
                  <a:tcPr marT="91425" marB="91425" marR="91425" marL="91425" anchor="ctr"/>
                </a:tc>
              </a:tr>
              <a:tr h="1053275">
                <a:tc>
                  <a:txBody>
                    <a:bodyPr/>
                    <a:lstStyle/>
                    <a:p>
                      <a:pPr indent="0" lvl="0" marL="0" rtl="0" algn="ctr">
                        <a:spcBef>
                          <a:spcPts val="0"/>
                        </a:spcBef>
                        <a:spcAft>
                          <a:spcPts val="0"/>
                        </a:spcAft>
                        <a:buNone/>
                      </a:pPr>
                      <a:r>
                        <a:rPr b="1" lang="en">
                          <a:latin typeface="Trebuchet MS"/>
                          <a:ea typeface="Trebuchet MS"/>
                          <a:cs typeface="Trebuchet MS"/>
                          <a:sym typeface="Trebuchet MS"/>
                        </a:rPr>
                        <a:t>Uses</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Acute attack of asthma </a:t>
                      </a:r>
                      <a:r>
                        <a:rPr lang="en" sz="1300">
                          <a:latin typeface="Roboto"/>
                          <a:ea typeface="Roboto"/>
                          <a:cs typeface="Roboto"/>
                          <a:sym typeface="Roboto"/>
                        </a:rPr>
                        <a:t>&amp;</a:t>
                      </a:r>
                      <a:r>
                        <a:rPr lang="en" sz="1300">
                          <a:latin typeface="Trebuchet MS"/>
                          <a:ea typeface="Trebuchet MS"/>
                          <a:cs typeface="Trebuchet MS"/>
                          <a:sym typeface="Trebuchet MS"/>
                        </a:rPr>
                        <a:t> COPD</a:t>
                      </a:r>
                      <a:endParaRPr sz="13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Treat premature labor.   </a:t>
                      </a:r>
                      <a:r>
                        <a:rPr lang="en" sz="1000">
                          <a:solidFill>
                            <a:srgbClr val="999999"/>
                          </a:solidFill>
                          <a:latin typeface="Trebuchet MS"/>
                          <a:ea typeface="Trebuchet MS"/>
                          <a:cs typeface="Trebuchet MS"/>
                          <a:sym typeface="Trebuchet MS"/>
                        </a:rPr>
                        <a:t>(labour that begins before the 37th week of gestation)</a:t>
                      </a:r>
                      <a:endParaRPr sz="10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a:t>
                      </a:r>
                      <a:endParaRPr sz="1300">
                        <a:latin typeface="Trebuchet MS"/>
                        <a:ea typeface="Trebuchet MS"/>
                        <a:cs typeface="Trebuchet MS"/>
                        <a:sym typeface="Trebuchet MS"/>
                      </a:endParaRPr>
                    </a:p>
                  </a:txBody>
                  <a:tcPr marT="91425" marB="91425" marR="91425" marL="91425" anchor="ctr"/>
                </a:tc>
              </a:tr>
            </a:tbl>
          </a:graphicData>
        </a:graphic>
      </p:graphicFrame>
      <p:graphicFrame>
        <p:nvGraphicFramePr>
          <p:cNvPr id="270" name="Google Shape;270;p23"/>
          <p:cNvGraphicFramePr/>
          <p:nvPr/>
        </p:nvGraphicFramePr>
        <p:xfrm>
          <a:off x="10" y="5135691"/>
          <a:ext cx="3000000" cy="3000000"/>
        </p:xfrm>
        <a:graphic>
          <a:graphicData uri="http://schemas.openxmlformats.org/drawingml/2006/table">
            <a:tbl>
              <a:tblPr>
                <a:noFill/>
                <a:tableStyleId>{D84287C2-E4A0-4922-8740-152C472B8C58}</a:tableStyleId>
              </a:tblPr>
              <a:tblGrid>
                <a:gridCol w="1474500"/>
                <a:gridCol w="3343675"/>
                <a:gridCol w="2741825"/>
              </a:tblGrid>
              <a:tr h="415075">
                <a:tc gridSpan="3">
                  <a:txBody>
                    <a:bodyPr/>
                    <a:lstStyle/>
                    <a:p>
                      <a:pPr indent="0" lvl="0" marL="0" rtl="0" algn="ctr">
                        <a:spcBef>
                          <a:spcPts val="0"/>
                        </a:spcBef>
                        <a:spcAft>
                          <a:spcPts val="0"/>
                        </a:spcAft>
                        <a:buNone/>
                      </a:pPr>
                      <a:r>
                        <a:rPr lang="en" sz="1500">
                          <a:solidFill>
                            <a:srgbClr val="FFFFFF"/>
                          </a:solidFill>
                          <a:latin typeface="Trebuchet MS"/>
                          <a:ea typeface="Trebuchet MS"/>
                          <a:cs typeface="Trebuchet MS"/>
                          <a:sym typeface="Trebuchet MS"/>
                        </a:rPr>
                        <a:t>Selective α2 Agonist</a:t>
                      </a:r>
                      <a:endParaRPr sz="15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c hMerge="1"/>
              </a:tr>
              <a:tr h="395850">
                <a:tc>
                  <a:txBody>
                    <a:bodyPr/>
                    <a:lstStyle/>
                    <a:p>
                      <a:pPr indent="0" lvl="0" marL="0" rtl="0" algn="ctr">
                        <a:spcBef>
                          <a:spcPts val="0"/>
                        </a:spcBef>
                        <a:spcAft>
                          <a:spcPts val="0"/>
                        </a:spcAft>
                        <a:buNone/>
                      </a:pPr>
                      <a:r>
                        <a:rPr lang="en">
                          <a:latin typeface="Trebuchet MS"/>
                          <a:ea typeface="Trebuchet MS"/>
                          <a:cs typeface="Trebuchet MS"/>
                          <a:sym typeface="Trebuchet MS"/>
                        </a:rPr>
                        <a:t>Drug</a:t>
                      </a:r>
                      <a:endParaRPr>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Clonidine</a:t>
                      </a:r>
                      <a:endParaRPr>
                        <a:latin typeface="Trebuchet MS"/>
                        <a:ea typeface="Trebuchet MS"/>
                        <a:cs typeface="Trebuchet MS"/>
                        <a:sym typeface="Trebuchet MS"/>
                      </a:endParaRPr>
                    </a:p>
                  </a:txBody>
                  <a:tcPr marT="91425" marB="91425" marR="91425" marL="91425" anchor="ctr">
                    <a:solidFill>
                      <a:schemeClr val="accent6"/>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Brimonidine</a:t>
                      </a:r>
                      <a:endParaRPr>
                        <a:latin typeface="Trebuchet MS"/>
                        <a:ea typeface="Trebuchet MS"/>
                        <a:cs typeface="Trebuchet MS"/>
                        <a:sym typeface="Trebuchet MS"/>
                      </a:endParaRPr>
                    </a:p>
                  </a:txBody>
                  <a:tcPr marT="91425" marB="91425" marR="91425" marL="91425" anchor="ctr">
                    <a:solidFill>
                      <a:schemeClr val="accent5"/>
                    </a:solidFill>
                  </a:tcPr>
                </a:tc>
              </a:tr>
              <a:tr h="789825">
                <a:tc>
                  <a:txBody>
                    <a:bodyPr/>
                    <a:lstStyle/>
                    <a:p>
                      <a:pPr indent="0" lvl="0" marL="0" rtl="0" algn="ctr">
                        <a:spcBef>
                          <a:spcPts val="0"/>
                        </a:spcBef>
                        <a:spcAft>
                          <a:spcPts val="0"/>
                        </a:spcAft>
                        <a:buNone/>
                      </a:pPr>
                      <a:r>
                        <a:rPr lang="en">
                          <a:latin typeface="Trebuchet MS"/>
                          <a:ea typeface="Trebuchet MS"/>
                          <a:cs typeface="Trebuchet MS"/>
                          <a:sym typeface="Trebuchet MS"/>
                        </a:rPr>
                        <a:t>Classification</a:t>
                      </a:r>
                      <a:endParaRPr>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Clr>
                          <a:schemeClr val="dk1"/>
                        </a:buClr>
                        <a:buSzPts val="1100"/>
                        <a:buFont typeface="Arial"/>
                        <a:buNone/>
                      </a:pPr>
                      <a:r>
                        <a:rPr lang="en" sz="1300">
                          <a:latin typeface="Trebuchet MS"/>
                          <a:ea typeface="Trebuchet MS"/>
                          <a:cs typeface="Trebuchet MS"/>
                          <a:sym typeface="Trebuchet MS"/>
                        </a:rPr>
                        <a:t>Synthetic, Direct acting</a:t>
                      </a:r>
                      <a:endParaRPr sz="1300">
                        <a:latin typeface="Trebuchet MS"/>
                        <a:ea typeface="Trebuchet MS"/>
                        <a:cs typeface="Trebuchet MS"/>
                        <a:sym typeface="Trebuchet MS"/>
                      </a:endParaRPr>
                    </a:p>
                    <a:p>
                      <a:pPr indent="0" lvl="0" marL="0" rtl="0" algn="ctr">
                        <a:spcBef>
                          <a:spcPts val="0"/>
                        </a:spcBef>
                        <a:spcAft>
                          <a:spcPts val="0"/>
                        </a:spcAft>
                        <a:buNone/>
                      </a:pPr>
                      <a:r>
                        <a:rPr lang="en" sz="1300">
                          <a:solidFill>
                            <a:srgbClr val="CC0000"/>
                          </a:solidFill>
                          <a:latin typeface="Trebuchet MS"/>
                          <a:ea typeface="Trebuchet MS"/>
                          <a:cs typeface="Trebuchet MS"/>
                          <a:sym typeface="Trebuchet MS"/>
                        </a:rPr>
                        <a:t>Selective presynaptic α2 agonist  </a:t>
                      </a:r>
                      <a:endParaRPr sz="13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solidFill>
                            <a:srgbClr val="CC0000"/>
                          </a:solidFill>
                          <a:latin typeface="Trebuchet MS"/>
                          <a:ea typeface="Trebuchet MS"/>
                          <a:cs typeface="Trebuchet MS"/>
                          <a:sym typeface="Trebuchet MS"/>
                        </a:rPr>
                        <a:t>Selective α2 agonist</a:t>
                      </a:r>
                      <a:endParaRPr sz="1300">
                        <a:solidFill>
                          <a:srgbClr val="CC0000"/>
                        </a:solidFill>
                        <a:latin typeface="Trebuchet MS"/>
                        <a:ea typeface="Trebuchet MS"/>
                        <a:cs typeface="Trebuchet MS"/>
                        <a:sym typeface="Trebuchet MS"/>
                      </a:endParaRPr>
                    </a:p>
                  </a:txBody>
                  <a:tcPr marT="91425" marB="91425" marR="91425" marL="91425" anchor="ctr"/>
                </a:tc>
              </a:tr>
              <a:tr h="399700">
                <a:tc>
                  <a:txBody>
                    <a:bodyPr/>
                    <a:lstStyle/>
                    <a:p>
                      <a:pPr indent="0" lvl="0" marL="0" rtl="0" algn="ctr">
                        <a:spcBef>
                          <a:spcPts val="0"/>
                        </a:spcBef>
                        <a:spcAft>
                          <a:spcPts val="0"/>
                        </a:spcAft>
                        <a:buNone/>
                      </a:pPr>
                      <a:r>
                        <a:rPr lang="en">
                          <a:latin typeface="Trebuchet MS"/>
                          <a:ea typeface="Trebuchet MS"/>
                          <a:cs typeface="Trebuchet MS"/>
                          <a:sym typeface="Trebuchet MS"/>
                        </a:rPr>
                        <a:t>Administration</a:t>
                      </a:r>
                      <a:endParaRPr>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Orally or as patch.</a:t>
                      </a:r>
                      <a:endParaRPr sz="13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a:t>
                      </a:r>
                      <a:endParaRPr sz="1300">
                        <a:latin typeface="Trebuchet MS"/>
                        <a:ea typeface="Trebuchet MS"/>
                        <a:cs typeface="Trebuchet MS"/>
                        <a:sym typeface="Trebuchet MS"/>
                      </a:endParaRPr>
                    </a:p>
                  </a:txBody>
                  <a:tcPr marT="91425" marB="91425" marR="91425" marL="91425" anchor="ctr"/>
                </a:tc>
              </a:tr>
              <a:tr h="1978300">
                <a:tc>
                  <a:txBody>
                    <a:bodyPr/>
                    <a:lstStyle/>
                    <a:p>
                      <a:pPr indent="0" lvl="0" marL="0" rtl="0" algn="ctr">
                        <a:spcBef>
                          <a:spcPts val="0"/>
                        </a:spcBef>
                        <a:spcAft>
                          <a:spcPts val="0"/>
                        </a:spcAft>
                        <a:buNone/>
                      </a:pPr>
                      <a:r>
                        <a:rPr lang="en">
                          <a:latin typeface="Trebuchet MS"/>
                          <a:ea typeface="Trebuchet MS"/>
                          <a:cs typeface="Trebuchet MS"/>
                          <a:sym typeface="Trebuchet MS"/>
                        </a:rPr>
                        <a:t>Action</a:t>
                      </a:r>
                      <a:endParaRPr>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Clr>
                          <a:schemeClr val="dk1"/>
                        </a:buClr>
                        <a:buSzPts val="1100"/>
                        <a:buFont typeface="Arial"/>
                        <a:buNone/>
                      </a:pPr>
                      <a:r>
                        <a:rPr lang="en" sz="1300">
                          <a:latin typeface="Roboto"/>
                          <a:ea typeface="Roboto"/>
                          <a:cs typeface="Roboto"/>
                          <a:sym typeface="Roboto"/>
                        </a:rPr>
                        <a:t>- Acts centrally (α2) at nucleus tractus solitarius to ↓ sympathetic outflow to heart &amp; vessels.</a:t>
                      </a:r>
                      <a:endParaRPr sz="1300">
                        <a:latin typeface="Roboto"/>
                        <a:ea typeface="Roboto"/>
                        <a:cs typeface="Roboto"/>
                        <a:sym typeface="Roboto"/>
                      </a:endParaRPr>
                    </a:p>
                    <a:p>
                      <a:pPr indent="0" lvl="0" marL="0" rtl="0" algn="ctr">
                        <a:spcBef>
                          <a:spcPts val="0"/>
                        </a:spcBef>
                        <a:spcAft>
                          <a:spcPts val="0"/>
                        </a:spcAft>
                        <a:buNone/>
                      </a:pPr>
                      <a:r>
                        <a:rPr lang="en" sz="1300">
                          <a:latin typeface="Roboto"/>
                          <a:ea typeface="Roboto"/>
                          <a:cs typeface="Roboto"/>
                          <a:sym typeface="Roboto"/>
                        </a:rPr>
                        <a:t>Inhibit sympathetic </a:t>
                      </a:r>
                      <a:r>
                        <a:rPr b="1" lang="en" sz="1300">
                          <a:latin typeface="Roboto"/>
                          <a:ea typeface="Roboto"/>
                          <a:cs typeface="Roboto"/>
                          <a:sym typeface="Roboto"/>
                        </a:rPr>
                        <a:t>vasomotor centers. </a:t>
                      </a:r>
                      <a:r>
                        <a:rPr lang="en" sz="1300">
                          <a:latin typeface="Roboto"/>
                          <a:ea typeface="Roboto"/>
                          <a:cs typeface="Roboto"/>
                          <a:sym typeface="Roboto"/>
                        </a:rPr>
                        <a:t>                                         </a:t>
                      </a:r>
                      <a:r>
                        <a:rPr lang="en" sz="1000">
                          <a:solidFill>
                            <a:srgbClr val="999999"/>
                          </a:solidFill>
                          <a:latin typeface="Roboto"/>
                          <a:ea typeface="Roboto"/>
                          <a:cs typeface="Roboto"/>
                          <a:sym typeface="Roboto"/>
                        </a:rPr>
                        <a:t>Clonidine stimulates the alpha 2 adrenergic receptors in the vasomotor center of the brain, leading to inhibition of activity of sympathetic nerves to the peripheral tissues</a:t>
                      </a:r>
                      <a:endParaRPr sz="1000">
                        <a:solidFill>
                          <a:srgbClr val="999999"/>
                        </a:solidFill>
                        <a:latin typeface="Roboto"/>
                        <a:ea typeface="Roboto"/>
                        <a:cs typeface="Roboto"/>
                        <a:sym typeface="Roboto"/>
                      </a:endParaRPr>
                    </a:p>
                  </a:txBody>
                  <a:tcPr marT="91425" marB="91425" marR="91425" marL="91425" anchor="ctr"/>
                </a:tc>
                <a:tc>
                  <a:txBody>
                    <a:bodyPr/>
                    <a:lstStyle/>
                    <a:p>
                      <a:pPr indent="0" lvl="0" marL="0" rtl="0" algn="ctr">
                        <a:spcBef>
                          <a:spcPts val="0"/>
                        </a:spcBef>
                        <a:spcAft>
                          <a:spcPts val="0"/>
                        </a:spcAft>
                        <a:buNone/>
                      </a:pPr>
                      <a:r>
                        <a:rPr lang="en" sz="1300">
                          <a:latin typeface="Trebuchet MS"/>
                          <a:ea typeface="Trebuchet MS"/>
                          <a:cs typeface="Trebuchet MS"/>
                          <a:sym typeface="Trebuchet MS"/>
                        </a:rPr>
                        <a:t>---</a:t>
                      </a:r>
                      <a:endParaRPr sz="1300">
                        <a:latin typeface="Trebuchet MS"/>
                        <a:ea typeface="Trebuchet MS"/>
                        <a:cs typeface="Trebuchet MS"/>
                        <a:sym typeface="Trebuchet MS"/>
                      </a:endParaRPr>
                    </a:p>
                  </a:txBody>
                  <a:tcPr marT="91425" marB="91425" marR="91425" marL="91425" anchor="ctr"/>
                </a:tc>
              </a:tr>
              <a:tr h="1577525">
                <a:tc>
                  <a:txBody>
                    <a:bodyPr/>
                    <a:lstStyle/>
                    <a:p>
                      <a:pPr indent="0" lvl="0" marL="0" rtl="0" algn="ctr">
                        <a:spcBef>
                          <a:spcPts val="0"/>
                        </a:spcBef>
                        <a:spcAft>
                          <a:spcPts val="0"/>
                        </a:spcAft>
                        <a:buNone/>
                      </a:pPr>
                      <a:r>
                        <a:rPr lang="en">
                          <a:latin typeface="Trebuchet MS"/>
                          <a:ea typeface="Trebuchet MS"/>
                          <a:cs typeface="Trebuchet MS"/>
                          <a:sym typeface="Trebuchet MS"/>
                        </a:rPr>
                        <a:t>Uses</a:t>
                      </a:r>
                      <a:endParaRPr>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Clr>
                          <a:schemeClr val="dk1"/>
                        </a:buClr>
                        <a:buSzPts val="1100"/>
                        <a:buFont typeface="Arial"/>
                        <a:buNone/>
                      </a:pPr>
                      <a:r>
                        <a:rPr lang="en" sz="1300">
                          <a:latin typeface="Trebuchet MS"/>
                          <a:ea typeface="Trebuchet MS"/>
                          <a:cs typeface="Trebuchet MS"/>
                          <a:sym typeface="Trebuchet MS"/>
                        </a:rPr>
                        <a:t>As </a:t>
                      </a:r>
                      <a:r>
                        <a:rPr lang="en" sz="1300">
                          <a:solidFill>
                            <a:srgbClr val="CC0000"/>
                          </a:solidFill>
                          <a:latin typeface="Trebuchet MS"/>
                          <a:ea typeface="Trebuchet MS"/>
                          <a:cs typeface="Trebuchet MS"/>
                          <a:sym typeface="Trebuchet MS"/>
                        </a:rPr>
                        <a:t>antihypertensive</a:t>
                      </a:r>
                      <a:r>
                        <a:rPr lang="en" sz="1300">
                          <a:latin typeface="Trebuchet MS"/>
                          <a:ea typeface="Trebuchet MS"/>
                          <a:cs typeface="Trebuchet MS"/>
                          <a:sym typeface="Trebuchet MS"/>
                        </a:rPr>
                        <a:t> in </a:t>
                      </a:r>
                      <a:r>
                        <a:rPr lang="en" sz="1300">
                          <a:solidFill>
                            <a:srgbClr val="CC0000"/>
                          </a:solidFill>
                          <a:latin typeface="Trebuchet MS"/>
                          <a:ea typeface="Trebuchet MS"/>
                          <a:cs typeface="Trebuchet MS"/>
                          <a:sym typeface="Trebuchet MS"/>
                        </a:rPr>
                        <a:t>essential</a:t>
                      </a:r>
                      <a:r>
                        <a:rPr lang="en" sz="1300">
                          <a:latin typeface="Trebuchet MS"/>
                          <a:ea typeface="Trebuchet MS"/>
                          <a:cs typeface="Trebuchet MS"/>
                          <a:sym typeface="Trebuchet MS"/>
                        </a:rPr>
                        <a:t> </a:t>
                      </a:r>
                      <a:r>
                        <a:rPr lang="en" sz="1300">
                          <a:solidFill>
                            <a:srgbClr val="CC0000"/>
                          </a:solidFill>
                          <a:latin typeface="Trebuchet MS"/>
                          <a:ea typeface="Trebuchet MS"/>
                          <a:cs typeface="Trebuchet MS"/>
                          <a:sym typeface="Trebuchet MS"/>
                        </a:rPr>
                        <a:t>hypertension</a:t>
                      </a:r>
                      <a:r>
                        <a:rPr lang="en" sz="1300">
                          <a:latin typeface="Trebuchet MS"/>
                          <a:ea typeface="Trebuchet MS"/>
                          <a:cs typeface="Trebuchet MS"/>
                          <a:sym typeface="Trebuchet MS"/>
                        </a:rPr>
                        <a:t> to lower BP.</a:t>
                      </a:r>
                      <a:endParaRPr sz="1300">
                        <a:latin typeface="Trebuchet MS"/>
                        <a:ea typeface="Trebuchet MS"/>
                        <a:cs typeface="Trebuchet MS"/>
                        <a:sym typeface="Trebuchet MS"/>
                      </a:endParaRPr>
                    </a:p>
                    <a:p>
                      <a:pPr indent="0" lvl="0" marL="0" rtl="0" algn="ctr">
                        <a:spcBef>
                          <a:spcPts val="0"/>
                        </a:spcBef>
                        <a:spcAft>
                          <a:spcPts val="0"/>
                        </a:spcAft>
                        <a:buNone/>
                      </a:pPr>
                      <a:r>
                        <a:rPr lang="en" sz="1300">
                          <a:solidFill>
                            <a:srgbClr val="6AA84F"/>
                          </a:solidFill>
                          <a:latin typeface="Trebuchet MS"/>
                          <a:ea typeface="Trebuchet MS"/>
                          <a:cs typeface="Trebuchet MS"/>
                          <a:sym typeface="Trebuchet MS"/>
                        </a:rPr>
                        <a:t>Essential hypertension = primary</a:t>
                      </a:r>
                      <a:r>
                        <a:rPr lang="en" sz="1300">
                          <a:latin typeface="Trebuchet MS"/>
                          <a:ea typeface="Trebuchet MS"/>
                          <a:cs typeface="Trebuchet MS"/>
                          <a:sym typeface="Trebuchet MS"/>
                        </a:rPr>
                        <a:t> </a:t>
                      </a:r>
                      <a:r>
                        <a:rPr lang="en" sz="1300">
                          <a:solidFill>
                            <a:srgbClr val="999999"/>
                          </a:solidFill>
                          <a:latin typeface="Trebuchet MS"/>
                          <a:ea typeface="Trebuchet MS"/>
                          <a:cs typeface="Trebuchet MS"/>
                          <a:sym typeface="Trebuchet MS"/>
                        </a:rPr>
                        <a:t>(unknown cause)</a:t>
                      </a:r>
                      <a:endParaRPr sz="1300">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300">
                          <a:solidFill>
                            <a:srgbClr val="CC0000"/>
                          </a:solidFill>
                          <a:latin typeface="Trebuchet MS"/>
                          <a:ea typeface="Trebuchet MS"/>
                          <a:cs typeface="Trebuchet MS"/>
                          <a:sym typeface="Trebuchet MS"/>
                        </a:rPr>
                        <a:t>Glaucoma</a:t>
                      </a:r>
                      <a:r>
                        <a:rPr lang="en" sz="1300">
                          <a:latin typeface="Trebuchet MS"/>
                          <a:ea typeface="Trebuchet MS"/>
                          <a:cs typeface="Trebuchet MS"/>
                          <a:sym typeface="Trebuchet MS"/>
                        </a:rPr>
                        <a:t> treatment (reduce aqueous humor production by the ciliary body)  </a:t>
                      </a:r>
                      <a:endParaRPr sz="1300">
                        <a:latin typeface="Trebuchet MS"/>
                        <a:ea typeface="Trebuchet MS"/>
                        <a:cs typeface="Trebuchet MS"/>
                        <a:sym typeface="Trebuchet MS"/>
                      </a:endParaRPr>
                    </a:p>
                    <a:p>
                      <a:pPr indent="0" lvl="0" marL="0" rtl="0" algn="ctr">
                        <a:spcBef>
                          <a:spcPts val="0"/>
                        </a:spcBef>
                        <a:spcAft>
                          <a:spcPts val="0"/>
                        </a:spcAft>
                        <a:buNone/>
                      </a:pPr>
                      <a:r>
                        <a:rPr lang="en" sz="1000">
                          <a:solidFill>
                            <a:srgbClr val="999999"/>
                          </a:solidFill>
                          <a:latin typeface="Trebuchet MS"/>
                          <a:ea typeface="Trebuchet MS"/>
                          <a:cs typeface="Trebuchet MS"/>
                          <a:sym typeface="Trebuchet MS"/>
                        </a:rPr>
                        <a:t> *Note that drugs that treats glaucoma either reduce the production, or they increase the drainage of the aqueous humor</a:t>
                      </a:r>
                      <a:endParaRPr sz="1000">
                        <a:solidFill>
                          <a:srgbClr val="999999"/>
                        </a:solidFill>
                        <a:latin typeface="Trebuchet MS"/>
                        <a:ea typeface="Trebuchet MS"/>
                        <a:cs typeface="Trebuchet MS"/>
                        <a:sym typeface="Trebuchet MS"/>
                      </a:endParaRPr>
                    </a:p>
                  </a:txBody>
                  <a:tcPr marT="91425" marB="91425" marR="91425" marL="91425"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4" name="Shape 274"/>
        <p:cNvGrpSpPr/>
        <p:nvPr/>
      </p:nvGrpSpPr>
      <p:grpSpPr>
        <a:xfrm>
          <a:off x="0" y="0"/>
          <a:ext cx="0" cy="0"/>
          <a:chOff x="0" y="0"/>
          <a:chExt cx="0" cy="0"/>
        </a:xfrm>
      </p:grpSpPr>
      <p:graphicFrame>
        <p:nvGraphicFramePr>
          <p:cNvPr id="275" name="Google Shape;275;p24"/>
          <p:cNvGraphicFramePr/>
          <p:nvPr/>
        </p:nvGraphicFramePr>
        <p:xfrm>
          <a:off x="23" y="1"/>
          <a:ext cx="3000000" cy="3000000"/>
        </p:xfrm>
        <a:graphic>
          <a:graphicData uri="http://schemas.openxmlformats.org/drawingml/2006/table">
            <a:tbl>
              <a:tblPr>
                <a:noFill/>
                <a:tableStyleId>{D84287C2-E4A0-4922-8740-152C472B8C58}</a:tableStyleId>
              </a:tblPr>
              <a:tblGrid>
                <a:gridCol w="1422975"/>
                <a:gridCol w="2687575"/>
                <a:gridCol w="1794000"/>
                <a:gridCol w="1655450"/>
              </a:tblGrid>
              <a:tr h="422175">
                <a:tc gridSpan="4">
                  <a:txBody>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Trebuchet MS"/>
                          <a:ea typeface="Trebuchet MS"/>
                          <a:cs typeface="Trebuchet MS"/>
                          <a:sym typeface="Trebuchet MS"/>
                        </a:rPr>
                        <a:t>Adrenergic Stimulants</a:t>
                      </a:r>
                      <a:endParaRPr b="1" sz="16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c hMerge="1"/>
                <a:tc hMerge="1"/>
              </a:tr>
              <a:tr h="617650">
                <a:tc>
                  <a:txBody>
                    <a:bodyPr/>
                    <a:lstStyle/>
                    <a:p>
                      <a:pPr indent="0" lvl="0" marL="0" rtl="0" algn="ctr">
                        <a:spcBef>
                          <a:spcPts val="0"/>
                        </a:spcBef>
                        <a:spcAft>
                          <a:spcPts val="0"/>
                        </a:spcAft>
                        <a:buNone/>
                      </a:pPr>
                      <a:r>
                        <a:t/>
                      </a:r>
                      <a:endParaRPr b="1">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b="1" lang="en">
                          <a:latin typeface="Trebuchet MS"/>
                          <a:ea typeface="Trebuchet MS"/>
                          <a:cs typeface="Trebuchet MS"/>
                          <a:sym typeface="Trebuchet MS"/>
                        </a:rPr>
                        <a:t>Indirect Acting Sympathomimetics</a:t>
                      </a:r>
                      <a:endParaRPr b="1">
                        <a:latin typeface="Trebuchet MS"/>
                        <a:ea typeface="Trebuchet MS"/>
                        <a:cs typeface="Trebuchet MS"/>
                        <a:sym typeface="Trebuchet MS"/>
                      </a:endParaRPr>
                    </a:p>
                  </a:txBody>
                  <a:tcPr marT="91425" marB="91425" marR="91425" marL="91425" anchor="ctr">
                    <a:solidFill>
                      <a:schemeClr val="accent5"/>
                    </a:solidFill>
                  </a:tcPr>
                </a:tc>
                <a:tc gridSpan="2">
                  <a:txBody>
                    <a:bodyPr/>
                    <a:lstStyle/>
                    <a:p>
                      <a:pPr indent="0" lvl="0" marL="0" rtl="0" algn="ctr">
                        <a:spcBef>
                          <a:spcPts val="0"/>
                        </a:spcBef>
                        <a:spcAft>
                          <a:spcPts val="0"/>
                        </a:spcAft>
                        <a:buNone/>
                      </a:pPr>
                      <a:r>
                        <a:rPr b="1" lang="en">
                          <a:latin typeface="Trebuchet MS"/>
                          <a:ea typeface="Trebuchet MS"/>
                          <a:cs typeface="Trebuchet MS"/>
                          <a:sym typeface="Trebuchet MS"/>
                        </a:rPr>
                        <a:t>Dual Acting Sympathomimetics</a:t>
                      </a:r>
                      <a:endParaRPr b="1">
                        <a:latin typeface="Trebuchet MS"/>
                        <a:ea typeface="Trebuchet MS"/>
                        <a:cs typeface="Trebuchet MS"/>
                        <a:sym typeface="Trebuchet MS"/>
                      </a:endParaRPr>
                    </a:p>
                  </a:txBody>
                  <a:tcPr marT="91425" marB="91425" marR="91425" marL="91425" anchor="ctr">
                    <a:solidFill>
                      <a:schemeClr val="accent5"/>
                    </a:solidFill>
                  </a:tcPr>
                </a:tc>
                <a:tc hMerge="1"/>
              </a:tr>
              <a:tr h="452350">
                <a:tc>
                  <a:txBody>
                    <a:bodyPr/>
                    <a:lstStyle/>
                    <a:p>
                      <a:pPr indent="0" lvl="0" marL="0" rtl="0" algn="ctr">
                        <a:spcBef>
                          <a:spcPts val="0"/>
                        </a:spcBef>
                        <a:spcAft>
                          <a:spcPts val="0"/>
                        </a:spcAft>
                        <a:buNone/>
                      </a:pPr>
                      <a:r>
                        <a:rPr b="1" lang="en">
                          <a:latin typeface="Trebuchet MS"/>
                          <a:ea typeface="Trebuchet MS"/>
                          <a:cs typeface="Trebuchet MS"/>
                          <a:sym typeface="Trebuchet MS"/>
                        </a:rPr>
                        <a:t>Drug</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Amphetamine α </a:t>
                      </a:r>
                      <a:r>
                        <a:rPr b="1" lang="en">
                          <a:latin typeface="Roboto"/>
                          <a:ea typeface="Roboto"/>
                          <a:cs typeface="Roboto"/>
                          <a:sym typeface="Roboto"/>
                        </a:rPr>
                        <a:t>&amp;</a:t>
                      </a:r>
                      <a:r>
                        <a:rPr b="1" lang="en">
                          <a:latin typeface="Trebuchet MS"/>
                          <a:ea typeface="Trebuchet MS"/>
                          <a:cs typeface="Trebuchet MS"/>
                          <a:sym typeface="Trebuchet MS"/>
                        </a:rPr>
                        <a:t> β</a:t>
                      </a:r>
                      <a:endParaRPr b="1">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a:latin typeface="Roboto"/>
                          <a:ea typeface="Roboto"/>
                          <a:cs typeface="Roboto"/>
                          <a:sym typeface="Roboto"/>
                        </a:rPr>
                        <a:t>Ephedrine α &amp; β</a:t>
                      </a:r>
                      <a:endParaRPr b="1">
                        <a:latin typeface="Roboto"/>
                        <a:ea typeface="Roboto"/>
                        <a:cs typeface="Roboto"/>
                        <a:sym typeface="Roboto"/>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Pseudoephedrine</a:t>
                      </a:r>
                      <a:endParaRPr b="1">
                        <a:latin typeface="Trebuchet MS"/>
                        <a:ea typeface="Trebuchet MS"/>
                        <a:cs typeface="Trebuchet MS"/>
                        <a:sym typeface="Trebuchet MS"/>
                      </a:endParaRPr>
                    </a:p>
                  </a:txBody>
                  <a:tcPr marT="91425" marB="91425" marR="91425" marL="91425" anchor="ctr">
                    <a:solidFill>
                      <a:schemeClr val="accent6"/>
                    </a:solidFill>
                  </a:tcPr>
                </a:tc>
              </a:tr>
              <a:tr h="832650">
                <a:tc>
                  <a:txBody>
                    <a:bodyPr/>
                    <a:lstStyle/>
                    <a:p>
                      <a:pPr indent="0" lvl="0" marL="0" rtl="0" algn="ctr">
                        <a:spcBef>
                          <a:spcPts val="0"/>
                        </a:spcBef>
                        <a:spcAft>
                          <a:spcPts val="0"/>
                        </a:spcAft>
                        <a:buNone/>
                      </a:pPr>
                      <a:r>
                        <a:rPr b="1" lang="en">
                          <a:latin typeface="Trebuchet MS"/>
                          <a:ea typeface="Trebuchet MS"/>
                          <a:cs typeface="Trebuchet MS"/>
                          <a:sym typeface="Trebuchet MS"/>
                        </a:rPr>
                        <a:t>Classification</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Synthetic, </a:t>
                      </a:r>
                      <a:r>
                        <a:rPr lang="en">
                          <a:solidFill>
                            <a:srgbClr val="CC0000"/>
                          </a:solidFill>
                          <a:latin typeface="Trebuchet MS"/>
                          <a:ea typeface="Trebuchet MS"/>
                          <a:cs typeface="Trebuchet MS"/>
                          <a:sym typeface="Trebuchet MS"/>
                        </a:rPr>
                        <a:t>Non-catecholamine</a:t>
                      </a: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 Plant alkaloid, synthetic, </a:t>
                      </a:r>
                      <a:r>
                        <a:rPr lang="en">
                          <a:solidFill>
                            <a:srgbClr val="CC0000"/>
                          </a:solidFill>
                          <a:latin typeface="Trebuchet MS"/>
                          <a:ea typeface="Trebuchet MS"/>
                          <a:cs typeface="Trebuchet MS"/>
                          <a:sym typeface="Trebuchet MS"/>
                        </a:rPr>
                        <a:t>Non-catecholamine</a:t>
                      </a:r>
                      <a:endParaRPr>
                        <a:solidFill>
                          <a:srgbClr val="CC0000"/>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r>
              <a:tr h="1047650">
                <a:tc>
                  <a:txBody>
                    <a:bodyPr/>
                    <a:lstStyle/>
                    <a:p>
                      <a:pPr indent="0" lvl="0" marL="0" rtl="0" algn="ctr">
                        <a:spcBef>
                          <a:spcPts val="0"/>
                        </a:spcBef>
                        <a:spcAft>
                          <a:spcPts val="0"/>
                        </a:spcAft>
                        <a:buNone/>
                      </a:pPr>
                      <a:r>
                        <a:rPr b="1" lang="en">
                          <a:latin typeface="Trebuchet MS"/>
                          <a:ea typeface="Trebuchet MS"/>
                          <a:cs typeface="Trebuchet MS"/>
                          <a:sym typeface="Trebuchet MS"/>
                        </a:rPr>
                        <a:t>Administration</a:t>
                      </a:r>
                      <a:endParaRPr b="1">
                        <a:latin typeface="Trebuchet MS"/>
                        <a:ea typeface="Trebuchet MS"/>
                        <a:cs typeface="Trebuchet MS"/>
                        <a:sym typeface="Trebuchet MS"/>
                      </a:endParaRPr>
                    </a:p>
                  </a:txBody>
                  <a:tcPr marT="91425" marB="91425" marR="91425" marL="91425" anchor="ctr">
                    <a:solidFill>
                      <a:srgbClr val="D9D9D9"/>
                    </a:solidFill>
                  </a:tcPr>
                </a:tc>
                <a:tc gridSpan="2">
                  <a:txBody>
                    <a:bodyPr/>
                    <a:lstStyle/>
                    <a:p>
                      <a:pPr indent="0" lvl="0" marL="0" rtl="0" algn="ctr">
                        <a:spcBef>
                          <a:spcPts val="0"/>
                        </a:spcBef>
                        <a:spcAft>
                          <a:spcPts val="0"/>
                        </a:spcAft>
                        <a:buNone/>
                      </a:pPr>
                      <a:r>
                        <a:rPr lang="en">
                          <a:latin typeface="Trebuchet MS"/>
                          <a:ea typeface="Trebuchet MS"/>
                          <a:cs typeface="Trebuchet MS"/>
                          <a:sym typeface="Trebuchet MS"/>
                        </a:rPr>
                        <a:t>Given </a:t>
                      </a:r>
                      <a:r>
                        <a:rPr lang="en">
                          <a:solidFill>
                            <a:srgbClr val="CC0000"/>
                          </a:solidFill>
                          <a:latin typeface="Trebuchet MS"/>
                          <a:ea typeface="Trebuchet MS"/>
                          <a:cs typeface="Trebuchet MS"/>
                          <a:sym typeface="Trebuchet MS"/>
                        </a:rPr>
                        <a:t>orally</a:t>
                      </a:r>
                      <a:endParaRPr>
                        <a:solidFill>
                          <a:srgbClr val="CC0000"/>
                        </a:solidFill>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Since it’s not a catecholamine,                                                </a:t>
                      </a:r>
                      <a:r>
                        <a:rPr lang="en">
                          <a:latin typeface="Trebuchet MS"/>
                          <a:ea typeface="Trebuchet MS"/>
                          <a:cs typeface="Trebuchet MS"/>
                          <a:sym typeface="Trebuchet MS"/>
                        </a:rPr>
                        <a:t>it is not destroyed by enzymes</a:t>
                      </a:r>
                      <a:r>
                        <a:rPr lang="en">
                          <a:latin typeface="Trebuchet MS"/>
                          <a:ea typeface="Trebuchet MS"/>
                          <a:cs typeface="Trebuchet MS"/>
                          <a:sym typeface="Trebuchet MS"/>
                        </a:rPr>
                        <a:t> → Prolonged duration action</a:t>
                      </a:r>
                      <a:endParaRPr>
                        <a:latin typeface="Trebuchet MS"/>
                        <a:ea typeface="Trebuchet MS"/>
                        <a:cs typeface="Trebuchet MS"/>
                        <a:sym typeface="Trebuchet MS"/>
                      </a:endParaRPr>
                    </a:p>
                  </a:txBody>
                  <a:tcPr marT="91425" marB="91425" marR="91425" marL="91425" anchor="ctr"/>
                </a:tc>
                <a:tc hMerge="1"/>
                <a:tc>
                  <a:txBody>
                    <a:bodyPr/>
                    <a:lstStyle/>
                    <a:p>
                      <a:pPr indent="0" lvl="0" marL="0" rtl="0" algn="ctr">
                        <a:spcBef>
                          <a:spcPts val="0"/>
                        </a:spcBef>
                        <a:spcAft>
                          <a:spcPts val="0"/>
                        </a:spcAft>
                        <a:buNone/>
                      </a:pP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r>
              <a:tr h="899100">
                <a:tc>
                  <a:txBody>
                    <a:bodyPr/>
                    <a:lstStyle/>
                    <a:p>
                      <a:pPr indent="0" lvl="0" marL="0" rtl="0" algn="ctr">
                        <a:spcBef>
                          <a:spcPts val="0"/>
                        </a:spcBef>
                        <a:spcAft>
                          <a:spcPts val="0"/>
                        </a:spcAft>
                        <a:buClr>
                          <a:schemeClr val="dk1"/>
                        </a:buClr>
                        <a:buSzPts val="1100"/>
                        <a:buFont typeface="Arial"/>
                        <a:buNone/>
                      </a:pPr>
                      <a:r>
                        <a:rPr b="1" lang="en">
                          <a:latin typeface="Trebuchet MS"/>
                          <a:ea typeface="Trebuchet MS"/>
                          <a:cs typeface="Trebuchet MS"/>
                          <a:sym typeface="Trebuchet MS"/>
                        </a:rPr>
                        <a:t>Excretion</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Excreted mostly unchanged (excretion is increased by </a:t>
                      </a:r>
                      <a:r>
                        <a:rPr lang="en">
                          <a:solidFill>
                            <a:schemeClr val="dk1"/>
                          </a:solidFill>
                          <a:latin typeface="Trebuchet MS"/>
                          <a:ea typeface="Trebuchet MS"/>
                          <a:cs typeface="Trebuchet MS"/>
                          <a:sym typeface="Trebuchet MS"/>
                        </a:rPr>
                        <a:t>acidification</a:t>
                      </a:r>
                      <a:r>
                        <a:rPr lang="en">
                          <a:latin typeface="Trebuchet MS"/>
                          <a:ea typeface="Trebuchet MS"/>
                          <a:cs typeface="Trebuchet MS"/>
                          <a:sym typeface="Trebuchet MS"/>
                        </a:rPr>
                        <a:t> of urine)</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r>
              <a:tr h="2390000">
                <a:tc>
                  <a:txBody>
                    <a:bodyPr/>
                    <a:lstStyle/>
                    <a:p>
                      <a:pPr indent="0" lvl="0" marL="0" rtl="0" algn="ctr">
                        <a:spcBef>
                          <a:spcPts val="0"/>
                        </a:spcBef>
                        <a:spcAft>
                          <a:spcPts val="0"/>
                        </a:spcAft>
                        <a:buNone/>
                      </a:pPr>
                      <a:r>
                        <a:rPr b="1" lang="en">
                          <a:latin typeface="Trebuchet MS"/>
                          <a:ea typeface="Trebuchet MS"/>
                          <a:cs typeface="Trebuchet MS"/>
                          <a:sym typeface="Trebuchet MS"/>
                        </a:rPr>
                        <a:t>Action</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Roboto"/>
                          <a:ea typeface="Roboto"/>
                          <a:cs typeface="Roboto"/>
                          <a:sym typeface="Roboto"/>
                        </a:rPr>
                        <a:t>Acts indirectly &amp; Depletes vesicles from stored Norepinephrine→</a:t>
                      </a:r>
                      <a:r>
                        <a:rPr lang="en">
                          <a:solidFill>
                            <a:srgbClr val="CC0000"/>
                          </a:solidFill>
                          <a:latin typeface="Roboto"/>
                          <a:ea typeface="Roboto"/>
                          <a:cs typeface="Roboto"/>
                          <a:sym typeface="Roboto"/>
                        </a:rPr>
                        <a:t>Tachyphylaxis</a:t>
                      </a:r>
                      <a:r>
                        <a:rPr lang="en">
                          <a:latin typeface="Roboto"/>
                          <a:ea typeface="Roboto"/>
                          <a:cs typeface="Roboto"/>
                          <a:sym typeface="Roboto"/>
                        </a:rPr>
                        <a:t> </a:t>
                      </a:r>
                      <a:r>
                        <a:rPr lang="en" sz="1000">
                          <a:latin typeface="Roboto"/>
                          <a:ea typeface="Roboto"/>
                          <a:cs typeface="Roboto"/>
                          <a:sym typeface="Roboto"/>
                        </a:rPr>
                        <a:t>(</a:t>
                      </a:r>
                      <a:r>
                        <a:rPr lang="en" sz="1000">
                          <a:solidFill>
                            <a:srgbClr val="CC0000"/>
                          </a:solidFill>
                          <a:latin typeface="Roboto"/>
                          <a:ea typeface="Roboto"/>
                          <a:cs typeface="Roboto"/>
                          <a:sym typeface="Roboto"/>
                        </a:rPr>
                        <a:t>gradual decrease in the effect after a short period of time </a:t>
                      </a:r>
                      <a:r>
                        <a:rPr lang="en" sz="1000">
                          <a:solidFill>
                            <a:srgbClr val="999999"/>
                          </a:solidFill>
                          <a:latin typeface="Roboto"/>
                          <a:ea typeface="Roboto"/>
                          <a:cs typeface="Roboto"/>
                          <a:sym typeface="Roboto"/>
                        </a:rPr>
                        <a:t>with repeated administration. Ex: the evening dose has less effect than the morning dose) While tolerance occurs after a few days</a:t>
                      </a:r>
                      <a:r>
                        <a:rPr lang="en" sz="1000">
                          <a:latin typeface="Roboto"/>
                          <a:ea typeface="Roboto"/>
                          <a:cs typeface="Roboto"/>
                          <a:sym typeface="Roboto"/>
                        </a:rPr>
                        <a:t>.</a:t>
                      </a:r>
                      <a:endParaRPr sz="1000">
                        <a:latin typeface="Roboto"/>
                        <a:ea typeface="Roboto"/>
                        <a:cs typeface="Roboto"/>
                        <a:sym typeface="Roboto"/>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1- </a:t>
                      </a:r>
                      <a:r>
                        <a:rPr lang="en">
                          <a:solidFill>
                            <a:srgbClr val="CC0000"/>
                          </a:solidFill>
                          <a:latin typeface="Trebuchet MS"/>
                          <a:ea typeface="Trebuchet MS"/>
                          <a:cs typeface="Trebuchet MS"/>
                          <a:sym typeface="Trebuchet MS"/>
                        </a:rPr>
                        <a:t>Direct</a:t>
                      </a:r>
                      <a:r>
                        <a:rPr lang="en">
                          <a:latin typeface="Trebuchet MS"/>
                          <a:ea typeface="Trebuchet MS"/>
                          <a:cs typeface="Trebuchet MS"/>
                          <a:sym typeface="Trebuchet MS"/>
                        </a:rPr>
                        <a:t> action on receptors</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2- </a:t>
                      </a:r>
                      <a:r>
                        <a:rPr lang="en">
                          <a:solidFill>
                            <a:srgbClr val="CC0000"/>
                          </a:solidFill>
                          <a:latin typeface="Trebuchet MS"/>
                          <a:ea typeface="Trebuchet MS"/>
                          <a:cs typeface="Trebuchet MS"/>
                          <a:sym typeface="Trebuchet MS"/>
                        </a:rPr>
                        <a:t>Indirect</a:t>
                      </a:r>
                      <a:r>
                        <a:rPr lang="en">
                          <a:latin typeface="Trebuchet MS"/>
                          <a:ea typeface="Trebuchet MS"/>
                          <a:cs typeface="Trebuchet MS"/>
                          <a:sym typeface="Trebuchet MS"/>
                        </a:rPr>
                        <a:t> by releasing NE from adrenergic endings → depletes stores</a:t>
                      </a:r>
                      <a:endParaRPr>
                        <a:latin typeface="Trebuchet MS"/>
                        <a:ea typeface="Trebuchet MS"/>
                        <a:cs typeface="Trebuchet MS"/>
                        <a:sym typeface="Trebuchet MS"/>
                      </a:endParaRPr>
                    </a:p>
                    <a:p>
                      <a:pPr indent="0" lvl="0" marL="0" rtl="0" algn="ctr">
                        <a:spcBef>
                          <a:spcPts val="0"/>
                        </a:spcBef>
                        <a:spcAft>
                          <a:spcPts val="0"/>
                        </a:spcAft>
                        <a:buNone/>
                      </a:pPr>
                      <a:r>
                        <a:rPr lang="en">
                          <a:solidFill>
                            <a:srgbClr val="CC0000"/>
                          </a:solidFill>
                          <a:latin typeface="Trebuchet MS"/>
                          <a:ea typeface="Trebuchet MS"/>
                          <a:cs typeface="Trebuchet MS"/>
                          <a:sym typeface="Trebuchet MS"/>
                        </a:rPr>
                        <a:t>3-Tachyphylaxis</a:t>
                      </a:r>
                      <a:endParaRPr>
                        <a:solidFill>
                          <a:srgbClr val="CC0000"/>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r>
              <a:tr h="2552750">
                <a:tc>
                  <a:txBody>
                    <a:bodyPr/>
                    <a:lstStyle/>
                    <a:p>
                      <a:pPr indent="0" lvl="0" marL="0" rtl="0" algn="ctr">
                        <a:spcBef>
                          <a:spcPts val="0"/>
                        </a:spcBef>
                        <a:spcAft>
                          <a:spcPts val="0"/>
                        </a:spcAft>
                        <a:buNone/>
                      </a:pPr>
                      <a:r>
                        <a:rPr b="1" lang="en">
                          <a:latin typeface="Trebuchet MS"/>
                          <a:ea typeface="Trebuchet MS"/>
                          <a:cs typeface="Trebuchet MS"/>
                          <a:sym typeface="Trebuchet MS"/>
                        </a:rPr>
                        <a:t>Effects</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Roboto"/>
                          <a:ea typeface="Roboto"/>
                          <a:cs typeface="Roboto"/>
                          <a:sym typeface="Roboto"/>
                        </a:rPr>
                        <a:t>-</a:t>
                      </a:r>
                      <a:r>
                        <a:rPr lang="en">
                          <a:solidFill>
                            <a:srgbClr val="CC0000"/>
                          </a:solidFill>
                          <a:latin typeface="Roboto"/>
                          <a:ea typeface="Roboto"/>
                          <a:cs typeface="Roboto"/>
                          <a:sym typeface="Roboto"/>
                        </a:rPr>
                        <a:t>Has CNS stimulant effects</a:t>
                      </a:r>
                      <a:r>
                        <a:rPr lang="en">
                          <a:latin typeface="Roboto"/>
                          <a:ea typeface="Roboto"/>
                          <a:cs typeface="Roboto"/>
                          <a:sym typeface="Roboto"/>
                        </a:rPr>
                        <a:t>:                         Mental alertness, wakefulness, concentration &amp; self-confidence followed by </a:t>
                      </a:r>
                      <a:r>
                        <a:rPr lang="en">
                          <a:solidFill>
                            <a:srgbClr val="CC0000"/>
                          </a:solidFill>
                          <a:latin typeface="Roboto"/>
                          <a:ea typeface="Roboto"/>
                          <a:cs typeface="Roboto"/>
                          <a:sym typeface="Roboto"/>
                        </a:rPr>
                        <a:t>depression</a:t>
                      </a:r>
                      <a:r>
                        <a:rPr lang="en">
                          <a:latin typeface="Roboto"/>
                          <a:ea typeface="Roboto"/>
                          <a:cs typeface="Roboto"/>
                          <a:sym typeface="Roboto"/>
                        </a:rPr>
                        <a:t> &amp; </a:t>
                      </a:r>
                      <a:r>
                        <a:rPr lang="en">
                          <a:solidFill>
                            <a:srgbClr val="CC0000"/>
                          </a:solidFill>
                          <a:latin typeface="Roboto"/>
                          <a:ea typeface="Roboto"/>
                          <a:cs typeface="Roboto"/>
                          <a:sym typeface="Roboto"/>
                        </a:rPr>
                        <a:t>fatigue</a:t>
                      </a:r>
                      <a:r>
                        <a:rPr lang="en">
                          <a:latin typeface="Roboto"/>
                          <a:ea typeface="Roboto"/>
                          <a:cs typeface="Roboto"/>
                          <a:sym typeface="Roboto"/>
                        </a:rPr>
                        <a:t> on continued use.                - Euphoria→ causes abuse             - ↓ Weight by:                              ↓appetite &amp; ↑energy expenditure</a:t>
                      </a:r>
                      <a:endParaRPr>
                        <a:latin typeface="Roboto"/>
                        <a:ea typeface="Roboto"/>
                        <a:cs typeface="Roboto"/>
                        <a:sym typeface="Roboto"/>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rgbClr val="CC0000"/>
                          </a:solidFill>
                          <a:latin typeface="Roboto"/>
                          <a:ea typeface="Roboto"/>
                          <a:cs typeface="Roboto"/>
                          <a:sym typeface="Roboto"/>
                        </a:rPr>
                        <a:t>CNS stimulant effects</a:t>
                      </a:r>
                      <a:endParaRPr>
                        <a:solidFill>
                          <a:srgbClr val="CC0000"/>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a:latin typeface="Roboto"/>
                          <a:ea typeface="Roboto"/>
                          <a:cs typeface="Roboto"/>
                          <a:sym typeface="Roboto"/>
                        </a:rPr>
                        <a:t>(less than amphetamine)</a:t>
                      </a:r>
                      <a:endParaRPr>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a:latin typeface="Roboto"/>
                          <a:ea typeface="Roboto"/>
                          <a:cs typeface="Roboto"/>
                          <a:sym typeface="Roboto"/>
                        </a:rPr>
                        <a:t>Tachyphylaxis</a:t>
                      </a:r>
                      <a:endParaRPr>
                        <a:latin typeface="Roboto"/>
                        <a:ea typeface="Roboto"/>
                        <a:cs typeface="Roboto"/>
                        <a:sym typeface="Roboto"/>
                      </a:endParaRPr>
                    </a:p>
                    <a:p>
                      <a:pPr indent="0" lvl="0" marL="0" rtl="0" algn="ctr">
                        <a:spcBef>
                          <a:spcPts val="0"/>
                        </a:spcBef>
                        <a:spcAft>
                          <a:spcPts val="0"/>
                        </a:spcAft>
                        <a:buNone/>
                      </a:pPr>
                      <a:r>
                        <a:t/>
                      </a:r>
                      <a:endParaRPr>
                        <a:solidFill>
                          <a:srgbClr val="3C78D8"/>
                        </a:solidFill>
                        <a:latin typeface="Roboto"/>
                        <a:ea typeface="Roboto"/>
                        <a:cs typeface="Roboto"/>
                        <a:sym typeface="Roboto"/>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rgbClr val="CC0000"/>
                          </a:solidFill>
                          <a:latin typeface="Trebuchet MS"/>
                          <a:ea typeface="Trebuchet MS"/>
                          <a:cs typeface="Trebuchet MS"/>
                          <a:sym typeface="Trebuchet MS"/>
                        </a:rPr>
                        <a:t>Vasoconstriction</a:t>
                      </a:r>
                      <a:r>
                        <a:rPr lang="en">
                          <a:latin typeface="Trebuchet MS"/>
                          <a:ea typeface="Trebuchet MS"/>
                          <a:cs typeface="Trebuchet MS"/>
                          <a:sym typeface="Trebuchet MS"/>
                        </a:rPr>
                        <a:t> of blood vessels, mainly those</a:t>
                      </a:r>
                      <a:endParaRPr>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located in the nasal passages causing a decrease in symptoms of nasal congestion.</a:t>
                      </a:r>
                      <a:r>
                        <a:rPr lang="en" sz="1200">
                          <a:solidFill>
                            <a:srgbClr val="999999"/>
                          </a:solidFill>
                          <a:latin typeface="Trebuchet MS"/>
                          <a:ea typeface="Trebuchet MS"/>
                          <a:cs typeface="Trebuchet MS"/>
                          <a:sym typeface="Trebuchet MS"/>
                        </a:rPr>
                        <a:t>)نفس ا</a:t>
                      </a:r>
                      <a:r>
                        <a:rPr lang="en" sz="1200">
                          <a:solidFill>
                            <a:srgbClr val="999999"/>
                          </a:solidFill>
                          <a:latin typeface="Trebuchet MS"/>
                          <a:ea typeface="Trebuchet MS"/>
                          <a:cs typeface="Trebuchet MS"/>
                          <a:sym typeface="Trebuchet MS"/>
                        </a:rPr>
                        <a:t>لـ </a:t>
                      </a:r>
                      <a:r>
                        <a:rPr lang="en" sz="1200">
                          <a:solidFill>
                            <a:srgbClr val="6AA84F"/>
                          </a:solidFill>
                          <a:latin typeface="Trebuchet MS"/>
                          <a:ea typeface="Trebuchet MS"/>
                          <a:cs typeface="Trebuchet MS"/>
                          <a:sym typeface="Trebuchet MS"/>
                        </a:rPr>
                        <a:t>Phenylephrine</a:t>
                      </a:r>
                      <a:r>
                        <a:rPr lang="en" sz="1200">
                          <a:solidFill>
                            <a:srgbClr val="999999"/>
                          </a:solidFill>
                          <a:latin typeface="Trebuchet MS"/>
                          <a:ea typeface="Trebuchet MS"/>
                          <a:cs typeface="Trebuchet MS"/>
                          <a:sym typeface="Trebuchet MS"/>
                        </a:rPr>
                        <a:t>)</a:t>
                      </a:r>
                      <a:endParaRPr sz="1200">
                        <a:solidFill>
                          <a:srgbClr val="999999"/>
                        </a:solidFill>
                        <a:latin typeface="Trebuchet MS"/>
                        <a:ea typeface="Trebuchet MS"/>
                        <a:cs typeface="Trebuchet MS"/>
                        <a:sym typeface="Trebuchet MS"/>
                      </a:endParaRPr>
                    </a:p>
                  </a:txBody>
                  <a:tcPr marT="91425" marB="91425" marR="91425" marL="91425" anchor="ctr"/>
                </a:tc>
              </a:tr>
              <a:tr h="1477675">
                <a:tc>
                  <a:txBody>
                    <a:bodyPr/>
                    <a:lstStyle/>
                    <a:p>
                      <a:pPr indent="0" lvl="0" marL="0" rtl="0" algn="ctr">
                        <a:spcBef>
                          <a:spcPts val="0"/>
                        </a:spcBef>
                        <a:spcAft>
                          <a:spcPts val="0"/>
                        </a:spcAft>
                        <a:buNone/>
                      </a:pPr>
                      <a:r>
                        <a:rPr b="1" lang="en">
                          <a:latin typeface="Trebuchet MS"/>
                          <a:ea typeface="Trebuchet MS"/>
                          <a:cs typeface="Trebuchet MS"/>
                          <a:sym typeface="Trebuchet MS"/>
                        </a:rPr>
                        <a:t>Uses</a:t>
                      </a:r>
                      <a:endParaRPr b="1">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No more used therapeutically as it induces psychic and physical dependence and psychosis.</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No more therapeutically used but is abused by </a:t>
                      </a:r>
                      <a:r>
                        <a:rPr lang="en">
                          <a:solidFill>
                            <a:srgbClr val="CC0000"/>
                          </a:solidFill>
                          <a:latin typeface="Trebuchet MS"/>
                          <a:ea typeface="Trebuchet MS"/>
                          <a:cs typeface="Trebuchet MS"/>
                          <a:sym typeface="Trebuchet MS"/>
                        </a:rPr>
                        <a:t>athletes</a:t>
                      </a:r>
                      <a:r>
                        <a:rPr lang="en">
                          <a:latin typeface="Trebuchet MS"/>
                          <a:ea typeface="Trebuchet MS"/>
                          <a:cs typeface="Trebuchet MS"/>
                          <a:sym typeface="Trebuchet MS"/>
                        </a:rPr>
                        <a:t> and prohibited during games</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Roboto"/>
                          <a:ea typeface="Roboto"/>
                          <a:cs typeface="Roboto"/>
                          <a:sym typeface="Roboto"/>
                        </a:rPr>
                        <a:t>Used as nasal &amp; ocular decongestant &amp; in flu remedies.</a:t>
                      </a:r>
                      <a:endParaRPr>
                        <a:latin typeface="Roboto"/>
                        <a:ea typeface="Roboto"/>
                        <a:cs typeface="Roboto"/>
                        <a:sym typeface="Roboto"/>
                      </a:endParaRPr>
                    </a:p>
                  </a:txBody>
                  <a:tcPr marT="91425" marB="91425" marR="91425" marL="91425"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9" name="Shape 279"/>
        <p:cNvGrpSpPr/>
        <p:nvPr/>
      </p:nvGrpSpPr>
      <p:grpSpPr>
        <a:xfrm>
          <a:off x="0" y="0"/>
          <a:ext cx="0" cy="0"/>
          <a:chOff x="0" y="0"/>
          <a:chExt cx="0" cy="0"/>
        </a:xfrm>
      </p:grpSpPr>
      <p:sp>
        <p:nvSpPr>
          <p:cNvPr id="280" name="Google Shape;280;p25"/>
          <p:cNvSpPr/>
          <p:nvPr/>
        </p:nvSpPr>
        <p:spPr>
          <a:xfrm>
            <a:off x="-36450" y="-77225"/>
            <a:ext cx="7632900" cy="714900"/>
          </a:xfrm>
          <a:prstGeom prst="rect">
            <a:avLst/>
          </a:prstGeom>
          <a:solidFill>
            <a:schemeClr val="dk2"/>
          </a:solidFill>
          <a:ln cap="flat"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Comic Sans MS"/>
                <a:ea typeface="Comic Sans MS"/>
                <a:cs typeface="Comic Sans MS"/>
                <a:sym typeface="Comic Sans MS"/>
              </a:rPr>
              <a:t>Summary for U</a:t>
            </a:r>
            <a:r>
              <a:rPr b="1" lang="en" sz="2400">
                <a:solidFill>
                  <a:schemeClr val="lt1"/>
                </a:solidFill>
                <a:latin typeface="Comic Sans MS"/>
                <a:ea typeface="Comic Sans MS"/>
                <a:cs typeface="Comic Sans MS"/>
                <a:sym typeface="Comic Sans MS"/>
              </a:rPr>
              <a:t>ses</a:t>
            </a:r>
            <a:r>
              <a:rPr b="1" lang="en" sz="2400">
                <a:solidFill>
                  <a:schemeClr val="lt1"/>
                </a:solidFill>
                <a:latin typeface="Comic Sans MS"/>
                <a:ea typeface="Comic Sans MS"/>
                <a:cs typeface="Comic Sans MS"/>
                <a:sym typeface="Comic Sans MS"/>
              </a:rPr>
              <a:t> of Sympathomimetics</a:t>
            </a:r>
            <a:endParaRPr b="1" sz="2400">
              <a:solidFill>
                <a:schemeClr val="lt1"/>
              </a:solidFill>
              <a:latin typeface="Comic Sans MS"/>
              <a:ea typeface="Comic Sans MS"/>
              <a:cs typeface="Comic Sans MS"/>
              <a:sym typeface="Comic Sans MS"/>
            </a:endParaRPr>
          </a:p>
        </p:txBody>
      </p:sp>
      <p:sp>
        <p:nvSpPr>
          <p:cNvPr id="281" name="Google Shape;281;p25"/>
          <p:cNvSpPr txBox="1"/>
          <p:nvPr/>
        </p:nvSpPr>
        <p:spPr>
          <a:xfrm>
            <a:off x="921100" y="1560250"/>
            <a:ext cx="2528400" cy="185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Hypotension </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900">
                <a:solidFill>
                  <a:srgbClr val="CC0000"/>
                </a:solidFill>
                <a:latin typeface="Trebuchet MS"/>
                <a:ea typeface="Trebuchet MS"/>
                <a:cs typeface="Trebuchet MS"/>
                <a:sym typeface="Trebuchet MS"/>
              </a:rPr>
              <a:t>-Midodrine</a:t>
            </a:r>
            <a:endParaRPr sz="19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-Phenylephrine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-Norepinephrine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900">
                <a:solidFill>
                  <a:schemeClr val="dk1"/>
                </a:solidFill>
                <a:latin typeface="Trebuchet MS"/>
                <a:ea typeface="Trebuchet MS"/>
                <a:cs typeface="Trebuchet MS"/>
                <a:sym typeface="Trebuchet MS"/>
              </a:rPr>
              <a:t>-Phenylpropanol</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200">
                <a:solidFill>
                  <a:srgbClr val="6AA84F"/>
                </a:solidFill>
                <a:latin typeface="Trebuchet MS"/>
                <a:ea typeface="Trebuchet MS"/>
                <a:cs typeface="Trebuchet MS"/>
                <a:sym typeface="Trebuchet MS"/>
              </a:rPr>
              <a:t>(prof.hanan said skip this drug)</a:t>
            </a:r>
            <a:endParaRPr sz="1900">
              <a:solidFill>
                <a:schemeClr val="dk1"/>
              </a:solidFill>
              <a:latin typeface="Trebuchet MS"/>
              <a:ea typeface="Trebuchet MS"/>
              <a:cs typeface="Trebuchet MS"/>
              <a:sym typeface="Trebuchet MS"/>
            </a:endParaRPr>
          </a:p>
        </p:txBody>
      </p:sp>
      <p:sp>
        <p:nvSpPr>
          <p:cNvPr id="282" name="Google Shape;282;p25"/>
          <p:cNvSpPr txBox="1"/>
          <p:nvPr/>
        </p:nvSpPr>
        <p:spPr>
          <a:xfrm>
            <a:off x="4695900" y="1571075"/>
            <a:ext cx="4480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Cardiogenic shock </a:t>
            </a:r>
            <a:r>
              <a:rPr b="1" lang="en" sz="2200">
                <a:solidFill>
                  <a:schemeClr val="dk1"/>
                </a:solidFill>
                <a:latin typeface="Roboto"/>
                <a:ea typeface="Roboto"/>
                <a:cs typeface="Roboto"/>
                <a:sym typeface="Roboto"/>
              </a:rPr>
              <a:t>&amp;</a:t>
            </a:r>
            <a:r>
              <a:rPr b="1" lang="en" sz="2200">
                <a:solidFill>
                  <a:schemeClr val="dk1"/>
                </a:solidFill>
                <a:latin typeface="Trebuchet MS"/>
                <a:ea typeface="Trebuchet MS"/>
                <a:cs typeface="Trebuchet MS"/>
                <a:sym typeface="Trebuchet MS"/>
              </a:rPr>
              <a:t> </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acute heart failure</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900">
                <a:solidFill>
                  <a:srgbClr val="CC0000"/>
                </a:solidFill>
                <a:latin typeface="Trebuchet MS"/>
                <a:ea typeface="Trebuchet MS"/>
                <a:cs typeface="Trebuchet MS"/>
                <a:sym typeface="Trebuchet MS"/>
              </a:rPr>
              <a:t>-Dobutamine</a:t>
            </a:r>
            <a:endParaRPr sz="1900">
              <a:solidFill>
                <a:srgbClr val="CC0000"/>
              </a:solidFill>
              <a:latin typeface="Trebuchet MS"/>
              <a:ea typeface="Trebuchet MS"/>
              <a:cs typeface="Trebuchet MS"/>
              <a:sym typeface="Trebuchet MS"/>
            </a:endParaRPr>
          </a:p>
          <a:p>
            <a:pPr indent="0" lvl="0" marL="0" rtl="0" algn="l">
              <a:spcBef>
                <a:spcPts val="0"/>
              </a:spcBef>
              <a:spcAft>
                <a:spcPts val="0"/>
              </a:spcAft>
              <a:buNone/>
            </a:pPr>
            <a:r>
              <a:rPr lang="en" sz="1900">
                <a:solidFill>
                  <a:schemeClr val="dk1"/>
                </a:solidFill>
                <a:latin typeface="Trebuchet MS"/>
                <a:ea typeface="Trebuchet MS"/>
                <a:cs typeface="Trebuchet MS"/>
                <a:sym typeface="Trebuchet MS"/>
              </a:rPr>
              <a:t>-Dopamine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900">
                <a:solidFill>
                  <a:schemeClr val="dk1"/>
                </a:solidFill>
                <a:latin typeface="Trebuchet MS"/>
                <a:ea typeface="Trebuchet MS"/>
                <a:cs typeface="Trebuchet MS"/>
                <a:sym typeface="Trebuchet MS"/>
              </a:rPr>
              <a:t>-Epinephrine</a:t>
            </a:r>
            <a:endParaRPr b="1" sz="2200">
              <a:solidFill>
                <a:schemeClr val="dk1"/>
              </a:solidFill>
              <a:latin typeface="Trebuchet MS"/>
              <a:ea typeface="Trebuchet MS"/>
              <a:cs typeface="Trebuchet MS"/>
              <a:sym typeface="Trebuchet MS"/>
            </a:endParaRPr>
          </a:p>
        </p:txBody>
      </p:sp>
      <p:sp>
        <p:nvSpPr>
          <p:cNvPr id="283" name="Google Shape;283;p25"/>
          <p:cNvSpPr txBox="1"/>
          <p:nvPr/>
        </p:nvSpPr>
        <p:spPr>
          <a:xfrm>
            <a:off x="975275" y="4038200"/>
            <a:ext cx="2781300" cy="14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Shock</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rgbClr val="CC0000"/>
                </a:solidFill>
                <a:latin typeface="Trebuchet MS"/>
                <a:ea typeface="Trebuchet MS"/>
                <a:cs typeface="Trebuchet MS"/>
                <a:sym typeface="Trebuchet MS"/>
              </a:rPr>
              <a:t>-Dopamine</a:t>
            </a:r>
            <a:endParaRPr sz="19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-Norepinephrine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2200">
              <a:solidFill>
                <a:schemeClr val="dk1"/>
              </a:solidFill>
              <a:latin typeface="Trebuchet MS"/>
              <a:ea typeface="Trebuchet MS"/>
              <a:cs typeface="Trebuchet MS"/>
              <a:sym typeface="Trebuchet MS"/>
            </a:endParaRPr>
          </a:p>
        </p:txBody>
      </p:sp>
      <p:sp>
        <p:nvSpPr>
          <p:cNvPr id="284" name="Google Shape;284;p25"/>
          <p:cNvSpPr txBox="1"/>
          <p:nvPr/>
        </p:nvSpPr>
        <p:spPr>
          <a:xfrm>
            <a:off x="4695900" y="4038200"/>
            <a:ext cx="27813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Cardiac arrest </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rgbClr val="CC0000"/>
                </a:solidFill>
                <a:latin typeface="Trebuchet MS"/>
                <a:ea typeface="Trebuchet MS"/>
                <a:cs typeface="Trebuchet MS"/>
                <a:sym typeface="Trebuchet MS"/>
              </a:rPr>
              <a:t>-Dobutamine</a:t>
            </a:r>
            <a:endParaRPr sz="19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-Epinephrine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-Norepinephrine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2200">
              <a:solidFill>
                <a:schemeClr val="dk1"/>
              </a:solidFill>
              <a:latin typeface="Trebuchet MS"/>
              <a:ea typeface="Trebuchet MS"/>
              <a:cs typeface="Trebuchet MS"/>
              <a:sym typeface="Trebuchet MS"/>
            </a:endParaRPr>
          </a:p>
        </p:txBody>
      </p:sp>
      <p:sp>
        <p:nvSpPr>
          <p:cNvPr id="285" name="Google Shape;285;p25"/>
          <p:cNvSpPr txBox="1"/>
          <p:nvPr/>
        </p:nvSpPr>
        <p:spPr>
          <a:xfrm>
            <a:off x="975275" y="6092850"/>
            <a:ext cx="2781300" cy="254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Bronchial asthma</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2200">
                <a:solidFill>
                  <a:srgbClr val="CC0000"/>
                </a:solidFill>
                <a:latin typeface="Trebuchet MS"/>
                <a:ea typeface="Trebuchet MS"/>
                <a:cs typeface="Trebuchet MS"/>
                <a:sym typeface="Trebuchet MS"/>
              </a:rPr>
              <a:t>-Salbutamo</a:t>
            </a:r>
            <a:r>
              <a:rPr lang="en" sz="2200">
                <a:solidFill>
                  <a:srgbClr val="CC0000"/>
                </a:solidFill>
                <a:latin typeface="Trebuchet MS"/>
                <a:ea typeface="Trebuchet MS"/>
                <a:cs typeface="Trebuchet MS"/>
                <a:sym typeface="Trebuchet MS"/>
              </a:rPr>
              <a:t>l</a:t>
            </a:r>
            <a:endParaRPr sz="22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2200">
                <a:solidFill>
                  <a:srgbClr val="CC0000"/>
                </a:solidFill>
                <a:latin typeface="Trebuchet MS"/>
                <a:ea typeface="Trebuchet MS"/>
                <a:cs typeface="Trebuchet MS"/>
                <a:sym typeface="Trebuchet MS"/>
              </a:rPr>
              <a:t>-Salmeterol</a:t>
            </a:r>
            <a:endParaRPr sz="22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2200">
                <a:solidFill>
                  <a:schemeClr val="dk1"/>
                </a:solidFill>
                <a:latin typeface="Trebuchet MS"/>
                <a:ea typeface="Trebuchet MS"/>
                <a:cs typeface="Trebuchet MS"/>
                <a:sym typeface="Trebuchet MS"/>
              </a:rPr>
              <a:t>-Formoterol</a:t>
            </a:r>
            <a:endParaRPr sz="2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2200">
                <a:solidFill>
                  <a:schemeClr val="dk1"/>
                </a:solidFill>
                <a:latin typeface="Trebuchet MS"/>
                <a:ea typeface="Trebuchet MS"/>
                <a:cs typeface="Trebuchet MS"/>
                <a:sym typeface="Trebuchet MS"/>
              </a:rPr>
              <a:t>-Terbutalin</a:t>
            </a:r>
            <a:r>
              <a:rPr lang="en" sz="2200">
                <a:solidFill>
                  <a:schemeClr val="dk1"/>
                </a:solidFill>
                <a:latin typeface="Trebuchet MS"/>
                <a:ea typeface="Trebuchet MS"/>
                <a:cs typeface="Trebuchet MS"/>
                <a:sym typeface="Trebuchet MS"/>
              </a:rPr>
              <a:t>e</a:t>
            </a:r>
            <a:endParaRPr sz="2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2200">
                <a:solidFill>
                  <a:schemeClr val="dk1"/>
                </a:solidFill>
                <a:latin typeface="Trebuchet MS"/>
                <a:ea typeface="Trebuchet MS"/>
                <a:cs typeface="Trebuchet MS"/>
                <a:sym typeface="Trebuchet MS"/>
              </a:rPr>
              <a:t>-Isoprenaline</a:t>
            </a:r>
            <a:endParaRPr sz="22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2200">
                <a:solidFill>
                  <a:schemeClr val="dk1"/>
                </a:solidFill>
                <a:latin typeface="Trebuchet MS"/>
                <a:ea typeface="Trebuchet MS"/>
                <a:cs typeface="Trebuchet MS"/>
                <a:sym typeface="Trebuchet MS"/>
              </a:rPr>
              <a:t> </a:t>
            </a:r>
            <a:endParaRPr sz="2200">
              <a:solidFill>
                <a:schemeClr val="dk1"/>
              </a:solidFill>
              <a:latin typeface="Trebuchet MS"/>
              <a:ea typeface="Trebuchet MS"/>
              <a:cs typeface="Trebuchet MS"/>
              <a:sym typeface="Trebuchet MS"/>
            </a:endParaRPr>
          </a:p>
        </p:txBody>
      </p:sp>
      <p:sp>
        <p:nvSpPr>
          <p:cNvPr id="286" name="Google Shape;286;p25"/>
          <p:cNvSpPr txBox="1"/>
          <p:nvPr/>
        </p:nvSpPr>
        <p:spPr>
          <a:xfrm>
            <a:off x="4695900" y="6219134"/>
            <a:ext cx="2528400" cy="14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Premature labor </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rgbClr val="CC0000"/>
                </a:solidFill>
                <a:latin typeface="Trebuchet MS"/>
                <a:ea typeface="Trebuchet MS"/>
                <a:cs typeface="Trebuchet MS"/>
                <a:sym typeface="Trebuchet MS"/>
              </a:rPr>
              <a:t>-Ritodrine</a:t>
            </a:r>
            <a:endParaRPr sz="19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-Terbutaline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2200">
              <a:solidFill>
                <a:schemeClr val="dk1"/>
              </a:solidFill>
              <a:latin typeface="Trebuchet MS"/>
              <a:ea typeface="Trebuchet MS"/>
              <a:cs typeface="Trebuchet MS"/>
              <a:sym typeface="Trebuchet MS"/>
            </a:endParaRPr>
          </a:p>
        </p:txBody>
      </p:sp>
      <p:sp>
        <p:nvSpPr>
          <p:cNvPr id="287" name="Google Shape;287;p25"/>
          <p:cNvSpPr txBox="1"/>
          <p:nvPr/>
        </p:nvSpPr>
        <p:spPr>
          <a:xfrm>
            <a:off x="893975" y="8873925"/>
            <a:ext cx="2943900" cy="14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Nasal </a:t>
            </a:r>
            <a:r>
              <a:rPr b="1" lang="en" sz="2200">
                <a:solidFill>
                  <a:schemeClr val="dk1"/>
                </a:solidFill>
                <a:latin typeface="Trebuchet MS"/>
                <a:ea typeface="Trebuchet MS"/>
                <a:cs typeface="Trebuchet MS"/>
                <a:sym typeface="Trebuchet MS"/>
              </a:rPr>
              <a:t>decongestant</a:t>
            </a:r>
            <a:r>
              <a:rPr b="1" lang="en" sz="2200">
                <a:solidFill>
                  <a:schemeClr val="dk1"/>
                </a:solidFill>
                <a:latin typeface="Trebuchet MS"/>
                <a:ea typeface="Trebuchet MS"/>
                <a:cs typeface="Trebuchet MS"/>
                <a:sym typeface="Trebuchet MS"/>
              </a:rPr>
              <a:t> </a:t>
            </a:r>
            <a:endParaRPr b="1" sz="22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rgbClr val="CC0000"/>
                </a:solidFill>
                <a:latin typeface="Trebuchet MS"/>
                <a:ea typeface="Trebuchet MS"/>
                <a:cs typeface="Trebuchet MS"/>
                <a:sym typeface="Trebuchet MS"/>
              </a:rPr>
              <a:t>-Pseudoephedrine</a:t>
            </a:r>
            <a:endParaRPr sz="1900">
              <a:solidFill>
                <a:srgbClr val="CC0000"/>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solidFill>
                  <a:schemeClr val="dk1"/>
                </a:solidFill>
                <a:latin typeface="Trebuchet MS"/>
                <a:ea typeface="Trebuchet MS"/>
                <a:cs typeface="Trebuchet MS"/>
                <a:sym typeface="Trebuchet MS"/>
              </a:rPr>
              <a:t>-Phenylephrine</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2200">
              <a:solidFill>
                <a:schemeClr val="dk1"/>
              </a:solidFill>
              <a:latin typeface="Trebuchet MS"/>
              <a:ea typeface="Trebuchet MS"/>
              <a:cs typeface="Trebuchet MS"/>
              <a:sym typeface="Trebuchet MS"/>
            </a:endParaRPr>
          </a:p>
        </p:txBody>
      </p:sp>
      <p:sp>
        <p:nvSpPr>
          <p:cNvPr id="288" name="Google Shape;288;p25"/>
          <p:cNvSpPr txBox="1"/>
          <p:nvPr/>
        </p:nvSpPr>
        <p:spPr>
          <a:xfrm>
            <a:off x="4695900" y="8873925"/>
            <a:ext cx="3230700" cy="14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Sports </a:t>
            </a:r>
            <a:r>
              <a:rPr b="1" lang="en" sz="2200">
                <a:solidFill>
                  <a:srgbClr val="B7B7B7"/>
                </a:solidFill>
                <a:latin typeface="Trebuchet MS"/>
                <a:ea typeface="Trebuchet MS"/>
                <a:cs typeface="Trebuchet MS"/>
                <a:sym typeface="Trebuchet MS"/>
              </a:rPr>
              <a:t>Illegal</a:t>
            </a:r>
            <a:r>
              <a:rPr b="1" lang="en" sz="2200">
                <a:solidFill>
                  <a:srgbClr val="B7B7B7"/>
                </a:solidFill>
                <a:latin typeface="Trebuchet MS"/>
                <a:ea typeface="Trebuchet MS"/>
                <a:cs typeface="Trebuchet MS"/>
                <a:sym typeface="Trebuchet MS"/>
              </a:rPr>
              <a:t> use</a:t>
            </a:r>
            <a:endParaRPr b="1" sz="2200">
              <a:solidFill>
                <a:srgbClr val="B7B7B7"/>
              </a:solidFill>
              <a:latin typeface="Trebuchet MS"/>
              <a:ea typeface="Trebuchet MS"/>
              <a:cs typeface="Trebuchet MS"/>
              <a:sym typeface="Trebuchet MS"/>
            </a:endParaRPr>
          </a:p>
          <a:p>
            <a:pPr indent="0" lvl="0" marL="0" rtl="0" algn="l">
              <a:spcBef>
                <a:spcPts val="0"/>
              </a:spcBef>
              <a:spcAft>
                <a:spcPts val="0"/>
              </a:spcAft>
              <a:buNone/>
            </a:pPr>
            <a:r>
              <a:rPr lang="en" sz="1900">
                <a:solidFill>
                  <a:srgbClr val="CC0000"/>
                </a:solidFill>
                <a:latin typeface="Trebuchet MS"/>
                <a:ea typeface="Trebuchet MS"/>
                <a:cs typeface="Trebuchet MS"/>
                <a:sym typeface="Trebuchet MS"/>
              </a:rPr>
              <a:t>Ephedrine</a:t>
            </a:r>
            <a:r>
              <a:rPr lang="en" sz="1900">
                <a:solidFill>
                  <a:schemeClr val="dk1"/>
                </a:solidFill>
                <a:latin typeface="Trebuchet MS"/>
                <a:ea typeface="Trebuchet MS"/>
                <a:cs typeface="Trebuchet MS"/>
                <a:sym typeface="Trebuchet MS"/>
              </a:rPr>
              <a:t> </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900">
                <a:solidFill>
                  <a:schemeClr val="dk1"/>
                </a:solidFill>
                <a:latin typeface="Trebuchet MS"/>
                <a:ea typeface="Trebuchet MS"/>
                <a:cs typeface="Trebuchet MS"/>
                <a:sym typeface="Trebuchet MS"/>
              </a:rPr>
              <a:t>Amphetamine </a:t>
            </a:r>
            <a:endParaRPr sz="1900">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 sz="2200">
                <a:solidFill>
                  <a:schemeClr val="dk1"/>
                </a:solidFill>
                <a:latin typeface="Trebuchet MS"/>
                <a:ea typeface="Trebuchet MS"/>
                <a:cs typeface="Trebuchet MS"/>
                <a:sym typeface="Trebuchet MS"/>
              </a:rPr>
              <a:t> </a:t>
            </a:r>
            <a:endParaRPr b="1" sz="2200">
              <a:solidFill>
                <a:schemeClr val="dk1"/>
              </a:solidFill>
              <a:latin typeface="Trebuchet MS"/>
              <a:ea typeface="Trebuchet MS"/>
              <a:cs typeface="Trebuchet MS"/>
              <a:sym typeface="Trebuchet MS"/>
            </a:endParaRPr>
          </a:p>
        </p:txBody>
      </p:sp>
      <p:sp>
        <p:nvSpPr>
          <p:cNvPr id="289" name="Google Shape;289;p25"/>
          <p:cNvSpPr/>
          <p:nvPr/>
        </p:nvSpPr>
        <p:spPr>
          <a:xfrm>
            <a:off x="541825" y="1198099"/>
            <a:ext cx="1001700" cy="939300"/>
          </a:xfrm>
          <a:prstGeom prst="halfFrame">
            <a:avLst>
              <a:gd fmla="val 33333" name="adj1"/>
              <a:gd fmla="val 33333"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
        <p:nvSpPr>
          <p:cNvPr id="290" name="Google Shape;290;p25"/>
          <p:cNvSpPr/>
          <p:nvPr/>
        </p:nvSpPr>
        <p:spPr>
          <a:xfrm>
            <a:off x="4270275" y="1198099"/>
            <a:ext cx="1001700" cy="939300"/>
          </a:xfrm>
          <a:prstGeom prst="halfFrame">
            <a:avLst>
              <a:gd fmla="val 33333" name="adj1"/>
              <a:gd fmla="val 33333"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
        <p:nvSpPr>
          <p:cNvPr id="291" name="Google Shape;291;p25"/>
          <p:cNvSpPr/>
          <p:nvPr/>
        </p:nvSpPr>
        <p:spPr>
          <a:xfrm>
            <a:off x="541825" y="3645474"/>
            <a:ext cx="1001700" cy="939300"/>
          </a:xfrm>
          <a:prstGeom prst="halfFrame">
            <a:avLst>
              <a:gd fmla="val 33333" name="adj1"/>
              <a:gd fmla="val 33333"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
        <p:nvSpPr>
          <p:cNvPr id="292" name="Google Shape;292;p25"/>
          <p:cNvSpPr/>
          <p:nvPr/>
        </p:nvSpPr>
        <p:spPr>
          <a:xfrm>
            <a:off x="4270275" y="3651324"/>
            <a:ext cx="1001700" cy="939300"/>
          </a:xfrm>
          <a:prstGeom prst="halfFrame">
            <a:avLst>
              <a:gd fmla="val 33333" name="adj1"/>
              <a:gd fmla="val 33333"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
        <p:nvSpPr>
          <p:cNvPr id="293" name="Google Shape;293;p25"/>
          <p:cNvSpPr/>
          <p:nvPr/>
        </p:nvSpPr>
        <p:spPr>
          <a:xfrm>
            <a:off x="541825" y="5762012"/>
            <a:ext cx="1001700" cy="939300"/>
          </a:xfrm>
          <a:prstGeom prst="halfFrame">
            <a:avLst>
              <a:gd fmla="val 33333" name="adj1"/>
              <a:gd fmla="val 33333"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
        <p:nvSpPr>
          <p:cNvPr id="294" name="Google Shape;294;p25"/>
          <p:cNvSpPr/>
          <p:nvPr/>
        </p:nvSpPr>
        <p:spPr>
          <a:xfrm>
            <a:off x="4270275" y="5761999"/>
            <a:ext cx="1001700" cy="939300"/>
          </a:xfrm>
          <a:prstGeom prst="halfFrame">
            <a:avLst>
              <a:gd fmla="val 33333" name="adj1"/>
              <a:gd fmla="val 33333"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
        <p:nvSpPr>
          <p:cNvPr id="295" name="Google Shape;295;p25"/>
          <p:cNvSpPr/>
          <p:nvPr/>
        </p:nvSpPr>
        <p:spPr>
          <a:xfrm>
            <a:off x="541825" y="8536413"/>
            <a:ext cx="1001700" cy="939300"/>
          </a:xfrm>
          <a:prstGeom prst="halfFrame">
            <a:avLst>
              <a:gd fmla="val 33333" name="adj1"/>
              <a:gd fmla="val 33333"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
        <p:nvSpPr>
          <p:cNvPr id="296" name="Google Shape;296;p25"/>
          <p:cNvSpPr/>
          <p:nvPr/>
        </p:nvSpPr>
        <p:spPr>
          <a:xfrm>
            <a:off x="4270278" y="8536424"/>
            <a:ext cx="1001700" cy="939300"/>
          </a:xfrm>
          <a:prstGeom prst="halfFrame">
            <a:avLst>
              <a:gd fmla="val 33333" name="adj1"/>
              <a:gd fmla="val 33333"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0" name="Shape 300"/>
        <p:cNvGrpSpPr/>
        <p:nvPr/>
      </p:nvGrpSpPr>
      <p:grpSpPr>
        <a:xfrm>
          <a:off x="0" y="0"/>
          <a:ext cx="0" cy="0"/>
          <a:chOff x="0" y="0"/>
          <a:chExt cx="0" cy="0"/>
        </a:xfrm>
      </p:grpSpPr>
      <p:graphicFrame>
        <p:nvGraphicFramePr>
          <p:cNvPr id="301" name="Google Shape;301;p26"/>
          <p:cNvGraphicFramePr/>
          <p:nvPr/>
        </p:nvGraphicFramePr>
        <p:xfrm>
          <a:off x="0" y="0"/>
          <a:ext cx="3000000" cy="3000000"/>
        </p:xfrm>
        <a:graphic>
          <a:graphicData uri="http://schemas.openxmlformats.org/drawingml/2006/table">
            <a:tbl>
              <a:tblPr>
                <a:noFill/>
                <a:tableStyleId>{D84287C2-E4A0-4922-8740-152C472B8C58}</a:tableStyleId>
              </a:tblPr>
              <a:tblGrid>
                <a:gridCol w="1682400"/>
                <a:gridCol w="1407000"/>
                <a:gridCol w="4470600"/>
              </a:tblGrid>
              <a:tr h="489225">
                <a:tc gridSpan="3">
                  <a:txBody>
                    <a:bodyPr/>
                    <a:lstStyle/>
                    <a:p>
                      <a:pPr indent="0" lvl="0" marL="0" rtl="0" algn="ctr">
                        <a:spcBef>
                          <a:spcPts val="0"/>
                        </a:spcBef>
                        <a:spcAft>
                          <a:spcPts val="0"/>
                        </a:spcAft>
                        <a:buNone/>
                      </a:pPr>
                      <a:r>
                        <a:rPr b="1" lang="en" sz="2000">
                          <a:solidFill>
                            <a:srgbClr val="FFFFFF"/>
                          </a:solidFill>
                          <a:latin typeface="Trebuchet MS"/>
                          <a:ea typeface="Trebuchet MS"/>
                          <a:cs typeface="Trebuchet MS"/>
                          <a:sym typeface="Trebuchet MS"/>
                        </a:rPr>
                        <a:t>Summary </a:t>
                      </a:r>
                      <a:endParaRPr b="1" sz="20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c hMerge="1"/>
              </a:tr>
              <a:tr h="418850">
                <a:tc>
                  <a:txBody>
                    <a:bodyPr/>
                    <a:lstStyle/>
                    <a:p>
                      <a:pPr indent="0" lvl="0" marL="0" rtl="0" algn="ctr">
                        <a:spcBef>
                          <a:spcPts val="0"/>
                        </a:spcBef>
                        <a:spcAft>
                          <a:spcPts val="0"/>
                        </a:spcAft>
                        <a:buNone/>
                      </a:pPr>
                      <a:r>
                        <a:rPr b="1" lang="en" sz="1500">
                          <a:latin typeface="Trebuchet MS"/>
                          <a:ea typeface="Trebuchet MS"/>
                          <a:cs typeface="Trebuchet MS"/>
                          <a:sym typeface="Trebuchet MS"/>
                        </a:rPr>
                        <a:t>Drug</a:t>
                      </a:r>
                      <a:endParaRPr b="1" sz="1500">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Receptor </a:t>
                      </a:r>
                      <a:endParaRPr b="1" sz="1500">
                        <a:latin typeface="Trebuchet MS"/>
                        <a:ea typeface="Trebuchet MS"/>
                        <a:cs typeface="Trebuchet MS"/>
                        <a:sym typeface="Trebuchet MS"/>
                      </a:endParaRPr>
                    </a:p>
                  </a:txBody>
                  <a:tcPr marT="91425" marB="91425" marR="91425" marL="91425" anchor="ctr">
                    <a:solidFill>
                      <a:srgbClr val="D9D9D9"/>
                    </a:solidFill>
                  </a:tcPr>
                </a:tc>
                <a:tc>
                  <a:txBody>
                    <a:bodyPr/>
                    <a:lstStyle/>
                    <a:p>
                      <a:pPr indent="0" lvl="0" marL="0" rtl="0" algn="ctr">
                        <a:spcBef>
                          <a:spcPts val="0"/>
                        </a:spcBef>
                        <a:spcAft>
                          <a:spcPts val="0"/>
                        </a:spcAft>
                        <a:buNone/>
                      </a:pPr>
                      <a:r>
                        <a:rPr b="1" lang="en" sz="1500">
                          <a:latin typeface="Trebuchet MS"/>
                          <a:ea typeface="Trebuchet MS"/>
                          <a:cs typeface="Trebuchet MS"/>
                          <a:sym typeface="Trebuchet MS"/>
                        </a:rPr>
                        <a:t>Uses </a:t>
                      </a:r>
                      <a:endParaRPr b="1" sz="1500">
                        <a:latin typeface="Trebuchet MS"/>
                        <a:ea typeface="Trebuchet MS"/>
                        <a:cs typeface="Trebuchet MS"/>
                        <a:sym typeface="Trebuchet MS"/>
                      </a:endParaRPr>
                    </a:p>
                  </a:txBody>
                  <a:tcPr marT="91425" marB="91425" marR="91425" marL="91425" anchor="ctr">
                    <a:solidFill>
                      <a:srgbClr val="D9D9D9"/>
                    </a:solidFill>
                  </a:tcPr>
                </a:tc>
              </a:tr>
              <a:tr h="127207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Adrenaline</a:t>
                      </a:r>
                      <a:endParaRPr b="1">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α1, α2, β1,</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β2, β3</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-Combined with local anesthetic</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-Haemostatic (Stops bleeding)</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-In acute asthma</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-Anaphylactic shock</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-Cardiac arrest</a:t>
                      </a:r>
                      <a:endParaRPr>
                        <a:latin typeface="Trebuchet MS"/>
                        <a:ea typeface="Trebuchet MS"/>
                        <a:cs typeface="Trebuchet MS"/>
                        <a:sym typeface="Trebuchet MS"/>
                      </a:endParaRPr>
                    </a:p>
                  </a:txBody>
                  <a:tcPr marT="91425" marB="91425" marR="91425" marL="91425" anchor="ctr"/>
                </a:tc>
              </a:tr>
              <a:tr h="87322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Noradrenaline </a:t>
                      </a:r>
                      <a:endParaRPr b="1">
                        <a:latin typeface="Trebuchet MS"/>
                        <a:ea typeface="Trebuchet MS"/>
                        <a:cs typeface="Trebuchet MS"/>
                        <a:sym typeface="Trebuchet MS"/>
                      </a:endParaRPr>
                    </a:p>
                  </a:txBody>
                  <a:tcPr marT="91425" marB="91425" marR="91425" marL="91425" anchor="ctr">
                    <a:solidFill>
                      <a:schemeClr val="accent1"/>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α1, α2, β1,</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weak β2</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-local haemostatic with local anesthetic to reduce</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tachycardia.</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-in septic shock (after fluid replacement)</a:t>
                      </a:r>
                      <a:endParaRPr>
                        <a:latin typeface="Trebuchet MS"/>
                        <a:ea typeface="Trebuchet MS"/>
                        <a:cs typeface="Trebuchet MS"/>
                        <a:sym typeface="Trebuchet MS"/>
                      </a:endParaRPr>
                    </a:p>
                  </a:txBody>
                  <a:tcPr marT="91425" marB="91425" marR="91425" marL="91425" anchor="ctr"/>
                </a:tc>
              </a:tr>
              <a:tr h="62052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Isoprenaline</a:t>
                      </a:r>
                      <a:endParaRPr b="1">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β1, β2, β3</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cardiac arrest (preferred)</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-Rarely in acute attack of asthma</a:t>
                      </a:r>
                      <a:endParaRPr>
                        <a:latin typeface="Trebuchet MS"/>
                        <a:ea typeface="Trebuchet MS"/>
                        <a:cs typeface="Trebuchet MS"/>
                        <a:sym typeface="Trebuchet MS"/>
                      </a:endParaRPr>
                    </a:p>
                  </a:txBody>
                  <a:tcPr marT="91425" marB="91425" marR="91425" marL="91425" anchor="ctr"/>
                </a:tc>
              </a:tr>
              <a:tr h="814100">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Dopamine </a:t>
                      </a:r>
                      <a:endParaRPr b="1">
                        <a:latin typeface="Trebuchet MS"/>
                        <a:ea typeface="Trebuchet MS"/>
                        <a:cs typeface="Trebuchet MS"/>
                        <a:sym typeface="Trebuchet MS"/>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D1 &gt; β1 &gt; α1</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(in order)</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-Treatment of shocks: septic, Hypovolemic (after fluid</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replacement), cardiogenic (I.V)</a:t>
                      </a:r>
                      <a:endParaRPr>
                        <a:latin typeface="Trebuchet MS"/>
                        <a:ea typeface="Trebuchet MS"/>
                        <a:cs typeface="Trebuchet MS"/>
                        <a:sym typeface="Trebuchet MS"/>
                      </a:endParaRPr>
                    </a:p>
                  </a:txBody>
                  <a:tcPr marT="91425" marB="91425" marR="91425" marL="91425" anchor="ctr"/>
                </a:tc>
              </a:tr>
              <a:tr h="102432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Dobutamine</a:t>
                      </a:r>
                      <a:endParaRPr b="1">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β1</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Short term management of Cardiac decompensation.</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Acute myocardial infarction</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(AMI) &amp; heart failure.</a:t>
                      </a:r>
                      <a:endParaRPr>
                        <a:latin typeface="Trebuchet MS"/>
                        <a:ea typeface="Trebuchet MS"/>
                        <a:cs typeface="Trebuchet MS"/>
                        <a:sym typeface="Trebuchet MS"/>
                      </a:endParaRPr>
                    </a:p>
                  </a:txBody>
                  <a:tcPr marT="91425" marB="91425" marR="91425" marL="91425" anchor="ctr"/>
                </a:tc>
              </a:tr>
              <a:tr h="105487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Phenylephrine</a:t>
                      </a:r>
                      <a:endParaRPr b="1">
                        <a:latin typeface="Trebuchet MS"/>
                        <a:ea typeface="Trebuchet MS"/>
                        <a:cs typeface="Trebuchet MS"/>
                        <a:sym typeface="Trebuchet MS"/>
                      </a:endParaRPr>
                    </a:p>
                  </a:txBody>
                  <a:tcPr marT="91425" marB="91425" marR="91425" marL="91425" anchor="ctr">
                    <a:solidFill>
                      <a:schemeClr val="accent6"/>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α1</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Vasopressor (anti-hypotensive)</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Haemostatic with Local anesthesia.</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Mydriatic</a:t>
                      </a:r>
                      <a:endParaRPr>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
                          <a:solidFill>
                            <a:schemeClr val="dk1"/>
                          </a:solidFill>
                          <a:latin typeface="Trebuchet MS"/>
                          <a:ea typeface="Trebuchet MS"/>
                          <a:cs typeface="Trebuchet MS"/>
                          <a:sym typeface="Trebuchet MS"/>
                        </a:rPr>
                        <a:t>- Nasal decongestant</a:t>
                      </a:r>
                      <a:endParaRPr>
                        <a:latin typeface="Trebuchet MS"/>
                        <a:ea typeface="Trebuchet MS"/>
                        <a:cs typeface="Trebuchet MS"/>
                        <a:sym typeface="Trebuchet MS"/>
                      </a:endParaRPr>
                    </a:p>
                  </a:txBody>
                  <a:tcPr marT="91425" marB="91425" marR="91425" marL="91425" anchor="ctr"/>
                </a:tc>
              </a:tr>
              <a:tr h="513650">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Salbutamol </a:t>
                      </a:r>
                      <a:endParaRPr b="1">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β2</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Acute attack of asthma &amp; COPD.</a:t>
                      </a:r>
                      <a:endParaRPr>
                        <a:solidFill>
                          <a:schemeClr val="dk1"/>
                        </a:solidFill>
                        <a:latin typeface="Trebuchet MS"/>
                        <a:ea typeface="Trebuchet MS"/>
                        <a:cs typeface="Trebuchet MS"/>
                        <a:sym typeface="Trebuchet MS"/>
                      </a:endParaRPr>
                    </a:p>
                  </a:txBody>
                  <a:tcPr marT="91425" marB="91425" marR="91425" marL="91425" anchor="ctr"/>
                </a:tc>
              </a:tr>
              <a:tr h="40332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Ritodrine</a:t>
                      </a:r>
                      <a:endParaRPr b="1">
                        <a:latin typeface="Trebuchet MS"/>
                        <a:ea typeface="Trebuchet MS"/>
                        <a:cs typeface="Trebuchet MS"/>
                        <a:sym typeface="Trebuchet MS"/>
                      </a:endParaRPr>
                    </a:p>
                  </a:txBody>
                  <a:tcPr marT="91425" marB="91425" marR="91425" marL="91425" anchor="ctr">
                    <a:solidFill>
                      <a:schemeClr val="accent1"/>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β2</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Treat premature labor.</a:t>
                      </a:r>
                      <a:endParaRPr>
                        <a:latin typeface="Trebuchet MS"/>
                        <a:ea typeface="Trebuchet MS"/>
                        <a:cs typeface="Trebuchet MS"/>
                        <a:sym typeface="Trebuchet MS"/>
                      </a:endParaRPr>
                    </a:p>
                  </a:txBody>
                  <a:tcPr marT="91425" marB="91425" marR="91425" marL="91425" anchor="ctr"/>
                </a:tc>
              </a:tr>
              <a:tr h="513650">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Terbutaline</a:t>
                      </a:r>
                      <a:endParaRPr b="1">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β2</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__</a:t>
                      </a:r>
                      <a:endParaRPr>
                        <a:latin typeface="Trebuchet MS"/>
                        <a:ea typeface="Trebuchet MS"/>
                        <a:cs typeface="Trebuchet MS"/>
                        <a:sym typeface="Trebuchet MS"/>
                      </a:endParaRPr>
                    </a:p>
                  </a:txBody>
                  <a:tcPr marT="91425" marB="91425" marR="91425" marL="91425" anchor="ctr"/>
                </a:tc>
              </a:tr>
              <a:tr h="40332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Clonidine</a:t>
                      </a:r>
                      <a:endParaRPr b="1">
                        <a:latin typeface="Trebuchet MS"/>
                        <a:ea typeface="Trebuchet MS"/>
                        <a:cs typeface="Trebuchet MS"/>
                        <a:sym typeface="Trebuchet MS"/>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α2</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Antihypertensive</a:t>
                      </a:r>
                      <a:endParaRPr>
                        <a:latin typeface="Trebuchet MS"/>
                        <a:ea typeface="Trebuchet MS"/>
                        <a:cs typeface="Trebuchet MS"/>
                        <a:sym typeface="Trebuchet MS"/>
                      </a:endParaRPr>
                    </a:p>
                  </a:txBody>
                  <a:tcPr marT="91425" marB="91425" marR="91425" marL="91425" anchor="ctr"/>
                </a:tc>
              </a:tr>
              <a:tr h="513650">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Brimonidine</a:t>
                      </a:r>
                      <a:endParaRPr b="1">
                        <a:latin typeface="Trebuchet MS"/>
                        <a:ea typeface="Trebuchet MS"/>
                        <a:cs typeface="Trebuchet MS"/>
                        <a:sym typeface="Trebuchet MS"/>
                      </a:endParaRPr>
                    </a:p>
                  </a:txBody>
                  <a:tcPr marT="91425" marB="91425" marR="91425" marL="91425" anchor="ctr">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α2</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-Glaucoma treatment</a:t>
                      </a:r>
                      <a:endParaRPr>
                        <a:latin typeface="Trebuchet MS"/>
                        <a:ea typeface="Trebuchet MS"/>
                        <a:cs typeface="Trebuchet MS"/>
                        <a:sym typeface="Trebuchet MS"/>
                      </a:endParaRPr>
                    </a:p>
                  </a:txBody>
                  <a:tcPr marT="91425" marB="91425" marR="91425" marL="91425" anchor="ctr"/>
                </a:tc>
              </a:tr>
              <a:tr h="513650">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Amphetamine</a:t>
                      </a:r>
                      <a:endParaRPr b="1">
                        <a:latin typeface="Trebuchet MS"/>
                        <a:ea typeface="Trebuchet MS"/>
                        <a:cs typeface="Trebuchet MS"/>
                        <a:sym typeface="Trebuchet MS"/>
                      </a:endParaRPr>
                    </a:p>
                  </a:txBody>
                  <a:tcPr marT="91425" marB="91425" marR="91425" marL="91425" anchor="ctr">
                    <a:solidFill>
                      <a:schemeClr val="accent6"/>
                    </a:solidFill>
                  </a:tcPr>
                </a:tc>
                <a:tc>
                  <a:txBody>
                    <a:bodyPr/>
                    <a:lstStyle/>
                    <a:p>
                      <a:pPr indent="0" lvl="0" marL="0" marR="0" rtl="0" algn="ctr">
                        <a:lnSpc>
                          <a:spcPct val="100000"/>
                        </a:lnSpc>
                        <a:spcBef>
                          <a:spcPts val="0"/>
                        </a:spcBef>
                        <a:spcAft>
                          <a:spcPts val="0"/>
                        </a:spcAft>
                        <a:buNone/>
                      </a:pPr>
                      <a:r>
                        <a:rPr lang="en">
                          <a:latin typeface="Trebuchet MS"/>
                          <a:ea typeface="Trebuchet MS"/>
                          <a:cs typeface="Trebuchet MS"/>
                          <a:sym typeface="Trebuchet MS"/>
                        </a:rPr>
                        <a:t>__</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No more used therapeutically</a:t>
                      </a:r>
                      <a:endParaRPr>
                        <a:latin typeface="Trebuchet MS"/>
                        <a:ea typeface="Trebuchet MS"/>
                        <a:cs typeface="Trebuchet MS"/>
                        <a:sym typeface="Trebuchet MS"/>
                      </a:endParaRPr>
                    </a:p>
                  </a:txBody>
                  <a:tcPr marT="91425" marB="91425" marR="91425" marL="91425" anchor="ctr"/>
                </a:tc>
              </a:tr>
              <a:tr h="60387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Ephedrine</a:t>
                      </a:r>
                      <a:endParaRPr b="1">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None/>
                      </a:pPr>
                      <a:r>
                        <a:rPr lang="en">
                          <a:solidFill>
                            <a:schemeClr val="dk1"/>
                          </a:solidFill>
                          <a:latin typeface="Trebuchet MS"/>
                          <a:ea typeface="Trebuchet MS"/>
                          <a:cs typeface="Trebuchet MS"/>
                          <a:sym typeface="Trebuchet MS"/>
                        </a:rPr>
                        <a:t>__</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No more therapeutically used but is abused by athletes</a:t>
                      </a:r>
                      <a:endParaRPr>
                        <a:latin typeface="Trebuchet MS"/>
                        <a:ea typeface="Trebuchet MS"/>
                        <a:cs typeface="Trebuchet MS"/>
                        <a:sym typeface="Trebuchet MS"/>
                      </a:endParaRPr>
                    </a:p>
                  </a:txBody>
                  <a:tcPr marT="91425" marB="91425" marR="91425" marL="91425" anchor="ctr"/>
                </a:tc>
              </a:tr>
              <a:tr h="659675">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Pseudoephedrine</a:t>
                      </a:r>
                      <a:endParaRPr b="1">
                        <a:latin typeface="Trebuchet MS"/>
                        <a:ea typeface="Trebuchet MS"/>
                        <a:cs typeface="Trebuchet MS"/>
                        <a:sym typeface="Trebuchet MS"/>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lang="en">
                          <a:solidFill>
                            <a:schemeClr val="dk1"/>
                          </a:solidFill>
                          <a:latin typeface="Trebuchet MS"/>
                          <a:ea typeface="Trebuchet MS"/>
                          <a:cs typeface="Trebuchet MS"/>
                          <a:sym typeface="Trebuchet MS"/>
                        </a:rPr>
                        <a:t>__</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Nasal &amp; ocular decongestant</a:t>
                      </a:r>
                      <a:endParaRPr>
                        <a:solidFill>
                          <a:schemeClr val="dk1"/>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 In flu remedies.</a:t>
                      </a:r>
                      <a:endParaRPr>
                        <a:latin typeface="Trebuchet MS"/>
                        <a:ea typeface="Trebuchet MS"/>
                        <a:cs typeface="Trebuchet MS"/>
                        <a:sym typeface="Trebuchet MS"/>
                      </a:endParaRPr>
                    </a:p>
                  </a:txBody>
                  <a:tcPr marT="91425" marB="91425" marR="91425" marL="91425"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aphicFrame>
        <p:nvGraphicFramePr>
          <p:cNvPr id="306" name="Google Shape;306;p27"/>
          <p:cNvGraphicFramePr/>
          <p:nvPr/>
        </p:nvGraphicFramePr>
        <p:xfrm>
          <a:off x="0" y="742800"/>
          <a:ext cx="3000000" cy="3000000"/>
        </p:xfrm>
        <a:graphic>
          <a:graphicData uri="http://schemas.openxmlformats.org/drawingml/2006/table">
            <a:tbl>
              <a:tblPr>
                <a:noFill/>
                <a:tableStyleId>{D84287C2-E4A0-4922-8740-152C472B8C58}</a:tableStyleId>
              </a:tblPr>
              <a:tblGrid>
                <a:gridCol w="1890000"/>
                <a:gridCol w="1890000"/>
                <a:gridCol w="1890000"/>
                <a:gridCol w="1890000"/>
              </a:tblGrid>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1-which drug is Direct Acting?</a:t>
                      </a:r>
                      <a:endParaRPr>
                        <a:latin typeface="Trebuchet MS"/>
                        <a:ea typeface="Trebuchet MS"/>
                        <a:cs typeface="Trebuchet MS"/>
                        <a:sym typeface="Trebuchet MS"/>
                      </a:endParaRPr>
                    </a:p>
                  </a:txBody>
                  <a:tcPr marT="91425" marB="91425" marR="91425" marL="91425">
                    <a:solidFill>
                      <a:schemeClr val="accent4"/>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A)Tyramine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B)adrenaline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C)ephedrine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D)antidepressants</a:t>
                      </a:r>
                      <a:endParaRPr>
                        <a:latin typeface="Trebuchet MS"/>
                        <a:ea typeface="Trebuchet MS"/>
                        <a:cs typeface="Trebuchet MS"/>
                        <a:sym typeface="Trebuchet MS"/>
                      </a:endParaRPr>
                    </a:p>
                  </a:txBody>
                  <a:tcPr marT="91425" marB="91425" marR="91425" marL="91425"/>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2-what is the drug of choice in case of Anaphylactic Shock?</a:t>
                      </a:r>
                      <a:endParaRPr>
                        <a:latin typeface="Trebuchet MS"/>
                        <a:ea typeface="Trebuchet MS"/>
                        <a:cs typeface="Trebuchet MS"/>
                        <a:sym typeface="Trebuchet MS"/>
                      </a:endParaRPr>
                    </a:p>
                  </a:txBody>
                  <a:tcPr marT="91425" marB="91425" marR="91425" marL="91425">
                    <a:solidFill>
                      <a:schemeClr val="lt2"/>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A)Isoprenaline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B)Dobutamine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C)Adrenaline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D)Salbutamol</a:t>
                      </a:r>
                      <a:endParaRPr>
                        <a:latin typeface="Trebuchet MS"/>
                        <a:ea typeface="Trebuchet MS"/>
                        <a:cs typeface="Trebuchet MS"/>
                        <a:sym typeface="Trebuchet MS"/>
                      </a:endParaRPr>
                    </a:p>
                  </a:txBody>
                  <a:tcPr marT="91425" marB="91425" marR="91425" marL="91425"/>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3-which drug act on receptor depending on dose?</a:t>
                      </a:r>
                      <a:endParaRPr>
                        <a:latin typeface="Trebuchet MS"/>
                        <a:ea typeface="Trebuchet MS"/>
                        <a:cs typeface="Trebuchet MS"/>
                        <a:sym typeface="Trebuchet MS"/>
                      </a:endParaRPr>
                    </a:p>
                  </a:txBody>
                  <a:tcPr marT="91425" marB="91425" marR="91425" marL="91425">
                    <a:solidFill>
                      <a:schemeClr val="accent4"/>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A)Dopamine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B)Dobutamine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C)Phenylephrine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D)Ritodrine</a:t>
                      </a:r>
                      <a:endParaRPr>
                        <a:latin typeface="Trebuchet MS"/>
                        <a:ea typeface="Trebuchet MS"/>
                        <a:cs typeface="Trebuchet MS"/>
                        <a:sym typeface="Trebuchet MS"/>
                      </a:endParaRPr>
                    </a:p>
                  </a:txBody>
                  <a:tcPr marT="91425" marB="91425" marR="91425" marL="91425"/>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4-a patient had cardiac surgery what is the drug of choice?</a:t>
                      </a:r>
                      <a:endParaRPr>
                        <a:latin typeface="Trebuchet MS"/>
                        <a:ea typeface="Trebuchet MS"/>
                        <a:cs typeface="Trebuchet MS"/>
                        <a:sym typeface="Trebuchet MS"/>
                      </a:endParaRPr>
                    </a:p>
                  </a:txBody>
                  <a:tcPr marT="91425" marB="91425" marR="91425" marL="91425">
                    <a:solidFill>
                      <a:schemeClr val="lt2"/>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A)Phenylephrine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B)Dobutamine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C)Terbutaline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D)Ritodrine</a:t>
                      </a:r>
                      <a:endParaRPr>
                        <a:latin typeface="Trebuchet MS"/>
                        <a:ea typeface="Trebuchet MS"/>
                        <a:cs typeface="Trebuchet MS"/>
                        <a:sym typeface="Trebuchet MS"/>
                      </a:endParaRPr>
                    </a:p>
                  </a:txBody>
                  <a:tcPr marT="91425" marB="91425" marR="91425" marL="91425"/>
                </a:tc>
              </a:tr>
              <a:tr h="512500">
                <a:tc gridSpan="4">
                  <a:txBody>
                    <a:bodyPr/>
                    <a:lstStyle/>
                    <a:p>
                      <a:pPr indent="0" lvl="0" marL="0" rtl="0" algn="l">
                        <a:spcBef>
                          <a:spcPts val="0"/>
                        </a:spcBef>
                        <a:spcAft>
                          <a:spcPts val="0"/>
                        </a:spcAft>
                        <a:buNone/>
                      </a:pPr>
                      <a:r>
                        <a:rPr lang="en">
                          <a:latin typeface="Trebuchet MS"/>
                          <a:ea typeface="Trebuchet MS"/>
                          <a:cs typeface="Trebuchet MS"/>
                          <a:sym typeface="Trebuchet MS"/>
                        </a:rPr>
                        <a:t>5-to Treat premature labor what drug to use?</a:t>
                      </a:r>
                      <a:endParaRPr>
                        <a:latin typeface="Trebuchet MS"/>
                        <a:ea typeface="Trebuchet MS"/>
                        <a:cs typeface="Trebuchet MS"/>
                        <a:sym typeface="Trebuchet MS"/>
                      </a:endParaRPr>
                    </a:p>
                  </a:txBody>
                  <a:tcPr marT="91425" marB="91425" marR="91425" marL="91425">
                    <a:solidFill>
                      <a:schemeClr val="accent4"/>
                    </a:solidFill>
                  </a:tcPr>
                </a:tc>
                <a:tc hMerge="1"/>
                <a:tc hMerge="1"/>
                <a:tc hMerge="1"/>
              </a:tr>
              <a:tr h="512500">
                <a:tc>
                  <a:txBody>
                    <a:bodyPr/>
                    <a:lstStyle/>
                    <a:p>
                      <a:pPr indent="0" lvl="0" marL="0" rtl="0" algn="l">
                        <a:spcBef>
                          <a:spcPts val="0"/>
                        </a:spcBef>
                        <a:spcAft>
                          <a:spcPts val="0"/>
                        </a:spcAft>
                        <a:buNone/>
                      </a:pPr>
                      <a:r>
                        <a:rPr lang="en">
                          <a:latin typeface="Trebuchet MS"/>
                          <a:ea typeface="Trebuchet MS"/>
                          <a:cs typeface="Trebuchet MS"/>
                          <a:sym typeface="Trebuchet MS"/>
                        </a:rPr>
                        <a:t>A)Salbutamol</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B)Pseudoephedrine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C)Ritodrine</a:t>
                      </a:r>
                      <a:endParaRPr>
                        <a:latin typeface="Trebuchet MS"/>
                        <a:ea typeface="Trebuchet MS"/>
                        <a:cs typeface="Trebuchet MS"/>
                        <a:sym typeface="Trebuchet MS"/>
                      </a:endParaRPr>
                    </a:p>
                  </a:txBody>
                  <a:tcPr marT="91425" marB="91425" marR="91425" marL="91425"/>
                </a:tc>
                <a:tc>
                  <a:txBody>
                    <a:bodyPr/>
                    <a:lstStyle/>
                    <a:p>
                      <a:pPr indent="0" lvl="0" marL="0" rtl="0" algn="l">
                        <a:spcBef>
                          <a:spcPts val="0"/>
                        </a:spcBef>
                        <a:spcAft>
                          <a:spcPts val="0"/>
                        </a:spcAft>
                        <a:buNone/>
                      </a:pPr>
                      <a:r>
                        <a:rPr lang="en">
                          <a:latin typeface="Trebuchet MS"/>
                          <a:ea typeface="Trebuchet MS"/>
                          <a:cs typeface="Trebuchet MS"/>
                          <a:sym typeface="Trebuchet MS"/>
                        </a:rPr>
                        <a:t>D)Clonidine</a:t>
                      </a:r>
                      <a:endParaRPr>
                        <a:latin typeface="Trebuchet MS"/>
                        <a:ea typeface="Trebuchet MS"/>
                        <a:cs typeface="Trebuchet MS"/>
                        <a:sym typeface="Trebuchet MS"/>
                      </a:endParaRPr>
                    </a:p>
                  </a:txBody>
                  <a:tcPr marT="91425" marB="91425" marR="91425" marL="91425"/>
                </a:tc>
              </a:tr>
            </a:tbl>
          </a:graphicData>
        </a:graphic>
      </p:graphicFrame>
      <p:sp>
        <p:nvSpPr>
          <p:cNvPr id="307" name="Google Shape;307;p27"/>
          <p:cNvSpPr txBox="1"/>
          <p:nvPr/>
        </p:nvSpPr>
        <p:spPr>
          <a:xfrm>
            <a:off x="0" y="0"/>
            <a:ext cx="1890000" cy="74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Comic Sans MS"/>
                <a:ea typeface="Comic Sans MS"/>
                <a:cs typeface="Comic Sans MS"/>
                <a:sym typeface="Comic Sans MS"/>
              </a:rPr>
              <a:t>MCQs</a:t>
            </a:r>
            <a:endParaRPr b="1" sz="3600">
              <a:solidFill>
                <a:schemeClr val="dk1"/>
              </a:solidFill>
              <a:latin typeface="Comic Sans MS"/>
              <a:ea typeface="Comic Sans MS"/>
              <a:cs typeface="Comic Sans MS"/>
              <a:sym typeface="Comic Sans MS"/>
            </a:endParaRPr>
          </a:p>
        </p:txBody>
      </p:sp>
      <p:pic>
        <p:nvPicPr>
          <p:cNvPr id="308" name="Google Shape;308;p27"/>
          <p:cNvPicPr preferRelativeResize="0"/>
          <p:nvPr/>
        </p:nvPicPr>
        <p:blipFill>
          <a:blip r:embed="rId3">
            <a:alphaModFix/>
          </a:blip>
          <a:stretch>
            <a:fillRect/>
          </a:stretch>
        </p:blipFill>
        <p:spPr>
          <a:xfrm>
            <a:off x="1669933" y="0"/>
            <a:ext cx="742801" cy="742799"/>
          </a:xfrm>
          <a:prstGeom prst="rect">
            <a:avLst/>
          </a:prstGeom>
          <a:noFill/>
          <a:ln>
            <a:noFill/>
          </a:ln>
        </p:spPr>
      </p:pic>
      <p:sp>
        <p:nvSpPr>
          <p:cNvPr id="309" name="Google Shape;309;p27"/>
          <p:cNvSpPr txBox="1"/>
          <p:nvPr/>
        </p:nvSpPr>
        <p:spPr>
          <a:xfrm>
            <a:off x="0" y="5867801"/>
            <a:ext cx="1767900" cy="85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chemeClr val="dk1"/>
                </a:solidFill>
                <a:latin typeface="Comic Sans MS"/>
                <a:ea typeface="Comic Sans MS"/>
                <a:cs typeface="Comic Sans MS"/>
                <a:sym typeface="Comic Sans MS"/>
              </a:rPr>
              <a:t>SAQ</a:t>
            </a:r>
            <a:endParaRPr b="1" sz="3600">
              <a:solidFill>
                <a:schemeClr val="dk1"/>
              </a:solidFill>
              <a:latin typeface="Comic Sans MS"/>
              <a:ea typeface="Comic Sans MS"/>
              <a:cs typeface="Comic Sans MS"/>
              <a:sym typeface="Comic Sans MS"/>
            </a:endParaRPr>
          </a:p>
        </p:txBody>
      </p:sp>
      <p:sp>
        <p:nvSpPr>
          <p:cNvPr id="310" name="Google Shape;310;p27"/>
          <p:cNvSpPr txBox="1"/>
          <p:nvPr/>
        </p:nvSpPr>
        <p:spPr>
          <a:xfrm>
            <a:off x="212849" y="6685172"/>
            <a:ext cx="7134300" cy="14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Trebuchet MS"/>
                <a:ea typeface="Trebuchet MS"/>
                <a:cs typeface="Trebuchet MS"/>
                <a:sym typeface="Trebuchet MS"/>
              </a:rPr>
              <a:t>1-Give 2 drug of Indirect Acting that Can not bind to receptors directly and </a:t>
            </a:r>
            <a:r>
              <a:rPr b="1" lang="en" sz="1600">
                <a:latin typeface="Trebuchet MS"/>
                <a:ea typeface="Trebuchet MS"/>
                <a:cs typeface="Trebuchet MS"/>
                <a:sym typeface="Trebuchet MS"/>
              </a:rPr>
              <a:t>Stimulate</a:t>
            </a:r>
            <a:r>
              <a:rPr lang="en" sz="1600">
                <a:latin typeface="Trebuchet MS"/>
                <a:ea typeface="Trebuchet MS"/>
                <a:cs typeface="Trebuchet MS"/>
                <a:sym typeface="Trebuchet MS"/>
              </a:rPr>
              <a:t> adrenergic receptors +explain the mechanism?</a:t>
            </a:r>
            <a:endParaRPr sz="1600">
              <a:latin typeface="Trebuchet MS"/>
              <a:ea typeface="Trebuchet MS"/>
              <a:cs typeface="Trebuchet MS"/>
              <a:sym typeface="Trebuchet MS"/>
            </a:endParaRPr>
          </a:p>
          <a:p>
            <a:pPr indent="0" lvl="0" marL="0" rtl="0" algn="l">
              <a:spcBef>
                <a:spcPts val="0"/>
              </a:spcBef>
              <a:spcAft>
                <a:spcPts val="0"/>
              </a:spcAft>
              <a:buNone/>
            </a:pPr>
            <a:r>
              <a:rPr lang="en" sz="1600">
                <a:latin typeface="Trebuchet MS"/>
                <a:ea typeface="Trebuchet MS"/>
                <a:cs typeface="Trebuchet MS"/>
                <a:sym typeface="Trebuchet MS"/>
              </a:rPr>
              <a:t>2-list the Selective Adrenergic Agonist?</a:t>
            </a:r>
            <a:endParaRPr sz="1600">
              <a:latin typeface="Trebuchet MS"/>
              <a:ea typeface="Trebuchet MS"/>
              <a:cs typeface="Trebuchet MS"/>
              <a:sym typeface="Trebuchet MS"/>
            </a:endParaRPr>
          </a:p>
          <a:p>
            <a:pPr indent="0" lvl="0" marL="0" rtl="0" algn="l">
              <a:spcBef>
                <a:spcPts val="0"/>
              </a:spcBef>
              <a:spcAft>
                <a:spcPts val="0"/>
              </a:spcAft>
              <a:buNone/>
            </a:pPr>
            <a:r>
              <a:rPr lang="en" sz="1600">
                <a:latin typeface="Trebuchet MS"/>
                <a:ea typeface="Trebuchet MS"/>
                <a:cs typeface="Trebuchet MS"/>
                <a:sym typeface="Trebuchet MS"/>
              </a:rPr>
              <a:t>3-what is the Action of Adrenaline on Pregnant Uterus?</a:t>
            </a:r>
            <a:endParaRPr sz="1600">
              <a:latin typeface="Trebuchet MS"/>
              <a:ea typeface="Trebuchet MS"/>
              <a:cs typeface="Trebuchet MS"/>
              <a:sym typeface="Trebuchet MS"/>
            </a:endParaRPr>
          </a:p>
          <a:p>
            <a:pPr indent="0" lvl="0" marL="0" rtl="0" algn="l">
              <a:spcBef>
                <a:spcPts val="0"/>
              </a:spcBef>
              <a:spcAft>
                <a:spcPts val="0"/>
              </a:spcAft>
              <a:buNone/>
            </a:pPr>
            <a:r>
              <a:rPr lang="en" sz="1600">
                <a:latin typeface="Trebuchet MS"/>
                <a:ea typeface="Trebuchet MS"/>
                <a:cs typeface="Trebuchet MS"/>
                <a:sym typeface="Trebuchet MS"/>
              </a:rPr>
              <a:t>4-you survived this lecture reward </a:t>
            </a:r>
            <a:r>
              <a:rPr lang="en" sz="1600">
                <a:latin typeface="Trebuchet MS"/>
                <a:ea typeface="Trebuchet MS"/>
                <a:cs typeface="Trebuchet MS"/>
                <a:sym typeface="Trebuchet MS"/>
              </a:rPr>
              <a:t>yourself</a:t>
            </a:r>
            <a:r>
              <a:rPr lang="en" sz="1600">
                <a:latin typeface="Trebuchet MS"/>
                <a:ea typeface="Trebuchet MS"/>
                <a:cs typeface="Trebuchet MS"/>
                <a:sym typeface="Trebuchet MS"/>
              </a:rPr>
              <a:t>💪</a:t>
            </a:r>
            <a:endParaRPr sz="1600">
              <a:latin typeface="Trebuchet MS"/>
              <a:ea typeface="Trebuchet MS"/>
              <a:cs typeface="Trebuchet MS"/>
              <a:sym typeface="Trebuchet MS"/>
            </a:endParaRPr>
          </a:p>
        </p:txBody>
      </p:sp>
      <p:sp>
        <p:nvSpPr>
          <p:cNvPr id="311" name="Google Shape;311;p27"/>
          <p:cNvSpPr txBox="1"/>
          <p:nvPr/>
        </p:nvSpPr>
        <p:spPr>
          <a:xfrm>
            <a:off x="212851" y="8120366"/>
            <a:ext cx="7017900" cy="12429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Trebuchet MS"/>
                <a:ea typeface="Trebuchet MS"/>
                <a:cs typeface="Trebuchet MS"/>
                <a:sym typeface="Trebuchet MS"/>
              </a:rPr>
              <a:t>1-amphetamin–Tyramine </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a:solidFill>
                  <a:srgbClr val="999999"/>
                </a:solidFill>
                <a:latin typeface="Trebuchet MS"/>
                <a:ea typeface="Trebuchet MS"/>
                <a:cs typeface="Trebuchet MS"/>
                <a:sym typeface="Trebuchet MS"/>
              </a:rPr>
              <a:t>by increasing noradrenaline release from presynaptic adrenergic nerve endings.</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a:solidFill>
                  <a:srgbClr val="999999"/>
                </a:solidFill>
                <a:latin typeface="Trebuchet MS"/>
                <a:ea typeface="Trebuchet MS"/>
                <a:cs typeface="Trebuchet MS"/>
                <a:sym typeface="Trebuchet MS"/>
              </a:rPr>
              <a:t>2-Phenylephrine–Methyldopa and clonidine—Dobutamine-Salbutamol- terbutaline-ritodrine</a:t>
            </a:r>
            <a:endParaRPr>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a:solidFill>
                  <a:srgbClr val="999999"/>
                </a:solidFill>
                <a:latin typeface="Trebuchet MS"/>
                <a:ea typeface="Trebuchet MS"/>
                <a:cs typeface="Trebuchet MS"/>
                <a:sym typeface="Trebuchet MS"/>
              </a:rPr>
              <a:t>3-relaxation tocolytic effect (β2) ‘prominent action’</a:t>
            </a:r>
            <a:endParaRPr>
              <a:solidFill>
                <a:srgbClr val="999999"/>
              </a:solidFill>
              <a:latin typeface="Trebuchet MS"/>
              <a:ea typeface="Trebuchet MS"/>
              <a:cs typeface="Trebuchet MS"/>
              <a:sym typeface="Trebuchet MS"/>
            </a:endParaRPr>
          </a:p>
        </p:txBody>
      </p:sp>
      <p:sp>
        <p:nvSpPr>
          <p:cNvPr id="312" name="Google Shape;312;p27"/>
          <p:cNvSpPr txBox="1"/>
          <p:nvPr/>
        </p:nvSpPr>
        <p:spPr>
          <a:xfrm rot="10800000">
            <a:off x="5329500" y="5867800"/>
            <a:ext cx="2230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1-B   2-C   3-A   4-B   5-C</a:t>
            </a:r>
            <a:endParaRPr>
              <a:latin typeface="Roboto"/>
              <a:ea typeface="Roboto"/>
              <a:cs typeface="Roboto"/>
              <a:sym typeface="Roboto"/>
            </a:endParaRPr>
          </a:p>
        </p:txBody>
      </p:sp>
      <p:sp>
        <p:nvSpPr>
          <p:cNvPr id="313" name="Google Shape;313;p27">
            <a:hlinkClick r:id="rId4"/>
          </p:cNvPr>
          <p:cNvSpPr txBox="1"/>
          <p:nvPr/>
        </p:nvSpPr>
        <p:spPr>
          <a:xfrm>
            <a:off x="2330398" y="10324500"/>
            <a:ext cx="2899200" cy="36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u="sng">
                <a:solidFill>
                  <a:srgbClr val="073763"/>
                </a:solidFill>
                <a:latin typeface="Trebuchet MS"/>
                <a:ea typeface="Trebuchet MS"/>
                <a:cs typeface="Trebuchet MS"/>
                <a:sym typeface="Trebuchet MS"/>
              </a:rPr>
              <a:t>Click here</a:t>
            </a:r>
            <a:endParaRPr sz="1200" u="sng">
              <a:solidFill>
                <a:srgbClr val="073763"/>
              </a:solidFill>
              <a:latin typeface="Trebuchet MS"/>
              <a:ea typeface="Trebuchet MS"/>
              <a:cs typeface="Trebuchet MS"/>
              <a:sym typeface="Trebuchet MS"/>
            </a:endParaRPr>
          </a:p>
        </p:txBody>
      </p:sp>
      <p:pic>
        <p:nvPicPr>
          <p:cNvPr id="314" name="Google Shape;314;p27">
            <a:hlinkClick r:id="rId5"/>
          </p:cNvPr>
          <p:cNvPicPr preferRelativeResize="0"/>
          <p:nvPr/>
        </p:nvPicPr>
        <p:blipFill>
          <a:blip r:embed="rId6">
            <a:alphaModFix/>
          </a:blip>
          <a:stretch>
            <a:fillRect/>
          </a:stretch>
        </p:blipFill>
        <p:spPr>
          <a:xfrm>
            <a:off x="3437100" y="9638700"/>
            <a:ext cx="685800" cy="685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8" name="Shape 318"/>
        <p:cNvGrpSpPr/>
        <p:nvPr/>
      </p:nvGrpSpPr>
      <p:grpSpPr>
        <a:xfrm>
          <a:off x="0" y="0"/>
          <a:ext cx="0" cy="0"/>
          <a:chOff x="0" y="0"/>
          <a:chExt cx="0" cy="0"/>
        </a:xfrm>
      </p:grpSpPr>
      <p:grpSp>
        <p:nvGrpSpPr>
          <p:cNvPr id="319" name="Google Shape;319;p28"/>
          <p:cNvGrpSpPr/>
          <p:nvPr/>
        </p:nvGrpSpPr>
        <p:grpSpPr>
          <a:xfrm>
            <a:off x="553669" y="8906420"/>
            <a:ext cx="2592083" cy="1437609"/>
            <a:chOff x="6680513" y="1602850"/>
            <a:chExt cx="990858" cy="990908"/>
          </a:xfrm>
        </p:grpSpPr>
        <p:sp>
          <p:nvSpPr>
            <p:cNvPr id="320" name="Google Shape;320;p28"/>
            <p:cNvSpPr/>
            <p:nvPr/>
          </p:nvSpPr>
          <p:spPr>
            <a:xfrm>
              <a:off x="6680513" y="1602850"/>
              <a:ext cx="990858" cy="990908"/>
            </a:xfrm>
            <a:custGeom>
              <a:rect b="b" l="l" r="r" t="t"/>
              <a:pathLst>
                <a:path extrusionOk="0" fill="none" h="19698" w="19697">
                  <a:moveTo>
                    <a:pt x="17842" y="6536"/>
                  </a:moveTo>
                  <a:cubicBezTo>
                    <a:pt x="19697" y="10974"/>
                    <a:pt x="17569" y="16050"/>
                    <a:pt x="13161" y="17873"/>
                  </a:cubicBezTo>
                  <a:cubicBezTo>
                    <a:pt x="8724" y="19697"/>
                    <a:pt x="3648" y="17600"/>
                    <a:pt x="1824" y="13193"/>
                  </a:cubicBezTo>
                  <a:cubicBezTo>
                    <a:pt x="0" y="8755"/>
                    <a:pt x="2097" y="3679"/>
                    <a:pt x="6505" y="1855"/>
                  </a:cubicBezTo>
                  <a:cubicBezTo>
                    <a:pt x="10943" y="1"/>
                    <a:pt x="16019" y="2098"/>
                    <a:pt x="17842" y="6536"/>
                  </a:cubicBezTo>
                  <a:close/>
                </a:path>
              </a:pathLst>
            </a:custGeom>
            <a:noFill/>
            <a:ln cap="flat" cmpd="sng" w="19050">
              <a:solidFill>
                <a:srgbClr val="D9D9D9"/>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p:nvPr/>
          </p:nvSpPr>
          <p:spPr>
            <a:xfrm>
              <a:off x="7175925" y="1662513"/>
              <a:ext cx="367025" cy="201874"/>
            </a:xfrm>
            <a:custGeom>
              <a:rect b="b" l="l" r="r" t="t"/>
              <a:pathLst>
                <a:path extrusionOk="0" fill="none" h="4013" w="7296">
                  <a:moveTo>
                    <a:pt x="0" y="0"/>
                  </a:moveTo>
                  <a:cubicBezTo>
                    <a:pt x="3070" y="0"/>
                    <a:pt x="5745" y="1581"/>
                    <a:pt x="7295" y="4012"/>
                  </a:cubicBezTo>
                </a:path>
              </a:pathLst>
            </a:custGeom>
            <a:noFill/>
            <a:ln cap="flat" cmpd="sng" w="19050">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p:nvPr/>
          </p:nvSpPr>
          <p:spPr>
            <a:xfrm>
              <a:off x="7512320" y="1839891"/>
              <a:ext cx="119323" cy="119323"/>
            </a:xfrm>
            <a:custGeom>
              <a:rect b="b" l="l" r="r" t="t"/>
              <a:pathLst>
                <a:path extrusionOk="0" h="2372" w="2372">
                  <a:moveTo>
                    <a:pt x="1186" y="0"/>
                  </a:moveTo>
                  <a:cubicBezTo>
                    <a:pt x="548" y="0"/>
                    <a:pt x="0" y="517"/>
                    <a:pt x="0" y="1186"/>
                  </a:cubicBezTo>
                  <a:cubicBezTo>
                    <a:pt x="0" y="1824"/>
                    <a:pt x="548" y="2371"/>
                    <a:pt x="1186" y="2371"/>
                  </a:cubicBezTo>
                  <a:cubicBezTo>
                    <a:pt x="1855" y="2371"/>
                    <a:pt x="2371" y="1824"/>
                    <a:pt x="2371" y="1186"/>
                  </a:cubicBezTo>
                  <a:cubicBezTo>
                    <a:pt x="2371" y="517"/>
                    <a:pt x="1855" y="0"/>
                    <a:pt x="1186" y="0"/>
                  </a:cubicBezTo>
                  <a:close/>
                </a:path>
              </a:pathLst>
            </a:cu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28"/>
          <p:cNvSpPr txBox="1"/>
          <p:nvPr>
            <p:ph type="title"/>
          </p:nvPr>
        </p:nvSpPr>
        <p:spPr>
          <a:xfrm>
            <a:off x="310350" y="462334"/>
            <a:ext cx="6939300" cy="13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600">
                <a:solidFill>
                  <a:srgbClr val="0B5394"/>
                </a:solidFill>
                <a:latin typeface="Trebuchet MS"/>
                <a:ea typeface="Trebuchet MS"/>
                <a:cs typeface="Trebuchet MS"/>
                <a:sym typeface="Trebuchet MS"/>
              </a:rPr>
              <a:t>THE LEADERS OF PHARMACOLOGY AND MEMBERS</a:t>
            </a:r>
            <a:endParaRPr sz="3600">
              <a:solidFill>
                <a:srgbClr val="0B5394"/>
              </a:solidFill>
              <a:latin typeface="Trebuchet MS"/>
              <a:ea typeface="Trebuchet MS"/>
              <a:cs typeface="Trebuchet MS"/>
              <a:sym typeface="Trebuchet MS"/>
            </a:endParaRPr>
          </a:p>
        </p:txBody>
      </p:sp>
      <p:grpSp>
        <p:nvGrpSpPr>
          <p:cNvPr id="324" name="Google Shape;324;p28"/>
          <p:cNvGrpSpPr/>
          <p:nvPr/>
        </p:nvGrpSpPr>
        <p:grpSpPr>
          <a:xfrm>
            <a:off x="299936" y="2845798"/>
            <a:ext cx="3769899" cy="3149905"/>
            <a:chOff x="4776699" y="1261174"/>
            <a:chExt cx="3301426" cy="1403326"/>
          </a:xfrm>
        </p:grpSpPr>
        <p:sp>
          <p:nvSpPr>
            <p:cNvPr id="325" name="Google Shape;325;p28"/>
            <p:cNvSpPr/>
            <p:nvPr/>
          </p:nvSpPr>
          <p:spPr>
            <a:xfrm>
              <a:off x="4877725" y="1273100"/>
              <a:ext cx="3200400" cy="1391400"/>
            </a:xfrm>
            <a:prstGeom prst="roundRect">
              <a:avLst>
                <a:gd fmla="val 16667" name="adj"/>
              </a:avLst>
            </a:prstGeom>
            <a:solidFill>
              <a:srgbClr val="FFE4E4">
                <a:alpha val="63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8"/>
            <p:cNvSpPr/>
            <p:nvPr/>
          </p:nvSpPr>
          <p:spPr>
            <a:xfrm>
              <a:off x="4788570" y="1861062"/>
              <a:ext cx="591036" cy="592532"/>
            </a:xfrm>
            <a:custGeom>
              <a:rect b="b" l="l" r="r" t="t"/>
              <a:pathLst>
                <a:path extrusionOk="0" h="12129" w="12099">
                  <a:moveTo>
                    <a:pt x="1" y="1"/>
                  </a:moveTo>
                  <a:lnTo>
                    <a:pt x="1" y="12129"/>
                  </a:lnTo>
                  <a:lnTo>
                    <a:pt x="12098" y="12129"/>
                  </a:lnTo>
                  <a:lnTo>
                    <a:pt x="120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8"/>
            <p:cNvSpPr/>
            <p:nvPr/>
          </p:nvSpPr>
          <p:spPr>
            <a:xfrm>
              <a:off x="4839081" y="1924910"/>
              <a:ext cx="490014" cy="32731"/>
            </a:xfrm>
            <a:custGeom>
              <a:rect b="b" l="l" r="r" t="t"/>
              <a:pathLst>
                <a:path extrusionOk="0" h="670" w="10031">
                  <a:moveTo>
                    <a:pt x="335" y="1"/>
                  </a:moveTo>
                  <a:cubicBezTo>
                    <a:pt x="152" y="1"/>
                    <a:pt x="0" y="153"/>
                    <a:pt x="0" y="335"/>
                  </a:cubicBezTo>
                  <a:cubicBezTo>
                    <a:pt x="0" y="518"/>
                    <a:pt x="152" y="669"/>
                    <a:pt x="335" y="669"/>
                  </a:cubicBezTo>
                  <a:lnTo>
                    <a:pt x="9727" y="669"/>
                  </a:lnTo>
                  <a:cubicBezTo>
                    <a:pt x="9879" y="669"/>
                    <a:pt x="10031" y="518"/>
                    <a:pt x="10031" y="335"/>
                  </a:cubicBezTo>
                  <a:cubicBezTo>
                    <a:pt x="10031" y="153"/>
                    <a:pt x="9909" y="1"/>
                    <a:pt x="97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8"/>
            <p:cNvSpPr/>
            <p:nvPr/>
          </p:nvSpPr>
          <p:spPr>
            <a:xfrm>
              <a:off x="4839081" y="1984312"/>
              <a:ext cx="490014" cy="31217"/>
            </a:xfrm>
            <a:custGeom>
              <a:rect b="b" l="l" r="r" t="t"/>
              <a:pathLst>
                <a:path extrusionOk="0" h="639" w="10031">
                  <a:moveTo>
                    <a:pt x="335" y="1"/>
                  </a:moveTo>
                  <a:cubicBezTo>
                    <a:pt x="152" y="1"/>
                    <a:pt x="0" y="122"/>
                    <a:pt x="0" y="305"/>
                  </a:cubicBezTo>
                  <a:cubicBezTo>
                    <a:pt x="0" y="487"/>
                    <a:pt x="152" y="639"/>
                    <a:pt x="335" y="639"/>
                  </a:cubicBezTo>
                  <a:lnTo>
                    <a:pt x="9727" y="639"/>
                  </a:lnTo>
                  <a:cubicBezTo>
                    <a:pt x="9879" y="639"/>
                    <a:pt x="10031" y="487"/>
                    <a:pt x="10031" y="305"/>
                  </a:cubicBezTo>
                  <a:cubicBezTo>
                    <a:pt x="10031" y="122"/>
                    <a:pt x="9909" y="1"/>
                    <a:pt x="97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
            <p:cNvSpPr/>
            <p:nvPr/>
          </p:nvSpPr>
          <p:spPr>
            <a:xfrm>
              <a:off x="4839081" y="2042249"/>
              <a:ext cx="259882" cy="31217"/>
            </a:xfrm>
            <a:custGeom>
              <a:rect b="b" l="l" r="r" t="t"/>
              <a:pathLst>
                <a:path extrusionOk="0" h="639" w="5320">
                  <a:moveTo>
                    <a:pt x="335" y="0"/>
                  </a:moveTo>
                  <a:cubicBezTo>
                    <a:pt x="152" y="0"/>
                    <a:pt x="0" y="152"/>
                    <a:pt x="0" y="334"/>
                  </a:cubicBezTo>
                  <a:cubicBezTo>
                    <a:pt x="0" y="517"/>
                    <a:pt x="152" y="638"/>
                    <a:pt x="335" y="638"/>
                  </a:cubicBezTo>
                  <a:lnTo>
                    <a:pt x="5016" y="638"/>
                  </a:lnTo>
                  <a:cubicBezTo>
                    <a:pt x="5198" y="638"/>
                    <a:pt x="5320" y="486"/>
                    <a:pt x="5320" y="334"/>
                  </a:cubicBezTo>
                  <a:cubicBezTo>
                    <a:pt x="5320" y="152"/>
                    <a:pt x="5198" y="0"/>
                    <a:pt x="50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8"/>
            <p:cNvSpPr/>
            <p:nvPr/>
          </p:nvSpPr>
          <p:spPr>
            <a:xfrm>
              <a:off x="4788570" y="1525506"/>
              <a:ext cx="591036" cy="325211"/>
            </a:xfrm>
            <a:custGeom>
              <a:rect b="b" l="l" r="r" t="t"/>
              <a:pathLst>
                <a:path extrusionOk="0" h="6657" w="12099">
                  <a:moveTo>
                    <a:pt x="2250" y="0"/>
                  </a:moveTo>
                  <a:lnTo>
                    <a:pt x="1369" y="1551"/>
                  </a:lnTo>
                  <a:cubicBezTo>
                    <a:pt x="487" y="3101"/>
                    <a:pt x="31" y="4864"/>
                    <a:pt x="1" y="6657"/>
                  </a:cubicBezTo>
                  <a:lnTo>
                    <a:pt x="12098" y="6657"/>
                  </a:lnTo>
                  <a:cubicBezTo>
                    <a:pt x="12068" y="4864"/>
                    <a:pt x="11582" y="3101"/>
                    <a:pt x="10700" y="1551"/>
                  </a:cubicBezTo>
                  <a:lnTo>
                    <a:pt x="981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8"/>
            <p:cNvSpPr/>
            <p:nvPr/>
          </p:nvSpPr>
          <p:spPr>
            <a:xfrm>
              <a:off x="4788570" y="2463929"/>
              <a:ext cx="591036" cy="178214"/>
            </a:xfrm>
            <a:custGeom>
              <a:rect b="b" l="l" r="r" t="t"/>
              <a:pathLst>
                <a:path extrusionOk="0" h="3648" w="12099">
                  <a:moveTo>
                    <a:pt x="1" y="0"/>
                  </a:moveTo>
                  <a:lnTo>
                    <a:pt x="1" y="1642"/>
                  </a:lnTo>
                  <a:cubicBezTo>
                    <a:pt x="1" y="2736"/>
                    <a:pt x="913" y="3648"/>
                    <a:pt x="2007" y="3648"/>
                  </a:cubicBezTo>
                  <a:lnTo>
                    <a:pt x="10062" y="3648"/>
                  </a:lnTo>
                  <a:cubicBezTo>
                    <a:pt x="11186" y="3648"/>
                    <a:pt x="12098" y="2736"/>
                    <a:pt x="12098" y="1642"/>
                  </a:cubicBezTo>
                  <a:lnTo>
                    <a:pt x="12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8"/>
            <p:cNvSpPr/>
            <p:nvPr/>
          </p:nvSpPr>
          <p:spPr>
            <a:xfrm>
              <a:off x="4855397" y="1273094"/>
              <a:ext cx="457383" cy="242064"/>
            </a:xfrm>
            <a:custGeom>
              <a:rect b="b" l="l" r="r" t="t"/>
              <a:pathLst>
                <a:path extrusionOk="0" h="4955" w="9363">
                  <a:moveTo>
                    <a:pt x="973" y="0"/>
                  </a:moveTo>
                  <a:cubicBezTo>
                    <a:pt x="457" y="0"/>
                    <a:pt x="31" y="365"/>
                    <a:pt x="1" y="882"/>
                  </a:cubicBezTo>
                  <a:lnTo>
                    <a:pt x="1" y="973"/>
                  </a:lnTo>
                  <a:lnTo>
                    <a:pt x="1" y="4043"/>
                  </a:lnTo>
                  <a:lnTo>
                    <a:pt x="1" y="4073"/>
                  </a:lnTo>
                  <a:cubicBezTo>
                    <a:pt x="31" y="4590"/>
                    <a:pt x="457" y="4955"/>
                    <a:pt x="973" y="4955"/>
                  </a:cubicBezTo>
                  <a:lnTo>
                    <a:pt x="8390" y="4955"/>
                  </a:lnTo>
                  <a:cubicBezTo>
                    <a:pt x="8907" y="4955"/>
                    <a:pt x="9302" y="4590"/>
                    <a:pt x="9362" y="4073"/>
                  </a:cubicBezTo>
                  <a:lnTo>
                    <a:pt x="9362" y="3982"/>
                  </a:lnTo>
                  <a:lnTo>
                    <a:pt x="9362" y="882"/>
                  </a:lnTo>
                  <a:cubicBezTo>
                    <a:pt x="9302" y="365"/>
                    <a:pt x="8907" y="0"/>
                    <a:pt x="83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
            <p:cNvSpPr/>
            <p:nvPr/>
          </p:nvSpPr>
          <p:spPr>
            <a:xfrm>
              <a:off x="4788570" y="1526971"/>
              <a:ext cx="197549" cy="323746"/>
            </a:xfrm>
            <a:custGeom>
              <a:rect b="b" l="l" r="r" t="t"/>
              <a:pathLst>
                <a:path extrusionOk="0" h="6627" w="4044">
                  <a:moveTo>
                    <a:pt x="2250" y="1"/>
                  </a:moveTo>
                  <a:lnTo>
                    <a:pt x="1369" y="1521"/>
                  </a:lnTo>
                  <a:cubicBezTo>
                    <a:pt x="487" y="3071"/>
                    <a:pt x="31" y="4834"/>
                    <a:pt x="1" y="6627"/>
                  </a:cubicBezTo>
                  <a:lnTo>
                    <a:pt x="1825" y="6627"/>
                  </a:lnTo>
                  <a:cubicBezTo>
                    <a:pt x="1855" y="4803"/>
                    <a:pt x="2341" y="2980"/>
                    <a:pt x="3253" y="1399"/>
                  </a:cubicBezTo>
                  <a:lnTo>
                    <a:pt x="40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p:nvPr/>
          </p:nvSpPr>
          <p:spPr>
            <a:xfrm>
              <a:off x="4855397" y="1273094"/>
              <a:ext cx="112892" cy="242064"/>
            </a:xfrm>
            <a:custGeom>
              <a:rect b="b" l="l" r="r" t="t"/>
              <a:pathLst>
                <a:path extrusionOk="0" h="4955" w="2311">
                  <a:moveTo>
                    <a:pt x="943" y="0"/>
                  </a:moveTo>
                  <a:cubicBezTo>
                    <a:pt x="457" y="0"/>
                    <a:pt x="31" y="365"/>
                    <a:pt x="1" y="851"/>
                  </a:cubicBezTo>
                  <a:lnTo>
                    <a:pt x="1" y="942"/>
                  </a:lnTo>
                  <a:lnTo>
                    <a:pt x="1" y="4043"/>
                  </a:lnTo>
                  <a:lnTo>
                    <a:pt x="1" y="4073"/>
                  </a:lnTo>
                  <a:cubicBezTo>
                    <a:pt x="31" y="4590"/>
                    <a:pt x="457" y="4955"/>
                    <a:pt x="943" y="4955"/>
                  </a:cubicBezTo>
                  <a:lnTo>
                    <a:pt x="2311" y="4955"/>
                  </a:lnTo>
                  <a:cubicBezTo>
                    <a:pt x="2068" y="4803"/>
                    <a:pt x="1885" y="4529"/>
                    <a:pt x="1824" y="4195"/>
                  </a:cubicBezTo>
                  <a:lnTo>
                    <a:pt x="1824" y="3982"/>
                  </a:lnTo>
                  <a:lnTo>
                    <a:pt x="1824" y="760"/>
                  </a:lnTo>
                  <a:cubicBezTo>
                    <a:pt x="1885" y="426"/>
                    <a:pt x="2068" y="152"/>
                    <a:pt x="23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8"/>
            <p:cNvSpPr/>
            <p:nvPr/>
          </p:nvSpPr>
          <p:spPr>
            <a:xfrm>
              <a:off x="4788570" y="1861062"/>
              <a:ext cx="89151" cy="592532"/>
            </a:xfrm>
            <a:custGeom>
              <a:rect b="b" l="l" r="r" t="t"/>
              <a:pathLst>
                <a:path extrusionOk="0" h="12129" w="1825">
                  <a:moveTo>
                    <a:pt x="1" y="1"/>
                  </a:moveTo>
                  <a:lnTo>
                    <a:pt x="1" y="12129"/>
                  </a:lnTo>
                  <a:lnTo>
                    <a:pt x="1825" y="12129"/>
                  </a:lnTo>
                  <a:lnTo>
                    <a:pt x="1825" y="1"/>
                  </a:lnTo>
                  <a:close/>
                </a:path>
              </a:pathLst>
            </a:cu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8"/>
            <p:cNvSpPr/>
            <p:nvPr/>
          </p:nvSpPr>
          <p:spPr>
            <a:xfrm>
              <a:off x="4788570" y="2463929"/>
              <a:ext cx="151533" cy="178214"/>
            </a:xfrm>
            <a:custGeom>
              <a:rect b="b" l="l" r="r" t="t"/>
              <a:pathLst>
                <a:path extrusionOk="0" h="3648" w="3102">
                  <a:moveTo>
                    <a:pt x="1" y="0"/>
                  </a:moveTo>
                  <a:lnTo>
                    <a:pt x="1" y="1642"/>
                  </a:lnTo>
                  <a:cubicBezTo>
                    <a:pt x="1" y="2736"/>
                    <a:pt x="913" y="3648"/>
                    <a:pt x="2007" y="3648"/>
                  </a:cubicBezTo>
                  <a:lnTo>
                    <a:pt x="3101" y="3648"/>
                  </a:lnTo>
                  <a:cubicBezTo>
                    <a:pt x="2341" y="3283"/>
                    <a:pt x="1825" y="2523"/>
                    <a:pt x="1825" y="1642"/>
                  </a:cubicBezTo>
                  <a:lnTo>
                    <a:pt x="18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8"/>
            <p:cNvSpPr/>
            <p:nvPr/>
          </p:nvSpPr>
          <p:spPr>
            <a:xfrm>
              <a:off x="5146448" y="1526971"/>
              <a:ext cx="161889" cy="323746"/>
            </a:xfrm>
            <a:custGeom>
              <a:rect b="b" l="l" r="r" t="t"/>
              <a:pathLst>
                <a:path extrusionOk="0" h="6627" w="3314">
                  <a:moveTo>
                    <a:pt x="0" y="1"/>
                  </a:moveTo>
                  <a:lnTo>
                    <a:pt x="821" y="1399"/>
                  </a:lnTo>
                  <a:cubicBezTo>
                    <a:pt x="1733" y="3010"/>
                    <a:pt x="2219" y="4803"/>
                    <a:pt x="2249" y="6627"/>
                  </a:cubicBezTo>
                  <a:lnTo>
                    <a:pt x="3313" y="6627"/>
                  </a:lnTo>
                  <a:cubicBezTo>
                    <a:pt x="3313" y="4803"/>
                    <a:pt x="2827" y="2980"/>
                    <a:pt x="1915" y="1399"/>
                  </a:cubicBezTo>
                  <a:lnTo>
                    <a:pt x="109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
            <p:cNvSpPr/>
            <p:nvPr/>
          </p:nvSpPr>
          <p:spPr>
            <a:xfrm>
              <a:off x="5256313" y="1861062"/>
              <a:ext cx="52025" cy="592532"/>
            </a:xfrm>
            <a:custGeom>
              <a:rect b="b" l="l" r="r" t="t"/>
              <a:pathLst>
                <a:path extrusionOk="0" h="12129" w="1065">
                  <a:moveTo>
                    <a:pt x="0" y="1"/>
                  </a:moveTo>
                  <a:lnTo>
                    <a:pt x="0" y="12129"/>
                  </a:lnTo>
                  <a:lnTo>
                    <a:pt x="1064" y="12129"/>
                  </a:lnTo>
                  <a:lnTo>
                    <a:pt x="1064"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8"/>
            <p:cNvSpPr/>
            <p:nvPr/>
          </p:nvSpPr>
          <p:spPr>
            <a:xfrm>
              <a:off x="5164230" y="1273094"/>
              <a:ext cx="77281" cy="242064"/>
            </a:xfrm>
            <a:custGeom>
              <a:rect b="b" l="l" r="r" t="t"/>
              <a:pathLst>
                <a:path extrusionOk="0" h="4955" w="1582">
                  <a:moveTo>
                    <a:pt x="1" y="0"/>
                  </a:moveTo>
                  <a:cubicBezTo>
                    <a:pt x="274" y="152"/>
                    <a:pt x="457" y="426"/>
                    <a:pt x="487" y="760"/>
                  </a:cubicBezTo>
                  <a:lnTo>
                    <a:pt x="518" y="760"/>
                  </a:lnTo>
                  <a:lnTo>
                    <a:pt x="518" y="4195"/>
                  </a:lnTo>
                  <a:lnTo>
                    <a:pt x="487" y="4195"/>
                  </a:lnTo>
                  <a:cubicBezTo>
                    <a:pt x="426" y="4529"/>
                    <a:pt x="274" y="4772"/>
                    <a:pt x="1" y="4955"/>
                  </a:cubicBezTo>
                  <a:lnTo>
                    <a:pt x="1095" y="4955"/>
                  </a:lnTo>
                  <a:cubicBezTo>
                    <a:pt x="1338" y="4803"/>
                    <a:pt x="1521" y="4529"/>
                    <a:pt x="1581" y="4195"/>
                  </a:cubicBezTo>
                  <a:lnTo>
                    <a:pt x="1581" y="760"/>
                  </a:lnTo>
                  <a:cubicBezTo>
                    <a:pt x="1521" y="426"/>
                    <a:pt x="1338" y="152"/>
                    <a:pt x="10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8"/>
            <p:cNvSpPr/>
            <p:nvPr/>
          </p:nvSpPr>
          <p:spPr>
            <a:xfrm>
              <a:off x="5193931" y="2463929"/>
              <a:ext cx="114407" cy="178214"/>
            </a:xfrm>
            <a:custGeom>
              <a:rect b="b" l="l" r="r" t="t"/>
              <a:pathLst>
                <a:path extrusionOk="0" h="3648" w="2342">
                  <a:moveTo>
                    <a:pt x="1277" y="0"/>
                  </a:moveTo>
                  <a:lnTo>
                    <a:pt x="1277" y="1642"/>
                  </a:lnTo>
                  <a:cubicBezTo>
                    <a:pt x="1277" y="2523"/>
                    <a:pt x="761" y="3283"/>
                    <a:pt x="1" y="3648"/>
                  </a:cubicBezTo>
                  <a:lnTo>
                    <a:pt x="1065" y="3648"/>
                  </a:lnTo>
                  <a:cubicBezTo>
                    <a:pt x="1825" y="3283"/>
                    <a:pt x="2341" y="2523"/>
                    <a:pt x="2341" y="1642"/>
                  </a:cubicBezTo>
                  <a:lnTo>
                    <a:pt x="234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
            <p:cNvSpPr/>
            <p:nvPr/>
          </p:nvSpPr>
          <p:spPr>
            <a:xfrm>
              <a:off x="5109322" y="2195152"/>
              <a:ext cx="270287" cy="258430"/>
            </a:xfrm>
            <a:custGeom>
              <a:rect b="b" l="l" r="r" t="t"/>
              <a:pathLst>
                <a:path extrusionOk="0" h="5290" w="5533">
                  <a:moveTo>
                    <a:pt x="3465" y="1"/>
                  </a:moveTo>
                  <a:cubicBezTo>
                    <a:pt x="1550" y="1"/>
                    <a:pt x="0" y="1581"/>
                    <a:pt x="0" y="3496"/>
                  </a:cubicBezTo>
                  <a:cubicBezTo>
                    <a:pt x="0" y="4165"/>
                    <a:pt x="183" y="4773"/>
                    <a:pt x="517" y="5290"/>
                  </a:cubicBezTo>
                  <a:lnTo>
                    <a:pt x="5532" y="5290"/>
                  </a:lnTo>
                  <a:lnTo>
                    <a:pt x="5532" y="700"/>
                  </a:lnTo>
                  <a:cubicBezTo>
                    <a:pt x="4955" y="274"/>
                    <a:pt x="4256" y="1"/>
                    <a:pt x="34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
            <p:cNvSpPr/>
            <p:nvPr/>
          </p:nvSpPr>
          <p:spPr>
            <a:xfrm>
              <a:off x="4776699" y="1261174"/>
              <a:ext cx="613312" cy="1391417"/>
            </a:xfrm>
            <a:custGeom>
              <a:rect b="b" l="l" r="r" t="t"/>
              <a:pathLst>
                <a:path extrusionOk="0" h="28482" w="12555">
                  <a:moveTo>
                    <a:pt x="10001" y="244"/>
                  </a:moveTo>
                  <a:cubicBezTo>
                    <a:pt x="10487" y="244"/>
                    <a:pt x="10913" y="609"/>
                    <a:pt x="10973" y="1126"/>
                  </a:cubicBezTo>
                  <a:lnTo>
                    <a:pt x="10973" y="4226"/>
                  </a:lnTo>
                  <a:lnTo>
                    <a:pt x="10973" y="4317"/>
                  </a:lnTo>
                  <a:cubicBezTo>
                    <a:pt x="10913" y="4834"/>
                    <a:pt x="10487" y="5199"/>
                    <a:pt x="10001" y="5199"/>
                  </a:cubicBezTo>
                  <a:lnTo>
                    <a:pt x="2554" y="5199"/>
                  </a:lnTo>
                  <a:cubicBezTo>
                    <a:pt x="2068" y="5199"/>
                    <a:pt x="1642" y="4834"/>
                    <a:pt x="1612" y="4317"/>
                  </a:cubicBezTo>
                  <a:lnTo>
                    <a:pt x="1612" y="4287"/>
                  </a:lnTo>
                  <a:lnTo>
                    <a:pt x="1612" y="1217"/>
                  </a:lnTo>
                  <a:lnTo>
                    <a:pt x="1612" y="1126"/>
                  </a:lnTo>
                  <a:cubicBezTo>
                    <a:pt x="1642" y="609"/>
                    <a:pt x="2068" y="244"/>
                    <a:pt x="2554" y="244"/>
                  </a:cubicBezTo>
                  <a:close/>
                  <a:moveTo>
                    <a:pt x="10062" y="5411"/>
                  </a:moveTo>
                  <a:lnTo>
                    <a:pt x="10943" y="6962"/>
                  </a:lnTo>
                  <a:cubicBezTo>
                    <a:pt x="11825" y="8512"/>
                    <a:pt x="12311" y="10275"/>
                    <a:pt x="12341" y="12068"/>
                  </a:cubicBezTo>
                  <a:lnTo>
                    <a:pt x="244" y="12068"/>
                  </a:lnTo>
                  <a:cubicBezTo>
                    <a:pt x="274" y="10275"/>
                    <a:pt x="730" y="8512"/>
                    <a:pt x="1612" y="6962"/>
                  </a:cubicBezTo>
                  <a:lnTo>
                    <a:pt x="2493" y="5411"/>
                  </a:lnTo>
                  <a:close/>
                  <a:moveTo>
                    <a:pt x="12341" y="12281"/>
                  </a:moveTo>
                  <a:lnTo>
                    <a:pt x="12341" y="24409"/>
                  </a:lnTo>
                  <a:lnTo>
                    <a:pt x="244" y="24409"/>
                  </a:lnTo>
                  <a:lnTo>
                    <a:pt x="244" y="12281"/>
                  </a:lnTo>
                  <a:close/>
                  <a:moveTo>
                    <a:pt x="12341" y="24621"/>
                  </a:moveTo>
                  <a:lnTo>
                    <a:pt x="12341" y="26263"/>
                  </a:lnTo>
                  <a:cubicBezTo>
                    <a:pt x="12341" y="27357"/>
                    <a:pt x="11429" y="28269"/>
                    <a:pt x="10305" y="28269"/>
                  </a:cubicBezTo>
                  <a:lnTo>
                    <a:pt x="2250" y="28269"/>
                  </a:lnTo>
                  <a:cubicBezTo>
                    <a:pt x="1125" y="28269"/>
                    <a:pt x="244" y="27357"/>
                    <a:pt x="244" y="26263"/>
                  </a:cubicBezTo>
                  <a:lnTo>
                    <a:pt x="244" y="24621"/>
                  </a:lnTo>
                  <a:close/>
                  <a:moveTo>
                    <a:pt x="2554" y="1"/>
                  </a:moveTo>
                  <a:cubicBezTo>
                    <a:pt x="1976" y="1"/>
                    <a:pt x="1490" y="426"/>
                    <a:pt x="1399" y="1004"/>
                  </a:cubicBezTo>
                  <a:lnTo>
                    <a:pt x="1368" y="1004"/>
                  </a:lnTo>
                  <a:lnTo>
                    <a:pt x="1368" y="4226"/>
                  </a:lnTo>
                  <a:lnTo>
                    <a:pt x="1368" y="4439"/>
                  </a:lnTo>
                  <a:lnTo>
                    <a:pt x="1399" y="4439"/>
                  </a:lnTo>
                  <a:cubicBezTo>
                    <a:pt x="1490" y="4925"/>
                    <a:pt x="1824" y="5290"/>
                    <a:pt x="2250" y="5381"/>
                  </a:cubicBezTo>
                  <a:lnTo>
                    <a:pt x="1429" y="6840"/>
                  </a:lnTo>
                  <a:cubicBezTo>
                    <a:pt x="517" y="8451"/>
                    <a:pt x="31" y="10244"/>
                    <a:pt x="1" y="12068"/>
                  </a:cubicBezTo>
                  <a:lnTo>
                    <a:pt x="1" y="12159"/>
                  </a:lnTo>
                  <a:lnTo>
                    <a:pt x="1" y="24652"/>
                  </a:lnTo>
                  <a:lnTo>
                    <a:pt x="1" y="26263"/>
                  </a:lnTo>
                  <a:cubicBezTo>
                    <a:pt x="1" y="27479"/>
                    <a:pt x="1004" y="28482"/>
                    <a:pt x="2250" y="28482"/>
                  </a:cubicBezTo>
                  <a:lnTo>
                    <a:pt x="10305" y="28482"/>
                  </a:lnTo>
                  <a:cubicBezTo>
                    <a:pt x="11551" y="28482"/>
                    <a:pt x="12554" y="27479"/>
                    <a:pt x="12554" y="26263"/>
                  </a:cubicBezTo>
                  <a:lnTo>
                    <a:pt x="12554" y="24621"/>
                  </a:lnTo>
                  <a:lnTo>
                    <a:pt x="12554" y="12159"/>
                  </a:lnTo>
                  <a:lnTo>
                    <a:pt x="12554" y="12068"/>
                  </a:lnTo>
                  <a:cubicBezTo>
                    <a:pt x="12524" y="10244"/>
                    <a:pt x="12037" y="8421"/>
                    <a:pt x="11156" y="6840"/>
                  </a:cubicBezTo>
                  <a:lnTo>
                    <a:pt x="10305" y="5381"/>
                  </a:lnTo>
                  <a:cubicBezTo>
                    <a:pt x="10730" y="5290"/>
                    <a:pt x="11095" y="4925"/>
                    <a:pt x="11156" y="4439"/>
                  </a:cubicBezTo>
                  <a:lnTo>
                    <a:pt x="11186" y="4439"/>
                  </a:lnTo>
                  <a:lnTo>
                    <a:pt x="11186" y="1004"/>
                  </a:lnTo>
                  <a:lnTo>
                    <a:pt x="11156" y="1004"/>
                  </a:lnTo>
                  <a:cubicBezTo>
                    <a:pt x="11065" y="426"/>
                    <a:pt x="10578" y="1"/>
                    <a:pt x="10001" y="1"/>
                  </a:cubicBezTo>
                  <a:close/>
                </a:path>
              </a:pathLst>
            </a:custGeom>
            <a:solidFill>
              <a:srgbClr val="0038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28"/>
          <p:cNvSpPr txBox="1"/>
          <p:nvPr/>
        </p:nvSpPr>
        <p:spPr>
          <a:xfrm>
            <a:off x="3717237" y="3563438"/>
            <a:ext cx="3564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2"/>
                </a:solidFill>
                <a:latin typeface="Comic Sans MS"/>
                <a:ea typeface="Comic Sans MS"/>
                <a:cs typeface="Comic Sans MS"/>
                <a:sym typeface="Comic Sans MS"/>
              </a:rPr>
              <a:t>Saif Alotaibi</a:t>
            </a:r>
            <a:endParaRPr b="1" sz="2500">
              <a:solidFill>
                <a:schemeClr val="dk2"/>
              </a:solidFill>
              <a:latin typeface="Comic Sans MS"/>
              <a:ea typeface="Comic Sans MS"/>
              <a:cs typeface="Comic Sans MS"/>
              <a:sym typeface="Comic Sans MS"/>
            </a:endParaRPr>
          </a:p>
        </p:txBody>
      </p:sp>
      <p:sp>
        <p:nvSpPr>
          <p:cNvPr id="344" name="Google Shape;344;p28"/>
          <p:cNvSpPr txBox="1"/>
          <p:nvPr/>
        </p:nvSpPr>
        <p:spPr>
          <a:xfrm>
            <a:off x="637471" y="2317767"/>
            <a:ext cx="30948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accent3"/>
                </a:solidFill>
                <a:latin typeface="Comic Sans MS"/>
                <a:ea typeface="Comic Sans MS"/>
                <a:cs typeface="Comic Sans MS"/>
                <a:sym typeface="Comic Sans MS"/>
              </a:rPr>
              <a:t>Mayssam Aljaloud</a:t>
            </a:r>
            <a:endParaRPr b="1" sz="2400">
              <a:solidFill>
                <a:schemeClr val="accent3"/>
              </a:solidFill>
              <a:latin typeface="Trebuchet MS"/>
              <a:ea typeface="Trebuchet MS"/>
              <a:cs typeface="Trebuchet MS"/>
              <a:sym typeface="Trebuchet MS"/>
            </a:endParaRPr>
          </a:p>
        </p:txBody>
      </p:sp>
      <p:sp>
        <p:nvSpPr>
          <p:cNvPr id="345" name="Google Shape;345;p28"/>
          <p:cNvSpPr txBox="1"/>
          <p:nvPr/>
        </p:nvSpPr>
        <p:spPr>
          <a:xfrm>
            <a:off x="3614438" y="9282774"/>
            <a:ext cx="3225000" cy="6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073763"/>
                </a:solidFill>
                <a:latin typeface="Comic Sans MS"/>
                <a:ea typeface="Comic Sans MS"/>
                <a:cs typeface="Comic Sans MS"/>
                <a:sym typeface="Comic Sans MS"/>
              </a:rPr>
              <a:t>Contact us: </a:t>
            </a:r>
            <a:r>
              <a:rPr b="1" lang="en" sz="1600">
                <a:solidFill>
                  <a:srgbClr val="073763"/>
                </a:solidFill>
                <a:latin typeface="Comic Sans MS"/>
                <a:ea typeface="Comic Sans MS"/>
                <a:cs typeface="Comic Sans MS"/>
                <a:sym typeface="Comic Sans MS"/>
              </a:rPr>
              <a:t>pharmacology442</a:t>
            </a:r>
            <a:r>
              <a:rPr b="1" lang="en" sz="1600">
                <a:solidFill>
                  <a:srgbClr val="073763"/>
                </a:solidFill>
                <a:latin typeface="Comic Sans MS"/>
                <a:ea typeface="Comic Sans MS"/>
                <a:cs typeface="Comic Sans MS"/>
                <a:sym typeface="Comic Sans MS"/>
              </a:rPr>
              <a:t>@gmail.com</a:t>
            </a:r>
            <a:endParaRPr b="1" sz="1600">
              <a:solidFill>
                <a:srgbClr val="073763"/>
              </a:solidFill>
              <a:latin typeface="Comic Sans MS"/>
              <a:ea typeface="Comic Sans MS"/>
              <a:cs typeface="Comic Sans MS"/>
              <a:sym typeface="Comic Sans MS"/>
            </a:endParaRPr>
          </a:p>
        </p:txBody>
      </p:sp>
      <p:sp>
        <p:nvSpPr>
          <p:cNvPr id="346" name="Google Shape;346;p28"/>
          <p:cNvSpPr txBox="1"/>
          <p:nvPr/>
        </p:nvSpPr>
        <p:spPr>
          <a:xfrm>
            <a:off x="847414" y="9196233"/>
            <a:ext cx="2004600" cy="85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3"/>
                </a:solidFill>
                <a:latin typeface="Comic Sans MS"/>
                <a:ea typeface="Comic Sans MS"/>
                <a:cs typeface="Comic Sans MS"/>
                <a:sym typeface="Comic Sans MS"/>
              </a:rPr>
              <a:t>Sub leader:</a:t>
            </a:r>
            <a:endParaRPr b="1" sz="2000">
              <a:solidFill>
                <a:schemeClr val="accent3"/>
              </a:solidFill>
              <a:latin typeface="Comic Sans MS"/>
              <a:ea typeface="Comic Sans MS"/>
              <a:cs typeface="Comic Sans MS"/>
              <a:sym typeface="Comic Sans MS"/>
            </a:endParaRPr>
          </a:p>
          <a:p>
            <a:pPr indent="0" lvl="0" marL="0" rtl="0" algn="ctr">
              <a:spcBef>
                <a:spcPts val="0"/>
              </a:spcBef>
              <a:spcAft>
                <a:spcPts val="0"/>
              </a:spcAft>
              <a:buNone/>
            </a:pPr>
            <a:r>
              <a:rPr b="1" lang="en" sz="1800">
                <a:solidFill>
                  <a:schemeClr val="accent3"/>
                </a:solidFill>
                <a:latin typeface="Trebuchet MS"/>
                <a:ea typeface="Trebuchet MS"/>
                <a:cs typeface="Trebuchet MS"/>
                <a:sym typeface="Trebuchet MS"/>
              </a:rPr>
              <a:t>Rahaf Almotairi</a:t>
            </a:r>
            <a:r>
              <a:rPr b="1" lang="en" sz="2400">
                <a:solidFill>
                  <a:schemeClr val="accent3"/>
                </a:solidFill>
                <a:latin typeface="Trebuchet MS"/>
                <a:ea typeface="Trebuchet MS"/>
                <a:cs typeface="Trebuchet MS"/>
                <a:sym typeface="Trebuchet MS"/>
              </a:rPr>
              <a:t> </a:t>
            </a:r>
            <a:endParaRPr/>
          </a:p>
        </p:txBody>
      </p:sp>
      <p:grpSp>
        <p:nvGrpSpPr>
          <p:cNvPr id="347" name="Google Shape;347;p28"/>
          <p:cNvGrpSpPr/>
          <p:nvPr/>
        </p:nvGrpSpPr>
        <p:grpSpPr>
          <a:xfrm>
            <a:off x="3614435" y="8906399"/>
            <a:ext cx="3225025" cy="1437644"/>
            <a:chOff x="1307598" y="3050535"/>
            <a:chExt cx="891852" cy="891065"/>
          </a:xfrm>
        </p:grpSpPr>
        <p:sp>
          <p:nvSpPr>
            <p:cNvPr id="348" name="Google Shape;348;p28"/>
            <p:cNvSpPr/>
            <p:nvPr/>
          </p:nvSpPr>
          <p:spPr>
            <a:xfrm>
              <a:off x="1307598" y="3050535"/>
              <a:ext cx="871972" cy="891065"/>
            </a:xfrm>
            <a:custGeom>
              <a:rect b="b" l="l" r="r" t="t"/>
              <a:pathLst>
                <a:path extrusionOk="0" fill="none" h="17357" w="17357">
                  <a:moveTo>
                    <a:pt x="17356" y="8694"/>
                  </a:moveTo>
                  <a:cubicBezTo>
                    <a:pt x="17356" y="13466"/>
                    <a:pt x="13465" y="17357"/>
                    <a:pt x="8693" y="17357"/>
                  </a:cubicBezTo>
                  <a:cubicBezTo>
                    <a:pt x="3891" y="17357"/>
                    <a:pt x="0" y="13466"/>
                    <a:pt x="0" y="8694"/>
                  </a:cubicBezTo>
                  <a:cubicBezTo>
                    <a:pt x="0" y="3891"/>
                    <a:pt x="3891" y="1"/>
                    <a:pt x="8693" y="1"/>
                  </a:cubicBezTo>
                  <a:cubicBezTo>
                    <a:pt x="13465" y="1"/>
                    <a:pt x="17356" y="3891"/>
                    <a:pt x="17356" y="8694"/>
                  </a:cubicBezTo>
                  <a:close/>
                </a:path>
              </a:pathLst>
            </a:custGeom>
            <a:noFill/>
            <a:ln cap="flat" cmpd="sng" w="19050">
              <a:solidFill>
                <a:srgbClr val="D9D9D9"/>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8"/>
            <p:cNvSpPr/>
            <p:nvPr/>
          </p:nvSpPr>
          <p:spPr>
            <a:xfrm>
              <a:off x="1744334" y="3050538"/>
              <a:ext cx="366533" cy="206069"/>
            </a:xfrm>
            <a:custGeom>
              <a:rect b="b" l="l" r="r" t="t"/>
              <a:pathLst>
                <a:path extrusionOk="0" fill="none" h="4014" w="7296">
                  <a:moveTo>
                    <a:pt x="0" y="1"/>
                  </a:moveTo>
                  <a:cubicBezTo>
                    <a:pt x="3070" y="1"/>
                    <a:pt x="5745" y="1612"/>
                    <a:pt x="7295" y="4013"/>
                  </a:cubicBezTo>
                </a:path>
              </a:pathLst>
            </a:custGeom>
            <a:no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8"/>
            <p:cNvSpPr/>
            <p:nvPr/>
          </p:nvSpPr>
          <p:spPr>
            <a:xfrm>
              <a:off x="2080287" y="3231557"/>
              <a:ext cx="119163" cy="121773"/>
            </a:xfrm>
            <a:custGeom>
              <a:rect b="b" l="l" r="r" t="t"/>
              <a:pathLst>
                <a:path extrusionOk="0" h="2372" w="2372">
                  <a:moveTo>
                    <a:pt x="1186" y="1"/>
                  </a:moveTo>
                  <a:cubicBezTo>
                    <a:pt x="548" y="1"/>
                    <a:pt x="0" y="548"/>
                    <a:pt x="0" y="1186"/>
                  </a:cubicBezTo>
                  <a:cubicBezTo>
                    <a:pt x="0" y="1855"/>
                    <a:pt x="548" y="2372"/>
                    <a:pt x="1186" y="2372"/>
                  </a:cubicBezTo>
                  <a:cubicBezTo>
                    <a:pt x="1855" y="2372"/>
                    <a:pt x="2371" y="1855"/>
                    <a:pt x="2371" y="1186"/>
                  </a:cubicBezTo>
                  <a:cubicBezTo>
                    <a:pt x="2371" y="548"/>
                    <a:pt x="1855" y="1"/>
                    <a:pt x="1186" y="1"/>
                  </a:cubicBez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1" name="Google Shape;351;p28"/>
          <p:cNvSpPr txBox="1"/>
          <p:nvPr/>
        </p:nvSpPr>
        <p:spPr>
          <a:xfrm>
            <a:off x="847425" y="2952700"/>
            <a:ext cx="3000000" cy="293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Shatha Alshabani</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Noura bin hammad</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Jana Alhazmi</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Alanoud Almarzuqi</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Shahad Aljeri</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highlight>
                  <a:schemeClr val="accent2"/>
                </a:highlight>
                <a:latin typeface="Trebuchet MS"/>
                <a:ea typeface="Trebuchet MS"/>
                <a:cs typeface="Trebuchet MS"/>
                <a:sym typeface="Trebuchet MS"/>
              </a:rPr>
              <a:t>Fatima Halawi</a:t>
            </a:r>
            <a:endParaRPr b="1" sz="1600">
              <a:solidFill>
                <a:srgbClr val="FA8080"/>
              </a:solidFill>
              <a:highlight>
                <a:schemeClr val="accent2"/>
              </a:highlight>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Lina alyahya</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Norah Alrashoud</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Fay aldossari </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   Reema Alhussein</a:t>
            </a:r>
            <a:endParaRPr b="1" sz="1600">
              <a:solidFill>
                <a:srgbClr val="FA8080"/>
              </a:solidFill>
              <a:latin typeface="Trebuchet MS"/>
              <a:ea typeface="Trebuchet MS"/>
              <a:cs typeface="Trebuchet MS"/>
              <a:sym typeface="Trebuchet MS"/>
            </a:endParaRPr>
          </a:p>
          <a:p>
            <a:pPr indent="0" lvl="0" marL="0" rtl="0" algn="ctr">
              <a:spcBef>
                <a:spcPts val="0"/>
              </a:spcBef>
              <a:spcAft>
                <a:spcPts val="0"/>
              </a:spcAft>
              <a:buNone/>
            </a:pPr>
            <a:r>
              <a:rPr b="1" lang="en" sz="1600">
                <a:solidFill>
                  <a:srgbClr val="FA8080"/>
                </a:solidFill>
                <a:latin typeface="Trebuchet MS"/>
                <a:ea typeface="Trebuchet MS"/>
                <a:cs typeface="Trebuchet MS"/>
                <a:sym typeface="Trebuchet MS"/>
              </a:rPr>
              <a:t>Reema alquraini </a:t>
            </a:r>
            <a:endParaRPr b="1" sz="1600">
              <a:solidFill>
                <a:srgbClr val="FA8080"/>
              </a:solidFill>
              <a:latin typeface="Trebuchet MS"/>
              <a:ea typeface="Trebuchet MS"/>
              <a:cs typeface="Trebuchet MS"/>
              <a:sym typeface="Trebuchet MS"/>
            </a:endParaRPr>
          </a:p>
        </p:txBody>
      </p:sp>
      <p:grpSp>
        <p:nvGrpSpPr>
          <p:cNvPr id="352" name="Google Shape;352;p28"/>
          <p:cNvGrpSpPr/>
          <p:nvPr/>
        </p:nvGrpSpPr>
        <p:grpSpPr>
          <a:xfrm>
            <a:off x="3614423" y="4132846"/>
            <a:ext cx="3769899" cy="3149847"/>
            <a:chOff x="4776699" y="3063816"/>
            <a:chExt cx="3301426" cy="1395034"/>
          </a:xfrm>
        </p:grpSpPr>
        <p:sp>
          <p:nvSpPr>
            <p:cNvPr id="353" name="Google Shape;353;p28"/>
            <p:cNvSpPr/>
            <p:nvPr/>
          </p:nvSpPr>
          <p:spPr>
            <a:xfrm>
              <a:off x="4877725" y="3067450"/>
              <a:ext cx="3200400" cy="1391400"/>
            </a:xfrm>
            <a:prstGeom prst="roundRect">
              <a:avLst>
                <a:gd fmla="val 16667" name="adj"/>
              </a:avLst>
            </a:prstGeom>
            <a:solidFill>
              <a:srgbClr val="C4EEEE">
                <a:alpha val="446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Mohammed alrashed </a:t>
              </a:r>
              <a:endParaRPr b="1" sz="1600"/>
            </a:p>
            <a:p>
              <a:pPr indent="0" lvl="0" marL="0" rtl="0" algn="ctr">
                <a:spcBef>
                  <a:spcPts val="0"/>
                </a:spcBef>
                <a:spcAft>
                  <a:spcPts val="0"/>
                </a:spcAft>
                <a:buNone/>
              </a:pPr>
              <a:r>
                <a:rPr b="1" lang="en" sz="1600"/>
                <a:t>Rakan alromayan </a:t>
              </a:r>
              <a:endParaRPr b="1" sz="1600"/>
            </a:p>
            <a:p>
              <a:pPr indent="0" lvl="0" marL="0" rtl="0" algn="ctr">
                <a:spcBef>
                  <a:spcPts val="0"/>
                </a:spcBef>
                <a:spcAft>
                  <a:spcPts val="0"/>
                </a:spcAft>
                <a:buNone/>
              </a:pPr>
              <a:r>
                <a:rPr b="1" lang="en" sz="1600"/>
                <a:t>Abdulaziz al shalhoub </a:t>
              </a:r>
              <a:endParaRPr b="1" sz="1600"/>
            </a:p>
            <a:p>
              <a:pPr indent="0" lvl="0" marL="0" rtl="0" algn="ctr">
                <a:spcBef>
                  <a:spcPts val="0"/>
                </a:spcBef>
                <a:spcAft>
                  <a:spcPts val="0"/>
                </a:spcAft>
                <a:buNone/>
              </a:pPr>
              <a:r>
                <a:rPr b="1" lang="en" sz="1600"/>
                <a:t>Yazeed alshehry</a:t>
              </a:r>
              <a:endParaRPr b="1" sz="1600"/>
            </a:p>
            <a:p>
              <a:pPr indent="0" lvl="0" marL="0" rtl="0" algn="ctr">
                <a:spcBef>
                  <a:spcPts val="0"/>
                </a:spcBef>
                <a:spcAft>
                  <a:spcPts val="0"/>
                </a:spcAft>
                <a:buNone/>
              </a:pPr>
              <a:r>
                <a:rPr b="1" lang="en" sz="1600"/>
                <a:t>Abdullah alsubaie</a:t>
              </a:r>
              <a:endParaRPr b="1" sz="1600"/>
            </a:p>
            <a:p>
              <a:pPr indent="0" lvl="0" marL="0" rtl="0" algn="ctr">
                <a:spcBef>
                  <a:spcPts val="0"/>
                </a:spcBef>
                <a:spcAft>
                  <a:spcPts val="0"/>
                </a:spcAft>
                <a:buNone/>
              </a:pPr>
              <a:r>
                <a:rPr b="1" lang="en" sz="1600"/>
                <a:t>Azzam alotaibi</a:t>
              </a:r>
              <a:endParaRPr b="1" sz="1600"/>
            </a:p>
            <a:p>
              <a:pPr indent="0" lvl="0" marL="0" rtl="0" algn="ctr">
                <a:spcBef>
                  <a:spcPts val="0"/>
                </a:spcBef>
                <a:spcAft>
                  <a:spcPts val="0"/>
                </a:spcAft>
                <a:buNone/>
              </a:pPr>
              <a:r>
                <a:rPr b="1" lang="en" sz="1600">
                  <a:highlight>
                    <a:schemeClr val="accent2"/>
                  </a:highlight>
                </a:rPr>
                <a:t>Faisal alomar </a:t>
              </a:r>
              <a:endParaRPr b="1" sz="1600">
                <a:highlight>
                  <a:schemeClr val="accent2"/>
                </a:highlight>
              </a:endParaRPr>
            </a:p>
            <a:p>
              <a:pPr indent="0" lvl="0" marL="0" rtl="0" algn="ctr">
                <a:spcBef>
                  <a:spcPts val="0"/>
                </a:spcBef>
                <a:spcAft>
                  <a:spcPts val="0"/>
                </a:spcAft>
                <a:buNone/>
              </a:pPr>
              <a:r>
                <a:rPr b="1" lang="en" sz="1600"/>
                <a:t>Hasan alabdullatif</a:t>
              </a:r>
              <a:endParaRPr b="1" sz="1600"/>
            </a:p>
          </p:txBody>
        </p:sp>
        <p:sp>
          <p:nvSpPr>
            <p:cNvPr id="354" name="Google Shape;354;p28"/>
            <p:cNvSpPr/>
            <p:nvPr/>
          </p:nvSpPr>
          <p:spPr>
            <a:xfrm>
              <a:off x="4788570" y="3662189"/>
              <a:ext cx="591036" cy="593998"/>
            </a:xfrm>
            <a:custGeom>
              <a:rect b="b" l="l" r="r" t="t"/>
              <a:pathLst>
                <a:path extrusionOk="0" h="12159" w="12099">
                  <a:moveTo>
                    <a:pt x="1" y="1"/>
                  </a:moveTo>
                  <a:lnTo>
                    <a:pt x="1" y="12159"/>
                  </a:lnTo>
                  <a:lnTo>
                    <a:pt x="12098" y="12159"/>
                  </a:lnTo>
                  <a:lnTo>
                    <a:pt x="1209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
            <p:cNvSpPr/>
            <p:nvPr/>
          </p:nvSpPr>
          <p:spPr>
            <a:xfrm>
              <a:off x="4839081" y="3727551"/>
              <a:ext cx="490014" cy="31217"/>
            </a:xfrm>
            <a:custGeom>
              <a:rect b="b" l="l" r="r" t="t"/>
              <a:pathLst>
                <a:path extrusionOk="0" h="639" w="10031">
                  <a:moveTo>
                    <a:pt x="335" y="0"/>
                  </a:moveTo>
                  <a:cubicBezTo>
                    <a:pt x="152" y="0"/>
                    <a:pt x="0" y="152"/>
                    <a:pt x="0" y="334"/>
                  </a:cubicBezTo>
                  <a:cubicBezTo>
                    <a:pt x="0" y="486"/>
                    <a:pt x="152" y="638"/>
                    <a:pt x="335" y="638"/>
                  </a:cubicBezTo>
                  <a:lnTo>
                    <a:pt x="9727" y="638"/>
                  </a:lnTo>
                  <a:cubicBezTo>
                    <a:pt x="9879" y="638"/>
                    <a:pt x="10031" y="486"/>
                    <a:pt x="10031" y="334"/>
                  </a:cubicBezTo>
                  <a:cubicBezTo>
                    <a:pt x="10031" y="152"/>
                    <a:pt x="9909" y="0"/>
                    <a:pt x="9727" y="0"/>
                  </a:cubicBezTo>
                  <a:close/>
                </a:path>
              </a:pathLst>
            </a:custGeom>
            <a:solidFill>
              <a:srgbClr val="93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
            <p:cNvSpPr/>
            <p:nvPr/>
          </p:nvSpPr>
          <p:spPr>
            <a:xfrm>
              <a:off x="4839081" y="3785440"/>
              <a:ext cx="490014" cy="31217"/>
            </a:xfrm>
            <a:custGeom>
              <a:rect b="b" l="l" r="r" t="t"/>
              <a:pathLst>
                <a:path extrusionOk="0" h="639" w="10031">
                  <a:moveTo>
                    <a:pt x="335" y="0"/>
                  </a:moveTo>
                  <a:cubicBezTo>
                    <a:pt x="152" y="0"/>
                    <a:pt x="0" y="152"/>
                    <a:pt x="0" y="335"/>
                  </a:cubicBezTo>
                  <a:cubicBezTo>
                    <a:pt x="0" y="517"/>
                    <a:pt x="152" y="639"/>
                    <a:pt x="335" y="639"/>
                  </a:cubicBezTo>
                  <a:lnTo>
                    <a:pt x="9727" y="639"/>
                  </a:lnTo>
                  <a:cubicBezTo>
                    <a:pt x="9879" y="639"/>
                    <a:pt x="10031" y="517"/>
                    <a:pt x="10031" y="335"/>
                  </a:cubicBezTo>
                  <a:cubicBezTo>
                    <a:pt x="10031" y="152"/>
                    <a:pt x="9909" y="0"/>
                    <a:pt x="9727" y="0"/>
                  </a:cubicBezTo>
                  <a:close/>
                </a:path>
              </a:pathLst>
            </a:custGeom>
            <a:solidFill>
              <a:srgbClr val="93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8"/>
            <p:cNvSpPr/>
            <p:nvPr/>
          </p:nvSpPr>
          <p:spPr>
            <a:xfrm>
              <a:off x="4839081" y="3843328"/>
              <a:ext cx="259882" cy="32731"/>
            </a:xfrm>
            <a:custGeom>
              <a:rect b="b" l="l" r="r" t="t"/>
              <a:pathLst>
                <a:path extrusionOk="0" h="670" w="5320">
                  <a:moveTo>
                    <a:pt x="335" y="1"/>
                  </a:moveTo>
                  <a:cubicBezTo>
                    <a:pt x="152" y="1"/>
                    <a:pt x="0" y="153"/>
                    <a:pt x="0" y="335"/>
                  </a:cubicBezTo>
                  <a:cubicBezTo>
                    <a:pt x="0" y="518"/>
                    <a:pt x="152" y="670"/>
                    <a:pt x="335" y="670"/>
                  </a:cubicBezTo>
                  <a:lnTo>
                    <a:pt x="5016" y="670"/>
                  </a:lnTo>
                  <a:cubicBezTo>
                    <a:pt x="5198" y="670"/>
                    <a:pt x="5320" y="518"/>
                    <a:pt x="5320" y="335"/>
                  </a:cubicBezTo>
                  <a:cubicBezTo>
                    <a:pt x="5320" y="153"/>
                    <a:pt x="5198" y="1"/>
                    <a:pt x="5016" y="1"/>
                  </a:cubicBezTo>
                  <a:close/>
                </a:path>
              </a:pathLst>
            </a:custGeom>
            <a:solidFill>
              <a:srgbClr val="93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8"/>
            <p:cNvSpPr/>
            <p:nvPr/>
          </p:nvSpPr>
          <p:spPr>
            <a:xfrm>
              <a:off x="4788570" y="3328099"/>
              <a:ext cx="591036" cy="323746"/>
            </a:xfrm>
            <a:custGeom>
              <a:rect b="b" l="l" r="r" t="t"/>
              <a:pathLst>
                <a:path extrusionOk="0" h="6627" w="12099">
                  <a:moveTo>
                    <a:pt x="2250" y="1"/>
                  </a:moveTo>
                  <a:lnTo>
                    <a:pt x="1369" y="1520"/>
                  </a:lnTo>
                  <a:cubicBezTo>
                    <a:pt x="487" y="3071"/>
                    <a:pt x="31" y="4833"/>
                    <a:pt x="1" y="6627"/>
                  </a:cubicBezTo>
                  <a:lnTo>
                    <a:pt x="12098" y="6627"/>
                  </a:lnTo>
                  <a:cubicBezTo>
                    <a:pt x="12068" y="4833"/>
                    <a:pt x="11582" y="3071"/>
                    <a:pt x="10700" y="1520"/>
                  </a:cubicBezTo>
                  <a:lnTo>
                    <a:pt x="9819" y="1"/>
                  </a:lnTo>
                  <a:close/>
                </a:path>
              </a:pathLst>
            </a:custGeom>
            <a:solidFill>
              <a:srgbClr val="93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a:off x="4788570" y="4266522"/>
              <a:ext cx="591036" cy="176748"/>
            </a:xfrm>
            <a:custGeom>
              <a:rect b="b" l="l" r="r" t="t"/>
              <a:pathLst>
                <a:path extrusionOk="0" h="3618" w="12099">
                  <a:moveTo>
                    <a:pt x="1" y="1"/>
                  </a:moveTo>
                  <a:lnTo>
                    <a:pt x="1" y="1612"/>
                  </a:lnTo>
                  <a:cubicBezTo>
                    <a:pt x="1" y="2736"/>
                    <a:pt x="913" y="3618"/>
                    <a:pt x="2007" y="3618"/>
                  </a:cubicBezTo>
                  <a:lnTo>
                    <a:pt x="10062" y="3618"/>
                  </a:lnTo>
                  <a:cubicBezTo>
                    <a:pt x="11186" y="3618"/>
                    <a:pt x="12098" y="2736"/>
                    <a:pt x="12098" y="1612"/>
                  </a:cubicBezTo>
                  <a:lnTo>
                    <a:pt x="12098" y="1"/>
                  </a:lnTo>
                  <a:close/>
                </a:path>
              </a:pathLst>
            </a:custGeom>
            <a:solidFill>
              <a:srgbClr val="93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8"/>
            <p:cNvSpPr/>
            <p:nvPr/>
          </p:nvSpPr>
          <p:spPr>
            <a:xfrm>
              <a:off x="4855397" y="3074173"/>
              <a:ext cx="457383" cy="243579"/>
            </a:xfrm>
            <a:custGeom>
              <a:rect b="b" l="l" r="r" t="t"/>
              <a:pathLst>
                <a:path extrusionOk="0" h="4986" w="9363">
                  <a:moveTo>
                    <a:pt x="973" y="1"/>
                  </a:moveTo>
                  <a:cubicBezTo>
                    <a:pt x="457" y="1"/>
                    <a:pt x="31" y="396"/>
                    <a:pt x="1" y="882"/>
                  </a:cubicBezTo>
                  <a:lnTo>
                    <a:pt x="1" y="974"/>
                  </a:lnTo>
                  <a:lnTo>
                    <a:pt x="1" y="4074"/>
                  </a:lnTo>
                  <a:lnTo>
                    <a:pt x="1" y="4104"/>
                  </a:lnTo>
                  <a:cubicBezTo>
                    <a:pt x="31" y="4591"/>
                    <a:pt x="457" y="4986"/>
                    <a:pt x="973" y="4986"/>
                  </a:cubicBezTo>
                  <a:lnTo>
                    <a:pt x="8390" y="4986"/>
                  </a:lnTo>
                  <a:cubicBezTo>
                    <a:pt x="8907" y="4986"/>
                    <a:pt x="9302" y="4591"/>
                    <a:pt x="9362" y="4104"/>
                  </a:cubicBezTo>
                  <a:lnTo>
                    <a:pt x="9362" y="4013"/>
                  </a:lnTo>
                  <a:lnTo>
                    <a:pt x="9362" y="882"/>
                  </a:lnTo>
                  <a:cubicBezTo>
                    <a:pt x="9302" y="396"/>
                    <a:pt x="8907" y="1"/>
                    <a:pt x="8390" y="1"/>
                  </a:cubicBezTo>
                  <a:close/>
                </a:path>
              </a:pathLst>
            </a:custGeom>
            <a:solidFill>
              <a:srgbClr val="93D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8"/>
            <p:cNvSpPr/>
            <p:nvPr/>
          </p:nvSpPr>
          <p:spPr>
            <a:xfrm>
              <a:off x="4788570" y="3328099"/>
              <a:ext cx="197549" cy="323746"/>
            </a:xfrm>
            <a:custGeom>
              <a:rect b="b" l="l" r="r" t="t"/>
              <a:pathLst>
                <a:path extrusionOk="0" h="6627" w="4044">
                  <a:moveTo>
                    <a:pt x="2250" y="1"/>
                  </a:moveTo>
                  <a:lnTo>
                    <a:pt x="1369" y="1551"/>
                  </a:lnTo>
                  <a:cubicBezTo>
                    <a:pt x="487" y="3101"/>
                    <a:pt x="31" y="4833"/>
                    <a:pt x="1" y="6627"/>
                  </a:cubicBezTo>
                  <a:lnTo>
                    <a:pt x="1825" y="6627"/>
                  </a:lnTo>
                  <a:cubicBezTo>
                    <a:pt x="1855" y="4803"/>
                    <a:pt x="2341" y="3010"/>
                    <a:pt x="3253" y="1429"/>
                  </a:cubicBezTo>
                  <a:lnTo>
                    <a:pt x="4043" y="1"/>
                  </a:lnTo>
                  <a:close/>
                </a:path>
              </a:pathLst>
            </a:custGeom>
            <a:solidFill>
              <a:srgbClr val="C4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a:off x="4855397" y="3074173"/>
              <a:ext cx="112892" cy="243579"/>
            </a:xfrm>
            <a:custGeom>
              <a:rect b="b" l="l" r="r" t="t"/>
              <a:pathLst>
                <a:path extrusionOk="0" h="4986" w="2311">
                  <a:moveTo>
                    <a:pt x="943" y="1"/>
                  </a:moveTo>
                  <a:cubicBezTo>
                    <a:pt x="457" y="1"/>
                    <a:pt x="31" y="366"/>
                    <a:pt x="1" y="882"/>
                  </a:cubicBezTo>
                  <a:lnTo>
                    <a:pt x="1" y="974"/>
                  </a:lnTo>
                  <a:lnTo>
                    <a:pt x="1" y="4044"/>
                  </a:lnTo>
                  <a:lnTo>
                    <a:pt x="1" y="4074"/>
                  </a:lnTo>
                  <a:cubicBezTo>
                    <a:pt x="31" y="4591"/>
                    <a:pt x="457" y="4986"/>
                    <a:pt x="943" y="4986"/>
                  </a:cubicBezTo>
                  <a:lnTo>
                    <a:pt x="2311" y="4986"/>
                  </a:lnTo>
                  <a:cubicBezTo>
                    <a:pt x="2068" y="4803"/>
                    <a:pt x="1885" y="4530"/>
                    <a:pt x="1824" y="4226"/>
                  </a:cubicBezTo>
                  <a:lnTo>
                    <a:pt x="1824" y="4013"/>
                  </a:lnTo>
                  <a:lnTo>
                    <a:pt x="1824" y="761"/>
                  </a:lnTo>
                  <a:cubicBezTo>
                    <a:pt x="1885" y="457"/>
                    <a:pt x="2068" y="183"/>
                    <a:pt x="2311" y="1"/>
                  </a:cubicBezTo>
                  <a:close/>
                </a:path>
              </a:pathLst>
            </a:custGeom>
            <a:solidFill>
              <a:srgbClr val="C4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p:nvPr/>
          </p:nvSpPr>
          <p:spPr>
            <a:xfrm>
              <a:off x="4788570" y="3662189"/>
              <a:ext cx="89151" cy="593998"/>
            </a:xfrm>
            <a:custGeom>
              <a:rect b="b" l="l" r="r" t="t"/>
              <a:pathLst>
                <a:path extrusionOk="0" h="12159" w="1825">
                  <a:moveTo>
                    <a:pt x="1" y="1"/>
                  </a:moveTo>
                  <a:lnTo>
                    <a:pt x="1" y="12159"/>
                  </a:lnTo>
                  <a:lnTo>
                    <a:pt x="1825" y="12159"/>
                  </a:lnTo>
                  <a:lnTo>
                    <a:pt x="1825" y="1"/>
                  </a:lnTo>
                  <a:close/>
                </a:path>
              </a:pathLst>
            </a:custGeom>
            <a:solidFill>
              <a:srgbClr val="000000">
                <a:alpha val="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8"/>
            <p:cNvSpPr/>
            <p:nvPr/>
          </p:nvSpPr>
          <p:spPr>
            <a:xfrm>
              <a:off x="4788570" y="4266522"/>
              <a:ext cx="151533" cy="176748"/>
            </a:xfrm>
            <a:custGeom>
              <a:rect b="b" l="l" r="r" t="t"/>
              <a:pathLst>
                <a:path extrusionOk="0" h="3618" w="3102">
                  <a:moveTo>
                    <a:pt x="1" y="1"/>
                  </a:moveTo>
                  <a:lnTo>
                    <a:pt x="1" y="1612"/>
                  </a:lnTo>
                  <a:cubicBezTo>
                    <a:pt x="1" y="2736"/>
                    <a:pt x="913" y="3618"/>
                    <a:pt x="2007" y="3618"/>
                  </a:cubicBezTo>
                  <a:lnTo>
                    <a:pt x="3101" y="3618"/>
                  </a:lnTo>
                  <a:cubicBezTo>
                    <a:pt x="2341" y="3283"/>
                    <a:pt x="1825" y="2493"/>
                    <a:pt x="1825" y="1612"/>
                  </a:cubicBezTo>
                  <a:lnTo>
                    <a:pt x="1825" y="1"/>
                  </a:lnTo>
                  <a:close/>
                </a:path>
              </a:pathLst>
            </a:custGeom>
            <a:solidFill>
              <a:srgbClr val="C4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
            <p:cNvSpPr/>
            <p:nvPr/>
          </p:nvSpPr>
          <p:spPr>
            <a:xfrm>
              <a:off x="5146448" y="3328099"/>
              <a:ext cx="161889" cy="323746"/>
            </a:xfrm>
            <a:custGeom>
              <a:rect b="b" l="l" r="r" t="t"/>
              <a:pathLst>
                <a:path extrusionOk="0" h="6627" w="3314">
                  <a:moveTo>
                    <a:pt x="0" y="1"/>
                  </a:moveTo>
                  <a:lnTo>
                    <a:pt x="821" y="1429"/>
                  </a:lnTo>
                  <a:cubicBezTo>
                    <a:pt x="1733" y="3010"/>
                    <a:pt x="2219" y="4803"/>
                    <a:pt x="2249" y="6627"/>
                  </a:cubicBezTo>
                  <a:lnTo>
                    <a:pt x="3313" y="6627"/>
                  </a:lnTo>
                  <a:cubicBezTo>
                    <a:pt x="3313" y="4803"/>
                    <a:pt x="2827" y="3010"/>
                    <a:pt x="1915" y="1429"/>
                  </a:cubicBezTo>
                  <a:lnTo>
                    <a:pt x="1094"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8"/>
            <p:cNvSpPr/>
            <p:nvPr/>
          </p:nvSpPr>
          <p:spPr>
            <a:xfrm>
              <a:off x="5256313" y="3662189"/>
              <a:ext cx="52025" cy="593998"/>
            </a:xfrm>
            <a:custGeom>
              <a:rect b="b" l="l" r="r" t="t"/>
              <a:pathLst>
                <a:path extrusionOk="0" h="12159" w="1065">
                  <a:moveTo>
                    <a:pt x="0" y="1"/>
                  </a:moveTo>
                  <a:lnTo>
                    <a:pt x="0" y="12159"/>
                  </a:lnTo>
                  <a:lnTo>
                    <a:pt x="1064" y="12159"/>
                  </a:lnTo>
                  <a:lnTo>
                    <a:pt x="1064"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5164230" y="3074173"/>
              <a:ext cx="77281" cy="243579"/>
            </a:xfrm>
            <a:custGeom>
              <a:rect b="b" l="l" r="r" t="t"/>
              <a:pathLst>
                <a:path extrusionOk="0" h="4986" w="1582">
                  <a:moveTo>
                    <a:pt x="1" y="1"/>
                  </a:moveTo>
                  <a:cubicBezTo>
                    <a:pt x="274" y="183"/>
                    <a:pt x="457" y="457"/>
                    <a:pt x="487" y="761"/>
                  </a:cubicBezTo>
                  <a:lnTo>
                    <a:pt x="518" y="761"/>
                  </a:lnTo>
                  <a:lnTo>
                    <a:pt x="518" y="4226"/>
                  </a:lnTo>
                  <a:lnTo>
                    <a:pt x="487" y="4226"/>
                  </a:lnTo>
                  <a:cubicBezTo>
                    <a:pt x="426" y="4530"/>
                    <a:pt x="274" y="4803"/>
                    <a:pt x="1" y="4986"/>
                  </a:cubicBezTo>
                  <a:lnTo>
                    <a:pt x="1095" y="4986"/>
                  </a:lnTo>
                  <a:cubicBezTo>
                    <a:pt x="1338" y="4803"/>
                    <a:pt x="1521" y="4530"/>
                    <a:pt x="1581" y="4226"/>
                  </a:cubicBezTo>
                  <a:lnTo>
                    <a:pt x="1581" y="761"/>
                  </a:lnTo>
                  <a:cubicBezTo>
                    <a:pt x="1521" y="457"/>
                    <a:pt x="1338" y="183"/>
                    <a:pt x="1095" y="1"/>
                  </a:cubicBez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5193931" y="4266522"/>
              <a:ext cx="114407" cy="176748"/>
            </a:xfrm>
            <a:custGeom>
              <a:rect b="b" l="l" r="r" t="t"/>
              <a:pathLst>
                <a:path extrusionOk="0" h="3618" w="2342">
                  <a:moveTo>
                    <a:pt x="1277" y="1"/>
                  </a:moveTo>
                  <a:lnTo>
                    <a:pt x="1277" y="1612"/>
                  </a:lnTo>
                  <a:cubicBezTo>
                    <a:pt x="1277" y="2493"/>
                    <a:pt x="761" y="3283"/>
                    <a:pt x="1" y="3618"/>
                  </a:cubicBezTo>
                  <a:lnTo>
                    <a:pt x="1065" y="3618"/>
                  </a:lnTo>
                  <a:cubicBezTo>
                    <a:pt x="1825" y="3283"/>
                    <a:pt x="2341" y="2493"/>
                    <a:pt x="2341" y="1612"/>
                  </a:cubicBezTo>
                  <a:lnTo>
                    <a:pt x="2341" y="1"/>
                  </a:lnTo>
                  <a:close/>
                </a:path>
              </a:pathLst>
            </a:custGeom>
            <a:solidFill>
              <a:srgbClr val="FFFE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4776699" y="3063816"/>
              <a:ext cx="613312" cy="1391368"/>
            </a:xfrm>
            <a:custGeom>
              <a:rect b="b" l="l" r="r" t="t"/>
              <a:pathLst>
                <a:path extrusionOk="0" h="28481" w="12555">
                  <a:moveTo>
                    <a:pt x="10001" y="213"/>
                  </a:moveTo>
                  <a:cubicBezTo>
                    <a:pt x="10487" y="213"/>
                    <a:pt x="10913" y="608"/>
                    <a:pt x="10973" y="1094"/>
                  </a:cubicBezTo>
                  <a:lnTo>
                    <a:pt x="10973" y="4225"/>
                  </a:lnTo>
                  <a:lnTo>
                    <a:pt x="10973" y="4316"/>
                  </a:lnTo>
                  <a:cubicBezTo>
                    <a:pt x="10913" y="4803"/>
                    <a:pt x="10487" y="5198"/>
                    <a:pt x="10001" y="5198"/>
                  </a:cubicBezTo>
                  <a:lnTo>
                    <a:pt x="2554" y="5198"/>
                  </a:lnTo>
                  <a:cubicBezTo>
                    <a:pt x="2068" y="5198"/>
                    <a:pt x="1642" y="4803"/>
                    <a:pt x="1612" y="4316"/>
                  </a:cubicBezTo>
                  <a:lnTo>
                    <a:pt x="1612" y="4286"/>
                  </a:lnTo>
                  <a:lnTo>
                    <a:pt x="1612" y="1186"/>
                  </a:lnTo>
                  <a:lnTo>
                    <a:pt x="1612" y="1094"/>
                  </a:lnTo>
                  <a:cubicBezTo>
                    <a:pt x="1642" y="608"/>
                    <a:pt x="2068" y="213"/>
                    <a:pt x="2554" y="213"/>
                  </a:cubicBezTo>
                  <a:close/>
                  <a:moveTo>
                    <a:pt x="10062" y="5411"/>
                  </a:moveTo>
                  <a:lnTo>
                    <a:pt x="10943" y="6930"/>
                  </a:lnTo>
                  <a:cubicBezTo>
                    <a:pt x="11825" y="8481"/>
                    <a:pt x="12311" y="10243"/>
                    <a:pt x="12341" y="12037"/>
                  </a:cubicBezTo>
                  <a:lnTo>
                    <a:pt x="244" y="12037"/>
                  </a:lnTo>
                  <a:cubicBezTo>
                    <a:pt x="274" y="10243"/>
                    <a:pt x="730" y="8481"/>
                    <a:pt x="1612" y="6930"/>
                  </a:cubicBezTo>
                  <a:lnTo>
                    <a:pt x="2493" y="5411"/>
                  </a:lnTo>
                  <a:close/>
                  <a:moveTo>
                    <a:pt x="12341" y="12250"/>
                  </a:moveTo>
                  <a:lnTo>
                    <a:pt x="12341" y="24408"/>
                  </a:lnTo>
                  <a:lnTo>
                    <a:pt x="244" y="24408"/>
                  </a:lnTo>
                  <a:lnTo>
                    <a:pt x="244" y="12250"/>
                  </a:lnTo>
                  <a:close/>
                  <a:moveTo>
                    <a:pt x="12341" y="24621"/>
                  </a:moveTo>
                  <a:lnTo>
                    <a:pt x="12341" y="26232"/>
                  </a:lnTo>
                  <a:cubicBezTo>
                    <a:pt x="12341" y="27356"/>
                    <a:pt x="11429" y="28238"/>
                    <a:pt x="10305" y="28238"/>
                  </a:cubicBezTo>
                  <a:lnTo>
                    <a:pt x="2250" y="28238"/>
                  </a:lnTo>
                  <a:cubicBezTo>
                    <a:pt x="1125" y="28238"/>
                    <a:pt x="244" y="27356"/>
                    <a:pt x="244" y="26232"/>
                  </a:cubicBezTo>
                  <a:lnTo>
                    <a:pt x="244" y="24621"/>
                  </a:lnTo>
                  <a:close/>
                  <a:moveTo>
                    <a:pt x="2554" y="0"/>
                  </a:moveTo>
                  <a:cubicBezTo>
                    <a:pt x="1976" y="0"/>
                    <a:pt x="1490" y="426"/>
                    <a:pt x="1399" y="973"/>
                  </a:cubicBezTo>
                  <a:lnTo>
                    <a:pt x="1368" y="973"/>
                  </a:lnTo>
                  <a:lnTo>
                    <a:pt x="1368" y="4225"/>
                  </a:lnTo>
                  <a:lnTo>
                    <a:pt x="1368" y="4438"/>
                  </a:lnTo>
                  <a:lnTo>
                    <a:pt x="1399" y="4438"/>
                  </a:lnTo>
                  <a:cubicBezTo>
                    <a:pt x="1490" y="4894"/>
                    <a:pt x="1824" y="5259"/>
                    <a:pt x="2250" y="5380"/>
                  </a:cubicBezTo>
                  <a:lnTo>
                    <a:pt x="1429" y="6839"/>
                  </a:lnTo>
                  <a:cubicBezTo>
                    <a:pt x="517" y="8420"/>
                    <a:pt x="31" y="10213"/>
                    <a:pt x="1" y="12037"/>
                  </a:cubicBezTo>
                  <a:lnTo>
                    <a:pt x="1" y="12158"/>
                  </a:lnTo>
                  <a:lnTo>
                    <a:pt x="1" y="24621"/>
                  </a:lnTo>
                  <a:lnTo>
                    <a:pt x="1" y="26232"/>
                  </a:lnTo>
                  <a:cubicBezTo>
                    <a:pt x="1" y="27478"/>
                    <a:pt x="1004" y="28481"/>
                    <a:pt x="2250" y="28481"/>
                  </a:cubicBezTo>
                  <a:lnTo>
                    <a:pt x="10305" y="28481"/>
                  </a:lnTo>
                  <a:cubicBezTo>
                    <a:pt x="11551" y="28481"/>
                    <a:pt x="12554" y="27478"/>
                    <a:pt x="12554" y="26232"/>
                  </a:cubicBezTo>
                  <a:lnTo>
                    <a:pt x="12554" y="24621"/>
                  </a:lnTo>
                  <a:lnTo>
                    <a:pt x="12554" y="12158"/>
                  </a:lnTo>
                  <a:lnTo>
                    <a:pt x="12554" y="12037"/>
                  </a:lnTo>
                  <a:cubicBezTo>
                    <a:pt x="12524" y="10213"/>
                    <a:pt x="12037" y="8420"/>
                    <a:pt x="11156" y="6839"/>
                  </a:cubicBezTo>
                  <a:lnTo>
                    <a:pt x="10305" y="5380"/>
                  </a:lnTo>
                  <a:cubicBezTo>
                    <a:pt x="10730" y="5259"/>
                    <a:pt x="11095" y="4894"/>
                    <a:pt x="11156" y="4438"/>
                  </a:cubicBezTo>
                  <a:lnTo>
                    <a:pt x="11186" y="4438"/>
                  </a:lnTo>
                  <a:lnTo>
                    <a:pt x="11186" y="973"/>
                  </a:lnTo>
                  <a:lnTo>
                    <a:pt x="11156" y="973"/>
                  </a:lnTo>
                  <a:cubicBezTo>
                    <a:pt x="11065" y="426"/>
                    <a:pt x="10578" y="0"/>
                    <a:pt x="10001" y="0"/>
                  </a:cubicBezTo>
                  <a:close/>
                </a:path>
              </a:pathLst>
            </a:custGeom>
            <a:solidFill>
              <a:srgbClr val="0038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a:off x="5109322" y="3997794"/>
              <a:ext cx="270287" cy="258381"/>
            </a:xfrm>
            <a:custGeom>
              <a:rect b="b" l="l" r="r" t="t"/>
              <a:pathLst>
                <a:path extrusionOk="0" h="5289" w="5533">
                  <a:moveTo>
                    <a:pt x="3465" y="0"/>
                  </a:moveTo>
                  <a:cubicBezTo>
                    <a:pt x="1550" y="0"/>
                    <a:pt x="0" y="1550"/>
                    <a:pt x="0" y="3465"/>
                  </a:cubicBezTo>
                  <a:cubicBezTo>
                    <a:pt x="0" y="4134"/>
                    <a:pt x="183" y="4742"/>
                    <a:pt x="517" y="5289"/>
                  </a:cubicBezTo>
                  <a:lnTo>
                    <a:pt x="5532" y="5289"/>
                  </a:lnTo>
                  <a:lnTo>
                    <a:pt x="5532" y="669"/>
                  </a:lnTo>
                  <a:cubicBezTo>
                    <a:pt x="4955" y="243"/>
                    <a:pt x="4256" y="0"/>
                    <a:pt x="3465" y="0"/>
                  </a:cubicBezTo>
                  <a:close/>
                </a:path>
              </a:pathLst>
            </a:custGeom>
            <a:solidFill>
              <a:srgbClr val="C4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grpSp>
        <p:nvGrpSpPr>
          <p:cNvPr id="146" name="Google Shape;146;p14"/>
          <p:cNvGrpSpPr/>
          <p:nvPr/>
        </p:nvGrpSpPr>
        <p:grpSpPr>
          <a:xfrm>
            <a:off x="870317" y="7854477"/>
            <a:ext cx="221914" cy="613123"/>
            <a:chOff x="-39998250" y="3605325"/>
            <a:chExt cx="288875" cy="317450"/>
          </a:xfrm>
        </p:grpSpPr>
        <p:sp>
          <p:nvSpPr>
            <p:cNvPr id="147" name="Google Shape;147;p14"/>
            <p:cNvSpPr/>
            <p:nvPr/>
          </p:nvSpPr>
          <p:spPr>
            <a:xfrm>
              <a:off x="-39998250" y="3799600"/>
              <a:ext cx="288875" cy="123175"/>
            </a:xfrm>
            <a:custGeom>
              <a:rect b="b" l="l" r="r" t="t"/>
              <a:pathLst>
                <a:path extrusionOk="0" h="4927" w="11555">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39940950" y="3605325"/>
              <a:ext cx="160700" cy="212050"/>
            </a:xfrm>
            <a:custGeom>
              <a:rect b="b" l="l" r="r" t="t"/>
              <a:pathLst>
                <a:path extrusionOk="0" h="8482" w="6428">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14"/>
          <p:cNvGrpSpPr/>
          <p:nvPr/>
        </p:nvGrpSpPr>
        <p:grpSpPr>
          <a:xfrm>
            <a:off x="614010" y="4737662"/>
            <a:ext cx="232571" cy="582785"/>
            <a:chOff x="-26980600" y="3175500"/>
            <a:chExt cx="296950" cy="295950"/>
          </a:xfrm>
        </p:grpSpPr>
        <p:sp>
          <p:nvSpPr>
            <p:cNvPr id="150" name="Google Shape;150;p14"/>
            <p:cNvSpPr/>
            <p:nvPr/>
          </p:nvSpPr>
          <p:spPr>
            <a:xfrm>
              <a:off x="-26798650" y="3175500"/>
              <a:ext cx="115000" cy="114025"/>
            </a:xfrm>
            <a:custGeom>
              <a:rect b="b" l="l" r="r" t="t"/>
              <a:pathLst>
                <a:path extrusionOk="0" h="4561" w="460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26980600" y="3325725"/>
              <a:ext cx="168575" cy="145725"/>
            </a:xfrm>
            <a:custGeom>
              <a:rect b="b" l="l" r="r" t="t"/>
              <a:pathLst>
                <a:path extrusionOk="0" h="5829" w="6743">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26893950" y="3226500"/>
              <a:ext cx="159125" cy="137850"/>
            </a:xfrm>
            <a:custGeom>
              <a:rect b="b" l="l" r="r" t="t"/>
              <a:pathLst>
                <a:path extrusionOk="0" h="5514" w="6365">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4"/>
          <p:cNvSpPr/>
          <p:nvPr/>
        </p:nvSpPr>
        <p:spPr>
          <a:xfrm rot="5400000">
            <a:off x="4628507" y="1017450"/>
            <a:ext cx="2979900" cy="945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4676975" y="1001646"/>
            <a:ext cx="2883000" cy="97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txBox="1"/>
          <p:nvPr/>
        </p:nvSpPr>
        <p:spPr>
          <a:xfrm>
            <a:off x="524926" y="1198925"/>
            <a:ext cx="3177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000">
                <a:solidFill>
                  <a:schemeClr val="dk2"/>
                </a:solidFill>
                <a:latin typeface="Comic Sans MS"/>
                <a:ea typeface="Comic Sans MS"/>
                <a:cs typeface="Comic Sans MS"/>
                <a:sym typeface="Comic Sans MS"/>
              </a:rPr>
              <a:t>Objective</a:t>
            </a:r>
            <a:endParaRPr b="1" sz="5000">
              <a:solidFill>
                <a:schemeClr val="dk2"/>
              </a:solidFill>
              <a:latin typeface="Comic Sans MS"/>
              <a:ea typeface="Comic Sans MS"/>
              <a:cs typeface="Comic Sans MS"/>
              <a:sym typeface="Comic Sans MS"/>
            </a:endParaRPr>
          </a:p>
        </p:txBody>
      </p:sp>
      <p:pic>
        <p:nvPicPr>
          <p:cNvPr id="156" name="Google Shape;156;p14"/>
          <p:cNvPicPr preferRelativeResize="0"/>
          <p:nvPr/>
        </p:nvPicPr>
        <p:blipFill>
          <a:blip r:embed="rId4">
            <a:alphaModFix/>
          </a:blip>
          <a:stretch>
            <a:fillRect/>
          </a:stretch>
        </p:blipFill>
        <p:spPr>
          <a:xfrm>
            <a:off x="2944426" y="8578025"/>
            <a:ext cx="1671124" cy="1671124"/>
          </a:xfrm>
          <a:prstGeom prst="rect">
            <a:avLst/>
          </a:prstGeom>
          <a:noFill/>
          <a:ln>
            <a:noFill/>
          </a:ln>
        </p:spPr>
      </p:pic>
      <p:sp>
        <p:nvSpPr>
          <p:cNvPr id="157" name="Google Shape;157;p14"/>
          <p:cNvSpPr txBox="1"/>
          <p:nvPr/>
        </p:nvSpPr>
        <p:spPr>
          <a:xfrm>
            <a:off x="272075" y="3491425"/>
            <a:ext cx="7383600" cy="1939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900">
                <a:latin typeface="Trebuchet MS"/>
                <a:ea typeface="Trebuchet MS"/>
                <a:cs typeface="Trebuchet MS"/>
                <a:sym typeface="Trebuchet MS"/>
              </a:rPr>
              <a:t>Classify adrenergic agonists according to chemical  structure, receptor selectivity and mode of </a:t>
            </a:r>
            <a:r>
              <a:rPr lang="en" sz="1900">
                <a:latin typeface="Trebuchet MS"/>
                <a:ea typeface="Trebuchet MS"/>
                <a:cs typeface="Trebuchet MS"/>
                <a:sym typeface="Trebuchet MS"/>
              </a:rPr>
              <a:t>action</a:t>
            </a:r>
            <a:endParaRPr sz="19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900">
              <a:latin typeface="Trebuchet MS"/>
              <a:ea typeface="Trebuchet MS"/>
              <a:cs typeface="Trebuchet MS"/>
              <a:sym typeface="Trebuchet MS"/>
            </a:endParaRPr>
          </a:p>
          <a:p>
            <a:pPr indent="0" lvl="0" marL="457200" rtl="0" algn="l">
              <a:spcBef>
                <a:spcPts val="0"/>
              </a:spcBef>
              <a:spcAft>
                <a:spcPts val="0"/>
              </a:spcAft>
              <a:buNone/>
            </a:pPr>
            <a:r>
              <a:rPr lang="en" sz="1900">
                <a:latin typeface="Trebuchet MS"/>
                <a:ea typeface="Trebuchet MS"/>
                <a:cs typeface="Trebuchet MS"/>
                <a:sym typeface="Trebuchet MS"/>
              </a:rPr>
              <a:t>Discuss pharmacodynamic actions, ADRs, indications and</a:t>
            </a:r>
            <a:endParaRPr sz="19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900">
                <a:latin typeface="Trebuchet MS"/>
                <a:ea typeface="Trebuchet MS"/>
                <a:cs typeface="Trebuchet MS"/>
                <a:sym typeface="Trebuchet MS"/>
              </a:rPr>
              <a:t>      contraindications of adrenergic agonists</a:t>
            </a:r>
            <a:endParaRPr sz="1900">
              <a:latin typeface="Trebuchet MS"/>
              <a:ea typeface="Trebuchet MS"/>
              <a:cs typeface="Trebuchet MS"/>
              <a:sym typeface="Trebuchet MS"/>
            </a:endParaRPr>
          </a:p>
          <a:p>
            <a:pPr indent="0" lvl="0" marL="0" rtl="0" algn="l">
              <a:spcBef>
                <a:spcPts val="0"/>
              </a:spcBef>
              <a:spcAft>
                <a:spcPts val="0"/>
              </a:spcAft>
              <a:buNone/>
            </a:pPr>
            <a:r>
              <a:t/>
            </a:r>
            <a:endParaRPr sz="1900">
              <a:latin typeface="Trebuchet MS"/>
              <a:ea typeface="Trebuchet MS"/>
              <a:cs typeface="Trebuchet MS"/>
              <a:sym typeface="Trebuchet MS"/>
            </a:endParaRPr>
          </a:p>
        </p:txBody>
      </p:sp>
      <p:grpSp>
        <p:nvGrpSpPr>
          <p:cNvPr id="158" name="Google Shape;158;p14"/>
          <p:cNvGrpSpPr/>
          <p:nvPr/>
        </p:nvGrpSpPr>
        <p:grpSpPr>
          <a:xfrm rot="-2505093">
            <a:off x="303033" y="3695368"/>
            <a:ext cx="436247" cy="249968"/>
            <a:chOff x="10038633" y="2173057"/>
            <a:chExt cx="269129" cy="194806"/>
          </a:xfrm>
        </p:grpSpPr>
        <p:sp>
          <p:nvSpPr>
            <p:cNvPr id="159" name="Google Shape;159;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rgbClr val="18B3C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sp>
          <p:nvSpPr>
            <p:cNvPr id="160" name="Google Shape;160;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rgbClr val="18B3C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sp>
          <p:nvSpPr>
            <p:cNvPr id="161" name="Google Shape;161;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rgbClr val="18B3C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sp>
          <p:nvSpPr>
            <p:cNvPr id="162" name="Google Shape;162;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rgbClr val="18B3C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grpSp>
      <p:grpSp>
        <p:nvGrpSpPr>
          <p:cNvPr id="163" name="Google Shape;163;p14"/>
          <p:cNvGrpSpPr/>
          <p:nvPr/>
        </p:nvGrpSpPr>
        <p:grpSpPr>
          <a:xfrm rot="-2505093">
            <a:off x="303033" y="4600706"/>
            <a:ext cx="436247" cy="249968"/>
            <a:chOff x="10038633" y="2173057"/>
            <a:chExt cx="269129" cy="194806"/>
          </a:xfrm>
        </p:grpSpPr>
        <p:sp>
          <p:nvSpPr>
            <p:cNvPr id="164" name="Google Shape;164;p14"/>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rgbClr val="FA80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sp>
          <p:nvSpPr>
            <p:cNvPr id="165" name="Google Shape;165;p14"/>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rgbClr val="FA80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sp>
          <p:nvSpPr>
            <p:cNvPr id="166" name="Google Shape;166;p14"/>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rgbClr val="FA80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sp>
          <p:nvSpPr>
            <p:cNvPr id="167" name="Google Shape;167;p14"/>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rgbClr val="FA80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8B3C4"/>
                </a:solidFill>
                <a:latin typeface="Arial"/>
                <a:ea typeface="Arial"/>
                <a:cs typeface="Arial"/>
                <a:sym typeface="Arial"/>
              </a:endParaRPr>
            </a:p>
          </p:txBody>
        </p:sp>
      </p:grpSp>
      <p:sp>
        <p:nvSpPr>
          <p:cNvPr id="168" name="Google Shape;168;p14"/>
          <p:cNvSpPr txBox="1"/>
          <p:nvPr/>
        </p:nvSpPr>
        <p:spPr>
          <a:xfrm>
            <a:off x="6161750" y="4737650"/>
            <a:ext cx="13257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50">
                <a:solidFill>
                  <a:srgbClr val="3C4043"/>
                </a:solidFill>
                <a:highlight>
                  <a:srgbClr val="FFFFFF"/>
                </a:highlight>
                <a:latin typeface="Trebuchet MS"/>
                <a:ea typeface="Trebuchet MS"/>
                <a:cs typeface="Trebuchet MS"/>
                <a:sym typeface="Trebuchet MS"/>
              </a:rPr>
              <a:t>From team 441</a:t>
            </a:r>
            <a:endParaRPr b="1">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pic>
        <p:nvPicPr>
          <p:cNvPr id="173" name="Google Shape;173;p15"/>
          <p:cNvPicPr preferRelativeResize="0"/>
          <p:nvPr/>
        </p:nvPicPr>
        <p:blipFill>
          <a:blip r:embed="rId4">
            <a:alphaModFix/>
          </a:blip>
          <a:stretch>
            <a:fillRect/>
          </a:stretch>
        </p:blipFill>
        <p:spPr>
          <a:xfrm>
            <a:off x="6258480" y="5716375"/>
            <a:ext cx="1078275" cy="608100"/>
          </a:xfrm>
          <a:prstGeom prst="rect">
            <a:avLst/>
          </a:prstGeom>
          <a:noFill/>
          <a:ln>
            <a:noFill/>
          </a:ln>
        </p:spPr>
      </p:pic>
      <p:pic>
        <p:nvPicPr>
          <p:cNvPr id="174" name="Google Shape;174;p15"/>
          <p:cNvPicPr preferRelativeResize="0"/>
          <p:nvPr/>
        </p:nvPicPr>
        <p:blipFill>
          <a:blip r:embed="rId5">
            <a:alphaModFix/>
          </a:blip>
          <a:stretch>
            <a:fillRect/>
          </a:stretch>
        </p:blipFill>
        <p:spPr>
          <a:xfrm>
            <a:off x="5431050" y="6529475"/>
            <a:ext cx="1996903" cy="1147500"/>
          </a:xfrm>
          <a:prstGeom prst="rect">
            <a:avLst/>
          </a:prstGeom>
          <a:noFill/>
          <a:ln>
            <a:noFill/>
          </a:ln>
        </p:spPr>
      </p:pic>
      <p:sp>
        <p:nvSpPr>
          <p:cNvPr id="175" name="Google Shape;175;p15"/>
          <p:cNvSpPr txBox="1"/>
          <p:nvPr>
            <p:ph type="title"/>
          </p:nvPr>
        </p:nvSpPr>
        <p:spPr>
          <a:xfrm>
            <a:off x="0" y="-1"/>
            <a:ext cx="7560000" cy="709200"/>
          </a:xfrm>
          <a:prstGeom prst="rect">
            <a:avLst/>
          </a:prstGeom>
          <a:solidFill>
            <a:schemeClr val="dk2"/>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Trebuchet MS"/>
                <a:ea typeface="Trebuchet MS"/>
                <a:cs typeface="Trebuchet MS"/>
                <a:sym typeface="Trebuchet MS"/>
              </a:rPr>
              <a:t>Neurotransmission at Adrenergic Neurons</a:t>
            </a:r>
            <a:endParaRPr>
              <a:solidFill>
                <a:schemeClr val="lt1"/>
              </a:solidFill>
              <a:latin typeface="Trebuchet MS"/>
              <a:ea typeface="Trebuchet MS"/>
              <a:cs typeface="Trebuchet MS"/>
              <a:sym typeface="Trebuchet MS"/>
            </a:endParaRPr>
          </a:p>
        </p:txBody>
      </p:sp>
      <p:sp>
        <p:nvSpPr>
          <p:cNvPr id="176" name="Google Shape;176;p15"/>
          <p:cNvSpPr txBox="1"/>
          <p:nvPr/>
        </p:nvSpPr>
        <p:spPr>
          <a:xfrm>
            <a:off x="81163" y="762411"/>
            <a:ext cx="1491000" cy="1147500"/>
          </a:xfrm>
          <a:prstGeom prst="rect">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6AA84F"/>
                </a:solidFill>
                <a:latin typeface="Trebuchet MS"/>
                <a:ea typeface="Trebuchet MS"/>
                <a:cs typeface="Trebuchet MS"/>
                <a:sym typeface="Trebuchet MS"/>
              </a:rPr>
              <a:t>In this lecture you </a:t>
            </a:r>
            <a:r>
              <a:rPr lang="en" sz="1100">
                <a:solidFill>
                  <a:srgbClr val="CC0000"/>
                </a:solidFill>
                <a:latin typeface="Trebuchet MS"/>
                <a:ea typeface="Trebuchet MS"/>
                <a:cs typeface="Trebuchet MS"/>
                <a:sym typeface="Trebuchet MS"/>
              </a:rPr>
              <a:t>must know each </a:t>
            </a:r>
            <a:r>
              <a:rPr lang="en" sz="1100">
                <a:solidFill>
                  <a:srgbClr val="6AA84F"/>
                </a:solidFill>
                <a:latin typeface="Trebuchet MS"/>
                <a:ea typeface="Trebuchet MS"/>
                <a:cs typeface="Trebuchet MS"/>
                <a:sym typeface="Trebuchet MS"/>
              </a:rPr>
              <a:t>drug </a:t>
            </a:r>
            <a:endParaRPr sz="1100">
              <a:solidFill>
                <a:srgbClr val="6AA84F"/>
              </a:solidFill>
              <a:latin typeface="Trebuchet MS"/>
              <a:ea typeface="Trebuchet MS"/>
              <a:cs typeface="Trebuchet MS"/>
              <a:sym typeface="Trebuchet MS"/>
            </a:endParaRPr>
          </a:p>
          <a:p>
            <a:pPr indent="0" lvl="0" marL="0" rtl="0" algn="ctr">
              <a:spcBef>
                <a:spcPts val="0"/>
              </a:spcBef>
              <a:spcAft>
                <a:spcPts val="0"/>
              </a:spcAft>
              <a:buNone/>
            </a:pPr>
            <a:r>
              <a:rPr lang="en" sz="1100">
                <a:solidFill>
                  <a:srgbClr val="6AA84F"/>
                </a:solidFill>
                <a:latin typeface="Trebuchet MS"/>
                <a:ea typeface="Trebuchet MS"/>
                <a:cs typeface="Trebuchet MS"/>
                <a:sym typeface="Trebuchet MS"/>
              </a:rPr>
              <a:t>1-selectivity </a:t>
            </a:r>
            <a:endParaRPr sz="1100">
              <a:solidFill>
                <a:srgbClr val="6AA84F"/>
              </a:solidFill>
              <a:latin typeface="Trebuchet MS"/>
              <a:ea typeface="Trebuchet MS"/>
              <a:cs typeface="Trebuchet MS"/>
              <a:sym typeface="Trebuchet MS"/>
            </a:endParaRPr>
          </a:p>
          <a:p>
            <a:pPr indent="0" lvl="0" marL="0" rtl="0" algn="ctr">
              <a:spcBef>
                <a:spcPts val="0"/>
              </a:spcBef>
              <a:spcAft>
                <a:spcPts val="0"/>
              </a:spcAft>
              <a:buNone/>
            </a:pPr>
            <a:r>
              <a:rPr lang="en" sz="1100">
                <a:solidFill>
                  <a:srgbClr val="6AA84F"/>
                </a:solidFill>
                <a:latin typeface="Trebuchet MS"/>
                <a:ea typeface="Trebuchet MS"/>
                <a:cs typeface="Trebuchet MS"/>
                <a:sym typeface="Trebuchet MS"/>
              </a:rPr>
              <a:t>2-Actions </a:t>
            </a:r>
            <a:endParaRPr sz="1100">
              <a:solidFill>
                <a:srgbClr val="6AA84F"/>
              </a:solidFill>
              <a:latin typeface="Trebuchet MS"/>
              <a:ea typeface="Trebuchet MS"/>
              <a:cs typeface="Trebuchet MS"/>
              <a:sym typeface="Trebuchet MS"/>
            </a:endParaRPr>
          </a:p>
          <a:p>
            <a:pPr indent="0" lvl="0" marL="0" rtl="0" algn="ctr">
              <a:spcBef>
                <a:spcPts val="0"/>
              </a:spcBef>
              <a:spcAft>
                <a:spcPts val="0"/>
              </a:spcAft>
              <a:buNone/>
            </a:pPr>
            <a:r>
              <a:rPr lang="en" sz="1100">
                <a:solidFill>
                  <a:srgbClr val="6AA84F"/>
                </a:solidFill>
                <a:latin typeface="Trebuchet MS"/>
                <a:ea typeface="Trebuchet MS"/>
                <a:cs typeface="Trebuchet MS"/>
                <a:sym typeface="Trebuchet MS"/>
              </a:rPr>
              <a:t>3-Receptor </a:t>
            </a:r>
            <a:endParaRPr sz="1100">
              <a:solidFill>
                <a:srgbClr val="6AA84F"/>
              </a:solidFill>
              <a:latin typeface="Trebuchet MS"/>
              <a:ea typeface="Trebuchet MS"/>
              <a:cs typeface="Trebuchet MS"/>
              <a:sym typeface="Trebuchet MS"/>
            </a:endParaRPr>
          </a:p>
        </p:txBody>
      </p:sp>
      <p:pic>
        <p:nvPicPr>
          <p:cNvPr id="177" name="Google Shape;177;p15"/>
          <p:cNvPicPr preferRelativeResize="0"/>
          <p:nvPr/>
        </p:nvPicPr>
        <p:blipFill rotWithShape="1">
          <a:blip r:embed="rId6">
            <a:alphaModFix/>
          </a:blip>
          <a:srcRect b="3281" l="3262" r="1626" t="2146"/>
          <a:stretch/>
        </p:blipFill>
        <p:spPr>
          <a:xfrm>
            <a:off x="3922175" y="1697797"/>
            <a:ext cx="3535100" cy="2950425"/>
          </a:xfrm>
          <a:prstGeom prst="rect">
            <a:avLst/>
          </a:prstGeom>
          <a:noFill/>
          <a:ln cap="flat" cmpd="sng" w="9525">
            <a:solidFill>
              <a:srgbClr val="000000"/>
            </a:solidFill>
            <a:prstDash val="solid"/>
            <a:round/>
            <a:headEnd len="sm" w="sm" type="none"/>
            <a:tailEnd len="sm" w="sm" type="none"/>
          </a:ln>
        </p:spPr>
      </p:pic>
      <p:sp>
        <p:nvSpPr>
          <p:cNvPr id="178" name="Google Shape;178;p15"/>
          <p:cNvSpPr txBox="1"/>
          <p:nvPr/>
        </p:nvSpPr>
        <p:spPr>
          <a:xfrm>
            <a:off x="0" y="1960975"/>
            <a:ext cx="6312900" cy="4927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700">
                <a:solidFill>
                  <a:schemeClr val="accent3"/>
                </a:solidFill>
                <a:latin typeface="Trebuchet MS"/>
                <a:ea typeface="Trebuchet MS"/>
                <a:cs typeface="Trebuchet MS"/>
                <a:sym typeface="Trebuchet MS"/>
              </a:rPr>
              <a:t>Adrenergic Transmission:</a:t>
            </a:r>
            <a:endParaRPr b="1" sz="1700">
              <a:solidFill>
                <a:schemeClr val="accent3"/>
              </a:solidFill>
              <a:latin typeface="Trebuchet MS"/>
              <a:ea typeface="Trebuchet MS"/>
              <a:cs typeface="Trebuchet MS"/>
              <a:sym typeface="Trebuchet MS"/>
            </a:endParaRPr>
          </a:p>
          <a:p>
            <a:pPr indent="-323850" lvl="0" marL="457200" rtl="0" algn="l">
              <a:lnSpc>
                <a:spcPct val="150000"/>
              </a:lnSpc>
              <a:spcBef>
                <a:spcPts val="0"/>
              </a:spcBef>
              <a:spcAft>
                <a:spcPts val="0"/>
              </a:spcAft>
              <a:buSzPts val="1500"/>
              <a:buFont typeface="Roboto"/>
              <a:buAutoNum type="arabicPeriod"/>
            </a:pPr>
            <a:r>
              <a:rPr b="1" lang="en" sz="1500">
                <a:latin typeface="Trebuchet MS"/>
                <a:ea typeface="Trebuchet MS"/>
                <a:cs typeface="Trebuchet MS"/>
                <a:sym typeface="Trebuchet MS"/>
              </a:rPr>
              <a:t>Synthesis</a:t>
            </a:r>
            <a:r>
              <a:rPr lang="en" sz="1500">
                <a:latin typeface="Trebuchet MS"/>
                <a:ea typeface="Trebuchet MS"/>
                <a:cs typeface="Trebuchet MS"/>
                <a:sym typeface="Trebuchet MS"/>
              </a:rPr>
              <a:t> of norepinephrine</a:t>
            </a:r>
            <a:endParaRPr sz="1500">
              <a:latin typeface="Trebuchet MS"/>
              <a:ea typeface="Trebuchet MS"/>
              <a:cs typeface="Trebuchet MS"/>
              <a:sym typeface="Trebuchet MS"/>
            </a:endParaRPr>
          </a:p>
          <a:p>
            <a:pPr indent="-323850" lvl="0" marL="457200" rtl="0" algn="l">
              <a:lnSpc>
                <a:spcPct val="115000"/>
              </a:lnSpc>
              <a:spcBef>
                <a:spcPts val="0"/>
              </a:spcBef>
              <a:spcAft>
                <a:spcPts val="0"/>
              </a:spcAft>
              <a:buSzPts val="1500"/>
              <a:buFont typeface="Roboto"/>
              <a:buAutoNum type="arabicPeriod"/>
            </a:pPr>
            <a:r>
              <a:rPr b="1" lang="en" sz="1500">
                <a:latin typeface="Trebuchet MS"/>
                <a:ea typeface="Trebuchet MS"/>
                <a:cs typeface="Trebuchet MS"/>
                <a:sym typeface="Trebuchet MS"/>
              </a:rPr>
              <a:t>Storage</a:t>
            </a:r>
            <a:r>
              <a:rPr lang="en" sz="1500">
                <a:latin typeface="Trebuchet MS"/>
                <a:ea typeface="Trebuchet MS"/>
                <a:cs typeface="Trebuchet MS"/>
                <a:sym typeface="Trebuchet MS"/>
              </a:rPr>
              <a:t> of norepinephrine</a:t>
            </a:r>
            <a:endParaRPr sz="1500">
              <a:latin typeface="Trebuchet MS"/>
              <a:ea typeface="Trebuchet MS"/>
              <a:cs typeface="Trebuchet MS"/>
              <a:sym typeface="Trebuchet MS"/>
            </a:endParaRPr>
          </a:p>
          <a:p>
            <a:pPr indent="0" lvl="0" marL="457200" rtl="0" algn="l">
              <a:lnSpc>
                <a:spcPct val="150000"/>
              </a:lnSpc>
              <a:spcBef>
                <a:spcPts val="0"/>
              </a:spcBef>
              <a:spcAft>
                <a:spcPts val="0"/>
              </a:spcAft>
              <a:buNone/>
            </a:pPr>
            <a:r>
              <a:rPr lang="en" sz="1500">
                <a:solidFill>
                  <a:srgbClr val="999999"/>
                </a:solidFill>
                <a:latin typeface="Trebuchet MS"/>
                <a:ea typeface="Trebuchet MS"/>
                <a:cs typeface="Trebuchet MS"/>
                <a:sym typeface="Trebuchet MS"/>
              </a:rPr>
              <a:t>Storage in vesicles</a:t>
            </a:r>
            <a:endParaRPr sz="1500">
              <a:solidFill>
                <a:srgbClr val="999999"/>
              </a:solidFill>
              <a:latin typeface="Trebuchet MS"/>
              <a:ea typeface="Trebuchet MS"/>
              <a:cs typeface="Trebuchet MS"/>
              <a:sym typeface="Trebuchet MS"/>
            </a:endParaRPr>
          </a:p>
          <a:p>
            <a:pPr indent="-323850" lvl="0" marL="457200" rtl="0" algn="l">
              <a:lnSpc>
                <a:spcPct val="115000"/>
              </a:lnSpc>
              <a:spcBef>
                <a:spcPts val="0"/>
              </a:spcBef>
              <a:spcAft>
                <a:spcPts val="0"/>
              </a:spcAft>
              <a:buSzPts val="1500"/>
              <a:buFont typeface="Roboto"/>
              <a:buAutoNum type="arabicPeriod"/>
            </a:pPr>
            <a:r>
              <a:rPr b="1" lang="en" sz="1500">
                <a:latin typeface="Trebuchet MS"/>
                <a:ea typeface="Trebuchet MS"/>
                <a:cs typeface="Trebuchet MS"/>
                <a:sym typeface="Trebuchet MS"/>
              </a:rPr>
              <a:t>Release</a:t>
            </a:r>
            <a:r>
              <a:rPr lang="en" sz="1500">
                <a:latin typeface="Trebuchet MS"/>
                <a:ea typeface="Trebuchet MS"/>
                <a:cs typeface="Trebuchet MS"/>
                <a:sym typeface="Trebuchet MS"/>
              </a:rPr>
              <a:t> of norepinephrine</a:t>
            </a:r>
            <a:endParaRPr sz="1500">
              <a:latin typeface="Trebuchet MS"/>
              <a:ea typeface="Trebuchet MS"/>
              <a:cs typeface="Trebuchet MS"/>
              <a:sym typeface="Trebuchet MS"/>
            </a:endParaRPr>
          </a:p>
          <a:p>
            <a:pPr indent="0" lvl="0" marL="457200" rtl="0" algn="l">
              <a:lnSpc>
                <a:spcPct val="115000"/>
              </a:lnSpc>
              <a:spcBef>
                <a:spcPts val="0"/>
              </a:spcBef>
              <a:spcAft>
                <a:spcPts val="0"/>
              </a:spcAft>
              <a:buNone/>
            </a:pPr>
            <a:r>
              <a:rPr lang="en" sz="1500">
                <a:solidFill>
                  <a:srgbClr val="999999"/>
                </a:solidFill>
                <a:latin typeface="Trebuchet MS"/>
                <a:ea typeface="Trebuchet MS"/>
                <a:cs typeface="Trebuchet MS"/>
                <a:sym typeface="Trebuchet MS"/>
              </a:rPr>
              <a:t>Release by Calcium-dependent</a:t>
            </a:r>
            <a:endParaRPr sz="1500">
              <a:solidFill>
                <a:srgbClr val="999999"/>
              </a:solidFill>
              <a:latin typeface="Trebuchet MS"/>
              <a:ea typeface="Trebuchet MS"/>
              <a:cs typeface="Trebuchet MS"/>
              <a:sym typeface="Trebuchet MS"/>
            </a:endParaRPr>
          </a:p>
          <a:p>
            <a:pPr indent="0" lvl="0" marL="457200" rtl="0" algn="l">
              <a:lnSpc>
                <a:spcPct val="150000"/>
              </a:lnSpc>
              <a:spcBef>
                <a:spcPts val="0"/>
              </a:spcBef>
              <a:spcAft>
                <a:spcPts val="0"/>
              </a:spcAft>
              <a:buNone/>
            </a:pPr>
            <a:r>
              <a:rPr lang="en" sz="1500">
                <a:solidFill>
                  <a:srgbClr val="999999"/>
                </a:solidFill>
                <a:latin typeface="Trebuchet MS"/>
                <a:ea typeface="Trebuchet MS"/>
                <a:cs typeface="Trebuchet MS"/>
                <a:sym typeface="Trebuchet MS"/>
              </a:rPr>
              <a:t>exocytosis</a:t>
            </a:r>
            <a:endParaRPr sz="1500">
              <a:solidFill>
                <a:srgbClr val="999999"/>
              </a:solidFill>
              <a:latin typeface="Trebuchet MS"/>
              <a:ea typeface="Trebuchet MS"/>
              <a:cs typeface="Trebuchet MS"/>
              <a:sym typeface="Trebuchet MS"/>
            </a:endParaRPr>
          </a:p>
          <a:p>
            <a:pPr indent="-323850" lvl="0" marL="457200" rtl="0" algn="l">
              <a:lnSpc>
                <a:spcPct val="115000"/>
              </a:lnSpc>
              <a:spcBef>
                <a:spcPts val="0"/>
              </a:spcBef>
              <a:spcAft>
                <a:spcPts val="0"/>
              </a:spcAft>
              <a:buSzPts val="1500"/>
              <a:buFont typeface="Roboto"/>
              <a:buAutoNum type="arabicPeriod"/>
            </a:pPr>
            <a:r>
              <a:rPr b="1" lang="en" sz="1500">
                <a:latin typeface="Trebuchet MS"/>
                <a:ea typeface="Trebuchet MS"/>
                <a:cs typeface="Trebuchet MS"/>
                <a:sym typeface="Trebuchet MS"/>
              </a:rPr>
              <a:t>Binding</a:t>
            </a:r>
            <a:r>
              <a:rPr lang="en" sz="1500">
                <a:latin typeface="Trebuchet MS"/>
                <a:ea typeface="Trebuchet MS"/>
                <a:cs typeface="Trebuchet MS"/>
                <a:sym typeface="Trebuchet MS"/>
              </a:rPr>
              <a:t> to postsynaptic receptors</a:t>
            </a:r>
            <a:endParaRPr sz="1500">
              <a:latin typeface="Trebuchet MS"/>
              <a:ea typeface="Trebuchet MS"/>
              <a:cs typeface="Trebuchet MS"/>
              <a:sym typeface="Trebuchet MS"/>
            </a:endParaRPr>
          </a:p>
          <a:p>
            <a:pPr indent="0" lvl="0" marL="457200" rtl="0" algn="l">
              <a:lnSpc>
                <a:spcPct val="115000"/>
              </a:lnSpc>
              <a:spcBef>
                <a:spcPts val="0"/>
              </a:spcBef>
              <a:spcAft>
                <a:spcPts val="0"/>
              </a:spcAft>
              <a:buNone/>
            </a:pPr>
            <a:r>
              <a:rPr lang="en" sz="1500">
                <a:solidFill>
                  <a:srgbClr val="999999"/>
                </a:solidFill>
                <a:latin typeface="Trebuchet MS"/>
                <a:ea typeface="Trebuchet MS"/>
                <a:cs typeface="Trebuchet MS"/>
                <a:sym typeface="Trebuchet MS"/>
              </a:rPr>
              <a:t>Which can be one of these</a:t>
            </a:r>
            <a:endParaRPr sz="1500">
              <a:solidFill>
                <a:srgbClr val="999999"/>
              </a:solidFill>
              <a:latin typeface="Trebuchet MS"/>
              <a:ea typeface="Trebuchet MS"/>
              <a:cs typeface="Trebuchet MS"/>
              <a:sym typeface="Trebuchet MS"/>
            </a:endParaRPr>
          </a:p>
          <a:p>
            <a:pPr indent="0" lvl="0" marL="457200" rtl="0" algn="l">
              <a:lnSpc>
                <a:spcPct val="150000"/>
              </a:lnSpc>
              <a:spcBef>
                <a:spcPts val="0"/>
              </a:spcBef>
              <a:spcAft>
                <a:spcPts val="0"/>
              </a:spcAft>
              <a:buNone/>
            </a:pPr>
            <a:r>
              <a:rPr lang="en" sz="1500">
                <a:solidFill>
                  <a:srgbClr val="999999"/>
                </a:solidFill>
                <a:latin typeface="Trebuchet MS"/>
                <a:ea typeface="Trebuchet MS"/>
                <a:cs typeface="Trebuchet MS"/>
                <a:sym typeface="Trebuchet MS"/>
              </a:rPr>
              <a:t>receptors: α1, β1, β2 and β3</a:t>
            </a:r>
            <a:endParaRPr sz="1500">
              <a:solidFill>
                <a:srgbClr val="999999"/>
              </a:solidFill>
              <a:latin typeface="Trebuchet MS"/>
              <a:ea typeface="Trebuchet MS"/>
              <a:cs typeface="Trebuchet MS"/>
              <a:sym typeface="Trebuchet MS"/>
            </a:endParaRPr>
          </a:p>
          <a:p>
            <a:pPr indent="-323850" lvl="0" marL="457200" rtl="0" algn="l">
              <a:lnSpc>
                <a:spcPct val="115000"/>
              </a:lnSpc>
              <a:spcBef>
                <a:spcPts val="0"/>
              </a:spcBef>
              <a:spcAft>
                <a:spcPts val="0"/>
              </a:spcAft>
              <a:buSzPts val="1500"/>
              <a:buFont typeface="Roboto"/>
              <a:buAutoNum type="arabicPeriod"/>
            </a:pPr>
            <a:r>
              <a:rPr b="1" lang="en" sz="1500">
                <a:latin typeface="Trebuchet MS"/>
                <a:ea typeface="Trebuchet MS"/>
                <a:cs typeface="Trebuchet MS"/>
                <a:sym typeface="Trebuchet MS"/>
              </a:rPr>
              <a:t>Ending</a:t>
            </a:r>
            <a:r>
              <a:rPr lang="en" sz="1500">
                <a:latin typeface="Trebuchet MS"/>
                <a:ea typeface="Trebuchet MS"/>
                <a:cs typeface="Trebuchet MS"/>
                <a:sym typeface="Trebuchet MS"/>
              </a:rPr>
              <a:t> of action by:</a:t>
            </a:r>
            <a:endParaRPr sz="1500">
              <a:latin typeface="Trebuchet MS"/>
              <a:ea typeface="Trebuchet MS"/>
              <a:cs typeface="Trebuchet MS"/>
              <a:sym typeface="Trebuchet MS"/>
            </a:endParaRPr>
          </a:p>
          <a:p>
            <a:pPr indent="-323850" lvl="1" marL="914400" rtl="0" algn="l">
              <a:lnSpc>
                <a:spcPct val="115000"/>
              </a:lnSpc>
              <a:spcBef>
                <a:spcPts val="0"/>
              </a:spcBef>
              <a:spcAft>
                <a:spcPts val="0"/>
              </a:spcAft>
              <a:buSzPts val="1500"/>
              <a:buFont typeface="Roboto"/>
              <a:buChar char="○"/>
            </a:pPr>
            <a:r>
              <a:rPr lang="en" sz="1500">
                <a:latin typeface="Trebuchet MS"/>
                <a:ea typeface="Trebuchet MS"/>
                <a:cs typeface="Trebuchet MS"/>
                <a:sym typeface="Trebuchet MS"/>
              </a:rPr>
              <a:t>Neuronal </a:t>
            </a:r>
            <a:r>
              <a:rPr b="1" lang="en" sz="1500">
                <a:latin typeface="Trebuchet MS"/>
                <a:ea typeface="Trebuchet MS"/>
                <a:cs typeface="Trebuchet MS"/>
                <a:sym typeface="Trebuchet MS"/>
              </a:rPr>
              <a:t>reuptake</a:t>
            </a:r>
            <a:r>
              <a:rPr lang="en" sz="1500">
                <a:latin typeface="Trebuchet MS"/>
                <a:ea typeface="Trebuchet MS"/>
                <a:cs typeface="Trebuchet MS"/>
                <a:sym typeface="Trebuchet MS"/>
              </a:rPr>
              <a:t> into</a:t>
            </a:r>
            <a:endParaRPr sz="1500">
              <a:latin typeface="Trebuchet MS"/>
              <a:ea typeface="Trebuchet MS"/>
              <a:cs typeface="Trebuchet MS"/>
              <a:sym typeface="Trebuchet MS"/>
            </a:endParaRPr>
          </a:p>
          <a:p>
            <a:pPr indent="0" lvl="0" marL="914400" rtl="0" algn="l">
              <a:lnSpc>
                <a:spcPct val="115000"/>
              </a:lnSpc>
              <a:spcBef>
                <a:spcPts val="0"/>
              </a:spcBef>
              <a:spcAft>
                <a:spcPts val="0"/>
              </a:spcAft>
              <a:buNone/>
            </a:pPr>
            <a:r>
              <a:rPr lang="en" sz="1500">
                <a:latin typeface="Trebuchet MS"/>
                <a:ea typeface="Trebuchet MS"/>
                <a:cs typeface="Trebuchet MS"/>
                <a:sym typeface="Trebuchet MS"/>
              </a:rPr>
              <a:t> neuron</a:t>
            </a:r>
            <a:endParaRPr sz="1500">
              <a:latin typeface="Trebuchet MS"/>
              <a:ea typeface="Trebuchet MS"/>
              <a:cs typeface="Trebuchet MS"/>
              <a:sym typeface="Trebuchet MS"/>
            </a:endParaRPr>
          </a:p>
          <a:p>
            <a:pPr indent="-323850" lvl="1" marL="914400" rtl="0" algn="l">
              <a:lnSpc>
                <a:spcPct val="115000"/>
              </a:lnSpc>
              <a:spcBef>
                <a:spcPts val="0"/>
              </a:spcBef>
              <a:spcAft>
                <a:spcPts val="0"/>
              </a:spcAft>
              <a:buSzPts val="1500"/>
              <a:buFont typeface="Roboto"/>
              <a:buChar char="○"/>
            </a:pPr>
            <a:r>
              <a:rPr lang="en" sz="1500">
                <a:latin typeface="Trebuchet MS"/>
                <a:ea typeface="Trebuchet MS"/>
                <a:cs typeface="Trebuchet MS"/>
                <a:sym typeface="Trebuchet MS"/>
              </a:rPr>
              <a:t>Monoamine oxidase </a:t>
            </a:r>
            <a:r>
              <a:rPr b="1" lang="en" sz="1500">
                <a:latin typeface="Trebuchet MS"/>
                <a:ea typeface="Trebuchet MS"/>
                <a:cs typeface="Trebuchet MS"/>
                <a:sym typeface="Trebuchet MS"/>
              </a:rPr>
              <a:t>(MAO)</a:t>
            </a:r>
            <a:r>
              <a:rPr lang="en" sz="1500">
                <a:latin typeface="Trebuchet MS"/>
                <a:ea typeface="Trebuchet MS"/>
                <a:cs typeface="Trebuchet MS"/>
                <a:sym typeface="Trebuchet MS"/>
              </a:rPr>
              <a:t> in</a:t>
            </a:r>
            <a:endParaRPr sz="1500">
              <a:latin typeface="Trebuchet MS"/>
              <a:ea typeface="Trebuchet MS"/>
              <a:cs typeface="Trebuchet MS"/>
              <a:sym typeface="Trebuchet MS"/>
            </a:endParaRPr>
          </a:p>
          <a:p>
            <a:pPr indent="0" lvl="0" marL="914400" rtl="0" algn="l">
              <a:lnSpc>
                <a:spcPct val="115000"/>
              </a:lnSpc>
              <a:spcBef>
                <a:spcPts val="0"/>
              </a:spcBef>
              <a:spcAft>
                <a:spcPts val="0"/>
              </a:spcAft>
              <a:buNone/>
            </a:pPr>
            <a:r>
              <a:rPr lang="en" sz="1500">
                <a:latin typeface="Trebuchet MS"/>
                <a:ea typeface="Trebuchet MS"/>
                <a:cs typeface="Trebuchet MS"/>
                <a:sym typeface="Trebuchet MS"/>
              </a:rPr>
              <a:t> </a:t>
            </a:r>
            <a:r>
              <a:rPr lang="en" sz="1500">
                <a:solidFill>
                  <a:srgbClr val="CC0000"/>
                </a:solidFill>
                <a:latin typeface="Trebuchet MS"/>
                <a:ea typeface="Trebuchet MS"/>
                <a:cs typeface="Trebuchet MS"/>
                <a:sym typeface="Trebuchet MS"/>
              </a:rPr>
              <a:t>neuronal mitochondria</a:t>
            </a:r>
            <a:r>
              <a:rPr lang="en" sz="1500">
                <a:latin typeface="Trebuchet MS"/>
                <a:ea typeface="Trebuchet MS"/>
                <a:cs typeface="Trebuchet MS"/>
                <a:sym typeface="Trebuchet MS"/>
              </a:rPr>
              <a:t>*</a:t>
            </a:r>
            <a:endParaRPr sz="1500">
              <a:latin typeface="Trebuchet MS"/>
              <a:ea typeface="Trebuchet MS"/>
              <a:cs typeface="Trebuchet MS"/>
              <a:sym typeface="Trebuchet MS"/>
            </a:endParaRPr>
          </a:p>
          <a:p>
            <a:pPr indent="-323850" lvl="1" marL="914400" rtl="0" algn="l">
              <a:lnSpc>
                <a:spcPct val="115000"/>
              </a:lnSpc>
              <a:spcBef>
                <a:spcPts val="0"/>
              </a:spcBef>
              <a:spcAft>
                <a:spcPts val="0"/>
              </a:spcAft>
              <a:buSzPts val="1500"/>
              <a:buFont typeface="Roboto"/>
              <a:buChar char="○"/>
            </a:pPr>
            <a:r>
              <a:rPr lang="en" sz="1500">
                <a:latin typeface="Trebuchet MS"/>
                <a:ea typeface="Trebuchet MS"/>
                <a:cs typeface="Trebuchet MS"/>
                <a:sym typeface="Trebuchet MS"/>
              </a:rPr>
              <a:t>Catechol-O-methyltransferase </a:t>
            </a:r>
            <a:r>
              <a:rPr b="1" lang="en" sz="1500">
                <a:latin typeface="Trebuchet MS"/>
                <a:ea typeface="Trebuchet MS"/>
                <a:cs typeface="Trebuchet MS"/>
                <a:sym typeface="Trebuchet MS"/>
              </a:rPr>
              <a:t>(COMT)</a:t>
            </a:r>
            <a:r>
              <a:rPr lang="en" sz="1500">
                <a:latin typeface="Trebuchet MS"/>
                <a:ea typeface="Trebuchet MS"/>
                <a:cs typeface="Trebuchet MS"/>
                <a:sym typeface="Trebuchet MS"/>
              </a:rPr>
              <a:t> </a:t>
            </a:r>
            <a:r>
              <a:rPr lang="en" sz="1500">
                <a:solidFill>
                  <a:srgbClr val="CC0000"/>
                </a:solidFill>
                <a:latin typeface="Trebuchet MS"/>
                <a:ea typeface="Trebuchet MS"/>
                <a:cs typeface="Trebuchet MS"/>
                <a:sym typeface="Trebuchet MS"/>
              </a:rPr>
              <a:t>in synaptic space**</a:t>
            </a:r>
            <a:endParaRPr sz="1500">
              <a:solidFill>
                <a:srgbClr val="CC0000"/>
              </a:solidFill>
              <a:latin typeface="Trebuchet MS"/>
              <a:ea typeface="Trebuchet MS"/>
              <a:cs typeface="Trebuchet MS"/>
              <a:sym typeface="Trebuchet MS"/>
            </a:endParaRPr>
          </a:p>
        </p:txBody>
      </p:sp>
      <p:sp>
        <p:nvSpPr>
          <p:cNvPr id="179" name="Google Shape;179;p15"/>
          <p:cNvSpPr txBox="1"/>
          <p:nvPr/>
        </p:nvSpPr>
        <p:spPr>
          <a:xfrm>
            <a:off x="1596475" y="899450"/>
            <a:ext cx="5682000" cy="6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99999"/>
                </a:solidFill>
              </a:rPr>
              <a:t>The next 3 slides are important for understanding the lecture.</a:t>
            </a:r>
            <a:endParaRPr b="1">
              <a:solidFill>
                <a:srgbClr val="999999"/>
              </a:solidFill>
            </a:endParaRPr>
          </a:p>
          <a:p>
            <a:pPr indent="0" lvl="0" marL="0" rtl="0" algn="ctr">
              <a:spcBef>
                <a:spcPts val="0"/>
              </a:spcBef>
              <a:spcAft>
                <a:spcPts val="0"/>
              </a:spcAft>
              <a:buNone/>
            </a:pPr>
            <a:r>
              <a:rPr lang="en">
                <a:solidFill>
                  <a:srgbClr val="999999"/>
                </a:solidFill>
              </a:rPr>
              <a:t>Adrenergic drugs work on the sympathetic nervous system, they’re also called sympathomimetics.</a:t>
            </a:r>
            <a:endParaRPr>
              <a:solidFill>
                <a:srgbClr val="999999"/>
              </a:solidFill>
            </a:endParaRPr>
          </a:p>
        </p:txBody>
      </p:sp>
      <p:sp>
        <p:nvSpPr>
          <p:cNvPr id="180" name="Google Shape;180;p15"/>
          <p:cNvSpPr/>
          <p:nvPr/>
        </p:nvSpPr>
        <p:spPr>
          <a:xfrm>
            <a:off x="2128950" y="7039729"/>
            <a:ext cx="3302100" cy="475800"/>
          </a:xfrm>
          <a:prstGeom prst="rect">
            <a:avLst/>
          </a:prstGeom>
          <a:solidFill>
            <a:schemeClr val="accent3"/>
          </a:solidFill>
          <a:ln cap="flat" cmpd="sng" w="9525">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latin typeface="Trebuchet MS"/>
                <a:ea typeface="Trebuchet MS"/>
                <a:cs typeface="Trebuchet MS"/>
                <a:sym typeface="Trebuchet MS"/>
              </a:rPr>
              <a:t>Adrenergic Receptor </a:t>
            </a:r>
            <a:endParaRPr b="1" sz="1800">
              <a:latin typeface="Trebuchet MS"/>
              <a:ea typeface="Trebuchet MS"/>
              <a:cs typeface="Trebuchet MS"/>
              <a:sym typeface="Trebuchet MS"/>
            </a:endParaRPr>
          </a:p>
        </p:txBody>
      </p:sp>
      <p:sp>
        <p:nvSpPr>
          <p:cNvPr id="181" name="Google Shape;181;p15"/>
          <p:cNvSpPr/>
          <p:nvPr/>
        </p:nvSpPr>
        <p:spPr>
          <a:xfrm>
            <a:off x="335050" y="8154925"/>
            <a:ext cx="2095200" cy="400200"/>
          </a:xfrm>
          <a:prstGeom prst="rect">
            <a:avLst/>
          </a:prstGeom>
          <a:solidFill>
            <a:schemeClr val="accent4"/>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α adrenoreceptors</a:t>
            </a:r>
            <a:endParaRPr b="1">
              <a:latin typeface="Trebuchet MS"/>
              <a:ea typeface="Trebuchet MS"/>
              <a:cs typeface="Trebuchet MS"/>
              <a:sym typeface="Trebuchet MS"/>
            </a:endParaRPr>
          </a:p>
        </p:txBody>
      </p:sp>
      <p:sp>
        <p:nvSpPr>
          <p:cNvPr id="182" name="Google Shape;182;p15"/>
          <p:cNvSpPr/>
          <p:nvPr/>
        </p:nvSpPr>
        <p:spPr>
          <a:xfrm>
            <a:off x="2732700" y="8154925"/>
            <a:ext cx="2095200" cy="400200"/>
          </a:xfrm>
          <a:prstGeom prst="rect">
            <a:avLst/>
          </a:prstGeom>
          <a:solidFill>
            <a:schemeClr val="accent4"/>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Trebuchet MS"/>
                <a:ea typeface="Trebuchet MS"/>
                <a:cs typeface="Trebuchet MS"/>
                <a:sym typeface="Trebuchet MS"/>
              </a:rPr>
              <a:t>β adrenoreceptors</a:t>
            </a:r>
            <a:endParaRPr b="1">
              <a:solidFill>
                <a:schemeClr val="dk1"/>
              </a:solidFill>
              <a:latin typeface="Trebuchet MS"/>
              <a:ea typeface="Trebuchet MS"/>
              <a:cs typeface="Trebuchet MS"/>
              <a:sym typeface="Trebuchet MS"/>
            </a:endParaRPr>
          </a:p>
        </p:txBody>
      </p:sp>
      <p:sp>
        <p:nvSpPr>
          <p:cNvPr id="183" name="Google Shape;183;p15"/>
          <p:cNvSpPr/>
          <p:nvPr/>
        </p:nvSpPr>
        <p:spPr>
          <a:xfrm>
            <a:off x="5130352" y="8154925"/>
            <a:ext cx="2095200" cy="400200"/>
          </a:xfrm>
          <a:prstGeom prst="rect">
            <a:avLst/>
          </a:prstGeom>
          <a:solidFill>
            <a:schemeClr val="accent4"/>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99999"/>
                </a:solidFill>
              </a:rPr>
              <a:t>Dopaminergic Receptors</a:t>
            </a:r>
            <a:endParaRPr b="1">
              <a:solidFill>
                <a:srgbClr val="999999"/>
              </a:solidFill>
            </a:endParaRPr>
          </a:p>
        </p:txBody>
      </p:sp>
      <p:sp>
        <p:nvSpPr>
          <p:cNvPr id="184" name="Google Shape;184;p15"/>
          <p:cNvSpPr/>
          <p:nvPr/>
        </p:nvSpPr>
        <p:spPr>
          <a:xfrm>
            <a:off x="345155" y="9276564"/>
            <a:ext cx="649800" cy="475800"/>
          </a:xfrm>
          <a:prstGeom prst="rect">
            <a:avLst/>
          </a:prstGeom>
          <a:solidFill>
            <a:schemeClr val="accent5"/>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α1</a:t>
            </a:r>
            <a:endParaRPr/>
          </a:p>
        </p:txBody>
      </p:sp>
      <p:sp>
        <p:nvSpPr>
          <p:cNvPr id="185" name="Google Shape;185;p15"/>
          <p:cNvSpPr/>
          <p:nvPr/>
        </p:nvSpPr>
        <p:spPr>
          <a:xfrm>
            <a:off x="1575650" y="9276564"/>
            <a:ext cx="649800" cy="475800"/>
          </a:xfrm>
          <a:prstGeom prst="rect">
            <a:avLst/>
          </a:prstGeom>
          <a:solidFill>
            <a:schemeClr val="accent5"/>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Trebuchet MS"/>
                <a:ea typeface="Trebuchet MS"/>
                <a:cs typeface="Trebuchet MS"/>
                <a:sym typeface="Trebuchet MS"/>
              </a:rPr>
              <a:t>α2</a:t>
            </a:r>
            <a:endParaRPr/>
          </a:p>
        </p:txBody>
      </p:sp>
      <p:sp>
        <p:nvSpPr>
          <p:cNvPr id="186" name="Google Shape;186;p15"/>
          <p:cNvSpPr/>
          <p:nvPr/>
        </p:nvSpPr>
        <p:spPr>
          <a:xfrm>
            <a:off x="2418449" y="9276568"/>
            <a:ext cx="649800" cy="475800"/>
          </a:xfrm>
          <a:prstGeom prst="rect">
            <a:avLst/>
          </a:prstGeom>
          <a:solidFill>
            <a:schemeClr val="accent5"/>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Trebuchet MS"/>
                <a:ea typeface="Trebuchet MS"/>
                <a:cs typeface="Trebuchet MS"/>
                <a:sym typeface="Trebuchet MS"/>
              </a:rPr>
              <a:t>β1</a:t>
            </a:r>
            <a:endParaRPr/>
          </a:p>
        </p:txBody>
      </p:sp>
      <p:sp>
        <p:nvSpPr>
          <p:cNvPr id="187" name="Google Shape;187;p15"/>
          <p:cNvSpPr/>
          <p:nvPr/>
        </p:nvSpPr>
        <p:spPr>
          <a:xfrm>
            <a:off x="4459970" y="9276580"/>
            <a:ext cx="649800" cy="475800"/>
          </a:xfrm>
          <a:prstGeom prst="rect">
            <a:avLst/>
          </a:prstGeom>
          <a:solidFill>
            <a:schemeClr val="accent5"/>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Trebuchet MS"/>
                <a:ea typeface="Trebuchet MS"/>
                <a:cs typeface="Trebuchet MS"/>
                <a:sym typeface="Trebuchet MS"/>
              </a:rPr>
              <a:t>β3</a:t>
            </a:r>
            <a:endParaRPr/>
          </a:p>
        </p:txBody>
      </p:sp>
      <p:sp>
        <p:nvSpPr>
          <p:cNvPr id="188" name="Google Shape;188;p15"/>
          <p:cNvSpPr/>
          <p:nvPr/>
        </p:nvSpPr>
        <p:spPr>
          <a:xfrm>
            <a:off x="3455088" y="9276572"/>
            <a:ext cx="649800" cy="475800"/>
          </a:xfrm>
          <a:prstGeom prst="rect">
            <a:avLst/>
          </a:prstGeom>
          <a:solidFill>
            <a:schemeClr val="accent5"/>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latin typeface="Trebuchet MS"/>
                <a:ea typeface="Trebuchet MS"/>
                <a:cs typeface="Trebuchet MS"/>
                <a:sym typeface="Trebuchet MS"/>
              </a:rPr>
              <a:t>β2</a:t>
            </a:r>
            <a:endParaRPr/>
          </a:p>
        </p:txBody>
      </p:sp>
      <p:sp>
        <p:nvSpPr>
          <p:cNvPr id="189" name="Google Shape;189;p15"/>
          <p:cNvSpPr/>
          <p:nvPr/>
        </p:nvSpPr>
        <p:spPr>
          <a:xfrm>
            <a:off x="5788850" y="9276563"/>
            <a:ext cx="778200" cy="475800"/>
          </a:xfrm>
          <a:prstGeom prst="rect">
            <a:avLst/>
          </a:prstGeom>
          <a:solidFill>
            <a:schemeClr val="accent5"/>
          </a:soli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99999"/>
                </a:solidFill>
                <a:latin typeface="Trebuchet MS"/>
                <a:ea typeface="Trebuchet MS"/>
                <a:cs typeface="Trebuchet MS"/>
                <a:sym typeface="Trebuchet MS"/>
              </a:rPr>
              <a:t>e.g.D1</a:t>
            </a:r>
            <a:endParaRPr>
              <a:solidFill>
                <a:srgbClr val="999999"/>
              </a:solidFill>
            </a:endParaRPr>
          </a:p>
        </p:txBody>
      </p:sp>
      <p:cxnSp>
        <p:nvCxnSpPr>
          <p:cNvPr id="190" name="Google Shape;190;p15"/>
          <p:cNvCxnSpPr>
            <a:stCxn id="180" idx="2"/>
            <a:endCxn id="181" idx="0"/>
          </p:cNvCxnSpPr>
          <p:nvPr/>
        </p:nvCxnSpPr>
        <p:spPr>
          <a:xfrm rot="5400000">
            <a:off x="2261700" y="6636529"/>
            <a:ext cx="639300" cy="2397300"/>
          </a:xfrm>
          <a:prstGeom prst="bentConnector3">
            <a:avLst>
              <a:gd fmla="val 50008" name="adj1"/>
            </a:avLst>
          </a:prstGeom>
          <a:noFill/>
          <a:ln cap="flat" cmpd="sng" w="19050">
            <a:solidFill>
              <a:schemeClr val="dk1"/>
            </a:solidFill>
            <a:prstDash val="solid"/>
            <a:round/>
            <a:headEnd len="med" w="med" type="none"/>
            <a:tailEnd len="med" w="med" type="none"/>
          </a:ln>
        </p:spPr>
      </p:cxnSp>
      <p:cxnSp>
        <p:nvCxnSpPr>
          <p:cNvPr id="191" name="Google Shape;191;p15"/>
          <p:cNvCxnSpPr>
            <a:stCxn id="180" idx="2"/>
            <a:endCxn id="182" idx="0"/>
          </p:cNvCxnSpPr>
          <p:nvPr/>
        </p:nvCxnSpPr>
        <p:spPr>
          <a:xfrm flipH="1" rot="-5400000">
            <a:off x="3460650" y="7834879"/>
            <a:ext cx="639300" cy="600"/>
          </a:xfrm>
          <a:prstGeom prst="bentConnector3">
            <a:avLst>
              <a:gd fmla="val 50008" name="adj1"/>
            </a:avLst>
          </a:prstGeom>
          <a:noFill/>
          <a:ln cap="flat" cmpd="sng" w="19050">
            <a:solidFill>
              <a:schemeClr val="dk1"/>
            </a:solidFill>
            <a:prstDash val="solid"/>
            <a:round/>
            <a:headEnd len="med" w="med" type="none"/>
            <a:tailEnd len="med" w="med" type="none"/>
          </a:ln>
        </p:spPr>
      </p:cxnSp>
      <p:cxnSp>
        <p:nvCxnSpPr>
          <p:cNvPr id="192" name="Google Shape;192;p15"/>
          <p:cNvCxnSpPr>
            <a:stCxn id="180" idx="2"/>
            <a:endCxn id="183" idx="0"/>
          </p:cNvCxnSpPr>
          <p:nvPr/>
        </p:nvCxnSpPr>
        <p:spPr>
          <a:xfrm flipH="1" rot="-5400000">
            <a:off x="4659300" y="6636229"/>
            <a:ext cx="639300" cy="2397900"/>
          </a:xfrm>
          <a:prstGeom prst="bentConnector3">
            <a:avLst>
              <a:gd fmla="val 50008" name="adj1"/>
            </a:avLst>
          </a:prstGeom>
          <a:noFill/>
          <a:ln cap="flat" cmpd="sng" w="19050">
            <a:solidFill>
              <a:schemeClr val="dk1"/>
            </a:solidFill>
            <a:prstDash val="solid"/>
            <a:round/>
            <a:headEnd len="med" w="med" type="none"/>
            <a:tailEnd len="med" w="med" type="none"/>
          </a:ln>
        </p:spPr>
      </p:cxnSp>
      <p:cxnSp>
        <p:nvCxnSpPr>
          <p:cNvPr id="193" name="Google Shape;193;p15"/>
          <p:cNvCxnSpPr>
            <a:stCxn id="181" idx="2"/>
            <a:endCxn id="184" idx="0"/>
          </p:cNvCxnSpPr>
          <p:nvPr/>
        </p:nvCxnSpPr>
        <p:spPr>
          <a:xfrm rot="5400000">
            <a:off x="665650" y="8559625"/>
            <a:ext cx="721500" cy="712500"/>
          </a:xfrm>
          <a:prstGeom prst="bentConnector3">
            <a:avLst>
              <a:gd fmla="val 49996" name="adj1"/>
            </a:avLst>
          </a:prstGeom>
          <a:noFill/>
          <a:ln cap="flat" cmpd="sng" w="19050">
            <a:solidFill>
              <a:schemeClr val="dk1"/>
            </a:solidFill>
            <a:prstDash val="solid"/>
            <a:round/>
            <a:headEnd len="med" w="med" type="none"/>
            <a:tailEnd len="med" w="med" type="none"/>
          </a:ln>
        </p:spPr>
      </p:cxnSp>
      <p:cxnSp>
        <p:nvCxnSpPr>
          <p:cNvPr id="194" name="Google Shape;194;p15"/>
          <p:cNvCxnSpPr>
            <a:stCxn id="181" idx="2"/>
            <a:endCxn id="185" idx="0"/>
          </p:cNvCxnSpPr>
          <p:nvPr/>
        </p:nvCxnSpPr>
        <p:spPr>
          <a:xfrm flipH="1" rot="-5400000">
            <a:off x="1280800" y="8656975"/>
            <a:ext cx="721500" cy="517800"/>
          </a:xfrm>
          <a:prstGeom prst="bentConnector3">
            <a:avLst>
              <a:gd fmla="val 49996" name="adj1"/>
            </a:avLst>
          </a:prstGeom>
          <a:noFill/>
          <a:ln cap="flat" cmpd="sng" w="19050">
            <a:solidFill>
              <a:schemeClr val="dk1"/>
            </a:solidFill>
            <a:prstDash val="solid"/>
            <a:round/>
            <a:headEnd len="med" w="med" type="none"/>
            <a:tailEnd len="med" w="med" type="none"/>
          </a:ln>
        </p:spPr>
      </p:cxnSp>
      <p:cxnSp>
        <p:nvCxnSpPr>
          <p:cNvPr id="195" name="Google Shape;195;p15"/>
          <p:cNvCxnSpPr>
            <a:stCxn id="182" idx="2"/>
            <a:endCxn id="186" idx="0"/>
          </p:cNvCxnSpPr>
          <p:nvPr/>
        </p:nvCxnSpPr>
        <p:spPr>
          <a:xfrm rot="5400000">
            <a:off x="2901000" y="8397325"/>
            <a:ext cx="721500" cy="1037100"/>
          </a:xfrm>
          <a:prstGeom prst="bentConnector3">
            <a:avLst>
              <a:gd fmla="val 49996" name="adj1"/>
            </a:avLst>
          </a:prstGeom>
          <a:noFill/>
          <a:ln cap="flat" cmpd="sng" w="19050">
            <a:solidFill>
              <a:schemeClr val="dk1"/>
            </a:solidFill>
            <a:prstDash val="solid"/>
            <a:round/>
            <a:headEnd len="med" w="med" type="none"/>
            <a:tailEnd len="med" w="med" type="none"/>
          </a:ln>
        </p:spPr>
      </p:cxnSp>
      <p:cxnSp>
        <p:nvCxnSpPr>
          <p:cNvPr id="196" name="Google Shape;196;p15"/>
          <p:cNvCxnSpPr>
            <a:stCxn id="182" idx="2"/>
            <a:endCxn id="188" idx="0"/>
          </p:cNvCxnSpPr>
          <p:nvPr/>
        </p:nvCxnSpPr>
        <p:spPr>
          <a:xfrm flipH="1" rot="-5400000">
            <a:off x="3419850" y="8915575"/>
            <a:ext cx="721500" cy="600"/>
          </a:xfrm>
          <a:prstGeom prst="bentConnector3">
            <a:avLst>
              <a:gd fmla="val 49996" name="adj1"/>
            </a:avLst>
          </a:prstGeom>
          <a:noFill/>
          <a:ln cap="flat" cmpd="sng" w="19050">
            <a:solidFill>
              <a:schemeClr val="dk1"/>
            </a:solidFill>
            <a:prstDash val="solid"/>
            <a:round/>
            <a:headEnd len="med" w="med" type="none"/>
            <a:tailEnd len="med" w="med" type="none"/>
          </a:ln>
        </p:spPr>
      </p:cxnSp>
      <p:cxnSp>
        <p:nvCxnSpPr>
          <p:cNvPr id="197" name="Google Shape;197;p15"/>
          <p:cNvCxnSpPr>
            <a:stCxn id="182" idx="2"/>
            <a:endCxn id="187" idx="0"/>
          </p:cNvCxnSpPr>
          <p:nvPr/>
        </p:nvCxnSpPr>
        <p:spPr>
          <a:xfrm flipH="1" rot="-5400000">
            <a:off x="3921900" y="8413525"/>
            <a:ext cx="721500" cy="1004700"/>
          </a:xfrm>
          <a:prstGeom prst="bentConnector3">
            <a:avLst>
              <a:gd fmla="val 49997" name="adj1"/>
            </a:avLst>
          </a:prstGeom>
          <a:noFill/>
          <a:ln cap="flat" cmpd="sng" w="19050">
            <a:solidFill>
              <a:schemeClr val="dk1"/>
            </a:solidFill>
            <a:prstDash val="solid"/>
            <a:round/>
            <a:headEnd len="med" w="med" type="none"/>
            <a:tailEnd len="med" w="med" type="none"/>
          </a:ln>
        </p:spPr>
      </p:cxnSp>
      <p:cxnSp>
        <p:nvCxnSpPr>
          <p:cNvPr id="198" name="Google Shape;198;p15"/>
          <p:cNvCxnSpPr>
            <a:stCxn id="183" idx="2"/>
            <a:endCxn id="189" idx="0"/>
          </p:cNvCxnSpPr>
          <p:nvPr/>
        </p:nvCxnSpPr>
        <p:spPr>
          <a:xfrm flipH="1" rot="-5400000">
            <a:off x="5817502" y="8915575"/>
            <a:ext cx="721500" cy="600"/>
          </a:xfrm>
          <a:prstGeom prst="bentConnector3">
            <a:avLst>
              <a:gd fmla="val 49996" name="adj1"/>
            </a:avLst>
          </a:prstGeom>
          <a:noFill/>
          <a:ln cap="flat" cmpd="sng" w="19050">
            <a:solidFill>
              <a:schemeClr val="dk1"/>
            </a:solidFill>
            <a:prstDash val="solid"/>
            <a:round/>
            <a:headEnd len="med" w="med" type="none"/>
            <a:tailEnd len="med" w="med" type="none"/>
          </a:ln>
        </p:spPr>
      </p:cxnSp>
      <p:sp>
        <p:nvSpPr>
          <p:cNvPr id="199" name="Google Shape;199;p15"/>
          <p:cNvSpPr/>
          <p:nvPr/>
        </p:nvSpPr>
        <p:spPr>
          <a:xfrm>
            <a:off x="3558975" y="4748875"/>
            <a:ext cx="3898200" cy="1575600"/>
          </a:xfrm>
          <a:prstGeom prst="roundRect">
            <a:avLst>
              <a:gd fmla="val 16667" name="adj"/>
            </a:avLst>
          </a:pr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Trebuchet MS"/>
                <a:ea typeface="Trebuchet MS"/>
                <a:cs typeface="Trebuchet MS"/>
                <a:sym typeface="Trebuchet MS"/>
              </a:rPr>
              <a:t>*Mono-amine oxidase (MAO):</a:t>
            </a:r>
            <a:endParaRPr b="1"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800">
                <a:solidFill>
                  <a:srgbClr val="999999"/>
                </a:solidFill>
                <a:latin typeface="Trebuchet MS"/>
                <a:ea typeface="Trebuchet MS"/>
                <a:cs typeface="Trebuchet MS"/>
                <a:sym typeface="Trebuchet MS"/>
              </a:rPr>
              <a:t>It’s enzyme responsible for the metabolism of catecholamines as adrenaline and serotonin by using the Oxygen to remove an amine </a:t>
            </a:r>
            <a:endParaRPr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800">
                <a:solidFill>
                  <a:srgbClr val="999999"/>
                </a:solidFill>
                <a:latin typeface="Trebuchet MS"/>
                <a:ea typeface="Trebuchet MS"/>
                <a:cs typeface="Trebuchet MS"/>
                <a:sym typeface="Trebuchet MS"/>
              </a:rPr>
              <a:t>group (plus the adjacent hydrogen atom) from a molecule.</a:t>
            </a:r>
            <a:endParaRPr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b="1" lang="en" sz="800">
                <a:solidFill>
                  <a:srgbClr val="999999"/>
                </a:solidFill>
                <a:latin typeface="Trebuchet MS"/>
                <a:ea typeface="Trebuchet MS"/>
                <a:cs typeface="Trebuchet MS"/>
                <a:sym typeface="Trebuchet MS"/>
              </a:rPr>
              <a:t>**Catechol -O-methyl transferase (COMT):</a:t>
            </a:r>
            <a:endParaRPr b="1"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800">
                <a:solidFill>
                  <a:srgbClr val="999999"/>
                </a:solidFill>
                <a:latin typeface="Trebuchet MS"/>
                <a:ea typeface="Trebuchet MS"/>
                <a:cs typeface="Trebuchet MS"/>
                <a:sym typeface="Trebuchet MS"/>
              </a:rPr>
              <a:t>Enzymes that degrade catecholamines (such as epinephrine, and norepinephrine), catecholestrogens, and various drugs and substances having a catechol structure.</a:t>
            </a:r>
            <a:endParaRPr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lang="en" sz="800">
                <a:solidFill>
                  <a:srgbClr val="999999"/>
                </a:solidFill>
                <a:latin typeface="Trebuchet MS"/>
                <a:ea typeface="Trebuchet MS"/>
                <a:cs typeface="Trebuchet MS"/>
                <a:sym typeface="Trebuchet MS"/>
              </a:rPr>
              <a:t>CH3 وظيفته انه ينقل للأكسجين مجموعة ميثايل </a:t>
            </a:r>
            <a:endParaRPr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b="1" lang="en" sz="800">
                <a:solidFill>
                  <a:srgbClr val="999999"/>
                </a:solidFill>
                <a:latin typeface="Trebuchet MS"/>
                <a:ea typeface="Trebuchet MS"/>
                <a:cs typeface="Trebuchet MS"/>
                <a:sym typeface="Trebuchet MS"/>
              </a:rPr>
              <a:t>Epinephrine = adrenaline</a:t>
            </a:r>
            <a:endParaRPr b="1" sz="800">
              <a:solidFill>
                <a:srgbClr val="999999"/>
              </a:solidFill>
              <a:latin typeface="Trebuchet MS"/>
              <a:ea typeface="Trebuchet MS"/>
              <a:cs typeface="Trebuchet MS"/>
              <a:sym typeface="Trebuchet MS"/>
            </a:endParaRPr>
          </a:p>
          <a:p>
            <a:pPr indent="0" lvl="0" marL="0" rtl="0" algn="l">
              <a:spcBef>
                <a:spcPts val="0"/>
              </a:spcBef>
              <a:spcAft>
                <a:spcPts val="0"/>
              </a:spcAft>
              <a:buNone/>
            </a:pPr>
            <a:r>
              <a:rPr b="1" lang="en" sz="800">
                <a:solidFill>
                  <a:srgbClr val="999999"/>
                </a:solidFill>
                <a:latin typeface="Trebuchet MS"/>
                <a:ea typeface="Trebuchet MS"/>
                <a:cs typeface="Trebuchet MS"/>
                <a:sym typeface="Trebuchet MS"/>
              </a:rPr>
              <a:t>Norepinephrine = noradrenaline</a:t>
            </a:r>
            <a:endParaRPr b="1" sz="800">
              <a:solidFill>
                <a:srgbClr val="999999"/>
              </a:solidFill>
              <a:latin typeface="Trebuchet MS"/>
              <a:ea typeface="Trebuchet MS"/>
              <a:cs typeface="Trebuchet MS"/>
              <a:sym typeface="Trebuchet MS"/>
            </a:endParaRPr>
          </a:p>
        </p:txBody>
      </p:sp>
      <p:sp>
        <p:nvSpPr>
          <p:cNvPr id="200" name="Google Shape;200;p15"/>
          <p:cNvSpPr txBox="1"/>
          <p:nvPr/>
        </p:nvSpPr>
        <p:spPr>
          <a:xfrm>
            <a:off x="6312901" y="4719454"/>
            <a:ext cx="1078200" cy="3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rgbClr val="999999"/>
                </a:solidFill>
                <a:latin typeface="Trebuchet MS"/>
                <a:ea typeface="Trebuchet MS"/>
                <a:cs typeface="Trebuchet MS"/>
                <a:sym typeface="Trebuchet MS"/>
              </a:rPr>
              <a:t>Thanks team437</a:t>
            </a:r>
            <a:endParaRPr b="1" sz="800">
              <a:solidFill>
                <a:srgbClr val="999999"/>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sp>
        <p:nvSpPr>
          <p:cNvPr id="205" name="Google Shape;205;p16"/>
          <p:cNvSpPr txBox="1"/>
          <p:nvPr/>
        </p:nvSpPr>
        <p:spPr>
          <a:xfrm>
            <a:off x="0" y="5973200"/>
            <a:ext cx="7560000" cy="3080400"/>
          </a:xfrm>
          <a:prstGeom prst="rect">
            <a:avLst/>
          </a:prstGeom>
          <a:noFill/>
          <a:ln cap="flat" cmpd="sng" w="19050">
            <a:solidFill>
              <a:schemeClr val="dk1"/>
            </a:solidFill>
            <a:prstDash val="dot"/>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latin typeface="Trebuchet MS"/>
                <a:ea typeface="Trebuchet MS"/>
                <a:cs typeface="Trebuchet MS"/>
                <a:sym typeface="Trebuchet MS"/>
              </a:rPr>
              <a:t>● Mydriasis </a:t>
            </a:r>
            <a:r>
              <a:rPr lang="en" sz="1800">
                <a:solidFill>
                  <a:srgbClr val="CC0000"/>
                </a:solidFill>
                <a:latin typeface="Trebuchet MS"/>
                <a:ea typeface="Trebuchet MS"/>
                <a:cs typeface="Trebuchet MS"/>
                <a:sym typeface="Trebuchet MS"/>
              </a:rPr>
              <a:t>(dilatation of eye pupil) </a:t>
            </a:r>
            <a:r>
              <a:rPr b="1" lang="en" sz="1800">
                <a:latin typeface="Trebuchet MS"/>
                <a:ea typeface="Trebuchet MS"/>
                <a:cs typeface="Trebuchet MS"/>
                <a:sym typeface="Trebuchet MS"/>
              </a:rPr>
              <a:t>α1</a:t>
            </a:r>
            <a:r>
              <a:rPr lang="en" sz="1500">
                <a:solidFill>
                  <a:srgbClr val="999999"/>
                </a:solidFill>
                <a:latin typeface="Trebuchet MS"/>
                <a:ea typeface="Trebuchet MS"/>
                <a:cs typeface="Trebuchet MS"/>
                <a:sym typeface="Trebuchet MS"/>
              </a:rPr>
              <a:t> (miosis is constriction of eye pupil)</a:t>
            </a:r>
            <a:endParaRPr sz="1500">
              <a:solidFill>
                <a:srgbClr val="999999"/>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 sz="1800">
                <a:latin typeface="Trebuchet MS"/>
                <a:ea typeface="Trebuchet MS"/>
                <a:cs typeface="Trebuchet MS"/>
                <a:sym typeface="Trebuchet MS"/>
              </a:rPr>
              <a:t>● Increase heart rate. </a:t>
            </a:r>
            <a:r>
              <a:rPr b="1" lang="en" sz="1800">
                <a:latin typeface="Trebuchet MS"/>
                <a:ea typeface="Trebuchet MS"/>
                <a:cs typeface="Trebuchet MS"/>
                <a:sym typeface="Trebuchet MS"/>
              </a:rPr>
              <a:t>β1</a:t>
            </a:r>
            <a:r>
              <a:rPr lang="en" sz="1800">
                <a:latin typeface="Trebuchet MS"/>
                <a:ea typeface="Trebuchet MS"/>
                <a:cs typeface="Trebuchet MS"/>
                <a:sym typeface="Trebuchet MS"/>
              </a:rPr>
              <a:t> </a:t>
            </a:r>
            <a:endParaRPr sz="1800">
              <a:latin typeface="Trebuchet MS"/>
              <a:ea typeface="Trebuchet MS"/>
              <a:cs typeface="Trebuchet MS"/>
              <a:sym typeface="Trebuchet MS"/>
            </a:endParaRPr>
          </a:p>
          <a:p>
            <a:pPr indent="0" lvl="0" marL="0" rtl="0" algn="l">
              <a:lnSpc>
                <a:spcPct val="115000"/>
              </a:lnSpc>
              <a:spcBef>
                <a:spcPts val="0"/>
              </a:spcBef>
              <a:spcAft>
                <a:spcPts val="0"/>
              </a:spcAft>
              <a:buNone/>
            </a:pPr>
            <a:r>
              <a:rPr lang="en" sz="1800">
                <a:latin typeface="Trebuchet MS"/>
                <a:ea typeface="Trebuchet MS"/>
                <a:cs typeface="Trebuchet MS"/>
                <a:sym typeface="Trebuchet MS"/>
              </a:rPr>
              <a:t>● Bronchodilation </a:t>
            </a:r>
            <a:r>
              <a:rPr b="1" lang="en" sz="1800">
                <a:latin typeface="Trebuchet MS"/>
                <a:ea typeface="Trebuchet MS"/>
                <a:cs typeface="Trebuchet MS"/>
                <a:sym typeface="Trebuchet MS"/>
              </a:rPr>
              <a:t>β2</a:t>
            </a:r>
            <a:endParaRPr b="1" sz="1800">
              <a:latin typeface="Trebuchet MS"/>
              <a:ea typeface="Trebuchet MS"/>
              <a:cs typeface="Trebuchet MS"/>
              <a:sym typeface="Trebuchet MS"/>
            </a:endParaRPr>
          </a:p>
          <a:p>
            <a:pPr indent="0" lvl="0" marL="0" rtl="0" algn="l">
              <a:lnSpc>
                <a:spcPct val="115000"/>
              </a:lnSpc>
              <a:spcBef>
                <a:spcPts val="0"/>
              </a:spcBef>
              <a:spcAft>
                <a:spcPts val="0"/>
              </a:spcAft>
              <a:buNone/>
            </a:pPr>
            <a:r>
              <a:rPr lang="en" sz="1800">
                <a:latin typeface="Trebuchet MS"/>
                <a:ea typeface="Trebuchet MS"/>
                <a:cs typeface="Trebuchet MS"/>
                <a:sym typeface="Trebuchet MS"/>
              </a:rPr>
              <a:t>● Inhibit peristalsis of GIT and secretion. </a:t>
            </a:r>
            <a:r>
              <a:rPr b="1" lang="en" sz="1800">
                <a:latin typeface="Trebuchet MS"/>
                <a:ea typeface="Trebuchet MS"/>
                <a:cs typeface="Trebuchet MS"/>
                <a:sym typeface="Trebuchet MS"/>
              </a:rPr>
              <a:t>α1 </a:t>
            </a:r>
            <a:r>
              <a:rPr b="1" lang="en" sz="1800">
                <a:latin typeface="Roboto"/>
                <a:ea typeface="Roboto"/>
                <a:cs typeface="Roboto"/>
                <a:sym typeface="Roboto"/>
              </a:rPr>
              <a:t>&amp;</a:t>
            </a:r>
            <a:r>
              <a:rPr b="1" lang="en" sz="1800">
                <a:latin typeface="Trebuchet MS"/>
                <a:ea typeface="Trebuchet MS"/>
                <a:cs typeface="Trebuchet MS"/>
                <a:sym typeface="Trebuchet MS"/>
              </a:rPr>
              <a:t> β2</a:t>
            </a:r>
            <a:endParaRPr b="1" sz="1800">
              <a:latin typeface="Trebuchet MS"/>
              <a:ea typeface="Trebuchet MS"/>
              <a:cs typeface="Trebuchet MS"/>
              <a:sym typeface="Trebuchet MS"/>
            </a:endParaRPr>
          </a:p>
          <a:p>
            <a:pPr indent="0" lvl="0" marL="0" rtl="0" algn="l">
              <a:lnSpc>
                <a:spcPct val="115000"/>
              </a:lnSpc>
              <a:spcBef>
                <a:spcPts val="0"/>
              </a:spcBef>
              <a:spcAft>
                <a:spcPts val="0"/>
              </a:spcAft>
              <a:buNone/>
            </a:pPr>
            <a:r>
              <a:rPr lang="en" sz="1800">
                <a:latin typeface="Trebuchet MS"/>
                <a:ea typeface="Trebuchet MS"/>
                <a:cs typeface="Trebuchet MS"/>
                <a:sym typeface="Trebuchet MS"/>
              </a:rPr>
              <a:t>● Relaxation of GIT muscles </a:t>
            </a:r>
            <a:r>
              <a:rPr lang="en" sz="1800">
                <a:solidFill>
                  <a:srgbClr val="CC0000"/>
                </a:solidFill>
                <a:latin typeface="Trebuchet MS"/>
                <a:ea typeface="Trebuchet MS"/>
                <a:cs typeface="Trebuchet MS"/>
                <a:sym typeface="Trebuchet MS"/>
              </a:rPr>
              <a:t>(constipation)</a:t>
            </a:r>
            <a:r>
              <a:rPr lang="en" sz="1800">
                <a:latin typeface="Trebuchet MS"/>
                <a:ea typeface="Trebuchet MS"/>
                <a:cs typeface="Trebuchet MS"/>
                <a:sym typeface="Trebuchet MS"/>
              </a:rPr>
              <a:t>. </a:t>
            </a:r>
            <a:r>
              <a:rPr b="1" lang="en" sz="1800">
                <a:latin typeface="Trebuchet MS"/>
                <a:ea typeface="Trebuchet MS"/>
                <a:cs typeface="Trebuchet MS"/>
                <a:sym typeface="Trebuchet MS"/>
              </a:rPr>
              <a:t>β2 α1</a:t>
            </a:r>
            <a:endParaRPr b="1" sz="1800">
              <a:latin typeface="Trebuchet MS"/>
              <a:ea typeface="Trebuchet MS"/>
              <a:cs typeface="Trebuchet MS"/>
              <a:sym typeface="Trebuchet MS"/>
            </a:endParaRPr>
          </a:p>
          <a:p>
            <a:pPr indent="0" lvl="0" marL="0" rtl="0" algn="l">
              <a:lnSpc>
                <a:spcPct val="115000"/>
              </a:lnSpc>
              <a:spcBef>
                <a:spcPts val="0"/>
              </a:spcBef>
              <a:spcAft>
                <a:spcPts val="0"/>
              </a:spcAft>
              <a:buNone/>
            </a:pPr>
            <a:r>
              <a:rPr lang="en" sz="1800">
                <a:latin typeface="Trebuchet MS"/>
                <a:ea typeface="Trebuchet MS"/>
                <a:cs typeface="Trebuchet MS"/>
                <a:sym typeface="Trebuchet MS"/>
              </a:rPr>
              <a:t>● Relaxation of urinary bladder. </a:t>
            </a:r>
            <a:r>
              <a:rPr b="1" lang="en" sz="1800">
                <a:latin typeface="Trebuchet MS"/>
                <a:ea typeface="Trebuchet MS"/>
                <a:cs typeface="Trebuchet MS"/>
                <a:sym typeface="Trebuchet MS"/>
              </a:rPr>
              <a:t>β2</a:t>
            </a:r>
            <a:r>
              <a:rPr lang="en" sz="1800">
                <a:latin typeface="Trebuchet MS"/>
                <a:ea typeface="Trebuchet MS"/>
                <a:cs typeface="Trebuchet MS"/>
                <a:sym typeface="Trebuchet MS"/>
              </a:rPr>
              <a:t> </a:t>
            </a:r>
            <a:endParaRPr sz="1800">
              <a:latin typeface="Trebuchet MS"/>
              <a:ea typeface="Trebuchet MS"/>
              <a:cs typeface="Trebuchet MS"/>
              <a:sym typeface="Trebuchet MS"/>
            </a:endParaRPr>
          </a:p>
          <a:p>
            <a:pPr indent="0" lvl="0" marL="0" rtl="0" algn="l">
              <a:lnSpc>
                <a:spcPct val="115000"/>
              </a:lnSpc>
              <a:spcBef>
                <a:spcPts val="0"/>
              </a:spcBef>
              <a:spcAft>
                <a:spcPts val="0"/>
              </a:spcAft>
              <a:buNone/>
            </a:pPr>
            <a:r>
              <a:rPr lang="en" sz="1800">
                <a:latin typeface="Trebuchet MS"/>
                <a:ea typeface="Trebuchet MS"/>
                <a:cs typeface="Trebuchet MS"/>
                <a:sym typeface="Trebuchet MS"/>
              </a:rPr>
              <a:t>● Relaxation of the uterus</a:t>
            </a:r>
            <a:r>
              <a:rPr lang="en" sz="1800">
                <a:solidFill>
                  <a:srgbClr val="CC0000"/>
                </a:solidFill>
                <a:latin typeface="Trebuchet MS"/>
                <a:ea typeface="Trebuchet MS"/>
                <a:cs typeface="Trebuchet MS"/>
                <a:sym typeface="Trebuchet MS"/>
              </a:rPr>
              <a:t> (Delay premature labor)</a:t>
            </a:r>
            <a:r>
              <a:rPr lang="en" sz="1800">
                <a:latin typeface="Trebuchet MS"/>
                <a:ea typeface="Trebuchet MS"/>
                <a:cs typeface="Trebuchet MS"/>
                <a:sym typeface="Trebuchet MS"/>
              </a:rPr>
              <a:t> </a:t>
            </a:r>
            <a:r>
              <a:rPr b="1" lang="en" sz="1800">
                <a:latin typeface="Trebuchet MS"/>
                <a:ea typeface="Trebuchet MS"/>
                <a:cs typeface="Trebuchet MS"/>
                <a:sym typeface="Trebuchet MS"/>
              </a:rPr>
              <a:t>β2</a:t>
            </a:r>
            <a:endParaRPr b="1" sz="1800">
              <a:latin typeface="Trebuchet MS"/>
              <a:ea typeface="Trebuchet MS"/>
              <a:cs typeface="Trebuchet MS"/>
              <a:sym typeface="Trebuchet MS"/>
            </a:endParaRPr>
          </a:p>
          <a:p>
            <a:pPr indent="0" lvl="0" marL="0" rtl="0" algn="l">
              <a:lnSpc>
                <a:spcPct val="115000"/>
              </a:lnSpc>
              <a:spcBef>
                <a:spcPts val="0"/>
              </a:spcBef>
              <a:spcAft>
                <a:spcPts val="0"/>
              </a:spcAft>
              <a:buNone/>
            </a:pPr>
            <a:r>
              <a:rPr lang="en" sz="1800">
                <a:latin typeface="Trebuchet MS"/>
                <a:ea typeface="Trebuchet MS"/>
                <a:cs typeface="Trebuchet MS"/>
                <a:sym typeface="Trebuchet MS"/>
              </a:rPr>
              <a:t>● Increase conversion of glycogen to glucose (hyperglycemia) </a:t>
            </a:r>
            <a:r>
              <a:rPr b="1" lang="en" sz="1800">
                <a:latin typeface="Trebuchet MS"/>
                <a:ea typeface="Trebuchet MS"/>
                <a:cs typeface="Trebuchet MS"/>
                <a:sym typeface="Trebuchet MS"/>
              </a:rPr>
              <a:t>α1 </a:t>
            </a:r>
            <a:r>
              <a:rPr b="1" lang="en" sz="1800">
                <a:latin typeface="Roboto"/>
                <a:ea typeface="Roboto"/>
                <a:cs typeface="Roboto"/>
                <a:sym typeface="Roboto"/>
              </a:rPr>
              <a:t>&amp;</a:t>
            </a:r>
            <a:r>
              <a:rPr b="1" lang="en" sz="1800">
                <a:latin typeface="Trebuchet MS"/>
                <a:ea typeface="Trebuchet MS"/>
                <a:cs typeface="Trebuchet MS"/>
                <a:sym typeface="Trebuchet MS"/>
              </a:rPr>
              <a:t> β2</a:t>
            </a:r>
            <a:endParaRPr b="1" sz="1800">
              <a:latin typeface="Trebuchet MS"/>
              <a:ea typeface="Trebuchet MS"/>
              <a:cs typeface="Trebuchet MS"/>
              <a:sym typeface="Trebuchet MS"/>
            </a:endParaRPr>
          </a:p>
          <a:p>
            <a:pPr indent="0" lvl="0" marL="0" rtl="0" algn="l">
              <a:lnSpc>
                <a:spcPct val="115000"/>
              </a:lnSpc>
              <a:spcBef>
                <a:spcPts val="0"/>
              </a:spcBef>
              <a:spcAft>
                <a:spcPts val="0"/>
              </a:spcAft>
              <a:buNone/>
            </a:pPr>
            <a:r>
              <a:t/>
            </a:r>
            <a:endParaRPr sz="2000">
              <a:latin typeface="Roboto"/>
              <a:ea typeface="Roboto"/>
              <a:cs typeface="Roboto"/>
              <a:sym typeface="Roboto"/>
            </a:endParaRPr>
          </a:p>
        </p:txBody>
      </p:sp>
      <p:sp>
        <p:nvSpPr>
          <p:cNvPr id="206" name="Google Shape;206;p16"/>
          <p:cNvSpPr/>
          <p:nvPr/>
        </p:nvSpPr>
        <p:spPr>
          <a:xfrm>
            <a:off x="0" y="5061959"/>
            <a:ext cx="7560000" cy="722400"/>
          </a:xfrm>
          <a:prstGeom prst="flowChartAlternateProcess">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chemeClr val="dk1"/>
                </a:solidFill>
                <a:latin typeface="Comic Sans MS"/>
                <a:ea typeface="Comic Sans MS"/>
                <a:cs typeface="Comic Sans MS"/>
                <a:sym typeface="Comic Sans MS"/>
              </a:rPr>
              <a:t>All sympathetic actions</a:t>
            </a:r>
            <a:endParaRPr/>
          </a:p>
        </p:txBody>
      </p:sp>
      <p:sp>
        <p:nvSpPr>
          <p:cNvPr id="207" name="Google Shape;207;p16"/>
          <p:cNvSpPr txBox="1"/>
          <p:nvPr/>
        </p:nvSpPr>
        <p:spPr>
          <a:xfrm>
            <a:off x="4761950" y="2281022"/>
            <a:ext cx="2641800" cy="11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Trebuchet MS"/>
                <a:ea typeface="Trebuchet MS"/>
                <a:cs typeface="Trebuchet MS"/>
                <a:sym typeface="Trebuchet MS"/>
              </a:rPr>
              <a:t>Stimulation of pre-synaptic </a:t>
            </a:r>
            <a:r>
              <a:rPr b="1" lang="en" sz="1300">
                <a:solidFill>
                  <a:srgbClr val="CC0000"/>
                </a:solidFill>
                <a:latin typeface="Trebuchet MS"/>
                <a:ea typeface="Trebuchet MS"/>
                <a:cs typeface="Trebuchet MS"/>
                <a:sym typeface="Trebuchet MS"/>
              </a:rPr>
              <a:t>α2</a:t>
            </a:r>
            <a:r>
              <a:rPr lang="en" sz="1300">
                <a:solidFill>
                  <a:srgbClr val="CC0000"/>
                </a:solidFill>
                <a:latin typeface="Trebuchet MS"/>
                <a:ea typeface="Trebuchet MS"/>
                <a:cs typeface="Trebuchet MS"/>
                <a:sym typeface="Trebuchet MS"/>
              </a:rPr>
              <a:t> adrenoceptors </a:t>
            </a:r>
            <a:r>
              <a:rPr lang="en" sz="1300">
                <a:solidFill>
                  <a:schemeClr val="dk1"/>
                </a:solidFill>
                <a:latin typeface="Trebuchet MS"/>
                <a:ea typeface="Trebuchet MS"/>
                <a:cs typeface="Trebuchet MS"/>
                <a:sym typeface="Trebuchet MS"/>
              </a:rPr>
              <a:t>Inhibition of norepinephrine release and sympathetic system (negative feedback).</a:t>
            </a:r>
            <a:endParaRPr sz="1300">
              <a:latin typeface="Roboto"/>
              <a:ea typeface="Roboto"/>
              <a:cs typeface="Roboto"/>
              <a:sym typeface="Roboto"/>
            </a:endParaRPr>
          </a:p>
        </p:txBody>
      </p:sp>
      <p:sp>
        <p:nvSpPr>
          <p:cNvPr id="208" name="Google Shape;208;p16"/>
          <p:cNvSpPr txBox="1"/>
          <p:nvPr/>
        </p:nvSpPr>
        <p:spPr>
          <a:xfrm>
            <a:off x="4761958" y="4041814"/>
            <a:ext cx="2641800" cy="73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Trebuchet MS"/>
                <a:ea typeface="Trebuchet MS"/>
                <a:cs typeface="Trebuchet MS"/>
                <a:sym typeface="Trebuchet MS"/>
              </a:rPr>
              <a:t>Stimulation of pre-synaptic </a:t>
            </a:r>
            <a:r>
              <a:rPr b="1" lang="en" sz="1300">
                <a:solidFill>
                  <a:srgbClr val="CC0000"/>
                </a:solidFill>
                <a:latin typeface="Trebuchet MS"/>
                <a:ea typeface="Trebuchet MS"/>
                <a:cs typeface="Trebuchet MS"/>
                <a:sym typeface="Trebuchet MS"/>
              </a:rPr>
              <a:t>β2 </a:t>
            </a:r>
            <a:r>
              <a:rPr lang="en" sz="1300">
                <a:solidFill>
                  <a:schemeClr val="dk1"/>
                </a:solidFill>
                <a:latin typeface="Trebuchet MS"/>
                <a:ea typeface="Trebuchet MS"/>
                <a:cs typeface="Trebuchet MS"/>
                <a:sym typeface="Trebuchet MS"/>
              </a:rPr>
              <a:t>Release of norepinephrine (NE) </a:t>
            </a:r>
            <a:r>
              <a:rPr lang="en" sz="1300">
                <a:solidFill>
                  <a:schemeClr val="dk1"/>
                </a:solidFill>
                <a:latin typeface="Roboto"/>
                <a:ea typeface="Roboto"/>
                <a:cs typeface="Roboto"/>
                <a:sym typeface="Roboto"/>
              </a:rPr>
              <a:t>&amp;</a:t>
            </a:r>
            <a:r>
              <a:rPr lang="en" sz="1300">
                <a:solidFill>
                  <a:schemeClr val="dk1"/>
                </a:solidFill>
                <a:latin typeface="Trebuchet MS"/>
                <a:ea typeface="Trebuchet MS"/>
                <a:cs typeface="Trebuchet MS"/>
                <a:sym typeface="Trebuchet MS"/>
              </a:rPr>
              <a:t> sympathetic stimulation (positive feedback).</a:t>
            </a:r>
            <a:endParaRPr sz="1300">
              <a:solidFill>
                <a:schemeClr val="dk1"/>
              </a:solidFill>
              <a:latin typeface="Trebuchet MS"/>
              <a:ea typeface="Trebuchet MS"/>
              <a:cs typeface="Trebuchet MS"/>
              <a:sym typeface="Trebuchet MS"/>
            </a:endParaRPr>
          </a:p>
        </p:txBody>
      </p:sp>
      <p:sp>
        <p:nvSpPr>
          <p:cNvPr id="209" name="Google Shape;209;p16"/>
          <p:cNvSpPr/>
          <p:nvPr/>
        </p:nvSpPr>
        <p:spPr>
          <a:xfrm>
            <a:off x="2666738" y="369750"/>
            <a:ext cx="2095200" cy="722400"/>
          </a:xfrm>
          <a:prstGeom prst="rect">
            <a:avLst/>
          </a:prstGeom>
          <a:solidFill>
            <a:schemeClr val="accent1"/>
          </a:solidFill>
          <a:ln cap="flat" cmpd="sng" w="9525">
            <a:solidFill>
              <a:schemeClr val="dk1"/>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Trebuchet MS"/>
                <a:ea typeface="Trebuchet MS"/>
                <a:cs typeface="Trebuchet MS"/>
                <a:sym typeface="Trebuchet MS"/>
              </a:rPr>
              <a:t>Location</a:t>
            </a:r>
            <a:r>
              <a:rPr lang="en" sz="2400">
                <a:latin typeface="Trebuchet MS"/>
                <a:ea typeface="Trebuchet MS"/>
                <a:cs typeface="Trebuchet MS"/>
                <a:sym typeface="Trebuchet MS"/>
              </a:rPr>
              <a:t> </a:t>
            </a:r>
            <a:endParaRPr sz="2400">
              <a:latin typeface="Trebuchet MS"/>
              <a:ea typeface="Trebuchet MS"/>
              <a:cs typeface="Trebuchet MS"/>
              <a:sym typeface="Trebuchet MS"/>
            </a:endParaRPr>
          </a:p>
        </p:txBody>
      </p:sp>
      <p:sp>
        <p:nvSpPr>
          <p:cNvPr id="210" name="Google Shape;210;p16"/>
          <p:cNvSpPr/>
          <p:nvPr/>
        </p:nvSpPr>
        <p:spPr>
          <a:xfrm>
            <a:off x="571550" y="1435750"/>
            <a:ext cx="2095200" cy="565800"/>
          </a:xfrm>
          <a:prstGeom prst="rect">
            <a:avLst/>
          </a:prstGeom>
          <a:solidFill>
            <a:schemeClr val="accent6"/>
          </a:solidFill>
          <a:ln cap="flat" cmpd="sng" w="9525">
            <a:solidFill>
              <a:schemeClr val="dk1"/>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rgbClr val="CC0000"/>
                </a:solidFill>
                <a:latin typeface="Trebuchet MS"/>
                <a:ea typeface="Trebuchet MS"/>
                <a:cs typeface="Trebuchet MS"/>
                <a:sym typeface="Trebuchet MS"/>
              </a:rPr>
              <a:t>post</a:t>
            </a:r>
            <a:r>
              <a:rPr lang="en" sz="1800">
                <a:solidFill>
                  <a:schemeClr val="dk1"/>
                </a:solidFill>
                <a:latin typeface="Trebuchet MS"/>
                <a:ea typeface="Trebuchet MS"/>
                <a:cs typeface="Trebuchet MS"/>
                <a:sym typeface="Trebuchet MS"/>
              </a:rPr>
              <a:t>synaptically</a:t>
            </a:r>
            <a:endParaRPr sz="1800">
              <a:latin typeface="Trebuchet MS"/>
              <a:ea typeface="Trebuchet MS"/>
              <a:cs typeface="Trebuchet MS"/>
              <a:sym typeface="Trebuchet MS"/>
            </a:endParaRPr>
          </a:p>
        </p:txBody>
      </p:sp>
      <p:sp>
        <p:nvSpPr>
          <p:cNvPr id="211" name="Google Shape;211;p16"/>
          <p:cNvSpPr/>
          <p:nvPr/>
        </p:nvSpPr>
        <p:spPr>
          <a:xfrm>
            <a:off x="4761950" y="1435750"/>
            <a:ext cx="2095200" cy="565800"/>
          </a:xfrm>
          <a:prstGeom prst="rect">
            <a:avLst/>
          </a:prstGeom>
          <a:solidFill>
            <a:schemeClr val="accent6"/>
          </a:solidFill>
          <a:ln cap="flat" cmpd="sng" w="9525">
            <a:solidFill>
              <a:schemeClr val="dk1"/>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CC0000"/>
                </a:solidFill>
                <a:latin typeface="Trebuchet MS"/>
                <a:ea typeface="Trebuchet MS"/>
                <a:cs typeface="Trebuchet MS"/>
                <a:sym typeface="Trebuchet MS"/>
              </a:rPr>
              <a:t>pre</a:t>
            </a:r>
            <a:r>
              <a:rPr lang="en" sz="1800">
                <a:solidFill>
                  <a:schemeClr val="dk1"/>
                </a:solidFill>
                <a:latin typeface="Trebuchet MS"/>
                <a:ea typeface="Trebuchet MS"/>
                <a:cs typeface="Trebuchet MS"/>
                <a:sym typeface="Trebuchet MS"/>
              </a:rPr>
              <a:t>synaptically</a:t>
            </a:r>
            <a:endParaRPr sz="1800">
              <a:latin typeface="Trebuchet MS"/>
              <a:ea typeface="Trebuchet MS"/>
              <a:cs typeface="Trebuchet MS"/>
              <a:sym typeface="Trebuchet MS"/>
            </a:endParaRPr>
          </a:p>
        </p:txBody>
      </p:sp>
      <p:cxnSp>
        <p:nvCxnSpPr>
          <p:cNvPr id="212" name="Google Shape;212;p16"/>
          <p:cNvCxnSpPr>
            <a:stCxn id="211" idx="1"/>
            <a:endCxn id="213" idx="1"/>
          </p:cNvCxnSpPr>
          <p:nvPr/>
        </p:nvCxnSpPr>
        <p:spPr>
          <a:xfrm flipH="1">
            <a:off x="4211450" y="1718650"/>
            <a:ext cx="550500" cy="1124700"/>
          </a:xfrm>
          <a:prstGeom prst="bentConnector3">
            <a:avLst>
              <a:gd fmla="val 143254" name="adj1"/>
            </a:avLst>
          </a:prstGeom>
          <a:noFill/>
          <a:ln cap="flat" cmpd="sng" w="19050">
            <a:solidFill>
              <a:schemeClr val="dk1"/>
            </a:solidFill>
            <a:prstDash val="solid"/>
            <a:round/>
            <a:headEnd len="med" w="med" type="none"/>
            <a:tailEnd len="med" w="med" type="none"/>
          </a:ln>
        </p:spPr>
      </p:cxnSp>
      <p:sp>
        <p:nvSpPr>
          <p:cNvPr id="213" name="Google Shape;213;p16"/>
          <p:cNvSpPr/>
          <p:nvPr/>
        </p:nvSpPr>
        <p:spPr>
          <a:xfrm>
            <a:off x="4211463" y="2605475"/>
            <a:ext cx="550500" cy="4758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Trebuchet MS"/>
                <a:ea typeface="Trebuchet MS"/>
                <a:cs typeface="Trebuchet MS"/>
                <a:sym typeface="Trebuchet MS"/>
              </a:rPr>
              <a:t>α2</a:t>
            </a:r>
            <a:endParaRPr sz="1600"/>
          </a:p>
        </p:txBody>
      </p:sp>
      <p:sp>
        <p:nvSpPr>
          <p:cNvPr id="214" name="Google Shape;214;p16"/>
          <p:cNvSpPr/>
          <p:nvPr/>
        </p:nvSpPr>
        <p:spPr>
          <a:xfrm>
            <a:off x="4211463" y="3968350"/>
            <a:ext cx="550500" cy="4758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dk1"/>
                </a:solidFill>
                <a:latin typeface="Trebuchet MS"/>
                <a:ea typeface="Trebuchet MS"/>
                <a:cs typeface="Trebuchet MS"/>
                <a:sym typeface="Trebuchet MS"/>
              </a:rPr>
              <a:t>β2</a:t>
            </a:r>
            <a:endParaRPr sz="1800"/>
          </a:p>
        </p:txBody>
      </p:sp>
      <p:cxnSp>
        <p:nvCxnSpPr>
          <p:cNvPr id="215" name="Google Shape;215;p16"/>
          <p:cNvCxnSpPr>
            <a:stCxn id="211" idx="1"/>
            <a:endCxn id="214" idx="1"/>
          </p:cNvCxnSpPr>
          <p:nvPr/>
        </p:nvCxnSpPr>
        <p:spPr>
          <a:xfrm flipH="1">
            <a:off x="4211450" y="1718650"/>
            <a:ext cx="550500" cy="2487600"/>
          </a:xfrm>
          <a:prstGeom prst="bentConnector3">
            <a:avLst>
              <a:gd fmla="val 143254" name="adj1"/>
            </a:avLst>
          </a:prstGeom>
          <a:noFill/>
          <a:ln cap="flat" cmpd="sng" w="19050">
            <a:solidFill>
              <a:schemeClr val="dk1"/>
            </a:solidFill>
            <a:prstDash val="solid"/>
            <a:round/>
            <a:headEnd len="med" w="med" type="none"/>
            <a:tailEnd len="med" w="med" type="none"/>
          </a:ln>
        </p:spPr>
      </p:cxnSp>
      <p:sp>
        <p:nvSpPr>
          <p:cNvPr id="216" name="Google Shape;216;p16"/>
          <p:cNvSpPr/>
          <p:nvPr/>
        </p:nvSpPr>
        <p:spPr>
          <a:xfrm>
            <a:off x="719475" y="2618825"/>
            <a:ext cx="2095200" cy="4491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Trebuchet MS"/>
                <a:ea typeface="Trebuchet MS"/>
                <a:cs typeface="Trebuchet MS"/>
                <a:sym typeface="Trebuchet MS"/>
              </a:rPr>
              <a:t>α1, β1, </a:t>
            </a:r>
            <a:r>
              <a:rPr lang="en" u="sng">
                <a:solidFill>
                  <a:schemeClr val="dk1"/>
                </a:solidFill>
                <a:latin typeface="Trebuchet MS"/>
                <a:ea typeface="Trebuchet MS"/>
                <a:cs typeface="Trebuchet MS"/>
                <a:sym typeface="Trebuchet MS"/>
              </a:rPr>
              <a:t>β2</a:t>
            </a:r>
            <a:r>
              <a:rPr lang="en">
                <a:solidFill>
                  <a:schemeClr val="dk1"/>
                </a:solidFill>
                <a:latin typeface="Trebuchet MS"/>
                <a:ea typeface="Trebuchet MS"/>
                <a:cs typeface="Trebuchet MS"/>
                <a:sym typeface="Trebuchet MS"/>
              </a:rPr>
              <a:t> and β3</a:t>
            </a:r>
            <a:endParaRPr/>
          </a:p>
        </p:txBody>
      </p:sp>
      <p:cxnSp>
        <p:nvCxnSpPr>
          <p:cNvPr id="217" name="Google Shape;217;p16"/>
          <p:cNvCxnSpPr>
            <a:stCxn id="210" idx="1"/>
            <a:endCxn id="216" idx="1"/>
          </p:cNvCxnSpPr>
          <p:nvPr/>
        </p:nvCxnSpPr>
        <p:spPr>
          <a:xfrm>
            <a:off x="571550" y="1718650"/>
            <a:ext cx="147900" cy="1124700"/>
          </a:xfrm>
          <a:prstGeom prst="bentConnector3">
            <a:avLst>
              <a:gd fmla="val -161004" name="adj1"/>
            </a:avLst>
          </a:prstGeom>
          <a:noFill/>
          <a:ln cap="flat" cmpd="sng" w="19050">
            <a:solidFill>
              <a:schemeClr val="dk1"/>
            </a:solidFill>
            <a:prstDash val="solid"/>
            <a:round/>
            <a:headEnd len="med" w="med" type="none"/>
            <a:tailEnd len="med" w="med" type="none"/>
          </a:ln>
        </p:spPr>
      </p:cxnSp>
      <p:pic>
        <p:nvPicPr>
          <p:cNvPr id="218" name="Google Shape;218;p16"/>
          <p:cNvPicPr preferRelativeResize="0"/>
          <p:nvPr/>
        </p:nvPicPr>
        <p:blipFill>
          <a:blip r:embed="rId4">
            <a:alphaModFix/>
          </a:blip>
          <a:stretch>
            <a:fillRect/>
          </a:stretch>
        </p:blipFill>
        <p:spPr>
          <a:xfrm>
            <a:off x="5652426" y="6470166"/>
            <a:ext cx="1751324" cy="1432701"/>
          </a:xfrm>
          <a:prstGeom prst="rect">
            <a:avLst/>
          </a:prstGeom>
          <a:noFill/>
          <a:ln>
            <a:noFill/>
          </a:ln>
        </p:spPr>
      </p:pic>
      <p:cxnSp>
        <p:nvCxnSpPr>
          <p:cNvPr id="219" name="Google Shape;219;p16"/>
          <p:cNvCxnSpPr>
            <a:stCxn id="209" idx="2"/>
            <a:endCxn id="210" idx="0"/>
          </p:cNvCxnSpPr>
          <p:nvPr/>
        </p:nvCxnSpPr>
        <p:spPr>
          <a:xfrm rot="5400000">
            <a:off x="2494988" y="216300"/>
            <a:ext cx="343500" cy="2095200"/>
          </a:xfrm>
          <a:prstGeom prst="bentConnector3">
            <a:avLst>
              <a:gd fmla="val 50015" name="adj1"/>
            </a:avLst>
          </a:prstGeom>
          <a:noFill/>
          <a:ln cap="flat" cmpd="sng" w="19050">
            <a:solidFill>
              <a:schemeClr val="dk1"/>
            </a:solidFill>
            <a:prstDash val="solid"/>
            <a:round/>
            <a:headEnd len="med" w="med" type="none"/>
            <a:tailEnd len="med" w="med" type="none"/>
          </a:ln>
        </p:spPr>
      </p:cxnSp>
      <p:cxnSp>
        <p:nvCxnSpPr>
          <p:cNvPr id="220" name="Google Shape;220;p16"/>
          <p:cNvCxnSpPr>
            <a:stCxn id="209" idx="2"/>
            <a:endCxn id="211" idx="0"/>
          </p:cNvCxnSpPr>
          <p:nvPr/>
        </p:nvCxnSpPr>
        <p:spPr>
          <a:xfrm flipH="1" rot="-5400000">
            <a:off x="4590188" y="216300"/>
            <a:ext cx="343500" cy="2095200"/>
          </a:xfrm>
          <a:prstGeom prst="bentConnector3">
            <a:avLst>
              <a:gd fmla="val 50015" name="adj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4" name="Shape 224"/>
        <p:cNvGrpSpPr/>
        <p:nvPr/>
      </p:nvGrpSpPr>
      <p:grpSpPr>
        <a:xfrm>
          <a:off x="0" y="0"/>
          <a:ext cx="0" cy="0"/>
          <a:chOff x="0" y="0"/>
          <a:chExt cx="0" cy="0"/>
        </a:xfrm>
      </p:grpSpPr>
      <p:graphicFrame>
        <p:nvGraphicFramePr>
          <p:cNvPr id="225" name="Google Shape;225;p17"/>
          <p:cNvGraphicFramePr/>
          <p:nvPr/>
        </p:nvGraphicFramePr>
        <p:xfrm>
          <a:off x="10" y="12"/>
          <a:ext cx="3000000" cy="3000000"/>
        </p:xfrm>
        <a:graphic>
          <a:graphicData uri="http://schemas.openxmlformats.org/drawingml/2006/table">
            <a:tbl>
              <a:tblPr>
                <a:noFill/>
                <a:tableStyleId>{D84287C2-E4A0-4922-8740-152C472B8C58}</a:tableStyleId>
              </a:tblPr>
              <a:tblGrid>
                <a:gridCol w="2263875"/>
                <a:gridCol w="1747925"/>
                <a:gridCol w="1997300"/>
                <a:gridCol w="1550900"/>
              </a:tblGrid>
              <a:tr h="618550">
                <a:tc gridSpan="4">
                  <a:txBody>
                    <a:bodyPr/>
                    <a:lstStyle/>
                    <a:p>
                      <a:pPr indent="0" lvl="0" marL="0" rtl="0" algn="ctr">
                        <a:spcBef>
                          <a:spcPts val="0"/>
                        </a:spcBef>
                        <a:spcAft>
                          <a:spcPts val="0"/>
                        </a:spcAft>
                        <a:buNone/>
                      </a:pPr>
                      <a:r>
                        <a:rPr b="1" lang="en" sz="2000">
                          <a:solidFill>
                            <a:srgbClr val="FFFFFF"/>
                          </a:solidFill>
                          <a:latin typeface="Trebuchet MS"/>
                          <a:ea typeface="Trebuchet MS"/>
                          <a:cs typeface="Trebuchet MS"/>
                          <a:sym typeface="Trebuchet MS"/>
                        </a:rPr>
                        <a:t>Post-synaptic(located in tissue)</a:t>
                      </a:r>
                      <a:endParaRPr b="1" sz="2000">
                        <a:solidFill>
                          <a:srgbClr val="FFFFFF"/>
                        </a:solidFill>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c hMerge="1"/>
                <a:tc hMerge="1"/>
                <a:tc hMerge="1"/>
              </a:tr>
              <a:tr h="1016700">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α1 </a:t>
                      </a:r>
                      <a:endParaRPr b="1">
                        <a:latin typeface="Trebuchet MS"/>
                        <a:ea typeface="Trebuchet MS"/>
                        <a:cs typeface="Trebuchet MS"/>
                        <a:sym typeface="Trebuchet MS"/>
                      </a:endParaRPr>
                    </a:p>
                    <a:p>
                      <a:pPr indent="0" lvl="0" marL="0" rtl="0" algn="ctr">
                        <a:spcBef>
                          <a:spcPts val="0"/>
                        </a:spcBef>
                        <a:spcAft>
                          <a:spcPts val="0"/>
                        </a:spcAft>
                        <a:buNone/>
                      </a:pPr>
                      <a:r>
                        <a:rPr b="1" lang="en">
                          <a:latin typeface="Trebuchet MS"/>
                          <a:ea typeface="Trebuchet MS"/>
                          <a:cs typeface="Trebuchet MS"/>
                          <a:sym typeface="Trebuchet MS"/>
                        </a:rPr>
                        <a:t>Postsynaptic </a:t>
                      </a:r>
                      <a:r>
                        <a:rPr b="1" lang="en">
                          <a:solidFill>
                            <a:schemeClr val="dk1"/>
                          </a:solidFill>
                          <a:latin typeface="Trebuchet MS"/>
                          <a:ea typeface="Trebuchet MS"/>
                          <a:cs typeface="Trebuchet MS"/>
                          <a:sym typeface="Trebuchet MS"/>
                        </a:rPr>
                        <a:t>α1a</a:t>
                      </a:r>
                      <a:r>
                        <a:rPr b="1" lang="en">
                          <a:latin typeface="Trebuchet MS"/>
                          <a:ea typeface="Trebuchet MS"/>
                          <a:cs typeface="Trebuchet MS"/>
                          <a:sym typeface="Trebuchet MS"/>
                        </a:rPr>
                        <a:t>re excitatory in function except in GIT(inhibition)</a:t>
                      </a:r>
                      <a:endParaRPr b="1">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β2</a:t>
                      </a:r>
                      <a:endParaRPr b="1">
                        <a:latin typeface="Trebuchet MS"/>
                        <a:ea typeface="Trebuchet MS"/>
                        <a:cs typeface="Trebuchet MS"/>
                        <a:sym typeface="Trebuchet MS"/>
                      </a:endParaRPr>
                    </a:p>
                    <a:p>
                      <a:pPr indent="0" lvl="0" marL="0" rtl="0" algn="ctr">
                        <a:spcBef>
                          <a:spcPts val="0"/>
                        </a:spcBef>
                        <a:spcAft>
                          <a:spcPts val="0"/>
                        </a:spcAft>
                        <a:buNone/>
                      </a:pPr>
                      <a:r>
                        <a:rPr b="1" lang="en">
                          <a:latin typeface="Trebuchet MS"/>
                          <a:ea typeface="Trebuchet MS"/>
                          <a:cs typeface="Trebuchet MS"/>
                          <a:sym typeface="Trebuchet MS"/>
                        </a:rPr>
                        <a:t>Inhibitory in function </a:t>
                      </a:r>
                      <a:endParaRPr b="1">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β1</a:t>
                      </a:r>
                      <a:endParaRPr b="1">
                        <a:latin typeface="Trebuchet MS"/>
                        <a:ea typeface="Trebuchet MS"/>
                        <a:cs typeface="Trebuchet MS"/>
                        <a:sym typeface="Trebuchet MS"/>
                      </a:endParaRPr>
                    </a:p>
                    <a:p>
                      <a:pPr indent="0" lvl="0" marL="0" rtl="0" algn="ctr">
                        <a:spcBef>
                          <a:spcPts val="0"/>
                        </a:spcBef>
                        <a:spcAft>
                          <a:spcPts val="0"/>
                        </a:spcAft>
                        <a:buNone/>
                      </a:pPr>
                      <a:r>
                        <a:rPr b="1" lang="en">
                          <a:latin typeface="Trebuchet MS"/>
                          <a:ea typeface="Trebuchet MS"/>
                          <a:cs typeface="Trebuchet MS"/>
                          <a:sym typeface="Trebuchet MS"/>
                        </a:rPr>
                        <a:t>excitatory in function </a:t>
                      </a:r>
                      <a:endParaRPr b="1">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β3</a:t>
                      </a:r>
                      <a:endParaRPr b="1">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5"/>
                    </a:solidFill>
                  </a:tcPr>
                </a:tc>
              </a:tr>
              <a:tr h="874950">
                <a:tc gridSpan="2">
                  <a:txBody>
                    <a:bodyPr/>
                    <a:lstStyle/>
                    <a:p>
                      <a:pPr indent="0" lvl="0" marL="0" rtl="0" algn="ctr">
                        <a:spcBef>
                          <a:spcPts val="0"/>
                        </a:spcBef>
                        <a:spcAft>
                          <a:spcPts val="0"/>
                        </a:spcAft>
                        <a:buNone/>
                      </a:pPr>
                      <a:r>
                        <a:rPr lang="en">
                          <a:latin typeface="Trebuchet MS"/>
                          <a:ea typeface="Trebuchet MS"/>
                          <a:cs typeface="Trebuchet MS"/>
                          <a:sym typeface="Trebuchet MS"/>
                        </a:rPr>
                        <a:t>Present in smooth muscle</a:t>
                      </a:r>
                      <a:endParaRPr>
                        <a:latin typeface="Trebuchet MS"/>
                        <a:ea typeface="Trebuchet MS"/>
                        <a:cs typeface="Trebuchet MS"/>
                        <a:sym typeface="Trebuchet MS"/>
                      </a:endParaRPr>
                    </a:p>
                  </a:txBody>
                  <a:tcPr marT="91425" marB="91425" marR="91425" marL="91425" anchor="ctr">
                    <a:lnT cap="flat" cmpd="sng" w="9525">
                      <a:solidFill>
                        <a:srgbClr val="9E9E9E"/>
                      </a:solidFill>
                      <a:prstDash val="solid"/>
                      <a:round/>
                      <a:headEnd len="sm" w="sm" type="none"/>
                      <a:tailEnd len="sm" w="sm" type="none"/>
                    </a:lnT>
                  </a:tcPr>
                </a:tc>
                <a:tc hMerge="1"/>
                <a:tc>
                  <a:txBody>
                    <a:bodyPr/>
                    <a:lstStyle/>
                    <a:p>
                      <a:pPr indent="0" lvl="0" marL="0" rtl="0" algn="ctr">
                        <a:spcBef>
                          <a:spcPts val="0"/>
                        </a:spcBef>
                        <a:spcAft>
                          <a:spcPts val="0"/>
                        </a:spcAft>
                        <a:buNone/>
                      </a:pPr>
                      <a:r>
                        <a:rPr b="1" lang="en">
                          <a:latin typeface="Trebuchet MS"/>
                          <a:ea typeface="Trebuchet MS"/>
                          <a:cs typeface="Trebuchet MS"/>
                          <a:sym typeface="Trebuchet MS"/>
                        </a:rPr>
                        <a:t>Mainly</a:t>
                      </a:r>
                      <a:r>
                        <a:rPr lang="en">
                          <a:latin typeface="Trebuchet MS"/>
                          <a:ea typeface="Trebuchet MS"/>
                          <a:cs typeface="Trebuchet MS"/>
                          <a:sym typeface="Trebuchet MS"/>
                        </a:rPr>
                        <a:t> in heart and juxtaglomerular cells of kidney </a:t>
                      </a:r>
                      <a:endParaRPr>
                        <a:latin typeface="Trebuchet MS"/>
                        <a:ea typeface="Trebuchet MS"/>
                        <a:cs typeface="Trebuchet MS"/>
                        <a:sym typeface="Trebuchet MS"/>
                      </a:endParaRPr>
                    </a:p>
                  </a:txBody>
                  <a:tcPr marT="91425" marB="91425"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latin typeface="Trebuchet MS"/>
                          <a:ea typeface="Trebuchet MS"/>
                          <a:cs typeface="Trebuchet MS"/>
                          <a:sym typeface="Trebuchet MS"/>
                        </a:rPr>
                        <a:t>In adipose tissue   </a:t>
                      </a:r>
                      <a:endParaRPr>
                        <a:latin typeface="Trebuchet MS"/>
                        <a:ea typeface="Trebuchet MS"/>
                        <a:cs typeface="Trebuchet MS"/>
                        <a:sym typeface="Trebuchet MS"/>
                      </a:endParaRPr>
                    </a:p>
                  </a:txBody>
                  <a:tcPr marT="91425" marB="91425" marR="91425" marL="91425" anchor="ctr">
                    <a:lnT cap="flat" cmpd="sng" w="9525">
                      <a:solidFill>
                        <a:srgbClr val="9E9E9E"/>
                      </a:solidFill>
                      <a:prstDash val="solid"/>
                      <a:round/>
                      <a:headEnd len="sm" w="sm" type="none"/>
                      <a:tailEnd len="sm" w="sm" type="none"/>
                    </a:lnT>
                  </a:tcPr>
                </a:tc>
              </a:tr>
              <a:tr h="1225350">
                <a:tc>
                  <a:txBody>
                    <a:bodyPr/>
                    <a:lstStyle/>
                    <a:p>
                      <a:pPr indent="0" lvl="0" marL="0" rtl="0" algn="ctr">
                        <a:spcBef>
                          <a:spcPts val="0"/>
                        </a:spcBef>
                        <a:spcAft>
                          <a:spcPts val="0"/>
                        </a:spcAft>
                        <a:buNone/>
                      </a:pPr>
                      <a:r>
                        <a:rPr b="1" lang="en">
                          <a:latin typeface="Trebuchet MS"/>
                          <a:ea typeface="Trebuchet MS"/>
                          <a:cs typeface="Trebuchet MS"/>
                          <a:sym typeface="Trebuchet MS"/>
                        </a:rPr>
                        <a:t>Contraction</a:t>
                      </a:r>
                      <a:r>
                        <a:rPr lang="en">
                          <a:latin typeface="Trebuchet MS"/>
                          <a:ea typeface="Trebuchet MS"/>
                          <a:cs typeface="Trebuchet MS"/>
                          <a:sym typeface="Trebuchet MS"/>
                        </a:rPr>
                        <a:t> of radial muscle of eye mydriasis. (</a:t>
                      </a:r>
                      <a:r>
                        <a:rPr lang="en">
                          <a:solidFill>
                            <a:srgbClr val="999999"/>
                          </a:solidFill>
                          <a:latin typeface="Trebuchet MS"/>
                          <a:ea typeface="Trebuchet MS"/>
                          <a:cs typeface="Trebuchet MS"/>
                          <a:sym typeface="Trebuchet MS"/>
                        </a:rPr>
                        <a:t>Active</a:t>
                      </a:r>
                      <a:r>
                        <a:rPr lang="en">
                          <a:latin typeface="Trebuchet MS"/>
                          <a:ea typeface="Trebuchet MS"/>
                          <a:cs typeface="Trebuchet MS"/>
                          <a:sym typeface="Trebuchet MS"/>
                        </a:rPr>
                        <a:t> mydriasis)</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b="1" lang="en">
                          <a:latin typeface="Trebuchet MS"/>
                          <a:ea typeface="Trebuchet MS"/>
                          <a:cs typeface="Trebuchet MS"/>
                          <a:sym typeface="Trebuchet MS"/>
                        </a:rPr>
                        <a:t>Relaxation</a:t>
                      </a:r>
                      <a:r>
                        <a:rPr lang="en">
                          <a:latin typeface="Trebuchet MS"/>
                          <a:ea typeface="Trebuchet MS"/>
                          <a:cs typeface="Trebuchet MS"/>
                          <a:sym typeface="Trebuchet MS"/>
                        </a:rPr>
                        <a:t> of skeletal muscles and coronary blood vessels (vasodilation)</a:t>
                      </a:r>
                      <a:endParaRPr>
                        <a:latin typeface="Trebuchet MS"/>
                        <a:ea typeface="Trebuchet MS"/>
                        <a:cs typeface="Trebuchet MS"/>
                        <a:sym typeface="Trebuchet MS"/>
                      </a:endParaRPr>
                    </a:p>
                  </a:txBody>
                  <a:tcPr marT="91425" marB="91425" marR="91425" marL="91425" anchor="ctr"/>
                </a:tc>
                <a:tc rowSpan="7">
                  <a:txBody>
                    <a:bodyPr/>
                    <a:lstStyle/>
                    <a:p>
                      <a:pPr indent="0" lvl="0" marL="0" rtl="0" algn="ctr">
                        <a:spcBef>
                          <a:spcPts val="0"/>
                        </a:spcBef>
                        <a:spcAft>
                          <a:spcPts val="0"/>
                        </a:spcAft>
                        <a:buNone/>
                      </a:pPr>
                      <a:r>
                        <a:rPr lang="en">
                          <a:latin typeface="Trebuchet MS"/>
                          <a:ea typeface="Trebuchet MS"/>
                          <a:cs typeface="Trebuchet MS"/>
                          <a:sym typeface="Trebuchet MS"/>
                        </a:rPr>
                        <a:t>1-</a:t>
                      </a:r>
                      <a:r>
                        <a:rPr lang="en">
                          <a:latin typeface="Trebuchet MS"/>
                          <a:ea typeface="Trebuchet MS"/>
                          <a:cs typeface="Trebuchet MS"/>
                          <a:sym typeface="Trebuchet MS"/>
                        </a:rPr>
                        <a:t>Increase heart rate:</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a:t>
                      </a:r>
                      <a:r>
                        <a:rPr lang="en">
                          <a:latin typeface="Trebuchet MS"/>
                          <a:ea typeface="Trebuchet MS"/>
                          <a:cs typeface="Trebuchet MS"/>
                          <a:sym typeface="Trebuchet MS"/>
                        </a:rPr>
                        <a:t>chronotropic</a:t>
                      </a:r>
                      <a:r>
                        <a:rPr lang="en">
                          <a:latin typeface="Trebuchet MS"/>
                          <a:ea typeface="Trebuchet MS"/>
                          <a:cs typeface="Trebuchet MS"/>
                          <a:sym typeface="Trebuchet MS"/>
                        </a:rPr>
                        <a:t> effect</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a:t>
                      </a:r>
                      <a:r>
                        <a:rPr b="1" lang="en">
                          <a:latin typeface="Trebuchet MS"/>
                          <a:ea typeface="Trebuchet MS"/>
                          <a:cs typeface="Trebuchet MS"/>
                          <a:sym typeface="Trebuchet MS"/>
                        </a:rPr>
                        <a:t>Tachycardia</a:t>
                      </a:r>
                      <a:r>
                        <a:rPr lang="en">
                          <a:latin typeface="Trebuchet MS"/>
                          <a:ea typeface="Trebuchet MS"/>
                          <a:cs typeface="Trebuchet MS"/>
                          <a:sym typeface="Trebuchet MS"/>
                        </a:rPr>
                        <a:t>)</a:t>
                      </a:r>
                      <a:endParaRPr>
                        <a:latin typeface="Trebuchet MS"/>
                        <a:ea typeface="Trebuchet MS"/>
                        <a:cs typeface="Trebuchet MS"/>
                        <a:sym typeface="Trebuchet MS"/>
                      </a:endParaRPr>
                    </a:p>
                    <a:p>
                      <a:pPr indent="0" lvl="0" marL="0" rtl="0" algn="ctr">
                        <a:spcBef>
                          <a:spcPts val="0"/>
                        </a:spcBef>
                        <a:spcAft>
                          <a:spcPts val="0"/>
                        </a:spcAft>
                        <a:buNone/>
                      </a:pPr>
                      <a:r>
                        <a:rPr lang="en">
                          <a:solidFill>
                            <a:srgbClr val="999999"/>
                          </a:solidFill>
                          <a:latin typeface="Trebuchet MS"/>
                          <a:ea typeface="Trebuchet MS"/>
                          <a:cs typeface="Trebuchet MS"/>
                          <a:sym typeface="Trebuchet MS"/>
                        </a:rPr>
                        <a:t>(Increase heart rate)</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2-</a:t>
                      </a:r>
                      <a:r>
                        <a:rPr lang="en">
                          <a:latin typeface="Trebuchet MS"/>
                          <a:ea typeface="Trebuchet MS"/>
                          <a:cs typeface="Trebuchet MS"/>
                          <a:sym typeface="Trebuchet MS"/>
                        </a:rPr>
                        <a:t>Increase force of contraction:</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+inotropic effect </a:t>
                      </a:r>
                      <a:endParaRPr>
                        <a:latin typeface="Trebuchet MS"/>
                        <a:ea typeface="Trebuchet MS"/>
                        <a:cs typeface="Trebuchet MS"/>
                        <a:sym typeface="Trebuchet MS"/>
                      </a:endParaRPr>
                    </a:p>
                    <a:p>
                      <a:pPr indent="0" lvl="0" marL="0" rtl="0" algn="ctr">
                        <a:spcBef>
                          <a:spcPts val="0"/>
                        </a:spcBef>
                        <a:spcAft>
                          <a:spcPts val="0"/>
                        </a:spcAft>
                        <a:buNone/>
                      </a:pPr>
                      <a:r>
                        <a:rPr lang="en">
                          <a:solidFill>
                            <a:srgbClr val="999999"/>
                          </a:solidFill>
                          <a:latin typeface="Trebuchet MS"/>
                          <a:ea typeface="Trebuchet MS"/>
                          <a:cs typeface="Trebuchet MS"/>
                          <a:sym typeface="Trebuchet MS"/>
                        </a:rPr>
                        <a:t>(increases contractility)</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3-</a:t>
                      </a:r>
                      <a:r>
                        <a:rPr lang="en">
                          <a:latin typeface="Trebuchet MS"/>
                          <a:ea typeface="Trebuchet MS"/>
                          <a:cs typeface="Trebuchet MS"/>
                          <a:sym typeface="Trebuchet MS"/>
                        </a:rPr>
                        <a:t>Increase conduction velocity:</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+dromotropic effect</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
                          <a:solidFill>
                            <a:srgbClr val="999999"/>
                          </a:solidFill>
                          <a:latin typeface="Trebuchet MS"/>
                          <a:ea typeface="Trebuchet MS"/>
                          <a:cs typeface="Trebuchet MS"/>
                          <a:sym typeface="Trebuchet MS"/>
                        </a:rPr>
                        <a:t>(Dromotopic effect means an effect in the speed of conduction of electrical impulses)</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4-</a:t>
                      </a:r>
                      <a:r>
                        <a:rPr lang="en">
                          <a:latin typeface="Trebuchet MS"/>
                          <a:ea typeface="Trebuchet MS"/>
                          <a:cs typeface="Trebuchet MS"/>
                          <a:sym typeface="Trebuchet MS"/>
                        </a:rPr>
                        <a:t>Increase blood pressure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5-</a:t>
                      </a:r>
                      <a:r>
                        <a:rPr lang="en">
                          <a:latin typeface="Trebuchet MS"/>
                          <a:ea typeface="Trebuchet MS"/>
                          <a:cs typeface="Trebuchet MS"/>
                          <a:sym typeface="Trebuchet MS"/>
                        </a:rPr>
                        <a:t>Increase renin release </a:t>
                      </a:r>
                      <a:endParaRPr>
                        <a:latin typeface="Trebuchet MS"/>
                        <a:ea typeface="Trebuchet MS"/>
                        <a:cs typeface="Trebuchet MS"/>
                        <a:sym typeface="Trebuchet MS"/>
                      </a:endParaRPr>
                    </a:p>
                    <a:p>
                      <a:pPr indent="0" lvl="0" marL="0" rtl="0" algn="ctr">
                        <a:spcBef>
                          <a:spcPts val="0"/>
                        </a:spcBef>
                        <a:spcAft>
                          <a:spcPts val="0"/>
                        </a:spcAft>
                        <a:buNone/>
                      </a:pPr>
                      <a:r>
                        <a:rPr lang="en">
                          <a:solidFill>
                            <a:srgbClr val="999999"/>
                          </a:solidFill>
                          <a:latin typeface="Trebuchet MS"/>
                          <a:ea typeface="Trebuchet MS"/>
                          <a:cs typeface="Trebuchet MS"/>
                          <a:sym typeface="Trebuchet MS"/>
                        </a:rPr>
                        <a:t>(this is an enzyme produced by the kidney in response to stretch receptors found on blood vessels, its function is to increase blood pressure)</a:t>
                      </a:r>
                      <a:endParaRPr>
                        <a:solidFill>
                          <a:srgbClr val="999999"/>
                        </a:solidFill>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txBody>
                  <a:tcPr marT="91425" marB="91425" marR="91425" marL="91425" anchor="ctr"/>
                </a:tc>
                <a:tc rowSpan="7">
                  <a:txBody>
                    <a:bodyPr/>
                    <a:lstStyle/>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 lipolysis</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 free fatty acids.</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txBody>
                  <a:tcPr marT="91425" marB="91425" marR="91425" marL="91425"/>
                </a:tc>
              </a:tr>
              <a:tr h="1016700">
                <a:tc>
                  <a:txBody>
                    <a:bodyPr/>
                    <a:lstStyle/>
                    <a:p>
                      <a:pPr indent="0" lvl="0" marL="0" rtl="0" algn="ctr">
                        <a:spcBef>
                          <a:spcPts val="0"/>
                        </a:spcBef>
                        <a:spcAft>
                          <a:spcPts val="0"/>
                        </a:spcAft>
                        <a:buNone/>
                      </a:pPr>
                      <a:r>
                        <a:rPr b="1" lang="en">
                          <a:latin typeface="Trebuchet MS"/>
                          <a:ea typeface="Trebuchet MS"/>
                          <a:cs typeface="Trebuchet MS"/>
                          <a:sym typeface="Trebuchet MS"/>
                        </a:rPr>
                        <a:t>Contraction</a:t>
                      </a:r>
                      <a:r>
                        <a:rPr lang="en">
                          <a:latin typeface="Trebuchet MS"/>
                          <a:ea typeface="Trebuchet MS"/>
                          <a:cs typeface="Trebuchet MS"/>
                          <a:sym typeface="Trebuchet MS"/>
                        </a:rPr>
                        <a:t> of pregnant uterus.</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b="1" lang="en">
                          <a:latin typeface="Trebuchet MS"/>
                          <a:ea typeface="Trebuchet MS"/>
                          <a:cs typeface="Trebuchet MS"/>
                          <a:sym typeface="Trebuchet MS"/>
                        </a:rPr>
                        <a:t>Relaxation</a:t>
                      </a:r>
                      <a:r>
                        <a:rPr lang="en">
                          <a:latin typeface="Trebuchet MS"/>
                          <a:ea typeface="Trebuchet MS"/>
                          <a:cs typeface="Trebuchet MS"/>
                          <a:sym typeface="Trebuchet MS"/>
                        </a:rPr>
                        <a:t> of uterus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(Delay premature labor)</a:t>
                      </a:r>
                      <a:endParaRPr>
                        <a:latin typeface="Trebuchet MS"/>
                        <a:ea typeface="Trebuchet MS"/>
                        <a:cs typeface="Trebuchet MS"/>
                        <a:sym typeface="Trebuchet MS"/>
                      </a:endParaRPr>
                    </a:p>
                  </a:txBody>
                  <a:tcPr marT="91425" marB="91425" marR="91425" marL="91425" anchor="ctr"/>
                </a:tc>
                <a:tc vMerge="1"/>
                <a:tc vMerge="1"/>
              </a:tr>
              <a:tr h="1434000">
                <a:tc>
                  <a:txBody>
                    <a:bodyPr/>
                    <a:lstStyle/>
                    <a:p>
                      <a:pPr indent="0" lvl="0" marL="0" rtl="0" algn="ctr">
                        <a:spcBef>
                          <a:spcPts val="0"/>
                        </a:spcBef>
                        <a:spcAft>
                          <a:spcPts val="0"/>
                        </a:spcAft>
                        <a:buNone/>
                      </a:pPr>
                      <a:r>
                        <a:rPr b="1" lang="en">
                          <a:latin typeface="Trebuchet MS"/>
                          <a:ea typeface="Trebuchet MS"/>
                          <a:cs typeface="Trebuchet MS"/>
                          <a:sym typeface="Trebuchet MS"/>
                        </a:rPr>
                        <a:t>Vasoconstriction</a:t>
                      </a:r>
                      <a:r>
                        <a:rPr lang="en">
                          <a:latin typeface="Trebuchet MS"/>
                          <a:ea typeface="Trebuchet MS"/>
                          <a:cs typeface="Trebuchet MS"/>
                          <a:sym typeface="Trebuchet MS"/>
                        </a:rPr>
                        <a:t> of skin &amp; peripheral blood vessels which </a:t>
                      </a:r>
                      <a:r>
                        <a:rPr lang="en">
                          <a:latin typeface="Trebuchet MS"/>
                          <a:ea typeface="Trebuchet MS"/>
                          <a:cs typeface="Trebuchet MS"/>
                          <a:sym typeface="Trebuchet MS"/>
                        </a:rPr>
                        <a:t>increases </a:t>
                      </a:r>
                      <a:r>
                        <a:rPr lang="en">
                          <a:latin typeface="Trebuchet MS"/>
                          <a:ea typeface="Trebuchet MS"/>
                          <a:cs typeface="Trebuchet MS"/>
                          <a:sym typeface="Trebuchet MS"/>
                        </a:rPr>
                        <a:t>  peripheral resistance  then lead to hypertension.</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b="1" lang="en">
                          <a:latin typeface="Trebuchet MS"/>
                          <a:ea typeface="Trebuchet MS"/>
                          <a:cs typeface="Trebuchet MS"/>
                          <a:sym typeface="Trebuchet MS"/>
                        </a:rPr>
                        <a:t>Relaxation</a:t>
                      </a:r>
                      <a:r>
                        <a:rPr lang="en">
                          <a:latin typeface="Trebuchet MS"/>
                          <a:ea typeface="Trebuchet MS"/>
                          <a:cs typeface="Trebuchet MS"/>
                          <a:sym typeface="Trebuchet MS"/>
                        </a:rPr>
                        <a:t> of bronchial smooth muscle.</a:t>
                      </a:r>
                      <a:endParaRPr>
                        <a:latin typeface="Trebuchet MS"/>
                        <a:ea typeface="Trebuchet MS"/>
                        <a:cs typeface="Trebuchet MS"/>
                        <a:sym typeface="Trebuchet MS"/>
                      </a:endParaRPr>
                    </a:p>
                  </a:txBody>
                  <a:tcPr marT="91425" marB="91425" marR="91425" marL="91425" anchor="ctr"/>
                </a:tc>
                <a:tc vMerge="1"/>
                <a:tc vMerge="1"/>
              </a:tr>
              <a:tr h="1106050">
                <a:tc gridSpan="2">
                  <a:txBody>
                    <a:bodyPr/>
                    <a:lstStyle/>
                    <a:p>
                      <a:pPr indent="0" lvl="0" marL="0" rtl="0" algn="ctr">
                        <a:spcBef>
                          <a:spcPts val="0"/>
                        </a:spcBef>
                        <a:spcAft>
                          <a:spcPts val="0"/>
                        </a:spcAft>
                        <a:buNone/>
                      </a:pPr>
                      <a:r>
                        <a:rPr b="1" lang="en">
                          <a:latin typeface="Trebuchet MS"/>
                          <a:ea typeface="Trebuchet MS"/>
                          <a:cs typeface="Trebuchet MS"/>
                          <a:sym typeface="Trebuchet MS"/>
                        </a:rPr>
                        <a:t>Contraction</a:t>
                      </a:r>
                      <a:r>
                        <a:rPr lang="en">
                          <a:latin typeface="Trebuchet MS"/>
                          <a:ea typeface="Trebuchet MS"/>
                          <a:cs typeface="Trebuchet MS"/>
                          <a:sym typeface="Trebuchet MS"/>
                        </a:rPr>
                        <a:t> of sphincters in GIT</a:t>
                      </a:r>
                      <a:r>
                        <a:rPr lang="en">
                          <a:latin typeface="Fira Sans Extra Condensed"/>
                          <a:ea typeface="Fira Sans Extra Condensed"/>
                          <a:cs typeface="Fira Sans Extra Condensed"/>
                          <a:sym typeface="Fira Sans Extra Condensed"/>
                        </a:rPr>
                        <a:t> &amp;</a:t>
                      </a:r>
                      <a:r>
                        <a:rPr lang="en">
                          <a:latin typeface="Trebuchet MS"/>
                          <a:ea typeface="Trebuchet MS"/>
                          <a:cs typeface="Trebuchet MS"/>
                          <a:sym typeface="Trebuchet MS"/>
                        </a:rPr>
                        <a:t> urinary bladder. </a:t>
                      </a:r>
                      <a:endParaRPr>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b="1" lang="en">
                          <a:solidFill>
                            <a:schemeClr val="dk1"/>
                          </a:solidFill>
                          <a:latin typeface="Trebuchet MS"/>
                          <a:ea typeface="Trebuchet MS"/>
                          <a:cs typeface="Trebuchet MS"/>
                          <a:sym typeface="Trebuchet MS"/>
                        </a:rPr>
                        <a:t>Relaxation</a:t>
                      </a:r>
                      <a:r>
                        <a:rPr lang="en">
                          <a:solidFill>
                            <a:schemeClr val="dk1"/>
                          </a:solidFill>
                          <a:latin typeface="Trebuchet MS"/>
                          <a:ea typeface="Trebuchet MS"/>
                          <a:cs typeface="Trebuchet MS"/>
                          <a:sym typeface="Trebuchet MS"/>
                        </a:rPr>
                        <a:t> of GIT muscles.</a:t>
                      </a:r>
                      <a:endParaRPr>
                        <a:latin typeface="Trebuchet MS"/>
                        <a:ea typeface="Trebuchet MS"/>
                        <a:cs typeface="Trebuchet MS"/>
                        <a:sym typeface="Trebuchet MS"/>
                      </a:endParaRPr>
                    </a:p>
                    <a:p>
                      <a:pPr indent="0" lvl="0" marL="0" rtl="0" algn="ctr">
                        <a:spcBef>
                          <a:spcPts val="0"/>
                        </a:spcBef>
                        <a:spcAft>
                          <a:spcPts val="0"/>
                        </a:spcAft>
                        <a:buNone/>
                      </a:pPr>
                      <a:r>
                        <a:rPr b="1" lang="en">
                          <a:latin typeface="Trebuchet MS"/>
                          <a:ea typeface="Trebuchet MS"/>
                          <a:cs typeface="Trebuchet MS"/>
                          <a:sym typeface="Trebuchet MS"/>
                        </a:rPr>
                        <a:t>Relaxation </a:t>
                      </a:r>
                      <a:r>
                        <a:rPr lang="en">
                          <a:latin typeface="Trebuchet MS"/>
                          <a:ea typeface="Trebuchet MS"/>
                          <a:cs typeface="Trebuchet MS"/>
                          <a:sym typeface="Trebuchet MS"/>
                        </a:rPr>
                        <a:t>of urinary bladder muscle</a:t>
                      </a:r>
                      <a:endParaRPr>
                        <a:latin typeface="Trebuchet MS"/>
                        <a:ea typeface="Trebuchet MS"/>
                        <a:cs typeface="Trebuchet MS"/>
                        <a:sym typeface="Trebuchet MS"/>
                      </a:endParaRPr>
                    </a:p>
                  </a:txBody>
                  <a:tcPr marT="91425" marB="91425" marR="91425" marL="91425" anchor="ctr"/>
                </a:tc>
                <a:tc hMerge="1"/>
                <a:tc vMerge="1"/>
                <a:tc vMerge="1"/>
              </a:tr>
              <a:tr h="1039550">
                <a:tc>
                  <a:txBody>
                    <a:bodyPr/>
                    <a:lstStyle/>
                    <a:p>
                      <a:pPr indent="0" lvl="0" marL="0" rtl="0" algn="ctr">
                        <a:spcBef>
                          <a:spcPts val="0"/>
                        </a:spcBef>
                        <a:spcAft>
                          <a:spcPts val="0"/>
                        </a:spcAft>
                        <a:buNone/>
                      </a:pPr>
                      <a:r>
                        <a:rPr lang="en">
                          <a:latin typeface="Trebuchet MS"/>
                          <a:ea typeface="Trebuchet MS"/>
                          <a:cs typeface="Trebuchet MS"/>
                          <a:sym typeface="Trebuchet MS"/>
                        </a:rPr>
                        <a:t>ــــــ</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Tremor of skeletal muscle (as a side effect)</a:t>
                      </a:r>
                      <a:endParaRPr>
                        <a:latin typeface="Trebuchet MS"/>
                        <a:ea typeface="Trebuchet MS"/>
                        <a:cs typeface="Trebuchet MS"/>
                        <a:sym typeface="Trebuchet MS"/>
                      </a:endParaRPr>
                    </a:p>
                  </a:txBody>
                  <a:tcPr marT="91425" marB="91425" marR="91425" marL="91425" anchor="ctr"/>
                </a:tc>
                <a:tc vMerge="1"/>
                <a:tc vMerge="1"/>
              </a:tr>
              <a:tr h="693175">
                <a:tc gridSpan="2">
                  <a:txBody>
                    <a:bodyPr/>
                    <a:lstStyle/>
                    <a:p>
                      <a:pPr indent="0" lvl="0" marL="0" rtl="0" algn="ctr">
                        <a:spcBef>
                          <a:spcPts val="0"/>
                        </a:spcBef>
                        <a:spcAft>
                          <a:spcPts val="0"/>
                        </a:spcAft>
                        <a:buNone/>
                      </a:pPr>
                      <a:r>
                        <a:rPr lang="en">
                          <a:latin typeface="Trebuchet MS"/>
                          <a:ea typeface="Trebuchet MS"/>
                          <a:cs typeface="Trebuchet MS"/>
                          <a:sym typeface="Trebuchet MS"/>
                        </a:rPr>
                        <a:t>Increase blood glucose level(hyperglycemia)</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by:</a:t>
                      </a:r>
                      <a:endParaRPr>
                        <a:latin typeface="Trebuchet MS"/>
                        <a:ea typeface="Trebuchet MS"/>
                        <a:cs typeface="Trebuchet MS"/>
                        <a:sym typeface="Trebuchet MS"/>
                      </a:endParaRPr>
                    </a:p>
                  </a:txBody>
                  <a:tcPr marT="91425" marB="91425" marR="91425" marL="91425" anchor="ctr"/>
                </a:tc>
                <a:tc hMerge="1"/>
                <a:tc vMerge="1"/>
                <a:tc vMerge="1"/>
              </a:tr>
              <a:tr h="1666975">
                <a:tc>
                  <a:txBody>
                    <a:bodyPr/>
                    <a:lstStyle/>
                    <a:p>
                      <a:pPr indent="0" lvl="0" marL="0" rtl="0" algn="ctr">
                        <a:spcBef>
                          <a:spcPts val="0"/>
                        </a:spcBef>
                        <a:spcAft>
                          <a:spcPts val="0"/>
                        </a:spcAft>
                        <a:buNone/>
                      </a:pPr>
                      <a:r>
                        <a:rPr b="1" lang="en">
                          <a:latin typeface="Trebuchet MS"/>
                          <a:ea typeface="Trebuchet MS"/>
                          <a:cs typeface="Trebuchet MS"/>
                          <a:sym typeface="Trebuchet MS"/>
                        </a:rPr>
                        <a:t>⬆️</a:t>
                      </a:r>
                      <a:r>
                        <a:rPr b="1" lang="en">
                          <a:latin typeface="Trebuchet MS"/>
                          <a:ea typeface="Trebuchet MS"/>
                          <a:cs typeface="Trebuchet MS"/>
                          <a:sym typeface="Trebuchet MS"/>
                        </a:rPr>
                        <a:t>Glycogenolysis</a:t>
                      </a:r>
                      <a:r>
                        <a:rPr lang="en">
                          <a:latin typeface="Trebuchet MS"/>
                          <a:ea typeface="Trebuchet MS"/>
                          <a:cs typeface="Trebuchet MS"/>
                          <a:sym typeface="Trebuchet MS"/>
                        </a:rPr>
                        <a:t> (increase blood glucose level).</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a:t>
                      </a:r>
                      <a:r>
                        <a:rPr lang="en">
                          <a:latin typeface="Trebuchet MS"/>
                          <a:ea typeface="Trebuchet MS"/>
                          <a:cs typeface="Trebuchet MS"/>
                          <a:sym typeface="Trebuchet MS"/>
                        </a:rPr>
                        <a:t>Glucagon release from pancreas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a:t>
                      </a:r>
                      <a:r>
                        <a:rPr lang="en">
                          <a:latin typeface="Trebuchet MS"/>
                          <a:ea typeface="Trebuchet MS"/>
                          <a:cs typeface="Trebuchet MS"/>
                          <a:sym typeface="Trebuchet MS"/>
                        </a:rPr>
                        <a:t>Liver and muscle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glycogenlysis</a:t>
                      </a:r>
                      <a:endParaRPr>
                        <a:latin typeface="Trebuchet MS"/>
                        <a:ea typeface="Trebuchet MS"/>
                        <a:cs typeface="Trebuchet MS"/>
                        <a:sym typeface="Trebuchet MS"/>
                      </a:endParaRPr>
                    </a:p>
                  </a:txBody>
                  <a:tcPr marT="91425" marB="91425" marR="91425" marL="91425" anchor="ctr"/>
                </a:tc>
                <a:tc vMerge="1"/>
                <a:tc vMerge="1"/>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8"/>
          <p:cNvSpPr txBox="1"/>
          <p:nvPr/>
        </p:nvSpPr>
        <p:spPr>
          <a:xfrm>
            <a:off x="600350" y="-90350"/>
            <a:ext cx="6048000" cy="54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latin typeface="Comic Sans MS"/>
                <a:ea typeface="Comic Sans MS"/>
                <a:cs typeface="Comic Sans MS"/>
                <a:sym typeface="Comic Sans MS"/>
              </a:rPr>
              <a:t>Classification of sympathomimetics</a:t>
            </a:r>
            <a:endParaRPr b="1" sz="2300">
              <a:latin typeface="Comic Sans MS"/>
              <a:ea typeface="Comic Sans MS"/>
              <a:cs typeface="Comic Sans MS"/>
              <a:sym typeface="Comic Sans MS"/>
            </a:endParaRPr>
          </a:p>
        </p:txBody>
      </p:sp>
      <p:sp>
        <p:nvSpPr>
          <p:cNvPr id="231" name="Google Shape;231;p18"/>
          <p:cNvSpPr/>
          <p:nvPr/>
        </p:nvSpPr>
        <p:spPr>
          <a:xfrm>
            <a:off x="903475" y="525598"/>
            <a:ext cx="1450500" cy="538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rebuchet MS"/>
              <a:ea typeface="Trebuchet MS"/>
              <a:cs typeface="Trebuchet MS"/>
              <a:sym typeface="Trebuchet MS"/>
            </a:endParaRPr>
          </a:p>
        </p:txBody>
      </p:sp>
      <p:sp>
        <p:nvSpPr>
          <p:cNvPr id="232" name="Google Shape;232;p18"/>
          <p:cNvSpPr/>
          <p:nvPr/>
        </p:nvSpPr>
        <p:spPr>
          <a:xfrm flipH="1">
            <a:off x="2800548" y="525598"/>
            <a:ext cx="1647600" cy="538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18"/>
          <p:cNvSpPr/>
          <p:nvPr/>
        </p:nvSpPr>
        <p:spPr>
          <a:xfrm flipH="1">
            <a:off x="4844925" y="525598"/>
            <a:ext cx="1647600" cy="538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34" name="Google Shape;234;p18"/>
          <p:cNvCxnSpPr>
            <a:stCxn id="231" idx="3"/>
            <a:endCxn id="232" idx="3"/>
          </p:cNvCxnSpPr>
          <p:nvPr/>
        </p:nvCxnSpPr>
        <p:spPr>
          <a:xfrm>
            <a:off x="2353975" y="794998"/>
            <a:ext cx="446700" cy="0"/>
          </a:xfrm>
          <a:prstGeom prst="straightConnector1">
            <a:avLst/>
          </a:prstGeom>
          <a:noFill/>
          <a:ln cap="flat" cmpd="sng" w="9525">
            <a:solidFill>
              <a:schemeClr val="dk2"/>
            </a:solidFill>
            <a:prstDash val="solid"/>
            <a:round/>
            <a:headEnd len="med" w="med" type="none"/>
            <a:tailEnd len="med" w="med" type="none"/>
          </a:ln>
        </p:spPr>
      </p:cxnSp>
      <p:cxnSp>
        <p:nvCxnSpPr>
          <p:cNvPr id="235" name="Google Shape;235;p18"/>
          <p:cNvCxnSpPr>
            <a:stCxn id="232" idx="1"/>
            <a:endCxn id="233" idx="3"/>
          </p:cNvCxnSpPr>
          <p:nvPr/>
        </p:nvCxnSpPr>
        <p:spPr>
          <a:xfrm>
            <a:off x="4448148" y="794998"/>
            <a:ext cx="396900" cy="0"/>
          </a:xfrm>
          <a:prstGeom prst="straightConnector1">
            <a:avLst/>
          </a:prstGeom>
          <a:noFill/>
          <a:ln cap="flat" cmpd="sng" w="9525">
            <a:solidFill>
              <a:schemeClr val="dk2"/>
            </a:solidFill>
            <a:prstDash val="solid"/>
            <a:round/>
            <a:headEnd len="med" w="med" type="none"/>
            <a:tailEnd len="med" w="med" type="none"/>
          </a:ln>
        </p:spPr>
      </p:cxnSp>
      <p:graphicFrame>
        <p:nvGraphicFramePr>
          <p:cNvPr id="236" name="Google Shape;236;p18"/>
          <p:cNvGraphicFramePr/>
          <p:nvPr/>
        </p:nvGraphicFramePr>
        <p:xfrm>
          <a:off x="10" y="1139759"/>
          <a:ext cx="3000000" cy="3000000"/>
        </p:xfrm>
        <a:graphic>
          <a:graphicData uri="http://schemas.openxmlformats.org/drawingml/2006/table">
            <a:tbl>
              <a:tblPr>
                <a:noFill/>
                <a:tableStyleId>{D84287C2-E4A0-4922-8740-152C472B8C58}</a:tableStyleId>
              </a:tblPr>
              <a:tblGrid>
                <a:gridCol w="1591625"/>
                <a:gridCol w="2599200"/>
                <a:gridCol w="3369175"/>
              </a:tblGrid>
              <a:tr h="482900">
                <a:tc gridSpan="3">
                  <a:txBody>
                    <a:bodyPr/>
                    <a:lstStyle/>
                    <a:p>
                      <a:pPr indent="0" lvl="0" marL="0" rtl="0" algn="ctr">
                        <a:spcBef>
                          <a:spcPts val="0"/>
                        </a:spcBef>
                        <a:spcAft>
                          <a:spcPts val="0"/>
                        </a:spcAft>
                        <a:buNone/>
                      </a:pPr>
                      <a:r>
                        <a:rPr b="1" lang="en" sz="1600">
                          <a:solidFill>
                            <a:srgbClr val="FFFFFF"/>
                          </a:solidFill>
                          <a:latin typeface="Trebuchet MS"/>
                          <a:ea typeface="Trebuchet MS"/>
                          <a:cs typeface="Trebuchet MS"/>
                          <a:sym typeface="Trebuchet MS"/>
                        </a:rPr>
                        <a:t>1-A</a:t>
                      </a:r>
                      <a:r>
                        <a:rPr b="1" lang="en" sz="1600">
                          <a:solidFill>
                            <a:srgbClr val="FFFFFF"/>
                          </a:solidFill>
                          <a:latin typeface="Trebuchet MS"/>
                          <a:ea typeface="Trebuchet MS"/>
                          <a:cs typeface="Trebuchet MS"/>
                          <a:sym typeface="Trebuchet MS"/>
                        </a:rPr>
                        <a:t>ccording to Action </a:t>
                      </a:r>
                      <a:endParaRPr b="1" sz="16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c hMerge="1"/>
              </a:tr>
              <a:tr h="734550">
                <a:tc>
                  <a:txBody>
                    <a:bodyPr/>
                    <a:lstStyle/>
                    <a:p>
                      <a:pPr indent="0" lvl="0" marL="0" rtl="0" algn="ctr">
                        <a:spcBef>
                          <a:spcPts val="0"/>
                        </a:spcBef>
                        <a:spcAft>
                          <a:spcPts val="0"/>
                        </a:spcAft>
                        <a:buNone/>
                      </a:pPr>
                      <a:r>
                        <a:rPr b="1" lang="en" sz="1300">
                          <a:latin typeface="Trebuchet MS"/>
                          <a:ea typeface="Trebuchet MS"/>
                          <a:cs typeface="Trebuchet MS"/>
                          <a:sym typeface="Trebuchet MS"/>
                        </a:rPr>
                        <a:t>Mixed </a:t>
                      </a:r>
                      <a:endParaRPr b="1" sz="1300">
                        <a:latin typeface="Trebuchet MS"/>
                        <a:ea typeface="Trebuchet MS"/>
                        <a:cs typeface="Trebuchet MS"/>
                        <a:sym typeface="Trebuchet MS"/>
                      </a:endParaRPr>
                    </a:p>
                    <a:p>
                      <a:pPr indent="0" lvl="0" marL="0" rtl="0" algn="ctr">
                        <a:spcBef>
                          <a:spcPts val="0"/>
                        </a:spcBef>
                        <a:spcAft>
                          <a:spcPts val="0"/>
                        </a:spcAft>
                        <a:buNone/>
                      </a:pPr>
                      <a:r>
                        <a:rPr b="1" lang="en" sz="1300">
                          <a:latin typeface="Trebuchet MS"/>
                          <a:ea typeface="Trebuchet MS"/>
                          <a:cs typeface="Trebuchet MS"/>
                          <a:sym typeface="Trebuchet MS"/>
                        </a:rPr>
                        <a:t>(Dual acting)</a:t>
                      </a:r>
                      <a:endParaRPr b="1" sz="1300">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sz="1300">
                          <a:latin typeface="Trebuchet MS"/>
                          <a:ea typeface="Trebuchet MS"/>
                          <a:cs typeface="Trebuchet MS"/>
                          <a:sym typeface="Trebuchet MS"/>
                        </a:rPr>
                        <a:t>Direct-acting:direct stimulation of adrenergic receptors</a:t>
                      </a:r>
                      <a:endParaRPr b="1" sz="1300">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en" sz="1300">
                          <a:latin typeface="Trebuchet MS"/>
                          <a:ea typeface="Trebuchet MS"/>
                          <a:cs typeface="Trebuchet MS"/>
                          <a:sym typeface="Trebuchet MS"/>
                        </a:rPr>
                        <a:t>Indirect-acting:</a:t>
                      </a:r>
                      <a:endParaRPr b="1" sz="1300">
                        <a:latin typeface="Trebuchet MS"/>
                        <a:ea typeface="Trebuchet MS"/>
                        <a:cs typeface="Trebuchet MS"/>
                        <a:sym typeface="Trebuchet MS"/>
                      </a:endParaRPr>
                    </a:p>
                  </a:txBody>
                  <a:tcPr marT="91425" marB="91425" marR="91425" marL="91425" anchor="ctr">
                    <a:solidFill>
                      <a:schemeClr val="accent6"/>
                    </a:solidFill>
                  </a:tcPr>
                </a:tc>
              </a:tr>
              <a:tr h="558400">
                <a:tc rowSpan="4">
                  <a:txBody>
                    <a:bodyPr/>
                    <a:lstStyle/>
                    <a:p>
                      <a:pPr indent="0" lvl="0" marL="0" rtl="0" algn="ctr">
                        <a:spcBef>
                          <a:spcPts val="0"/>
                        </a:spcBef>
                        <a:spcAft>
                          <a:spcPts val="0"/>
                        </a:spcAft>
                        <a:buNone/>
                      </a:pPr>
                      <a:r>
                        <a:rPr lang="en" sz="1200">
                          <a:latin typeface="Trebuchet MS"/>
                          <a:ea typeface="Trebuchet MS"/>
                          <a:cs typeface="Trebuchet MS"/>
                          <a:sym typeface="Trebuchet MS"/>
                        </a:rPr>
                        <a:t>Direct and indirect stimulation of adrenergic receptors</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e.g. ephedrine, pseudoephedrine.</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txBody>
                  <a:tcPr marT="91425" marB="91425" marR="91425" marL="91425" anchor="ctr">
                    <a:solidFill>
                      <a:srgbClr val="FFFFFF"/>
                    </a:solidFill>
                  </a:tcPr>
                </a:tc>
                <a:tc rowSpan="4">
                  <a:txBody>
                    <a:bodyPr/>
                    <a:lstStyle/>
                    <a:p>
                      <a:pPr indent="0" lvl="0" marL="0" rtl="0" algn="ctr">
                        <a:spcBef>
                          <a:spcPts val="0"/>
                        </a:spcBef>
                        <a:spcAft>
                          <a:spcPts val="0"/>
                        </a:spcAft>
                        <a:buNone/>
                      </a:pPr>
                      <a:r>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e.g. adrenaline, noraderanaline, isoprenaline, dopamine, salbutamol phenylephrine, clonidine, dobutamine, methoxamine.</a:t>
                      </a:r>
                      <a:endParaRPr sz="1200">
                        <a:latin typeface="Trebuchet MS"/>
                        <a:ea typeface="Trebuchet MS"/>
                        <a:cs typeface="Trebuchet MS"/>
                        <a:sym typeface="Trebuchet MS"/>
                      </a:endParaRPr>
                    </a:p>
                  </a:txBody>
                  <a:tcPr marT="91425" marB="91425" marR="91425" marL="91425" anchor="ctr"/>
                </a:tc>
                <a:tc rowSpan="4">
                  <a:txBody>
                    <a:bodyPr/>
                    <a:lstStyle/>
                    <a:p>
                      <a:pPr indent="0" lvl="0" marL="0" rtl="0" algn="ctr">
                        <a:spcBef>
                          <a:spcPts val="0"/>
                        </a:spcBef>
                        <a:spcAft>
                          <a:spcPts val="0"/>
                        </a:spcAft>
                        <a:buNone/>
                      </a:pPr>
                      <a:r>
                        <a:rPr lang="en" sz="1200">
                          <a:latin typeface="Trebuchet MS"/>
                          <a:ea typeface="Trebuchet MS"/>
                          <a:cs typeface="Trebuchet MS"/>
                          <a:sym typeface="Trebuchet MS"/>
                        </a:rPr>
                        <a:t>Increase NA release from pre-synaptic adrenergic nerve endings</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 e .g. amphetamine, tyramine </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Inhibit NA uptake its availability in synapse.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e.g. Cocaine </a:t>
                      </a:r>
                      <a:r>
                        <a:rPr lang="en" sz="1200">
                          <a:latin typeface="Roboto"/>
                          <a:ea typeface="Roboto"/>
                          <a:cs typeface="Roboto"/>
                          <a:sym typeface="Roboto"/>
                        </a:rPr>
                        <a:t>&amp;</a:t>
                      </a:r>
                      <a:r>
                        <a:rPr lang="en" sz="1200">
                          <a:latin typeface="Trebuchet MS"/>
                          <a:ea typeface="Trebuchet MS"/>
                          <a:cs typeface="Trebuchet MS"/>
                          <a:sym typeface="Trebuchet MS"/>
                        </a:rPr>
                        <a:t> antidepressants</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txBody>
                  <a:tcPr marT="91425" marB="91425" marR="91425" marL="91425" anchor="ctr"/>
                </a:tc>
              </a:tr>
              <a:tr h="558400">
                <a:tc vMerge="1"/>
                <a:tc vMerge="1"/>
                <a:tc vMerge="1"/>
              </a:tr>
              <a:tr h="233575">
                <a:tc vMerge="1"/>
                <a:tc vMerge="1"/>
                <a:tc vMerge="1"/>
              </a:tr>
              <a:tr h="179525">
                <a:tc vMerge="1"/>
                <a:tc vMerge="1"/>
                <a:tc vMerge="1"/>
              </a:tr>
            </a:tbl>
          </a:graphicData>
        </a:graphic>
      </p:graphicFrame>
      <p:graphicFrame>
        <p:nvGraphicFramePr>
          <p:cNvPr id="237" name="Google Shape;237;p18"/>
          <p:cNvGraphicFramePr/>
          <p:nvPr/>
        </p:nvGraphicFramePr>
        <p:xfrm>
          <a:off x="0" y="3887054"/>
          <a:ext cx="3000000" cy="3000000"/>
        </p:xfrm>
        <a:graphic>
          <a:graphicData uri="http://schemas.openxmlformats.org/drawingml/2006/table">
            <a:tbl>
              <a:tblPr>
                <a:noFill/>
                <a:tableStyleId>{D84287C2-E4A0-4922-8740-152C472B8C58}</a:tableStyleId>
              </a:tblPr>
              <a:tblGrid>
                <a:gridCol w="3780000"/>
                <a:gridCol w="3780000"/>
              </a:tblGrid>
              <a:tr h="584450">
                <a:tc gridSpan="2">
                  <a:txBody>
                    <a:bodyPr/>
                    <a:lstStyle/>
                    <a:p>
                      <a:pPr indent="0" lvl="0" marL="0" rtl="0" algn="ctr">
                        <a:spcBef>
                          <a:spcPts val="0"/>
                        </a:spcBef>
                        <a:spcAft>
                          <a:spcPts val="0"/>
                        </a:spcAft>
                        <a:buNone/>
                      </a:pPr>
                      <a:r>
                        <a:rPr b="1" lang="en" sz="1600">
                          <a:solidFill>
                            <a:srgbClr val="FFFFFF"/>
                          </a:solidFill>
                          <a:latin typeface="Trebuchet MS"/>
                          <a:ea typeface="Trebuchet MS"/>
                          <a:cs typeface="Trebuchet MS"/>
                          <a:sym typeface="Trebuchet MS"/>
                        </a:rPr>
                        <a:t>2-A</a:t>
                      </a:r>
                      <a:r>
                        <a:rPr b="1" lang="en" sz="1600">
                          <a:solidFill>
                            <a:srgbClr val="FFFFFF"/>
                          </a:solidFill>
                          <a:latin typeface="Trebuchet MS"/>
                          <a:ea typeface="Trebuchet MS"/>
                          <a:cs typeface="Trebuchet MS"/>
                          <a:sym typeface="Trebuchet MS"/>
                        </a:rPr>
                        <a:t>ccording to Chemistry </a:t>
                      </a:r>
                      <a:endParaRPr b="1" sz="1600">
                        <a:solidFill>
                          <a:srgbClr val="FFFFFF"/>
                        </a:solidFill>
                        <a:latin typeface="Trebuchet MS"/>
                        <a:ea typeface="Trebuchet MS"/>
                        <a:cs typeface="Trebuchet MS"/>
                        <a:sym typeface="Trebuchet MS"/>
                      </a:endParaRPr>
                    </a:p>
                    <a:p>
                      <a:pPr indent="0" lvl="0" marL="0" rtl="0" algn="ctr">
                        <a:spcBef>
                          <a:spcPts val="0"/>
                        </a:spcBef>
                        <a:spcAft>
                          <a:spcPts val="0"/>
                        </a:spcAft>
                        <a:buNone/>
                      </a:pPr>
                      <a:r>
                        <a:rPr b="1" lang="en" sz="1300">
                          <a:solidFill>
                            <a:srgbClr val="999999"/>
                          </a:solidFill>
                          <a:highlight>
                            <a:srgbClr val="FFFFFF"/>
                          </a:highlight>
                          <a:latin typeface="Trebuchet MS"/>
                          <a:ea typeface="Trebuchet MS"/>
                          <a:cs typeface="Trebuchet MS"/>
                          <a:sym typeface="Trebuchet MS"/>
                        </a:rPr>
                        <a:t>COMT = catechol-O methyl transferase  MAO= MonoAmine oxidase</a:t>
                      </a:r>
                      <a:endParaRPr b="1" sz="1300">
                        <a:highlight>
                          <a:srgbClr val="FFFFFF"/>
                        </a:highlight>
                        <a:latin typeface="Trebuchet MS"/>
                        <a:ea typeface="Trebuchet MS"/>
                        <a:cs typeface="Trebuchet MS"/>
                        <a:sym typeface="Trebuchet MS"/>
                      </a:endParaRPr>
                    </a:p>
                  </a:txBody>
                  <a:tcPr marT="91425" marB="91425" marR="91425" marL="91425" anchor="ctr">
                    <a:solidFill>
                      <a:schemeClr val="accent3"/>
                    </a:solidFill>
                  </a:tcPr>
                </a:tc>
                <a:tc hMerge="1"/>
              </a:tr>
              <a:tr h="332225">
                <a:tc>
                  <a:txBody>
                    <a:bodyPr/>
                    <a:lstStyle/>
                    <a:p>
                      <a:pPr indent="0" lvl="0" marL="0" rtl="0" algn="ctr">
                        <a:spcBef>
                          <a:spcPts val="0"/>
                        </a:spcBef>
                        <a:spcAft>
                          <a:spcPts val="0"/>
                        </a:spcAft>
                        <a:buNone/>
                      </a:pPr>
                      <a:r>
                        <a:rPr b="1" lang="en">
                          <a:latin typeface="Trebuchet MS"/>
                          <a:ea typeface="Trebuchet MS"/>
                          <a:cs typeface="Trebuchet MS"/>
                          <a:sym typeface="Trebuchet MS"/>
                        </a:rPr>
                        <a:t>Catecholamines </a:t>
                      </a:r>
                      <a:endParaRPr b="1">
                        <a:latin typeface="Trebuchet MS"/>
                        <a:ea typeface="Trebuchet MS"/>
                        <a:cs typeface="Trebuchet MS"/>
                        <a:sym typeface="Trebuchet MS"/>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Non-catecholamines</a:t>
                      </a:r>
                      <a:endParaRPr b="1">
                        <a:latin typeface="Trebuchet MS"/>
                        <a:ea typeface="Trebuchet MS"/>
                        <a:cs typeface="Trebuchet MS"/>
                        <a:sym typeface="Trebuchet MS"/>
                      </a:endParaRPr>
                    </a:p>
                  </a:txBody>
                  <a:tcPr marT="91425" marB="91425" marR="91425" marL="91425" anchor="ctr">
                    <a:solidFill>
                      <a:schemeClr val="accent5"/>
                    </a:solidFill>
                  </a:tcPr>
                </a:tc>
              </a:tr>
              <a:tr h="332225">
                <a:tc>
                  <a:txBody>
                    <a:bodyPr/>
                    <a:lstStyle/>
                    <a:p>
                      <a:pPr indent="0" lvl="0" marL="0" rtl="0" algn="ctr">
                        <a:spcBef>
                          <a:spcPts val="0"/>
                        </a:spcBef>
                        <a:spcAft>
                          <a:spcPts val="0"/>
                        </a:spcAft>
                        <a:buNone/>
                      </a:pPr>
                      <a:r>
                        <a:rPr lang="en" sz="1200">
                          <a:latin typeface="Trebuchet MS"/>
                          <a:ea typeface="Trebuchet MS"/>
                          <a:cs typeface="Trebuchet MS"/>
                          <a:sym typeface="Trebuchet MS"/>
                        </a:rPr>
                        <a:t>have catechol ring</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Lack catechol ring</a:t>
                      </a:r>
                      <a:endParaRPr sz="1200">
                        <a:latin typeface="Trebuchet MS"/>
                        <a:ea typeface="Trebuchet MS"/>
                        <a:cs typeface="Trebuchet MS"/>
                        <a:sym typeface="Trebuchet MS"/>
                      </a:endParaRPr>
                    </a:p>
                  </a:txBody>
                  <a:tcPr marT="91425" marB="91425" marR="91425" marL="91425" anchor="ctr"/>
                </a:tc>
              </a:tr>
              <a:tr h="332225">
                <a:tc>
                  <a:txBody>
                    <a:bodyPr/>
                    <a:lstStyle/>
                    <a:p>
                      <a:pPr indent="0" lvl="0" marL="0" rtl="0" algn="ctr">
                        <a:spcBef>
                          <a:spcPts val="0"/>
                        </a:spcBef>
                        <a:spcAft>
                          <a:spcPts val="0"/>
                        </a:spcAft>
                        <a:buNone/>
                      </a:pPr>
                      <a:r>
                        <a:rPr lang="en" sz="1200">
                          <a:latin typeface="Trebuchet MS"/>
                          <a:ea typeface="Trebuchet MS"/>
                          <a:cs typeface="Trebuchet MS"/>
                          <a:sym typeface="Trebuchet MS"/>
                        </a:rPr>
                        <a:t>water soluble (polar)</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Lipid soluble</a:t>
                      </a:r>
                      <a:endParaRPr sz="1200">
                        <a:latin typeface="Trebuchet MS"/>
                        <a:ea typeface="Trebuchet MS"/>
                        <a:cs typeface="Trebuchet MS"/>
                        <a:sym typeface="Trebuchet MS"/>
                      </a:endParaRPr>
                    </a:p>
                  </a:txBody>
                  <a:tcPr marT="91425" marB="91425" marR="91425" marL="91425" anchor="ctr"/>
                </a:tc>
              </a:tr>
              <a:tr h="332225">
                <a:tc>
                  <a:txBody>
                    <a:bodyPr/>
                    <a:lstStyle/>
                    <a:p>
                      <a:pPr indent="0" lvl="0" marL="0" rtl="0" algn="ctr">
                        <a:spcBef>
                          <a:spcPts val="0"/>
                        </a:spcBef>
                        <a:spcAft>
                          <a:spcPts val="0"/>
                        </a:spcAft>
                        <a:buNone/>
                      </a:pPr>
                      <a:r>
                        <a:rPr lang="en" sz="1200">
                          <a:latin typeface="Trebuchet MS"/>
                          <a:ea typeface="Trebuchet MS"/>
                          <a:cs typeface="Trebuchet MS"/>
                          <a:sym typeface="Trebuchet MS"/>
                        </a:rPr>
                        <a:t>Not effective orally.</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Effective orally.</a:t>
                      </a:r>
                      <a:endParaRPr sz="1200">
                        <a:latin typeface="Trebuchet MS"/>
                        <a:ea typeface="Trebuchet MS"/>
                        <a:cs typeface="Trebuchet MS"/>
                        <a:sym typeface="Trebuchet MS"/>
                      </a:endParaRPr>
                    </a:p>
                  </a:txBody>
                  <a:tcPr marT="91425" marB="91425" marR="91425" marL="91425" anchor="ctr"/>
                </a:tc>
              </a:tr>
              <a:tr h="497475">
                <a:tc>
                  <a:txBody>
                    <a:bodyPr/>
                    <a:lstStyle/>
                    <a:p>
                      <a:pPr indent="0" lvl="0" marL="0" rtl="0" algn="ctr">
                        <a:spcBef>
                          <a:spcPts val="0"/>
                        </a:spcBef>
                        <a:spcAft>
                          <a:spcPts val="0"/>
                        </a:spcAft>
                        <a:buNone/>
                      </a:pPr>
                      <a:r>
                        <a:rPr lang="en" sz="1200">
                          <a:latin typeface="Trebuchet MS"/>
                          <a:ea typeface="Trebuchet MS"/>
                          <a:cs typeface="Trebuchet MS"/>
                          <a:sym typeface="Trebuchet MS"/>
                        </a:rPr>
                        <a:t>Poor penetration into</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CNS</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Cross well BBB</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Prominent CNS effects</a:t>
                      </a:r>
                      <a:endParaRPr sz="1200">
                        <a:latin typeface="Trebuchet MS"/>
                        <a:ea typeface="Trebuchet MS"/>
                        <a:cs typeface="Trebuchet MS"/>
                        <a:sym typeface="Trebuchet MS"/>
                      </a:endParaRPr>
                    </a:p>
                  </a:txBody>
                  <a:tcPr marT="91425" marB="91425" marR="91425" marL="91425" anchor="ctr"/>
                </a:tc>
              </a:tr>
              <a:tr h="497475">
                <a:tc>
                  <a:txBody>
                    <a:bodyPr/>
                    <a:lstStyle/>
                    <a:p>
                      <a:pPr indent="0" lvl="0" marL="0" rtl="0" algn="ctr">
                        <a:spcBef>
                          <a:spcPts val="0"/>
                        </a:spcBef>
                        <a:spcAft>
                          <a:spcPts val="0"/>
                        </a:spcAft>
                        <a:buNone/>
                      </a:pPr>
                      <a:r>
                        <a:rPr lang="en" sz="1200">
                          <a:latin typeface="Trebuchet MS"/>
                          <a:ea typeface="Trebuchet MS"/>
                          <a:cs typeface="Trebuchet MS"/>
                          <a:sym typeface="Trebuchet MS"/>
                        </a:rPr>
                        <a:t>inactivated by COMT </a:t>
                      </a:r>
                      <a:r>
                        <a:rPr lang="en" sz="1200">
                          <a:latin typeface="Roboto"/>
                          <a:ea typeface="Roboto"/>
                          <a:cs typeface="Roboto"/>
                          <a:sym typeface="Roboto"/>
                        </a:rPr>
                        <a:t>&amp;</a:t>
                      </a:r>
                      <a:endParaRPr sz="1200">
                        <a:latin typeface="Roboto"/>
                        <a:ea typeface="Roboto"/>
                        <a:cs typeface="Roboto"/>
                        <a:sym typeface="Roboto"/>
                      </a:endParaRPr>
                    </a:p>
                    <a:p>
                      <a:pPr indent="0" lvl="0" marL="0" rtl="0" algn="ctr">
                        <a:spcBef>
                          <a:spcPts val="0"/>
                        </a:spcBef>
                        <a:spcAft>
                          <a:spcPts val="0"/>
                        </a:spcAft>
                        <a:buNone/>
                      </a:pPr>
                      <a:r>
                        <a:rPr lang="en" sz="1200">
                          <a:latin typeface="Trebuchet MS"/>
                          <a:ea typeface="Trebuchet MS"/>
                          <a:cs typeface="Trebuchet MS"/>
                          <a:sym typeface="Trebuchet MS"/>
                        </a:rPr>
                        <a:t>MAO in GIT</a:t>
                      </a:r>
                      <a:endParaRPr sz="1200">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Not inactivated by COMT</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in gut wall</a:t>
                      </a:r>
                      <a:endParaRPr sz="1200">
                        <a:latin typeface="Trebuchet MS"/>
                        <a:ea typeface="Trebuchet MS"/>
                        <a:cs typeface="Trebuchet MS"/>
                        <a:sym typeface="Trebuchet MS"/>
                      </a:endParaRPr>
                    </a:p>
                  </a:txBody>
                  <a:tcPr marT="91425" marB="91425" marR="91425" marL="91425" anchor="ctr">
                    <a:lnB cap="flat" cmpd="sng" w="9525">
                      <a:solidFill>
                        <a:srgbClr val="9E9E9E"/>
                      </a:solidFill>
                      <a:prstDash val="solid"/>
                      <a:round/>
                      <a:headEnd len="sm" w="sm" type="none"/>
                      <a:tailEnd len="sm" w="sm" type="none"/>
                    </a:lnB>
                  </a:tcPr>
                </a:tc>
              </a:tr>
              <a:tr h="332225">
                <a:tc>
                  <a:txBody>
                    <a:bodyPr/>
                    <a:lstStyle/>
                    <a:p>
                      <a:pPr indent="0" lvl="0" marL="0" rtl="0" algn="ctr">
                        <a:spcBef>
                          <a:spcPts val="0"/>
                        </a:spcBef>
                        <a:spcAft>
                          <a:spcPts val="0"/>
                        </a:spcAft>
                        <a:buNone/>
                      </a:pPr>
                      <a:r>
                        <a:rPr lang="en" sz="1200">
                          <a:latin typeface="Trebuchet MS"/>
                          <a:ea typeface="Trebuchet MS"/>
                          <a:cs typeface="Trebuchet MS"/>
                          <a:sym typeface="Trebuchet MS"/>
                        </a:rPr>
                        <a:t>short half-life.</a:t>
                      </a:r>
                      <a:endParaRPr sz="1200">
                        <a:latin typeface="Trebuchet MS"/>
                        <a:ea typeface="Trebuchet MS"/>
                        <a:cs typeface="Trebuchet MS"/>
                        <a:sym typeface="Trebuchet MS"/>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Long half-life.</a:t>
                      </a:r>
                      <a:endParaRPr sz="1200">
                        <a:latin typeface="Trebuchet MS"/>
                        <a:ea typeface="Trebuchet MS"/>
                        <a:cs typeface="Trebuchet MS"/>
                        <a:sym typeface="Trebuchet MS"/>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62725">
                <a:tc>
                  <a:txBody>
                    <a:bodyPr/>
                    <a:lstStyle/>
                    <a:p>
                      <a:pPr indent="0" lvl="0" marL="0" rtl="0" algn="ctr">
                        <a:spcBef>
                          <a:spcPts val="0"/>
                        </a:spcBef>
                        <a:spcAft>
                          <a:spcPts val="0"/>
                        </a:spcAft>
                        <a:buNone/>
                      </a:pPr>
                      <a:r>
                        <a:rPr lang="en" sz="1200">
                          <a:latin typeface="Trebuchet MS"/>
                          <a:ea typeface="Trebuchet MS"/>
                          <a:cs typeface="Trebuchet MS"/>
                          <a:sym typeface="Trebuchet MS"/>
                        </a:rPr>
                        <a:t>e.g. adrenaline,noradrenaline, dopamine</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Isoprenaline,  </a:t>
                      </a:r>
                      <a:endParaRPr sz="1200">
                        <a:solidFill>
                          <a:srgbClr val="B7B7B7"/>
                        </a:solidFill>
                        <a:latin typeface="Trebuchet MS"/>
                        <a:ea typeface="Trebuchet MS"/>
                        <a:cs typeface="Trebuchet MS"/>
                        <a:sym typeface="Trebuchet MS"/>
                      </a:endParaRPr>
                    </a:p>
                    <a:p>
                      <a:pPr indent="0" lvl="0" marL="0" rtl="0" algn="ctr">
                        <a:spcBef>
                          <a:spcPts val="0"/>
                        </a:spcBef>
                        <a:spcAft>
                          <a:spcPts val="0"/>
                        </a:spcAft>
                        <a:buNone/>
                      </a:pPr>
                      <a:r>
                        <a:rPr lang="en" sz="1200">
                          <a:solidFill>
                            <a:srgbClr val="B7B7B7"/>
                          </a:solidFill>
                          <a:latin typeface="Trebuchet MS"/>
                          <a:ea typeface="Trebuchet MS"/>
                          <a:cs typeface="Trebuchet MS"/>
                          <a:sym typeface="Trebuchet MS"/>
                        </a:rPr>
                        <a:t>ADRE NORA IS DOBA = ادري نورا از دوبا </a:t>
                      </a:r>
                      <a:endParaRPr sz="1200">
                        <a:solidFill>
                          <a:srgbClr val="B7B7B7"/>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sz="1200">
                          <a:latin typeface="Trebuchet MS"/>
                          <a:ea typeface="Trebuchet MS"/>
                          <a:cs typeface="Trebuchet MS"/>
                          <a:sym typeface="Trebuchet MS"/>
                        </a:rPr>
                        <a:t>e.g. Ephedrine,amphetamine,</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phenylephrine.</a:t>
                      </a:r>
                      <a:endParaRPr sz="1200">
                        <a:latin typeface="Trebuchet MS"/>
                        <a:ea typeface="Trebuchet MS"/>
                        <a:cs typeface="Trebuchet MS"/>
                        <a:sym typeface="Trebuchet MS"/>
                      </a:endParaRPr>
                    </a:p>
                  </a:txBody>
                  <a:tcPr marT="91425" marB="91425" marR="91425" marL="91425" anchor="ctr">
                    <a:lnT cap="flat" cmpd="sng" w="9525">
                      <a:solidFill>
                        <a:srgbClr val="9E9E9E"/>
                      </a:solidFill>
                      <a:prstDash val="solid"/>
                      <a:round/>
                      <a:headEnd len="sm" w="sm" type="none"/>
                      <a:tailEnd len="sm" w="sm" type="none"/>
                    </a:lnT>
                  </a:tcPr>
                </a:tc>
              </a:tr>
            </a:tbl>
          </a:graphicData>
        </a:graphic>
      </p:graphicFrame>
      <p:graphicFrame>
        <p:nvGraphicFramePr>
          <p:cNvPr id="238" name="Google Shape;238;p18"/>
          <p:cNvGraphicFramePr/>
          <p:nvPr/>
        </p:nvGraphicFramePr>
        <p:xfrm>
          <a:off x="9" y="8180653"/>
          <a:ext cx="3000000" cy="3000000"/>
        </p:xfrm>
        <a:graphic>
          <a:graphicData uri="http://schemas.openxmlformats.org/drawingml/2006/table">
            <a:tbl>
              <a:tblPr>
                <a:noFill/>
                <a:tableStyleId>{D84287C2-E4A0-4922-8740-152C472B8C58}</a:tableStyleId>
              </a:tblPr>
              <a:tblGrid>
                <a:gridCol w="3780000"/>
                <a:gridCol w="3780000"/>
              </a:tblGrid>
              <a:tr h="447825">
                <a:tc gridSpan="2">
                  <a:txBody>
                    <a:bodyPr/>
                    <a:lstStyle/>
                    <a:p>
                      <a:pPr indent="0" lvl="0" marL="0" rtl="0" algn="ctr">
                        <a:spcBef>
                          <a:spcPts val="0"/>
                        </a:spcBef>
                        <a:spcAft>
                          <a:spcPts val="0"/>
                        </a:spcAft>
                        <a:buNone/>
                      </a:pPr>
                      <a:r>
                        <a:rPr b="1" lang="en" sz="1600">
                          <a:solidFill>
                            <a:srgbClr val="FFFFFF"/>
                          </a:solidFill>
                          <a:latin typeface="Trebuchet MS"/>
                          <a:ea typeface="Trebuchet MS"/>
                          <a:cs typeface="Trebuchet MS"/>
                          <a:sym typeface="Trebuchet MS"/>
                        </a:rPr>
                        <a:t>3-</a:t>
                      </a:r>
                      <a:r>
                        <a:rPr b="1" lang="en" sz="1600">
                          <a:solidFill>
                            <a:srgbClr val="FFFFFF"/>
                          </a:solidFill>
                          <a:latin typeface="Trebuchet MS"/>
                          <a:ea typeface="Trebuchet MS"/>
                          <a:cs typeface="Trebuchet MS"/>
                          <a:sym typeface="Trebuchet MS"/>
                        </a:rPr>
                        <a:t>According to Spectrum of Action </a:t>
                      </a:r>
                      <a:endParaRPr b="1" sz="16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r>
              <a:tr h="438125">
                <a:tc>
                  <a:txBody>
                    <a:bodyPr/>
                    <a:lstStyle/>
                    <a:p>
                      <a:pPr indent="0" lvl="0" marL="0" rtl="0" algn="ctr">
                        <a:spcBef>
                          <a:spcPts val="0"/>
                        </a:spcBef>
                        <a:spcAft>
                          <a:spcPts val="0"/>
                        </a:spcAft>
                        <a:buNone/>
                      </a:pPr>
                      <a:r>
                        <a:rPr b="1" lang="en">
                          <a:latin typeface="Trebuchet MS"/>
                          <a:ea typeface="Trebuchet MS"/>
                          <a:cs typeface="Trebuchet MS"/>
                          <a:sym typeface="Trebuchet MS"/>
                        </a:rPr>
                        <a:t>Non-selective adrenergic agonists</a:t>
                      </a:r>
                      <a:endParaRPr b="1">
                        <a:latin typeface="Trebuchet MS"/>
                        <a:ea typeface="Trebuchet MS"/>
                        <a:cs typeface="Trebuchet MS"/>
                        <a:sym typeface="Trebuchet MS"/>
                      </a:endParaRPr>
                    </a:p>
                  </a:txBody>
                  <a:tcPr marT="91425" marB="91425" marR="91425" marL="91425" anchor="ctr">
                    <a:solidFill>
                      <a:schemeClr val="accent6"/>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Selective agonists</a:t>
                      </a:r>
                      <a:endParaRPr b="1">
                        <a:latin typeface="Trebuchet MS"/>
                        <a:ea typeface="Trebuchet MS"/>
                        <a:cs typeface="Trebuchet MS"/>
                        <a:sym typeface="Trebuchet MS"/>
                      </a:endParaRPr>
                    </a:p>
                  </a:txBody>
                  <a:tcPr marT="91425" marB="91425" marR="91425" marL="91425" anchor="ctr">
                    <a:solidFill>
                      <a:schemeClr val="accent1"/>
                    </a:solidFill>
                  </a:tcPr>
                </a:tc>
              </a:tr>
              <a:tr h="278625">
                <a:tc rowSpan="2">
                  <a:txBody>
                    <a:bodyPr/>
                    <a:lstStyle/>
                    <a:p>
                      <a:pPr indent="0" lvl="0" marL="0" rtl="0" algn="ctr">
                        <a:spcBef>
                          <a:spcPts val="0"/>
                        </a:spcBef>
                        <a:spcAft>
                          <a:spcPts val="0"/>
                        </a:spcAft>
                        <a:buNone/>
                      </a:pPr>
                      <a:r>
                        <a:rPr lang="en" sz="1200">
                          <a:latin typeface="Trebuchet MS"/>
                          <a:ea typeface="Trebuchet MS"/>
                          <a:cs typeface="Trebuchet MS"/>
                          <a:sym typeface="Trebuchet MS"/>
                        </a:rPr>
                        <a:t>Adrenaline ( </a:t>
                      </a:r>
                      <a:r>
                        <a:rPr lang="en" sz="1200">
                          <a:solidFill>
                            <a:schemeClr val="dk1"/>
                          </a:solidFill>
                          <a:latin typeface="Trebuchet MS"/>
                          <a:ea typeface="Trebuchet MS"/>
                          <a:cs typeface="Trebuchet MS"/>
                          <a:sym typeface="Trebuchet MS"/>
                        </a:rPr>
                        <a:t>α1</a:t>
                      </a:r>
                      <a:r>
                        <a:rPr lang="en" sz="1200">
                          <a:latin typeface="Trebuchet MS"/>
                          <a:ea typeface="Trebuchet MS"/>
                          <a:cs typeface="Trebuchet MS"/>
                          <a:sym typeface="Trebuchet MS"/>
                        </a:rPr>
                        <a:t>, </a:t>
                      </a:r>
                      <a:r>
                        <a:rPr lang="en" sz="1200">
                          <a:solidFill>
                            <a:schemeClr val="dk1"/>
                          </a:solidFill>
                          <a:latin typeface="Trebuchet MS"/>
                          <a:ea typeface="Trebuchet MS"/>
                          <a:cs typeface="Trebuchet MS"/>
                          <a:sym typeface="Trebuchet MS"/>
                        </a:rPr>
                        <a:t>α2</a:t>
                      </a:r>
                      <a:r>
                        <a:rPr lang="en" sz="1200">
                          <a:latin typeface="Trebuchet MS"/>
                          <a:ea typeface="Trebuchet MS"/>
                          <a:cs typeface="Trebuchet MS"/>
                          <a:sym typeface="Trebuchet MS"/>
                        </a:rPr>
                        <a:t> , </a:t>
                      </a:r>
                      <a:r>
                        <a:rPr lang="en" sz="1200">
                          <a:solidFill>
                            <a:schemeClr val="dk1"/>
                          </a:solidFill>
                          <a:latin typeface="Trebuchet MS"/>
                          <a:ea typeface="Trebuchet MS"/>
                          <a:cs typeface="Trebuchet MS"/>
                          <a:sym typeface="Trebuchet MS"/>
                        </a:rPr>
                        <a:t>β1</a:t>
                      </a:r>
                      <a:r>
                        <a:rPr lang="en" sz="1200">
                          <a:latin typeface="Trebuchet MS"/>
                          <a:ea typeface="Trebuchet MS"/>
                          <a:cs typeface="Trebuchet MS"/>
                          <a:sym typeface="Trebuchet MS"/>
                        </a:rPr>
                        <a:t> , </a:t>
                      </a:r>
                      <a:r>
                        <a:rPr lang="en" sz="1200">
                          <a:solidFill>
                            <a:schemeClr val="dk1"/>
                          </a:solidFill>
                          <a:latin typeface="Trebuchet MS"/>
                          <a:ea typeface="Trebuchet MS"/>
                          <a:cs typeface="Trebuchet MS"/>
                          <a:sym typeface="Trebuchet MS"/>
                        </a:rPr>
                        <a:t>β2</a:t>
                      </a:r>
                      <a:r>
                        <a:rPr lang="en" sz="1200">
                          <a:latin typeface="Trebuchet MS"/>
                          <a:ea typeface="Trebuchet MS"/>
                          <a:cs typeface="Trebuchet MS"/>
                          <a:sym typeface="Trebuchet MS"/>
                        </a:rPr>
                        <a:t>, </a:t>
                      </a:r>
                      <a:r>
                        <a:rPr lang="en" sz="1200">
                          <a:solidFill>
                            <a:schemeClr val="dk1"/>
                          </a:solidFill>
                          <a:latin typeface="Trebuchet MS"/>
                          <a:ea typeface="Trebuchet MS"/>
                          <a:cs typeface="Trebuchet MS"/>
                          <a:sym typeface="Trebuchet MS"/>
                        </a:rPr>
                        <a:t>β3</a:t>
                      </a:r>
                      <a:r>
                        <a:rPr lang="en" sz="1200">
                          <a:latin typeface="Trebuchet MS"/>
                          <a:ea typeface="Trebuchet MS"/>
                          <a:cs typeface="Trebuchet MS"/>
                          <a:sym typeface="Trebuchet MS"/>
                        </a:rPr>
                        <a:t>)</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Noradrenaline (</a:t>
                      </a:r>
                      <a:r>
                        <a:rPr lang="en" sz="1200">
                          <a:solidFill>
                            <a:schemeClr val="dk1"/>
                          </a:solidFill>
                          <a:latin typeface="Trebuchet MS"/>
                          <a:ea typeface="Trebuchet MS"/>
                          <a:cs typeface="Trebuchet MS"/>
                          <a:sym typeface="Trebuchet MS"/>
                        </a:rPr>
                        <a:t>α1</a:t>
                      </a:r>
                      <a:r>
                        <a:rPr lang="en" sz="1200">
                          <a:latin typeface="Trebuchet MS"/>
                          <a:ea typeface="Trebuchet MS"/>
                          <a:cs typeface="Trebuchet MS"/>
                          <a:sym typeface="Trebuchet MS"/>
                        </a:rPr>
                        <a:t>, </a:t>
                      </a:r>
                      <a:r>
                        <a:rPr lang="en" sz="1200">
                          <a:solidFill>
                            <a:schemeClr val="dk1"/>
                          </a:solidFill>
                          <a:latin typeface="Trebuchet MS"/>
                          <a:ea typeface="Trebuchet MS"/>
                          <a:cs typeface="Trebuchet MS"/>
                          <a:sym typeface="Trebuchet MS"/>
                        </a:rPr>
                        <a:t>α2</a:t>
                      </a:r>
                      <a:r>
                        <a:rPr lang="en" sz="1200">
                          <a:latin typeface="Trebuchet MS"/>
                          <a:ea typeface="Trebuchet MS"/>
                          <a:cs typeface="Trebuchet MS"/>
                          <a:sym typeface="Trebuchet MS"/>
                        </a:rPr>
                        <a:t> , </a:t>
                      </a:r>
                      <a:r>
                        <a:rPr lang="en" sz="1200">
                          <a:solidFill>
                            <a:schemeClr val="dk1"/>
                          </a:solidFill>
                          <a:latin typeface="Trebuchet MS"/>
                          <a:ea typeface="Trebuchet MS"/>
                          <a:cs typeface="Trebuchet MS"/>
                          <a:sym typeface="Trebuchet MS"/>
                        </a:rPr>
                        <a:t>β</a:t>
                      </a:r>
                      <a:r>
                        <a:rPr lang="en" sz="1200">
                          <a:solidFill>
                            <a:schemeClr val="dk1"/>
                          </a:solidFill>
                          <a:latin typeface="Trebuchet MS"/>
                          <a:ea typeface="Trebuchet MS"/>
                          <a:cs typeface="Trebuchet MS"/>
                          <a:sym typeface="Trebuchet MS"/>
                        </a:rPr>
                        <a:t>1</a:t>
                      </a:r>
                      <a:r>
                        <a:rPr lang="en" sz="1200">
                          <a:latin typeface="Trebuchet MS"/>
                          <a:ea typeface="Trebuchet MS"/>
                          <a:cs typeface="Trebuchet MS"/>
                          <a:sym typeface="Trebuchet MS"/>
                        </a:rPr>
                        <a:t>)</a:t>
                      </a:r>
                      <a:r>
                        <a:rPr lang="en" sz="1200">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a:t>
                      </a:r>
                      <a:r>
                        <a:rPr lang="en" sz="1200">
                          <a:solidFill>
                            <a:srgbClr val="999999"/>
                          </a:solidFill>
                          <a:latin typeface="Trebuchet MS"/>
                          <a:ea typeface="Trebuchet MS"/>
                          <a:cs typeface="Trebuchet MS"/>
                          <a:sym typeface="Trebuchet MS"/>
                        </a:rPr>
                        <a:t>β1نورا</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تدخل</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القلب</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a:t>
                      </a:r>
                      <a:endParaRPr sz="1200">
                        <a:solidFill>
                          <a:srgbClr val="999999"/>
                        </a:solidFill>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Isoprenaline  (</a:t>
                      </a:r>
                      <a:r>
                        <a:rPr lang="en" sz="1200">
                          <a:solidFill>
                            <a:schemeClr val="dk1"/>
                          </a:solidFill>
                          <a:latin typeface="Trebuchet MS"/>
                          <a:ea typeface="Trebuchet MS"/>
                          <a:cs typeface="Trebuchet MS"/>
                          <a:sym typeface="Trebuchet MS"/>
                        </a:rPr>
                        <a:t>β1</a:t>
                      </a:r>
                      <a:r>
                        <a:rPr lang="en" sz="1200">
                          <a:latin typeface="Trebuchet MS"/>
                          <a:ea typeface="Trebuchet MS"/>
                          <a:cs typeface="Trebuchet MS"/>
                          <a:sym typeface="Trebuchet MS"/>
                        </a:rPr>
                        <a:t>, </a:t>
                      </a:r>
                      <a:r>
                        <a:rPr lang="en" sz="1200">
                          <a:solidFill>
                            <a:schemeClr val="dk1"/>
                          </a:solidFill>
                          <a:latin typeface="Trebuchet MS"/>
                          <a:ea typeface="Trebuchet MS"/>
                          <a:cs typeface="Trebuchet MS"/>
                          <a:sym typeface="Trebuchet MS"/>
                        </a:rPr>
                        <a:t>β2</a:t>
                      </a:r>
                      <a:r>
                        <a:rPr lang="en" sz="1200">
                          <a:latin typeface="Trebuchet MS"/>
                          <a:ea typeface="Trebuchet MS"/>
                          <a:cs typeface="Trebuchet MS"/>
                          <a:sym typeface="Trebuchet MS"/>
                        </a:rPr>
                        <a:t>, </a:t>
                      </a:r>
                      <a:r>
                        <a:rPr lang="en" sz="1200">
                          <a:solidFill>
                            <a:schemeClr val="dk1"/>
                          </a:solidFill>
                          <a:latin typeface="Trebuchet MS"/>
                          <a:ea typeface="Trebuchet MS"/>
                          <a:cs typeface="Trebuchet MS"/>
                          <a:sym typeface="Trebuchet MS"/>
                        </a:rPr>
                        <a:t>β3</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Dopamine (D1, </a:t>
                      </a:r>
                      <a:r>
                        <a:rPr lang="en" sz="1200">
                          <a:solidFill>
                            <a:schemeClr val="dk1"/>
                          </a:solidFill>
                          <a:latin typeface="Trebuchet MS"/>
                          <a:ea typeface="Trebuchet MS"/>
                          <a:cs typeface="Trebuchet MS"/>
                          <a:sym typeface="Trebuchet MS"/>
                        </a:rPr>
                        <a:t>β1</a:t>
                      </a:r>
                      <a:r>
                        <a:rPr lang="en" sz="1200">
                          <a:latin typeface="Trebuchet MS"/>
                          <a:ea typeface="Trebuchet MS"/>
                          <a:cs typeface="Trebuchet MS"/>
                          <a:sym typeface="Trebuchet MS"/>
                        </a:rPr>
                        <a:t>, </a:t>
                      </a:r>
                      <a:r>
                        <a:rPr lang="en" sz="1200">
                          <a:solidFill>
                            <a:schemeClr val="dk1"/>
                          </a:solidFill>
                          <a:latin typeface="Trebuchet MS"/>
                          <a:ea typeface="Trebuchet MS"/>
                          <a:cs typeface="Trebuchet MS"/>
                          <a:sym typeface="Trebuchet MS"/>
                        </a:rPr>
                        <a:t>α1</a:t>
                      </a:r>
                      <a:r>
                        <a:rPr lang="en" sz="1200">
                          <a:latin typeface="Trebuchet MS"/>
                          <a:ea typeface="Trebuchet MS"/>
                          <a:cs typeface="Trebuchet MS"/>
                          <a:sym typeface="Trebuchet MS"/>
                        </a:rPr>
                        <a:t>)</a:t>
                      </a:r>
                      <a:endParaRPr sz="1200">
                        <a:latin typeface="Trebuchet MS"/>
                        <a:ea typeface="Trebuchet MS"/>
                        <a:cs typeface="Trebuchet MS"/>
                        <a:sym typeface="Trebuchet MS"/>
                      </a:endParaRPr>
                    </a:p>
                  </a:txBody>
                  <a:tcPr marT="91425" marB="91425" marR="91425" marL="91425" anchor="ctr"/>
                </a:tc>
                <a:tc rowSpan="2">
                  <a:txBody>
                    <a:bodyPr/>
                    <a:lstStyle/>
                    <a:p>
                      <a:pPr indent="0" lvl="0" marL="0" rtl="0" algn="ctr">
                        <a:spcBef>
                          <a:spcPts val="0"/>
                        </a:spcBef>
                        <a:spcAft>
                          <a:spcPts val="0"/>
                        </a:spcAft>
                        <a:buNone/>
                      </a:pPr>
                      <a:r>
                        <a:rPr lang="en" sz="1200">
                          <a:latin typeface="Trebuchet MS"/>
                          <a:ea typeface="Trebuchet MS"/>
                          <a:cs typeface="Trebuchet MS"/>
                          <a:sym typeface="Trebuchet MS"/>
                        </a:rPr>
                        <a:t>Phenylephrine (</a:t>
                      </a:r>
                      <a:r>
                        <a:rPr lang="en" sz="1200">
                          <a:solidFill>
                            <a:schemeClr val="dk1"/>
                          </a:solidFill>
                          <a:latin typeface="Trebuchet MS"/>
                          <a:ea typeface="Trebuchet MS"/>
                          <a:cs typeface="Trebuchet MS"/>
                          <a:sym typeface="Trebuchet MS"/>
                        </a:rPr>
                        <a:t>α1</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a -Methyldopa - clonidine (</a:t>
                      </a:r>
                      <a:r>
                        <a:rPr lang="en" sz="1200">
                          <a:solidFill>
                            <a:schemeClr val="dk1"/>
                          </a:solidFill>
                          <a:latin typeface="Trebuchet MS"/>
                          <a:ea typeface="Trebuchet MS"/>
                          <a:cs typeface="Trebuchet MS"/>
                          <a:sym typeface="Trebuchet MS"/>
                        </a:rPr>
                        <a:t>α2</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Dobutamine  (</a:t>
                      </a:r>
                      <a:r>
                        <a:rPr lang="en" sz="1200">
                          <a:solidFill>
                            <a:schemeClr val="dk1"/>
                          </a:solidFill>
                          <a:latin typeface="Trebuchet MS"/>
                          <a:ea typeface="Trebuchet MS"/>
                          <a:cs typeface="Trebuchet MS"/>
                          <a:sym typeface="Trebuchet MS"/>
                        </a:rPr>
                        <a:t>β1</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0" lvl="0" marL="0" rtl="0" algn="ctr">
                        <a:spcBef>
                          <a:spcPts val="0"/>
                        </a:spcBef>
                        <a:spcAft>
                          <a:spcPts val="0"/>
                        </a:spcAft>
                        <a:buNone/>
                      </a:pPr>
                      <a:r>
                        <a:t/>
                      </a:r>
                      <a:endParaRPr sz="1200">
                        <a:latin typeface="Trebuchet MS"/>
                        <a:ea typeface="Trebuchet MS"/>
                        <a:cs typeface="Trebuchet MS"/>
                        <a:sym typeface="Trebuchet MS"/>
                      </a:endParaRPr>
                    </a:p>
                    <a:p>
                      <a:pPr indent="0" lvl="0" marL="0" rtl="0" algn="ctr">
                        <a:spcBef>
                          <a:spcPts val="0"/>
                        </a:spcBef>
                        <a:spcAft>
                          <a:spcPts val="0"/>
                        </a:spcAft>
                        <a:buNone/>
                      </a:pPr>
                      <a:r>
                        <a:rPr lang="en" sz="1200">
                          <a:latin typeface="Trebuchet MS"/>
                          <a:ea typeface="Trebuchet MS"/>
                          <a:cs typeface="Trebuchet MS"/>
                          <a:sym typeface="Trebuchet MS"/>
                        </a:rPr>
                        <a:t>Salbutamol, terbutaline,ritodrine (</a:t>
                      </a:r>
                      <a:r>
                        <a:rPr lang="en" sz="1200">
                          <a:solidFill>
                            <a:schemeClr val="dk1"/>
                          </a:solidFill>
                          <a:latin typeface="Trebuchet MS"/>
                          <a:ea typeface="Trebuchet MS"/>
                          <a:cs typeface="Trebuchet MS"/>
                          <a:sym typeface="Trebuchet MS"/>
                        </a:rPr>
                        <a:t>β2</a:t>
                      </a:r>
                      <a:r>
                        <a:rPr lang="en" sz="1200">
                          <a:latin typeface="Trebuchet MS"/>
                          <a:ea typeface="Trebuchet MS"/>
                          <a:cs typeface="Trebuchet MS"/>
                          <a:sym typeface="Trebuchet MS"/>
                        </a:rPr>
                        <a:t>)</a:t>
                      </a:r>
                      <a:endParaRPr sz="1200">
                        <a:latin typeface="Trebuchet MS"/>
                        <a:ea typeface="Trebuchet MS"/>
                        <a:cs typeface="Trebuchet MS"/>
                        <a:sym typeface="Trebuchet MS"/>
                      </a:endParaRPr>
                    </a:p>
                  </a:txBody>
                  <a:tcPr marT="91425" marB="91425" marR="91425" marL="91425" anchor="ctr"/>
                </a:tc>
              </a:tr>
              <a:tr h="1365800">
                <a:tc vMerge="1"/>
                <a:tc vMerge="1"/>
              </a:tr>
            </a:tbl>
          </a:graphicData>
        </a:graphic>
      </p:graphicFrame>
      <p:sp>
        <p:nvSpPr>
          <p:cNvPr id="239" name="Google Shape;239;p18"/>
          <p:cNvSpPr txBox="1"/>
          <p:nvPr/>
        </p:nvSpPr>
        <p:spPr>
          <a:xfrm>
            <a:off x="128725" y="596850"/>
            <a:ext cx="30000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rebuchet MS"/>
                <a:ea typeface="Trebuchet MS"/>
                <a:cs typeface="Trebuchet MS"/>
                <a:sym typeface="Trebuchet MS"/>
              </a:rPr>
              <a:t>1-</a:t>
            </a:r>
            <a:r>
              <a:rPr b="1" lang="en">
                <a:solidFill>
                  <a:schemeClr val="dk1"/>
                </a:solidFill>
                <a:latin typeface="Trebuchet MS"/>
                <a:ea typeface="Trebuchet MS"/>
                <a:cs typeface="Trebuchet MS"/>
                <a:sym typeface="Trebuchet MS"/>
              </a:rPr>
              <a:t>Mode of action</a:t>
            </a:r>
            <a:endParaRPr b="1"/>
          </a:p>
        </p:txBody>
      </p:sp>
      <p:sp>
        <p:nvSpPr>
          <p:cNvPr id="240" name="Google Shape;240;p18"/>
          <p:cNvSpPr txBox="1"/>
          <p:nvPr/>
        </p:nvSpPr>
        <p:spPr>
          <a:xfrm>
            <a:off x="2124350" y="596850"/>
            <a:ext cx="30000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rebuchet MS"/>
                <a:ea typeface="Trebuchet MS"/>
                <a:cs typeface="Trebuchet MS"/>
                <a:sym typeface="Trebuchet MS"/>
              </a:rPr>
              <a:t>2-</a:t>
            </a:r>
            <a:r>
              <a:rPr b="1" lang="en">
                <a:solidFill>
                  <a:schemeClr val="dk1"/>
                </a:solidFill>
                <a:latin typeface="Trebuchet MS"/>
                <a:ea typeface="Trebuchet MS"/>
                <a:cs typeface="Trebuchet MS"/>
                <a:sym typeface="Trebuchet MS"/>
              </a:rPr>
              <a:t>Chemistry</a:t>
            </a:r>
            <a:endParaRPr b="1"/>
          </a:p>
        </p:txBody>
      </p:sp>
      <p:sp>
        <p:nvSpPr>
          <p:cNvPr id="241" name="Google Shape;241;p18"/>
          <p:cNvSpPr txBox="1"/>
          <p:nvPr/>
        </p:nvSpPr>
        <p:spPr>
          <a:xfrm>
            <a:off x="4629075" y="611250"/>
            <a:ext cx="2079300" cy="38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Trebuchet MS"/>
                <a:ea typeface="Trebuchet MS"/>
                <a:cs typeface="Trebuchet MS"/>
                <a:sym typeface="Trebuchet MS"/>
              </a:rPr>
              <a:t>3-</a:t>
            </a:r>
            <a:r>
              <a:rPr b="1" lang="en" sz="1300">
                <a:solidFill>
                  <a:schemeClr val="dk1"/>
                </a:solidFill>
                <a:latin typeface="Trebuchet MS"/>
                <a:ea typeface="Trebuchet MS"/>
                <a:cs typeface="Trebuchet MS"/>
                <a:sym typeface="Trebuchet MS"/>
              </a:rPr>
              <a:t>Spectrum of action</a:t>
            </a:r>
            <a:endParaRPr b="1"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aphicFrame>
        <p:nvGraphicFramePr>
          <p:cNvPr id="246" name="Google Shape;246;p19"/>
          <p:cNvGraphicFramePr/>
          <p:nvPr/>
        </p:nvGraphicFramePr>
        <p:xfrm>
          <a:off x="10" y="10"/>
          <a:ext cx="3000000" cy="3000000"/>
        </p:xfrm>
        <a:graphic>
          <a:graphicData uri="http://schemas.openxmlformats.org/drawingml/2006/table">
            <a:tbl>
              <a:tblPr>
                <a:noFill/>
                <a:tableStyleId>{D84287C2-E4A0-4922-8740-152C472B8C58}</a:tableStyleId>
              </a:tblPr>
              <a:tblGrid>
                <a:gridCol w="1742600"/>
                <a:gridCol w="5817400"/>
              </a:tblGrid>
              <a:tr h="613500">
                <a:tc gridSpan="2">
                  <a:txBody>
                    <a:bodyPr/>
                    <a:lstStyle/>
                    <a:p>
                      <a:pPr indent="0" lvl="0" marL="0" rtl="0" algn="ctr">
                        <a:spcBef>
                          <a:spcPts val="0"/>
                        </a:spcBef>
                        <a:spcAft>
                          <a:spcPts val="0"/>
                        </a:spcAft>
                        <a:buNone/>
                      </a:pPr>
                      <a:r>
                        <a:rPr b="1" lang="en" sz="2400">
                          <a:solidFill>
                            <a:srgbClr val="FFFFFF"/>
                          </a:solidFill>
                          <a:latin typeface="Trebuchet MS"/>
                          <a:ea typeface="Trebuchet MS"/>
                          <a:cs typeface="Trebuchet MS"/>
                          <a:sym typeface="Trebuchet MS"/>
                        </a:rPr>
                        <a:t>Adrenaline = Epinephrine</a:t>
                      </a:r>
                      <a:endParaRPr b="1" sz="24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r>
              <a:tr h="1045350">
                <a:tc>
                  <a:txBody>
                    <a:bodyPr/>
                    <a:lstStyle/>
                    <a:p>
                      <a:pPr indent="0" lvl="0" marL="0" rtl="0" algn="ctr">
                        <a:spcBef>
                          <a:spcPts val="0"/>
                        </a:spcBef>
                        <a:spcAft>
                          <a:spcPts val="0"/>
                        </a:spcAft>
                        <a:buNone/>
                      </a:pPr>
                      <a:r>
                        <a:rPr b="1" lang="en" sz="1600">
                          <a:latin typeface="Trebuchet MS"/>
                          <a:ea typeface="Trebuchet MS"/>
                          <a:cs typeface="Trebuchet MS"/>
                          <a:sym typeface="Trebuchet MS"/>
                        </a:rPr>
                        <a:t>Receptor</a:t>
                      </a:r>
                      <a:endParaRPr b="1" sz="1600">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lnSpc>
                          <a:spcPct val="100000"/>
                        </a:lnSpc>
                        <a:spcBef>
                          <a:spcPts val="1200"/>
                        </a:spcBef>
                        <a:spcAft>
                          <a:spcPts val="1200"/>
                        </a:spcAft>
                        <a:buNone/>
                      </a:pPr>
                      <a:r>
                        <a:rPr lang="en">
                          <a:solidFill>
                            <a:schemeClr val="dk1"/>
                          </a:solidFill>
                          <a:latin typeface="Trebuchet MS"/>
                          <a:ea typeface="Trebuchet MS"/>
                          <a:cs typeface="Trebuchet MS"/>
                          <a:sym typeface="Trebuchet MS"/>
                        </a:rPr>
                        <a:t>Direct Action/ Non-selective </a:t>
                      </a:r>
                      <a:r>
                        <a:rPr b="1" lang="en">
                          <a:solidFill>
                            <a:schemeClr val="dk1"/>
                          </a:solidFill>
                          <a:latin typeface="Trebuchet MS"/>
                          <a:ea typeface="Trebuchet MS"/>
                          <a:cs typeface="Trebuchet MS"/>
                          <a:sym typeface="Trebuchet MS"/>
                        </a:rPr>
                        <a:t>α1 α2 β1 β2 β3</a:t>
                      </a:r>
                      <a:endParaRPr b="1">
                        <a:latin typeface="Trebuchet MS"/>
                        <a:ea typeface="Trebuchet MS"/>
                        <a:cs typeface="Trebuchet MS"/>
                        <a:sym typeface="Trebuchet MS"/>
                      </a:endParaRPr>
                    </a:p>
                  </a:txBody>
                  <a:tcPr marT="91425" marB="91425" marR="91425" marL="91425" anchor="ctr">
                    <a:solidFill>
                      <a:srgbClr val="FFFFFF"/>
                    </a:solidFill>
                  </a:tcPr>
                </a:tc>
              </a:tr>
              <a:tr h="1894175">
                <a:tc>
                  <a:txBody>
                    <a:bodyPr/>
                    <a:lstStyle/>
                    <a:p>
                      <a:pPr indent="0" lvl="0" marL="0" rtl="0" algn="ctr">
                        <a:spcBef>
                          <a:spcPts val="0"/>
                        </a:spcBef>
                        <a:spcAft>
                          <a:spcPts val="0"/>
                        </a:spcAft>
                        <a:buNone/>
                      </a:pPr>
                      <a:r>
                        <a:rPr b="1" lang="en" sz="1600">
                          <a:latin typeface="Trebuchet MS"/>
                          <a:ea typeface="Trebuchet MS"/>
                          <a:cs typeface="Trebuchet MS"/>
                          <a:sym typeface="Trebuchet MS"/>
                        </a:rPr>
                        <a:t>Overview</a:t>
                      </a:r>
                      <a:endParaRPr b="1" sz="1600">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lnSpc>
                          <a:spcPct val="100000"/>
                        </a:lnSpc>
                        <a:spcBef>
                          <a:spcPts val="1200"/>
                        </a:spcBef>
                        <a:spcAft>
                          <a:spcPts val="1200"/>
                        </a:spcAft>
                        <a:buNone/>
                      </a:pPr>
                      <a:r>
                        <a:rPr lang="en">
                          <a:solidFill>
                            <a:schemeClr val="dk1"/>
                          </a:solidFill>
                          <a:latin typeface="Trebuchet MS"/>
                          <a:ea typeface="Trebuchet MS"/>
                          <a:cs typeface="Trebuchet MS"/>
                          <a:sym typeface="Trebuchet MS"/>
                        </a:rPr>
                        <a:t>(Natural, </a:t>
                      </a:r>
                      <a:r>
                        <a:rPr lang="en">
                          <a:solidFill>
                            <a:srgbClr val="CC0000"/>
                          </a:solidFill>
                          <a:latin typeface="Trebuchet MS"/>
                          <a:ea typeface="Trebuchet MS"/>
                          <a:cs typeface="Trebuchet MS"/>
                          <a:sym typeface="Trebuchet MS"/>
                        </a:rPr>
                        <a:t>Catecholamine</a:t>
                      </a:r>
                      <a:r>
                        <a:rPr lang="en">
                          <a:solidFill>
                            <a:schemeClr val="dk1"/>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released from adrenal medulla secondary to stress, hunger, fear</a:t>
                      </a:r>
                      <a:r>
                        <a:rPr lang="en" sz="1200">
                          <a:solidFill>
                            <a:srgbClr val="999999"/>
                          </a:solidFill>
                          <a:latin typeface="Trebuchet MS"/>
                          <a:ea typeface="Trebuchet MS"/>
                          <a:cs typeface="Trebuchet MS"/>
                          <a:sym typeface="Trebuchet MS"/>
                        </a:rPr>
                        <a:t> (Well, since it’s </a:t>
                      </a:r>
                      <a:r>
                        <a:rPr lang="en" sz="1200">
                          <a:solidFill>
                            <a:srgbClr val="999999"/>
                          </a:solidFill>
                          <a:latin typeface="Trebuchet MS"/>
                          <a:ea typeface="Trebuchet MS"/>
                          <a:cs typeface="Trebuchet MS"/>
                          <a:sym typeface="Trebuchet MS"/>
                        </a:rPr>
                        <a:t>a </a:t>
                      </a:r>
                      <a:r>
                        <a:rPr lang="en" sz="1200">
                          <a:solidFill>
                            <a:srgbClr val="999999"/>
                          </a:solidFill>
                          <a:latin typeface="Trebuchet MS"/>
                          <a:ea typeface="Trebuchet MS"/>
                          <a:cs typeface="Trebuchet MS"/>
                          <a:sym typeface="Trebuchet MS"/>
                        </a:rPr>
                        <a:t>catecholamine then we know that it’s polar and we shouldn’t give it orally because </a:t>
                      </a:r>
                      <a:r>
                        <a:rPr lang="en" sz="1200">
                          <a:solidFill>
                            <a:srgbClr val="999999"/>
                          </a:solidFill>
                          <a:latin typeface="Trebuchet MS"/>
                          <a:ea typeface="Trebuchet MS"/>
                          <a:cs typeface="Trebuchet MS"/>
                          <a:sym typeface="Trebuchet MS"/>
                        </a:rPr>
                        <a:t>it will be degraded by COMT/MAO etc..) </a:t>
                      </a:r>
                      <a:r>
                        <a:rPr lang="en">
                          <a:solidFill>
                            <a:schemeClr val="dk1"/>
                          </a:solidFill>
                          <a:latin typeface="Trebuchet MS"/>
                          <a:ea typeface="Trebuchet MS"/>
                          <a:cs typeface="Trebuchet MS"/>
                          <a:sym typeface="Trebuchet MS"/>
                        </a:rPr>
                        <a:t>Fast onset of action &amp; Short duration of action.</a:t>
                      </a:r>
                      <a:endParaRPr>
                        <a:latin typeface="Trebuchet MS"/>
                        <a:ea typeface="Trebuchet MS"/>
                        <a:cs typeface="Trebuchet MS"/>
                        <a:sym typeface="Trebuchet MS"/>
                      </a:endParaRPr>
                    </a:p>
                  </a:txBody>
                  <a:tcPr marT="91425" marB="91425" marR="91425" marL="91425" anchor="ctr">
                    <a:solidFill>
                      <a:srgbClr val="FFFFFF"/>
                    </a:solidFill>
                  </a:tcPr>
                </a:tc>
              </a:tr>
              <a:tr h="1045350">
                <a:tc>
                  <a:txBody>
                    <a:bodyPr/>
                    <a:lstStyle/>
                    <a:p>
                      <a:pPr indent="0" lvl="0" marL="0" rtl="0" algn="ctr">
                        <a:spcBef>
                          <a:spcPts val="0"/>
                        </a:spcBef>
                        <a:spcAft>
                          <a:spcPts val="0"/>
                        </a:spcAft>
                        <a:buNone/>
                      </a:pPr>
                      <a:r>
                        <a:rPr b="1" lang="en" sz="1600">
                          <a:latin typeface="Trebuchet MS"/>
                          <a:ea typeface="Trebuchet MS"/>
                          <a:cs typeface="Trebuchet MS"/>
                          <a:sym typeface="Trebuchet MS"/>
                        </a:rPr>
                        <a:t>Administration</a:t>
                      </a:r>
                      <a:endParaRPr b="1" sz="1600">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lnSpc>
                          <a:spcPct val="100000"/>
                        </a:lnSpc>
                        <a:spcBef>
                          <a:spcPts val="1200"/>
                        </a:spcBef>
                        <a:spcAft>
                          <a:spcPts val="1200"/>
                        </a:spcAft>
                        <a:buNone/>
                      </a:pPr>
                      <a:r>
                        <a:rPr lang="en">
                          <a:solidFill>
                            <a:schemeClr val="dk1"/>
                          </a:solidFill>
                          <a:latin typeface="Trebuchet MS"/>
                          <a:ea typeface="Trebuchet MS"/>
                          <a:cs typeface="Trebuchet MS"/>
                          <a:sym typeface="Trebuchet MS"/>
                        </a:rPr>
                        <a:t>Not effective orally (inactivated by intestinal enzymes). Given </a:t>
                      </a:r>
                      <a:r>
                        <a:rPr lang="en">
                          <a:solidFill>
                            <a:srgbClr val="CC0000"/>
                          </a:solidFill>
                          <a:latin typeface="Trebuchet MS"/>
                          <a:ea typeface="Trebuchet MS"/>
                          <a:cs typeface="Trebuchet MS"/>
                          <a:sym typeface="Trebuchet MS"/>
                        </a:rPr>
                        <a:t>I.V, S.C</a:t>
                      </a:r>
                      <a:r>
                        <a:rPr lang="en">
                          <a:solidFill>
                            <a:schemeClr val="dk1"/>
                          </a:solidFill>
                          <a:latin typeface="Trebuchet MS"/>
                          <a:ea typeface="Trebuchet MS"/>
                          <a:cs typeface="Trebuchet MS"/>
                          <a:sym typeface="Trebuchet MS"/>
                        </a:rPr>
                        <a:t>, </a:t>
                      </a:r>
                      <a:r>
                        <a:rPr lang="en">
                          <a:solidFill>
                            <a:srgbClr val="CC0000"/>
                          </a:solidFill>
                          <a:latin typeface="Trebuchet MS"/>
                          <a:ea typeface="Trebuchet MS"/>
                          <a:cs typeface="Trebuchet MS"/>
                          <a:sym typeface="Trebuchet MS"/>
                        </a:rPr>
                        <a:t>inhalation</a:t>
                      </a:r>
                      <a:r>
                        <a:rPr lang="en">
                          <a:solidFill>
                            <a:schemeClr val="dk1"/>
                          </a:solidFill>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solidFill>
                      <a:srgbClr val="FFFFFF"/>
                    </a:solidFill>
                  </a:tcPr>
                </a:tc>
              </a:tr>
              <a:tr h="6093625">
                <a:tc>
                  <a:txBody>
                    <a:bodyPr/>
                    <a:lstStyle/>
                    <a:p>
                      <a:pPr indent="0" lvl="0" marL="0" rtl="0" algn="ctr">
                        <a:spcBef>
                          <a:spcPts val="0"/>
                        </a:spcBef>
                        <a:spcAft>
                          <a:spcPts val="0"/>
                        </a:spcAft>
                        <a:buClr>
                          <a:schemeClr val="dk1"/>
                        </a:buClr>
                        <a:buSzPts val="1100"/>
                        <a:buFont typeface="Arial"/>
                        <a:buNone/>
                      </a:pPr>
                      <a:r>
                        <a:rPr b="1" lang="en" sz="1600">
                          <a:latin typeface="Trebuchet MS"/>
                          <a:ea typeface="Trebuchet MS"/>
                          <a:cs typeface="Trebuchet MS"/>
                          <a:sym typeface="Trebuchet MS"/>
                        </a:rPr>
                        <a:t>Actions</a:t>
                      </a:r>
                      <a:endParaRPr b="1" sz="1600">
                        <a:latin typeface="Trebuchet MS"/>
                        <a:ea typeface="Trebuchet MS"/>
                        <a:cs typeface="Trebuchet MS"/>
                        <a:sym typeface="Trebuchet MS"/>
                      </a:endParaRPr>
                    </a:p>
                    <a:p>
                      <a:pPr indent="0" lvl="0" marL="0" rtl="0" algn="ctr">
                        <a:spcBef>
                          <a:spcPts val="0"/>
                        </a:spcBef>
                        <a:spcAft>
                          <a:spcPts val="0"/>
                        </a:spcAft>
                        <a:buNone/>
                      </a:pPr>
                      <a:r>
                        <a:t/>
                      </a:r>
                      <a:endParaRPr b="1" sz="1600">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l">
                        <a:lnSpc>
                          <a:spcPct val="100000"/>
                        </a:lnSpc>
                        <a:spcBef>
                          <a:spcPts val="1200"/>
                        </a:spcBef>
                        <a:spcAft>
                          <a:spcPts val="0"/>
                        </a:spcAft>
                        <a:buNone/>
                      </a:pPr>
                      <a:r>
                        <a:rPr b="1" lang="en">
                          <a:solidFill>
                            <a:srgbClr val="8E7CC3"/>
                          </a:solidFill>
                          <a:latin typeface="Trebuchet MS"/>
                          <a:ea typeface="Trebuchet MS"/>
                          <a:cs typeface="Trebuchet MS"/>
                          <a:sym typeface="Trebuchet MS"/>
                        </a:rPr>
                        <a:t>Heart</a:t>
                      </a:r>
                      <a:r>
                        <a:rPr lang="en">
                          <a:solidFill>
                            <a:srgbClr val="6FA8DC"/>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Inotropic,chronotropic ( increase HR),dromotropic (β1)                                                                                  </a:t>
                      </a:r>
                      <a:r>
                        <a:rPr b="1" lang="en">
                          <a:solidFill>
                            <a:srgbClr val="8E7CC3"/>
                          </a:solidFill>
                          <a:latin typeface="Trebuchet MS"/>
                          <a:ea typeface="Trebuchet MS"/>
                          <a:cs typeface="Trebuchet MS"/>
                          <a:sym typeface="Trebuchet MS"/>
                        </a:rPr>
                        <a:t>Blood Pressure</a:t>
                      </a:r>
                      <a:r>
                        <a:rPr lang="en">
                          <a:solidFill>
                            <a:srgbClr val="8E7CC3"/>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 Systolic (β1) (α1) </a:t>
                      </a:r>
                      <a:r>
                        <a:rPr lang="en" sz="1200">
                          <a:solidFill>
                            <a:srgbClr val="999999"/>
                          </a:solidFill>
                          <a:latin typeface="Trebuchet MS"/>
                          <a:ea typeface="Trebuchet MS"/>
                          <a:cs typeface="Trebuchet MS"/>
                          <a:sym typeface="Trebuchet MS"/>
                        </a:rPr>
                        <a:t>(Prominent action)</a:t>
                      </a:r>
                      <a:r>
                        <a:rPr lang="en">
                          <a:solidFill>
                            <a:schemeClr val="dk1"/>
                          </a:solidFill>
                          <a:latin typeface="Trebuchet MS"/>
                          <a:ea typeface="Trebuchet MS"/>
                          <a:cs typeface="Trebuchet MS"/>
                          <a:sym typeface="Trebuchet MS"/>
                        </a:rPr>
                        <a:t>↓ Diastolic</a:t>
                      </a:r>
                      <a:r>
                        <a:rPr lang="en">
                          <a:solidFill>
                            <a:schemeClr val="dk1"/>
                          </a:solidFill>
                          <a:latin typeface="Trebuchet MS"/>
                          <a:ea typeface="Trebuchet MS"/>
                          <a:cs typeface="Trebuchet MS"/>
                          <a:sym typeface="Trebuchet MS"/>
                        </a:rPr>
                        <a:t> </a:t>
                      </a:r>
                      <a:r>
                        <a:rPr lang="en">
                          <a:solidFill>
                            <a:srgbClr val="999999"/>
                          </a:solidFill>
                          <a:latin typeface="Trebuchet MS"/>
                          <a:ea typeface="Trebuchet MS"/>
                          <a:cs typeface="Trebuchet MS"/>
                          <a:sym typeface="Trebuchet MS"/>
                        </a:rPr>
                        <a:t>(at low dose: β2, at a high dose α1</a:t>
                      </a:r>
                      <a:r>
                        <a:rPr lang="en" sz="1200">
                          <a:solidFill>
                            <a:srgbClr val="999999"/>
                          </a:solidFill>
                          <a:latin typeface="Trebuchet MS"/>
                          <a:ea typeface="Trebuchet MS"/>
                          <a:cs typeface="Trebuchet MS"/>
                          <a:sym typeface="Trebuchet MS"/>
                        </a:rPr>
                        <a:t> (Minorly)</a:t>
                      </a:r>
                      <a:r>
                        <a:rPr lang="en" sz="1200">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Vascular</a:t>
                      </a:r>
                      <a:r>
                        <a:rPr lang="en">
                          <a:solidFill>
                            <a:srgbClr val="8E7CC3"/>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 Vasoconstriction of blood vessels in skin + peripheral (α1)                                                                                                 - Vasodilation of blood vessels of skeletal muscles and coronaries (β2)                                                                       </a:t>
                      </a:r>
                      <a:endParaRPr>
                        <a:solidFill>
                          <a:schemeClr val="dk1"/>
                        </a:solidFill>
                        <a:latin typeface="Trebuchet MS"/>
                        <a:ea typeface="Trebuchet MS"/>
                        <a:cs typeface="Trebuchet MS"/>
                        <a:sym typeface="Trebuchet MS"/>
                      </a:endParaRPr>
                    </a:p>
                    <a:p>
                      <a:pPr indent="0" lvl="0" marL="0" rtl="0" algn="l">
                        <a:lnSpc>
                          <a:spcPct val="100000"/>
                        </a:lnSpc>
                        <a:spcBef>
                          <a:spcPts val="1200"/>
                        </a:spcBef>
                        <a:spcAft>
                          <a:spcPts val="0"/>
                        </a:spcAft>
                        <a:buNone/>
                      </a:pPr>
                      <a:r>
                        <a:rPr b="1" lang="en">
                          <a:solidFill>
                            <a:srgbClr val="8E7CC3"/>
                          </a:solidFill>
                          <a:latin typeface="Trebuchet MS"/>
                          <a:ea typeface="Trebuchet MS"/>
                          <a:cs typeface="Trebuchet MS"/>
                          <a:sym typeface="Trebuchet MS"/>
                        </a:rPr>
                        <a:t>Eye</a:t>
                      </a:r>
                      <a:r>
                        <a:rPr lang="en">
                          <a:solidFill>
                            <a:srgbClr val="8E7CC3"/>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Mydriasis (α1) → no effect on accommodation </a:t>
                      </a:r>
                      <a:r>
                        <a:rPr lang="en">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Lung</a:t>
                      </a:r>
                      <a:r>
                        <a:rPr lang="en">
                          <a:solidFill>
                            <a:srgbClr val="8E7CC3"/>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Bronchodilation (β2) </a:t>
                      </a:r>
                      <a:r>
                        <a:rPr lang="en" sz="1200">
                          <a:solidFill>
                            <a:srgbClr val="999999"/>
                          </a:solidFill>
                          <a:latin typeface="Trebuchet MS"/>
                          <a:ea typeface="Trebuchet MS"/>
                          <a:cs typeface="Trebuchet MS"/>
                          <a:sym typeface="Trebuchet MS"/>
                        </a:rPr>
                        <a:t>(because we need oxygen) </a:t>
                      </a:r>
                      <a:r>
                        <a:rPr lang="en" sz="1200">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GIT</a:t>
                      </a:r>
                      <a:r>
                        <a:rPr lang="en">
                          <a:solidFill>
                            <a:srgbClr val="8E7CC3"/>
                          </a:solidFill>
                          <a:latin typeface="Trebuchet MS"/>
                          <a:ea typeface="Trebuchet MS"/>
                          <a:cs typeface="Trebuchet MS"/>
                          <a:sym typeface="Trebuchet MS"/>
                        </a:rPr>
                        <a:t>: </a:t>
                      </a:r>
                      <a:r>
                        <a:rPr lang="en">
                          <a:latin typeface="Trebuchet MS"/>
                          <a:ea typeface="Trebuchet MS"/>
                          <a:cs typeface="Trebuchet MS"/>
                          <a:sym typeface="Trebuchet MS"/>
                        </a:rPr>
                        <a:t>↓ motility (β2) / contract sphincter (α1)                   </a:t>
                      </a:r>
                      <a:r>
                        <a:rPr lang="en">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Urinary bladder</a:t>
                      </a:r>
                      <a:r>
                        <a:rPr lang="en">
                          <a:solidFill>
                            <a:srgbClr val="8E7CC3"/>
                          </a:solidFill>
                          <a:latin typeface="Trebuchet MS"/>
                          <a:ea typeface="Trebuchet MS"/>
                          <a:cs typeface="Trebuchet MS"/>
                          <a:sym typeface="Trebuchet MS"/>
                        </a:rPr>
                        <a:t>:                                                                                                                                                                </a:t>
                      </a:r>
                      <a:r>
                        <a:rPr lang="en">
                          <a:latin typeface="Trebuchet MS"/>
                          <a:ea typeface="Trebuchet MS"/>
                          <a:cs typeface="Trebuchet MS"/>
                          <a:sym typeface="Trebuchet MS"/>
                        </a:rPr>
                        <a:t>- Relaxation of detrusor muscle (β2)                                                                                                                                                                - Contraction of sphincter (α1)</a:t>
                      </a:r>
                      <a:br>
                        <a:rPr lang="en">
                          <a:solidFill>
                            <a:srgbClr val="C27BA0"/>
                          </a:solidFill>
                          <a:latin typeface="Trebuchet MS"/>
                          <a:ea typeface="Trebuchet MS"/>
                          <a:cs typeface="Trebuchet MS"/>
                          <a:sym typeface="Trebuchet MS"/>
                        </a:rPr>
                      </a:br>
                      <a:r>
                        <a:rPr b="1" lang="en">
                          <a:solidFill>
                            <a:srgbClr val="8E7CC3"/>
                          </a:solidFill>
                          <a:latin typeface="Trebuchet MS"/>
                          <a:ea typeface="Trebuchet MS"/>
                          <a:cs typeface="Trebuchet MS"/>
                          <a:sym typeface="Trebuchet MS"/>
                        </a:rPr>
                        <a:t>CNS</a:t>
                      </a:r>
                      <a:r>
                        <a:rPr lang="en">
                          <a:solidFill>
                            <a:srgbClr val="8E7CC3"/>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Little (rare),</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(Since it’s a catecholamine, it has poor BBB penetrati</a:t>
                      </a:r>
                      <a:r>
                        <a:rPr lang="en" sz="1200">
                          <a:solidFill>
                            <a:srgbClr val="999999"/>
                          </a:solidFill>
                          <a:latin typeface="Trebuchet MS"/>
                          <a:ea typeface="Trebuchet MS"/>
                          <a:cs typeface="Trebuchet MS"/>
                          <a:sym typeface="Trebuchet MS"/>
                        </a:rPr>
                        <a:t>on) </a:t>
                      </a:r>
                      <a:r>
                        <a:rPr lang="en">
                          <a:solidFill>
                            <a:schemeClr val="dk1"/>
                          </a:solidFill>
                          <a:latin typeface="Trebuchet MS"/>
                          <a:ea typeface="Trebuchet MS"/>
                          <a:cs typeface="Trebuchet MS"/>
                          <a:sym typeface="Trebuchet MS"/>
                        </a:rPr>
                        <a:t>headache, tremors &amp; restlessness </a:t>
                      </a:r>
                      <a:r>
                        <a:rPr lang="en">
                          <a:solidFill>
                            <a:srgbClr val="999999"/>
                          </a:solidFill>
                          <a:latin typeface="Trebuchet MS"/>
                          <a:ea typeface="Trebuchet MS"/>
                          <a:cs typeface="Trebuchet MS"/>
                          <a:sym typeface="Trebuchet MS"/>
                        </a:rPr>
                        <a:t>(usually in case of overdose)</a:t>
                      </a:r>
                      <a:br>
                        <a:rPr lang="en" sz="1200">
                          <a:solidFill>
                            <a:srgbClr val="999999"/>
                          </a:solidFill>
                          <a:latin typeface="Trebuchet MS"/>
                          <a:ea typeface="Trebuchet MS"/>
                          <a:cs typeface="Trebuchet MS"/>
                          <a:sym typeface="Trebuchet MS"/>
                        </a:rPr>
                      </a:br>
                      <a:r>
                        <a:rPr b="1" lang="en">
                          <a:solidFill>
                            <a:srgbClr val="8E7CC3"/>
                          </a:solidFill>
                          <a:latin typeface="Trebuchet MS"/>
                          <a:ea typeface="Trebuchet MS"/>
                          <a:cs typeface="Trebuchet MS"/>
                          <a:sym typeface="Trebuchet MS"/>
                        </a:rPr>
                        <a:t>Pregnant Uterus </a:t>
                      </a:r>
                      <a:r>
                        <a:rPr lang="en">
                          <a:solidFill>
                            <a:schemeClr val="dk1"/>
                          </a:solidFill>
                          <a:latin typeface="Trebuchet MS"/>
                          <a:ea typeface="Trebuchet MS"/>
                          <a:cs typeface="Trebuchet MS"/>
                          <a:sym typeface="Trebuchet MS"/>
                        </a:rPr>
                        <a:t>Relaxation tocolytic effect (β2)</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Tocolytic action means relaxation of pregnant uterus</a:t>
                      </a:r>
                      <a:br>
                        <a:rPr lang="en" sz="1200">
                          <a:solidFill>
                            <a:srgbClr val="999999"/>
                          </a:solidFill>
                          <a:latin typeface="Trebuchet MS"/>
                          <a:ea typeface="Trebuchet MS"/>
                          <a:cs typeface="Trebuchet MS"/>
                          <a:sym typeface="Trebuchet MS"/>
                        </a:rPr>
                      </a:br>
                      <a:r>
                        <a:rPr b="1" lang="en">
                          <a:solidFill>
                            <a:srgbClr val="8E7CC3"/>
                          </a:solidFill>
                          <a:latin typeface="Trebuchet MS"/>
                          <a:ea typeface="Trebuchet MS"/>
                          <a:cs typeface="Trebuchet MS"/>
                          <a:sym typeface="Trebuchet MS"/>
                        </a:rPr>
                        <a:t>Metabolism</a:t>
                      </a:r>
                      <a:r>
                        <a:rPr lang="en">
                          <a:solidFill>
                            <a:srgbClr val="8E7CC3"/>
                          </a:solidFill>
                          <a:latin typeface="Trebuchet MS"/>
                          <a:ea typeface="Trebuchet MS"/>
                          <a:cs typeface="Trebuchet MS"/>
                          <a:sym typeface="Trebuchet MS"/>
                        </a:rPr>
                        <a:t>: </a:t>
                      </a:r>
                      <a:r>
                        <a:rPr lang="en">
                          <a:latin typeface="Trebuchet MS"/>
                          <a:ea typeface="Trebuchet MS"/>
                          <a:cs typeface="Trebuchet MS"/>
                          <a:sym typeface="Trebuchet MS"/>
                        </a:rPr>
                        <a:t>↓ insulin (α2), ↑ glucagon (β2)</a:t>
                      </a:r>
                      <a:br>
                        <a:rPr lang="en">
                          <a:solidFill>
                            <a:srgbClr val="C27BA0"/>
                          </a:solidFill>
                          <a:latin typeface="Trebuchet MS"/>
                          <a:ea typeface="Trebuchet MS"/>
                          <a:cs typeface="Trebuchet MS"/>
                          <a:sym typeface="Trebuchet MS"/>
                        </a:rPr>
                      </a:br>
                      <a:r>
                        <a:rPr lang="en">
                          <a:solidFill>
                            <a:schemeClr val="dk1"/>
                          </a:solidFill>
                          <a:latin typeface="Trebuchet MS"/>
                          <a:ea typeface="Trebuchet MS"/>
                          <a:cs typeface="Trebuchet MS"/>
                          <a:sym typeface="Trebuchet MS"/>
                        </a:rPr>
                        <a:t>↑ liver glycogenolysis +skeletal muscle glycolysis (β2)</a:t>
                      </a:r>
                      <a:r>
                        <a:rPr lang="en">
                          <a:solidFill>
                            <a:srgbClr val="C27BA0"/>
                          </a:solidFill>
                          <a:latin typeface="Trebuchet MS"/>
                          <a:ea typeface="Trebuchet MS"/>
                          <a:cs typeface="Trebuchet MS"/>
                          <a:sym typeface="Trebuchet MS"/>
                        </a:rPr>
                        <a:t> </a:t>
                      </a:r>
                      <a:r>
                        <a:rPr lang="en" sz="1200">
                          <a:solidFill>
                            <a:srgbClr val="6AA84F"/>
                          </a:solidFill>
                          <a:latin typeface="Trebuchet MS"/>
                          <a:ea typeface="Trebuchet MS"/>
                          <a:cs typeface="Trebuchet MS"/>
                          <a:sym typeface="Trebuchet MS"/>
                        </a:rPr>
                        <a:t>(prof.hanan said skip this point)</a:t>
                      </a:r>
                      <a:endParaRPr sz="1200">
                        <a:solidFill>
                          <a:srgbClr val="6AA84F"/>
                        </a:solidFill>
                        <a:latin typeface="Trebuchet MS"/>
                        <a:ea typeface="Trebuchet MS"/>
                        <a:cs typeface="Trebuchet MS"/>
                        <a:sym typeface="Trebuchet MS"/>
                      </a:endParaRPr>
                    </a:p>
                    <a:p>
                      <a:pPr indent="0" lvl="0" marL="0" rtl="0" algn="l">
                        <a:lnSpc>
                          <a:spcPct val="100000"/>
                        </a:lnSpc>
                        <a:spcBef>
                          <a:spcPts val="1200"/>
                        </a:spcBef>
                        <a:spcAft>
                          <a:spcPts val="1200"/>
                        </a:spcAft>
                        <a:buNone/>
                      </a:pPr>
                      <a:r>
                        <a:rPr lang="en">
                          <a:latin typeface="Trebuchet MS"/>
                          <a:ea typeface="Trebuchet MS"/>
                          <a:cs typeface="Trebuchet MS"/>
                          <a:sym typeface="Trebuchet MS"/>
                        </a:rPr>
                        <a:t> (Hyperglycemia) ↑ adipose lipolysis (β3)</a:t>
                      </a:r>
                      <a:endParaRPr>
                        <a:latin typeface="Trebuchet MS"/>
                        <a:ea typeface="Trebuchet MS"/>
                        <a:cs typeface="Trebuchet MS"/>
                        <a:sym typeface="Trebuchet MS"/>
                      </a:endParaRPr>
                    </a:p>
                  </a:txBody>
                  <a:tcPr marT="91425" marB="91425" marR="91425" marL="91425" anchor="ctr">
                    <a:solidFill>
                      <a:srgbClr val="FFFF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aphicFrame>
        <p:nvGraphicFramePr>
          <p:cNvPr id="251" name="Google Shape;251;p20"/>
          <p:cNvGraphicFramePr/>
          <p:nvPr/>
        </p:nvGraphicFramePr>
        <p:xfrm>
          <a:off x="10" y="5549160"/>
          <a:ext cx="3000000" cy="3000000"/>
        </p:xfrm>
        <a:graphic>
          <a:graphicData uri="http://schemas.openxmlformats.org/drawingml/2006/table">
            <a:tbl>
              <a:tblPr>
                <a:noFill/>
                <a:tableStyleId>{D84287C2-E4A0-4922-8740-152C472B8C58}</a:tableStyleId>
              </a:tblPr>
              <a:tblGrid>
                <a:gridCol w="1633650"/>
                <a:gridCol w="5926350"/>
              </a:tblGrid>
              <a:tr h="1847050">
                <a:tc>
                  <a:txBody>
                    <a:bodyPr/>
                    <a:lstStyle/>
                    <a:p>
                      <a:pPr indent="0" lvl="0" marL="0" rtl="0" algn="ctr">
                        <a:spcBef>
                          <a:spcPts val="0"/>
                        </a:spcBef>
                        <a:spcAft>
                          <a:spcPts val="0"/>
                        </a:spcAft>
                        <a:buNone/>
                      </a:pPr>
                      <a:r>
                        <a:rPr b="1" lang="en" sz="1600">
                          <a:latin typeface="Trebuchet MS"/>
                          <a:ea typeface="Trebuchet MS"/>
                          <a:cs typeface="Trebuchet MS"/>
                          <a:sym typeface="Trebuchet MS"/>
                        </a:rPr>
                        <a:t>ADR</a:t>
                      </a:r>
                      <a:endParaRPr b="1" sz="1600">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l">
                        <a:lnSpc>
                          <a:spcPct val="100000"/>
                        </a:lnSpc>
                        <a:spcBef>
                          <a:spcPts val="1200"/>
                        </a:spcBef>
                        <a:spcAft>
                          <a:spcPts val="0"/>
                        </a:spcAft>
                        <a:buNone/>
                      </a:pPr>
                      <a:r>
                        <a:rPr lang="en">
                          <a:solidFill>
                            <a:schemeClr val="dk1"/>
                          </a:solidFill>
                          <a:latin typeface="Trebuchet MS"/>
                          <a:ea typeface="Trebuchet MS"/>
                          <a:cs typeface="Trebuchet MS"/>
                          <a:sym typeface="Trebuchet MS"/>
                        </a:rPr>
                        <a:t>- Tachycardia, palpitation, arrhythmias, </a:t>
                      </a:r>
                      <a:r>
                        <a:rPr lang="en">
                          <a:solidFill>
                            <a:srgbClr val="C27BA0"/>
                          </a:solidFill>
                          <a:latin typeface="Trebuchet MS"/>
                          <a:ea typeface="Trebuchet MS"/>
                          <a:cs typeface="Trebuchet MS"/>
                          <a:sym typeface="Trebuchet MS"/>
                        </a:rPr>
                        <a:t>angina pains</a:t>
                      </a:r>
                      <a:r>
                        <a:rPr lang="en">
                          <a:solidFill>
                            <a:srgbClr val="999999"/>
                          </a:solidFill>
                          <a:latin typeface="Trebuchet MS"/>
                          <a:ea typeface="Trebuchet MS"/>
                          <a:cs typeface="Trebuchet MS"/>
                          <a:sym typeface="Trebuchet MS"/>
                        </a:rPr>
                        <a:t>(chest pain)</a:t>
                      </a:r>
                      <a:r>
                        <a:rPr lang="en" sz="1200">
                          <a:solidFill>
                            <a:srgbClr val="999999"/>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a:t>
                      </a:r>
                      <a:r>
                        <a:rPr lang="en">
                          <a:solidFill>
                            <a:schemeClr val="dk1"/>
                          </a:solidFill>
                          <a:latin typeface="Trebuchet MS"/>
                          <a:ea typeface="Trebuchet MS"/>
                          <a:cs typeface="Trebuchet MS"/>
                          <a:sym typeface="Trebuchet MS"/>
                        </a:rPr>
                        <a:t>Headache, weakness, tremors, anxiety and restlessness.</a:t>
                      </a:r>
                      <a:r>
                        <a:rPr lang="en">
                          <a:solidFill>
                            <a:srgbClr val="8E7CC3"/>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 Hypertension → cerebral hemorrhage and pulmonary edema.</a:t>
                      </a:r>
                      <a:r>
                        <a:rPr lang="en">
                          <a:solidFill>
                            <a:srgbClr val="8E7CC3"/>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 Coldness of extremities </a:t>
                      </a:r>
                      <a:r>
                        <a:rPr lang="en" sz="1200">
                          <a:solidFill>
                            <a:srgbClr val="999999"/>
                          </a:solidFill>
                          <a:latin typeface="Trebuchet MS"/>
                          <a:ea typeface="Trebuchet MS"/>
                          <a:cs typeface="Trebuchet MS"/>
                          <a:sym typeface="Trebuchet MS"/>
                        </a:rPr>
                        <a:t>(due to vasoconstriction) </a:t>
                      </a:r>
                      <a:r>
                        <a:rPr lang="en">
                          <a:solidFill>
                            <a:schemeClr val="dk1"/>
                          </a:solidFill>
                          <a:latin typeface="Trebuchet MS"/>
                          <a:ea typeface="Trebuchet MS"/>
                          <a:cs typeface="Trebuchet MS"/>
                          <a:sym typeface="Trebuchet MS"/>
                        </a:rPr>
                        <a:t>→ tissue necrosis </a:t>
                      </a:r>
                      <a:r>
                        <a:rPr lang="en" sz="1200">
                          <a:solidFill>
                            <a:srgbClr val="6AA84F"/>
                          </a:solidFill>
                          <a:latin typeface="Trebuchet MS"/>
                          <a:ea typeface="Trebuchet MS"/>
                          <a:cs typeface="Trebuchet MS"/>
                          <a:sym typeface="Trebuchet MS"/>
                        </a:rPr>
                        <a:t>(prof.hanan said skip this </a:t>
                      </a:r>
                      <a:r>
                        <a:rPr lang="en" sz="1200">
                          <a:solidFill>
                            <a:srgbClr val="6AA84F"/>
                          </a:solidFill>
                          <a:latin typeface="Trebuchet MS"/>
                          <a:ea typeface="Trebuchet MS"/>
                          <a:cs typeface="Trebuchet MS"/>
                          <a:sym typeface="Trebuchet MS"/>
                        </a:rPr>
                        <a:t>point) </a:t>
                      </a:r>
                      <a:endParaRPr sz="1200">
                        <a:solidFill>
                          <a:srgbClr val="6AA84F"/>
                        </a:solidFill>
                        <a:latin typeface="Trebuchet MS"/>
                        <a:ea typeface="Trebuchet MS"/>
                        <a:cs typeface="Trebuchet MS"/>
                        <a:sym typeface="Trebuchet MS"/>
                      </a:endParaRPr>
                    </a:p>
                    <a:p>
                      <a:pPr indent="0" lvl="0" marL="0" rtl="0" algn="l">
                        <a:lnSpc>
                          <a:spcPct val="100000"/>
                        </a:lnSpc>
                        <a:spcBef>
                          <a:spcPts val="1200"/>
                        </a:spcBef>
                        <a:spcAft>
                          <a:spcPts val="0"/>
                        </a:spcAft>
                        <a:buNone/>
                      </a:pPr>
                      <a:r>
                        <a:rPr lang="en" sz="1200">
                          <a:solidFill>
                            <a:srgbClr val="C27BA0"/>
                          </a:solidFill>
                          <a:latin typeface="Trebuchet MS"/>
                          <a:ea typeface="Trebuchet MS"/>
                          <a:cs typeface="Trebuchet MS"/>
                          <a:sym typeface="Trebuchet MS"/>
                        </a:rPr>
                        <a:t>-Nasal stuffiness: rebound congestion if used as decongestant.</a:t>
                      </a:r>
                      <a:endParaRPr sz="1200">
                        <a:solidFill>
                          <a:srgbClr val="C27BA0"/>
                        </a:solidFill>
                        <a:latin typeface="Trebuchet MS"/>
                        <a:ea typeface="Trebuchet MS"/>
                        <a:cs typeface="Trebuchet MS"/>
                        <a:sym typeface="Trebuchet MS"/>
                      </a:endParaRPr>
                    </a:p>
                    <a:p>
                      <a:pPr indent="0" lvl="0" marL="0" rtl="0" algn="l">
                        <a:lnSpc>
                          <a:spcPct val="100000"/>
                        </a:lnSpc>
                        <a:spcBef>
                          <a:spcPts val="1200"/>
                        </a:spcBef>
                        <a:spcAft>
                          <a:spcPts val="1200"/>
                        </a:spcAft>
                        <a:buNone/>
                      </a:pPr>
                      <a:r>
                        <a:t/>
                      </a:r>
                      <a:endParaRPr sz="1200">
                        <a:solidFill>
                          <a:srgbClr val="6AA84F"/>
                        </a:solidFill>
                        <a:latin typeface="Trebuchet MS"/>
                        <a:ea typeface="Trebuchet MS"/>
                        <a:cs typeface="Trebuchet MS"/>
                        <a:sym typeface="Trebuchet MS"/>
                      </a:endParaRPr>
                    </a:p>
                  </a:txBody>
                  <a:tcPr marT="91425" marB="91425" marR="91425" marL="91425">
                    <a:solidFill>
                      <a:srgbClr val="FFFFFF"/>
                    </a:solidFill>
                  </a:tcPr>
                </a:tc>
              </a:tr>
            </a:tbl>
          </a:graphicData>
        </a:graphic>
      </p:graphicFrame>
      <p:graphicFrame>
        <p:nvGraphicFramePr>
          <p:cNvPr id="252" name="Google Shape;252;p20"/>
          <p:cNvGraphicFramePr/>
          <p:nvPr/>
        </p:nvGraphicFramePr>
        <p:xfrm>
          <a:off x="10" y="7444577"/>
          <a:ext cx="3000000" cy="3000000"/>
        </p:xfrm>
        <a:graphic>
          <a:graphicData uri="http://schemas.openxmlformats.org/drawingml/2006/table">
            <a:tbl>
              <a:tblPr>
                <a:noFill/>
                <a:tableStyleId>{D84287C2-E4A0-4922-8740-152C472B8C58}</a:tableStyleId>
              </a:tblPr>
              <a:tblGrid>
                <a:gridCol w="1633675"/>
                <a:gridCol w="5926325"/>
              </a:tblGrid>
              <a:tr h="3247425">
                <a:tc>
                  <a:txBody>
                    <a:bodyPr/>
                    <a:lstStyle/>
                    <a:p>
                      <a:pPr indent="0" lvl="0" marL="0" rtl="0" algn="ctr">
                        <a:spcBef>
                          <a:spcPts val="0"/>
                        </a:spcBef>
                        <a:spcAft>
                          <a:spcPts val="0"/>
                        </a:spcAft>
                        <a:buNone/>
                      </a:pPr>
                      <a:r>
                        <a:rPr b="1" lang="en" sz="1600">
                          <a:latin typeface="Trebuchet MS"/>
                          <a:ea typeface="Trebuchet MS"/>
                          <a:cs typeface="Trebuchet MS"/>
                          <a:sym typeface="Trebuchet MS"/>
                        </a:rPr>
                        <a:t>Contradictions</a:t>
                      </a:r>
                      <a:endParaRPr b="1" sz="1600">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l">
                        <a:lnSpc>
                          <a:spcPct val="100000"/>
                        </a:lnSpc>
                        <a:spcBef>
                          <a:spcPts val="1200"/>
                        </a:spcBef>
                        <a:spcAft>
                          <a:spcPts val="0"/>
                        </a:spcAft>
                        <a:buNone/>
                      </a:pPr>
                      <a:r>
                        <a:rPr b="1" lang="en">
                          <a:solidFill>
                            <a:srgbClr val="8E7CC3"/>
                          </a:solidFill>
                          <a:latin typeface="Trebuchet MS"/>
                          <a:ea typeface="Trebuchet MS"/>
                          <a:cs typeface="Trebuchet MS"/>
                          <a:sym typeface="Trebuchet MS"/>
                        </a:rPr>
                        <a:t>- Coronary heart diseases (CHD), Ischemic heart disease:      </a:t>
                      </a:r>
                      <a:r>
                        <a:rPr lang="en">
                          <a:solidFill>
                            <a:srgbClr val="8E7CC3"/>
                          </a:solidFill>
                          <a:latin typeface="Trebuchet MS"/>
                          <a:ea typeface="Trebuchet MS"/>
                          <a:cs typeface="Trebuchet MS"/>
                          <a:sym typeface="Trebuchet MS"/>
                        </a:rPr>
                        <a:t>                                                                                                                                                       - Arrhythmia, Myocardial infarction                                                                                                                                                                - Hypertension, peripheral arterial disease </a:t>
                      </a:r>
                      <a:r>
                        <a:rPr lang="en" sz="1200">
                          <a:solidFill>
                            <a:srgbClr val="999999"/>
                          </a:solidFill>
                          <a:latin typeface="Trebuchet MS"/>
                          <a:ea typeface="Trebuchet MS"/>
                          <a:cs typeface="Trebuchet MS"/>
                          <a:sym typeface="Trebuchet MS"/>
                        </a:rPr>
                        <a:t>(because they have low blood flow to extremities &amp; adrenaline cause vasoconstriction) </a:t>
                      </a:r>
                      <a:endParaRPr sz="1200">
                        <a:solidFill>
                          <a:srgbClr val="999999"/>
                        </a:solidFill>
                        <a:latin typeface="Trebuchet MS"/>
                        <a:ea typeface="Trebuchet MS"/>
                        <a:cs typeface="Trebuchet MS"/>
                        <a:sym typeface="Trebuchet MS"/>
                      </a:endParaRPr>
                    </a:p>
                    <a:p>
                      <a:pPr indent="0" lvl="0" marL="0" rtl="0" algn="l">
                        <a:lnSpc>
                          <a:spcPct val="100000"/>
                        </a:lnSpc>
                        <a:spcBef>
                          <a:spcPts val="1200"/>
                        </a:spcBef>
                        <a:spcAft>
                          <a:spcPts val="0"/>
                        </a:spcAft>
                        <a:buNone/>
                      </a:pPr>
                      <a:r>
                        <a:rPr b="1" lang="en">
                          <a:solidFill>
                            <a:srgbClr val="8E7CC3"/>
                          </a:solidFill>
                          <a:latin typeface="Trebuchet MS"/>
                          <a:ea typeface="Trebuchet MS"/>
                          <a:cs typeface="Trebuchet MS"/>
                          <a:sym typeface="Trebuchet MS"/>
                        </a:rPr>
                        <a:t>- Hyperthyroidism</a:t>
                      </a:r>
                      <a:r>
                        <a:rPr lang="en">
                          <a:solidFill>
                            <a:schemeClr val="dk1"/>
                          </a:solidFill>
                          <a:latin typeface="Trebuchet MS"/>
                          <a:ea typeface="Trebuchet MS"/>
                          <a:cs typeface="Trebuchet MS"/>
                          <a:sym typeface="Trebuchet MS"/>
                        </a:rPr>
                        <a:t>.</a:t>
                      </a:r>
                      <a:r>
                        <a:rPr lang="en" sz="1200">
                          <a:solidFill>
                            <a:srgbClr val="999999"/>
                          </a:solidFill>
                          <a:latin typeface="Trebuchet MS"/>
                          <a:ea typeface="Trebuchet MS"/>
                          <a:cs typeface="Trebuchet MS"/>
                          <a:sym typeface="Trebuchet MS"/>
                        </a:rPr>
                        <a:t> (There is an increased amount of thyroxine hormone which can cause tachycardia)</a:t>
                      </a:r>
                      <a:endParaRPr sz="1200">
                        <a:solidFill>
                          <a:srgbClr val="8E7CC3"/>
                        </a:solidFill>
                        <a:latin typeface="Trebuchet MS"/>
                        <a:ea typeface="Trebuchet MS"/>
                        <a:cs typeface="Trebuchet MS"/>
                        <a:sym typeface="Trebuchet MS"/>
                      </a:endParaRPr>
                    </a:p>
                    <a:p>
                      <a:pPr indent="0" lvl="0" marL="0" rtl="0" algn="l">
                        <a:lnSpc>
                          <a:spcPct val="100000"/>
                        </a:lnSpc>
                        <a:spcBef>
                          <a:spcPts val="1200"/>
                        </a:spcBef>
                        <a:spcAft>
                          <a:spcPts val="1200"/>
                        </a:spcAft>
                        <a:buNone/>
                      </a:pPr>
                      <a:r>
                        <a:rPr lang="en" sz="1200">
                          <a:solidFill>
                            <a:srgbClr val="8E7CC3"/>
                          </a:solidFill>
                          <a:latin typeface="Trebuchet MS"/>
                          <a:ea typeface="Trebuchet MS"/>
                          <a:cs typeface="Trebuchet MS"/>
                          <a:sym typeface="Trebuchet MS"/>
                        </a:rPr>
                        <a:t> </a:t>
                      </a:r>
                      <a:r>
                        <a:rPr lang="en">
                          <a:solidFill>
                            <a:srgbClr val="8E7CC3"/>
                          </a:solidFill>
                          <a:latin typeface="Trebuchet MS"/>
                          <a:ea typeface="Trebuchet MS"/>
                          <a:cs typeface="Trebuchet MS"/>
                          <a:sym typeface="Trebuchet MS"/>
                        </a:rPr>
                        <a:t>- Closed-angle glaucoma ciliary </a:t>
                      </a:r>
                      <a:r>
                        <a:rPr lang="en">
                          <a:solidFill>
                            <a:srgbClr val="4A86E8"/>
                          </a:solidFill>
                          <a:latin typeface="Trebuchet MS"/>
                          <a:ea typeface="Trebuchet MS"/>
                          <a:cs typeface="Trebuchet MS"/>
                          <a:sym typeface="Trebuchet MS"/>
                        </a:rPr>
                        <a:t>”iris” </a:t>
                      </a:r>
                      <a:r>
                        <a:rPr lang="en">
                          <a:solidFill>
                            <a:srgbClr val="8E7CC3"/>
                          </a:solidFill>
                          <a:latin typeface="Trebuchet MS"/>
                          <a:ea typeface="Trebuchet MS"/>
                          <a:cs typeface="Trebuchet MS"/>
                          <a:sym typeface="Trebuchet MS"/>
                        </a:rPr>
                        <a:t>relaxation</a:t>
                      </a:r>
                      <a:r>
                        <a:rPr lang="en">
                          <a:solidFill>
                            <a:srgbClr val="BF9000"/>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 filtration angle) &gt;</a:t>
                      </a:r>
                      <a:r>
                        <a:rPr lang="en">
                          <a:solidFill>
                            <a:schemeClr val="dk1"/>
                          </a:solidFill>
                          <a:latin typeface="Trebuchet MS"/>
                          <a:ea typeface="Trebuchet MS"/>
                          <a:cs typeface="Trebuchet MS"/>
                          <a:sym typeface="Trebuchet MS"/>
                        </a:rPr>
                        <a:t> </a:t>
                      </a:r>
                      <a:r>
                        <a:rPr lang="en">
                          <a:solidFill>
                            <a:srgbClr val="CC0000"/>
                          </a:solidFill>
                          <a:latin typeface="Trebuchet MS"/>
                          <a:ea typeface="Trebuchet MS"/>
                          <a:cs typeface="Trebuchet MS"/>
                          <a:sym typeface="Trebuchet MS"/>
                        </a:rPr>
                        <a:t>↑ </a:t>
                      </a:r>
                      <a:r>
                        <a:rPr lang="en">
                          <a:solidFill>
                            <a:srgbClr val="CC0000"/>
                          </a:solidFill>
                          <a:latin typeface="Trebuchet MS"/>
                          <a:ea typeface="Trebuchet MS"/>
                          <a:cs typeface="Trebuchet MS"/>
                          <a:sym typeface="Trebuchet MS"/>
                        </a:rPr>
                        <a:t>IOP</a:t>
                      </a:r>
                      <a:r>
                        <a:rPr lang="en" sz="1200">
                          <a:solidFill>
                            <a:srgbClr val="CC0000"/>
                          </a:solidFill>
                          <a:latin typeface="Trebuchet MS"/>
                          <a:ea typeface="Trebuchet MS"/>
                          <a:cs typeface="Trebuchet MS"/>
                          <a:sym typeface="Trebuchet MS"/>
                        </a:rPr>
                        <a:t> </a:t>
                      </a:r>
                      <a:r>
                        <a:rPr lang="en" sz="1200">
                          <a:solidFill>
                            <a:srgbClr val="6AA84F"/>
                          </a:solidFill>
                          <a:latin typeface="Trebuchet MS"/>
                          <a:ea typeface="Trebuchet MS"/>
                          <a:cs typeface="Trebuchet MS"/>
                          <a:sym typeface="Trebuchet MS"/>
                        </a:rPr>
                        <a:t>(prof.hanan said skip this point)</a:t>
                      </a:r>
                      <a:endParaRPr sz="1200">
                        <a:latin typeface="Trebuchet MS"/>
                        <a:ea typeface="Trebuchet MS"/>
                        <a:cs typeface="Trebuchet MS"/>
                        <a:sym typeface="Trebuchet MS"/>
                      </a:endParaRPr>
                    </a:p>
                  </a:txBody>
                  <a:tcPr marT="91425" marB="91425" marR="91425" marL="91425">
                    <a:solidFill>
                      <a:srgbClr val="FFFFFF"/>
                    </a:solidFill>
                  </a:tcPr>
                </a:tc>
              </a:tr>
            </a:tbl>
          </a:graphicData>
        </a:graphic>
      </p:graphicFrame>
      <p:graphicFrame>
        <p:nvGraphicFramePr>
          <p:cNvPr id="253" name="Google Shape;253;p20"/>
          <p:cNvGraphicFramePr/>
          <p:nvPr/>
        </p:nvGraphicFramePr>
        <p:xfrm>
          <a:off x="10" y="10"/>
          <a:ext cx="3000000" cy="3000000"/>
        </p:xfrm>
        <a:graphic>
          <a:graphicData uri="http://schemas.openxmlformats.org/drawingml/2006/table">
            <a:tbl>
              <a:tblPr>
                <a:noFill/>
                <a:tableStyleId>{D84287C2-E4A0-4922-8740-152C472B8C58}</a:tableStyleId>
              </a:tblPr>
              <a:tblGrid>
                <a:gridCol w="1633675"/>
                <a:gridCol w="5926325"/>
              </a:tblGrid>
              <a:tr h="627125">
                <a:tc gridSpan="2">
                  <a:txBody>
                    <a:bodyPr/>
                    <a:lstStyle/>
                    <a:p>
                      <a:pPr indent="0" lvl="0" marL="0" rtl="0" algn="ctr">
                        <a:spcBef>
                          <a:spcPts val="0"/>
                        </a:spcBef>
                        <a:spcAft>
                          <a:spcPts val="0"/>
                        </a:spcAft>
                        <a:buNone/>
                      </a:pPr>
                      <a:r>
                        <a:rPr b="1" lang="en" sz="2400">
                          <a:solidFill>
                            <a:srgbClr val="FFFFFF"/>
                          </a:solidFill>
                          <a:latin typeface="Trebuchet MS"/>
                          <a:ea typeface="Trebuchet MS"/>
                          <a:cs typeface="Trebuchet MS"/>
                          <a:sym typeface="Trebuchet MS"/>
                        </a:rPr>
                        <a:t>Adrenaline = Epinephrine</a:t>
                      </a:r>
                      <a:endParaRPr b="1" sz="2400">
                        <a:solidFill>
                          <a:srgbClr val="FFFFFF"/>
                        </a:solidFill>
                        <a:latin typeface="Trebuchet MS"/>
                        <a:ea typeface="Trebuchet MS"/>
                        <a:cs typeface="Trebuchet MS"/>
                        <a:sym typeface="Trebuchet MS"/>
                      </a:endParaRPr>
                    </a:p>
                  </a:txBody>
                  <a:tcPr marT="91425" marB="91425" marR="91425" marL="91425" anchor="ctr">
                    <a:solidFill>
                      <a:schemeClr val="accent3"/>
                    </a:solidFill>
                  </a:tcPr>
                </a:tc>
                <a:tc hMerge="1"/>
              </a:tr>
              <a:tr h="4922025">
                <a:tc>
                  <a:txBody>
                    <a:bodyPr/>
                    <a:lstStyle/>
                    <a:p>
                      <a:pPr indent="0" lvl="0" marL="0" rtl="0" algn="ctr">
                        <a:spcBef>
                          <a:spcPts val="0"/>
                        </a:spcBef>
                        <a:spcAft>
                          <a:spcPts val="0"/>
                        </a:spcAft>
                        <a:buNone/>
                      </a:pPr>
                      <a:r>
                        <a:rPr b="1" lang="en" sz="1600">
                          <a:latin typeface="Trebuchet MS"/>
                          <a:ea typeface="Trebuchet MS"/>
                          <a:cs typeface="Trebuchet MS"/>
                          <a:sym typeface="Trebuchet MS"/>
                        </a:rPr>
                        <a:t>Uses</a:t>
                      </a:r>
                      <a:endParaRPr b="1" sz="1600">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l">
                        <a:lnSpc>
                          <a:spcPct val="100000"/>
                        </a:lnSpc>
                        <a:spcBef>
                          <a:spcPts val="0"/>
                        </a:spcBef>
                        <a:spcAft>
                          <a:spcPts val="0"/>
                        </a:spcAft>
                        <a:buNone/>
                      </a:pPr>
                      <a:r>
                        <a:rPr b="1" lang="en">
                          <a:latin typeface="Trebuchet MS"/>
                          <a:ea typeface="Trebuchet MS"/>
                          <a:cs typeface="Trebuchet MS"/>
                          <a:sym typeface="Trebuchet MS"/>
                        </a:rPr>
                        <a:t>Locally</a:t>
                      </a:r>
                      <a:r>
                        <a:rPr lang="en">
                          <a:latin typeface="Trebuchet MS"/>
                          <a:ea typeface="Trebuchet MS"/>
                          <a:cs typeface="Trebuchet MS"/>
                          <a:sym typeface="Trebuchet MS"/>
                        </a:rPr>
                        <a:t>:</a:t>
                      </a:r>
                      <a:r>
                        <a:rPr lang="en">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 Haemostatic (control bleeding)</a:t>
                      </a:r>
                      <a:r>
                        <a:rPr lang="en">
                          <a:solidFill>
                            <a:srgbClr val="BF9000"/>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(by vasoconstriction)</a:t>
                      </a:r>
                      <a:r>
                        <a:rPr lang="en" sz="1200">
                          <a:solidFill>
                            <a:srgbClr val="BF9000"/>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(Stops it) </a:t>
                      </a:r>
                      <a:r>
                        <a:rPr lang="en">
                          <a:solidFill>
                            <a:schemeClr val="dk1"/>
                          </a:solidFill>
                          <a:latin typeface="Trebuchet MS"/>
                          <a:ea typeface="Trebuchet MS"/>
                          <a:cs typeface="Trebuchet MS"/>
                          <a:sym typeface="Trebuchet MS"/>
                        </a:rPr>
                        <a:t>Nasal packing epistaxis</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(nasal bleeding) </a:t>
                      </a:r>
                      <a:r>
                        <a:rPr lang="en">
                          <a:solidFill>
                            <a:srgbClr val="D5A6BD"/>
                          </a:solidFill>
                          <a:latin typeface="Trebuchet MS"/>
                          <a:ea typeface="Trebuchet MS"/>
                          <a:cs typeface="Trebuchet MS"/>
                          <a:sym typeface="Trebuchet MS"/>
                        </a:rPr>
                        <a:t>&amp; in dental practice., &amp; </a:t>
                      </a:r>
                      <a:r>
                        <a:rPr lang="en">
                          <a:solidFill>
                            <a:srgbClr val="6FA8DC"/>
                          </a:solidFill>
                          <a:latin typeface="Trebuchet MS"/>
                          <a:ea typeface="Trebuchet MS"/>
                          <a:cs typeface="Trebuchet MS"/>
                          <a:sym typeface="Trebuchet MS"/>
                        </a:rPr>
                        <a:t>as a decongestant (α1)..</a:t>
                      </a:r>
                      <a:r>
                        <a:rPr lang="en">
                          <a:solidFill>
                            <a:srgbClr val="8E7CC3"/>
                          </a:solidFill>
                          <a:latin typeface="Trebuchet MS"/>
                          <a:ea typeface="Trebuchet MS"/>
                          <a:cs typeface="Trebuchet MS"/>
                          <a:sym typeface="Trebuchet MS"/>
                        </a:rPr>
                        <a:t>       </a:t>
                      </a:r>
                      <a:r>
                        <a:rPr lang="en" sz="1200">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 Combined with local anesthetic to:</a:t>
                      </a:r>
                      <a:endParaRPr b="1">
                        <a:solidFill>
                          <a:srgbClr val="8E7CC3"/>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a:solidFill>
                            <a:schemeClr val="dk1"/>
                          </a:solidFill>
                          <a:latin typeface="Trebuchet MS"/>
                          <a:ea typeface="Trebuchet MS"/>
                          <a:cs typeface="Trebuchet MS"/>
                          <a:sym typeface="Trebuchet MS"/>
                        </a:rPr>
                        <a:t>↓ absorption of the local anesthetic and toxicity &amp; ↑ duration of action</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Adrenaline causes vasoconstriction so there will be less blood flow امتصاص الدواء یكون بطيء .to the area which will reduce the absorption of the local anesthetic. Therefore, the duration of the local anesthetic will be increased</a:t>
                      </a:r>
                      <a:endParaRPr sz="1200">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a:solidFill>
                            <a:schemeClr val="dk1"/>
                          </a:solidFill>
                          <a:latin typeface="Trebuchet MS"/>
                          <a:ea typeface="Trebuchet MS"/>
                          <a:cs typeface="Trebuchet MS"/>
                          <a:sym typeface="Trebuchet MS"/>
                        </a:rPr>
                        <a:t>↓ side effects of local anesthetic.</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(Cause it’s not absorbed quickly in a large amount so it will not produce prominent side effects)</a:t>
                      </a:r>
                      <a:endParaRPr sz="1200">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a:solidFill>
                            <a:schemeClr val="dk1"/>
                          </a:solidFill>
                          <a:latin typeface="Trebuchet MS"/>
                          <a:ea typeface="Trebuchet MS"/>
                          <a:cs typeface="Trebuchet MS"/>
                          <a:sym typeface="Trebuchet MS"/>
                        </a:rPr>
                        <a:t>↓ bleeding from the incision. </a:t>
                      </a:r>
                      <a:r>
                        <a:rPr lang="en" sz="1200">
                          <a:solidFill>
                            <a:srgbClr val="999999"/>
                          </a:solidFill>
                          <a:latin typeface="Trebuchet MS"/>
                          <a:ea typeface="Trebuchet MS"/>
                          <a:cs typeface="Trebuchet MS"/>
                          <a:sym typeface="Trebuchet MS"/>
                        </a:rPr>
                        <a:t>(Vasoconstriction)</a:t>
                      </a:r>
                      <a:endParaRPr sz="1200">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b="1" lang="en">
                          <a:latin typeface="Trebuchet MS"/>
                          <a:ea typeface="Trebuchet MS"/>
                          <a:cs typeface="Trebuchet MS"/>
                          <a:sym typeface="Trebuchet MS"/>
                        </a:rPr>
                        <a:t>Systemically</a:t>
                      </a:r>
                      <a:r>
                        <a:rPr lang="en">
                          <a:latin typeface="Trebuchet MS"/>
                          <a:ea typeface="Trebuchet MS"/>
                          <a:cs typeface="Trebuchet MS"/>
                          <a:sym typeface="Trebuchet MS"/>
                        </a:rPr>
                        <a:t>:  </a:t>
                      </a:r>
                      <a:r>
                        <a:rPr lang="en">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 In acute asthma          </a:t>
                      </a:r>
                      <a:r>
                        <a:rPr lang="en">
                          <a:solidFill>
                            <a:srgbClr val="8E7CC3"/>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S.C., inhalation, emergency bronchodilation </a:t>
                      </a:r>
                      <a:r>
                        <a:rPr lang="en">
                          <a:solidFill>
                            <a:srgbClr val="CC0000"/>
                          </a:solidFill>
                          <a:latin typeface="Trebuchet MS"/>
                          <a:ea typeface="Trebuchet MS"/>
                          <a:cs typeface="Trebuchet MS"/>
                          <a:sym typeface="Trebuchet MS"/>
                        </a:rPr>
                        <a:t>(β2)</a:t>
                      </a:r>
                      <a:r>
                        <a:rPr lang="en">
                          <a:solidFill>
                            <a:srgbClr val="FF0000"/>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 ↓ mucosal edema</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due to vasoconstriction </a:t>
                      </a:r>
                      <a:r>
                        <a:rPr lang="en" sz="1200">
                          <a:solidFill>
                            <a:srgbClr val="CC0000"/>
                          </a:solidFill>
                          <a:latin typeface="Trebuchet MS"/>
                          <a:ea typeface="Trebuchet MS"/>
                          <a:cs typeface="Trebuchet MS"/>
                          <a:sym typeface="Trebuchet MS"/>
                        </a:rPr>
                        <a:t>(α1)</a:t>
                      </a:r>
                      <a:r>
                        <a:rPr lang="en" sz="1200">
                          <a:solidFill>
                            <a:schemeClr val="dk1"/>
                          </a:solidFill>
                          <a:latin typeface="Trebuchet MS"/>
                          <a:ea typeface="Trebuchet MS"/>
                          <a:cs typeface="Trebuchet MS"/>
                          <a:sym typeface="Trebuchet MS"/>
                        </a:rPr>
                        <a:t>.</a:t>
                      </a:r>
                      <a:r>
                        <a:rPr lang="en" sz="1200">
                          <a:solidFill>
                            <a:schemeClr val="dk1"/>
                          </a:solidFill>
                          <a:latin typeface="Trebuchet MS"/>
                          <a:ea typeface="Trebuchet MS"/>
                          <a:cs typeface="Trebuchet MS"/>
                          <a:sym typeface="Trebuchet MS"/>
                        </a:rPr>
                        <a:t> </a:t>
                      </a:r>
                      <a:r>
                        <a:rPr lang="en" sz="1200">
                          <a:solidFill>
                            <a:srgbClr val="8E7CC3"/>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*Remember edema is caused by vasodilation due to inflammatory mediators</a:t>
                      </a:r>
                      <a:endParaRPr sz="1200">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200">
                          <a:solidFill>
                            <a:schemeClr val="dk1"/>
                          </a:solidFill>
                          <a:latin typeface="Trebuchet MS"/>
                          <a:ea typeface="Trebuchet MS"/>
                          <a:cs typeface="Trebuchet MS"/>
                          <a:sym typeface="Trebuchet MS"/>
                        </a:rPr>
                        <a:t>Selective Beta2 are better in asthma by inhalation</a:t>
                      </a:r>
                      <a:endParaRPr sz="12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b="1" lang="en">
                          <a:solidFill>
                            <a:srgbClr val="8E7CC3"/>
                          </a:solidFill>
                          <a:latin typeface="Trebuchet MS"/>
                          <a:ea typeface="Trebuchet MS"/>
                          <a:cs typeface="Trebuchet MS"/>
                          <a:sym typeface="Trebuchet MS"/>
                        </a:rPr>
                        <a:t>➢ Anaphylactic shock (Hypersensitivity reactions)            </a:t>
                      </a:r>
                      <a:r>
                        <a:rPr b="1" lang="en" sz="1200">
                          <a:solidFill>
                            <a:srgbClr val="8E7CC3"/>
                          </a:solidFill>
                          <a:latin typeface="Trebuchet MS"/>
                          <a:ea typeface="Trebuchet MS"/>
                          <a:cs typeface="Trebuchet MS"/>
                          <a:sym typeface="Trebuchet MS"/>
                        </a:rPr>
                        <a:t>   </a:t>
                      </a:r>
                      <a:r>
                        <a:rPr lang="en" sz="1200">
                          <a:solidFill>
                            <a:srgbClr val="8E7CC3"/>
                          </a:solidFill>
                          <a:latin typeface="Trebuchet MS"/>
                          <a:ea typeface="Trebuchet MS"/>
                          <a:cs typeface="Trebuchet MS"/>
                          <a:sym typeface="Trebuchet MS"/>
                        </a:rPr>
                        <a:t>                                                                                                                                              </a:t>
                      </a:r>
                      <a:r>
                        <a:rPr lang="en" sz="1300">
                          <a:solidFill>
                            <a:schemeClr val="dk1"/>
                          </a:solidFill>
                          <a:latin typeface="Trebuchet MS"/>
                          <a:ea typeface="Trebuchet MS"/>
                          <a:cs typeface="Trebuchet MS"/>
                          <a:sym typeface="Trebuchet MS"/>
                        </a:rPr>
                        <a:t>is the drug of choice as it is</a:t>
                      </a:r>
                      <a:r>
                        <a:rPr lang="en" sz="1300">
                          <a:solidFill>
                            <a:srgbClr val="8E7CC3"/>
                          </a:solidFill>
                          <a:latin typeface="Trebuchet MS"/>
                          <a:ea typeface="Trebuchet MS"/>
                          <a:cs typeface="Trebuchet MS"/>
                          <a:sym typeface="Trebuchet MS"/>
                        </a:rPr>
                        <a:t> </a:t>
                      </a:r>
                      <a:r>
                        <a:rPr lang="en" sz="1300">
                          <a:solidFill>
                            <a:schemeClr val="dk1"/>
                          </a:solidFill>
                          <a:latin typeface="Trebuchet MS"/>
                          <a:ea typeface="Trebuchet MS"/>
                          <a:cs typeface="Trebuchet MS"/>
                          <a:sym typeface="Trebuchet MS"/>
                        </a:rPr>
                        <a:t>adrenaline will increase BP &amp; bronchodilation).</a:t>
                      </a:r>
                      <a:r>
                        <a:rPr lang="en" sz="1200">
                          <a:solidFill>
                            <a:schemeClr val="dk1"/>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Hypersensitivity reactions are caused by histamine release which cause</a:t>
                      </a:r>
                      <a:r>
                        <a:rPr lang="en" sz="1200">
                          <a:solidFill>
                            <a:srgbClr val="8E7CC3"/>
                          </a:solidFill>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hypotension &amp; bronchoconstriction so adrenaline is given to reverse these actions</a:t>
                      </a:r>
                      <a:r>
                        <a:rPr lang="en" sz="1200">
                          <a:solidFill>
                            <a:srgbClr val="8E7CC3"/>
                          </a:solidFill>
                          <a:latin typeface="Trebuchet MS"/>
                          <a:ea typeface="Trebuchet MS"/>
                          <a:cs typeface="Trebuchet MS"/>
                          <a:sym typeface="Trebuchet MS"/>
                        </a:rPr>
                        <a:t>                                                                                                                                                                </a:t>
                      </a:r>
                      <a:r>
                        <a:rPr b="1" lang="en">
                          <a:solidFill>
                            <a:srgbClr val="8E7CC3"/>
                          </a:solidFill>
                          <a:latin typeface="Trebuchet MS"/>
                          <a:ea typeface="Trebuchet MS"/>
                          <a:cs typeface="Trebuchet MS"/>
                          <a:sym typeface="Trebuchet MS"/>
                        </a:rPr>
                        <a:t>➢ Cardiac arrest (i.v.)</a:t>
                      </a:r>
                      <a:r>
                        <a:rPr b="1" lang="en">
                          <a:solidFill>
                            <a:srgbClr val="8E7CC3"/>
                          </a:solidFill>
                          <a:latin typeface="Trebuchet MS"/>
                          <a:ea typeface="Trebuchet MS"/>
                          <a:cs typeface="Trebuchet MS"/>
                          <a:sym typeface="Trebuchet MS"/>
                        </a:rPr>
                        <a:t>.</a:t>
                      </a:r>
                      <a:r>
                        <a:rPr lang="en">
                          <a:solidFill>
                            <a:srgbClr val="3D85C6"/>
                          </a:solidFill>
                          <a:latin typeface="Trebuchet MS"/>
                          <a:ea typeface="Trebuchet MS"/>
                          <a:cs typeface="Trebuchet MS"/>
                          <a:sym typeface="Trebuchet MS"/>
                        </a:rPr>
                        <a:t> </a:t>
                      </a:r>
                      <a:r>
                        <a:rPr lang="en">
                          <a:solidFill>
                            <a:schemeClr val="dk1"/>
                          </a:solidFill>
                          <a:latin typeface="Trebuchet MS"/>
                          <a:ea typeface="Trebuchet MS"/>
                          <a:cs typeface="Trebuchet MS"/>
                          <a:sym typeface="Trebuchet MS"/>
                        </a:rPr>
                        <a:t>N.B selective Beta1 are </a:t>
                      </a:r>
                      <a:r>
                        <a:rPr lang="en">
                          <a:solidFill>
                            <a:schemeClr val="dk1"/>
                          </a:solidFill>
                          <a:latin typeface="Trebuchet MS"/>
                          <a:ea typeface="Trebuchet MS"/>
                          <a:cs typeface="Trebuchet MS"/>
                          <a:sym typeface="Trebuchet MS"/>
                        </a:rPr>
                        <a:t>better</a:t>
                      </a:r>
                      <a:r>
                        <a:rPr b="1" lang="en">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txBody>
                  <a:tcPr marT="91425" marB="91425" marR="91425" marL="91425">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aphicFrame>
        <p:nvGraphicFramePr>
          <p:cNvPr id="258" name="Google Shape;258;p21"/>
          <p:cNvGraphicFramePr/>
          <p:nvPr/>
        </p:nvGraphicFramePr>
        <p:xfrm>
          <a:off x="0" y="7"/>
          <a:ext cx="3000000" cy="3000000"/>
        </p:xfrm>
        <a:graphic>
          <a:graphicData uri="http://schemas.openxmlformats.org/drawingml/2006/table">
            <a:tbl>
              <a:tblPr>
                <a:noFill/>
                <a:tableStyleId>{D84287C2-E4A0-4922-8740-152C472B8C58}</a:tableStyleId>
              </a:tblPr>
              <a:tblGrid>
                <a:gridCol w="1554150"/>
                <a:gridCol w="3015650"/>
                <a:gridCol w="2990200"/>
              </a:tblGrid>
              <a:tr h="389575">
                <a:tc>
                  <a:txBody>
                    <a:bodyPr/>
                    <a:lstStyle/>
                    <a:p>
                      <a:pPr indent="0" lvl="0" marL="0" rtl="0" algn="ctr">
                        <a:spcBef>
                          <a:spcPts val="0"/>
                        </a:spcBef>
                        <a:spcAft>
                          <a:spcPts val="0"/>
                        </a:spcAft>
                        <a:buNone/>
                      </a:pPr>
                      <a:r>
                        <a:rPr b="1" lang="en">
                          <a:latin typeface="Trebuchet MS"/>
                          <a:ea typeface="Trebuchet MS"/>
                          <a:cs typeface="Trebuchet MS"/>
                          <a:sym typeface="Trebuchet MS"/>
                        </a:rPr>
                        <a:t>Drug</a:t>
                      </a:r>
                      <a:endParaRPr b="1">
                        <a:latin typeface="Trebuchet MS"/>
                        <a:ea typeface="Trebuchet MS"/>
                        <a:cs typeface="Trebuchet MS"/>
                        <a:sym typeface="Trebuchet MS"/>
                      </a:endParaRPr>
                    </a:p>
                  </a:txBody>
                  <a:tcPr marT="91425" marB="91425" marR="91425" marL="91425" anchor="ctr">
                    <a:solidFill>
                      <a:srgbClr val="CCCCCC"/>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Noradrenaline (Norepinephrine)</a:t>
                      </a:r>
                      <a:endParaRPr b="1">
                        <a:latin typeface="Trebuchet MS"/>
                        <a:ea typeface="Trebuchet MS"/>
                        <a:cs typeface="Trebuchet MS"/>
                        <a:sym typeface="Trebuchet MS"/>
                      </a:endParaRPr>
                    </a:p>
                  </a:txBody>
                  <a:tcPr marT="91425" marB="91425" marR="91425" marL="91425" anchor="ctr">
                    <a:solidFill>
                      <a:schemeClr val="lt2"/>
                    </a:solidFill>
                  </a:tcPr>
                </a:tc>
                <a:tc>
                  <a:txBody>
                    <a:bodyPr/>
                    <a:lstStyle/>
                    <a:p>
                      <a:pPr indent="0" lvl="0" marL="0" rtl="0" algn="ctr">
                        <a:spcBef>
                          <a:spcPts val="0"/>
                        </a:spcBef>
                        <a:spcAft>
                          <a:spcPts val="0"/>
                        </a:spcAft>
                        <a:buNone/>
                      </a:pPr>
                      <a:r>
                        <a:rPr b="1" lang="en">
                          <a:latin typeface="Trebuchet MS"/>
                          <a:ea typeface="Trebuchet MS"/>
                          <a:cs typeface="Trebuchet MS"/>
                          <a:sym typeface="Trebuchet MS"/>
                        </a:rPr>
                        <a:t>Isoprenaline</a:t>
                      </a:r>
                      <a:endParaRPr b="1">
                        <a:latin typeface="Trebuchet MS"/>
                        <a:ea typeface="Trebuchet MS"/>
                        <a:cs typeface="Trebuchet MS"/>
                        <a:sym typeface="Trebuchet MS"/>
                      </a:endParaRPr>
                    </a:p>
                  </a:txBody>
                  <a:tcPr marT="91425" marB="91425" marR="91425" marL="91425" anchor="ctr">
                    <a:solidFill>
                      <a:schemeClr val="accent6"/>
                    </a:solidFill>
                  </a:tcPr>
                </a:tc>
              </a:tr>
              <a:tr h="1893075">
                <a:tc>
                  <a:txBody>
                    <a:bodyPr/>
                    <a:lstStyle/>
                    <a:p>
                      <a:pPr indent="0" lvl="0" marL="0" rtl="0" algn="ctr">
                        <a:spcBef>
                          <a:spcPts val="0"/>
                        </a:spcBef>
                        <a:spcAft>
                          <a:spcPts val="0"/>
                        </a:spcAft>
                        <a:buClr>
                          <a:schemeClr val="dk1"/>
                        </a:buClr>
                        <a:buSzPts val="1100"/>
                        <a:buFont typeface="Arial"/>
                        <a:buNone/>
                      </a:pPr>
                      <a:r>
                        <a:rPr b="1" lang="en">
                          <a:latin typeface="Trebuchet MS"/>
                          <a:ea typeface="Trebuchet MS"/>
                          <a:cs typeface="Trebuchet MS"/>
                          <a:sym typeface="Trebuchet MS"/>
                        </a:rPr>
                        <a:t>Classification</a:t>
                      </a:r>
                      <a:endParaRPr b="1">
                        <a:latin typeface="Trebuchet MS"/>
                        <a:ea typeface="Trebuchet MS"/>
                        <a:cs typeface="Trebuchet MS"/>
                        <a:sym typeface="Trebuchet MS"/>
                      </a:endParaRPr>
                    </a:p>
                    <a:p>
                      <a:pPr indent="0" lvl="0" marL="0" rtl="0" algn="ctr">
                        <a:spcBef>
                          <a:spcPts val="0"/>
                        </a:spcBef>
                        <a:spcAft>
                          <a:spcPts val="0"/>
                        </a:spcAft>
                        <a:buNone/>
                      </a:pPr>
                      <a:r>
                        <a:t/>
                      </a:r>
                      <a:endParaRPr b="1">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spcBef>
                          <a:spcPts val="0"/>
                        </a:spcBef>
                        <a:spcAft>
                          <a:spcPts val="0"/>
                        </a:spcAft>
                        <a:buClr>
                          <a:schemeClr val="dk1"/>
                        </a:buClr>
                        <a:buSzPts val="1100"/>
                        <a:buFont typeface="Arial"/>
                        <a:buNone/>
                      </a:pPr>
                      <a:r>
                        <a:rPr lang="en">
                          <a:solidFill>
                            <a:srgbClr val="CC0000"/>
                          </a:solidFill>
                          <a:latin typeface="Trebuchet MS"/>
                          <a:ea typeface="Trebuchet MS"/>
                          <a:cs typeface="Trebuchet MS"/>
                          <a:sym typeface="Trebuchet MS"/>
                        </a:rPr>
                        <a:t>Natural, Catecholamine</a:t>
                      </a:r>
                      <a:endParaRPr>
                        <a:solidFill>
                          <a:srgbClr val="CC0000"/>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non-selective agonist</a:t>
                      </a:r>
                      <a:endParaRPr>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It is naturally released from postganglionic adrenergic fibers.</a:t>
                      </a:r>
                      <a:endParaRPr>
                        <a:latin typeface="Trebuchet MS"/>
                        <a:ea typeface="Trebuchet MS"/>
                        <a:cs typeface="Trebuchet MS"/>
                        <a:sym typeface="Trebuchet MS"/>
                      </a:endParaRPr>
                    </a:p>
                    <a:p>
                      <a:pPr indent="0" lvl="0" marL="0" rtl="0" algn="ctr">
                        <a:spcBef>
                          <a:spcPts val="0"/>
                        </a:spcBef>
                        <a:spcAft>
                          <a:spcPts val="0"/>
                        </a:spcAft>
                        <a:buNone/>
                      </a:pPr>
                      <a:r>
                        <a:rPr lang="en">
                          <a:solidFill>
                            <a:srgbClr val="999999"/>
                          </a:solidFill>
                          <a:latin typeface="Trebuchet MS"/>
                          <a:ea typeface="Trebuchet MS"/>
                          <a:cs typeface="Trebuchet MS"/>
                          <a:sym typeface="Trebuchet MS"/>
                        </a:rPr>
                        <a:t>(</a:t>
                      </a:r>
                      <a:r>
                        <a:rPr lang="en">
                          <a:solidFill>
                            <a:srgbClr val="999999"/>
                          </a:solidFill>
                          <a:latin typeface="Trebuchet MS"/>
                          <a:ea typeface="Trebuchet MS"/>
                          <a:cs typeface="Trebuchet MS"/>
                          <a:sym typeface="Trebuchet MS"/>
                        </a:rPr>
                        <a:t>Not much used therapeutically</a:t>
                      </a:r>
                      <a:r>
                        <a:rPr lang="en">
                          <a:solidFill>
                            <a:srgbClr val="999999"/>
                          </a:solidFill>
                          <a:latin typeface="Trebuchet MS"/>
                          <a:ea typeface="Trebuchet MS"/>
                          <a:cs typeface="Trebuchet MS"/>
                          <a:sym typeface="Trebuchet MS"/>
                        </a:rPr>
                        <a:t> </a:t>
                      </a:r>
                      <a:r>
                        <a:rPr lang="en">
                          <a:solidFill>
                            <a:srgbClr val="999999"/>
                          </a:solidFill>
                          <a:latin typeface="Trebuchet MS"/>
                          <a:ea typeface="Trebuchet MS"/>
                          <a:cs typeface="Trebuchet MS"/>
                          <a:sym typeface="Trebuchet MS"/>
                        </a:rPr>
                        <a:t>because it causes severe vasoconstriction)</a:t>
                      </a:r>
                      <a:endParaRPr>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solidFill>
                            <a:srgbClr val="CC0000"/>
                          </a:solidFill>
                          <a:latin typeface="Trebuchet MS"/>
                          <a:ea typeface="Trebuchet MS"/>
                          <a:cs typeface="Trebuchet MS"/>
                          <a:sym typeface="Trebuchet MS"/>
                        </a:rPr>
                        <a:t>Synthetic</a:t>
                      </a:r>
                      <a:r>
                        <a:rPr lang="en">
                          <a:latin typeface="Trebuchet MS"/>
                          <a:ea typeface="Trebuchet MS"/>
                          <a:cs typeface="Trebuchet MS"/>
                          <a:sym typeface="Trebuchet MS"/>
                        </a:rPr>
                        <a:t> ,direct acting catecholamine.</a:t>
                      </a:r>
                      <a:endParaRPr>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Longer effect (no reuptake-no destruction by </a:t>
                      </a:r>
                      <a:r>
                        <a:rPr b="1" lang="en">
                          <a:latin typeface="Trebuchet MS"/>
                          <a:ea typeface="Trebuchet MS"/>
                          <a:cs typeface="Trebuchet MS"/>
                          <a:sym typeface="Trebuchet MS"/>
                        </a:rPr>
                        <a:t>MAO</a:t>
                      </a:r>
                      <a:r>
                        <a:rPr lang="en">
                          <a:latin typeface="Trebuchet MS"/>
                          <a:ea typeface="Trebuchet MS"/>
                          <a:cs typeface="Trebuchet MS"/>
                          <a:sym typeface="Trebuchet MS"/>
                        </a:rPr>
                        <a:t>)</a:t>
                      </a:r>
                      <a:endParaRPr b="1">
                        <a:latin typeface="Trebuchet MS"/>
                        <a:ea typeface="Trebuchet MS"/>
                        <a:cs typeface="Trebuchet MS"/>
                        <a:sym typeface="Trebuchet MS"/>
                      </a:endParaRPr>
                    </a:p>
                    <a:p>
                      <a:pPr indent="0" lvl="0" marL="0" rtl="0" algn="ctr">
                        <a:spcBef>
                          <a:spcPts val="0"/>
                        </a:spcBef>
                        <a:spcAft>
                          <a:spcPts val="0"/>
                        </a:spcAft>
                        <a:buNone/>
                      </a:pPr>
                      <a:r>
                        <a:rPr lang="en">
                          <a:solidFill>
                            <a:srgbClr val="999999"/>
                          </a:solidFill>
                          <a:latin typeface="Trebuchet MS"/>
                          <a:ea typeface="Trebuchet MS"/>
                          <a:cs typeface="Trebuchet MS"/>
                          <a:sym typeface="Trebuchet MS"/>
                        </a:rPr>
                        <a:t>(Which leads to longer action)</a:t>
                      </a:r>
                      <a:endParaRPr>
                        <a:solidFill>
                          <a:srgbClr val="999999"/>
                        </a:solidFill>
                        <a:latin typeface="Trebuchet MS"/>
                        <a:ea typeface="Trebuchet MS"/>
                        <a:cs typeface="Trebuchet MS"/>
                        <a:sym typeface="Trebuchet MS"/>
                      </a:endParaRPr>
                    </a:p>
                  </a:txBody>
                  <a:tcPr marT="91425" marB="91425" marR="91425" marL="91425" anchor="ctr"/>
                </a:tc>
              </a:tr>
              <a:tr h="935500">
                <a:tc>
                  <a:txBody>
                    <a:bodyPr/>
                    <a:lstStyle/>
                    <a:p>
                      <a:pPr indent="0" lvl="0" marL="0" rtl="0" algn="ctr">
                        <a:spcBef>
                          <a:spcPts val="0"/>
                        </a:spcBef>
                        <a:spcAft>
                          <a:spcPts val="0"/>
                        </a:spcAft>
                        <a:buClr>
                          <a:schemeClr val="dk1"/>
                        </a:buClr>
                        <a:buSzPts val="1100"/>
                        <a:buFont typeface="Arial"/>
                        <a:buNone/>
                      </a:pPr>
                      <a:r>
                        <a:rPr b="1" lang="en">
                          <a:latin typeface="Trebuchet MS"/>
                          <a:ea typeface="Trebuchet MS"/>
                          <a:cs typeface="Trebuchet MS"/>
                          <a:sym typeface="Trebuchet MS"/>
                        </a:rPr>
                        <a:t>Administration</a:t>
                      </a:r>
                      <a:endParaRPr b="1">
                        <a:latin typeface="Trebuchet MS"/>
                        <a:ea typeface="Trebuchet MS"/>
                        <a:cs typeface="Trebuchet MS"/>
                        <a:sym typeface="Trebuchet MS"/>
                      </a:endParaRPr>
                    </a:p>
                    <a:p>
                      <a:pPr indent="0" lvl="0" marL="0" rtl="0" algn="ctr">
                        <a:spcBef>
                          <a:spcPts val="0"/>
                        </a:spcBef>
                        <a:spcAft>
                          <a:spcPts val="0"/>
                        </a:spcAft>
                        <a:buNone/>
                      </a:pPr>
                      <a:r>
                        <a:t/>
                      </a:r>
                      <a:endParaRPr b="1">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spcBef>
                          <a:spcPts val="0"/>
                        </a:spcBef>
                        <a:spcAft>
                          <a:spcPts val="0"/>
                        </a:spcAft>
                        <a:buClr>
                          <a:schemeClr val="dk1"/>
                        </a:buClr>
                        <a:buSzPts val="1100"/>
                        <a:buFont typeface="Arial"/>
                        <a:buNone/>
                      </a:pPr>
                      <a:r>
                        <a:rPr lang="en">
                          <a:solidFill>
                            <a:srgbClr val="CC0000"/>
                          </a:solidFill>
                          <a:latin typeface="Trebuchet MS"/>
                          <a:ea typeface="Trebuchet MS"/>
                          <a:cs typeface="Trebuchet MS"/>
                          <a:sym typeface="Trebuchet MS"/>
                        </a:rPr>
                        <a:t>ONLY administered by I.V</a:t>
                      </a:r>
                      <a:endParaRPr>
                        <a:solidFill>
                          <a:srgbClr val="CC0000"/>
                        </a:solidFill>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may cause necrosis using IM or SC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  (</a:t>
                      </a:r>
                      <a:r>
                        <a:rPr lang="en" sz="1200">
                          <a:solidFill>
                            <a:srgbClr val="999999"/>
                          </a:solidFill>
                          <a:latin typeface="Trebuchet MS"/>
                          <a:ea typeface="Trebuchet MS"/>
                          <a:cs typeface="Trebuchet MS"/>
                          <a:sym typeface="Trebuchet MS"/>
                        </a:rPr>
                        <a:t>due to vasoconstriction</a:t>
                      </a: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b="1" lang="en">
                          <a:latin typeface="Trebuchet MS"/>
                          <a:ea typeface="Trebuchet MS"/>
                          <a:cs typeface="Trebuchet MS"/>
                          <a:sym typeface="Trebuchet MS"/>
                        </a:rPr>
                        <a:t>Parenteral</a:t>
                      </a:r>
                      <a:r>
                        <a:rPr lang="en">
                          <a:latin typeface="Trebuchet MS"/>
                          <a:ea typeface="Trebuchet MS"/>
                          <a:cs typeface="Trebuchet MS"/>
                          <a:sym typeface="Trebuchet MS"/>
                        </a:rPr>
                        <a:t> in cardiac arrest </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inhalation rarely in acute attack of asthma</a:t>
                      </a:r>
                      <a:endParaRPr>
                        <a:latin typeface="Trebuchet MS"/>
                        <a:ea typeface="Trebuchet MS"/>
                        <a:cs typeface="Trebuchet MS"/>
                        <a:sym typeface="Trebuchet MS"/>
                      </a:endParaRPr>
                    </a:p>
                  </a:txBody>
                  <a:tcPr marT="91425" marB="91425" marR="91425" marL="91425" anchor="ctr"/>
                </a:tc>
              </a:tr>
              <a:tr h="1013700">
                <a:tc>
                  <a:txBody>
                    <a:bodyPr/>
                    <a:lstStyle/>
                    <a:p>
                      <a:pPr indent="0" lvl="0" marL="0" rtl="0" algn="ctr">
                        <a:spcBef>
                          <a:spcPts val="0"/>
                        </a:spcBef>
                        <a:spcAft>
                          <a:spcPts val="0"/>
                        </a:spcAft>
                        <a:buClr>
                          <a:schemeClr val="dk1"/>
                        </a:buClr>
                        <a:buSzPts val="1100"/>
                        <a:buFont typeface="Arial"/>
                        <a:buNone/>
                      </a:pPr>
                      <a:r>
                        <a:rPr b="1" lang="en">
                          <a:latin typeface="Trebuchet MS"/>
                          <a:ea typeface="Trebuchet MS"/>
                          <a:cs typeface="Trebuchet MS"/>
                          <a:sym typeface="Trebuchet MS"/>
                        </a:rPr>
                        <a:t>Receptor</a:t>
                      </a:r>
                      <a:endParaRPr b="1">
                        <a:latin typeface="Trebuchet MS"/>
                        <a:ea typeface="Trebuchet MS"/>
                        <a:cs typeface="Trebuchet MS"/>
                        <a:sym typeface="Trebuchet MS"/>
                      </a:endParaRPr>
                    </a:p>
                    <a:p>
                      <a:pPr indent="0" lvl="0" marL="0" rtl="0" algn="ctr">
                        <a:spcBef>
                          <a:spcPts val="0"/>
                        </a:spcBef>
                        <a:spcAft>
                          <a:spcPts val="0"/>
                        </a:spcAft>
                        <a:buNone/>
                      </a:pPr>
                      <a:r>
                        <a:t/>
                      </a:r>
                      <a:endParaRPr b="1">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Mainly on α adrenoceptors                 (</a:t>
                      </a:r>
                      <a:r>
                        <a:rPr lang="en">
                          <a:solidFill>
                            <a:srgbClr val="CC0000"/>
                          </a:solidFill>
                          <a:latin typeface="Trebuchet MS"/>
                          <a:ea typeface="Trebuchet MS"/>
                          <a:cs typeface="Trebuchet MS"/>
                          <a:sym typeface="Trebuchet MS"/>
                        </a:rPr>
                        <a:t>α1, α2, β1, weak action on β2</a:t>
                      </a:r>
                      <a:r>
                        <a:rPr lang="en">
                          <a:latin typeface="Trebuchet MS"/>
                          <a:ea typeface="Trebuchet MS"/>
                          <a:cs typeface="Trebuchet MS"/>
                          <a:sym typeface="Trebuchet MS"/>
                        </a:rPr>
                        <a:t>)</a:t>
                      </a:r>
                      <a:endParaRPr>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None/>
                      </a:pPr>
                      <a:r>
                        <a:rPr lang="en">
                          <a:latin typeface="Trebuchet MS"/>
                          <a:ea typeface="Trebuchet MS"/>
                          <a:cs typeface="Trebuchet MS"/>
                          <a:sym typeface="Trebuchet MS"/>
                        </a:rPr>
                        <a:t>      non-selective  agonist</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 ( </a:t>
                      </a:r>
                      <a:r>
                        <a:rPr lang="en">
                          <a:solidFill>
                            <a:schemeClr val="dk1"/>
                          </a:solidFill>
                          <a:latin typeface="Trebuchet MS"/>
                          <a:ea typeface="Trebuchet MS"/>
                          <a:cs typeface="Trebuchet MS"/>
                          <a:sym typeface="Trebuchet MS"/>
                        </a:rPr>
                        <a:t>β1,β</a:t>
                      </a:r>
                      <a:r>
                        <a:rPr lang="en">
                          <a:latin typeface="Trebuchet MS"/>
                          <a:ea typeface="Trebuchet MS"/>
                          <a:cs typeface="Trebuchet MS"/>
                          <a:sym typeface="Trebuchet MS"/>
                        </a:rPr>
                        <a:t>2 &amp; β3 )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p>
                      <a:pPr indent="0" lvl="0" marL="0" rtl="0" algn="ctr">
                        <a:spcBef>
                          <a:spcPts val="0"/>
                        </a:spcBef>
                        <a:spcAft>
                          <a:spcPts val="0"/>
                        </a:spcAft>
                        <a:buNone/>
                      </a:pPr>
                      <a:r>
                        <a:t/>
                      </a:r>
                      <a:endParaRPr>
                        <a:latin typeface="Trebuchet MS"/>
                        <a:ea typeface="Trebuchet MS"/>
                        <a:cs typeface="Trebuchet MS"/>
                        <a:sym typeface="Trebuchet MS"/>
                      </a:endParaRPr>
                    </a:p>
                  </a:txBody>
                  <a:tcPr marT="91425" marB="91425" marR="91425" marL="91425" anchor="ctr"/>
                </a:tc>
              </a:tr>
              <a:tr h="2678050">
                <a:tc>
                  <a:txBody>
                    <a:bodyPr/>
                    <a:lstStyle/>
                    <a:p>
                      <a:pPr indent="0" lvl="0" marL="0" rtl="0" algn="ctr">
                        <a:spcBef>
                          <a:spcPts val="0"/>
                        </a:spcBef>
                        <a:spcAft>
                          <a:spcPts val="0"/>
                        </a:spcAft>
                        <a:buClr>
                          <a:schemeClr val="dk1"/>
                        </a:buClr>
                        <a:buSzPts val="1100"/>
                        <a:buFont typeface="Arial"/>
                        <a:buNone/>
                      </a:pPr>
                      <a:r>
                        <a:rPr b="1" lang="en">
                          <a:latin typeface="Trebuchet MS"/>
                          <a:ea typeface="Trebuchet MS"/>
                          <a:cs typeface="Trebuchet MS"/>
                          <a:sym typeface="Trebuchet MS"/>
                        </a:rPr>
                        <a:t>Pharmacological Action</a:t>
                      </a:r>
                      <a:endParaRPr b="1">
                        <a:latin typeface="Trebuchet MS"/>
                        <a:ea typeface="Trebuchet MS"/>
                        <a:cs typeface="Trebuchet MS"/>
                        <a:sym typeface="Trebuchet MS"/>
                      </a:endParaRPr>
                    </a:p>
                    <a:p>
                      <a:pPr indent="0" lvl="0" marL="0" rtl="0" algn="ctr">
                        <a:spcBef>
                          <a:spcPts val="0"/>
                        </a:spcBef>
                        <a:spcAft>
                          <a:spcPts val="0"/>
                        </a:spcAft>
                        <a:buNone/>
                      </a:pPr>
                      <a:r>
                        <a:t/>
                      </a:r>
                      <a:endParaRPr b="1">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spcBef>
                          <a:spcPts val="0"/>
                        </a:spcBef>
                        <a:spcAft>
                          <a:spcPts val="0"/>
                        </a:spcAft>
                        <a:buNone/>
                      </a:pPr>
                      <a:r>
                        <a:rPr lang="en">
                          <a:latin typeface="Trebuchet MS"/>
                          <a:ea typeface="Trebuchet MS"/>
                          <a:cs typeface="Trebuchet MS"/>
                          <a:sym typeface="Trebuchet MS"/>
                        </a:rPr>
                        <a:t>- Severe vasoconstriction</a:t>
                      </a:r>
                      <a:r>
                        <a:rPr lang="en">
                          <a:solidFill>
                            <a:srgbClr val="CC0000"/>
                          </a:solidFill>
                          <a:latin typeface="Trebuchet MS"/>
                          <a:ea typeface="Trebuchet MS"/>
                          <a:cs typeface="Trebuchet MS"/>
                          <a:sym typeface="Trebuchet MS"/>
                        </a:rPr>
                        <a:t> (α1)</a:t>
                      </a:r>
                      <a:endParaRPr>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 Reflex bradycardia due to severe Vasoconstriction.</a:t>
                      </a:r>
                      <a:br>
                        <a:rPr lang="en">
                          <a:latin typeface="Trebuchet MS"/>
                          <a:ea typeface="Trebuchet MS"/>
                          <a:cs typeface="Trebuchet MS"/>
                          <a:sym typeface="Trebuchet MS"/>
                        </a:rPr>
                      </a:br>
                      <a:r>
                        <a:rPr lang="en" sz="1200">
                          <a:solidFill>
                            <a:srgbClr val="999999"/>
                          </a:solidFill>
                          <a:latin typeface="Trebuchet MS"/>
                          <a:ea typeface="Trebuchet MS"/>
                          <a:cs typeface="Trebuchet MS"/>
                          <a:sym typeface="Trebuchet MS"/>
                        </a:rPr>
                        <a:t>(The body tries to regulate itself)</a:t>
                      </a:r>
                      <a:endParaRPr sz="12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 Increase force of contraction but decrease heart rate (β1)</a:t>
                      </a:r>
                      <a:endParaRPr>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None/>
                      </a:pPr>
                      <a:r>
                        <a:rPr lang="en">
                          <a:solidFill>
                            <a:srgbClr val="CC0000"/>
                          </a:solidFill>
                          <a:latin typeface="Trebuchet MS"/>
                          <a:ea typeface="Trebuchet MS"/>
                          <a:cs typeface="Trebuchet MS"/>
                          <a:sym typeface="Trebuchet MS"/>
                        </a:rPr>
                        <a:t>β1</a:t>
                      </a:r>
                      <a:r>
                        <a:rPr lang="en">
                          <a:latin typeface="Trebuchet MS"/>
                          <a:ea typeface="Trebuchet MS"/>
                          <a:cs typeface="Trebuchet MS"/>
                          <a:sym typeface="Trebuchet MS"/>
                        </a:rPr>
                        <a:t>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-inotropic effect                                  - chronotropic effect                             - increase cardiac output</a:t>
                      </a:r>
                      <a:br>
                        <a:rPr lang="en">
                          <a:latin typeface="Trebuchet MS"/>
                          <a:ea typeface="Trebuchet MS"/>
                          <a:cs typeface="Trebuchet MS"/>
                          <a:sym typeface="Trebuchet MS"/>
                        </a:rPr>
                      </a:br>
                      <a:r>
                        <a:rPr lang="en">
                          <a:solidFill>
                            <a:srgbClr val="CC0000"/>
                          </a:solidFill>
                          <a:latin typeface="Trebuchet MS"/>
                          <a:ea typeface="Trebuchet MS"/>
                          <a:cs typeface="Trebuchet MS"/>
                          <a:sym typeface="Trebuchet MS"/>
                        </a:rPr>
                        <a:t>β2</a:t>
                      </a:r>
                      <a:r>
                        <a:rPr lang="en">
                          <a:latin typeface="Trebuchet MS"/>
                          <a:ea typeface="Trebuchet MS"/>
                          <a:cs typeface="Trebuchet MS"/>
                          <a:sym typeface="Trebuchet MS"/>
                        </a:rPr>
                        <a:t> :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Vasodilation of blood vessels of skeletal muscles and coronaries -Bronchodilation                                     - Relaxation of uterus                            - Hyperglycemia</a:t>
                      </a:r>
                      <a:br>
                        <a:rPr lang="en">
                          <a:latin typeface="Trebuchet MS"/>
                          <a:ea typeface="Trebuchet MS"/>
                          <a:cs typeface="Trebuchet MS"/>
                          <a:sym typeface="Trebuchet MS"/>
                        </a:rPr>
                      </a:br>
                      <a:r>
                        <a:rPr lang="en">
                          <a:solidFill>
                            <a:srgbClr val="CC0000"/>
                          </a:solidFill>
                          <a:latin typeface="Trebuchet MS"/>
                          <a:ea typeface="Trebuchet MS"/>
                          <a:cs typeface="Trebuchet MS"/>
                          <a:sym typeface="Trebuchet MS"/>
                        </a:rPr>
                        <a:t>β3</a:t>
                      </a:r>
                      <a:r>
                        <a:rPr lang="en">
                          <a:latin typeface="Trebuchet MS"/>
                          <a:ea typeface="Trebuchet MS"/>
                          <a:cs typeface="Trebuchet MS"/>
                          <a:sym typeface="Trebuchet MS"/>
                        </a:rPr>
                        <a:t> : </a:t>
                      </a:r>
                      <a:endParaRPr>
                        <a:latin typeface="Trebuchet MS"/>
                        <a:ea typeface="Trebuchet MS"/>
                        <a:cs typeface="Trebuchet MS"/>
                        <a:sym typeface="Trebuchet MS"/>
                      </a:endParaRPr>
                    </a:p>
                    <a:p>
                      <a:pPr indent="0" lvl="0" marL="0" rtl="0" algn="l">
                        <a:spcBef>
                          <a:spcPts val="0"/>
                        </a:spcBef>
                        <a:spcAft>
                          <a:spcPts val="0"/>
                        </a:spcAft>
                        <a:buNone/>
                      </a:pPr>
                      <a:r>
                        <a:rPr lang="en">
                          <a:latin typeface="Trebuchet MS"/>
                          <a:ea typeface="Trebuchet MS"/>
                          <a:cs typeface="Trebuchet MS"/>
                          <a:sym typeface="Trebuchet MS"/>
                        </a:rPr>
                        <a:t>- lipolysis</a:t>
                      </a:r>
                      <a:endParaRPr>
                        <a:latin typeface="Trebuchet MS"/>
                        <a:ea typeface="Trebuchet MS"/>
                        <a:cs typeface="Trebuchet MS"/>
                        <a:sym typeface="Trebuchet MS"/>
                      </a:endParaRPr>
                    </a:p>
                  </a:txBody>
                  <a:tcPr marT="91425" marB="91425" marR="91425" marL="91425" anchor="ctr"/>
                </a:tc>
              </a:tr>
              <a:tr h="1484525">
                <a:tc rowSpan="2">
                  <a:txBody>
                    <a:bodyPr/>
                    <a:lstStyle/>
                    <a:p>
                      <a:pPr indent="0" lvl="0" marL="0" rtl="0" algn="ctr">
                        <a:spcBef>
                          <a:spcPts val="0"/>
                        </a:spcBef>
                        <a:spcAft>
                          <a:spcPts val="0"/>
                        </a:spcAft>
                        <a:buNone/>
                      </a:pPr>
                      <a:r>
                        <a:rPr b="1" lang="en">
                          <a:latin typeface="Trebuchet MS"/>
                          <a:ea typeface="Trebuchet MS"/>
                          <a:cs typeface="Trebuchet MS"/>
                          <a:sym typeface="Trebuchet MS"/>
                        </a:rPr>
                        <a:t>Uses</a:t>
                      </a:r>
                      <a:endParaRPr b="1">
                        <a:latin typeface="Trebuchet MS"/>
                        <a:ea typeface="Trebuchet MS"/>
                        <a:cs typeface="Trebuchet MS"/>
                        <a:sym typeface="Trebuchet MS"/>
                      </a:endParaRPr>
                    </a:p>
                    <a:p>
                      <a:pPr indent="0" lvl="0" marL="0" rtl="0" algn="ctr">
                        <a:spcBef>
                          <a:spcPts val="0"/>
                        </a:spcBef>
                        <a:spcAft>
                          <a:spcPts val="0"/>
                        </a:spcAft>
                        <a:buNone/>
                      </a:pPr>
                      <a:r>
                        <a:t/>
                      </a:r>
                      <a:endParaRPr b="1">
                        <a:latin typeface="Trebuchet MS"/>
                        <a:ea typeface="Trebuchet MS"/>
                        <a:cs typeface="Trebuchet MS"/>
                        <a:sym typeface="Trebuchet MS"/>
                      </a:endParaRPr>
                    </a:p>
                  </a:txBody>
                  <a:tcPr marT="91425" marB="91425" marR="91425" marL="91425" anchor="ctr">
                    <a:solidFill>
                      <a:srgbClr val="000000">
                        <a:alpha val="17410"/>
                      </a:srgbClr>
                    </a:solidFill>
                  </a:tcPr>
                </a:tc>
                <a:tc>
                  <a:txBody>
                    <a:bodyPr/>
                    <a:lstStyle/>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Locally:</a:t>
                      </a:r>
                      <a:endParaRPr>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As a local haemostatic with local anesthetic </a:t>
                      </a:r>
                      <a:r>
                        <a:rPr lang="en">
                          <a:solidFill>
                            <a:srgbClr val="999999"/>
                          </a:solidFill>
                          <a:latin typeface="Trebuchet MS"/>
                          <a:ea typeface="Trebuchet MS"/>
                          <a:cs typeface="Trebuchet MS"/>
                          <a:sym typeface="Trebuchet MS"/>
                        </a:rPr>
                        <a:t>(to reduce tachycardia &amp; irritability,</a:t>
                      </a:r>
                      <a:endParaRPr>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a:solidFill>
                            <a:srgbClr val="999999"/>
                          </a:solidFill>
                          <a:latin typeface="Trebuchet MS"/>
                          <a:ea typeface="Trebuchet MS"/>
                          <a:cs typeface="Trebuchet MS"/>
                          <a:sym typeface="Trebuchet MS"/>
                        </a:rPr>
                        <a:t>but as side effect, may produce necrosis &amp; sloughing of the skin).</a:t>
                      </a:r>
                      <a:endParaRPr>
                        <a:solidFill>
                          <a:srgbClr val="999999"/>
                        </a:solidFill>
                        <a:latin typeface="Trebuchet MS"/>
                        <a:ea typeface="Trebuchet MS"/>
                        <a:cs typeface="Trebuchet MS"/>
                        <a:sym typeface="Trebuchet MS"/>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 Used mainly in cardiac arrest </a:t>
                      </a:r>
                      <a:r>
                        <a:rPr lang="en" sz="1200">
                          <a:solidFill>
                            <a:srgbClr val="999999"/>
                          </a:solidFill>
                          <a:latin typeface="Trebuchet MS"/>
                          <a:ea typeface="Trebuchet MS"/>
                          <a:cs typeface="Trebuchet MS"/>
                          <a:sym typeface="Trebuchet MS"/>
                        </a:rPr>
                        <a:t>to increase heart rate </a:t>
                      </a:r>
                      <a:r>
                        <a:rPr lang="en" sz="1200">
                          <a:latin typeface="Trebuchet MS"/>
                          <a:ea typeface="Trebuchet MS"/>
                          <a:cs typeface="Trebuchet MS"/>
                          <a:sym typeface="Trebuchet MS"/>
                        </a:rPr>
                        <a:t>(Parenteral)</a:t>
                      </a:r>
                      <a:endParaRPr sz="1200">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sz="1200">
                          <a:solidFill>
                            <a:srgbClr val="999999"/>
                          </a:solidFill>
                          <a:latin typeface="Trebuchet MS"/>
                          <a:ea typeface="Trebuchet MS"/>
                          <a:cs typeface="Trebuchet MS"/>
                          <a:sym typeface="Trebuchet MS"/>
                        </a:rPr>
                        <a:t>Better than adrenaline because it has less side effects</a:t>
                      </a:r>
                      <a:endParaRPr sz="1200">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a:latin typeface="Trebuchet MS"/>
                          <a:ea typeface="Trebuchet MS"/>
                          <a:cs typeface="Trebuchet MS"/>
                          <a:sym typeface="Trebuchet MS"/>
                        </a:rPr>
                        <a:t>- Rarely in acute attack of asthma (inhalation)</a:t>
                      </a:r>
                      <a:endParaRPr>
                        <a:latin typeface="Trebuchet MS"/>
                        <a:ea typeface="Trebuchet MS"/>
                        <a:cs typeface="Trebuchet MS"/>
                        <a:sym typeface="Trebuchet MS"/>
                      </a:endParaRPr>
                    </a:p>
                  </a:txBody>
                  <a:tcPr marT="91425" marB="91425" marR="91425" marL="91425" anchor="ctr"/>
                </a:tc>
              </a:tr>
              <a:tr h="2297575">
                <a:tc vMerge="1"/>
                <a:tc>
                  <a:txBody>
                    <a:bodyPr/>
                    <a:lstStyle/>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Systemically:</a:t>
                      </a:r>
                      <a:endParaRPr>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latin typeface="Trebuchet MS"/>
                          <a:ea typeface="Trebuchet MS"/>
                          <a:cs typeface="Trebuchet MS"/>
                          <a:sym typeface="Trebuchet MS"/>
                        </a:rPr>
                        <a:t>1-hypotensive states :in septic shock (hypotension) if fluid replacement and inotropes fail.</a:t>
                      </a:r>
                      <a:endParaRPr>
                        <a:latin typeface="Trebuchet MS"/>
                        <a:ea typeface="Trebuchet MS"/>
                        <a:cs typeface="Trebuchet MS"/>
                        <a:sym typeface="Trebuchet MS"/>
                      </a:endParaRPr>
                    </a:p>
                    <a:p>
                      <a:pPr indent="0" lvl="0" marL="0" rtl="0" algn="ctr">
                        <a:spcBef>
                          <a:spcPts val="0"/>
                        </a:spcBef>
                        <a:spcAft>
                          <a:spcPts val="0"/>
                        </a:spcAft>
                        <a:buNone/>
                      </a:pPr>
                      <a:r>
                        <a:t/>
                      </a:r>
                      <a:endParaRPr>
                        <a:solidFill>
                          <a:srgbClr val="3C78D8"/>
                        </a:solidFill>
                        <a:latin typeface="Trebuchet MS"/>
                        <a:ea typeface="Trebuchet MS"/>
                        <a:cs typeface="Trebuchet MS"/>
                        <a:sym typeface="Trebuchet MS"/>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t/>
                      </a:r>
                      <a:endParaRPr>
                        <a:solidFill>
                          <a:srgbClr val="CC0000"/>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b="1" lang="en">
                          <a:solidFill>
                            <a:srgbClr val="CC0000"/>
                          </a:solidFill>
                          <a:latin typeface="Trebuchet MS"/>
                          <a:ea typeface="Trebuchet MS"/>
                          <a:cs typeface="Trebuchet MS"/>
                          <a:sym typeface="Trebuchet MS"/>
                        </a:rPr>
                        <a:t>Contraindications:</a:t>
                      </a:r>
                      <a:endParaRPr b="1">
                        <a:solidFill>
                          <a:srgbClr val="CC0000"/>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rgbClr val="CC0000"/>
                          </a:solidFill>
                          <a:latin typeface="Trebuchet MS"/>
                          <a:ea typeface="Trebuchet MS"/>
                          <a:cs typeface="Trebuchet MS"/>
                          <a:sym typeface="Trebuchet MS"/>
                        </a:rPr>
                        <a:t>1-hyperthyroidism</a:t>
                      </a:r>
                      <a:endParaRPr>
                        <a:solidFill>
                          <a:srgbClr val="CC0000"/>
                        </a:solidFill>
                        <a:latin typeface="Trebuchet MS"/>
                        <a:ea typeface="Trebuchet MS"/>
                        <a:cs typeface="Trebuchet MS"/>
                        <a:sym typeface="Trebuchet MS"/>
                      </a:endParaRPr>
                    </a:p>
                    <a:p>
                      <a:pPr indent="0" lvl="0" marL="0" rtl="0" algn="ctr">
                        <a:spcBef>
                          <a:spcPts val="0"/>
                        </a:spcBef>
                        <a:spcAft>
                          <a:spcPts val="0"/>
                        </a:spcAft>
                        <a:buClr>
                          <a:schemeClr val="dk1"/>
                        </a:buClr>
                        <a:buSzPts val="1100"/>
                        <a:buFont typeface="Arial"/>
                        <a:buNone/>
                      </a:pPr>
                      <a:r>
                        <a:rPr lang="en">
                          <a:solidFill>
                            <a:srgbClr val="999999"/>
                          </a:solidFill>
                          <a:latin typeface="Trebuchet MS"/>
                          <a:ea typeface="Trebuchet MS"/>
                          <a:cs typeface="Trebuchet MS"/>
                          <a:sym typeface="Trebuchet MS"/>
                        </a:rPr>
                        <a:t>Thyroid gland over produces thyroxine which also increases cardiac output</a:t>
                      </a:r>
                      <a:endParaRPr>
                        <a:solidFill>
                          <a:srgbClr val="999999"/>
                        </a:solidFill>
                        <a:latin typeface="Trebuchet MS"/>
                        <a:ea typeface="Trebuchet MS"/>
                        <a:cs typeface="Trebuchet MS"/>
                        <a:sym typeface="Trebuchet MS"/>
                      </a:endParaRPr>
                    </a:p>
                    <a:p>
                      <a:pPr indent="0" lvl="0" marL="0" rtl="0" algn="ctr">
                        <a:spcBef>
                          <a:spcPts val="0"/>
                        </a:spcBef>
                        <a:spcAft>
                          <a:spcPts val="0"/>
                        </a:spcAft>
                        <a:buNone/>
                      </a:pPr>
                      <a:r>
                        <a:rPr lang="en">
                          <a:solidFill>
                            <a:srgbClr val="CC0000"/>
                          </a:solidFill>
                          <a:latin typeface="Trebuchet MS"/>
                          <a:ea typeface="Trebuchet MS"/>
                          <a:cs typeface="Trebuchet MS"/>
                          <a:sym typeface="Trebuchet MS"/>
                        </a:rPr>
                        <a:t>2-Congestive heart disease CHD</a:t>
                      </a:r>
                      <a:endParaRPr>
                        <a:solidFill>
                          <a:srgbClr val="CC0000"/>
                        </a:solidFill>
                        <a:latin typeface="Trebuchet MS"/>
                        <a:ea typeface="Trebuchet MS"/>
                        <a:cs typeface="Trebuchet MS"/>
                        <a:sym typeface="Trebuchet MS"/>
                      </a:endParaRPr>
                    </a:p>
                  </a:txBody>
                  <a:tcPr marT="91425" marB="91425" marR="91425" marL="9142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harmacy Infographics by Slidesgo">
  <a:themeElements>
    <a:clrScheme name="Simple Light">
      <a:dk1>
        <a:srgbClr val="000000"/>
      </a:dk1>
      <a:lt1>
        <a:srgbClr val="FFFFFF"/>
      </a:lt1>
      <a:dk2>
        <a:srgbClr val="18B3C4"/>
      </a:dk2>
      <a:lt2>
        <a:srgbClr val="68D3D3"/>
      </a:lt2>
      <a:accent1>
        <a:srgbClr val="93D6D6"/>
      </a:accent1>
      <a:accent2>
        <a:srgbClr val="C4EEEE"/>
      </a:accent2>
      <a:accent3>
        <a:srgbClr val="FA8080"/>
      </a:accent3>
      <a:accent4>
        <a:srgbClr val="FFA9A9"/>
      </a:accent4>
      <a:accent5>
        <a:srgbClr val="FFE4E4"/>
      </a:accent5>
      <a:accent6>
        <a:srgbClr val="F2EB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