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Arimo"/>
      <p:regular r:id="rId29"/>
      <p:bold r:id="rId30"/>
      <p:italic r:id="rId31"/>
      <p:boldItalic r:id="rId32"/>
    </p:embeddedFont>
    <p:embeddedFont>
      <p:font typeface="Fira Sans"/>
      <p:regular r:id="rId33"/>
      <p:bold r:id="rId34"/>
      <p:italic r:id="rId35"/>
      <p:boldItalic r:id="rId36"/>
    </p:embeddedFont>
    <p:embeddedFont>
      <p:font typeface="Fira Sans Extra Condense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gJcmsJDzblIPwViSJMlexlPkqT/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d 442"/>
  <p:cmAuthor clrIdx="1" id="1" initials="" lastIdx="1" name="Hend Almogar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90903D-8D81-4D7E-A59D-9B9B862D5D4E}">
  <a:tblStyle styleId="{4490903D-8D81-4D7E-A59D-9B9B862D5D4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5B9C4D0-6B02-4C2D-AEBA-2FE10D82585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boldItalic.fntdata"/><Relationship Id="rId20" Type="http://schemas.openxmlformats.org/officeDocument/2006/relationships/slide" Target="slides/slide12.xml"/><Relationship Id="rId41"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Arimo-regular.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3.xml"/><Relationship Id="rId33" Type="http://schemas.openxmlformats.org/officeDocument/2006/relationships/font" Target="fonts/FiraSans-regular.fntdata"/><Relationship Id="rId10" Type="http://schemas.openxmlformats.org/officeDocument/2006/relationships/slide" Target="slides/slide2.xml"/><Relationship Id="rId32" Type="http://schemas.openxmlformats.org/officeDocument/2006/relationships/font" Target="fonts/Arimo-boldItalic.fntdata"/><Relationship Id="rId13" Type="http://schemas.openxmlformats.org/officeDocument/2006/relationships/slide" Target="slides/slide5.xml"/><Relationship Id="rId35" Type="http://schemas.openxmlformats.org/officeDocument/2006/relationships/font" Target="fonts/FiraSans-italic.fntdata"/><Relationship Id="rId12" Type="http://schemas.openxmlformats.org/officeDocument/2006/relationships/slide" Target="slides/slide4.xml"/><Relationship Id="rId34" Type="http://schemas.openxmlformats.org/officeDocument/2006/relationships/font" Target="fonts/FiraSans-bold.fntdata"/><Relationship Id="rId15" Type="http://schemas.openxmlformats.org/officeDocument/2006/relationships/slide" Target="slides/slide7.xml"/><Relationship Id="rId37" Type="http://schemas.openxmlformats.org/officeDocument/2006/relationships/font" Target="fonts/FiraSansExtraCondensed-regular.fntdata"/><Relationship Id="rId14" Type="http://schemas.openxmlformats.org/officeDocument/2006/relationships/slide" Target="slides/slide6.xml"/><Relationship Id="rId36" Type="http://schemas.openxmlformats.org/officeDocument/2006/relationships/font" Target="fonts/FiraSans-boldItalic.fntdata"/><Relationship Id="rId17" Type="http://schemas.openxmlformats.org/officeDocument/2006/relationships/slide" Target="slides/slide9.xml"/><Relationship Id="rId39" Type="http://schemas.openxmlformats.org/officeDocument/2006/relationships/font" Target="fonts/FiraSansExtraCondensed-italic.fntdata"/><Relationship Id="rId16" Type="http://schemas.openxmlformats.org/officeDocument/2006/relationships/slide" Target="slides/slide8.xml"/><Relationship Id="rId38" Type="http://schemas.openxmlformats.org/officeDocument/2006/relationships/font" Target="fonts/FiraSansExtraCondensed-bold.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21T19:48:57.352">
    <p:pos x="41" y="771"/>
    <p:text>check the slides for all this information</p:text>
    <p:extLst>
      <p:ext uri="{C676402C-5697-4E1C-873F-D02D1690AC5C}">
        <p15:threadingInfo timeZoneBias="0"/>
      </p:ext>
      <p:ext uri="http://customooxmlschemas.google.com/">
        <go:slidesCustomData xmlns:go="http://customooxmlschemas.google.com/" commentPostId="AAAAUcXDiaA"/>
      </p:ext>
    </p:extLst>
  </p:cm>
  <p:cm authorId="1" idx="1" dt="2022-01-21T19:48:57.352">
    <p:pos x="41" y="771"/>
    <p:text>we've checked them but couldn't tell what is wrong, could you please tell us what do you mean ? thank you</p:text>
    <p:extLst>
      <p:ext uri="{C676402C-5697-4E1C-873F-D02D1690AC5C}">
        <p15:threadingInfo timeZoneBias="0">
          <p15:parentCm authorId="0" idx="1"/>
        </p15:threadingInfo>
      </p:ext>
      <p:ext uri="http://customooxmlschemas.google.com/">
        <go:slidesCustomData xmlns:go="http://customooxmlschemas.google.com/" commentPostId="AAAAUcXDia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4" name="Google Shape;814;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0" name="Google Shape;82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0" name="Google Shape;830;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6" name="Google Shape;8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0" name="Google Shape;8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6" name="Google Shape;9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2" name="Google Shape;9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d1c25edc6e_4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d1c25edc6e_4_30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 name="Google Shape;72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8" name="Google Shape;79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2"/>
          <p:cNvSpPr txBox="1"/>
          <p:nvPr>
            <p:ph type="title"/>
          </p:nvPr>
        </p:nvSpPr>
        <p:spPr>
          <a:xfrm>
            <a:off x="2839338" y="2322300"/>
            <a:ext cx="34653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12" name="Google Shape;12;p22"/>
          <p:cNvSpPr txBox="1"/>
          <p:nvPr>
            <p:ph idx="2" type="title"/>
          </p:nvPr>
        </p:nvSpPr>
        <p:spPr>
          <a:xfrm>
            <a:off x="2839338" y="549600"/>
            <a:ext cx="3465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0700">
                <a:solidFill>
                  <a:schemeClr val="accent4"/>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 name="Google Shape;13;p22"/>
          <p:cNvSpPr txBox="1"/>
          <p:nvPr>
            <p:ph idx="1" type="subTitle"/>
          </p:nvPr>
        </p:nvSpPr>
        <p:spPr>
          <a:xfrm>
            <a:off x="3421338" y="3164100"/>
            <a:ext cx="23013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 name="Google Shape;14;p22"/>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2"/>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2"/>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2"/>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2"/>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2"/>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2"/>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2"/>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1" name="Shape 101"/>
        <p:cNvGrpSpPr/>
        <p:nvPr/>
      </p:nvGrpSpPr>
      <p:grpSpPr>
        <a:xfrm>
          <a:off x="0" y="0"/>
          <a:ext cx="0" cy="0"/>
          <a:chOff x="0" y="0"/>
          <a:chExt cx="0" cy="0"/>
        </a:xfrm>
      </p:grpSpPr>
      <p:sp>
        <p:nvSpPr>
          <p:cNvPr id="102" name="Google Shape;102;p31"/>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1"/>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1"/>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1"/>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1"/>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1"/>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1"/>
          <p:cNvSpPr txBox="1"/>
          <p:nvPr>
            <p:ph type="title"/>
          </p:nvPr>
        </p:nvSpPr>
        <p:spPr>
          <a:xfrm>
            <a:off x="1940850" y="1113300"/>
            <a:ext cx="5262300" cy="291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9" name="Google Shape;10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110" name="Google Shape;110;p31"/>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1"/>
          <p:cNvSpPr/>
          <p:nvPr/>
        </p:nvSpPr>
        <p:spPr>
          <a:xfrm rot="9418929">
            <a:off x="4165756"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1"/>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1"/>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4" name="Shape 114"/>
        <p:cNvGrpSpPr/>
        <p:nvPr/>
      </p:nvGrpSpPr>
      <p:grpSpPr>
        <a:xfrm>
          <a:off x="0" y="0"/>
          <a:ext cx="0" cy="0"/>
          <a:chOff x="0" y="0"/>
          <a:chExt cx="0" cy="0"/>
        </a:xfrm>
      </p:grpSpPr>
      <p:sp>
        <p:nvSpPr>
          <p:cNvPr id="115" name="Google Shape;115;p32"/>
          <p:cNvSpPr txBox="1"/>
          <p:nvPr>
            <p:ph type="title"/>
          </p:nvPr>
        </p:nvSpPr>
        <p:spPr>
          <a:xfrm>
            <a:off x="895275" y="1088100"/>
            <a:ext cx="273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6" name="Google Shape;11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117" name="Google Shape;117;p32"/>
          <p:cNvSpPr txBox="1"/>
          <p:nvPr>
            <p:ph idx="1" type="subTitle"/>
          </p:nvPr>
        </p:nvSpPr>
        <p:spPr>
          <a:xfrm>
            <a:off x="895275" y="1901225"/>
            <a:ext cx="2731800" cy="132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2"/>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2"/>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2"/>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2"/>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2"/>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3" name="Shape 123"/>
        <p:cNvGrpSpPr/>
        <p:nvPr/>
      </p:nvGrpSpPr>
      <p:grpSpPr>
        <a:xfrm>
          <a:off x="0" y="0"/>
          <a:ext cx="0" cy="0"/>
          <a:chOff x="0" y="0"/>
          <a:chExt cx="0" cy="0"/>
        </a:xfrm>
      </p:grpSpPr>
      <p:sp>
        <p:nvSpPr>
          <p:cNvPr id="124" name="Google Shape;124;p33"/>
          <p:cNvSpPr txBox="1"/>
          <p:nvPr>
            <p:ph type="title"/>
          </p:nvPr>
        </p:nvSpPr>
        <p:spPr>
          <a:xfrm>
            <a:off x="1028750" y="1681350"/>
            <a:ext cx="2874600" cy="85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3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5" name="Google Shape;12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126" name="Google Shape;126;p33"/>
          <p:cNvSpPr txBox="1"/>
          <p:nvPr>
            <p:ph idx="1" type="subTitle"/>
          </p:nvPr>
        </p:nvSpPr>
        <p:spPr>
          <a:xfrm>
            <a:off x="1028750" y="2539600"/>
            <a:ext cx="2874600" cy="125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3"/>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3"/>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3"/>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3"/>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3"/>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3"/>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3"/>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3"/>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3"/>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3"/>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34"/>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4"/>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4"/>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4"/>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4"/>
          <p:cNvSpPr txBox="1"/>
          <p:nvPr>
            <p:ph type="title"/>
          </p:nvPr>
        </p:nvSpPr>
        <p:spPr>
          <a:xfrm>
            <a:off x="750500" y="549600"/>
            <a:ext cx="3496800" cy="32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700">
                <a:solidFill>
                  <a:srgbClr val="0B53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34"/>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5" name="Shape 145"/>
        <p:cNvGrpSpPr/>
        <p:nvPr/>
      </p:nvGrpSpPr>
      <p:grpSpPr>
        <a:xfrm>
          <a:off x="0" y="0"/>
          <a:ext cx="0" cy="0"/>
          <a:chOff x="0" y="0"/>
          <a:chExt cx="0" cy="0"/>
        </a:xfrm>
      </p:grpSpPr>
      <p:sp>
        <p:nvSpPr>
          <p:cNvPr id="146" name="Google Shape;14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47" name="Shape 147"/>
        <p:cNvGrpSpPr/>
        <p:nvPr/>
      </p:nvGrpSpPr>
      <p:grpSpPr>
        <a:xfrm>
          <a:off x="0" y="0"/>
          <a:ext cx="0" cy="0"/>
          <a:chOff x="0" y="0"/>
          <a:chExt cx="0" cy="0"/>
        </a:xfrm>
      </p:grpSpPr>
      <p:sp>
        <p:nvSpPr>
          <p:cNvPr id="148" name="Google Shape;148;p3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p36"/>
          <p:cNvSpPr txBox="1"/>
          <p:nvPr>
            <p:ph idx="2" type="title"/>
          </p:nvPr>
        </p:nvSpPr>
        <p:spPr>
          <a:xfrm>
            <a:off x="362625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0" name="Google Shape;150;p36"/>
          <p:cNvSpPr txBox="1"/>
          <p:nvPr>
            <p:ph idx="1" type="subTitle"/>
          </p:nvPr>
        </p:nvSpPr>
        <p:spPr>
          <a:xfrm>
            <a:off x="362625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 name="Google Shape;151;p36"/>
          <p:cNvSpPr txBox="1"/>
          <p:nvPr>
            <p:ph idx="3" type="title"/>
          </p:nvPr>
        </p:nvSpPr>
        <p:spPr>
          <a:xfrm>
            <a:off x="10191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2" name="Google Shape;152;p36"/>
          <p:cNvSpPr txBox="1"/>
          <p:nvPr>
            <p:ph idx="4" type="subTitle"/>
          </p:nvPr>
        </p:nvSpPr>
        <p:spPr>
          <a:xfrm>
            <a:off x="10191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36"/>
          <p:cNvSpPr txBox="1"/>
          <p:nvPr>
            <p:ph idx="5" type="title"/>
          </p:nvPr>
        </p:nvSpPr>
        <p:spPr>
          <a:xfrm>
            <a:off x="62334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4" name="Google Shape;154;p36"/>
          <p:cNvSpPr txBox="1"/>
          <p:nvPr>
            <p:ph idx="6" type="subTitle"/>
          </p:nvPr>
        </p:nvSpPr>
        <p:spPr>
          <a:xfrm>
            <a:off x="62334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 name="Google Shape;155;p36"/>
          <p:cNvSpPr txBox="1"/>
          <p:nvPr>
            <p:ph idx="7" type="title"/>
          </p:nvPr>
        </p:nvSpPr>
        <p:spPr>
          <a:xfrm>
            <a:off x="10191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6" name="Google Shape;156;p36"/>
          <p:cNvSpPr txBox="1"/>
          <p:nvPr>
            <p:ph idx="8" type="subTitle"/>
          </p:nvPr>
        </p:nvSpPr>
        <p:spPr>
          <a:xfrm>
            <a:off x="10191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7" name="Google Shape;157;p36"/>
          <p:cNvSpPr txBox="1"/>
          <p:nvPr>
            <p:ph idx="9" type="title"/>
          </p:nvPr>
        </p:nvSpPr>
        <p:spPr>
          <a:xfrm>
            <a:off x="62334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8" name="Google Shape;158;p36"/>
          <p:cNvSpPr txBox="1"/>
          <p:nvPr>
            <p:ph idx="13" type="subTitle"/>
          </p:nvPr>
        </p:nvSpPr>
        <p:spPr>
          <a:xfrm>
            <a:off x="62334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9" name="Google Shape;159;p36"/>
          <p:cNvSpPr txBox="1"/>
          <p:nvPr>
            <p:ph idx="14" type="title"/>
          </p:nvPr>
        </p:nvSpPr>
        <p:spPr>
          <a:xfrm>
            <a:off x="362625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60" name="Google Shape;160;p36"/>
          <p:cNvSpPr txBox="1"/>
          <p:nvPr>
            <p:ph idx="15" type="subTitle"/>
          </p:nvPr>
        </p:nvSpPr>
        <p:spPr>
          <a:xfrm>
            <a:off x="362625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1" name="Google Shape;161;p36"/>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6"/>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63" name="Shape 163"/>
        <p:cNvGrpSpPr/>
        <p:nvPr/>
      </p:nvGrpSpPr>
      <p:grpSpPr>
        <a:xfrm>
          <a:off x="0" y="0"/>
          <a:ext cx="0" cy="0"/>
          <a:chOff x="0" y="0"/>
          <a:chExt cx="0" cy="0"/>
        </a:xfrm>
      </p:grpSpPr>
      <p:sp>
        <p:nvSpPr>
          <p:cNvPr id="164" name="Google Shape;164;p3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37"/>
          <p:cNvSpPr txBox="1"/>
          <p:nvPr>
            <p:ph idx="2" type="title"/>
          </p:nvPr>
        </p:nvSpPr>
        <p:spPr>
          <a:xfrm>
            <a:off x="59929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6" name="Google Shape;166;p37"/>
          <p:cNvSpPr txBox="1"/>
          <p:nvPr>
            <p:ph idx="1" type="subTitle"/>
          </p:nvPr>
        </p:nvSpPr>
        <p:spPr>
          <a:xfrm>
            <a:off x="6001663"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7"/>
          <p:cNvSpPr txBox="1"/>
          <p:nvPr>
            <p:ph idx="3" type="title"/>
          </p:nvPr>
        </p:nvSpPr>
        <p:spPr>
          <a:xfrm>
            <a:off x="3558732"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8" name="Google Shape;168;p37"/>
          <p:cNvSpPr txBox="1"/>
          <p:nvPr>
            <p:ph idx="4" type="subTitle"/>
          </p:nvPr>
        </p:nvSpPr>
        <p:spPr>
          <a:xfrm>
            <a:off x="3558770"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7"/>
          <p:cNvSpPr txBox="1"/>
          <p:nvPr>
            <p:ph idx="5" type="title"/>
          </p:nvPr>
        </p:nvSpPr>
        <p:spPr>
          <a:xfrm>
            <a:off x="11158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0" name="Google Shape;170;p37"/>
          <p:cNvSpPr txBox="1"/>
          <p:nvPr>
            <p:ph idx="6" type="subTitle"/>
          </p:nvPr>
        </p:nvSpPr>
        <p:spPr>
          <a:xfrm>
            <a:off x="1115838"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7"/>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7"/>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7"/>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7"/>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7"/>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7"/>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7"/>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7"/>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7"/>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7"/>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181" name="Shape 181"/>
        <p:cNvGrpSpPr/>
        <p:nvPr/>
      </p:nvGrpSpPr>
      <p:grpSpPr>
        <a:xfrm>
          <a:off x="0" y="0"/>
          <a:ext cx="0" cy="0"/>
          <a:chOff x="0" y="0"/>
          <a:chExt cx="0" cy="0"/>
        </a:xfrm>
      </p:grpSpPr>
      <p:sp>
        <p:nvSpPr>
          <p:cNvPr id="182" name="Google Shape;182;p3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3" name="Google Shape;183;p38"/>
          <p:cNvSpPr txBox="1"/>
          <p:nvPr>
            <p:ph idx="2" type="title"/>
          </p:nvPr>
        </p:nvSpPr>
        <p:spPr>
          <a:xfrm>
            <a:off x="6017838"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4" name="Google Shape;184;p38"/>
          <p:cNvSpPr txBox="1"/>
          <p:nvPr>
            <p:ph idx="1" type="subTitle"/>
          </p:nvPr>
        </p:nvSpPr>
        <p:spPr>
          <a:xfrm>
            <a:off x="6017838"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8"/>
          <p:cNvSpPr txBox="1"/>
          <p:nvPr>
            <p:ph idx="3" type="title"/>
          </p:nvPr>
        </p:nvSpPr>
        <p:spPr>
          <a:xfrm>
            <a:off x="3579270"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6" name="Google Shape;186;p38"/>
          <p:cNvSpPr txBox="1"/>
          <p:nvPr>
            <p:ph idx="4" type="subTitle"/>
          </p:nvPr>
        </p:nvSpPr>
        <p:spPr>
          <a:xfrm>
            <a:off x="3579270"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8"/>
          <p:cNvSpPr txBox="1"/>
          <p:nvPr>
            <p:ph idx="5" type="title"/>
          </p:nvPr>
        </p:nvSpPr>
        <p:spPr>
          <a:xfrm>
            <a:off x="1136375"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8" name="Google Shape;188;p38"/>
          <p:cNvSpPr txBox="1"/>
          <p:nvPr>
            <p:ph idx="6" type="subTitle"/>
          </p:nvPr>
        </p:nvSpPr>
        <p:spPr>
          <a:xfrm>
            <a:off x="1136375"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8"/>
          <p:cNvSpPr txBox="1"/>
          <p:nvPr>
            <p:ph idx="7" type="title"/>
          </p:nvPr>
        </p:nvSpPr>
        <p:spPr>
          <a:xfrm>
            <a:off x="1240175" y="2026382"/>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0" name="Google Shape;190;p38"/>
          <p:cNvSpPr txBox="1"/>
          <p:nvPr>
            <p:ph idx="8" type="title"/>
          </p:nvPr>
        </p:nvSpPr>
        <p:spPr>
          <a:xfrm>
            <a:off x="3683070"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1" name="Google Shape;191;p38"/>
          <p:cNvSpPr txBox="1"/>
          <p:nvPr>
            <p:ph idx="9" type="title"/>
          </p:nvPr>
        </p:nvSpPr>
        <p:spPr>
          <a:xfrm>
            <a:off x="6121638"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2" name="Google Shape;192;p38"/>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8"/>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 name="Google Shape;194;p38"/>
          <p:cNvGrpSpPr/>
          <p:nvPr/>
        </p:nvGrpSpPr>
        <p:grpSpPr>
          <a:xfrm>
            <a:off x="-3" y="3918341"/>
            <a:ext cx="5417960" cy="1282081"/>
            <a:chOff x="-66609" y="4201387"/>
            <a:chExt cx="4210740" cy="996488"/>
          </a:xfrm>
        </p:grpSpPr>
        <p:sp>
          <p:nvSpPr>
            <p:cNvPr id="195" name="Google Shape;195;p38"/>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8"/>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8"/>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198" name="Shape 198"/>
        <p:cNvGrpSpPr/>
        <p:nvPr/>
      </p:nvGrpSpPr>
      <p:grpSpPr>
        <a:xfrm>
          <a:off x="0" y="0"/>
          <a:ext cx="0" cy="0"/>
          <a:chOff x="0" y="0"/>
          <a:chExt cx="0" cy="0"/>
        </a:xfrm>
      </p:grpSpPr>
      <p:sp>
        <p:nvSpPr>
          <p:cNvPr id="199" name="Google Shape;199;p3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p39"/>
          <p:cNvSpPr txBox="1"/>
          <p:nvPr>
            <p:ph idx="2" type="title"/>
          </p:nvPr>
        </p:nvSpPr>
        <p:spPr>
          <a:xfrm>
            <a:off x="714300" y="1482700"/>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1" name="Google Shape;201;p39"/>
          <p:cNvSpPr txBox="1"/>
          <p:nvPr>
            <p:ph idx="1" type="subTitle"/>
          </p:nvPr>
        </p:nvSpPr>
        <p:spPr>
          <a:xfrm>
            <a:off x="714300" y="1806650"/>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39"/>
          <p:cNvSpPr txBox="1"/>
          <p:nvPr>
            <p:ph idx="3" type="title"/>
          </p:nvPr>
        </p:nvSpPr>
        <p:spPr>
          <a:xfrm>
            <a:off x="714300" y="2557824"/>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3" name="Google Shape;203;p39"/>
          <p:cNvSpPr txBox="1"/>
          <p:nvPr>
            <p:ph idx="4" type="subTitle"/>
          </p:nvPr>
        </p:nvSpPr>
        <p:spPr>
          <a:xfrm>
            <a:off x="714300" y="2881775"/>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9"/>
          <p:cNvSpPr txBox="1"/>
          <p:nvPr>
            <p:ph idx="5" type="title"/>
          </p:nvPr>
        </p:nvSpPr>
        <p:spPr>
          <a:xfrm>
            <a:off x="714300" y="3632948"/>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5" name="Google Shape;205;p39"/>
          <p:cNvSpPr txBox="1"/>
          <p:nvPr>
            <p:ph idx="6" type="subTitle"/>
          </p:nvPr>
        </p:nvSpPr>
        <p:spPr>
          <a:xfrm>
            <a:off x="714300" y="3956900"/>
            <a:ext cx="2139000" cy="68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9"/>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9"/>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9"/>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9"/>
          <p:cNvSpPr txBox="1"/>
          <p:nvPr>
            <p:ph idx="7" type="title"/>
          </p:nvPr>
        </p:nvSpPr>
        <p:spPr>
          <a:xfrm>
            <a:off x="6290700" y="1482700"/>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0" name="Google Shape;210;p39"/>
          <p:cNvSpPr txBox="1"/>
          <p:nvPr>
            <p:ph idx="8" type="subTitle"/>
          </p:nvPr>
        </p:nvSpPr>
        <p:spPr>
          <a:xfrm>
            <a:off x="6290650" y="1806650"/>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1" name="Google Shape;211;p39"/>
          <p:cNvSpPr txBox="1"/>
          <p:nvPr>
            <p:ph idx="9" type="title"/>
          </p:nvPr>
        </p:nvSpPr>
        <p:spPr>
          <a:xfrm>
            <a:off x="6290700" y="2557824"/>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2" name="Google Shape;212;p39"/>
          <p:cNvSpPr txBox="1"/>
          <p:nvPr>
            <p:ph idx="13" type="subTitle"/>
          </p:nvPr>
        </p:nvSpPr>
        <p:spPr>
          <a:xfrm>
            <a:off x="6290650" y="2881775"/>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3" name="Google Shape;213;p39"/>
          <p:cNvSpPr txBox="1"/>
          <p:nvPr>
            <p:ph idx="14" type="title"/>
          </p:nvPr>
        </p:nvSpPr>
        <p:spPr>
          <a:xfrm>
            <a:off x="6290700" y="3632948"/>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4" name="Google Shape;214;p39"/>
          <p:cNvSpPr txBox="1"/>
          <p:nvPr>
            <p:ph idx="15" type="subTitle"/>
          </p:nvPr>
        </p:nvSpPr>
        <p:spPr>
          <a:xfrm>
            <a:off x="6290650" y="3956900"/>
            <a:ext cx="2139000" cy="688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215" name="Shape 215"/>
        <p:cNvGrpSpPr/>
        <p:nvPr/>
      </p:nvGrpSpPr>
      <p:grpSpPr>
        <a:xfrm>
          <a:off x="0" y="0"/>
          <a:ext cx="0" cy="0"/>
          <a:chOff x="0" y="0"/>
          <a:chExt cx="0" cy="0"/>
        </a:xfrm>
      </p:grpSpPr>
      <p:sp>
        <p:nvSpPr>
          <p:cNvPr id="216" name="Google Shape;216;p4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7" name="Google Shape;217;p40"/>
          <p:cNvSpPr txBox="1"/>
          <p:nvPr>
            <p:ph idx="2" type="title"/>
          </p:nvPr>
        </p:nvSpPr>
        <p:spPr>
          <a:xfrm>
            <a:off x="5265358" y="2941614"/>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18" name="Google Shape;218;p40"/>
          <p:cNvSpPr txBox="1"/>
          <p:nvPr>
            <p:ph idx="1" type="subTitle"/>
          </p:nvPr>
        </p:nvSpPr>
        <p:spPr>
          <a:xfrm>
            <a:off x="5277950" y="321855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0"/>
          <p:cNvSpPr txBox="1"/>
          <p:nvPr>
            <p:ph idx="3" type="title"/>
          </p:nvPr>
        </p:nvSpPr>
        <p:spPr>
          <a:xfrm>
            <a:off x="5265350" y="3846471"/>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0" name="Google Shape;220;p40"/>
          <p:cNvSpPr txBox="1"/>
          <p:nvPr>
            <p:ph idx="4" type="subTitle"/>
          </p:nvPr>
        </p:nvSpPr>
        <p:spPr>
          <a:xfrm>
            <a:off x="5265350" y="412340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0"/>
          <p:cNvSpPr txBox="1"/>
          <p:nvPr>
            <p:ph idx="5" type="title"/>
          </p:nvPr>
        </p:nvSpPr>
        <p:spPr>
          <a:xfrm>
            <a:off x="5277943" y="1131900"/>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2" name="Google Shape;222;p40"/>
          <p:cNvSpPr txBox="1"/>
          <p:nvPr>
            <p:ph idx="6" type="subTitle"/>
          </p:nvPr>
        </p:nvSpPr>
        <p:spPr>
          <a:xfrm>
            <a:off x="5277950" y="140882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40"/>
          <p:cNvSpPr txBox="1"/>
          <p:nvPr>
            <p:ph idx="7" type="title"/>
          </p:nvPr>
        </p:nvSpPr>
        <p:spPr>
          <a:xfrm>
            <a:off x="5277943" y="2036757"/>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4" name="Google Shape;224;p40"/>
          <p:cNvSpPr txBox="1"/>
          <p:nvPr>
            <p:ph idx="8" type="subTitle"/>
          </p:nvPr>
        </p:nvSpPr>
        <p:spPr>
          <a:xfrm>
            <a:off x="5277950" y="231367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25" name="Google Shape;225;p40"/>
          <p:cNvGrpSpPr/>
          <p:nvPr/>
        </p:nvGrpSpPr>
        <p:grpSpPr>
          <a:xfrm>
            <a:off x="-66609" y="4201387"/>
            <a:ext cx="4210740" cy="996488"/>
            <a:chOff x="-66609" y="4201387"/>
            <a:chExt cx="4210740" cy="996488"/>
          </a:xfrm>
        </p:grpSpPr>
        <p:sp>
          <p:nvSpPr>
            <p:cNvPr id="226" name="Google Shape;226;p40"/>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40"/>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0"/>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 name="Google Shape;229;p40"/>
          <p:cNvGrpSpPr/>
          <p:nvPr/>
        </p:nvGrpSpPr>
        <p:grpSpPr>
          <a:xfrm>
            <a:off x="5522066" y="-1100332"/>
            <a:ext cx="4121743" cy="2833166"/>
            <a:chOff x="5417291" y="-1100332"/>
            <a:chExt cx="4121743" cy="2833166"/>
          </a:xfrm>
        </p:grpSpPr>
        <p:sp>
          <p:nvSpPr>
            <p:cNvPr id="230" name="Google Shape;230;p40"/>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0"/>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4" name="Shape 24"/>
        <p:cNvGrpSpPr/>
        <p:nvPr/>
      </p:nvGrpSpPr>
      <p:grpSpPr>
        <a:xfrm>
          <a:off x="0" y="0"/>
          <a:ext cx="0" cy="0"/>
          <a:chOff x="0" y="0"/>
          <a:chExt cx="0" cy="0"/>
        </a:xfrm>
      </p:grpSpPr>
      <p:sp>
        <p:nvSpPr>
          <p:cNvPr id="25" name="Google Shape;25;p2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26" name="Google Shape;2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27" name="Google Shape;27;p23"/>
          <p:cNvSpPr txBox="1"/>
          <p:nvPr>
            <p:ph idx="1" type="subTitle"/>
          </p:nvPr>
        </p:nvSpPr>
        <p:spPr>
          <a:xfrm>
            <a:off x="714300" y="1206650"/>
            <a:ext cx="7715400" cy="33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Font typeface="Lato"/>
              <a:buAutoNum type="arabicPeriod"/>
              <a:defRPr sz="1200"/>
            </a:lvl1pPr>
            <a:lvl2pPr lvl="1" algn="l">
              <a:lnSpc>
                <a:spcPct val="100000"/>
              </a:lnSpc>
              <a:spcBef>
                <a:spcPts val="0"/>
              </a:spcBef>
              <a:spcAft>
                <a:spcPts val="0"/>
              </a:spcAft>
              <a:buClr>
                <a:srgbClr val="434343"/>
              </a:buClr>
              <a:buSzPts val="1200"/>
              <a:buFont typeface="Roboto Condensed Light"/>
              <a:buAutoNum type="alphaLcPeriod"/>
              <a:defRPr sz="1200"/>
            </a:lvl2pPr>
            <a:lvl3pPr lvl="2" algn="l">
              <a:lnSpc>
                <a:spcPct val="100000"/>
              </a:lnSpc>
              <a:spcBef>
                <a:spcPts val="0"/>
              </a:spcBef>
              <a:spcAft>
                <a:spcPts val="0"/>
              </a:spcAft>
              <a:buClr>
                <a:srgbClr val="434343"/>
              </a:buClr>
              <a:buSzPts val="1200"/>
              <a:buFont typeface="Roboto Condensed Light"/>
              <a:buAutoNum type="romanLcPeriod"/>
              <a:defRPr sz="1200"/>
            </a:lvl3pPr>
            <a:lvl4pPr lvl="3" algn="l">
              <a:lnSpc>
                <a:spcPct val="100000"/>
              </a:lnSpc>
              <a:spcBef>
                <a:spcPts val="0"/>
              </a:spcBef>
              <a:spcAft>
                <a:spcPts val="0"/>
              </a:spcAft>
              <a:buClr>
                <a:srgbClr val="434343"/>
              </a:buClr>
              <a:buSzPts val="1200"/>
              <a:buFont typeface="Roboto Condensed Light"/>
              <a:buAutoNum type="arabicPeriod"/>
              <a:defRPr sz="1200"/>
            </a:lvl4pPr>
            <a:lvl5pPr lvl="4" algn="l">
              <a:lnSpc>
                <a:spcPct val="100000"/>
              </a:lnSpc>
              <a:spcBef>
                <a:spcPts val="0"/>
              </a:spcBef>
              <a:spcAft>
                <a:spcPts val="0"/>
              </a:spcAft>
              <a:buClr>
                <a:srgbClr val="434343"/>
              </a:buClr>
              <a:buSzPts val="1200"/>
              <a:buFont typeface="Roboto Condensed Light"/>
              <a:buAutoNum type="alphaLcPeriod"/>
              <a:defRPr sz="1200"/>
            </a:lvl5pPr>
            <a:lvl6pPr lvl="5" algn="l">
              <a:lnSpc>
                <a:spcPct val="100000"/>
              </a:lnSpc>
              <a:spcBef>
                <a:spcPts val="0"/>
              </a:spcBef>
              <a:spcAft>
                <a:spcPts val="0"/>
              </a:spcAft>
              <a:buClr>
                <a:srgbClr val="434343"/>
              </a:buClr>
              <a:buSzPts val="1200"/>
              <a:buFont typeface="Roboto Condensed Light"/>
              <a:buAutoNum type="romanLcPeriod"/>
              <a:defRPr sz="1200"/>
            </a:lvl6pPr>
            <a:lvl7pPr lvl="6" algn="l">
              <a:lnSpc>
                <a:spcPct val="100000"/>
              </a:lnSpc>
              <a:spcBef>
                <a:spcPts val="0"/>
              </a:spcBef>
              <a:spcAft>
                <a:spcPts val="0"/>
              </a:spcAft>
              <a:buClr>
                <a:srgbClr val="434343"/>
              </a:buClr>
              <a:buSzPts val="1200"/>
              <a:buFont typeface="Roboto Condensed Light"/>
              <a:buAutoNum type="arabicPeriod"/>
              <a:defRPr sz="1200"/>
            </a:lvl7pPr>
            <a:lvl8pPr lvl="7" algn="l">
              <a:lnSpc>
                <a:spcPct val="100000"/>
              </a:lnSpc>
              <a:spcBef>
                <a:spcPts val="0"/>
              </a:spcBef>
              <a:spcAft>
                <a:spcPts val="0"/>
              </a:spcAft>
              <a:buClr>
                <a:srgbClr val="434343"/>
              </a:buClr>
              <a:buSzPts val="1200"/>
              <a:buFont typeface="Roboto Condensed Light"/>
              <a:buAutoNum type="alphaLcPeriod"/>
              <a:defRPr sz="1200"/>
            </a:lvl8pPr>
            <a:lvl9pPr lvl="8" algn="l">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23"/>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3"/>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3"/>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3"/>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3"/>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232" name="Shape 232"/>
        <p:cNvGrpSpPr/>
        <p:nvPr/>
      </p:nvGrpSpPr>
      <p:grpSpPr>
        <a:xfrm>
          <a:off x="0" y="0"/>
          <a:ext cx="0" cy="0"/>
          <a:chOff x="0" y="0"/>
          <a:chExt cx="0" cy="0"/>
        </a:xfrm>
      </p:grpSpPr>
      <p:sp>
        <p:nvSpPr>
          <p:cNvPr id="233" name="Google Shape;233;p4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4" name="Google Shape;234;p41"/>
          <p:cNvSpPr txBox="1"/>
          <p:nvPr>
            <p:ph idx="2" type="title"/>
          </p:nvPr>
        </p:nvSpPr>
        <p:spPr>
          <a:xfrm>
            <a:off x="5819013" y="1358852"/>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5" name="Google Shape;235;p41"/>
          <p:cNvSpPr txBox="1"/>
          <p:nvPr>
            <p:ph idx="1" type="subTitle"/>
          </p:nvPr>
        </p:nvSpPr>
        <p:spPr>
          <a:xfrm>
            <a:off x="5819013" y="1683412"/>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41"/>
          <p:cNvSpPr txBox="1"/>
          <p:nvPr>
            <p:ph idx="3" type="title"/>
          </p:nvPr>
        </p:nvSpPr>
        <p:spPr>
          <a:xfrm>
            <a:off x="5819013" y="3004296"/>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7" name="Google Shape;237;p41"/>
          <p:cNvSpPr txBox="1"/>
          <p:nvPr>
            <p:ph idx="4" type="subTitle"/>
          </p:nvPr>
        </p:nvSpPr>
        <p:spPr>
          <a:xfrm>
            <a:off x="5819013"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1"/>
          <p:cNvSpPr txBox="1"/>
          <p:nvPr>
            <p:ph idx="5" type="title"/>
          </p:nvPr>
        </p:nvSpPr>
        <p:spPr>
          <a:xfrm>
            <a:off x="1799486" y="1358863"/>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9" name="Google Shape;239;p41"/>
          <p:cNvSpPr txBox="1"/>
          <p:nvPr>
            <p:ph idx="6" type="subTitle"/>
          </p:nvPr>
        </p:nvSpPr>
        <p:spPr>
          <a:xfrm>
            <a:off x="1799486" y="1683413"/>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1"/>
          <p:cNvSpPr txBox="1"/>
          <p:nvPr>
            <p:ph idx="7" type="title"/>
          </p:nvPr>
        </p:nvSpPr>
        <p:spPr>
          <a:xfrm>
            <a:off x="1799486" y="3004307"/>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1" name="Google Shape;241;p41"/>
          <p:cNvSpPr txBox="1"/>
          <p:nvPr>
            <p:ph idx="8" type="subTitle"/>
          </p:nvPr>
        </p:nvSpPr>
        <p:spPr>
          <a:xfrm>
            <a:off x="1799486"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1"/>
          <p:cNvSpPr txBox="1"/>
          <p:nvPr>
            <p:ph idx="9" type="title"/>
          </p:nvPr>
        </p:nvSpPr>
        <p:spPr>
          <a:xfrm>
            <a:off x="783375"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3" name="Google Shape;243;p41"/>
          <p:cNvSpPr txBox="1"/>
          <p:nvPr>
            <p:ph idx="13" type="title"/>
          </p:nvPr>
        </p:nvSpPr>
        <p:spPr>
          <a:xfrm>
            <a:off x="783375"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4" name="Google Shape;244;p41"/>
          <p:cNvSpPr txBox="1"/>
          <p:nvPr>
            <p:ph idx="14" type="title"/>
          </p:nvPr>
        </p:nvSpPr>
        <p:spPr>
          <a:xfrm>
            <a:off x="4802927"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5" name="Google Shape;245;p41"/>
          <p:cNvSpPr txBox="1"/>
          <p:nvPr>
            <p:ph idx="15" type="title"/>
          </p:nvPr>
        </p:nvSpPr>
        <p:spPr>
          <a:xfrm>
            <a:off x="4802927"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6" name="Google Shape;246;p41"/>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1"/>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1"/>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41"/>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41"/>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1"/>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252" name="Shape 252"/>
        <p:cNvGrpSpPr/>
        <p:nvPr/>
      </p:nvGrpSpPr>
      <p:grpSpPr>
        <a:xfrm>
          <a:off x="0" y="0"/>
          <a:ext cx="0" cy="0"/>
          <a:chOff x="0" y="0"/>
          <a:chExt cx="0" cy="0"/>
        </a:xfrm>
      </p:grpSpPr>
      <p:sp>
        <p:nvSpPr>
          <p:cNvPr id="253" name="Google Shape;253;p42"/>
          <p:cNvSpPr txBox="1"/>
          <p:nvPr>
            <p:ph idx="1" type="subTitle"/>
          </p:nvPr>
        </p:nvSpPr>
        <p:spPr>
          <a:xfrm>
            <a:off x="4229100" y="42813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42"/>
          <p:cNvSpPr txBox="1"/>
          <p:nvPr>
            <p:ph idx="2" type="subTitle"/>
          </p:nvPr>
        </p:nvSpPr>
        <p:spPr>
          <a:xfrm>
            <a:off x="4229100" y="16872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2"/>
          <p:cNvSpPr txBox="1"/>
          <p:nvPr>
            <p:ph idx="3" type="subTitle"/>
          </p:nvPr>
        </p:nvSpPr>
        <p:spPr>
          <a:xfrm>
            <a:off x="4229100" y="298430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56" name="Google Shape;256;p42"/>
          <p:cNvGrpSpPr/>
          <p:nvPr/>
        </p:nvGrpSpPr>
        <p:grpSpPr>
          <a:xfrm rot="10800000">
            <a:off x="4972116" y="-45563"/>
            <a:ext cx="4210740" cy="996488"/>
            <a:chOff x="-66609" y="4201387"/>
            <a:chExt cx="4210740" cy="996488"/>
          </a:xfrm>
        </p:grpSpPr>
        <p:sp>
          <p:nvSpPr>
            <p:cNvPr id="257" name="Google Shape;257;p42"/>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2"/>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2"/>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p4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1" name="Google Shape;261;p42"/>
          <p:cNvSpPr txBox="1"/>
          <p:nvPr>
            <p:ph idx="4" type="title"/>
          </p:nvPr>
        </p:nvSpPr>
        <p:spPr>
          <a:xfrm>
            <a:off x="4229100" y="38458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2" name="Google Shape;262;p42"/>
          <p:cNvSpPr txBox="1"/>
          <p:nvPr>
            <p:ph idx="5" type="title"/>
          </p:nvPr>
        </p:nvSpPr>
        <p:spPr>
          <a:xfrm>
            <a:off x="4229100" y="254877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3" name="Google Shape;263;p42"/>
          <p:cNvSpPr txBox="1"/>
          <p:nvPr>
            <p:ph idx="6" type="title"/>
          </p:nvPr>
        </p:nvSpPr>
        <p:spPr>
          <a:xfrm>
            <a:off x="4229100" y="12517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4" name="Google Shape;264;p42"/>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2"/>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266" name="Shape 266"/>
        <p:cNvGrpSpPr/>
        <p:nvPr/>
      </p:nvGrpSpPr>
      <p:grpSpPr>
        <a:xfrm>
          <a:off x="0" y="0"/>
          <a:ext cx="0" cy="0"/>
          <a:chOff x="0" y="0"/>
          <a:chExt cx="0" cy="0"/>
        </a:xfrm>
      </p:grpSpPr>
      <p:sp>
        <p:nvSpPr>
          <p:cNvPr id="267" name="Google Shape;267;p43"/>
          <p:cNvSpPr txBox="1"/>
          <p:nvPr>
            <p:ph type="title"/>
          </p:nvPr>
        </p:nvSpPr>
        <p:spPr>
          <a:xfrm>
            <a:off x="1304850" y="2394900"/>
            <a:ext cx="37128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8" name="Google Shape;268;p43"/>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3"/>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3"/>
          <p:cNvSpPr txBox="1"/>
          <p:nvPr>
            <p:ph idx="1" type="subTitle"/>
          </p:nvPr>
        </p:nvSpPr>
        <p:spPr>
          <a:xfrm>
            <a:off x="1304850" y="912225"/>
            <a:ext cx="32937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43"/>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3"/>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3"/>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274" name="Shape 274"/>
        <p:cNvGrpSpPr/>
        <p:nvPr/>
      </p:nvGrpSpPr>
      <p:grpSpPr>
        <a:xfrm>
          <a:off x="0" y="0"/>
          <a:ext cx="0" cy="0"/>
          <a:chOff x="0" y="0"/>
          <a:chExt cx="0" cy="0"/>
        </a:xfrm>
      </p:grpSpPr>
      <p:sp>
        <p:nvSpPr>
          <p:cNvPr id="275" name="Google Shape;275;p44"/>
          <p:cNvSpPr txBox="1"/>
          <p:nvPr>
            <p:ph type="title"/>
          </p:nvPr>
        </p:nvSpPr>
        <p:spPr>
          <a:xfrm>
            <a:off x="2110800" y="1318025"/>
            <a:ext cx="49224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p44"/>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4"/>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4"/>
          <p:cNvSpPr txBox="1"/>
          <p:nvPr>
            <p:ph idx="1" type="subTitle"/>
          </p:nvPr>
        </p:nvSpPr>
        <p:spPr>
          <a:xfrm>
            <a:off x="2110800" y="2045275"/>
            <a:ext cx="4922400" cy="178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81DDE5"/>
              </a:buClr>
              <a:buSzPts val="1400"/>
              <a:buChar char="●"/>
              <a:defRPr>
                <a:solidFill>
                  <a:schemeClr val="dk1"/>
                </a:solidFill>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279" name="Google Shape;279;p44"/>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4"/>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4"/>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282" name="Shape 282"/>
        <p:cNvGrpSpPr/>
        <p:nvPr/>
      </p:nvGrpSpPr>
      <p:grpSpPr>
        <a:xfrm>
          <a:off x="0" y="0"/>
          <a:ext cx="0" cy="0"/>
          <a:chOff x="0" y="0"/>
          <a:chExt cx="0" cy="0"/>
        </a:xfrm>
      </p:grpSpPr>
      <p:sp>
        <p:nvSpPr>
          <p:cNvPr id="283" name="Google Shape;283;p45"/>
          <p:cNvSpPr txBox="1"/>
          <p:nvPr>
            <p:ph type="title"/>
          </p:nvPr>
        </p:nvSpPr>
        <p:spPr>
          <a:xfrm>
            <a:off x="5564400" y="2575500"/>
            <a:ext cx="28653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p45"/>
          <p:cNvSpPr txBox="1"/>
          <p:nvPr>
            <p:ph idx="1" type="subTitle"/>
          </p:nvPr>
        </p:nvSpPr>
        <p:spPr>
          <a:xfrm>
            <a:off x="5564400" y="3110325"/>
            <a:ext cx="2865300" cy="107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45"/>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5"/>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5"/>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288" name="Shape 288"/>
        <p:cNvGrpSpPr/>
        <p:nvPr/>
      </p:nvGrpSpPr>
      <p:grpSpPr>
        <a:xfrm>
          <a:off x="0" y="0"/>
          <a:ext cx="0" cy="0"/>
          <a:chOff x="0" y="0"/>
          <a:chExt cx="0" cy="0"/>
        </a:xfrm>
      </p:grpSpPr>
      <p:sp>
        <p:nvSpPr>
          <p:cNvPr id="289" name="Google Shape;289;p46"/>
          <p:cNvSpPr txBox="1"/>
          <p:nvPr>
            <p:ph type="title"/>
          </p:nvPr>
        </p:nvSpPr>
        <p:spPr>
          <a:xfrm>
            <a:off x="2834252" y="690425"/>
            <a:ext cx="3475500" cy="9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90" name="Google Shape;290;p46"/>
          <p:cNvSpPr txBox="1"/>
          <p:nvPr>
            <p:ph idx="1" type="subTitle"/>
          </p:nvPr>
        </p:nvSpPr>
        <p:spPr>
          <a:xfrm>
            <a:off x="2902250" y="1746463"/>
            <a:ext cx="3293700" cy="131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1" name="Google Shape;291;p46"/>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6"/>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6"/>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6"/>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6"/>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6"/>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ar" sz="1100" u="none" cap="none" strike="noStrike">
                <a:solidFill>
                  <a:srgbClr val="000000"/>
                </a:solidFill>
                <a:latin typeface="Arimo"/>
                <a:ea typeface="Arimo"/>
                <a:cs typeface="Arimo"/>
                <a:sym typeface="Arimo"/>
              </a:rPr>
              <a:t>CREDITS: </a:t>
            </a:r>
            <a:r>
              <a:rPr b="0" i="0" lang="ar" sz="1100" u="none" cap="none" strike="noStrike">
                <a:solidFill>
                  <a:srgbClr val="000000"/>
                </a:solidFill>
                <a:latin typeface="Arimo"/>
                <a:ea typeface="Arimo"/>
                <a:cs typeface="Arimo"/>
                <a:sym typeface="Arimo"/>
              </a:rPr>
              <a:t>This presentation template was created by Slidesgo, including icons by Flaticon, and infographics &amp; images by Freepik </a:t>
            </a:r>
            <a:endParaRPr b="0" i="0" sz="1100" u="none" cap="none" strike="noStrike">
              <a:solidFill>
                <a:srgbClr val="000000"/>
              </a:solidFill>
              <a:latin typeface="Arimo"/>
              <a:ea typeface="Arimo"/>
              <a:cs typeface="Arimo"/>
              <a:sym typeface="Arim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297" name="Shape 297"/>
        <p:cNvGrpSpPr/>
        <p:nvPr/>
      </p:nvGrpSpPr>
      <p:grpSpPr>
        <a:xfrm>
          <a:off x="0" y="0"/>
          <a:ext cx="0" cy="0"/>
          <a:chOff x="0" y="0"/>
          <a:chExt cx="0" cy="0"/>
        </a:xfrm>
      </p:grpSpPr>
      <p:sp>
        <p:nvSpPr>
          <p:cNvPr id="298" name="Google Shape;298;p47"/>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7"/>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7"/>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7"/>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302" name="Shape 302"/>
        <p:cNvGrpSpPr/>
        <p:nvPr/>
      </p:nvGrpSpPr>
      <p:grpSpPr>
        <a:xfrm>
          <a:off x="0" y="0"/>
          <a:ext cx="0" cy="0"/>
          <a:chOff x="0" y="0"/>
          <a:chExt cx="0" cy="0"/>
        </a:xfrm>
      </p:grpSpPr>
      <p:sp>
        <p:nvSpPr>
          <p:cNvPr id="303" name="Google Shape;303;p48"/>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8"/>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8"/>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8"/>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8"/>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2" name="Shape 312"/>
        <p:cNvGrpSpPr/>
        <p:nvPr/>
      </p:nvGrpSpPr>
      <p:grpSpPr>
        <a:xfrm>
          <a:off x="0" y="0"/>
          <a:ext cx="0" cy="0"/>
          <a:chOff x="0" y="0"/>
          <a:chExt cx="0" cy="0"/>
        </a:xfrm>
      </p:grpSpPr>
      <p:sp>
        <p:nvSpPr>
          <p:cNvPr id="313" name="Google Shape;313;gd1c25edc6e_4_4"/>
          <p:cNvSpPr txBox="1"/>
          <p:nvPr>
            <p:ph type="title"/>
          </p:nvPr>
        </p:nvSpPr>
        <p:spPr>
          <a:xfrm>
            <a:off x="2839338" y="2322300"/>
            <a:ext cx="34653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4" name="Google Shape;314;gd1c25edc6e_4_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315" name="Google Shape;315;gd1c25edc6e_4_4"/>
          <p:cNvSpPr txBox="1"/>
          <p:nvPr>
            <p:ph idx="2" type="title"/>
          </p:nvPr>
        </p:nvSpPr>
        <p:spPr>
          <a:xfrm>
            <a:off x="2839338" y="549600"/>
            <a:ext cx="3465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0700">
                <a:solidFill>
                  <a:schemeClr val="accent4"/>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6" name="Google Shape;316;gd1c25edc6e_4_4"/>
          <p:cNvSpPr txBox="1"/>
          <p:nvPr>
            <p:ph idx="1" type="subTitle"/>
          </p:nvPr>
        </p:nvSpPr>
        <p:spPr>
          <a:xfrm>
            <a:off x="3421338" y="3164100"/>
            <a:ext cx="23013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7" name="Google Shape;317;gd1c25edc6e_4_4"/>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d1c25edc6e_4_4"/>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d1c25edc6e_4_4"/>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d1c25edc6e_4_4"/>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d1c25edc6e_4_4"/>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d1c25edc6e_4_4"/>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d1c25edc6e_4_4"/>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d1c25edc6e_4_4"/>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d1c25edc6e_4_4"/>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d1c25edc6e_4_4"/>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327" name="Shape 327"/>
        <p:cNvGrpSpPr/>
        <p:nvPr/>
      </p:nvGrpSpPr>
      <p:grpSpPr>
        <a:xfrm>
          <a:off x="0" y="0"/>
          <a:ext cx="0" cy="0"/>
          <a:chOff x="0" y="0"/>
          <a:chExt cx="0" cy="0"/>
        </a:xfrm>
      </p:grpSpPr>
      <p:sp>
        <p:nvSpPr>
          <p:cNvPr id="328" name="Google Shape;328;gd1c25edc6e_4_1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329" name="Google Shape;329;gd1c25edc6e_4_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330" name="Google Shape;330;gd1c25edc6e_4_19"/>
          <p:cNvSpPr txBox="1"/>
          <p:nvPr>
            <p:ph idx="1" type="subTitle"/>
          </p:nvPr>
        </p:nvSpPr>
        <p:spPr>
          <a:xfrm>
            <a:off x="714300" y="1206650"/>
            <a:ext cx="7715400" cy="33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Font typeface="Lato"/>
              <a:buAutoNum type="arabicPeriod"/>
              <a:defRPr sz="1200"/>
            </a:lvl1pPr>
            <a:lvl2pPr lvl="1" algn="l">
              <a:lnSpc>
                <a:spcPct val="100000"/>
              </a:lnSpc>
              <a:spcBef>
                <a:spcPts val="0"/>
              </a:spcBef>
              <a:spcAft>
                <a:spcPts val="0"/>
              </a:spcAft>
              <a:buClr>
                <a:srgbClr val="434343"/>
              </a:buClr>
              <a:buSzPts val="1200"/>
              <a:buFont typeface="Roboto Condensed Light"/>
              <a:buAutoNum type="alphaLcPeriod"/>
              <a:defRPr sz="1200"/>
            </a:lvl2pPr>
            <a:lvl3pPr lvl="2" algn="l">
              <a:lnSpc>
                <a:spcPct val="100000"/>
              </a:lnSpc>
              <a:spcBef>
                <a:spcPts val="0"/>
              </a:spcBef>
              <a:spcAft>
                <a:spcPts val="0"/>
              </a:spcAft>
              <a:buClr>
                <a:srgbClr val="434343"/>
              </a:buClr>
              <a:buSzPts val="1200"/>
              <a:buFont typeface="Roboto Condensed Light"/>
              <a:buAutoNum type="romanLcPeriod"/>
              <a:defRPr sz="1200"/>
            </a:lvl3pPr>
            <a:lvl4pPr lvl="3" algn="l">
              <a:lnSpc>
                <a:spcPct val="100000"/>
              </a:lnSpc>
              <a:spcBef>
                <a:spcPts val="0"/>
              </a:spcBef>
              <a:spcAft>
                <a:spcPts val="0"/>
              </a:spcAft>
              <a:buClr>
                <a:srgbClr val="434343"/>
              </a:buClr>
              <a:buSzPts val="1200"/>
              <a:buFont typeface="Roboto Condensed Light"/>
              <a:buAutoNum type="arabicPeriod"/>
              <a:defRPr sz="1200"/>
            </a:lvl4pPr>
            <a:lvl5pPr lvl="4" algn="l">
              <a:lnSpc>
                <a:spcPct val="100000"/>
              </a:lnSpc>
              <a:spcBef>
                <a:spcPts val="0"/>
              </a:spcBef>
              <a:spcAft>
                <a:spcPts val="0"/>
              </a:spcAft>
              <a:buClr>
                <a:srgbClr val="434343"/>
              </a:buClr>
              <a:buSzPts val="1200"/>
              <a:buFont typeface="Roboto Condensed Light"/>
              <a:buAutoNum type="alphaLcPeriod"/>
              <a:defRPr sz="1200"/>
            </a:lvl5pPr>
            <a:lvl6pPr lvl="5" algn="l">
              <a:lnSpc>
                <a:spcPct val="100000"/>
              </a:lnSpc>
              <a:spcBef>
                <a:spcPts val="0"/>
              </a:spcBef>
              <a:spcAft>
                <a:spcPts val="0"/>
              </a:spcAft>
              <a:buClr>
                <a:srgbClr val="434343"/>
              </a:buClr>
              <a:buSzPts val="1200"/>
              <a:buFont typeface="Roboto Condensed Light"/>
              <a:buAutoNum type="romanLcPeriod"/>
              <a:defRPr sz="1200"/>
            </a:lvl6pPr>
            <a:lvl7pPr lvl="6" algn="l">
              <a:lnSpc>
                <a:spcPct val="100000"/>
              </a:lnSpc>
              <a:spcBef>
                <a:spcPts val="0"/>
              </a:spcBef>
              <a:spcAft>
                <a:spcPts val="0"/>
              </a:spcAft>
              <a:buClr>
                <a:srgbClr val="434343"/>
              </a:buClr>
              <a:buSzPts val="1200"/>
              <a:buFont typeface="Roboto Condensed Light"/>
              <a:buAutoNum type="arabicPeriod"/>
              <a:defRPr sz="1200"/>
            </a:lvl7pPr>
            <a:lvl8pPr lvl="7" algn="l">
              <a:lnSpc>
                <a:spcPct val="100000"/>
              </a:lnSpc>
              <a:spcBef>
                <a:spcPts val="0"/>
              </a:spcBef>
              <a:spcAft>
                <a:spcPts val="0"/>
              </a:spcAft>
              <a:buClr>
                <a:srgbClr val="434343"/>
              </a:buClr>
              <a:buSzPts val="1200"/>
              <a:buFont typeface="Roboto Condensed Light"/>
              <a:buAutoNum type="alphaLcPeriod"/>
              <a:defRPr sz="1200"/>
            </a:lvl8pPr>
            <a:lvl9pPr lvl="8" algn="l">
              <a:lnSpc>
                <a:spcPct val="100000"/>
              </a:lnSpc>
              <a:spcBef>
                <a:spcPts val="0"/>
              </a:spcBef>
              <a:spcAft>
                <a:spcPts val="0"/>
              </a:spcAft>
              <a:buClr>
                <a:srgbClr val="434343"/>
              </a:buClr>
              <a:buSzPts val="1200"/>
              <a:buFont typeface="Roboto Condensed Light"/>
              <a:buAutoNum type="romanLcPeriod"/>
              <a:defRPr sz="1200"/>
            </a:lvl9pPr>
          </a:lstStyle>
          <a:p/>
        </p:txBody>
      </p:sp>
      <p:sp>
        <p:nvSpPr>
          <p:cNvPr id="331" name="Google Shape;331;gd1c25edc6e_4_19"/>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d1c25edc6e_4_19"/>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d1c25edc6e_4_19"/>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d1c25edc6e_4_19"/>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d1c25edc6e_4_19"/>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3" name="Shape 33"/>
        <p:cNvGrpSpPr/>
        <p:nvPr/>
      </p:nvGrpSpPr>
      <p:grpSpPr>
        <a:xfrm>
          <a:off x="0" y="0"/>
          <a:ext cx="0" cy="0"/>
          <a:chOff x="0" y="0"/>
          <a:chExt cx="0" cy="0"/>
        </a:xfrm>
      </p:grpSpPr>
      <p:sp>
        <p:nvSpPr>
          <p:cNvPr id="34" name="Google Shape;34;p24"/>
          <p:cNvSpPr txBox="1"/>
          <p:nvPr>
            <p:ph type="title"/>
          </p:nvPr>
        </p:nvSpPr>
        <p:spPr>
          <a:xfrm>
            <a:off x="714300" y="435300"/>
            <a:ext cx="38577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24"/>
          <p:cNvSpPr txBox="1"/>
          <p:nvPr>
            <p:ph idx="2" type="title"/>
          </p:nvPr>
        </p:nvSpPr>
        <p:spPr>
          <a:xfrm>
            <a:off x="3405459"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6" name="Google Shape;36;p24"/>
          <p:cNvSpPr txBox="1"/>
          <p:nvPr>
            <p:ph idx="1" type="subTitle"/>
          </p:nvPr>
        </p:nvSpPr>
        <p:spPr>
          <a:xfrm>
            <a:off x="3405459"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4"/>
          <p:cNvSpPr txBox="1"/>
          <p:nvPr>
            <p:ph idx="3" type="title"/>
          </p:nvPr>
        </p:nvSpPr>
        <p:spPr>
          <a:xfrm>
            <a:off x="7143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8" name="Google Shape;38;p24"/>
          <p:cNvSpPr txBox="1"/>
          <p:nvPr>
            <p:ph idx="4" type="subTitle"/>
          </p:nvPr>
        </p:nvSpPr>
        <p:spPr>
          <a:xfrm>
            <a:off x="7143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5" type="title"/>
          </p:nvPr>
        </p:nvSpPr>
        <p:spPr>
          <a:xfrm>
            <a:off x="3405459"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0" name="Google Shape;40;p24"/>
          <p:cNvSpPr txBox="1"/>
          <p:nvPr>
            <p:ph idx="6" type="subTitle"/>
          </p:nvPr>
        </p:nvSpPr>
        <p:spPr>
          <a:xfrm>
            <a:off x="3405459"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7" type="title"/>
          </p:nvPr>
        </p:nvSpPr>
        <p:spPr>
          <a:xfrm>
            <a:off x="714300"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2" name="Google Shape;42;p24"/>
          <p:cNvSpPr txBox="1"/>
          <p:nvPr>
            <p:ph idx="8" type="subTitle"/>
          </p:nvPr>
        </p:nvSpPr>
        <p:spPr>
          <a:xfrm>
            <a:off x="714300"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9" type="title"/>
          </p:nvPr>
        </p:nvSpPr>
        <p:spPr>
          <a:xfrm>
            <a:off x="6096609" y="2855725"/>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4" name="Google Shape;44;p24"/>
          <p:cNvSpPr txBox="1"/>
          <p:nvPr>
            <p:ph idx="13" type="subTitle"/>
          </p:nvPr>
        </p:nvSpPr>
        <p:spPr>
          <a:xfrm>
            <a:off x="6096609" y="3247325"/>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4"/>
          <p:cNvSpPr txBox="1"/>
          <p:nvPr>
            <p:ph idx="14" type="title"/>
          </p:nvPr>
        </p:nvSpPr>
        <p:spPr>
          <a:xfrm>
            <a:off x="60966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6" name="Google Shape;46;p24"/>
          <p:cNvSpPr txBox="1"/>
          <p:nvPr>
            <p:ph idx="15" type="subTitle"/>
          </p:nvPr>
        </p:nvSpPr>
        <p:spPr>
          <a:xfrm>
            <a:off x="60966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4"/>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4"/>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4"/>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4"/>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36" name="Shape 336"/>
        <p:cNvGrpSpPr/>
        <p:nvPr/>
      </p:nvGrpSpPr>
      <p:grpSpPr>
        <a:xfrm>
          <a:off x="0" y="0"/>
          <a:ext cx="0" cy="0"/>
          <a:chOff x="0" y="0"/>
          <a:chExt cx="0" cy="0"/>
        </a:xfrm>
      </p:grpSpPr>
      <p:sp>
        <p:nvSpPr>
          <p:cNvPr id="337" name="Google Shape;337;gd1c25edc6e_4_28"/>
          <p:cNvSpPr txBox="1"/>
          <p:nvPr>
            <p:ph type="title"/>
          </p:nvPr>
        </p:nvSpPr>
        <p:spPr>
          <a:xfrm>
            <a:off x="714300" y="435300"/>
            <a:ext cx="38577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8" name="Google Shape;338;gd1c25edc6e_4_28"/>
          <p:cNvSpPr txBox="1"/>
          <p:nvPr>
            <p:ph idx="2" type="title"/>
          </p:nvPr>
        </p:nvSpPr>
        <p:spPr>
          <a:xfrm>
            <a:off x="3405459"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39" name="Google Shape;339;gd1c25edc6e_4_28"/>
          <p:cNvSpPr txBox="1"/>
          <p:nvPr>
            <p:ph idx="1" type="subTitle"/>
          </p:nvPr>
        </p:nvSpPr>
        <p:spPr>
          <a:xfrm>
            <a:off x="3405459"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gd1c25edc6e_4_28"/>
          <p:cNvSpPr txBox="1"/>
          <p:nvPr>
            <p:ph idx="3" type="title"/>
          </p:nvPr>
        </p:nvSpPr>
        <p:spPr>
          <a:xfrm>
            <a:off x="7143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41" name="Google Shape;341;gd1c25edc6e_4_28"/>
          <p:cNvSpPr txBox="1"/>
          <p:nvPr>
            <p:ph idx="4" type="subTitle"/>
          </p:nvPr>
        </p:nvSpPr>
        <p:spPr>
          <a:xfrm>
            <a:off x="7143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gd1c25edc6e_4_28"/>
          <p:cNvSpPr txBox="1"/>
          <p:nvPr>
            <p:ph idx="5" type="title"/>
          </p:nvPr>
        </p:nvSpPr>
        <p:spPr>
          <a:xfrm>
            <a:off x="3405459"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43" name="Google Shape;343;gd1c25edc6e_4_28"/>
          <p:cNvSpPr txBox="1"/>
          <p:nvPr>
            <p:ph idx="6" type="subTitle"/>
          </p:nvPr>
        </p:nvSpPr>
        <p:spPr>
          <a:xfrm>
            <a:off x="3405459"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gd1c25edc6e_4_28"/>
          <p:cNvSpPr txBox="1"/>
          <p:nvPr>
            <p:ph idx="7" type="title"/>
          </p:nvPr>
        </p:nvSpPr>
        <p:spPr>
          <a:xfrm>
            <a:off x="714300"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45" name="Google Shape;345;gd1c25edc6e_4_28"/>
          <p:cNvSpPr txBox="1"/>
          <p:nvPr>
            <p:ph idx="8" type="subTitle"/>
          </p:nvPr>
        </p:nvSpPr>
        <p:spPr>
          <a:xfrm>
            <a:off x="714300"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gd1c25edc6e_4_28"/>
          <p:cNvSpPr txBox="1"/>
          <p:nvPr>
            <p:ph idx="9" type="title"/>
          </p:nvPr>
        </p:nvSpPr>
        <p:spPr>
          <a:xfrm>
            <a:off x="6096609" y="2855725"/>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47" name="Google Shape;347;gd1c25edc6e_4_28"/>
          <p:cNvSpPr txBox="1"/>
          <p:nvPr>
            <p:ph idx="13" type="subTitle"/>
          </p:nvPr>
        </p:nvSpPr>
        <p:spPr>
          <a:xfrm>
            <a:off x="6096609" y="3247325"/>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gd1c25edc6e_4_28"/>
          <p:cNvSpPr txBox="1"/>
          <p:nvPr>
            <p:ph idx="14" type="title"/>
          </p:nvPr>
        </p:nvSpPr>
        <p:spPr>
          <a:xfrm>
            <a:off x="60966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49" name="Google Shape;349;gd1c25edc6e_4_28"/>
          <p:cNvSpPr txBox="1"/>
          <p:nvPr>
            <p:ph idx="15" type="subTitle"/>
          </p:nvPr>
        </p:nvSpPr>
        <p:spPr>
          <a:xfrm>
            <a:off x="60966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gd1c25edc6e_4_28"/>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d1c25edc6e_4_28"/>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d1c25edc6e_4_28"/>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d1c25edc6e_4_28"/>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d1c25edc6e_4_28"/>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355" name="Shape 355"/>
        <p:cNvGrpSpPr/>
        <p:nvPr/>
      </p:nvGrpSpPr>
      <p:grpSpPr>
        <a:xfrm>
          <a:off x="0" y="0"/>
          <a:ext cx="0" cy="0"/>
          <a:chOff x="0" y="0"/>
          <a:chExt cx="0" cy="0"/>
        </a:xfrm>
      </p:grpSpPr>
      <p:sp>
        <p:nvSpPr>
          <p:cNvPr id="356" name="Google Shape;356;gd1c25edc6e_4_4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7" name="Google Shape;357;gd1c25edc6e_4_47"/>
          <p:cNvSpPr txBox="1"/>
          <p:nvPr>
            <p:ph idx="2" type="title"/>
          </p:nvPr>
        </p:nvSpPr>
        <p:spPr>
          <a:xfrm>
            <a:off x="1152452" y="1302150"/>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58" name="Google Shape;358;gd1c25edc6e_4_47"/>
          <p:cNvSpPr txBox="1"/>
          <p:nvPr>
            <p:ph idx="1" type="subTitle"/>
          </p:nvPr>
        </p:nvSpPr>
        <p:spPr>
          <a:xfrm>
            <a:off x="1152452" y="1646335"/>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gd1c25edc6e_4_47"/>
          <p:cNvSpPr txBox="1"/>
          <p:nvPr>
            <p:ph idx="3" type="title"/>
          </p:nvPr>
        </p:nvSpPr>
        <p:spPr>
          <a:xfrm>
            <a:off x="1152460" y="2817744"/>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60" name="Google Shape;360;gd1c25edc6e_4_47"/>
          <p:cNvSpPr txBox="1"/>
          <p:nvPr>
            <p:ph idx="4" type="subTitle"/>
          </p:nvPr>
        </p:nvSpPr>
        <p:spPr>
          <a:xfrm>
            <a:off x="1152460" y="3161929"/>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gd1c25edc6e_4_47"/>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d1c25edc6e_4_47"/>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d1c25edc6e_4_47"/>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4" name="Google Shape;364;gd1c25edc6e_4_47"/>
          <p:cNvGrpSpPr/>
          <p:nvPr/>
        </p:nvGrpSpPr>
        <p:grpSpPr>
          <a:xfrm>
            <a:off x="5522066" y="-1100332"/>
            <a:ext cx="4121743" cy="2833166"/>
            <a:chOff x="5417291" y="-1100332"/>
            <a:chExt cx="4121743" cy="2833166"/>
          </a:xfrm>
        </p:grpSpPr>
        <p:sp>
          <p:nvSpPr>
            <p:cNvPr id="365" name="Google Shape;365;gd1c25edc6e_4_47"/>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d1c25edc6e_4_47"/>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367" name="Shape 367"/>
        <p:cNvGrpSpPr/>
        <p:nvPr/>
      </p:nvGrpSpPr>
      <p:grpSpPr>
        <a:xfrm>
          <a:off x="0" y="0"/>
          <a:ext cx="0" cy="0"/>
          <a:chOff x="0" y="0"/>
          <a:chExt cx="0" cy="0"/>
        </a:xfrm>
      </p:grpSpPr>
      <p:sp>
        <p:nvSpPr>
          <p:cNvPr id="368" name="Google Shape;368;gd1c25edc6e_4_59"/>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d1c25edc6e_4_59"/>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d1c25edc6e_4_59"/>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d1c25edc6e_4_59"/>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d1c25edc6e_4_59"/>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d1c25edc6e_4_59"/>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374" name="Shape 374"/>
        <p:cNvGrpSpPr/>
        <p:nvPr/>
      </p:nvGrpSpPr>
      <p:grpSpPr>
        <a:xfrm>
          <a:off x="0" y="0"/>
          <a:ext cx="0" cy="0"/>
          <a:chOff x="0" y="0"/>
          <a:chExt cx="0" cy="0"/>
        </a:xfrm>
      </p:grpSpPr>
      <p:sp>
        <p:nvSpPr>
          <p:cNvPr id="375" name="Google Shape;375;gd1c25edc6e_4_6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6" name="Google Shape;376;gd1c25edc6e_4_66"/>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d1c25edc6e_4_66"/>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d1c25edc6e_4_66"/>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9" name="Shape 379"/>
        <p:cNvGrpSpPr/>
        <p:nvPr/>
      </p:nvGrpSpPr>
      <p:grpSpPr>
        <a:xfrm>
          <a:off x="0" y="0"/>
          <a:ext cx="0" cy="0"/>
          <a:chOff x="0" y="0"/>
          <a:chExt cx="0" cy="0"/>
        </a:xfrm>
      </p:grpSpPr>
      <p:sp>
        <p:nvSpPr>
          <p:cNvPr id="380" name="Google Shape;380;gd1c25edc6e_4_71"/>
          <p:cNvSpPr txBox="1"/>
          <p:nvPr>
            <p:ph type="title"/>
          </p:nvPr>
        </p:nvSpPr>
        <p:spPr>
          <a:xfrm>
            <a:off x="49989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81" name="Google Shape;381;gd1c25edc6e_4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382" name="Google Shape;382;gd1c25edc6e_4_71"/>
          <p:cNvSpPr txBox="1"/>
          <p:nvPr>
            <p:ph idx="1" type="subTitle"/>
          </p:nvPr>
        </p:nvSpPr>
        <p:spPr>
          <a:xfrm>
            <a:off x="1605788"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gd1c25edc6e_4_71"/>
          <p:cNvSpPr txBox="1"/>
          <p:nvPr>
            <p:ph idx="2" type="subTitle"/>
          </p:nvPr>
        </p:nvSpPr>
        <p:spPr>
          <a:xfrm>
            <a:off x="4998981"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gd1c25edc6e_4_71"/>
          <p:cNvSpPr txBox="1"/>
          <p:nvPr>
            <p:ph idx="3" type="title"/>
          </p:nvPr>
        </p:nvSpPr>
        <p:spPr>
          <a:xfrm>
            <a:off x="16057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85" name="Google Shape;385;gd1c25edc6e_4_71"/>
          <p:cNvSpPr txBox="1"/>
          <p:nvPr>
            <p:ph idx="4"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386" name="Google Shape;386;gd1c25edc6e_4_71"/>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d1c25edc6e_4_71"/>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d1c25edc6e_4_71"/>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d1c25edc6e_4_71"/>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d1c25edc6e_4_71"/>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1" name="Shape 391"/>
        <p:cNvGrpSpPr/>
        <p:nvPr/>
      </p:nvGrpSpPr>
      <p:grpSpPr>
        <a:xfrm>
          <a:off x="0" y="0"/>
          <a:ext cx="0" cy="0"/>
          <a:chOff x="0" y="0"/>
          <a:chExt cx="0" cy="0"/>
        </a:xfrm>
      </p:grpSpPr>
      <p:sp>
        <p:nvSpPr>
          <p:cNvPr id="392" name="Google Shape;392;gd1c25edc6e_4_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393" name="Google Shape;393;gd1c25edc6e_4_8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4" name="Google Shape;394;gd1c25edc6e_4_83"/>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d1c25edc6e_4_83"/>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d1c25edc6e_4_83"/>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d1c25edc6e_4_83"/>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d1c25edc6e_4_83"/>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399" name="Shape 399"/>
        <p:cNvGrpSpPr/>
        <p:nvPr/>
      </p:nvGrpSpPr>
      <p:grpSpPr>
        <a:xfrm>
          <a:off x="0" y="0"/>
          <a:ext cx="0" cy="0"/>
          <a:chOff x="0" y="0"/>
          <a:chExt cx="0" cy="0"/>
        </a:xfrm>
      </p:grpSpPr>
      <p:sp>
        <p:nvSpPr>
          <p:cNvPr id="400" name="Google Shape;400;gd1c25edc6e_4_9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401" name="Google Shape;401;gd1c25edc6e_4_91"/>
          <p:cNvSpPr txBox="1"/>
          <p:nvPr>
            <p:ph idx="1" type="subTitle"/>
          </p:nvPr>
        </p:nvSpPr>
        <p:spPr>
          <a:xfrm>
            <a:off x="714300" y="1347975"/>
            <a:ext cx="7715400" cy="325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Char char="●"/>
              <a:defRPr sz="1200"/>
            </a:lvl1pPr>
            <a:lvl2pPr lvl="1" algn="l">
              <a:lnSpc>
                <a:spcPct val="100000"/>
              </a:lnSpc>
              <a:spcBef>
                <a:spcPts val="0"/>
              </a:spcBef>
              <a:spcAft>
                <a:spcPts val="0"/>
              </a:spcAft>
              <a:buClr>
                <a:srgbClr val="434343"/>
              </a:buClr>
              <a:buSzPts val="1200"/>
              <a:buChar char="○"/>
              <a:defRPr sz="1200"/>
            </a:lvl2pPr>
            <a:lvl3pPr lvl="2" algn="l">
              <a:lnSpc>
                <a:spcPct val="100000"/>
              </a:lnSpc>
              <a:spcBef>
                <a:spcPts val="0"/>
              </a:spcBef>
              <a:spcAft>
                <a:spcPts val="0"/>
              </a:spcAft>
              <a:buClr>
                <a:srgbClr val="434343"/>
              </a:buClr>
              <a:buSzPts val="1200"/>
              <a:buChar char="■"/>
              <a:defRPr sz="1200"/>
            </a:lvl3pPr>
            <a:lvl4pPr lvl="3" algn="l">
              <a:lnSpc>
                <a:spcPct val="100000"/>
              </a:lnSpc>
              <a:spcBef>
                <a:spcPts val="0"/>
              </a:spcBef>
              <a:spcAft>
                <a:spcPts val="0"/>
              </a:spcAft>
              <a:buClr>
                <a:srgbClr val="434343"/>
              </a:buClr>
              <a:buSzPts val="1200"/>
              <a:buChar char="●"/>
              <a:defRPr sz="1200"/>
            </a:lvl4pPr>
            <a:lvl5pPr lvl="4" algn="l">
              <a:lnSpc>
                <a:spcPct val="100000"/>
              </a:lnSpc>
              <a:spcBef>
                <a:spcPts val="0"/>
              </a:spcBef>
              <a:spcAft>
                <a:spcPts val="0"/>
              </a:spcAft>
              <a:buClr>
                <a:srgbClr val="434343"/>
              </a:buClr>
              <a:buSzPts val="1200"/>
              <a:buChar char="○"/>
              <a:defRPr sz="1200"/>
            </a:lvl5pPr>
            <a:lvl6pPr lvl="5" algn="l">
              <a:lnSpc>
                <a:spcPct val="100000"/>
              </a:lnSpc>
              <a:spcBef>
                <a:spcPts val="0"/>
              </a:spcBef>
              <a:spcAft>
                <a:spcPts val="0"/>
              </a:spcAft>
              <a:buClr>
                <a:srgbClr val="434343"/>
              </a:buClr>
              <a:buSzPts val="1200"/>
              <a:buChar char="■"/>
              <a:defRPr sz="1200"/>
            </a:lvl6pPr>
            <a:lvl7pPr lvl="6" algn="l">
              <a:lnSpc>
                <a:spcPct val="100000"/>
              </a:lnSpc>
              <a:spcBef>
                <a:spcPts val="0"/>
              </a:spcBef>
              <a:spcAft>
                <a:spcPts val="0"/>
              </a:spcAft>
              <a:buClr>
                <a:srgbClr val="434343"/>
              </a:buClr>
              <a:buSzPts val="1200"/>
              <a:buChar char="●"/>
              <a:defRPr sz="1200"/>
            </a:lvl7pPr>
            <a:lvl8pPr lvl="7" algn="l">
              <a:lnSpc>
                <a:spcPct val="100000"/>
              </a:lnSpc>
              <a:spcBef>
                <a:spcPts val="0"/>
              </a:spcBef>
              <a:spcAft>
                <a:spcPts val="0"/>
              </a:spcAft>
              <a:buClr>
                <a:srgbClr val="434343"/>
              </a:buClr>
              <a:buSzPts val="1200"/>
              <a:buChar char="○"/>
              <a:defRPr sz="1200"/>
            </a:lvl8pPr>
            <a:lvl9pPr lvl="8" algn="l">
              <a:lnSpc>
                <a:spcPct val="100000"/>
              </a:lnSpc>
              <a:spcBef>
                <a:spcPts val="0"/>
              </a:spcBef>
              <a:spcAft>
                <a:spcPts val="0"/>
              </a:spcAft>
              <a:buClr>
                <a:srgbClr val="434343"/>
              </a:buClr>
              <a:buSzPts val="1200"/>
              <a:buChar char="■"/>
              <a:defRPr sz="1200"/>
            </a:lvl9pPr>
          </a:lstStyle>
          <a:p/>
        </p:txBody>
      </p:sp>
      <p:sp>
        <p:nvSpPr>
          <p:cNvPr id="402" name="Google Shape;402;gd1c25edc6e_4_91"/>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d1c25edc6e_4_91"/>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4" name="Shape 404"/>
        <p:cNvGrpSpPr/>
        <p:nvPr/>
      </p:nvGrpSpPr>
      <p:grpSpPr>
        <a:xfrm>
          <a:off x="0" y="0"/>
          <a:ext cx="0" cy="0"/>
          <a:chOff x="0" y="0"/>
          <a:chExt cx="0" cy="0"/>
        </a:xfrm>
      </p:grpSpPr>
      <p:sp>
        <p:nvSpPr>
          <p:cNvPr id="405" name="Google Shape;405;gd1c25edc6e_4_96"/>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d1c25edc6e_4_96"/>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d1c25edc6e_4_96"/>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d1c25edc6e_4_96"/>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d1c25edc6e_4_96"/>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d1c25edc6e_4_96"/>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d1c25edc6e_4_96"/>
          <p:cNvSpPr txBox="1"/>
          <p:nvPr>
            <p:ph type="title"/>
          </p:nvPr>
        </p:nvSpPr>
        <p:spPr>
          <a:xfrm>
            <a:off x="1940850" y="1113300"/>
            <a:ext cx="5262300" cy="291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2" name="Google Shape;412;gd1c25edc6e_4_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413" name="Google Shape;413;gd1c25edc6e_4_96"/>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d1c25edc6e_4_96"/>
          <p:cNvSpPr/>
          <p:nvPr/>
        </p:nvSpPr>
        <p:spPr>
          <a:xfrm rot="9418929">
            <a:off x="4165756"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d1c25edc6e_4_96"/>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d1c25edc6e_4_96"/>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7" name="Shape 417"/>
        <p:cNvGrpSpPr/>
        <p:nvPr/>
      </p:nvGrpSpPr>
      <p:grpSpPr>
        <a:xfrm>
          <a:off x="0" y="0"/>
          <a:ext cx="0" cy="0"/>
          <a:chOff x="0" y="0"/>
          <a:chExt cx="0" cy="0"/>
        </a:xfrm>
      </p:grpSpPr>
      <p:sp>
        <p:nvSpPr>
          <p:cNvPr id="418" name="Google Shape;418;gd1c25edc6e_4_109"/>
          <p:cNvSpPr txBox="1"/>
          <p:nvPr>
            <p:ph type="title"/>
          </p:nvPr>
        </p:nvSpPr>
        <p:spPr>
          <a:xfrm>
            <a:off x="895275" y="1088100"/>
            <a:ext cx="273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9" name="Google Shape;419;gd1c25edc6e_4_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420" name="Google Shape;420;gd1c25edc6e_4_109"/>
          <p:cNvSpPr txBox="1"/>
          <p:nvPr>
            <p:ph idx="1" type="subTitle"/>
          </p:nvPr>
        </p:nvSpPr>
        <p:spPr>
          <a:xfrm>
            <a:off x="895275" y="1901225"/>
            <a:ext cx="2731800" cy="132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d1c25edc6e_4_109"/>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d1c25edc6e_4_109"/>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d1c25edc6e_4_109"/>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d1c25edc6e_4_109"/>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d1c25edc6e_4_109"/>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6" name="Shape 426"/>
        <p:cNvGrpSpPr/>
        <p:nvPr/>
      </p:nvGrpSpPr>
      <p:grpSpPr>
        <a:xfrm>
          <a:off x="0" y="0"/>
          <a:ext cx="0" cy="0"/>
          <a:chOff x="0" y="0"/>
          <a:chExt cx="0" cy="0"/>
        </a:xfrm>
      </p:grpSpPr>
      <p:sp>
        <p:nvSpPr>
          <p:cNvPr id="427" name="Google Shape;427;gd1c25edc6e_4_118"/>
          <p:cNvSpPr txBox="1"/>
          <p:nvPr>
            <p:ph type="title"/>
          </p:nvPr>
        </p:nvSpPr>
        <p:spPr>
          <a:xfrm>
            <a:off x="1028750" y="1681350"/>
            <a:ext cx="2874600" cy="85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3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8" name="Google Shape;428;gd1c25edc6e_4_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429" name="Google Shape;429;gd1c25edc6e_4_118"/>
          <p:cNvSpPr txBox="1"/>
          <p:nvPr>
            <p:ph idx="1" type="subTitle"/>
          </p:nvPr>
        </p:nvSpPr>
        <p:spPr>
          <a:xfrm>
            <a:off x="1028750" y="2539600"/>
            <a:ext cx="2874600" cy="125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gd1c25edc6e_4_118"/>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d1c25edc6e_4_118"/>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d1c25edc6e_4_118"/>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d1c25edc6e_4_118"/>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d1c25edc6e_4_118"/>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d1c25edc6e_4_118"/>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d1c25edc6e_4_118"/>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d1c25edc6e_4_118"/>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d1c25edc6e_4_118"/>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d1c25edc6e_4_118"/>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52" name="Shape 52"/>
        <p:cNvGrpSpPr/>
        <p:nvPr/>
      </p:nvGrpSpPr>
      <p:grpSpPr>
        <a:xfrm>
          <a:off x="0" y="0"/>
          <a:ext cx="0" cy="0"/>
          <a:chOff x="0" y="0"/>
          <a:chExt cx="0" cy="0"/>
        </a:xfrm>
      </p:grpSpPr>
      <p:sp>
        <p:nvSpPr>
          <p:cNvPr id="53" name="Google Shape;53;p2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25"/>
          <p:cNvSpPr txBox="1"/>
          <p:nvPr>
            <p:ph idx="2" type="title"/>
          </p:nvPr>
        </p:nvSpPr>
        <p:spPr>
          <a:xfrm>
            <a:off x="1152452" y="1302150"/>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5" name="Google Shape;55;p25"/>
          <p:cNvSpPr txBox="1"/>
          <p:nvPr>
            <p:ph idx="1" type="subTitle"/>
          </p:nvPr>
        </p:nvSpPr>
        <p:spPr>
          <a:xfrm>
            <a:off x="1152452" y="1646335"/>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3" type="title"/>
          </p:nvPr>
        </p:nvSpPr>
        <p:spPr>
          <a:xfrm>
            <a:off x="1152460" y="2817744"/>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7" name="Google Shape;57;p25"/>
          <p:cNvSpPr txBox="1"/>
          <p:nvPr>
            <p:ph idx="4" type="subTitle"/>
          </p:nvPr>
        </p:nvSpPr>
        <p:spPr>
          <a:xfrm>
            <a:off x="1152460" y="3161929"/>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5"/>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5"/>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 name="Google Shape;61;p25"/>
          <p:cNvGrpSpPr/>
          <p:nvPr/>
        </p:nvGrpSpPr>
        <p:grpSpPr>
          <a:xfrm>
            <a:off x="5522066" y="-1100332"/>
            <a:ext cx="4121743" cy="2833166"/>
            <a:chOff x="5417291" y="-1100332"/>
            <a:chExt cx="4121743" cy="2833166"/>
          </a:xfrm>
        </p:grpSpPr>
        <p:sp>
          <p:nvSpPr>
            <p:cNvPr id="62" name="Google Shape;62;p25"/>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5"/>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0" name="Shape 440"/>
        <p:cNvGrpSpPr/>
        <p:nvPr/>
      </p:nvGrpSpPr>
      <p:grpSpPr>
        <a:xfrm>
          <a:off x="0" y="0"/>
          <a:ext cx="0" cy="0"/>
          <a:chOff x="0" y="0"/>
          <a:chExt cx="0" cy="0"/>
        </a:xfrm>
      </p:grpSpPr>
      <p:sp>
        <p:nvSpPr>
          <p:cNvPr id="441" name="Google Shape;441;gd1c25edc6e_4_132"/>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d1c25edc6e_4_132"/>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d1c25edc6e_4_132"/>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d1c25edc6e_4_132"/>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d1c25edc6e_4_132"/>
          <p:cNvSpPr txBox="1"/>
          <p:nvPr>
            <p:ph type="title"/>
          </p:nvPr>
        </p:nvSpPr>
        <p:spPr>
          <a:xfrm>
            <a:off x="750500" y="549600"/>
            <a:ext cx="3496800" cy="32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700">
                <a:solidFill>
                  <a:srgbClr val="0B53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6" name="Google Shape;446;gd1c25edc6e_4_132"/>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d1c25edc6e_4_1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48" name="Shape 448"/>
        <p:cNvGrpSpPr/>
        <p:nvPr/>
      </p:nvGrpSpPr>
      <p:grpSpPr>
        <a:xfrm>
          <a:off x="0" y="0"/>
          <a:ext cx="0" cy="0"/>
          <a:chOff x="0" y="0"/>
          <a:chExt cx="0" cy="0"/>
        </a:xfrm>
      </p:grpSpPr>
      <p:sp>
        <p:nvSpPr>
          <p:cNvPr id="449" name="Google Shape;449;gd1c25edc6e_4_1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450" name="Shape 450"/>
        <p:cNvGrpSpPr/>
        <p:nvPr/>
      </p:nvGrpSpPr>
      <p:grpSpPr>
        <a:xfrm>
          <a:off x="0" y="0"/>
          <a:ext cx="0" cy="0"/>
          <a:chOff x="0" y="0"/>
          <a:chExt cx="0" cy="0"/>
        </a:xfrm>
      </p:grpSpPr>
      <p:sp>
        <p:nvSpPr>
          <p:cNvPr id="451" name="Google Shape;451;gd1c25edc6e_4_14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2" name="Google Shape;452;gd1c25edc6e_4_142"/>
          <p:cNvSpPr txBox="1"/>
          <p:nvPr>
            <p:ph idx="2" type="title"/>
          </p:nvPr>
        </p:nvSpPr>
        <p:spPr>
          <a:xfrm>
            <a:off x="362625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3" name="Google Shape;453;gd1c25edc6e_4_142"/>
          <p:cNvSpPr txBox="1"/>
          <p:nvPr>
            <p:ph idx="1" type="subTitle"/>
          </p:nvPr>
        </p:nvSpPr>
        <p:spPr>
          <a:xfrm>
            <a:off x="362625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4" name="Google Shape;454;gd1c25edc6e_4_142"/>
          <p:cNvSpPr txBox="1"/>
          <p:nvPr>
            <p:ph idx="3" type="title"/>
          </p:nvPr>
        </p:nvSpPr>
        <p:spPr>
          <a:xfrm>
            <a:off x="10191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5" name="Google Shape;455;gd1c25edc6e_4_142"/>
          <p:cNvSpPr txBox="1"/>
          <p:nvPr>
            <p:ph idx="4" type="subTitle"/>
          </p:nvPr>
        </p:nvSpPr>
        <p:spPr>
          <a:xfrm>
            <a:off x="10191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6" name="Google Shape;456;gd1c25edc6e_4_142"/>
          <p:cNvSpPr txBox="1"/>
          <p:nvPr>
            <p:ph idx="5" type="title"/>
          </p:nvPr>
        </p:nvSpPr>
        <p:spPr>
          <a:xfrm>
            <a:off x="62334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7" name="Google Shape;457;gd1c25edc6e_4_142"/>
          <p:cNvSpPr txBox="1"/>
          <p:nvPr>
            <p:ph idx="6" type="subTitle"/>
          </p:nvPr>
        </p:nvSpPr>
        <p:spPr>
          <a:xfrm>
            <a:off x="62334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8" name="Google Shape;458;gd1c25edc6e_4_142"/>
          <p:cNvSpPr txBox="1"/>
          <p:nvPr>
            <p:ph idx="7" type="title"/>
          </p:nvPr>
        </p:nvSpPr>
        <p:spPr>
          <a:xfrm>
            <a:off x="10191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9" name="Google Shape;459;gd1c25edc6e_4_142"/>
          <p:cNvSpPr txBox="1"/>
          <p:nvPr>
            <p:ph idx="8" type="subTitle"/>
          </p:nvPr>
        </p:nvSpPr>
        <p:spPr>
          <a:xfrm>
            <a:off x="10191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0" name="Google Shape;460;gd1c25edc6e_4_142"/>
          <p:cNvSpPr txBox="1"/>
          <p:nvPr>
            <p:ph idx="9" type="title"/>
          </p:nvPr>
        </p:nvSpPr>
        <p:spPr>
          <a:xfrm>
            <a:off x="62334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61" name="Google Shape;461;gd1c25edc6e_4_142"/>
          <p:cNvSpPr txBox="1"/>
          <p:nvPr>
            <p:ph idx="13" type="subTitle"/>
          </p:nvPr>
        </p:nvSpPr>
        <p:spPr>
          <a:xfrm>
            <a:off x="62334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2" name="Google Shape;462;gd1c25edc6e_4_142"/>
          <p:cNvSpPr txBox="1"/>
          <p:nvPr>
            <p:ph idx="14" type="title"/>
          </p:nvPr>
        </p:nvSpPr>
        <p:spPr>
          <a:xfrm>
            <a:off x="362625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63" name="Google Shape;463;gd1c25edc6e_4_142"/>
          <p:cNvSpPr txBox="1"/>
          <p:nvPr>
            <p:ph idx="15" type="subTitle"/>
          </p:nvPr>
        </p:nvSpPr>
        <p:spPr>
          <a:xfrm>
            <a:off x="362625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4" name="Google Shape;464;gd1c25edc6e_4_142"/>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d1c25edc6e_4_142"/>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466" name="Shape 466"/>
        <p:cNvGrpSpPr/>
        <p:nvPr/>
      </p:nvGrpSpPr>
      <p:grpSpPr>
        <a:xfrm>
          <a:off x="0" y="0"/>
          <a:ext cx="0" cy="0"/>
          <a:chOff x="0" y="0"/>
          <a:chExt cx="0" cy="0"/>
        </a:xfrm>
      </p:grpSpPr>
      <p:sp>
        <p:nvSpPr>
          <p:cNvPr id="467" name="Google Shape;467;gd1c25edc6e_4_15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8" name="Google Shape;468;gd1c25edc6e_4_158"/>
          <p:cNvSpPr txBox="1"/>
          <p:nvPr>
            <p:ph idx="2" type="title"/>
          </p:nvPr>
        </p:nvSpPr>
        <p:spPr>
          <a:xfrm>
            <a:off x="59929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69" name="Google Shape;469;gd1c25edc6e_4_158"/>
          <p:cNvSpPr txBox="1"/>
          <p:nvPr>
            <p:ph idx="1" type="subTitle"/>
          </p:nvPr>
        </p:nvSpPr>
        <p:spPr>
          <a:xfrm>
            <a:off x="6001663"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gd1c25edc6e_4_158"/>
          <p:cNvSpPr txBox="1"/>
          <p:nvPr>
            <p:ph idx="3" type="title"/>
          </p:nvPr>
        </p:nvSpPr>
        <p:spPr>
          <a:xfrm>
            <a:off x="3558732"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71" name="Google Shape;471;gd1c25edc6e_4_158"/>
          <p:cNvSpPr txBox="1"/>
          <p:nvPr>
            <p:ph idx="4" type="subTitle"/>
          </p:nvPr>
        </p:nvSpPr>
        <p:spPr>
          <a:xfrm>
            <a:off x="3558770"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gd1c25edc6e_4_158"/>
          <p:cNvSpPr txBox="1"/>
          <p:nvPr>
            <p:ph idx="5" type="title"/>
          </p:nvPr>
        </p:nvSpPr>
        <p:spPr>
          <a:xfrm>
            <a:off x="11158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73" name="Google Shape;473;gd1c25edc6e_4_158"/>
          <p:cNvSpPr txBox="1"/>
          <p:nvPr>
            <p:ph idx="6" type="subTitle"/>
          </p:nvPr>
        </p:nvSpPr>
        <p:spPr>
          <a:xfrm>
            <a:off x="1115838"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gd1c25edc6e_4_158"/>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d1c25edc6e_4_158"/>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d1c25edc6e_4_158"/>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d1c25edc6e_4_158"/>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d1c25edc6e_4_158"/>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d1c25edc6e_4_158"/>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d1c25edc6e_4_158"/>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d1c25edc6e_4_158"/>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d1c25edc6e_4_158"/>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d1c25edc6e_4_158"/>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484" name="Shape 484"/>
        <p:cNvGrpSpPr/>
        <p:nvPr/>
      </p:nvGrpSpPr>
      <p:grpSpPr>
        <a:xfrm>
          <a:off x="0" y="0"/>
          <a:ext cx="0" cy="0"/>
          <a:chOff x="0" y="0"/>
          <a:chExt cx="0" cy="0"/>
        </a:xfrm>
      </p:grpSpPr>
      <p:sp>
        <p:nvSpPr>
          <p:cNvPr id="485" name="Google Shape;485;gd1c25edc6e_4_17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6" name="Google Shape;486;gd1c25edc6e_4_176"/>
          <p:cNvSpPr txBox="1"/>
          <p:nvPr>
            <p:ph idx="2" type="title"/>
          </p:nvPr>
        </p:nvSpPr>
        <p:spPr>
          <a:xfrm>
            <a:off x="6017838"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87" name="Google Shape;487;gd1c25edc6e_4_176"/>
          <p:cNvSpPr txBox="1"/>
          <p:nvPr>
            <p:ph idx="1" type="subTitle"/>
          </p:nvPr>
        </p:nvSpPr>
        <p:spPr>
          <a:xfrm>
            <a:off x="6017838"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8" name="Google Shape;488;gd1c25edc6e_4_176"/>
          <p:cNvSpPr txBox="1"/>
          <p:nvPr>
            <p:ph idx="3" type="title"/>
          </p:nvPr>
        </p:nvSpPr>
        <p:spPr>
          <a:xfrm>
            <a:off x="3579270"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89" name="Google Shape;489;gd1c25edc6e_4_176"/>
          <p:cNvSpPr txBox="1"/>
          <p:nvPr>
            <p:ph idx="4" type="subTitle"/>
          </p:nvPr>
        </p:nvSpPr>
        <p:spPr>
          <a:xfrm>
            <a:off x="3579270"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gd1c25edc6e_4_176"/>
          <p:cNvSpPr txBox="1"/>
          <p:nvPr>
            <p:ph idx="5" type="title"/>
          </p:nvPr>
        </p:nvSpPr>
        <p:spPr>
          <a:xfrm>
            <a:off x="1136375"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91" name="Google Shape;491;gd1c25edc6e_4_176"/>
          <p:cNvSpPr txBox="1"/>
          <p:nvPr>
            <p:ph idx="6" type="subTitle"/>
          </p:nvPr>
        </p:nvSpPr>
        <p:spPr>
          <a:xfrm>
            <a:off x="1136375"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gd1c25edc6e_4_176"/>
          <p:cNvSpPr txBox="1"/>
          <p:nvPr>
            <p:ph idx="7" type="title"/>
          </p:nvPr>
        </p:nvSpPr>
        <p:spPr>
          <a:xfrm>
            <a:off x="1240175" y="2026382"/>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493" name="Google Shape;493;gd1c25edc6e_4_176"/>
          <p:cNvSpPr txBox="1"/>
          <p:nvPr>
            <p:ph idx="8" type="title"/>
          </p:nvPr>
        </p:nvSpPr>
        <p:spPr>
          <a:xfrm>
            <a:off x="3683070"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494" name="Google Shape;494;gd1c25edc6e_4_176"/>
          <p:cNvSpPr txBox="1"/>
          <p:nvPr>
            <p:ph idx="9" type="title"/>
          </p:nvPr>
        </p:nvSpPr>
        <p:spPr>
          <a:xfrm>
            <a:off x="6121638"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495" name="Google Shape;495;gd1c25edc6e_4_176"/>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d1c25edc6e_4_176"/>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7" name="Google Shape;497;gd1c25edc6e_4_176"/>
          <p:cNvGrpSpPr/>
          <p:nvPr/>
        </p:nvGrpSpPr>
        <p:grpSpPr>
          <a:xfrm>
            <a:off x="-3" y="3918341"/>
            <a:ext cx="5417960" cy="1282081"/>
            <a:chOff x="-66609" y="4201387"/>
            <a:chExt cx="4210740" cy="996488"/>
          </a:xfrm>
        </p:grpSpPr>
        <p:sp>
          <p:nvSpPr>
            <p:cNvPr id="498" name="Google Shape;498;gd1c25edc6e_4_176"/>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d1c25edc6e_4_176"/>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d1c25edc6e_4_176"/>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501" name="Shape 501"/>
        <p:cNvGrpSpPr/>
        <p:nvPr/>
      </p:nvGrpSpPr>
      <p:grpSpPr>
        <a:xfrm>
          <a:off x="0" y="0"/>
          <a:ext cx="0" cy="0"/>
          <a:chOff x="0" y="0"/>
          <a:chExt cx="0" cy="0"/>
        </a:xfrm>
      </p:grpSpPr>
      <p:sp>
        <p:nvSpPr>
          <p:cNvPr id="502" name="Google Shape;502;gd1c25edc6e_4_19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3" name="Google Shape;503;gd1c25edc6e_4_193"/>
          <p:cNvSpPr txBox="1"/>
          <p:nvPr>
            <p:ph idx="2" type="title"/>
          </p:nvPr>
        </p:nvSpPr>
        <p:spPr>
          <a:xfrm>
            <a:off x="714300" y="1482700"/>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04" name="Google Shape;504;gd1c25edc6e_4_193"/>
          <p:cNvSpPr txBox="1"/>
          <p:nvPr>
            <p:ph idx="1" type="subTitle"/>
          </p:nvPr>
        </p:nvSpPr>
        <p:spPr>
          <a:xfrm>
            <a:off x="714300" y="1806650"/>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5" name="Google Shape;505;gd1c25edc6e_4_193"/>
          <p:cNvSpPr txBox="1"/>
          <p:nvPr>
            <p:ph idx="3" type="title"/>
          </p:nvPr>
        </p:nvSpPr>
        <p:spPr>
          <a:xfrm>
            <a:off x="714300" y="2557824"/>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06" name="Google Shape;506;gd1c25edc6e_4_193"/>
          <p:cNvSpPr txBox="1"/>
          <p:nvPr>
            <p:ph idx="4" type="subTitle"/>
          </p:nvPr>
        </p:nvSpPr>
        <p:spPr>
          <a:xfrm>
            <a:off x="714300" y="2881775"/>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gd1c25edc6e_4_193"/>
          <p:cNvSpPr txBox="1"/>
          <p:nvPr>
            <p:ph idx="5" type="title"/>
          </p:nvPr>
        </p:nvSpPr>
        <p:spPr>
          <a:xfrm>
            <a:off x="714300" y="3632948"/>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08" name="Google Shape;508;gd1c25edc6e_4_193"/>
          <p:cNvSpPr txBox="1"/>
          <p:nvPr>
            <p:ph idx="6" type="subTitle"/>
          </p:nvPr>
        </p:nvSpPr>
        <p:spPr>
          <a:xfrm>
            <a:off x="714300" y="3956900"/>
            <a:ext cx="2139000" cy="68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gd1c25edc6e_4_193"/>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d1c25edc6e_4_193"/>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d1c25edc6e_4_193"/>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d1c25edc6e_4_193"/>
          <p:cNvSpPr txBox="1"/>
          <p:nvPr>
            <p:ph idx="7" type="title"/>
          </p:nvPr>
        </p:nvSpPr>
        <p:spPr>
          <a:xfrm>
            <a:off x="6290700" y="1482700"/>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513" name="Google Shape;513;gd1c25edc6e_4_193"/>
          <p:cNvSpPr txBox="1"/>
          <p:nvPr>
            <p:ph idx="8" type="subTitle"/>
          </p:nvPr>
        </p:nvSpPr>
        <p:spPr>
          <a:xfrm>
            <a:off x="6290650" y="1806650"/>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514" name="Google Shape;514;gd1c25edc6e_4_193"/>
          <p:cNvSpPr txBox="1"/>
          <p:nvPr>
            <p:ph idx="9" type="title"/>
          </p:nvPr>
        </p:nvSpPr>
        <p:spPr>
          <a:xfrm>
            <a:off x="6290700" y="2557824"/>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515" name="Google Shape;515;gd1c25edc6e_4_193"/>
          <p:cNvSpPr txBox="1"/>
          <p:nvPr>
            <p:ph idx="13" type="subTitle"/>
          </p:nvPr>
        </p:nvSpPr>
        <p:spPr>
          <a:xfrm>
            <a:off x="6290650" y="2881775"/>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516" name="Google Shape;516;gd1c25edc6e_4_193"/>
          <p:cNvSpPr txBox="1"/>
          <p:nvPr>
            <p:ph idx="14" type="title"/>
          </p:nvPr>
        </p:nvSpPr>
        <p:spPr>
          <a:xfrm>
            <a:off x="6290700" y="3632948"/>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517" name="Google Shape;517;gd1c25edc6e_4_193"/>
          <p:cNvSpPr txBox="1"/>
          <p:nvPr>
            <p:ph idx="15" type="subTitle"/>
          </p:nvPr>
        </p:nvSpPr>
        <p:spPr>
          <a:xfrm>
            <a:off x="6290650" y="3956900"/>
            <a:ext cx="2139000" cy="688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518" name="Shape 518"/>
        <p:cNvGrpSpPr/>
        <p:nvPr/>
      </p:nvGrpSpPr>
      <p:grpSpPr>
        <a:xfrm>
          <a:off x="0" y="0"/>
          <a:ext cx="0" cy="0"/>
          <a:chOff x="0" y="0"/>
          <a:chExt cx="0" cy="0"/>
        </a:xfrm>
      </p:grpSpPr>
      <p:sp>
        <p:nvSpPr>
          <p:cNvPr id="519" name="Google Shape;519;gd1c25edc6e_4_21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0" name="Google Shape;520;gd1c25edc6e_4_210"/>
          <p:cNvSpPr txBox="1"/>
          <p:nvPr>
            <p:ph idx="2" type="title"/>
          </p:nvPr>
        </p:nvSpPr>
        <p:spPr>
          <a:xfrm>
            <a:off x="5265358" y="2941614"/>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21" name="Google Shape;521;gd1c25edc6e_4_210"/>
          <p:cNvSpPr txBox="1"/>
          <p:nvPr>
            <p:ph idx="1" type="subTitle"/>
          </p:nvPr>
        </p:nvSpPr>
        <p:spPr>
          <a:xfrm>
            <a:off x="5277950" y="321855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gd1c25edc6e_4_210"/>
          <p:cNvSpPr txBox="1"/>
          <p:nvPr>
            <p:ph idx="3" type="title"/>
          </p:nvPr>
        </p:nvSpPr>
        <p:spPr>
          <a:xfrm>
            <a:off x="5265350" y="3846471"/>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23" name="Google Shape;523;gd1c25edc6e_4_210"/>
          <p:cNvSpPr txBox="1"/>
          <p:nvPr>
            <p:ph idx="4" type="subTitle"/>
          </p:nvPr>
        </p:nvSpPr>
        <p:spPr>
          <a:xfrm>
            <a:off x="5265350" y="412340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gd1c25edc6e_4_210"/>
          <p:cNvSpPr txBox="1"/>
          <p:nvPr>
            <p:ph idx="5" type="title"/>
          </p:nvPr>
        </p:nvSpPr>
        <p:spPr>
          <a:xfrm>
            <a:off x="5277943" y="1131900"/>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25" name="Google Shape;525;gd1c25edc6e_4_210"/>
          <p:cNvSpPr txBox="1"/>
          <p:nvPr>
            <p:ph idx="6" type="subTitle"/>
          </p:nvPr>
        </p:nvSpPr>
        <p:spPr>
          <a:xfrm>
            <a:off x="5277950" y="140882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6" name="Google Shape;526;gd1c25edc6e_4_210"/>
          <p:cNvSpPr txBox="1"/>
          <p:nvPr>
            <p:ph idx="7" type="title"/>
          </p:nvPr>
        </p:nvSpPr>
        <p:spPr>
          <a:xfrm>
            <a:off x="5277943" y="2036757"/>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27" name="Google Shape;527;gd1c25edc6e_4_210"/>
          <p:cNvSpPr txBox="1"/>
          <p:nvPr>
            <p:ph idx="8" type="subTitle"/>
          </p:nvPr>
        </p:nvSpPr>
        <p:spPr>
          <a:xfrm>
            <a:off x="5277950" y="231367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28" name="Google Shape;528;gd1c25edc6e_4_210"/>
          <p:cNvGrpSpPr/>
          <p:nvPr/>
        </p:nvGrpSpPr>
        <p:grpSpPr>
          <a:xfrm>
            <a:off x="-66609" y="4201387"/>
            <a:ext cx="4210740" cy="996488"/>
            <a:chOff x="-66609" y="4201387"/>
            <a:chExt cx="4210740" cy="996488"/>
          </a:xfrm>
        </p:grpSpPr>
        <p:sp>
          <p:nvSpPr>
            <p:cNvPr id="529" name="Google Shape;529;gd1c25edc6e_4_210"/>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d1c25edc6e_4_210"/>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d1c25edc6e_4_210"/>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2" name="Google Shape;532;gd1c25edc6e_4_210"/>
          <p:cNvGrpSpPr/>
          <p:nvPr/>
        </p:nvGrpSpPr>
        <p:grpSpPr>
          <a:xfrm>
            <a:off x="5522066" y="-1100332"/>
            <a:ext cx="4121743" cy="2833166"/>
            <a:chOff x="5417291" y="-1100332"/>
            <a:chExt cx="4121743" cy="2833166"/>
          </a:xfrm>
        </p:grpSpPr>
        <p:sp>
          <p:nvSpPr>
            <p:cNvPr id="533" name="Google Shape;533;gd1c25edc6e_4_210"/>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d1c25edc6e_4_210"/>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535" name="Shape 535"/>
        <p:cNvGrpSpPr/>
        <p:nvPr/>
      </p:nvGrpSpPr>
      <p:grpSpPr>
        <a:xfrm>
          <a:off x="0" y="0"/>
          <a:ext cx="0" cy="0"/>
          <a:chOff x="0" y="0"/>
          <a:chExt cx="0" cy="0"/>
        </a:xfrm>
      </p:grpSpPr>
      <p:sp>
        <p:nvSpPr>
          <p:cNvPr id="536" name="Google Shape;536;gd1c25edc6e_4_22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7" name="Google Shape;537;gd1c25edc6e_4_227"/>
          <p:cNvSpPr txBox="1"/>
          <p:nvPr>
            <p:ph idx="2" type="title"/>
          </p:nvPr>
        </p:nvSpPr>
        <p:spPr>
          <a:xfrm>
            <a:off x="5819013" y="1358852"/>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38" name="Google Shape;538;gd1c25edc6e_4_227"/>
          <p:cNvSpPr txBox="1"/>
          <p:nvPr>
            <p:ph idx="1" type="subTitle"/>
          </p:nvPr>
        </p:nvSpPr>
        <p:spPr>
          <a:xfrm>
            <a:off x="5819013" y="1683412"/>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9" name="Google Shape;539;gd1c25edc6e_4_227"/>
          <p:cNvSpPr txBox="1"/>
          <p:nvPr>
            <p:ph idx="3" type="title"/>
          </p:nvPr>
        </p:nvSpPr>
        <p:spPr>
          <a:xfrm>
            <a:off x="5819013" y="3004296"/>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40" name="Google Shape;540;gd1c25edc6e_4_227"/>
          <p:cNvSpPr txBox="1"/>
          <p:nvPr>
            <p:ph idx="4" type="subTitle"/>
          </p:nvPr>
        </p:nvSpPr>
        <p:spPr>
          <a:xfrm>
            <a:off x="5819013"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gd1c25edc6e_4_227"/>
          <p:cNvSpPr txBox="1"/>
          <p:nvPr>
            <p:ph idx="5" type="title"/>
          </p:nvPr>
        </p:nvSpPr>
        <p:spPr>
          <a:xfrm>
            <a:off x="1799486" y="1358863"/>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42" name="Google Shape;542;gd1c25edc6e_4_227"/>
          <p:cNvSpPr txBox="1"/>
          <p:nvPr>
            <p:ph idx="6" type="subTitle"/>
          </p:nvPr>
        </p:nvSpPr>
        <p:spPr>
          <a:xfrm>
            <a:off x="1799486" y="1683413"/>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3" name="Google Shape;543;gd1c25edc6e_4_227"/>
          <p:cNvSpPr txBox="1"/>
          <p:nvPr>
            <p:ph idx="7" type="title"/>
          </p:nvPr>
        </p:nvSpPr>
        <p:spPr>
          <a:xfrm>
            <a:off x="1799486" y="3004307"/>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44" name="Google Shape;544;gd1c25edc6e_4_227"/>
          <p:cNvSpPr txBox="1"/>
          <p:nvPr>
            <p:ph idx="8" type="subTitle"/>
          </p:nvPr>
        </p:nvSpPr>
        <p:spPr>
          <a:xfrm>
            <a:off x="1799486"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gd1c25edc6e_4_227"/>
          <p:cNvSpPr txBox="1"/>
          <p:nvPr>
            <p:ph idx="9" type="title"/>
          </p:nvPr>
        </p:nvSpPr>
        <p:spPr>
          <a:xfrm>
            <a:off x="783375"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546" name="Google Shape;546;gd1c25edc6e_4_227"/>
          <p:cNvSpPr txBox="1"/>
          <p:nvPr>
            <p:ph idx="13" type="title"/>
          </p:nvPr>
        </p:nvSpPr>
        <p:spPr>
          <a:xfrm>
            <a:off x="783375"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547" name="Google Shape;547;gd1c25edc6e_4_227"/>
          <p:cNvSpPr txBox="1"/>
          <p:nvPr>
            <p:ph idx="14" type="title"/>
          </p:nvPr>
        </p:nvSpPr>
        <p:spPr>
          <a:xfrm>
            <a:off x="4802927"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548" name="Google Shape;548;gd1c25edc6e_4_227"/>
          <p:cNvSpPr txBox="1"/>
          <p:nvPr>
            <p:ph idx="15" type="title"/>
          </p:nvPr>
        </p:nvSpPr>
        <p:spPr>
          <a:xfrm>
            <a:off x="4802927"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549" name="Google Shape;549;gd1c25edc6e_4_227"/>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d1c25edc6e_4_227"/>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d1c25edc6e_4_227"/>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d1c25edc6e_4_227"/>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d1c25edc6e_4_227"/>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d1c25edc6e_4_227"/>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555" name="Shape 555"/>
        <p:cNvGrpSpPr/>
        <p:nvPr/>
      </p:nvGrpSpPr>
      <p:grpSpPr>
        <a:xfrm>
          <a:off x="0" y="0"/>
          <a:ext cx="0" cy="0"/>
          <a:chOff x="0" y="0"/>
          <a:chExt cx="0" cy="0"/>
        </a:xfrm>
      </p:grpSpPr>
      <p:sp>
        <p:nvSpPr>
          <p:cNvPr id="556" name="Google Shape;556;gd1c25edc6e_4_247"/>
          <p:cNvSpPr txBox="1"/>
          <p:nvPr>
            <p:ph idx="1" type="subTitle"/>
          </p:nvPr>
        </p:nvSpPr>
        <p:spPr>
          <a:xfrm>
            <a:off x="4229100" y="42813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7" name="Google Shape;557;gd1c25edc6e_4_247"/>
          <p:cNvSpPr txBox="1"/>
          <p:nvPr>
            <p:ph idx="2" type="subTitle"/>
          </p:nvPr>
        </p:nvSpPr>
        <p:spPr>
          <a:xfrm>
            <a:off x="4229100" y="16872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gd1c25edc6e_4_247"/>
          <p:cNvSpPr txBox="1"/>
          <p:nvPr>
            <p:ph idx="3" type="subTitle"/>
          </p:nvPr>
        </p:nvSpPr>
        <p:spPr>
          <a:xfrm>
            <a:off x="4229100" y="298430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59" name="Google Shape;559;gd1c25edc6e_4_247"/>
          <p:cNvGrpSpPr/>
          <p:nvPr/>
        </p:nvGrpSpPr>
        <p:grpSpPr>
          <a:xfrm rot="10800000">
            <a:off x="4972116" y="-45563"/>
            <a:ext cx="4210740" cy="996488"/>
            <a:chOff x="-66609" y="4201387"/>
            <a:chExt cx="4210740" cy="996488"/>
          </a:xfrm>
        </p:grpSpPr>
        <p:sp>
          <p:nvSpPr>
            <p:cNvPr id="560" name="Google Shape;560;gd1c25edc6e_4_247"/>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d1c25edc6e_4_247"/>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d1c25edc6e_4_247"/>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3" name="Google Shape;563;gd1c25edc6e_4_24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4" name="Google Shape;564;gd1c25edc6e_4_247"/>
          <p:cNvSpPr txBox="1"/>
          <p:nvPr>
            <p:ph idx="4" type="title"/>
          </p:nvPr>
        </p:nvSpPr>
        <p:spPr>
          <a:xfrm>
            <a:off x="4229100" y="38458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565" name="Google Shape;565;gd1c25edc6e_4_247"/>
          <p:cNvSpPr txBox="1"/>
          <p:nvPr>
            <p:ph idx="5" type="title"/>
          </p:nvPr>
        </p:nvSpPr>
        <p:spPr>
          <a:xfrm>
            <a:off x="4229100" y="254877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566" name="Google Shape;566;gd1c25edc6e_4_247"/>
          <p:cNvSpPr txBox="1"/>
          <p:nvPr>
            <p:ph idx="6" type="title"/>
          </p:nvPr>
        </p:nvSpPr>
        <p:spPr>
          <a:xfrm>
            <a:off x="4229100" y="12517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567" name="Google Shape;567;gd1c25edc6e_4_247"/>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d1c25edc6e_4_247"/>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569" name="Shape 569"/>
        <p:cNvGrpSpPr/>
        <p:nvPr/>
      </p:nvGrpSpPr>
      <p:grpSpPr>
        <a:xfrm>
          <a:off x="0" y="0"/>
          <a:ext cx="0" cy="0"/>
          <a:chOff x="0" y="0"/>
          <a:chExt cx="0" cy="0"/>
        </a:xfrm>
      </p:grpSpPr>
      <p:sp>
        <p:nvSpPr>
          <p:cNvPr id="570" name="Google Shape;570;gd1c25edc6e_4_261"/>
          <p:cNvSpPr txBox="1"/>
          <p:nvPr>
            <p:ph type="title"/>
          </p:nvPr>
        </p:nvSpPr>
        <p:spPr>
          <a:xfrm>
            <a:off x="1304850" y="2394900"/>
            <a:ext cx="37128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1" name="Google Shape;571;gd1c25edc6e_4_261"/>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d1c25edc6e_4_261"/>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d1c25edc6e_4_261"/>
          <p:cNvSpPr txBox="1"/>
          <p:nvPr>
            <p:ph idx="1" type="subTitle"/>
          </p:nvPr>
        </p:nvSpPr>
        <p:spPr>
          <a:xfrm>
            <a:off x="1304850" y="912225"/>
            <a:ext cx="32937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4" name="Google Shape;574;gd1c25edc6e_4_261"/>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d1c25edc6e_4_261"/>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d1c25edc6e_4_261"/>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64" name="Shape 64"/>
        <p:cNvGrpSpPr/>
        <p:nvPr/>
      </p:nvGrpSpPr>
      <p:grpSpPr>
        <a:xfrm>
          <a:off x="0" y="0"/>
          <a:ext cx="0" cy="0"/>
          <a:chOff x="0" y="0"/>
          <a:chExt cx="0" cy="0"/>
        </a:xfrm>
      </p:grpSpPr>
      <p:sp>
        <p:nvSpPr>
          <p:cNvPr id="65" name="Google Shape;65;p26"/>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6"/>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6"/>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6"/>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6"/>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6"/>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577" name="Shape 577"/>
        <p:cNvGrpSpPr/>
        <p:nvPr/>
      </p:nvGrpSpPr>
      <p:grpSpPr>
        <a:xfrm>
          <a:off x="0" y="0"/>
          <a:ext cx="0" cy="0"/>
          <a:chOff x="0" y="0"/>
          <a:chExt cx="0" cy="0"/>
        </a:xfrm>
      </p:grpSpPr>
      <p:sp>
        <p:nvSpPr>
          <p:cNvPr id="578" name="Google Shape;578;gd1c25edc6e_4_269"/>
          <p:cNvSpPr txBox="1"/>
          <p:nvPr>
            <p:ph type="title"/>
          </p:nvPr>
        </p:nvSpPr>
        <p:spPr>
          <a:xfrm>
            <a:off x="2110800" y="1318025"/>
            <a:ext cx="49224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9" name="Google Shape;579;gd1c25edc6e_4_269"/>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d1c25edc6e_4_269"/>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gd1c25edc6e_4_269"/>
          <p:cNvSpPr txBox="1"/>
          <p:nvPr>
            <p:ph idx="1" type="subTitle"/>
          </p:nvPr>
        </p:nvSpPr>
        <p:spPr>
          <a:xfrm>
            <a:off x="2110800" y="2045275"/>
            <a:ext cx="4922400" cy="178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81DDE5"/>
              </a:buClr>
              <a:buSzPts val="1400"/>
              <a:buChar char="●"/>
              <a:defRPr>
                <a:solidFill>
                  <a:schemeClr val="dk1"/>
                </a:solidFill>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582" name="Google Shape;582;gd1c25edc6e_4_269"/>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d1c25edc6e_4_269"/>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d1c25edc6e_4_269"/>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585" name="Shape 585"/>
        <p:cNvGrpSpPr/>
        <p:nvPr/>
      </p:nvGrpSpPr>
      <p:grpSpPr>
        <a:xfrm>
          <a:off x="0" y="0"/>
          <a:ext cx="0" cy="0"/>
          <a:chOff x="0" y="0"/>
          <a:chExt cx="0" cy="0"/>
        </a:xfrm>
      </p:grpSpPr>
      <p:sp>
        <p:nvSpPr>
          <p:cNvPr id="586" name="Google Shape;586;gd1c25edc6e_4_277"/>
          <p:cNvSpPr txBox="1"/>
          <p:nvPr>
            <p:ph type="title"/>
          </p:nvPr>
        </p:nvSpPr>
        <p:spPr>
          <a:xfrm>
            <a:off x="5564400" y="2575500"/>
            <a:ext cx="28653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7" name="Google Shape;587;gd1c25edc6e_4_277"/>
          <p:cNvSpPr txBox="1"/>
          <p:nvPr>
            <p:ph idx="1" type="subTitle"/>
          </p:nvPr>
        </p:nvSpPr>
        <p:spPr>
          <a:xfrm>
            <a:off x="5564400" y="3110325"/>
            <a:ext cx="2865300" cy="107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gd1c25edc6e_4_277"/>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d1c25edc6e_4_277"/>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d1c25edc6e_4_277"/>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591" name="Shape 591"/>
        <p:cNvGrpSpPr/>
        <p:nvPr/>
      </p:nvGrpSpPr>
      <p:grpSpPr>
        <a:xfrm>
          <a:off x="0" y="0"/>
          <a:ext cx="0" cy="0"/>
          <a:chOff x="0" y="0"/>
          <a:chExt cx="0" cy="0"/>
        </a:xfrm>
      </p:grpSpPr>
      <p:sp>
        <p:nvSpPr>
          <p:cNvPr id="592" name="Google Shape;592;gd1c25edc6e_4_283"/>
          <p:cNvSpPr txBox="1"/>
          <p:nvPr>
            <p:ph type="title"/>
          </p:nvPr>
        </p:nvSpPr>
        <p:spPr>
          <a:xfrm>
            <a:off x="2834252" y="690425"/>
            <a:ext cx="3475500" cy="9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93" name="Google Shape;593;gd1c25edc6e_4_283"/>
          <p:cNvSpPr txBox="1"/>
          <p:nvPr>
            <p:ph idx="1" type="subTitle"/>
          </p:nvPr>
        </p:nvSpPr>
        <p:spPr>
          <a:xfrm>
            <a:off x="2902250" y="1746463"/>
            <a:ext cx="3293700" cy="131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4" name="Google Shape;594;gd1c25edc6e_4_283"/>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d1c25edc6e_4_283"/>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d1c25edc6e_4_283"/>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d1c25edc6e_4_283"/>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d1c25edc6e_4_283"/>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d1c25edc6e_4_283"/>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ar" sz="1100" u="none" cap="none" strike="noStrike">
                <a:solidFill>
                  <a:srgbClr val="000000"/>
                </a:solidFill>
                <a:latin typeface="Arimo"/>
                <a:ea typeface="Arimo"/>
                <a:cs typeface="Arimo"/>
                <a:sym typeface="Arimo"/>
              </a:rPr>
              <a:t>CREDITS: </a:t>
            </a:r>
            <a:r>
              <a:rPr b="0" i="0" lang="ar" sz="1100" u="none" cap="none" strike="noStrike">
                <a:solidFill>
                  <a:srgbClr val="000000"/>
                </a:solidFill>
                <a:latin typeface="Arimo"/>
                <a:ea typeface="Arimo"/>
                <a:cs typeface="Arimo"/>
                <a:sym typeface="Arimo"/>
              </a:rPr>
              <a:t>This presentation template was created by Slidesgo, including icons by Flaticon, and infographics &amp; images by Freepik </a:t>
            </a:r>
            <a:endParaRPr b="0" i="0" sz="1100" u="none" cap="none" strike="noStrike">
              <a:solidFill>
                <a:srgbClr val="000000"/>
              </a:solidFill>
              <a:latin typeface="Arimo"/>
              <a:ea typeface="Arimo"/>
              <a:cs typeface="Arimo"/>
              <a:sym typeface="Arim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600" name="Shape 600"/>
        <p:cNvGrpSpPr/>
        <p:nvPr/>
      </p:nvGrpSpPr>
      <p:grpSpPr>
        <a:xfrm>
          <a:off x="0" y="0"/>
          <a:ext cx="0" cy="0"/>
          <a:chOff x="0" y="0"/>
          <a:chExt cx="0" cy="0"/>
        </a:xfrm>
      </p:grpSpPr>
      <p:sp>
        <p:nvSpPr>
          <p:cNvPr id="601" name="Google Shape;601;gd1c25edc6e_4_292"/>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d1c25edc6e_4_292"/>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d1c25edc6e_4_292"/>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d1c25edc6e_4_292"/>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605" name="Shape 605"/>
        <p:cNvGrpSpPr/>
        <p:nvPr/>
      </p:nvGrpSpPr>
      <p:grpSpPr>
        <a:xfrm>
          <a:off x="0" y="0"/>
          <a:ext cx="0" cy="0"/>
          <a:chOff x="0" y="0"/>
          <a:chExt cx="0" cy="0"/>
        </a:xfrm>
      </p:grpSpPr>
      <p:sp>
        <p:nvSpPr>
          <p:cNvPr id="606" name="Google Shape;606;gd1c25edc6e_4_297"/>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d1c25edc6e_4_297"/>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d1c25edc6e_4_297"/>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d1c25edc6e_4_297"/>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d1c25edc6e_4_297"/>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71" name="Shape 71"/>
        <p:cNvGrpSpPr/>
        <p:nvPr/>
      </p:nvGrpSpPr>
      <p:grpSpPr>
        <a:xfrm>
          <a:off x="0" y="0"/>
          <a:ext cx="0" cy="0"/>
          <a:chOff x="0" y="0"/>
          <a:chExt cx="0" cy="0"/>
        </a:xfrm>
      </p:grpSpPr>
      <p:sp>
        <p:nvSpPr>
          <p:cNvPr id="72" name="Google Shape;72;p2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 name="Google Shape;73;p27"/>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7"/>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7"/>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28"/>
          <p:cNvSpPr txBox="1"/>
          <p:nvPr>
            <p:ph type="title"/>
          </p:nvPr>
        </p:nvSpPr>
        <p:spPr>
          <a:xfrm>
            <a:off x="49989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8" name="Google Shape;7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79" name="Google Shape;79;p28"/>
          <p:cNvSpPr txBox="1"/>
          <p:nvPr>
            <p:ph idx="1" type="subTitle"/>
          </p:nvPr>
        </p:nvSpPr>
        <p:spPr>
          <a:xfrm>
            <a:off x="1605788"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2" type="subTitle"/>
          </p:nvPr>
        </p:nvSpPr>
        <p:spPr>
          <a:xfrm>
            <a:off x="4998981"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8"/>
          <p:cNvSpPr txBox="1"/>
          <p:nvPr>
            <p:ph idx="3" type="title"/>
          </p:nvPr>
        </p:nvSpPr>
        <p:spPr>
          <a:xfrm>
            <a:off x="16057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2" name="Google Shape;82;p28"/>
          <p:cNvSpPr txBox="1"/>
          <p:nvPr>
            <p:ph idx="4"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83" name="Google Shape;83;p28"/>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8"/>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8"/>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8"/>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8"/>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
        <p:nvSpPr>
          <p:cNvPr id="90" name="Google Shape;90;p2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29"/>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9"/>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9"/>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9"/>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9"/>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96" name="Shape 96"/>
        <p:cNvGrpSpPr/>
        <p:nvPr/>
      </p:nvGrpSpPr>
      <p:grpSpPr>
        <a:xfrm>
          <a:off x="0" y="0"/>
          <a:ext cx="0" cy="0"/>
          <a:chOff x="0" y="0"/>
          <a:chExt cx="0" cy="0"/>
        </a:xfrm>
      </p:grpSpPr>
      <p:sp>
        <p:nvSpPr>
          <p:cNvPr id="97" name="Google Shape;97;p3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98" name="Google Shape;98;p30"/>
          <p:cNvSpPr txBox="1"/>
          <p:nvPr>
            <p:ph idx="1" type="subTitle"/>
          </p:nvPr>
        </p:nvSpPr>
        <p:spPr>
          <a:xfrm>
            <a:off x="714300" y="1347975"/>
            <a:ext cx="7715400" cy="325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Char char="●"/>
              <a:defRPr sz="1200"/>
            </a:lvl1pPr>
            <a:lvl2pPr lvl="1" algn="l">
              <a:lnSpc>
                <a:spcPct val="100000"/>
              </a:lnSpc>
              <a:spcBef>
                <a:spcPts val="0"/>
              </a:spcBef>
              <a:spcAft>
                <a:spcPts val="0"/>
              </a:spcAft>
              <a:buClr>
                <a:srgbClr val="434343"/>
              </a:buClr>
              <a:buSzPts val="1200"/>
              <a:buChar char="○"/>
              <a:defRPr sz="1200"/>
            </a:lvl2pPr>
            <a:lvl3pPr lvl="2" algn="l">
              <a:lnSpc>
                <a:spcPct val="100000"/>
              </a:lnSpc>
              <a:spcBef>
                <a:spcPts val="0"/>
              </a:spcBef>
              <a:spcAft>
                <a:spcPts val="0"/>
              </a:spcAft>
              <a:buClr>
                <a:srgbClr val="434343"/>
              </a:buClr>
              <a:buSzPts val="1200"/>
              <a:buChar char="■"/>
              <a:defRPr sz="1200"/>
            </a:lvl3pPr>
            <a:lvl4pPr lvl="3" algn="l">
              <a:lnSpc>
                <a:spcPct val="100000"/>
              </a:lnSpc>
              <a:spcBef>
                <a:spcPts val="0"/>
              </a:spcBef>
              <a:spcAft>
                <a:spcPts val="0"/>
              </a:spcAft>
              <a:buClr>
                <a:srgbClr val="434343"/>
              </a:buClr>
              <a:buSzPts val="1200"/>
              <a:buChar char="●"/>
              <a:defRPr sz="1200"/>
            </a:lvl4pPr>
            <a:lvl5pPr lvl="4" algn="l">
              <a:lnSpc>
                <a:spcPct val="100000"/>
              </a:lnSpc>
              <a:spcBef>
                <a:spcPts val="0"/>
              </a:spcBef>
              <a:spcAft>
                <a:spcPts val="0"/>
              </a:spcAft>
              <a:buClr>
                <a:srgbClr val="434343"/>
              </a:buClr>
              <a:buSzPts val="1200"/>
              <a:buChar char="○"/>
              <a:defRPr sz="1200"/>
            </a:lvl5pPr>
            <a:lvl6pPr lvl="5" algn="l">
              <a:lnSpc>
                <a:spcPct val="100000"/>
              </a:lnSpc>
              <a:spcBef>
                <a:spcPts val="0"/>
              </a:spcBef>
              <a:spcAft>
                <a:spcPts val="0"/>
              </a:spcAft>
              <a:buClr>
                <a:srgbClr val="434343"/>
              </a:buClr>
              <a:buSzPts val="1200"/>
              <a:buChar char="■"/>
              <a:defRPr sz="1200"/>
            </a:lvl6pPr>
            <a:lvl7pPr lvl="6" algn="l">
              <a:lnSpc>
                <a:spcPct val="100000"/>
              </a:lnSpc>
              <a:spcBef>
                <a:spcPts val="0"/>
              </a:spcBef>
              <a:spcAft>
                <a:spcPts val="0"/>
              </a:spcAft>
              <a:buClr>
                <a:srgbClr val="434343"/>
              </a:buClr>
              <a:buSzPts val="1200"/>
              <a:buChar char="●"/>
              <a:defRPr sz="1200"/>
            </a:lvl7pPr>
            <a:lvl8pPr lvl="7" algn="l">
              <a:lnSpc>
                <a:spcPct val="100000"/>
              </a:lnSpc>
              <a:spcBef>
                <a:spcPts val="0"/>
              </a:spcBef>
              <a:spcAft>
                <a:spcPts val="0"/>
              </a:spcAft>
              <a:buClr>
                <a:srgbClr val="434343"/>
              </a:buClr>
              <a:buSzPts val="1200"/>
              <a:buChar char="○"/>
              <a:defRPr sz="1200"/>
            </a:lvl8pPr>
            <a:lvl9pPr lvl="8" algn="l">
              <a:lnSpc>
                <a:spcPct val="100000"/>
              </a:lnSpc>
              <a:spcBef>
                <a:spcPts val="0"/>
              </a:spcBef>
              <a:spcAft>
                <a:spcPts val="0"/>
              </a:spcAft>
              <a:buClr>
                <a:srgbClr val="434343"/>
              </a:buClr>
              <a:buSzPts val="1200"/>
              <a:buChar char="■"/>
              <a:defRPr sz="1200"/>
            </a:lvl9pPr>
          </a:lstStyle>
          <a:p/>
        </p:txBody>
      </p:sp>
      <p:sp>
        <p:nvSpPr>
          <p:cNvPr id="99" name="Google Shape;99;p30"/>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0"/>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theme" Target="../theme/theme3.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2800"/>
              <a:buFont typeface="Fira Sans Extra Condensed"/>
              <a:buNone/>
              <a:defRPr b="1" i="0" sz="2800" u="none" cap="none" strike="noStrike">
                <a:solidFill>
                  <a:srgbClr val="0B5394"/>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2pPr>
            <a:lvl3pPr lvl="2"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3pPr>
            <a:lvl4pPr lvl="3"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4pPr>
            <a:lvl5pPr lvl="4"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5pPr>
            <a:lvl6pPr lvl="5"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6pPr>
            <a:lvl7pPr lvl="6"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7pPr>
            <a:lvl8pPr lvl="7"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8pPr>
            <a:lvl9pPr lvl="8"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9pPr>
          </a:lstStyle>
          <a:p/>
        </p:txBody>
      </p:sp>
      <p:sp>
        <p:nvSpPr>
          <p:cNvPr id="7" name="Google Shape;7;p21"/>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1pPr>
            <a:lvl2pPr indent="-317500" lvl="1" marL="914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2pPr>
            <a:lvl3pPr indent="-317500" lvl="2" marL="1371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3pPr>
            <a:lvl4pPr indent="-317500" lvl="3" marL="1828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4pPr>
            <a:lvl5pPr indent="-317500" lvl="4" marL="22860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5pPr>
            <a:lvl6pPr indent="-317500" lvl="5" marL="2743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6pPr>
            <a:lvl7pPr indent="-317500" lvl="6" marL="3200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7pPr>
            <a:lvl8pPr indent="-317500" lvl="7" marL="3657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8pPr>
            <a:lvl9pPr indent="-317500" lvl="8" marL="4114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8" name="Shape 308"/>
        <p:cNvGrpSpPr/>
        <p:nvPr/>
      </p:nvGrpSpPr>
      <p:grpSpPr>
        <a:xfrm>
          <a:off x="0" y="0"/>
          <a:ext cx="0" cy="0"/>
          <a:chOff x="0" y="0"/>
          <a:chExt cx="0" cy="0"/>
        </a:xfrm>
      </p:grpSpPr>
      <p:sp>
        <p:nvSpPr>
          <p:cNvPr id="309" name="Google Shape;309;gd1c25edc6e_4_0"/>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2800"/>
              <a:buFont typeface="Fira Sans Extra Condensed"/>
              <a:buNone/>
              <a:defRPr b="1" i="0" sz="2800" u="none" cap="none" strike="noStrike">
                <a:solidFill>
                  <a:srgbClr val="0B5394"/>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2pPr>
            <a:lvl3pPr lvl="2"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3pPr>
            <a:lvl4pPr lvl="3"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4pPr>
            <a:lvl5pPr lvl="4"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5pPr>
            <a:lvl6pPr lvl="5"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6pPr>
            <a:lvl7pPr lvl="6"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7pPr>
            <a:lvl8pPr lvl="7"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8pPr>
            <a:lvl9pPr lvl="8"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9pPr>
          </a:lstStyle>
          <a:p/>
        </p:txBody>
      </p:sp>
      <p:sp>
        <p:nvSpPr>
          <p:cNvPr id="310" name="Google Shape;310;gd1c25edc6e_4_0"/>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1pPr>
            <a:lvl2pPr indent="-317500" lvl="1" marL="914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2pPr>
            <a:lvl3pPr indent="-317500" lvl="2" marL="1371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3pPr>
            <a:lvl4pPr indent="-317500" lvl="3" marL="1828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4pPr>
            <a:lvl5pPr indent="-317500" lvl="4" marL="22860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5pPr>
            <a:lvl6pPr indent="-317500" lvl="5" marL="2743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6pPr>
            <a:lvl7pPr indent="-317500" lvl="6" marL="3200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7pPr>
            <a:lvl8pPr indent="-317500" lvl="7" marL="3657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8pPr>
            <a:lvl9pPr indent="-317500" lvl="8" marL="4114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9pPr>
          </a:lstStyle>
          <a:p/>
        </p:txBody>
      </p:sp>
      <p:sp>
        <p:nvSpPr>
          <p:cNvPr id="311" name="Google Shape;311;gd1c25edc6e_4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docs.google.com/presentation/d/10w4uhB2KIm74W3s5taftkhqCF9GSLcBvtNAkvmSzJh8/edit" TargetMode="External"/><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qSqWiTG-o2Y"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quizlet.com/join/83MnjJVMS"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
          <p:cNvSpPr txBox="1"/>
          <p:nvPr>
            <p:ph type="title"/>
          </p:nvPr>
        </p:nvSpPr>
        <p:spPr>
          <a:xfrm>
            <a:off x="415100" y="681525"/>
            <a:ext cx="7157400" cy="223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ar" sz="5000"/>
              <a:t>L-10</a:t>
            </a:r>
            <a:endParaRPr sz="5000"/>
          </a:p>
          <a:p>
            <a:pPr indent="0" lvl="0" marL="0" rtl="0" algn="ctr">
              <a:lnSpc>
                <a:spcPct val="100000"/>
              </a:lnSpc>
              <a:spcBef>
                <a:spcPts val="0"/>
              </a:spcBef>
              <a:spcAft>
                <a:spcPts val="0"/>
              </a:spcAft>
              <a:buSzPts val="3600"/>
              <a:buNone/>
            </a:pPr>
            <a:r>
              <a:rPr lang="ar" sz="5000"/>
              <a:t>Effects of exercise on the respiratory system </a:t>
            </a:r>
            <a:endParaRPr sz="5000"/>
          </a:p>
        </p:txBody>
      </p:sp>
      <p:pic>
        <p:nvPicPr>
          <p:cNvPr id="616" name="Google Shape;616;p1"/>
          <p:cNvPicPr preferRelativeResize="0"/>
          <p:nvPr/>
        </p:nvPicPr>
        <p:blipFill rotWithShape="1">
          <a:blip r:embed="rId3">
            <a:alphaModFix/>
          </a:blip>
          <a:srcRect b="0" l="0" r="0" t="0"/>
          <a:stretch/>
        </p:blipFill>
        <p:spPr>
          <a:xfrm>
            <a:off x="8079758" y="83267"/>
            <a:ext cx="962850" cy="962850"/>
          </a:xfrm>
          <a:prstGeom prst="rect">
            <a:avLst/>
          </a:prstGeom>
          <a:noFill/>
          <a:ln>
            <a:noFill/>
          </a:ln>
        </p:spPr>
      </p:pic>
      <p:pic>
        <p:nvPicPr>
          <p:cNvPr id="617" name="Google Shape;617;p1"/>
          <p:cNvPicPr preferRelativeResize="0"/>
          <p:nvPr/>
        </p:nvPicPr>
        <p:blipFill rotWithShape="1">
          <a:blip r:embed="rId4">
            <a:alphaModFix/>
          </a:blip>
          <a:srcRect b="0" l="0" r="0" t="0"/>
          <a:stretch/>
        </p:blipFill>
        <p:spPr>
          <a:xfrm>
            <a:off x="6591125" y="-184052"/>
            <a:ext cx="1488624" cy="1488673"/>
          </a:xfrm>
          <a:prstGeom prst="rect">
            <a:avLst/>
          </a:prstGeom>
          <a:noFill/>
          <a:ln>
            <a:noFill/>
          </a:ln>
        </p:spPr>
      </p:pic>
      <p:sp>
        <p:nvSpPr>
          <p:cNvPr id="618" name="Google Shape;618;p1"/>
          <p:cNvSpPr txBox="1"/>
          <p:nvPr/>
        </p:nvSpPr>
        <p:spPr>
          <a:xfrm>
            <a:off x="7148399" y="3342600"/>
            <a:ext cx="1995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Color index:</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Main text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A61C00"/>
              </a:buClr>
              <a:buSzPts val="1500"/>
              <a:buFont typeface="Fira Sans Extra Condensed"/>
              <a:buChar char="●"/>
            </a:pPr>
            <a:r>
              <a:rPr b="0" i="0" lang="ar" sz="1500" u="none" cap="none" strike="noStrike">
                <a:solidFill>
                  <a:srgbClr val="A61C00"/>
                </a:solidFill>
                <a:latin typeface="Fira Sans Extra Condensed"/>
                <a:ea typeface="Fira Sans Extra Condensed"/>
                <a:cs typeface="Fira Sans Extra Condensed"/>
                <a:sym typeface="Fira Sans Extra Condensed"/>
              </a:rPr>
              <a:t>Important </a:t>
            </a:r>
            <a:endParaRPr b="0" i="0" sz="1500" u="none" cap="none" strike="noStrike">
              <a:solidFill>
                <a:srgbClr val="A61C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93C47D"/>
              </a:buClr>
              <a:buSzPts val="1500"/>
              <a:buFont typeface="Fira Sans Extra Condensed"/>
              <a:buChar char="●"/>
            </a:pPr>
            <a:r>
              <a:rPr b="0" i="0" lang="ar" sz="1500" u="none" cap="none" strike="noStrike">
                <a:solidFill>
                  <a:srgbClr val="93C47D"/>
                </a:solidFill>
                <a:latin typeface="Fira Sans Extra Condensed"/>
                <a:ea typeface="Fira Sans Extra Condensed"/>
                <a:cs typeface="Fira Sans Extra Condensed"/>
                <a:sym typeface="Fira Sans Extra Condensed"/>
              </a:rPr>
              <a:t>Doctor notes </a:t>
            </a:r>
            <a:endParaRPr b="0" i="0" sz="1500" u="none" cap="none" strike="noStrike">
              <a:solidFill>
                <a:srgbClr val="93C47D"/>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3D85C6"/>
              </a:buClr>
              <a:buSzPts val="1500"/>
              <a:buFont typeface="Fira Sans Extra Condensed"/>
              <a:buChar char="●"/>
            </a:pPr>
            <a:r>
              <a:rPr b="0" i="0" lang="ar" sz="1500" u="none" cap="none" strike="noStrike">
                <a:solidFill>
                  <a:srgbClr val="3D85C6"/>
                </a:solidFill>
                <a:latin typeface="Fira Sans Extra Condensed"/>
                <a:ea typeface="Fira Sans Extra Condensed"/>
                <a:cs typeface="Fira Sans Extra Condensed"/>
                <a:sym typeface="Fira Sans Extra Condensed"/>
              </a:rPr>
              <a:t>Boys slides</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C27BA0"/>
              </a:buClr>
              <a:buSzPts val="1500"/>
              <a:buFont typeface="Fira Sans Extra Condensed"/>
              <a:buChar char="●"/>
            </a:pPr>
            <a:r>
              <a:rPr b="0" i="0" lang="ar" sz="1500" u="none" cap="none" strike="noStrike">
                <a:solidFill>
                  <a:srgbClr val="C27BA0"/>
                </a:solidFill>
                <a:latin typeface="Fira Sans Extra Condensed"/>
                <a:ea typeface="Fira Sans Extra Condensed"/>
                <a:cs typeface="Fira Sans Extra Condensed"/>
                <a:sym typeface="Fira Sans Extra Condensed"/>
              </a:rPr>
              <a:t>Girls slides</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666666"/>
              </a:buClr>
              <a:buSzPts val="1500"/>
              <a:buFont typeface="Fira Sans Extra Condensed"/>
              <a:buChar char="●"/>
            </a:pPr>
            <a:r>
              <a:rPr b="0" i="0" lang="ar" sz="1500" u="none" cap="none" strike="noStrike">
                <a:solidFill>
                  <a:srgbClr val="666666"/>
                </a:solidFill>
                <a:latin typeface="Fira Sans Extra Condensed"/>
                <a:ea typeface="Fira Sans Extra Condensed"/>
                <a:cs typeface="Fira Sans Extra Condensed"/>
                <a:sym typeface="Fira Sans Extra Condensed"/>
              </a:rPr>
              <a:t>Extra</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sp>
        <p:nvSpPr>
          <p:cNvPr id="619" name="Google Shape;619;p1">
            <a:hlinkClick r:id="rId5"/>
          </p:cNvPr>
          <p:cNvSpPr txBox="1"/>
          <p:nvPr/>
        </p:nvSpPr>
        <p:spPr>
          <a:xfrm>
            <a:off x="5931593" y="4688453"/>
            <a:ext cx="1216800" cy="42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sng" cap="none" strike="noStrike">
                <a:solidFill>
                  <a:srgbClr val="0B5394"/>
                </a:solidFill>
                <a:highlight>
                  <a:srgbClr val="C9DAF8"/>
                </a:highlight>
                <a:latin typeface="Fira Sans Extra Condensed"/>
                <a:ea typeface="Fira Sans Extra Condensed"/>
                <a:cs typeface="Fira Sans Extra Condensed"/>
                <a:sym typeface="Fira Sans Extra Condensed"/>
              </a:rPr>
              <a:t>Editing file</a:t>
            </a:r>
            <a:endParaRPr b="0" i="0" sz="1500" u="sng" cap="none" strike="noStrike">
              <a:solidFill>
                <a:srgbClr val="0B5394"/>
              </a:solidFill>
              <a:highlight>
                <a:srgbClr val="C9DAF8"/>
              </a:highlight>
              <a:latin typeface="Fira Sans Extra Condensed"/>
              <a:ea typeface="Fira Sans Extra Condensed"/>
              <a:cs typeface="Fira Sans Extra Condensed"/>
              <a:sym typeface="Fira Sans Extra Condensed"/>
            </a:endParaRPr>
          </a:p>
        </p:txBody>
      </p:sp>
      <p:pic>
        <p:nvPicPr>
          <p:cNvPr id="620" name="Google Shape;620;p1"/>
          <p:cNvPicPr preferRelativeResize="0"/>
          <p:nvPr/>
        </p:nvPicPr>
        <p:blipFill>
          <a:blip r:embed="rId6">
            <a:alphaModFix/>
          </a:blip>
          <a:stretch>
            <a:fillRect/>
          </a:stretch>
        </p:blipFill>
        <p:spPr>
          <a:xfrm>
            <a:off x="7491948" y="935202"/>
            <a:ext cx="1101051" cy="821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graphicFrame>
        <p:nvGraphicFramePr>
          <p:cNvPr id="816" name="Google Shape;816;p10"/>
          <p:cNvGraphicFramePr/>
          <p:nvPr/>
        </p:nvGraphicFramePr>
        <p:xfrm>
          <a:off x="425998" y="798589"/>
          <a:ext cx="3000000" cy="3000000"/>
        </p:xfrm>
        <a:graphic>
          <a:graphicData uri="http://schemas.openxmlformats.org/drawingml/2006/table">
            <a:tbl>
              <a:tblPr bandRow="1" firstRow="1">
                <a:noFill/>
                <a:tableStyleId>{4490903D-8D81-4D7E-A59D-9B9B862D5D4E}</a:tableStyleId>
              </a:tblPr>
              <a:tblGrid>
                <a:gridCol w="1081525"/>
                <a:gridCol w="3047550"/>
                <a:gridCol w="4162925"/>
              </a:tblGrid>
              <a:tr h="395825">
                <a:tc gridSpan="3">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Stored </a:t>
                      </a:r>
                      <a:r>
                        <a:rPr b="1" lang="ar" sz="1500">
                          <a:latin typeface="Fira Sans Extra Condensed"/>
                          <a:ea typeface="Fira Sans Extra Condensed"/>
                          <a:cs typeface="Fira Sans Extra Condensed"/>
                          <a:sym typeface="Fira Sans Extra Condensed"/>
                        </a:rPr>
                        <a:t>o</a:t>
                      </a:r>
                      <a:r>
                        <a:rPr b="1" i="0" lang="ar" sz="1500" u="none" cap="none" strike="noStrike">
                          <a:solidFill>
                            <a:srgbClr val="000000"/>
                          </a:solidFill>
                          <a:latin typeface="Fira Sans Extra Condensed"/>
                          <a:ea typeface="Fira Sans Extra Condensed"/>
                          <a:cs typeface="Fira Sans Extra Condensed"/>
                          <a:sym typeface="Fira Sans Extra Condensed"/>
                        </a:rPr>
                        <a:t>xygen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hMerge="1"/>
                <a:tc hMerge="1"/>
              </a:tr>
              <a:tr h="585575">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Definition: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gridSpan="2">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The body contains about </a:t>
                      </a:r>
                      <a:r>
                        <a:rPr b="0" i="0" lang="ar" sz="1500" u="none" cap="none" strike="noStrike">
                          <a:solidFill>
                            <a:srgbClr val="A61C00"/>
                          </a:solidFill>
                          <a:latin typeface="Fira Sans Extra Condensed"/>
                          <a:ea typeface="Fira Sans Extra Condensed"/>
                          <a:cs typeface="Fira Sans Extra Condensed"/>
                          <a:sym typeface="Fira Sans Extra Condensed"/>
                        </a:rPr>
                        <a:t>2 liters </a:t>
                      </a:r>
                      <a:r>
                        <a:rPr b="0" i="0" lang="ar" sz="1500" u="none" cap="none" strike="noStrike">
                          <a:solidFill>
                            <a:srgbClr val="000000"/>
                          </a:solidFill>
                          <a:latin typeface="Fira Sans Extra Condensed"/>
                          <a:ea typeface="Fira Sans Extra Condensed"/>
                          <a:cs typeface="Fira Sans Extra Condensed"/>
                          <a:sym typeface="Fira Sans Extra Condensed"/>
                        </a:rPr>
                        <a:t>of stored oxygen O2 that can be used for aerobic metabolism even without breathing any new oxygen.</a:t>
                      </a:r>
                      <a:endParaRPr sz="16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hMerge="1"/>
              </a:tr>
              <a:tr h="1073575">
                <a:tc>
                  <a:txBody>
                    <a:bodyPr/>
                    <a:lstStyle/>
                    <a:p>
                      <a:pPr indent="0" lvl="0" marL="0" marR="0" rtl="0" algn="ctr">
                        <a:lnSpc>
                          <a:spcPct val="100000"/>
                        </a:lnSpc>
                        <a:spcBef>
                          <a:spcPts val="0"/>
                        </a:spcBef>
                        <a:spcAft>
                          <a:spcPts val="0"/>
                        </a:spcAft>
                        <a:buClr>
                          <a:srgbClr val="000000"/>
                        </a:buClr>
                        <a:buSzPts val="1500"/>
                        <a:buFont typeface="Arial"/>
                        <a:buNone/>
                      </a:pPr>
                      <a:r>
                        <a:rPr b="1" lang="ar" sz="1500">
                          <a:latin typeface="Fira Sans Extra Condensed"/>
                          <a:ea typeface="Fira Sans Extra Condensed"/>
                          <a:cs typeface="Fira Sans Extra Condensed"/>
                          <a:sym typeface="Fira Sans Extra Condensed"/>
                        </a:rPr>
                        <a:t>C</a:t>
                      </a:r>
                      <a:r>
                        <a:rPr b="1" i="0" lang="ar" sz="1500" u="none" cap="none" strike="noStrike">
                          <a:solidFill>
                            <a:srgbClr val="000000"/>
                          </a:solidFill>
                          <a:latin typeface="Fira Sans Extra Condensed"/>
                          <a:ea typeface="Fira Sans Extra Condensed"/>
                          <a:cs typeface="Fira Sans Extra Condensed"/>
                          <a:sym typeface="Fira Sans Extra Condensed"/>
                        </a:rPr>
                        <a:t>onsists of:</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total= </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2 liters</a:t>
                      </a:r>
                      <a:r>
                        <a:rPr b="1" i="0" lang="ar" sz="1500" u="none" cap="none" strike="noStrike">
                          <a:solidFill>
                            <a:srgbClr val="000000"/>
                          </a:solidFill>
                          <a:latin typeface="Fira Sans Extra Condensed"/>
                          <a:ea typeface="Fira Sans Extra Condensed"/>
                          <a:cs typeface="Fira Sans Extra Condensed"/>
                          <a:sym typeface="Fira Sans Extra Condensed"/>
                        </a:rPr>
                        <a:t> </a:t>
                      </a:r>
                      <a:endParaRPr sz="16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gridSpan="2">
                  <a:txBody>
                    <a:bodyPr/>
                    <a:lstStyle/>
                    <a:p>
                      <a:pPr indent="-285750" lvl="0" marL="285750" marR="0" rtl="0" algn="l">
                        <a:lnSpc>
                          <a:spcPct val="10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0.5 </a:t>
                      </a:r>
                      <a:r>
                        <a:rPr lang="ar" sz="1500">
                          <a:latin typeface="Fira Sans Extra Condensed"/>
                          <a:ea typeface="Fira Sans Extra Condensed"/>
                          <a:cs typeface="Fira Sans Extra Condensed"/>
                          <a:sym typeface="Fira Sans Extra Condensed"/>
                        </a:rPr>
                        <a:t>L</a:t>
                      </a:r>
                      <a:r>
                        <a:rPr b="0" i="0" lang="ar" sz="1500" u="none" cap="none" strike="noStrike">
                          <a:solidFill>
                            <a:srgbClr val="000000"/>
                          </a:solidFill>
                          <a:latin typeface="Fira Sans Extra Condensed"/>
                          <a:ea typeface="Fira Sans Extra Condensed"/>
                          <a:cs typeface="Fira Sans Extra Condensed"/>
                          <a:sym typeface="Fira Sans Extra Condensed"/>
                        </a:rPr>
                        <a:t>iter in the air of the lungs.</a:t>
                      </a:r>
                      <a:endParaRPr sz="1400" u="none" cap="none" strike="noStrike"/>
                    </a:p>
                    <a:p>
                      <a:pPr indent="-285750" lvl="0" marL="285750" marR="0" rtl="0" algn="l">
                        <a:lnSpc>
                          <a:spcPct val="10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0.25 </a:t>
                      </a:r>
                      <a:r>
                        <a:rPr lang="ar" sz="1500">
                          <a:latin typeface="Fira Sans Extra Condensed"/>
                          <a:ea typeface="Fira Sans Extra Condensed"/>
                          <a:cs typeface="Fira Sans Extra Condensed"/>
                          <a:sym typeface="Fira Sans Extra Condensed"/>
                        </a:rPr>
                        <a:t>L</a:t>
                      </a:r>
                      <a:r>
                        <a:rPr b="0" i="0" lang="ar" sz="1500" u="none" cap="none" strike="noStrike">
                          <a:solidFill>
                            <a:srgbClr val="000000"/>
                          </a:solidFill>
                          <a:latin typeface="Fira Sans Extra Condensed"/>
                          <a:ea typeface="Fira Sans Extra Condensed"/>
                          <a:cs typeface="Fira Sans Extra Condensed"/>
                          <a:sym typeface="Fira Sans Extra Condensed"/>
                        </a:rPr>
                        <a:t>iter dissolved in the body fluids </a:t>
                      </a:r>
                      <a:r>
                        <a:rPr b="0" i="0" lang="ar" sz="1500" u="none" cap="none" strike="noStrike">
                          <a:solidFill>
                            <a:srgbClr val="93C47D"/>
                          </a:solidFill>
                          <a:latin typeface="Fira Sans Extra Condensed"/>
                          <a:ea typeface="Fira Sans Extra Condensed"/>
                          <a:cs typeface="Fira Sans Extra Condensed"/>
                          <a:sym typeface="Fira Sans Extra Condensed"/>
                        </a:rPr>
                        <a:t>(e.g plasma)</a:t>
                      </a:r>
                      <a:r>
                        <a:rPr b="0" i="0" lang="ar" sz="1500" u="none" cap="none" strike="noStrike">
                          <a:solidFill>
                            <a:srgbClr val="000000"/>
                          </a:solidFill>
                          <a:latin typeface="Fira Sans Extra Condensed"/>
                          <a:ea typeface="Fira Sans Extra Condensed"/>
                          <a:cs typeface="Fira Sans Extra Condensed"/>
                          <a:sym typeface="Fira Sans Extra Condensed"/>
                        </a:rPr>
                        <a:t>.</a:t>
                      </a:r>
                      <a:endParaRPr sz="1400" u="none" cap="none" strike="noStrike"/>
                    </a:p>
                    <a:p>
                      <a:pPr indent="-285750" lvl="0" marL="285750" marR="0" rtl="0" algn="l">
                        <a:lnSpc>
                          <a:spcPct val="10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1 </a:t>
                      </a:r>
                      <a:r>
                        <a:rPr lang="ar" sz="1500">
                          <a:latin typeface="Fira Sans Extra Condensed"/>
                          <a:ea typeface="Fira Sans Extra Condensed"/>
                          <a:cs typeface="Fira Sans Extra Condensed"/>
                          <a:sym typeface="Fira Sans Extra Condensed"/>
                        </a:rPr>
                        <a:t>L</a:t>
                      </a:r>
                      <a:r>
                        <a:rPr b="0" i="0" lang="ar" sz="1500" u="none" cap="none" strike="noStrike">
                          <a:solidFill>
                            <a:srgbClr val="000000"/>
                          </a:solidFill>
                          <a:latin typeface="Fira Sans Extra Condensed"/>
                          <a:ea typeface="Fira Sans Extra Condensed"/>
                          <a:cs typeface="Fira Sans Extra Condensed"/>
                          <a:sym typeface="Fira Sans Extra Condensed"/>
                        </a:rPr>
                        <a:t>iter combined with the hemoglobin of the blood.</a:t>
                      </a:r>
                      <a:endParaRPr sz="1400" u="none" cap="none" strike="noStrike"/>
                    </a:p>
                    <a:p>
                      <a:pPr indent="-285750" lvl="0" marL="285750" marR="0" rtl="0" algn="l">
                        <a:lnSpc>
                          <a:spcPct val="10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0.3 </a:t>
                      </a:r>
                      <a:r>
                        <a:rPr lang="ar" sz="1500">
                          <a:latin typeface="Fira Sans Extra Condensed"/>
                          <a:ea typeface="Fira Sans Extra Condensed"/>
                          <a:cs typeface="Fira Sans Extra Condensed"/>
                          <a:sym typeface="Fira Sans Extra Condensed"/>
                        </a:rPr>
                        <a:t>L</a:t>
                      </a:r>
                      <a:r>
                        <a:rPr b="0" i="0" lang="ar" sz="1500" u="none" cap="none" strike="noStrike">
                          <a:solidFill>
                            <a:srgbClr val="000000"/>
                          </a:solidFill>
                          <a:latin typeface="Fira Sans Extra Condensed"/>
                          <a:ea typeface="Fira Sans Extra Condensed"/>
                          <a:cs typeface="Fira Sans Extra Condensed"/>
                          <a:sym typeface="Fira Sans Extra Condensed"/>
                        </a:rPr>
                        <a:t>iter stored in the muscle fibers, combined mainly with myoglobin, and hemoglobin. </a:t>
                      </a:r>
                      <a:endParaRPr b="0" i="0" sz="1500" u="none" cap="none" strike="noStrike">
                        <a:solidFill>
                          <a:srgbClr val="666666"/>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hMerge="1"/>
              </a:tr>
              <a:tr h="395825">
                <a:tc gridSpan="2">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Stored O2 During heavy exercise</a:t>
                      </a:r>
                      <a:endParaRPr b="1" i="0" sz="1500" u="none" cap="none" strike="noStrike">
                        <a:solidFill>
                          <a:srgbClr val="000000"/>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Stored O2 After the exercise </a:t>
                      </a:r>
                      <a:endParaRPr b="1" i="0" sz="1500" u="none" cap="none" strike="noStrike">
                        <a:solidFill>
                          <a:srgbClr val="000000"/>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r>
              <a:tr h="766575">
                <a:tc gridSpan="2">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In heavy exercise, almost all this </a:t>
                      </a:r>
                      <a:r>
                        <a:rPr b="0" i="0" lang="ar" sz="1500" u="none" cap="none" strike="noStrike">
                          <a:solidFill>
                            <a:schemeClr val="dk1"/>
                          </a:solidFill>
                          <a:latin typeface="Fira Sans Extra Condensed"/>
                          <a:ea typeface="Fira Sans Extra Condensed"/>
                          <a:cs typeface="Fira Sans Extra Condensed"/>
                          <a:sym typeface="Fira Sans Extra Condensed"/>
                        </a:rPr>
                        <a:t>stored oxygen </a:t>
                      </a:r>
                      <a:r>
                        <a:rPr b="0" i="0" lang="ar" sz="1500" u="none" cap="none" strike="noStrike">
                          <a:solidFill>
                            <a:srgbClr val="A61C00"/>
                          </a:solidFill>
                          <a:latin typeface="Fira Sans Extra Condensed"/>
                          <a:ea typeface="Fira Sans Extra Condensed"/>
                          <a:cs typeface="Fira Sans Extra Condensed"/>
                          <a:sym typeface="Fira Sans Extra Condensed"/>
                        </a:rPr>
                        <a:t>is used</a:t>
                      </a:r>
                      <a:r>
                        <a:rPr b="0" i="0" lang="ar" sz="1500" u="none" cap="none" strike="noStrike">
                          <a:solidFill>
                            <a:srgbClr val="000000"/>
                          </a:solidFill>
                          <a:latin typeface="Fira Sans Extra Condensed"/>
                          <a:ea typeface="Fira Sans Extra Condensed"/>
                          <a:cs typeface="Fira Sans Extra Condensed"/>
                          <a:sym typeface="Fira Sans Extra Condensed"/>
                        </a:rPr>
                        <a:t> within a minute or so for aerobic metabolism. </a:t>
                      </a:r>
                      <a:endParaRPr b="0" i="0" sz="1500" u="none" cap="none" strike="noStrike">
                        <a:solidFill>
                          <a:srgbClr val="000000"/>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After the exercise is over, this stored oxygen </a:t>
                      </a:r>
                      <a:r>
                        <a:rPr b="0" i="0" lang="ar" sz="1500" u="none" cap="none" strike="noStrike">
                          <a:solidFill>
                            <a:srgbClr val="A61C00"/>
                          </a:solidFill>
                          <a:latin typeface="Fira Sans Extra Condensed"/>
                          <a:ea typeface="Fira Sans Extra Condensed"/>
                          <a:cs typeface="Fira Sans Extra Condensed"/>
                          <a:sym typeface="Fira Sans Extra Condensed"/>
                        </a:rPr>
                        <a:t>must be replenished</a:t>
                      </a:r>
                      <a:r>
                        <a:rPr b="0" i="0" lang="ar" sz="1500" u="none" cap="none" strike="noStrike">
                          <a:solidFill>
                            <a:srgbClr val="000000"/>
                          </a:solidFill>
                          <a:latin typeface="Fira Sans Extra Condensed"/>
                          <a:ea typeface="Fira Sans Extra Condensed"/>
                          <a:cs typeface="Fira Sans Extra Condensed"/>
                          <a:sym typeface="Fira Sans Extra Condensed"/>
                        </a:rPr>
                        <a:t> by breathing extra amounts of oxygen over and above the normal requirements.</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r>
              <a:tr h="1039650">
                <a:tc gridSpan="3">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In addition </a:t>
                      </a:r>
                      <a:r>
                        <a:rPr b="0" i="0" lang="ar" sz="1500" u="none" cap="none" strike="noStrike">
                          <a:solidFill>
                            <a:srgbClr val="7F7F7F"/>
                          </a:solidFill>
                          <a:latin typeface="Fira Sans Extra Condensed"/>
                          <a:ea typeface="Fira Sans Extra Condensed"/>
                          <a:cs typeface="Fira Sans Extra Condensed"/>
                          <a:sym typeface="Fira Sans Extra Condensed"/>
                        </a:rPr>
                        <a:t>(to the consumption of stored O2) </a:t>
                      </a:r>
                      <a:r>
                        <a:rPr b="0" i="0" lang="ar" sz="1500" u="none" cap="none" strike="noStrike">
                          <a:solidFill>
                            <a:srgbClr val="A61C00"/>
                          </a:solidFill>
                          <a:latin typeface="Fira Sans Extra Condensed"/>
                          <a:ea typeface="Fira Sans Extra Condensed"/>
                          <a:cs typeface="Fira Sans Extra Condensed"/>
                          <a:sym typeface="Fira Sans Extra Condensed"/>
                        </a:rPr>
                        <a:t>about 9 liters more </a:t>
                      </a:r>
                      <a:r>
                        <a:rPr b="0" i="0" lang="ar" sz="1500" u="none" cap="none" strike="noStrike">
                          <a:solidFill>
                            <a:srgbClr val="000000"/>
                          </a:solidFill>
                          <a:latin typeface="Fira Sans Extra Condensed"/>
                          <a:ea typeface="Fira Sans Extra Condensed"/>
                          <a:cs typeface="Fira Sans Extra Condensed"/>
                          <a:sym typeface="Fira Sans Extra Condensed"/>
                        </a:rPr>
                        <a:t>oxygen must be consumed to reconstitute the </a:t>
                      </a:r>
                      <a:r>
                        <a:rPr b="1" i="0" lang="ar" sz="1500" u="none" cap="none" strike="noStrike">
                          <a:solidFill>
                            <a:srgbClr val="000000"/>
                          </a:solidFill>
                          <a:latin typeface="Fira Sans Extra Condensed"/>
                          <a:ea typeface="Fira Sans Extra Condensed"/>
                          <a:cs typeface="Fira Sans Extra Condensed"/>
                          <a:sym typeface="Fira Sans Extra Condensed"/>
                        </a:rPr>
                        <a:t>phosphagen system</a:t>
                      </a:r>
                      <a:r>
                        <a:rPr b="0" i="0" lang="ar" sz="1500" u="none" cap="none" strike="noStrike">
                          <a:solidFill>
                            <a:srgbClr val="000000"/>
                          </a:solidFill>
                          <a:latin typeface="Fira Sans Extra Condensed"/>
                          <a:ea typeface="Fira Sans Extra Condensed"/>
                          <a:cs typeface="Fira Sans Extra Condensed"/>
                          <a:sym typeface="Fira Sans Extra Condensed"/>
                        </a:rPr>
                        <a:t> and the </a:t>
                      </a:r>
                      <a:r>
                        <a:rPr b="1" i="0" lang="ar" sz="1500" u="none" cap="none" strike="noStrike">
                          <a:solidFill>
                            <a:srgbClr val="000000"/>
                          </a:solidFill>
                          <a:latin typeface="Fira Sans Extra Condensed"/>
                          <a:ea typeface="Fira Sans Extra Condensed"/>
                          <a:cs typeface="Fira Sans Extra Condensed"/>
                          <a:sym typeface="Fira Sans Extra Condensed"/>
                        </a:rPr>
                        <a:t>lactic acid system</a:t>
                      </a:r>
                      <a:r>
                        <a:rPr b="0" i="0" lang="ar" sz="1500" u="none" cap="none" strike="noStrike">
                          <a:solidFill>
                            <a:srgbClr val="000000"/>
                          </a:solidFill>
                          <a:latin typeface="Fira Sans Extra Condensed"/>
                          <a:ea typeface="Fira Sans Extra Condensed"/>
                          <a:cs typeface="Fira Sans Extra Condensed"/>
                          <a:sym typeface="Fira Sans Extra Condensed"/>
                        </a:rPr>
                        <a:t>. </a:t>
                      </a:r>
                      <a:endParaRPr sz="1400" u="none" cap="none" strike="noStrike"/>
                    </a:p>
                    <a:p>
                      <a:pPr indent="0" lvl="0" marL="0" marR="0" rtl="0" algn="ctr">
                        <a:lnSpc>
                          <a:spcPct val="100000"/>
                        </a:lnSpc>
                        <a:spcBef>
                          <a:spcPts val="60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All this extra oxygen that must be “repaid,” </a:t>
                      </a:r>
                      <a:r>
                        <a:rPr b="0" i="0" lang="ar" sz="1500" u="none" cap="none" strike="noStrike">
                          <a:solidFill>
                            <a:srgbClr val="A61C00"/>
                          </a:solidFill>
                          <a:latin typeface="Fira Sans Extra Condensed"/>
                          <a:ea typeface="Fira Sans Extra Condensed"/>
                          <a:cs typeface="Fira Sans Extra Condensed"/>
                          <a:sym typeface="Fira Sans Extra Condensed"/>
                        </a:rPr>
                        <a:t>about 11.5 liters</a:t>
                      </a:r>
                      <a:r>
                        <a:rPr b="0" i="0" lang="ar" sz="1500" u="none" cap="none" strike="noStrike">
                          <a:solidFill>
                            <a:srgbClr val="000000"/>
                          </a:solidFill>
                          <a:latin typeface="Fira Sans Extra Condensed"/>
                          <a:ea typeface="Fira Sans Extra Condensed"/>
                          <a:cs typeface="Fira Sans Extra Condensed"/>
                          <a:sym typeface="Fira Sans Extra Condensed"/>
                        </a:rPr>
                        <a:t>, is called the oxygen debt. </a:t>
                      </a:r>
                      <a:r>
                        <a:rPr b="0" i="0" lang="ar" sz="1500" u="none" cap="none" strike="noStrike">
                          <a:solidFill>
                            <a:srgbClr val="666666"/>
                          </a:solidFill>
                          <a:latin typeface="Fira Sans Extra Condensed"/>
                          <a:ea typeface="Fira Sans Extra Condensed"/>
                          <a:cs typeface="Fira Sans Extra Condensed"/>
                          <a:sym typeface="Fira Sans Extra Condensed"/>
                        </a:rPr>
                        <a:t>(2+9≈11.5)</a:t>
                      </a:r>
                      <a:endParaRPr b="0" i="0" sz="1500" u="none" cap="none" strike="noStrike">
                        <a:solidFill>
                          <a:schemeClr val="dk1"/>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hMerge="1"/>
                <a:tc hMerge="1"/>
              </a:tr>
            </a:tbl>
          </a:graphicData>
        </a:graphic>
      </p:graphicFrame>
      <p:sp>
        <p:nvSpPr>
          <p:cNvPr id="817" name="Google Shape;817;p10"/>
          <p:cNvSpPr txBox="1"/>
          <p:nvPr/>
        </p:nvSpPr>
        <p:spPr>
          <a:xfrm>
            <a:off x="700650" y="153630"/>
            <a:ext cx="77427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How </a:t>
            </a:r>
            <a:r>
              <a:rPr b="1" lang="ar" sz="3000">
                <a:solidFill>
                  <a:srgbClr val="0B5394"/>
                </a:solidFill>
                <a:latin typeface="Fira Sans Extra Condensed"/>
                <a:ea typeface="Fira Sans Extra Condensed"/>
                <a:cs typeface="Fira Sans Extra Condensed"/>
                <a:sym typeface="Fira Sans Extra Condensed"/>
              </a:rPr>
              <a:t>M</a:t>
            </a:r>
            <a:r>
              <a:rPr b="1" i="0" lang="ar" sz="3000" u="none" cap="none" strike="noStrike">
                <a:solidFill>
                  <a:srgbClr val="0B5394"/>
                </a:solidFill>
                <a:latin typeface="Fira Sans Extra Condensed"/>
                <a:ea typeface="Fira Sans Extra Condensed"/>
                <a:cs typeface="Fira Sans Extra Condensed"/>
                <a:sym typeface="Fira Sans Extra Condensed"/>
              </a:rPr>
              <a:t>uch </a:t>
            </a:r>
            <a:r>
              <a:rPr b="1" lang="ar" sz="3000">
                <a:solidFill>
                  <a:srgbClr val="0B5394"/>
                </a:solidFill>
                <a:latin typeface="Fira Sans Extra Condensed"/>
                <a:ea typeface="Fira Sans Extra Condensed"/>
                <a:cs typeface="Fira Sans Extra Condensed"/>
                <a:sym typeface="Fira Sans Extra Condensed"/>
              </a:rPr>
              <a:t>I</a:t>
            </a:r>
            <a:r>
              <a:rPr b="1" i="0" lang="ar" sz="3000" u="none" cap="none" strike="noStrike">
                <a:solidFill>
                  <a:srgbClr val="0B5394"/>
                </a:solidFill>
                <a:latin typeface="Fira Sans Extra Condensed"/>
                <a:ea typeface="Fira Sans Extra Condensed"/>
                <a:cs typeface="Fira Sans Extra Condensed"/>
                <a:sym typeface="Fira Sans Extra Condensed"/>
              </a:rPr>
              <a:t>s </a:t>
            </a:r>
            <a:r>
              <a:rPr b="1" lang="ar" sz="3000">
                <a:solidFill>
                  <a:srgbClr val="0B5394"/>
                </a:solidFill>
                <a:latin typeface="Fira Sans Extra Condensed"/>
                <a:ea typeface="Fira Sans Extra Condensed"/>
                <a:cs typeface="Fira Sans Extra Condensed"/>
                <a:sym typeface="Fira Sans Extra Condensed"/>
              </a:rPr>
              <a:t>T</a:t>
            </a:r>
            <a:r>
              <a:rPr b="1" i="0" lang="ar" sz="3000" u="none" cap="none" strike="noStrike">
                <a:solidFill>
                  <a:srgbClr val="0B5394"/>
                </a:solidFill>
                <a:latin typeface="Fira Sans Extra Condensed"/>
                <a:ea typeface="Fira Sans Extra Condensed"/>
                <a:cs typeface="Fira Sans Extra Condensed"/>
                <a:sym typeface="Fira Sans Extra Condensed"/>
              </a:rPr>
              <a:t>he Oxygen Debt </a:t>
            </a:r>
            <a:r>
              <a:rPr b="1" lang="ar" sz="3000">
                <a:solidFill>
                  <a:srgbClr val="0B5394"/>
                </a:solidFill>
                <a:latin typeface="Fira Sans Extra Condensed"/>
                <a:ea typeface="Fira Sans Extra Condensed"/>
                <a:cs typeface="Fira Sans Extra Condensed"/>
                <a:sym typeface="Fira Sans Extra Condensed"/>
              </a:rPr>
              <a:t>A</a:t>
            </a:r>
            <a:r>
              <a:rPr b="1" i="0" lang="ar" sz="3000" u="none" cap="none" strike="noStrike">
                <a:solidFill>
                  <a:srgbClr val="0B5394"/>
                </a:solidFill>
                <a:latin typeface="Fira Sans Extra Condensed"/>
                <a:ea typeface="Fira Sans Extra Condensed"/>
                <a:cs typeface="Fira Sans Extra Condensed"/>
                <a:sym typeface="Fira Sans Extra Condensed"/>
              </a:rPr>
              <a:t>fter </a:t>
            </a:r>
            <a:r>
              <a:rPr b="1" lang="ar" sz="3000">
                <a:solidFill>
                  <a:srgbClr val="0B5394"/>
                </a:solidFill>
                <a:latin typeface="Fira Sans Extra Condensed"/>
                <a:ea typeface="Fira Sans Extra Condensed"/>
                <a:cs typeface="Fira Sans Extra Condensed"/>
                <a:sym typeface="Fira Sans Extra Condensed"/>
              </a:rPr>
              <a:t>H</a:t>
            </a:r>
            <a:r>
              <a:rPr b="1" i="0" lang="ar" sz="3000" u="none" cap="none" strike="noStrike">
                <a:solidFill>
                  <a:srgbClr val="0B5394"/>
                </a:solidFill>
                <a:latin typeface="Fira Sans Extra Condensed"/>
                <a:ea typeface="Fira Sans Extra Condensed"/>
                <a:cs typeface="Fira Sans Extra Condensed"/>
                <a:sym typeface="Fira Sans Extra Condensed"/>
              </a:rPr>
              <a:t>eavy </a:t>
            </a:r>
            <a:r>
              <a:rPr b="1" lang="ar" sz="3000">
                <a:solidFill>
                  <a:srgbClr val="0B5394"/>
                </a:solidFill>
                <a:latin typeface="Fira Sans Extra Condensed"/>
                <a:ea typeface="Fira Sans Extra Condensed"/>
                <a:cs typeface="Fira Sans Extra Condensed"/>
                <a:sym typeface="Fira Sans Extra Condensed"/>
              </a:rPr>
              <a:t>E</a:t>
            </a:r>
            <a:r>
              <a:rPr b="1" i="0" lang="ar" sz="3000" u="none" cap="none" strike="noStrike">
                <a:solidFill>
                  <a:srgbClr val="0B5394"/>
                </a:solidFill>
                <a:latin typeface="Fira Sans Extra Condensed"/>
                <a:ea typeface="Fira Sans Extra Condensed"/>
                <a:cs typeface="Fira Sans Extra Condensed"/>
                <a:sym typeface="Fira Sans Extra Condensed"/>
              </a:rPr>
              <a:t>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1"/>
          <p:cNvSpPr txBox="1"/>
          <p:nvPr>
            <p:ph idx="4" type="title"/>
          </p:nvPr>
        </p:nvSpPr>
        <p:spPr>
          <a:xfrm>
            <a:off x="479522" y="13798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1ABE0"/>
              </a:buClr>
              <a:buSzPts val="2800"/>
              <a:buNone/>
            </a:pPr>
            <a:r>
              <a:rPr lang="ar" sz="3000"/>
              <a:t>The Principles of O2-Debt</a:t>
            </a:r>
            <a:endParaRPr sz="3000"/>
          </a:p>
        </p:txBody>
      </p:sp>
      <p:sp>
        <p:nvSpPr>
          <p:cNvPr id="823" name="Google Shape;823;p11"/>
          <p:cNvSpPr txBox="1"/>
          <p:nvPr/>
        </p:nvSpPr>
        <p:spPr>
          <a:xfrm>
            <a:off x="3730520" y="2015462"/>
            <a:ext cx="2123847"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Fira Sans Extra Condensed"/>
              <a:ea typeface="Fira Sans Extra Condensed"/>
              <a:cs typeface="Fira Sans Extra Condensed"/>
              <a:sym typeface="Fira Sans Extra Condensed"/>
            </a:endParaRPr>
          </a:p>
        </p:txBody>
      </p:sp>
      <p:graphicFrame>
        <p:nvGraphicFramePr>
          <p:cNvPr id="824" name="Google Shape;824;p11"/>
          <p:cNvGraphicFramePr/>
          <p:nvPr/>
        </p:nvGraphicFramePr>
        <p:xfrm>
          <a:off x="479522" y="836300"/>
          <a:ext cx="3000000" cy="3000000"/>
        </p:xfrm>
        <a:graphic>
          <a:graphicData uri="http://schemas.openxmlformats.org/drawingml/2006/table">
            <a:tbl>
              <a:tblPr bandRow="1" firstRow="1">
                <a:noFill/>
                <a:tableStyleId>{4490903D-8D81-4D7E-A59D-9B9B862D5D4E}</a:tableStyleId>
              </a:tblPr>
              <a:tblGrid>
                <a:gridCol w="2743350"/>
                <a:gridCol w="2743350"/>
                <a:gridCol w="2743350"/>
              </a:tblGrid>
              <a:tr h="356000">
                <a:tc gridSpan="3">
                  <a:txBody>
                    <a:bodyPr/>
                    <a:lstStyle/>
                    <a:p>
                      <a:pPr indent="0" lvl="0" marL="0" marR="0" rtl="0" algn="ctr">
                        <a:lnSpc>
                          <a:spcPct val="100000"/>
                        </a:lnSpc>
                        <a:spcBef>
                          <a:spcPts val="0"/>
                        </a:spcBef>
                        <a:spcAft>
                          <a:spcPts val="0"/>
                        </a:spcAft>
                        <a:buClr>
                          <a:srgbClr val="000000"/>
                        </a:buClr>
                        <a:buSzPts val="1600"/>
                        <a:buFont typeface="Arial"/>
                        <a:buNone/>
                      </a:pPr>
                      <a:r>
                        <a:rPr b="1" lang="ar" sz="1600" u="none" cap="none" strike="noStrike">
                          <a:solidFill>
                            <a:srgbClr val="000000"/>
                          </a:solidFill>
                          <a:latin typeface="Fira Sans Extra Condensed"/>
                          <a:ea typeface="Fira Sans Extra Condensed"/>
                          <a:cs typeface="Fira Sans Extra Condensed"/>
                          <a:sym typeface="Fira Sans Extra Condensed"/>
                        </a:rPr>
                        <a:t>Figure 85-3 shows that </a:t>
                      </a:r>
                      <a:endParaRPr b="1" sz="16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hMerge="1"/>
                <a:tc hMerge="1"/>
              </a:tr>
              <a:tr h="287550">
                <a:tc>
                  <a:txBody>
                    <a:bodyPr/>
                    <a:lstStyle/>
                    <a:p>
                      <a:pPr indent="0" lvl="0" marL="0" marR="0" rtl="0" algn="ctr">
                        <a:lnSpc>
                          <a:spcPct val="100000"/>
                        </a:lnSpc>
                        <a:spcBef>
                          <a:spcPts val="0"/>
                        </a:spcBef>
                        <a:spcAft>
                          <a:spcPts val="0"/>
                        </a:spcAft>
                        <a:buClr>
                          <a:srgbClr val="000000"/>
                        </a:buClr>
                        <a:buSzPts val="1500"/>
                        <a:buFont typeface="Arial"/>
                        <a:buNone/>
                      </a:pPr>
                      <a:r>
                        <a:rPr b="1" lang="ar" sz="1500" u="none" cap="none" strike="noStrike">
                          <a:solidFill>
                            <a:srgbClr val="000000"/>
                          </a:solidFill>
                          <a:latin typeface="Fira Sans Extra Condensed"/>
                          <a:ea typeface="Fira Sans Extra Condensed"/>
                          <a:cs typeface="Fira Sans Extra Condensed"/>
                          <a:sym typeface="Fira Sans Extra Condensed"/>
                        </a:rPr>
                        <a:t>During exercise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ar" sz="1500" u="none" cap="none" strike="noStrike">
                          <a:solidFill>
                            <a:srgbClr val="000000"/>
                          </a:solidFill>
                          <a:latin typeface="Fira Sans Extra Condensed"/>
                          <a:ea typeface="Fira Sans Extra Condensed"/>
                          <a:cs typeface="Fira Sans Extra Condensed"/>
                          <a:sym typeface="Fira Sans Extra Condensed"/>
                        </a:rPr>
                        <a:t>After exercise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tcPr>
                </a:tc>
              </a:tr>
              <a:tr h="1328775">
                <a:tc>
                  <a:txBody>
                    <a:bodyPr/>
                    <a:lstStyle/>
                    <a:p>
                      <a:pPr indent="0" lvl="0" marL="0" marR="0" rtl="0" algn="ctr">
                        <a:lnSpc>
                          <a:spcPct val="100000"/>
                        </a:lnSpc>
                        <a:spcBef>
                          <a:spcPts val="0"/>
                        </a:spcBef>
                        <a:spcAft>
                          <a:spcPts val="0"/>
                        </a:spcAft>
                        <a:buClr>
                          <a:srgbClr val="000000"/>
                        </a:buClr>
                        <a:buSzPts val="1500"/>
                        <a:buFont typeface="Arial"/>
                        <a:buNone/>
                      </a:pPr>
                      <a:r>
                        <a:rPr lang="ar" sz="1500">
                          <a:latin typeface="Fira Sans Extra Condensed"/>
                          <a:ea typeface="Fira Sans Extra Condensed"/>
                          <a:cs typeface="Fira Sans Extra Condensed"/>
                          <a:sym typeface="Fira Sans Extra Condensed"/>
                        </a:rPr>
                        <a:t>D</a:t>
                      </a:r>
                      <a:r>
                        <a:rPr lang="ar" sz="1500" u="none" cap="none" strike="noStrike">
                          <a:solidFill>
                            <a:srgbClr val="000000"/>
                          </a:solidFill>
                          <a:latin typeface="Fira Sans Extra Condensed"/>
                          <a:ea typeface="Fira Sans Extra Condensed"/>
                          <a:cs typeface="Fira Sans Extra Condensed"/>
                          <a:sym typeface="Fira Sans Extra Condensed"/>
                        </a:rPr>
                        <a:t>uring the first 4 minutes, the person exercises heavily, and the rate of oxygen uptake increases more than 15-fold.</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ar" sz="1500" u="none" cap="none" strike="noStrike">
                          <a:solidFill>
                            <a:srgbClr val="000000"/>
                          </a:solidFill>
                          <a:latin typeface="Fira Sans Extra Condensed"/>
                          <a:ea typeface="Fira Sans Extra Condensed"/>
                          <a:cs typeface="Fira Sans Extra Condensed"/>
                          <a:sym typeface="Fira Sans Extra Condensed"/>
                        </a:rPr>
                        <a:t>Even after the exercise, the oxygen uptake </a:t>
                      </a:r>
                      <a:r>
                        <a:rPr lang="ar" sz="1500" u="none" cap="none" strike="noStrike">
                          <a:solidFill>
                            <a:srgbClr val="A61C00"/>
                          </a:solidFill>
                          <a:latin typeface="Fira Sans Extra Condensed"/>
                          <a:ea typeface="Fira Sans Extra Condensed"/>
                          <a:cs typeface="Fira Sans Extra Condensed"/>
                          <a:sym typeface="Fira Sans Extra Condensed"/>
                        </a:rPr>
                        <a:t>still remains above normal</a:t>
                      </a:r>
                      <a:r>
                        <a:rPr lang="ar" sz="1500" u="none" cap="none" strike="noStrike">
                          <a:solidFill>
                            <a:schemeClr val="dk1"/>
                          </a:solidFill>
                          <a:latin typeface="Fira Sans Extra Condensed"/>
                          <a:ea typeface="Fira Sans Extra Condensed"/>
                          <a:cs typeface="Fira Sans Extra Condensed"/>
                          <a:sym typeface="Fira Sans Extra Condensed"/>
                        </a:rPr>
                        <a:t>.</a:t>
                      </a:r>
                      <a:endParaRPr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lang="ar" sz="1500">
                          <a:solidFill>
                            <a:srgbClr val="93C47D"/>
                          </a:solidFill>
                          <a:latin typeface="Fira Sans Extra Condensed"/>
                          <a:ea typeface="Fira Sans Extra Condensed"/>
                          <a:cs typeface="Fira Sans Extra Condensed"/>
                          <a:sym typeface="Fira Sans Extra Condensed"/>
                        </a:rPr>
                        <a:t>T</a:t>
                      </a:r>
                      <a:r>
                        <a:rPr lang="ar" sz="1500" u="none" cap="none" strike="noStrike">
                          <a:solidFill>
                            <a:srgbClr val="93C47D"/>
                          </a:solidFill>
                          <a:latin typeface="Fira Sans Extra Condensed"/>
                          <a:ea typeface="Fira Sans Extra Condensed"/>
                          <a:cs typeface="Fira Sans Extra Condensed"/>
                          <a:sym typeface="Fira Sans Extra Condensed"/>
                        </a:rPr>
                        <a:t>here’s a gradual </a:t>
                      </a:r>
                      <a:r>
                        <a:rPr lang="ar" sz="1500" u="none" cap="none" strike="noStrike">
                          <a:solidFill>
                            <a:srgbClr val="7F7F7F"/>
                          </a:solidFill>
                          <a:latin typeface="Fira Sans Extra Condensed"/>
                          <a:ea typeface="Fira Sans Extra Condensed"/>
                          <a:cs typeface="Fira Sans Extra Condensed"/>
                          <a:sym typeface="Fira Sans Extra Condensed"/>
                        </a:rPr>
                        <a:t>(not sudden) </a:t>
                      </a:r>
                      <a:r>
                        <a:rPr lang="ar" sz="1500" u="none" cap="none" strike="noStrike">
                          <a:solidFill>
                            <a:srgbClr val="93C47D"/>
                          </a:solidFill>
                          <a:latin typeface="Fira Sans Extra Condensed"/>
                          <a:ea typeface="Fira Sans Extra Condensed"/>
                          <a:cs typeface="Fira Sans Extra Condensed"/>
                          <a:sym typeface="Fira Sans Extra Condensed"/>
                        </a:rPr>
                        <a:t>decrease </a:t>
                      </a:r>
                      <a:r>
                        <a:rPr lang="ar" sz="1500" u="none" cap="none" strike="noStrike">
                          <a:solidFill>
                            <a:srgbClr val="7F7F7F"/>
                          </a:solidFill>
                          <a:latin typeface="Fira Sans Extra Condensed"/>
                          <a:ea typeface="Fira Sans Extra Condensed"/>
                          <a:cs typeface="Fira Sans Extra Condensed"/>
                          <a:sym typeface="Fira Sans Extra Condensed"/>
                        </a:rPr>
                        <a:t>but still higher than normal, because O2 is needed to restore the resting condition.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tcPr>
                </a:tc>
                <a:tc vMerge="1"/>
              </a:tr>
            </a:tbl>
          </a:graphicData>
        </a:graphic>
      </p:graphicFrame>
      <p:pic>
        <p:nvPicPr>
          <p:cNvPr id="825" name="Google Shape;825;p11"/>
          <p:cNvPicPr preferRelativeResize="0"/>
          <p:nvPr/>
        </p:nvPicPr>
        <p:blipFill rotWithShape="1">
          <a:blip r:embed="rId3">
            <a:alphaModFix/>
          </a:blip>
          <a:srcRect b="0" l="0" r="9080" t="0"/>
          <a:stretch/>
        </p:blipFill>
        <p:spPr>
          <a:xfrm>
            <a:off x="6030097" y="1237207"/>
            <a:ext cx="2634381" cy="1629561"/>
          </a:xfrm>
          <a:prstGeom prst="rect">
            <a:avLst/>
          </a:prstGeom>
          <a:solidFill>
            <a:schemeClr val="lt1"/>
          </a:solidFill>
          <a:ln>
            <a:noFill/>
          </a:ln>
        </p:spPr>
      </p:pic>
      <p:graphicFrame>
        <p:nvGraphicFramePr>
          <p:cNvPr id="826" name="Google Shape;826;p11"/>
          <p:cNvGraphicFramePr/>
          <p:nvPr/>
        </p:nvGraphicFramePr>
        <p:xfrm>
          <a:off x="189378" y="3077337"/>
          <a:ext cx="3000000" cy="3000000"/>
        </p:xfrm>
        <a:graphic>
          <a:graphicData uri="http://schemas.openxmlformats.org/drawingml/2006/table">
            <a:tbl>
              <a:tblPr bandRow="1" firstRow="1">
                <a:noFill/>
                <a:tableStyleId>{4490903D-8D81-4D7E-A59D-9B9B862D5D4E}</a:tableStyleId>
              </a:tblPr>
              <a:tblGrid>
                <a:gridCol w="4380475"/>
                <a:gridCol w="4380475"/>
              </a:tblGrid>
              <a:tr h="255300">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O2 uptake at first after the exercise </a:t>
                      </a:r>
                      <a:endParaRPr b="1" i="0" sz="1500" u="none" cap="none" strike="noStrike">
                        <a:solidFill>
                          <a:srgbClr val="000000"/>
                        </a:solidFill>
                        <a:latin typeface="Fira Sans Extra Condensed"/>
                        <a:ea typeface="Fira Sans Extra Condensed"/>
                        <a:cs typeface="Fira Sans Extra Condensed"/>
                        <a:sym typeface="Fira Sans Extra Condensed"/>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 O</a:t>
                      </a:r>
                      <a:r>
                        <a:rPr b="1" i="0" lang="ar" sz="1500" u="none" cap="none" strike="noStrike">
                          <a:solidFill>
                            <a:srgbClr val="000000"/>
                          </a:solidFill>
                          <a:latin typeface="Fira Sans Extra Condensed"/>
                          <a:ea typeface="Fira Sans Extra Condensed"/>
                          <a:cs typeface="Fira Sans Extra Condensed"/>
                          <a:sym typeface="Fira Sans Extra Condensed"/>
                        </a:rPr>
                        <a:t>2</a:t>
                      </a:r>
                      <a:r>
                        <a:rPr b="1" i="0" lang="ar" sz="1500" u="none" cap="none" strike="noStrike">
                          <a:solidFill>
                            <a:srgbClr val="000000"/>
                          </a:solidFill>
                          <a:latin typeface="Fira Sans Extra Condensed"/>
                          <a:ea typeface="Fira Sans Extra Condensed"/>
                          <a:cs typeface="Fira Sans Extra Condensed"/>
                          <a:sym typeface="Fira Sans Extra Condensed"/>
                        </a:rPr>
                        <a:t> uptake later after the exercise </a:t>
                      </a:r>
                      <a:endParaRPr b="1" i="0" sz="1500" u="none" cap="none" strike="noStrike">
                        <a:solidFill>
                          <a:srgbClr val="000000"/>
                        </a:solidFill>
                        <a:latin typeface="Fira Sans Extra Condensed"/>
                        <a:ea typeface="Fira Sans Extra Condensed"/>
                        <a:cs typeface="Fira Sans Extra Condensed"/>
                        <a:sym typeface="Fira Sans Extra Condensed"/>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r>
              <a:tr h="984725">
                <a:tc>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At first it is </a:t>
                      </a:r>
                      <a:r>
                        <a:rPr b="0" i="0" lang="ar" sz="1500" u="none" cap="none" strike="noStrike">
                          <a:solidFill>
                            <a:srgbClr val="A61C00"/>
                          </a:solidFill>
                          <a:latin typeface="Fira Sans Extra Condensed"/>
                          <a:ea typeface="Fira Sans Extra Condensed"/>
                          <a:cs typeface="Fira Sans Extra Condensed"/>
                          <a:sym typeface="Fira Sans Extra Condensed"/>
                        </a:rPr>
                        <a:t>very high </a:t>
                      </a:r>
                      <a:r>
                        <a:rPr b="0" i="0" lang="ar" sz="1500" u="none" cap="none" strike="noStrike">
                          <a:solidFill>
                            <a:srgbClr val="000000"/>
                          </a:solidFill>
                          <a:latin typeface="Fira Sans Extra Condensed"/>
                          <a:ea typeface="Fira Sans Extra Condensed"/>
                          <a:cs typeface="Fira Sans Extra Condensed"/>
                          <a:sym typeface="Fira Sans Extra Condensed"/>
                        </a:rPr>
                        <a:t>while the body is </a:t>
                      </a:r>
                      <a:r>
                        <a:rPr b="0" i="0" lang="ar" sz="1500" u="none" cap="none" strike="noStrike">
                          <a:solidFill>
                            <a:srgbClr val="C00000"/>
                          </a:solidFill>
                          <a:latin typeface="Fira Sans Extra Condensed"/>
                          <a:ea typeface="Fira Sans Extra Condensed"/>
                          <a:cs typeface="Fira Sans Extra Condensed"/>
                          <a:sym typeface="Fira Sans Extra Condensed"/>
                        </a:rPr>
                        <a:t>reconstituting</a:t>
                      </a:r>
                      <a:r>
                        <a:rPr b="0" i="0" lang="ar" sz="1500" u="none" cap="none" strike="noStrike">
                          <a:solidFill>
                            <a:srgbClr val="000000"/>
                          </a:solidFill>
                          <a:latin typeface="Fira Sans Extra Condensed"/>
                          <a:ea typeface="Fira Sans Extra Condensed"/>
                          <a:cs typeface="Fira Sans Extra Condensed"/>
                          <a:sym typeface="Fira Sans Extra Condensed"/>
                        </a:rPr>
                        <a:t> the </a:t>
                      </a:r>
                      <a:r>
                        <a:rPr b="0" i="0" lang="ar" sz="1500" u="none" cap="none" strike="noStrike">
                          <a:solidFill>
                            <a:srgbClr val="A61C00"/>
                          </a:solidFill>
                          <a:latin typeface="Fira Sans Extra Condensed"/>
                          <a:ea typeface="Fira Sans Extra Condensed"/>
                          <a:cs typeface="Fira Sans Extra Condensed"/>
                          <a:sym typeface="Fira Sans Extra Condensed"/>
                        </a:rPr>
                        <a:t>phosphagen system </a:t>
                      </a:r>
                      <a:r>
                        <a:rPr b="0" i="0" lang="ar" sz="1500" u="none" cap="none" strike="noStrike">
                          <a:solidFill>
                            <a:srgbClr val="93C47D"/>
                          </a:solidFill>
                          <a:latin typeface="Fira Sans Extra Condensed"/>
                          <a:ea typeface="Fira Sans Extra Condensed"/>
                          <a:cs typeface="Fira Sans Extra Condensed"/>
                          <a:sym typeface="Fira Sans Extra Condensed"/>
                        </a:rPr>
                        <a:t>(phosphocreatine+ATP) </a:t>
                      </a:r>
                      <a:r>
                        <a:rPr b="0" i="0" lang="ar" sz="1500" u="none" cap="none" strike="noStrike">
                          <a:solidFill>
                            <a:srgbClr val="000000"/>
                          </a:solidFill>
                          <a:latin typeface="Fira Sans Extra Condensed"/>
                          <a:ea typeface="Fira Sans Extra Condensed"/>
                          <a:cs typeface="Fira Sans Extra Condensed"/>
                          <a:sym typeface="Fira Sans Extra Condensed"/>
                        </a:rPr>
                        <a:t>and repaying the </a:t>
                      </a:r>
                      <a:r>
                        <a:rPr b="0" i="0" lang="ar" sz="1500" u="none" cap="none" strike="noStrike">
                          <a:solidFill>
                            <a:srgbClr val="A61C00"/>
                          </a:solidFill>
                          <a:latin typeface="Fira Sans Extra Condensed"/>
                          <a:ea typeface="Fira Sans Extra Condensed"/>
                          <a:cs typeface="Fira Sans Extra Condensed"/>
                          <a:sym typeface="Fira Sans Extra Condensed"/>
                        </a:rPr>
                        <a:t>stored oxygen</a:t>
                      </a:r>
                      <a:r>
                        <a:rPr b="0" i="0" lang="ar" sz="1500" u="none" cap="none" strike="noStrike">
                          <a:solidFill>
                            <a:srgbClr val="000000"/>
                          </a:solidFill>
                          <a:latin typeface="Fira Sans Extra Condensed"/>
                          <a:ea typeface="Fira Sans Extra Condensed"/>
                          <a:cs typeface="Fira Sans Extra Condensed"/>
                          <a:sym typeface="Fira Sans Extra Condensed"/>
                        </a:rPr>
                        <a:t> portion of the oxygen debt </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A61C00"/>
                          </a:solidFill>
                          <a:latin typeface="Fira Sans Extra Condensed"/>
                          <a:ea typeface="Fira Sans Extra Condensed"/>
                          <a:cs typeface="Fira Sans Extra Condensed"/>
                          <a:sym typeface="Fira Sans Extra Condensed"/>
                        </a:rPr>
                        <a:t>[Alactacid O2 debt]= 3.5 L</a:t>
                      </a:r>
                      <a:r>
                        <a:rPr b="0" i="0" lang="ar" sz="1500" u="none" cap="none" strike="noStrike">
                          <a:solidFill>
                            <a:schemeClr val="dk1"/>
                          </a:solidFill>
                          <a:latin typeface="Fira Sans Extra Condensed"/>
                          <a:ea typeface="Fira Sans Extra Condensed"/>
                          <a:cs typeface="Fira Sans Extra Condensed"/>
                          <a:sym typeface="Fira Sans Extra Condensed"/>
                        </a:rPr>
                        <a:t>.</a:t>
                      </a:r>
                      <a:r>
                        <a:rPr lang="ar" sz="1400" u="none" cap="none" strike="noStrike"/>
                        <a:t> </a:t>
                      </a:r>
                      <a:r>
                        <a:rPr b="0" i="0" lang="ar" sz="1500" u="none" cap="none" strike="noStrike">
                          <a:solidFill>
                            <a:srgbClr val="93C47D"/>
                          </a:solidFill>
                          <a:latin typeface="Fira Sans Extra Condensed"/>
                          <a:ea typeface="Fira Sans Extra Condensed"/>
                          <a:cs typeface="Fira Sans Extra Condensed"/>
                          <a:sym typeface="Fira Sans Extra Condensed"/>
                        </a:rPr>
                        <a:t>(Alactacid= NON lactic acid)</a:t>
                      </a:r>
                      <a:endParaRPr sz="1400" u="none" cap="none" strike="noStrike"/>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Then it is still above normal at a lower level for another 40 minutes while the </a:t>
                      </a:r>
                      <a:r>
                        <a:rPr b="0" i="0" lang="ar" sz="1500" u="none" cap="none" strike="noStrike">
                          <a:solidFill>
                            <a:srgbClr val="A61C00"/>
                          </a:solidFill>
                          <a:latin typeface="Fira Sans Extra Condensed"/>
                          <a:ea typeface="Fira Sans Extra Condensed"/>
                          <a:cs typeface="Fira Sans Extra Condensed"/>
                          <a:sym typeface="Fira Sans Extra Condensed"/>
                        </a:rPr>
                        <a:t>lactic acid </a:t>
                      </a:r>
                      <a:r>
                        <a:rPr b="0" i="0" lang="ar" sz="1500" u="none" cap="none" strike="noStrike">
                          <a:solidFill>
                            <a:srgbClr val="000000"/>
                          </a:solidFill>
                          <a:latin typeface="Fira Sans Extra Condensed"/>
                          <a:ea typeface="Fira Sans Extra Condensed"/>
                          <a:cs typeface="Fira Sans Extra Condensed"/>
                          <a:sym typeface="Fira Sans Extra Condensed"/>
                        </a:rPr>
                        <a:t>is </a:t>
                      </a:r>
                      <a:r>
                        <a:rPr b="0" i="0" lang="ar" sz="1500" u="none" cap="none" strike="noStrike">
                          <a:solidFill>
                            <a:srgbClr val="C00000"/>
                          </a:solidFill>
                          <a:latin typeface="Fira Sans Extra Condensed"/>
                          <a:ea typeface="Fira Sans Extra Condensed"/>
                          <a:cs typeface="Fira Sans Extra Condensed"/>
                          <a:sym typeface="Fira Sans Extra Condensed"/>
                        </a:rPr>
                        <a:t>removed </a:t>
                      </a:r>
                      <a:r>
                        <a:rPr b="0" i="0" lang="ar" sz="1500" u="none" cap="none" strike="noStrike">
                          <a:solidFill>
                            <a:srgbClr val="93C47D"/>
                          </a:solidFill>
                          <a:latin typeface="Fira Sans Extra Condensed"/>
                          <a:ea typeface="Fira Sans Extra Condensed"/>
                          <a:cs typeface="Fira Sans Extra Condensed"/>
                          <a:sym typeface="Fira Sans Extra Condensed"/>
                        </a:rPr>
                        <a:t>(converted to </a:t>
                      </a:r>
                      <a:r>
                        <a:rPr lang="ar" sz="1500" u="none" cap="none" strike="noStrike">
                          <a:solidFill>
                            <a:srgbClr val="93C47D"/>
                          </a:solidFill>
                          <a:latin typeface="Fira Sans Extra Condensed"/>
                          <a:ea typeface="Fira Sans Extra Condensed"/>
                          <a:cs typeface="Fira Sans Extra Condensed"/>
                          <a:sym typeface="Fira Sans Extra Condensed"/>
                        </a:rPr>
                        <a:t>glucose</a:t>
                      </a:r>
                      <a:r>
                        <a:rPr b="0" i="0" lang="ar" sz="1500" u="none" cap="none" strike="noStrike">
                          <a:solidFill>
                            <a:srgbClr val="93C47D"/>
                          </a:solidFill>
                          <a:latin typeface="Fira Sans Extra Condensed"/>
                          <a:ea typeface="Fira Sans Extra Condensed"/>
                          <a:cs typeface="Fira Sans Extra Condensed"/>
                          <a:sym typeface="Fira Sans Extra Condensed"/>
                        </a:rPr>
                        <a:t>)</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A61C00"/>
                          </a:solidFill>
                          <a:latin typeface="Fira Sans Extra Condensed"/>
                          <a:ea typeface="Fira Sans Extra Condensed"/>
                          <a:cs typeface="Fira Sans Extra Condensed"/>
                          <a:sym typeface="Fira Sans Extra Condensed"/>
                        </a:rPr>
                        <a:t>[Lactic acid O2 debt] = 8 L</a:t>
                      </a:r>
                      <a:r>
                        <a:rPr lang="ar" sz="1500">
                          <a:solidFill>
                            <a:schemeClr val="dk1"/>
                          </a:solidFill>
                          <a:latin typeface="Fira Sans Extra Condensed"/>
                          <a:ea typeface="Fira Sans Extra Condensed"/>
                          <a:cs typeface="Fira Sans Extra Condensed"/>
                          <a:sym typeface="Fira Sans Extra Condensed"/>
                        </a:rPr>
                        <a:t>.</a:t>
                      </a:r>
                      <a:endParaRPr b="0" i="0" sz="1500" u="none" cap="none" strike="noStrike">
                        <a:solidFill>
                          <a:schemeClr val="dk1"/>
                        </a:solidFill>
                        <a:latin typeface="Fira Sans Extra Condensed"/>
                        <a:ea typeface="Fira Sans Extra Condensed"/>
                        <a:cs typeface="Fira Sans Extra Condensed"/>
                        <a:sym typeface="Fira Sans Extra Condensed"/>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r>
              <a:tr h="427625">
                <a:tc gridSpan="2">
                  <a:txBody>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Total O2 debt= alactacid O2 debt + lactic acid O2 debt= 3.5+8=11.5 </a:t>
                      </a:r>
                      <a:r>
                        <a:rPr lang="ar" sz="1500" u="none" cap="none" strike="noStrike">
                          <a:solidFill>
                            <a:srgbClr val="666666"/>
                          </a:solidFill>
                          <a:latin typeface="Fira Sans Extra Condensed"/>
                          <a:ea typeface="Fira Sans Extra Condensed"/>
                          <a:cs typeface="Fira Sans Extra Condensed"/>
                          <a:sym typeface="Fira Sans Extra Condensed"/>
                        </a:rPr>
                        <a:t> </a:t>
                      </a:r>
                      <a:endParaRPr sz="1400" u="none" cap="none" strike="noStrike"/>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hMerge="1"/>
              </a:tr>
            </a:tbl>
          </a:graphicData>
        </a:graphic>
      </p:graphicFrame>
      <p:cxnSp>
        <p:nvCxnSpPr>
          <p:cNvPr id="827" name="Google Shape;827;p11"/>
          <p:cNvCxnSpPr/>
          <p:nvPr/>
        </p:nvCxnSpPr>
        <p:spPr>
          <a:xfrm rot="10800000">
            <a:off x="4580125" y="2973475"/>
            <a:ext cx="0" cy="93900"/>
          </a:xfrm>
          <a:prstGeom prst="straightConnector1">
            <a:avLst/>
          </a:prstGeom>
          <a:noFill/>
          <a:ln cap="flat" cmpd="sng" w="38100">
            <a:solidFill>
              <a:srgbClr val="9FC5E8"/>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2"/>
          <p:cNvSpPr txBox="1"/>
          <p:nvPr>
            <p:ph type="title"/>
          </p:nvPr>
        </p:nvSpPr>
        <p:spPr>
          <a:xfrm>
            <a:off x="273600" y="0"/>
            <a:ext cx="8596800" cy="79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ar" sz="2700"/>
              <a:t>Uses of the Oxygen Debt After Completion of Strenuous Exercise</a:t>
            </a:r>
            <a:endParaRPr sz="2700"/>
          </a:p>
        </p:txBody>
      </p:sp>
      <p:grpSp>
        <p:nvGrpSpPr>
          <p:cNvPr id="833" name="Google Shape;833;p12"/>
          <p:cNvGrpSpPr/>
          <p:nvPr/>
        </p:nvGrpSpPr>
        <p:grpSpPr>
          <a:xfrm>
            <a:off x="725810" y="928832"/>
            <a:ext cx="7226940" cy="4063144"/>
            <a:chOff x="523983" y="427"/>
            <a:chExt cx="7226940" cy="4063144"/>
          </a:xfrm>
        </p:grpSpPr>
        <p:sp>
          <p:nvSpPr>
            <p:cNvPr id="834" name="Google Shape;834;p12"/>
            <p:cNvSpPr/>
            <p:nvPr/>
          </p:nvSpPr>
          <p:spPr>
            <a:xfrm>
              <a:off x="523983" y="427"/>
              <a:ext cx="4479202" cy="550925"/>
            </a:xfrm>
            <a:prstGeom prst="roundRect">
              <a:avLst>
                <a:gd fmla="val 10000" name="adj"/>
              </a:avLst>
            </a:prstGeom>
            <a:solidFill>
              <a:srgbClr val="67CA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2"/>
            <p:cNvSpPr txBox="1"/>
            <p:nvPr/>
          </p:nvSpPr>
          <p:spPr>
            <a:xfrm>
              <a:off x="540119" y="16563"/>
              <a:ext cx="4446930" cy="518653"/>
            </a:xfrm>
            <a:prstGeom prst="rect">
              <a:avLst/>
            </a:prstGeom>
            <a:solidFill>
              <a:srgbClr val="CFE2F3"/>
            </a:solidFill>
            <a:ln cap="flat" cmpd="sng" w="28575">
              <a:solidFill>
                <a:srgbClr val="9FC5E8"/>
              </a:solidFill>
              <a:prstDash val="dash"/>
              <a:round/>
              <a:headEnd len="sm" w="sm" type="none"/>
              <a:tailEnd len="sm" w="sm" type="none"/>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C00000"/>
                  </a:solidFill>
                  <a:latin typeface="Fira Sans Extra Condensed"/>
                  <a:ea typeface="Fira Sans Extra Condensed"/>
                  <a:cs typeface="Fira Sans Extra Condensed"/>
                  <a:sym typeface="Fira Sans Extra Condensed"/>
                </a:rPr>
                <a:t>Oxygen Debt is about 11.5 L of O2</a:t>
              </a:r>
              <a:r>
                <a:rPr b="1" i="0" lang="ar" sz="1500" u="none" cap="none" strike="noStrike">
                  <a:solidFill>
                    <a:srgbClr val="000000"/>
                  </a:solidFill>
                  <a:latin typeface="Fira Sans Extra Condensed"/>
                  <a:ea typeface="Fira Sans Extra Condensed"/>
                  <a:cs typeface="Fira Sans Extra Condensed"/>
                  <a:sym typeface="Fira Sans Extra Condensed"/>
                </a:rPr>
                <a:t>, this additional oxygen is used to:</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836" name="Google Shape;836;p12"/>
            <p:cNvSpPr/>
            <p:nvPr/>
          </p:nvSpPr>
          <p:spPr>
            <a:xfrm>
              <a:off x="971904" y="551353"/>
              <a:ext cx="447920" cy="426981"/>
            </a:xfrm>
            <a:custGeom>
              <a:rect b="b" l="l" r="r" t="t"/>
              <a:pathLst>
                <a:path extrusionOk="0" h="120000" w="120000">
                  <a:moveTo>
                    <a:pt x="0" y="0"/>
                  </a:moveTo>
                  <a:lnTo>
                    <a:pt x="0" y="120000"/>
                  </a:lnTo>
                  <a:lnTo>
                    <a:pt x="120000" y="120000"/>
                  </a:lnTo>
                </a:path>
              </a:pathLst>
            </a:custGeom>
            <a:noFill/>
            <a:ln cap="flat" cmpd="sng" w="25400">
              <a:solidFill>
                <a:srgbClr val="9FC5E8"/>
              </a:solidFill>
              <a:prstDash val="solid"/>
              <a:round/>
              <a:headEnd len="sm" w="sm" type="none"/>
              <a:tailEnd len="sm" w="sm" type="none"/>
            </a:ln>
          </p:spPr>
        </p:sp>
        <p:sp>
          <p:nvSpPr>
            <p:cNvPr id="837" name="Google Shape;837;p12"/>
            <p:cNvSpPr/>
            <p:nvPr/>
          </p:nvSpPr>
          <p:spPr>
            <a:xfrm>
              <a:off x="1419824" y="702871"/>
              <a:ext cx="6331099" cy="550925"/>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2"/>
            <p:cNvSpPr txBox="1"/>
            <p:nvPr/>
          </p:nvSpPr>
          <p:spPr>
            <a:xfrm>
              <a:off x="1435948" y="718995"/>
              <a:ext cx="6298800" cy="518700"/>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(1) </a:t>
              </a: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econvert the lactic acid that has accumulated during exercise back into glucose.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(Lactic acid→glucose)</a:t>
              </a:r>
              <a:endParaRPr b="0" i="0" sz="1400" u="none" cap="none" strike="noStrike">
                <a:solidFill>
                  <a:srgbClr val="000000"/>
                </a:solidFill>
                <a:latin typeface="Arial"/>
                <a:ea typeface="Arial"/>
                <a:cs typeface="Arial"/>
                <a:sym typeface="Arial"/>
              </a:endParaRPr>
            </a:p>
          </p:txBody>
        </p:sp>
        <p:sp>
          <p:nvSpPr>
            <p:cNvPr id="839" name="Google Shape;839;p12"/>
            <p:cNvSpPr/>
            <p:nvPr/>
          </p:nvSpPr>
          <p:spPr>
            <a:xfrm>
              <a:off x="971904" y="551353"/>
              <a:ext cx="447920" cy="1129424"/>
            </a:xfrm>
            <a:custGeom>
              <a:rect b="b" l="l" r="r" t="t"/>
              <a:pathLst>
                <a:path extrusionOk="0" h="120000" w="120000">
                  <a:moveTo>
                    <a:pt x="0" y="0"/>
                  </a:moveTo>
                  <a:lnTo>
                    <a:pt x="0" y="120000"/>
                  </a:lnTo>
                  <a:lnTo>
                    <a:pt x="120000" y="120000"/>
                  </a:lnTo>
                </a:path>
              </a:pathLst>
            </a:custGeom>
            <a:noFill/>
            <a:ln cap="flat" cmpd="sng" w="25400">
              <a:solidFill>
                <a:srgbClr val="9FC5E8"/>
              </a:solidFill>
              <a:prstDash val="solid"/>
              <a:round/>
              <a:headEnd len="sm" w="sm" type="none"/>
              <a:tailEnd len="sm" w="sm" type="none"/>
            </a:ln>
          </p:spPr>
        </p:sp>
        <p:sp>
          <p:nvSpPr>
            <p:cNvPr id="840" name="Google Shape;840;p12"/>
            <p:cNvSpPr/>
            <p:nvPr/>
          </p:nvSpPr>
          <p:spPr>
            <a:xfrm>
              <a:off x="1419824" y="1405315"/>
              <a:ext cx="6331099" cy="550925"/>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2"/>
            <p:cNvSpPr txBox="1"/>
            <p:nvPr/>
          </p:nvSpPr>
          <p:spPr>
            <a:xfrm>
              <a:off x="1435948" y="1421445"/>
              <a:ext cx="6298800" cy="518700"/>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(2) </a:t>
              </a: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econvert adenosine monophosphate and ADP to ATP.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AMP→ATP, ADP→ ATP</a:t>
              </a:r>
              <a:endParaRPr b="0" i="0" sz="1400" u="none" cap="none" strike="noStrike">
                <a:solidFill>
                  <a:srgbClr val="000000"/>
                </a:solidFill>
                <a:latin typeface="Arial"/>
                <a:ea typeface="Arial"/>
                <a:cs typeface="Arial"/>
                <a:sym typeface="Arial"/>
              </a:endParaRPr>
            </a:p>
          </p:txBody>
        </p:sp>
        <p:sp>
          <p:nvSpPr>
            <p:cNvPr id="842" name="Google Shape;842;p12"/>
            <p:cNvSpPr/>
            <p:nvPr/>
          </p:nvSpPr>
          <p:spPr>
            <a:xfrm>
              <a:off x="971904" y="551353"/>
              <a:ext cx="447920" cy="1831868"/>
            </a:xfrm>
            <a:custGeom>
              <a:rect b="b" l="l" r="r" t="t"/>
              <a:pathLst>
                <a:path extrusionOk="0" h="120000" w="120000">
                  <a:moveTo>
                    <a:pt x="0" y="0"/>
                  </a:moveTo>
                  <a:lnTo>
                    <a:pt x="0" y="120000"/>
                  </a:lnTo>
                  <a:lnTo>
                    <a:pt x="120000" y="120000"/>
                  </a:lnTo>
                </a:path>
              </a:pathLst>
            </a:custGeom>
            <a:noFill/>
            <a:ln cap="flat" cmpd="sng" w="25400">
              <a:solidFill>
                <a:srgbClr val="9FC5E8"/>
              </a:solidFill>
              <a:prstDash val="solid"/>
              <a:round/>
              <a:headEnd len="sm" w="sm" type="none"/>
              <a:tailEnd len="sm" w="sm" type="none"/>
            </a:ln>
          </p:spPr>
        </p:sp>
        <p:sp>
          <p:nvSpPr>
            <p:cNvPr id="843" name="Google Shape;843;p12"/>
            <p:cNvSpPr/>
            <p:nvPr/>
          </p:nvSpPr>
          <p:spPr>
            <a:xfrm>
              <a:off x="1419824" y="2107759"/>
              <a:ext cx="6331099" cy="550925"/>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2"/>
            <p:cNvSpPr txBox="1"/>
            <p:nvPr/>
          </p:nvSpPr>
          <p:spPr>
            <a:xfrm>
              <a:off x="1435948" y="2123895"/>
              <a:ext cx="6298800" cy="518700"/>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(3) </a:t>
              </a: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econvert creatine and phosphate to phosphocreatine.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Creatine + Phosphate = PC</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sp>
          <p:nvSpPr>
            <p:cNvPr id="845" name="Google Shape;845;p12"/>
            <p:cNvSpPr/>
            <p:nvPr/>
          </p:nvSpPr>
          <p:spPr>
            <a:xfrm>
              <a:off x="971904" y="551353"/>
              <a:ext cx="447920" cy="2534312"/>
            </a:xfrm>
            <a:custGeom>
              <a:rect b="b" l="l" r="r" t="t"/>
              <a:pathLst>
                <a:path extrusionOk="0" h="120000" w="120000">
                  <a:moveTo>
                    <a:pt x="0" y="0"/>
                  </a:moveTo>
                  <a:lnTo>
                    <a:pt x="0" y="120000"/>
                  </a:lnTo>
                  <a:lnTo>
                    <a:pt x="120000" y="120000"/>
                  </a:lnTo>
                </a:path>
              </a:pathLst>
            </a:custGeom>
            <a:noFill/>
            <a:ln cap="flat" cmpd="sng" w="25400">
              <a:solidFill>
                <a:srgbClr val="9FC5E8"/>
              </a:solidFill>
              <a:prstDash val="solid"/>
              <a:round/>
              <a:headEnd len="sm" w="sm" type="none"/>
              <a:tailEnd len="sm" w="sm" type="none"/>
            </a:ln>
          </p:spPr>
        </p:sp>
        <p:sp>
          <p:nvSpPr>
            <p:cNvPr id="846" name="Google Shape;846;p12"/>
            <p:cNvSpPr/>
            <p:nvPr/>
          </p:nvSpPr>
          <p:spPr>
            <a:xfrm>
              <a:off x="1419824" y="2810202"/>
              <a:ext cx="6331099" cy="550925"/>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2"/>
            <p:cNvSpPr txBox="1"/>
            <p:nvPr/>
          </p:nvSpPr>
          <p:spPr>
            <a:xfrm>
              <a:off x="1435948" y="2826345"/>
              <a:ext cx="6298800" cy="518700"/>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(4) </a:t>
              </a: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e-establish normal concentrations of oxygen bound with hemoglobin and myoglobin.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848" name="Google Shape;848;p12"/>
            <p:cNvSpPr/>
            <p:nvPr/>
          </p:nvSpPr>
          <p:spPr>
            <a:xfrm>
              <a:off x="971904" y="551353"/>
              <a:ext cx="447920" cy="3236756"/>
            </a:xfrm>
            <a:custGeom>
              <a:rect b="b" l="l" r="r" t="t"/>
              <a:pathLst>
                <a:path extrusionOk="0" h="120000" w="120000">
                  <a:moveTo>
                    <a:pt x="0" y="0"/>
                  </a:moveTo>
                  <a:lnTo>
                    <a:pt x="0" y="120000"/>
                  </a:lnTo>
                  <a:lnTo>
                    <a:pt x="120000" y="120000"/>
                  </a:lnTo>
                </a:path>
              </a:pathLst>
            </a:custGeom>
            <a:noFill/>
            <a:ln cap="flat" cmpd="sng" w="25400">
              <a:solidFill>
                <a:srgbClr val="9FC5E8"/>
              </a:solidFill>
              <a:prstDash val="solid"/>
              <a:round/>
              <a:headEnd len="sm" w="sm" type="none"/>
              <a:tailEnd len="sm" w="sm" type="none"/>
            </a:ln>
          </p:spPr>
        </p:sp>
        <p:sp>
          <p:nvSpPr>
            <p:cNvPr id="849" name="Google Shape;849;p12"/>
            <p:cNvSpPr/>
            <p:nvPr/>
          </p:nvSpPr>
          <p:spPr>
            <a:xfrm>
              <a:off x="1419824" y="3512646"/>
              <a:ext cx="6331099" cy="550925"/>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2"/>
            <p:cNvSpPr txBox="1"/>
            <p:nvPr/>
          </p:nvSpPr>
          <p:spPr>
            <a:xfrm>
              <a:off x="1435948" y="3528770"/>
              <a:ext cx="6298800" cy="518700"/>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lang="ar" sz="1500">
                  <a:latin typeface="Fira Sans Extra Condensed"/>
                  <a:ea typeface="Fira Sans Extra Condensed"/>
                  <a:cs typeface="Fira Sans Extra Condensed"/>
                  <a:sym typeface="Fira Sans Extra Condensed"/>
                </a:rPr>
                <a:t>       </a:t>
              </a:r>
              <a:r>
                <a:rPr b="0" i="0" lang="ar" sz="1500" u="none" cap="none" strike="noStrike">
                  <a:solidFill>
                    <a:srgbClr val="000000"/>
                  </a:solidFill>
                  <a:latin typeface="Fira Sans Extra Condensed"/>
                  <a:ea typeface="Fira Sans Extra Condensed"/>
                  <a:cs typeface="Fira Sans Extra Condensed"/>
                  <a:sym typeface="Fira Sans Extra Condensed"/>
                </a:rPr>
                <a:t>(5) </a:t>
              </a: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aise the concentration of oxygen in the lungs to its normal level.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3"/>
          <p:cNvSpPr txBox="1"/>
          <p:nvPr/>
        </p:nvSpPr>
        <p:spPr>
          <a:xfrm>
            <a:off x="297600" y="170723"/>
            <a:ext cx="8548800" cy="646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Effects of Smoking on Pulmonary Ventilation in Exercise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856" name="Google Shape;856;p13"/>
          <p:cNvSpPr/>
          <p:nvPr/>
        </p:nvSpPr>
        <p:spPr>
          <a:xfrm>
            <a:off x="168984" y="1105627"/>
            <a:ext cx="337500" cy="343500"/>
          </a:xfrm>
          <a:prstGeom prst="diamond">
            <a:avLst/>
          </a:prstGeom>
          <a:solidFill>
            <a:srgbClr val="CFE2F3"/>
          </a:solidFill>
          <a:ln cap="flat" cmpd="sng" w="19050">
            <a:solidFill>
              <a:srgbClr val="9FC5E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3"/>
          <p:cNvSpPr/>
          <p:nvPr/>
        </p:nvSpPr>
        <p:spPr>
          <a:xfrm flipH="1">
            <a:off x="586500" y="820615"/>
            <a:ext cx="7971000" cy="945300"/>
          </a:xfrm>
          <a:prstGeom prst="round2SameRect">
            <a:avLst>
              <a:gd fmla="val 50000" name="adj1"/>
              <a:gd fmla="val 50000" name="adj2"/>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Nicotine </a:t>
            </a:r>
            <a:r>
              <a:rPr b="1" i="0" lang="ar" sz="1500" u="none" cap="none" strike="noStrike">
                <a:solidFill>
                  <a:srgbClr val="000000"/>
                </a:solidFill>
                <a:latin typeface="Fira Sans Extra Condensed"/>
                <a:ea typeface="Fira Sans Extra Condensed"/>
                <a:cs typeface="Fira Sans Extra Condensed"/>
                <a:sym typeface="Fira Sans Extra Condensed"/>
              </a:rPr>
              <a:t>constricts</a:t>
            </a:r>
            <a:r>
              <a:rPr b="0" i="0" lang="ar" sz="1500" u="none" cap="none" strike="noStrike">
                <a:solidFill>
                  <a:srgbClr val="000000"/>
                </a:solidFill>
                <a:latin typeface="Fira Sans Extra Condensed"/>
                <a:ea typeface="Fira Sans Extra Condensed"/>
                <a:cs typeface="Fira Sans Extra Condensed"/>
                <a:sym typeface="Fira Sans Extra Condensed"/>
              </a:rPr>
              <a:t> the terminal bronchioles and </a:t>
            </a:r>
            <a:r>
              <a:rPr b="1" i="0" lang="ar" sz="1500" u="none" cap="none" strike="noStrike">
                <a:solidFill>
                  <a:srgbClr val="000000"/>
                </a:solidFill>
                <a:latin typeface="Fira Sans Extra Condensed"/>
                <a:ea typeface="Fira Sans Extra Condensed"/>
                <a:cs typeface="Fira Sans Extra Condensed"/>
                <a:sym typeface="Fira Sans Extra Condensed"/>
              </a:rPr>
              <a:t>increases resistance</a:t>
            </a:r>
            <a:r>
              <a:rPr b="0" i="0" lang="ar" sz="1500" u="none" cap="none" strike="noStrike">
                <a:solidFill>
                  <a:srgbClr val="000000"/>
                </a:solidFill>
                <a:latin typeface="Fira Sans Extra Condensed"/>
                <a:ea typeface="Fira Sans Extra Condensed"/>
                <a:cs typeface="Fira Sans Extra Condensed"/>
                <a:sym typeface="Fira Sans Extra Condensed"/>
              </a:rPr>
              <a:t> of air flow into and out of the lungs. </a:t>
            </a:r>
            <a:r>
              <a:rPr b="0" i="0" lang="ar" sz="1500" u="none" cap="none" strike="noStrike">
                <a:solidFill>
                  <a:srgbClr val="93C47D"/>
                </a:solidFill>
                <a:latin typeface="Fira Sans Extra Condensed"/>
                <a:ea typeface="Fira Sans Extra Condensed"/>
                <a:cs typeface="Fira Sans Extra Condensed"/>
                <a:sym typeface="Fira Sans Extra Condensed"/>
              </a:rPr>
              <a:t>(Nicotine promotes barrier formation on the respiratory membrane which makes it difficult for O2 to enter)</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sp>
        <p:nvSpPr>
          <p:cNvPr id="858" name="Google Shape;858;p13"/>
          <p:cNvSpPr/>
          <p:nvPr/>
        </p:nvSpPr>
        <p:spPr>
          <a:xfrm>
            <a:off x="168984" y="2172427"/>
            <a:ext cx="337500" cy="343500"/>
          </a:xfrm>
          <a:prstGeom prst="diamond">
            <a:avLst/>
          </a:prstGeom>
          <a:solidFill>
            <a:srgbClr val="CFE2F3"/>
          </a:solidFill>
          <a:ln cap="flat" cmpd="sng" w="19050">
            <a:solidFill>
              <a:srgbClr val="9FC5E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3"/>
          <p:cNvSpPr/>
          <p:nvPr/>
        </p:nvSpPr>
        <p:spPr>
          <a:xfrm flipH="1">
            <a:off x="586500" y="1887415"/>
            <a:ext cx="7971000" cy="945300"/>
          </a:xfrm>
          <a:prstGeom prst="round2SameRect">
            <a:avLst>
              <a:gd fmla="val 50000" name="adj1"/>
              <a:gd fmla="val 50000" name="adj2"/>
            </a:avLst>
          </a:prstGeom>
          <a:no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Smoke irritation causes </a:t>
            </a:r>
            <a:r>
              <a:rPr b="1" i="0" lang="ar" sz="1500" u="none" cap="none" strike="noStrike">
                <a:solidFill>
                  <a:srgbClr val="000000"/>
                </a:solidFill>
                <a:latin typeface="Fira Sans Extra Condensed"/>
                <a:ea typeface="Fira Sans Extra Condensed"/>
                <a:cs typeface="Fira Sans Extra Condensed"/>
                <a:sym typeface="Fira Sans Extra Condensed"/>
              </a:rPr>
              <a:t>increased fluid secretion</a:t>
            </a:r>
            <a:r>
              <a:rPr b="0" i="0" lang="ar" sz="1500" u="none" cap="none" strike="noStrike">
                <a:solidFill>
                  <a:srgbClr val="000000"/>
                </a:solidFill>
                <a:latin typeface="Fira Sans Extra Condensed"/>
                <a:ea typeface="Fira Sans Extra Condensed"/>
                <a:cs typeface="Fira Sans Extra Condensed"/>
                <a:sym typeface="Fira Sans Extra Condensed"/>
              </a:rPr>
              <a:t> into the bronchial tree and swelling of epithelial </a:t>
            </a:r>
            <a:r>
              <a:rPr lang="ar" sz="1500">
                <a:latin typeface="Fira Sans Extra Condensed"/>
                <a:ea typeface="Fira Sans Extra Condensed"/>
                <a:cs typeface="Fira Sans Extra Condensed"/>
                <a:sym typeface="Fira Sans Extra Condensed"/>
              </a:rPr>
              <a:t>layer</a:t>
            </a:r>
            <a:r>
              <a:rPr b="0" i="0" lang="ar" sz="1500" u="none" cap="none" strike="noStrike">
                <a:solidFill>
                  <a:srgbClr val="000000"/>
                </a:solidFill>
                <a:latin typeface="Fira Sans Extra Condensed"/>
                <a:ea typeface="Fira Sans Extra Condensed"/>
                <a:cs typeface="Fira Sans Extra Condensed"/>
                <a:sym typeface="Fira Sans Extra Condensed"/>
              </a:rPr>
              <a:t>.</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sp>
        <p:nvSpPr>
          <p:cNvPr id="860" name="Google Shape;860;p13"/>
          <p:cNvSpPr/>
          <p:nvPr/>
        </p:nvSpPr>
        <p:spPr>
          <a:xfrm>
            <a:off x="168984" y="3239227"/>
            <a:ext cx="337500" cy="343500"/>
          </a:xfrm>
          <a:prstGeom prst="diamond">
            <a:avLst/>
          </a:prstGeom>
          <a:solidFill>
            <a:srgbClr val="CFE2F3"/>
          </a:solidFill>
          <a:ln cap="flat" cmpd="sng" w="19050">
            <a:solidFill>
              <a:srgbClr val="9FC5E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3"/>
          <p:cNvSpPr/>
          <p:nvPr/>
        </p:nvSpPr>
        <p:spPr>
          <a:xfrm flipH="1">
            <a:off x="586500" y="2954215"/>
            <a:ext cx="7971000" cy="945300"/>
          </a:xfrm>
          <a:prstGeom prst="round2SameRect">
            <a:avLst>
              <a:gd fmla="val 50000" name="adj1"/>
              <a:gd fmla="val 50000" name="adj2"/>
            </a:avLst>
          </a:prstGeom>
          <a:no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Nicotine </a:t>
            </a:r>
            <a:r>
              <a:rPr b="1" i="0" lang="ar" sz="1500" u="none" cap="none" strike="noStrike">
                <a:solidFill>
                  <a:srgbClr val="000000"/>
                </a:solidFill>
                <a:latin typeface="Fira Sans Extra Condensed"/>
                <a:ea typeface="Fira Sans Extra Condensed"/>
                <a:cs typeface="Fira Sans Extra Condensed"/>
                <a:sym typeface="Fira Sans Extra Condensed"/>
              </a:rPr>
              <a:t>paralyze the cilia</a:t>
            </a:r>
            <a:r>
              <a:rPr b="0" i="0" lang="ar" sz="1500" u="none" cap="none" strike="noStrike">
                <a:solidFill>
                  <a:srgbClr val="000000"/>
                </a:solidFill>
                <a:latin typeface="Fira Sans Extra Condensed"/>
                <a:ea typeface="Fira Sans Extra Condensed"/>
                <a:cs typeface="Fira Sans Extra Condensed"/>
                <a:sym typeface="Fira Sans Extra Condensed"/>
              </a:rPr>
              <a:t> of the respiratory epithelial cell surface. This lead to fluid and waste accumulation and </a:t>
            </a:r>
            <a:r>
              <a:rPr b="1" i="0" lang="ar" sz="1500" u="none" cap="none" strike="noStrike">
                <a:solidFill>
                  <a:srgbClr val="000000"/>
                </a:solidFill>
                <a:latin typeface="Fira Sans Extra Condensed"/>
                <a:ea typeface="Fira Sans Extra Condensed"/>
                <a:cs typeface="Fira Sans Extra Condensed"/>
                <a:sym typeface="Fira Sans Extra Condensed"/>
              </a:rPr>
              <a:t>reduced</a:t>
            </a:r>
            <a:r>
              <a:rPr b="0" i="0" lang="ar" sz="1500" u="none" cap="none" strike="noStrike">
                <a:solidFill>
                  <a:srgbClr val="000000"/>
                </a:solidFill>
                <a:latin typeface="Fira Sans Extra Condensed"/>
                <a:ea typeface="Fira Sans Extra Condensed"/>
                <a:cs typeface="Fira Sans Extra Condensed"/>
                <a:sym typeface="Fira Sans Extra Condensed"/>
              </a:rPr>
              <a:t> level of </a:t>
            </a:r>
            <a:r>
              <a:rPr b="1" i="0" lang="ar" sz="1500" u="none" cap="none" strike="noStrike">
                <a:solidFill>
                  <a:srgbClr val="000000"/>
                </a:solidFill>
                <a:latin typeface="Fira Sans Extra Condensed"/>
                <a:ea typeface="Fira Sans Extra Condensed"/>
                <a:cs typeface="Fira Sans Extra Condensed"/>
                <a:sym typeface="Fira Sans Extra Condensed"/>
              </a:rPr>
              <a:t>performance</a:t>
            </a:r>
            <a:r>
              <a:rPr b="0" i="0" lang="ar" sz="1500" u="none" cap="none" strike="noStrike">
                <a:solidFill>
                  <a:srgbClr val="000000"/>
                </a:solidFill>
                <a:latin typeface="Fira Sans Extra Condensed"/>
                <a:ea typeface="Fira Sans Extra Condensed"/>
                <a:cs typeface="Fira Sans Extra Condensed"/>
                <a:sym typeface="Fira Sans Extra Condensed"/>
              </a:rPr>
              <a:t>.</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sp>
        <p:nvSpPr>
          <p:cNvPr id="862" name="Google Shape;862;p13"/>
          <p:cNvSpPr/>
          <p:nvPr/>
        </p:nvSpPr>
        <p:spPr>
          <a:xfrm>
            <a:off x="168984" y="4306027"/>
            <a:ext cx="337500" cy="343500"/>
          </a:xfrm>
          <a:prstGeom prst="diamond">
            <a:avLst/>
          </a:prstGeom>
          <a:solidFill>
            <a:srgbClr val="CFE2F3"/>
          </a:solidFill>
          <a:ln cap="flat" cmpd="sng" w="19050">
            <a:solidFill>
              <a:srgbClr val="9FC5E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3"/>
          <p:cNvSpPr/>
          <p:nvPr/>
        </p:nvSpPr>
        <p:spPr>
          <a:xfrm flipH="1">
            <a:off x="586500" y="4021015"/>
            <a:ext cx="7971000" cy="945300"/>
          </a:xfrm>
          <a:prstGeom prst="round2SameRect">
            <a:avLst>
              <a:gd fmla="val 50000" name="adj1"/>
              <a:gd fmla="val 50000" name="adj2"/>
            </a:avLst>
          </a:prstGeom>
          <a:solidFill>
            <a:schemeClr val="lt1"/>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Chronic smokers </a:t>
            </a:r>
            <a:r>
              <a:rPr b="1" i="0" lang="ar" sz="1500" u="none" cap="none" strike="noStrike">
                <a:solidFill>
                  <a:srgbClr val="000000"/>
                </a:solidFill>
                <a:latin typeface="Fira Sans Extra Condensed"/>
                <a:ea typeface="Fira Sans Extra Condensed"/>
                <a:cs typeface="Fira Sans Extra Condensed"/>
                <a:sym typeface="Fira Sans Extra Condensed"/>
              </a:rPr>
              <a:t>may develop emphysema </a:t>
            </a:r>
            <a:r>
              <a:rPr b="0" i="0" lang="ar" sz="1500" u="none" cap="none" strike="noStrike">
                <a:solidFill>
                  <a:srgbClr val="000000"/>
                </a:solidFill>
                <a:latin typeface="Fira Sans Extra Condensed"/>
                <a:ea typeface="Fira Sans Extra Condensed"/>
                <a:cs typeface="Fira Sans Extra Condensed"/>
                <a:sym typeface="Fira Sans Extra Condensed"/>
              </a:rPr>
              <a:t>(Obstruction of bronchioles + chronic bronchitis + destruction of alveoli </a:t>
            </a:r>
            <a:r>
              <a:rPr b="0" i="0" lang="ar" sz="1500" u="none" cap="none" strike="noStrike">
                <a:solidFill>
                  <a:srgbClr val="93C47D"/>
                </a:solidFill>
                <a:latin typeface="Fira Sans Extra Condensed"/>
                <a:ea typeface="Fira Sans Extra Condensed"/>
                <a:cs typeface="Fira Sans Extra Condensed"/>
                <a:sym typeface="Fira Sans Extra Condensed"/>
              </a:rPr>
              <a:t>(decrease alveolar surface area, increase lung compliance)</a:t>
            </a:r>
            <a:r>
              <a:rPr b="0" i="0" lang="ar" sz="1500" u="none" cap="none" strike="noStrike">
                <a:solidFill>
                  <a:schemeClr val="dk1"/>
                </a:solidFill>
                <a:latin typeface="Fira Sans Extra Condensed"/>
                <a:ea typeface="Fira Sans Extra Condensed"/>
                <a:cs typeface="Fira Sans Extra Condensed"/>
                <a:sym typeface="Fira Sans Extra Condensed"/>
              </a:rPr>
              <a:t> </a:t>
            </a:r>
            <a:r>
              <a:rPr b="0" i="0" lang="ar" sz="1500" u="none" cap="none" strike="noStrike">
                <a:solidFill>
                  <a:srgbClr val="000000"/>
                </a:solidFill>
                <a:latin typeface="Fira Sans Extra Condensed"/>
                <a:ea typeface="Fira Sans Extra Condensed"/>
                <a:cs typeface="Fira Sans Extra Condensed"/>
                <a:sym typeface="Fira Sans Extra Condensed"/>
              </a:rPr>
              <a:t>so slight exercise cause respiratory distress.</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4"/>
          <p:cNvSpPr txBox="1"/>
          <p:nvPr/>
        </p:nvSpPr>
        <p:spPr>
          <a:xfrm>
            <a:off x="20700" y="115563"/>
            <a:ext cx="8340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What Cause hyperventilation During Exercise?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869" name="Google Shape;869;p14"/>
          <p:cNvSpPr/>
          <p:nvPr/>
        </p:nvSpPr>
        <p:spPr>
          <a:xfrm>
            <a:off x="150399" y="3968957"/>
            <a:ext cx="337500" cy="343500"/>
          </a:xfrm>
          <a:prstGeom prst="diamond">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4"/>
          <p:cNvSpPr txBox="1"/>
          <p:nvPr/>
        </p:nvSpPr>
        <p:spPr>
          <a:xfrm>
            <a:off x="487899" y="3968957"/>
            <a:ext cx="72495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Possibility that the neurogenic factor </a:t>
            </a:r>
            <a:r>
              <a:rPr b="0" i="0" lang="ar" sz="1500" u="none" cap="none" strike="noStrike">
                <a:solidFill>
                  <a:srgbClr val="93C47D"/>
                </a:solidFill>
                <a:latin typeface="Fira Sans Extra Condensed"/>
                <a:ea typeface="Fira Sans Extra Condensed"/>
                <a:cs typeface="Fira Sans Extra Condensed"/>
                <a:sym typeface="Fira Sans Extra Condensed"/>
              </a:rPr>
              <a:t>(the impulses from the motor cortex)</a:t>
            </a:r>
            <a:r>
              <a:rPr b="0" i="0" lang="ar" sz="1500" u="none" cap="none" strike="noStrike">
                <a:solidFill>
                  <a:srgbClr val="000000"/>
                </a:solidFill>
                <a:latin typeface="Fira Sans Extra Condensed"/>
                <a:ea typeface="Fira Sans Extra Condensed"/>
                <a:cs typeface="Fira Sans Extra Condensed"/>
                <a:sym typeface="Fira Sans Extra Condensed"/>
              </a:rPr>
              <a:t> for control of ventilation during exercise is a learned response  (</a:t>
            </a:r>
            <a:r>
              <a:rPr b="1" i="0" lang="ar" sz="1500" u="none" cap="none" strike="noStrike">
                <a:solidFill>
                  <a:srgbClr val="A61C00"/>
                </a:solidFill>
                <a:latin typeface="Fira Sans Extra Condensed"/>
                <a:ea typeface="Fira Sans Extra Condensed"/>
                <a:cs typeface="Fira Sans Extra Condensed"/>
                <a:sym typeface="Fira Sans Extra Condensed"/>
              </a:rPr>
              <a:t>conditioned reflex</a:t>
            </a:r>
            <a:r>
              <a:rPr b="0" i="0" lang="ar" sz="1500" u="none" cap="none" strike="noStrike">
                <a:solidFill>
                  <a:srgbClr val="000000"/>
                </a:solidFill>
                <a:latin typeface="Fira Sans Extra Condensed"/>
                <a:ea typeface="Fira Sans Extra Condensed"/>
                <a:cs typeface="Fira Sans Extra Condensed"/>
                <a:sym typeface="Fira Sans Extra Condensed"/>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for more about conditioned and unconditioned reflexes watch the video </a:t>
            </a:r>
            <a:endParaRPr b="0" i="0" sz="1400" u="none" cap="none" strike="noStrike">
              <a:solidFill>
                <a:srgbClr val="000000"/>
              </a:solidFill>
              <a:latin typeface="Arial"/>
              <a:ea typeface="Arial"/>
              <a:cs typeface="Arial"/>
              <a:sym typeface="Arial"/>
            </a:endParaRPr>
          </a:p>
        </p:txBody>
      </p:sp>
      <p:grpSp>
        <p:nvGrpSpPr>
          <p:cNvPr id="871" name="Google Shape;871;p14"/>
          <p:cNvGrpSpPr/>
          <p:nvPr/>
        </p:nvGrpSpPr>
        <p:grpSpPr>
          <a:xfrm>
            <a:off x="891093" y="986190"/>
            <a:ext cx="7361932" cy="2676255"/>
            <a:chOff x="0" y="112080"/>
            <a:chExt cx="7361932" cy="2676255"/>
          </a:xfrm>
        </p:grpSpPr>
        <p:sp>
          <p:nvSpPr>
            <p:cNvPr id="872" name="Google Shape;872;p14"/>
            <p:cNvSpPr/>
            <p:nvPr/>
          </p:nvSpPr>
          <p:spPr>
            <a:xfrm>
              <a:off x="2997911" y="1422346"/>
              <a:ext cx="1365989" cy="1365989"/>
            </a:xfrm>
            <a:prstGeom prst="ellipse">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4"/>
            <p:cNvSpPr txBox="1"/>
            <p:nvPr/>
          </p:nvSpPr>
          <p:spPr>
            <a:xfrm>
              <a:off x="3197955" y="1622390"/>
              <a:ext cx="965901" cy="965901"/>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lang="ar" sz="1500">
                  <a:latin typeface="Fira Sans Extra Condensed"/>
                  <a:ea typeface="Fira Sans Extra Condensed"/>
                  <a:cs typeface="Fira Sans Extra Condensed"/>
                  <a:sym typeface="Fira Sans Extra Condensed"/>
                </a:rPr>
                <a:t>R</a:t>
              </a:r>
              <a:r>
                <a:rPr b="0" i="0" lang="ar" sz="1500" u="none" cap="none" strike="noStrike">
                  <a:solidFill>
                    <a:srgbClr val="000000"/>
                  </a:solidFill>
                  <a:latin typeface="Fira Sans Extra Condensed"/>
                  <a:ea typeface="Fira Sans Extra Condensed"/>
                  <a:cs typeface="Fira Sans Extra Condensed"/>
                  <a:sym typeface="Fira Sans Extra Condensed"/>
                </a:rPr>
                <a:t>espiratory </a:t>
              </a:r>
              <a:r>
                <a:rPr lang="ar" sz="1500">
                  <a:latin typeface="Fira Sans Extra Condensed"/>
                  <a:ea typeface="Fira Sans Extra Condensed"/>
                  <a:cs typeface="Fira Sans Extra Condensed"/>
                  <a:sym typeface="Fira Sans Extra Condensed"/>
                </a:rPr>
                <a:t>c</a:t>
              </a:r>
              <a:r>
                <a:rPr b="0" i="0" lang="ar" sz="1500" u="none" cap="none" strike="noStrike">
                  <a:solidFill>
                    <a:srgbClr val="000000"/>
                  </a:solidFill>
                  <a:latin typeface="Fira Sans Extra Condensed"/>
                  <a:ea typeface="Fira Sans Extra Condensed"/>
                  <a:cs typeface="Fira Sans Extra Condensed"/>
                  <a:sym typeface="Fira Sans Extra Condensed"/>
                </a:rPr>
                <a:t>enter stimulation by:</a:t>
              </a:r>
              <a:endParaRPr b="0" i="0" sz="1400" u="none" cap="none" strike="noStrike">
                <a:solidFill>
                  <a:srgbClr val="000000"/>
                </a:solidFill>
                <a:latin typeface="Arial"/>
                <a:ea typeface="Arial"/>
                <a:cs typeface="Arial"/>
                <a:sym typeface="Arial"/>
              </a:endParaRPr>
            </a:p>
          </p:txBody>
        </p:sp>
        <p:sp>
          <p:nvSpPr>
            <p:cNvPr id="874" name="Google Shape;874;p14"/>
            <p:cNvSpPr/>
            <p:nvPr/>
          </p:nvSpPr>
          <p:spPr>
            <a:xfrm rot="-5400000">
              <a:off x="3514012" y="1238752"/>
              <a:ext cx="333788" cy="33399"/>
            </a:xfrm>
            <a:custGeom>
              <a:rect b="b" l="l" r="r" t="t"/>
              <a:pathLst>
                <a:path extrusionOk="0" h="120000" w="120000">
                  <a:moveTo>
                    <a:pt x="0" y="59998"/>
                  </a:moveTo>
                  <a:lnTo>
                    <a:pt x="120000" y="59998"/>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4"/>
            <p:cNvSpPr txBox="1"/>
            <p:nvPr/>
          </p:nvSpPr>
          <p:spPr>
            <a:xfrm rot="-5400000">
              <a:off x="3672561" y="1247107"/>
              <a:ext cx="16689" cy="1668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876" name="Google Shape;876;p14"/>
            <p:cNvSpPr/>
            <p:nvPr/>
          </p:nvSpPr>
          <p:spPr>
            <a:xfrm>
              <a:off x="629415" y="112080"/>
              <a:ext cx="6102981" cy="976477"/>
            </a:xfrm>
            <a:prstGeom prst="roundRect">
              <a:avLst>
                <a:gd fmla="val 16667" name="adj"/>
              </a:avLst>
            </a:prstGeom>
            <a:solidFill>
              <a:srgbClr val="A7EBE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4"/>
            <p:cNvSpPr txBox="1"/>
            <p:nvPr/>
          </p:nvSpPr>
          <p:spPr>
            <a:xfrm>
              <a:off x="629407" y="112090"/>
              <a:ext cx="6102900" cy="9765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852"/>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rPr>
                <a:t>Neural signals from the motor areas of the brain to the respiratory center</a:t>
              </a:r>
              <a:r>
                <a:rPr lang="ar" sz="1500">
                  <a:solidFill>
                    <a:schemeClr val="dk1"/>
                  </a:solidFill>
                  <a:latin typeface="Fira Sans Extra Condensed"/>
                  <a:ea typeface="Fira Sans Extra Condensed"/>
                  <a:cs typeface="Fira Sans Extra Condensed"/>
                  <a:sym typeface="Fira Sans Extra Condensed"/>
                </a:rPr>
                <a:t>.</a:t>
              </a:r>
              <a:r>
                <a:rPr b="0" i="0" lang="ar" sz="1500" u="none" cap="none" strike="noStrike">
                  <a:solidFill>
                    <a:srgbClr val="000000"/>
                  </a:solidFill>
                  <a:latin typeface="Fira Sans Extra Condensed"/>
                  <a:ea typeface="Fira Sans Extra Condensed"/>
                  <a:cs typeface="Fira Sans Extra Condensed"/>
                  <a:sym typeface="Fira Sans Extra Condensed"/>
                </a:rPr>
                <a:t> The motor cortex of the brain, on transmitting motor impulses to the exercising muscles, transmits at the same time collateral impulses into the brain stem to excite the respiratory center.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878" name="Google Shape;878;p14"/>
            <p:cNvSpPr/>
            <p:nvPr/>
          </p:nvSpPr>
          <p:spPr>
            <a:xfrm rot="-660">
              <a:off x="4363901" y="2088469"/>
              <a:ext cx="431231" cy="33399"/>
            </a:xfrm>
            <a:custGeom>
              <a:rect b="b" l="l" r="r" t="t"/>
              <a:pathLst>
                <a:path extrusionOk="0" h="120000" w="120000">
                  <a:moveTo>
                    <a:pt x="0" y="59998"/>
                  </a:moveTo>
                  <a:lnTo>
                    <a:pt x="120000" y="59998"/>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4"/>
            <p:cNvSpPr txBox="1"/>
            <p:nvPr/>
          </p:nvSpPr>
          <p:spPr>
            <a:xfrm rot="-660">
              <a:off x="4568736" y="2094388"/>
              <a:ext cx="21561" cy="2156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880" name="Google Shape;880;p14"/>
            <p:cNvSpPr/>
            <p:nvPr/>
          </p:nvSpPr>
          <p:spPr>
            <a:xfrm>
              <a:off x="4795132" y="1421886"/>
              <a:ext cx="2566680" cy="1365989"/>
            </a:xfrm>
            <a:prstGeom prst="roundRect">
              <a:avLst>
                <a:gd fmla="val 16667" name="adj"/>
              </a:avLst>
            </a:prstGeom>
            <a:solidFill>
              <a:srgbClr val="9EE4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4"/>
            <p:cNvSpPr txBox="1"/>
            <p:nvPr/>
          </p:nvSpPr>
          <p:spPr>
            <a:xfrm>
              <a:off x="4795132" y="1421865"/>
              <a:ext cx="2566800" cy="13659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852"/>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Increased body temperature stimulates the </a:t>
              </a:r>
              <a:r>
                <a:rPr lang="ar" sz="1500">
                  <a:solidFill>
                    <a:schemeClr val="dk1"/>
                  </a:solidFill>
                  <a:latin typeface="Fira Sans Extra Condensed"/>
                  <a:ea typeface="Fira Sans Extra Condensed"/>
                  <a:cs typeface="Fira Sans Extra Condensed"/>
                  <a:sym typeface="Fira Sans Extra Condensed"/>
                </a:rPr>
                <a:t>(</a:t>
              </a:r>
              <a:r>
                <a:rPr b="1" i="0" lang="ar" sz="1500" u="none" cap="none" strike="noStrike">
                  <a:solidFill>
                    <a:srgbClr val="A61C00"/>
                  </a:solidFill>
                  <a:latin typeface="Fira Sans Extra Condensed"/>
                  <a:ea typeface="Fira Sans Extra Condensed"/>
                  <a:cs typeface="Fira Sans Extra Condensed"/>
                  <a:sym typeface="Fira Sans Extra Condensed"/>
                </a:rPr>
                <a:t>hypothalamus</a:t>
              </a:r>
              <a:r>
                <a:rPr lang="ar" sz="1500">
                  <a:solidFill>
                    <a:schemeClr val="dk1"/>
                  </a:solidFill>
                  <a:latin typeface="Fira Sans Extra Condensed"/>
                  <a:ea typeface="Fira Sans Extra Condensed"/>
                  <a:cs typeface="Fira Sans Extra Condensed"/>
                  <a:sym typeface="Fira Sans Extra Condensed"/>
                </a:rPr>
                <a:t>)</a:t>
              </a:r>
              <a:r>
                <a:rPr b="1" i="0" lang="ar" sz="1500" u="none" cap="none" strike="noStrike">
                  <a:solidFill>
                    <a:srgbClr val="A61C00"/>
                  </a:solidFill>
                  <a:latin typeface="Fira Sans Extra Condensed"/>
                  <a:ea typeface="Fira Sans Extra Condensed"/>
                  <a:cs typeface="Fira Sans Extra Condensed"/>
                  <a:sym typeface="Fira Sans Extra Condensed"/>
                </a:rPr>
                <a:t> </a:t>
              </a:r>
              <a:r>
                <a:rPr b="0" i="0" lang="ar" sz="1500" u="none" cap="none" strike="noStrike">
                  <a:solidFill>
                    <a:srgbClr val="000000"/>
                  </a:solidFill>
                  <a:latin typeface="Fira Sans Extra Condensed"/>
                  <a:ea typeface="Fira Sans Extra Condensed"/>
                  <a:cs typeface="Fira Sans Extra Condensed"/>
                  <a:sym typeface="Fira Sans Extra Condensed"/>
                </a:rPr>
                <a:t>which stimulates the respiratory centers.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882" name="Google Shape;882;p14"/>
            <p:cNvSpPr/>
            <p:nvPr/>
          </p:nvSpPr>
          <p:spPr>
            <a:xfrm rot="-10799327">
              <a:off x="2566680" y="2088466"/>
              <a:ext cx="431231" cy="33399"/>
            </a:xfrm>
            <a:custGeom>
              <a:rect b="b" l="l" r="r" t="t"/>
              <a:pathLst>
                <a:path extrusionOk="0" h="120000" w="120000">
                  <a:moveTo>
                    <a:pt x="0" y="59998"/>
                  </a:moveTo>
                  <a:lnTo>
                    <a:pt x="120000" y="59998"/>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4"/>
            <p:cNvSpPr txBox="1"/>
            <p:nvPr/>
          </p:nvSpPr>
          <p:spPr>
            <a:xfrm rot="673">
              <a:off x="2771515" y="2094384"/>
              <a:ext cx="21561" cy="2156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884" name="Google Shape;884;p14"/>
            <p:cNvSpPr/>
            <p:nvPr/>
          </p:nvSpPr>
          <p:spPr>
            <a:xfrm>
              <a:off x="0" y="1421877"/>
              <a:ext cx="2566680" cy="1365989"/>
            </a:xfrm>
            <a:prstGeom prst="roundRect">
              <a:avLst>
                <a:gd fmla="val 16667" name="adj"/>
              </a:avLst>
            </a:prstGeom>
            <a:solidFill>
              <a:srgbClr val="97D7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4"/>
            <p:cNvSpPr txBox="1"/>
            <p:nvPr/>
          </p:nvSpPr>
          <p:spPr>
            <a:xfrm>
              <a:off x="7" y="1422340"/>
              <a:ext cx="2566800" cy="13659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852"/>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An additional sensory signals transmitted into the respiratory center from the </a:t>
              </a:r>
              <a:r>
                <a:rPr b="0" i="0" lang="ar" sz="1500" u="none" cap="none" strike="noStrike">
                  <a:solidFill>
                    <a:srgbClr val="A61C00"/>
                  </a:solidFill>
                  <a:latin typeface="Fira Sans Extra Condensed"/>
                  <a:ea typeface="Fira Sans Extra Condensed"/>
                  <a:cs typeface="Fira Sans Extra Condensed"/>
                  <a:sym typeface="Fira Sans Extra Condensed"/>
                </a:rPr>
                <a:t>contracting muscles</a:t>
              </a:r>
              <a:r>
                <a:rPr b="0" i="0" lang="ar" sz="1500" u="none" cap="none" strike="noStrike">
                  <a:solidFill>
                    <a:srgbClr val="000000"/>
                  </a:solidFill>
                  <a:latin typeface="Fira Sans Extra Condensed"/>
                  <a:ea typeface="Fira Sans Extra Condensed"/>
                  <a:cs typeface="Fira Sans Extra Condensed"/>
                  <a:sym typeface="Fira Sans Extra Condensed"/>
                </a:rPr>
                <a:t> and moving joints  </a:t>
              </a:r>
              <a:r>
                <a:rPr lang="ar" sz="1500">
                  <a:solidFill>
                    <a:schemeClr val="dk1"/>
                  </a:solidFill>
                  <a:latin typeface="Fira Sans Extra Condensed"/>
                  <a:ea typeface="Fira Sans Extra Condensed"/>
                  <a:cs typeface="Fira Sans Extra Condensed"/>
                  <a:sym typeface="Fira Sans Extra Condensed"/>
                </a:rPr>
                <a:t>(</a:t>
              </a:r>
              <a:r>
                <a:rPr b="1" i="0" lang="ar" sz="1500" u="none" cap="none" strike="noStrike">
                  <a:solidFill>
                    <a:srgbClr val="A61C00"/>
                  </a:solidFill>
                  <a:latin typeface="Fira Sans Extra Condensed"/>
                  <a:ea typeface="Fira Sans Extra Condensed"/>
                  <a:cs typeface="Fira Sans Extra Condensed"/>
                  <a:sym typeface="Fira Sans Extra Condensed"/>
                </a:rPr>
                <a:t>proprioceptors</a:t>
              </a:r>
              <a:r>
                <a:rPr lang="ar" sz="1500">
                  <a:solidFill>
                    <a:schemeClr val="dk1"/>
                  </a:solidFill>
                  <a:latin typeface="Fira Sans Extra Condensed"/>
                  <a:ea typeface="Fira Sans Extra Condensed"/>
                  <a:cs typeface="Fira Sans Extra Condensed"/>
                  <a:sym typeface="Fira Sans Extra Condensed"/>
                </a:rPr>
                <a:t>).</a:t>
              </a:r>
              <a:endParaRPr i="0" sz="1400" u="none" cap="none" strike="noStrike">
                <a:solidFill>
                  <a:schemeClr val="dk1"/>
                </a:solidFill>
                <a:latin typeface="Fira Sans Extra Condensed"/>
                <a:ea typeface="Fira Sans Extra Condensed"/>
                <a:cs typeface="Fira Sans Extra Condensed"/>
                <a:sym typeface="Fira Sans Extra Condensed"/>
              </a:endParaRPr>
            </a:p>
          </p:txBody>
        </p:sp>
      </p:grpSp>
      <p:pic>
        <p:nvPicPr>
          <p:cNvPr id="886" name="Google Shape;886;p14">
            <a:hlinkClick r:id="rId3"/>
          </p:cNvPr>
          <p:cNvPicPr preferRelativeResize="0"/>
          <p:nvPr/>
        </p:nvPicPr>
        <p:blipFill rotWithShape="1">
          <a:blip r:embed="rId4">
            <a:alphaModFix/>
          </a:blip>
          <a:srcRect b="0" l="0" r="0" t="0"/>
          <a:stretch/>
        </p:blipFill>
        <p:spPr>
          <a:xfrm>
            <a:off x="7737401" y="4143000"/>
            <a:ext cx="1334006" cy="1000500"/>
          </a:xfrm>
          <a:prstGeom prst="rect">
            <a:avLst/>
          </a:prstGeom>
          <a:noFill/>
          <a:ln cap="flat" cmpd="sng" w="19050">
            <a:solidFill>
              <a:srgbClr val="9FC5E8"/>
            </a:solidFill>
            <a:prstDash val="dash"/>
            <a:round/>
            <a:headEnd len="sm" w="sm" type="none"/>
            <a:tailEnd len="sm" w="sm" type="none"/>
          </a:ln>
        </p:spPr>
      </p:pic>
      <p:cxnSp>
        <p:nvCxnSpPr>
          <p:cNvPr id="887" name="Google Shape;887;p14"/>
          <p:cNvCxnSpPr>
            <a:endCxn id="886" idx="1"/>
          </p:cNvCxnSpPr>
          <p:nvPr/>
        </p:nvCxnSpPr>
        <p:spPr>
          <a:xfrm>
            <a:off x="5769401" y="4611450"/>
            <a:ext cx="1968000" cy="31800"/>
          </a:xfrm>
          <a:prstGeom prst="straightConnector1">
            <a:avLst/>
          </a:prstGeom>
          <a:noFill/>
          <a:ln cap="flat" cmpd="sng" w="19050">
            <a:solidFill>
              <a:srgbClr val="666666"/>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7"/>
          <p:cNvSpPr txBox="1"/>
          <p:nvPr/>
        </p:nvSpPr>
        <p:spPr>
          <a:xfrm>
            <a:off x="1196100" y="0"/>
            <a:ext cx="6751800" cy="1108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Relation Chemical and Nervous Factors in Control of Respiration During Exercise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893" name="Google Shape;893;p17"/>
          <p:cNvSpPr txBox="1"/>
          <p:nvPr/>
        </p:nvSpPr>
        <p:spPr>
          <a:xfrm>
            <a:off x="597626" y="1449978"/>
            <a:ext cx="2171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7"/>
          <p:cNvSpPr txBox="1"/>
          <p:nvPr/>
        </p:nvSpPr>
        <p:spPr>
          <a:xfrm flipH="1">
            <a:off x="2864168" y="3300830"/>
            <a:ext cx="34158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Chemical factors only play a major  role when the impulses are too strong or too weak (which happen sometimes), but most of the time impulses are normal and the factors that play a major role </a:t>
            </a:r>
            <a:r>
              <a:rPr lang="ar" sz="1500">
                <a:solidFill>
                  <a:srgbClr val="93C47D"/>
                </a:solidFill>
                <a:latin typeface="Fira Sans Extra Condensed"/>
                <a:ea typeface="Fira Sans Extra Condensed"/>
                <a:cs typeface="Fira Sans Extra Condensed"/>
                <a:sym typeface="Fira Sans Extra Condensed"/>
              </a:rPr>
              <a:t>are</a:t>
            </a:r>
            <a:r>
              <a:rPr b="0" i="0" lang="ar" sz="1500" u="none" cap="none" strike="noStrike">
                <a:solidFill>
                  <a:srgbClr val="93C47D"/>
                </a:solidFill>
                <a:latin typeface="Fira Sans Extra Condensed"/>
                <a:ea typeface="Fira Sans Extra Condensed"/>
                <a:cs typeface="Fira Sans Extra Condensed"/>
                <a:sym typeface="Fira Sans Extra Condensed"/>
              </a:rPr>
              <a:t> the nervous factors.</a:t>
            </a:r>
            <a:endParaRPr b="0" i="0" sz="1400" u="none" cap="none" strike="noStrike">
              <a:solidFill>
                <a:srgbClr val="000000"/>
              </a:solidFill>
              <a:latin typeface="Arial"/>
              <a:ea typeface="Arial"/>
              <a:cs typeface="Arial"/>
              <a:sym typeface="Arial"/>
            </a:endParaRPr>
          </a:p>
        </p:txBody>
      </p:sp>
      <p:sp>
        <p:nvSpPr>
          <p:cNvPr id="895" name="Google Shape;895;p17"/>
          <p:cNvSpPr txBox="1"/>
          <p:nvPr/>
        </p:nvSpPr>
        <p:spPr>
          <a:xfrm>
            <a:off x="6640286" y="4226409"/>
            <a:ext cx="1959300" cy="6465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000"/>
              <a:buFont typeface="Arial"/>
              <a:buNone/>
            </a:pPr>
            <a:r>
              <a:rPr b="0" i="0" lang="ar" sz="1000" u="none" cap="none" strike="noStrike">
                <a:solidFill>
                  <a:srgbClr val="666666"/>
                </a:solidFill>
                <a:latin typeface="Fira Sans Extra Condensed"/>
                <a:ea typeface="Fira Sans Extra Condensed"/>
                <a:cs typeface="Fira Sans Extra Condensed"/>
                <a:sym typeface="Fira Sans Extra Condensed"/>
              </a:rPr>
              <a:t>تكون المستقبلات على ال blood vessel بحيث إذا تغيرت تراكيز الغازات ترسل إشارات لتزيد معدل التنفس.</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896" name="Google Shape;896;p17"/>
          <p:cNvSpPr/>
          <p:nvPr/>
        </p:nvSpPr>
        <p:spPr>
          <a:xfrm>
            <a:off x="395175" y="1529150"/>
            <a:ext cx="1959300" cy="2613600"/>
          </a:xfrm>
          <a:prstGeom prst="roundRect">
            <a:avLst>
              <a:gd fmla="val 10000" name="adj"/>
            </a:avLst>
          </a:prstGeom>
          <a:solidFill>
            <a:schemeClr val="lt1">
              <a:alpha val="89410"/>
            </a:schemeClr>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7"/>
          <p:cNvSpPr txBox="1"/>
          <p:nvPr/>
        </p:nvSpPr>
        <p:spPr>
          <a:xfrm>
            <a:off x="423625" y="1529075"/>
            <a:ext cx="1876500" cy="2613600"/>
          </a:xfrm>
          <a:prstGeom prst="rect">
            <a:avLst/>
          </a:prstGeom>
          <a:noFill/>
          <a:ln>
            <a:noFill/>
          </a:ln>
        </p:spPr>
        <p:txBody>
          <a:bodyPr anchorCtr="0" anchor="t" bIns="106675" lIns="106675" spcFirstLastPara="1" rIns="106675" wrap="square" tIns="106675">
            <a:noAutofit/>
          </a:bodyPr>
          <a:lstStyle/>
          <a:p>
            <a:pPr indent="-114300" lvl="1" marL="114300" marR="0" rtl="0" algn="ctr">
              <a:lnSpc>
                <a:spcPct val="9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Direct nerve impulses from the motor cortex stimulate the respiratory center almost the proper amount to supply the extra oxygen required for exercise and to blow off extra carbon dioxide.</a:t>
            </a:r>
            <a:endParaRPr b="0" i="0" sz="1500" u="none" cap="none" strike="noStrike">
              <a:solidFill>
                <a:srgbClr val="000000"/>
              </a:solidFill>
              <a:latin typeface="Arial"/>
              <a:ea typeface="Arial"/>
              <a:cs typeface="Arial"/>
              <a:sym typeface="Arial"/>
            </a:endParaRPr>
          </a:p>
        </p:txBody>
      </p:sp>
      <p:grpSp>
        <p:nvGrpSpPr>
          <p:cNvPr id="898" name="Google Shape;898;p17"/>
          <p:cNvGrpSpPr/>
          <p:nvPr/>
        </p:nvGrpSpPr>
        <p:grpSpPr>
          <a:xfrm>
            <a:off x="2682275" y="1529153"/>
            <a:ext cx="5946714" cy="2613600"/>
            <a:chOff x="2291478" y="-318879"/>
            <a:chExt cx="5946714" cy="2613600"/>
          </a:xfrm>
        </p:grpSpPr>
        <p:sp>
          <p:nvSpPr>
            <p:cNvPr id="899" name="Google Shape;899;p17"/>
            <p:cNvSpPr/>
            <p:nvPr/>
          </p:nvSpPr>
          <p:spPr>
            <a:xfrm rot="1663">
              <a:off x="2291478" y="494718"/>
              <a:ext cx="620100" cy="496500"/>
            </a:xfrm>
            <a:prstGeom prst="rightArrow">
              <a:avLst>
                <a:gd fmla="val 60000" name="adj1"/>
                <a:gd fmla="val 50000" name="adj2"/>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7"/>
            <p:cNvSpPr/>
            <p:nvPr/>
          </p:nvSpPr>
          <p:spPr>
            <a:xfrm>
              <a:off x="3183958" y="-14086"/>
              <a:ext cx="1994400" cy="1443900"/>
            </a:xfrm>
            <a:prstGeom prst="roundRect">
              <a:avLst>
                <a:gd fmla="val 10000" name="adj"/>
              </a:avLst>
            </a:prstGeom>
            <a:solidFill>
              <a:schemeClr val="lt1">
                <a:alpha val="89411"/>
              </a:schemeClr>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7"/>
            <p:cNvSpPr txBox="1"/>
            <p:nvPr/>
          </p:nvSpPr>
          <p:spPr>
            <a:xfrm>
              <a:off x="3181128" y="19818"/>
              <a:ext cx="1994400" cy="1443900"/>
            </a:xfrm>
            <a:prstGeom prst="rect">
              <a:avLst/>
            </a:prstGeom>
            <a:noFill/>
            <a:ln>
              <a:noFill/>
            </a:ln>
          </p:spPr>
          <p:txBody>
            <a:bodyPr anchorCtr="0" anchor="t" bIns="106675" lIns="106675" spcFirstLastPara="1" rIns="106675" wrap="square" tIns="106675">
              <a:noAutofit/>
            </a:bodyPr>
            <a:lstStyle/>
            <a:p>
              <a:pPr indent="-114300" lvl="1" marL="114300" marR="0" rtl="0" algn="ctr">
                <a:lnSpc>
                  <a:spcPct val="9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Occasionally, the nervous respiratory control signals are either too </a:t>
              </a:r>
              <a:r>
                <a:rPr b="0" i="0" lang="ar" sz="1500" u="none" cap="none" strike="noStrike">
                  <a:solidFill>
                    <a:srgbClr val="A61C00"/>
                  </a:solidFill>
                  <a:latin typeface="Fira Sans Extra Condensed"/>
                  <a:ea typeface="Fira Sans Extra Condensed"/>
                  <a:cs typeface="Fira Sans Extra Condensed"/>
                  <a:sym typeface="Fira Sans Extra Condensed"/>
                </a:rPr>
                <a:t>strong or too weak</a:t>
              </a:r>
              <a:r>
                <a:rPr b="0" i="0" lang="ar" sz="1500" u="none" cap="none" strike="noStrike">
                  <a:solidFill>
                    <a:schemeClr val="dk1"/>
                  </a:solidFill>
                  <a:latin typeface="Fira Sans Extra Condensed"/>
                  <a:ea typeface="Fira Sans Extra Condensed"/>
                  <a:cs typeface="Fira Sans Extra Condensed"/>
                  <a:sym typeface="Fira Sans Extra Condensed"/>
                </a:rPr>
                <a:t>.</a:t>
              </a:r>
              <a:endParaRPr b="0" i="0" sz="1500" u="none" cap="none" strike="noStrike">
                <a:solidFill>
                  <a:schemeClr val="dk1"/>
                </a:solidFill>
                <a:latin typeface="Arial"/>
                <a:ea typeface="Arial"/>
                <a:cs typeface="Arial"/>
                <a:sym typeface="Arial"/>
              </a:endParaRPr>
            </a:p>
          </p:txBody>
        </p:sp>
        <p:sp>
          <p:nvSpPr>
            <p:cNvPr id="902" name="Google Shape;902;p17"/>
            <p:cNvSpPr/>
            <p:nvPr/>
          </p:nvSpPr>
          <p:spPr>
            <a:xfrm>
              <a:off x="6243792" y="-318879"/>
              <a:ext cx="1994400" cy="2613600"/>
            </a:xfrm>
            <a:prstGeom prst="roundRect">
              <a:avLst>
                <a:gd fmla="val 10000" name="adj"/>
              </a:avLst>
            </a:prstGeom>
            <a:solidFill>
              <a:schemeClr val="lt1">
                <a:alpha val="89411"/>
              </a:schemeClr>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7"/>
            <p:cNvSpPr txBox="1"/>
            <p:nvPr/>
          </p:nvSpPr>
          <p:spPr>
            <a:xfrm>
              <a:off x="6226003" y="-260457"/>
              <a:ext cx="1994400" cy="2496900"/>
            </a:xfrm>
            <a:prstGeom prst="rect">
              <a:avLst/>
            </a:prstGeom>
            <a:noFill/>
            <a:ln>
              <a:noFill/>
            </a:ln>
          </p:spPr>
          <p:txBody>
            <a:bodyPr anchorCtr="0" anchor="t" bIns="106675" lIns="106675" spcFirstLastPara="1" rIns="106675" wrap="square" tIns="106675">
              <a:noAutofit/>
            </a:bodyPr>
            <a:lstStyle/>
            <a:p>
              <a:pPr indent="-114300" lvl="1" marL="114300" marR="0" rtl="0" algn="ctr">
                <a:lnSpc>
                  <a:spcPct val="90000"/>
                </a:lnSpc>
                <a:spcBef>
                  <a:spcPts val="0"/>
                </a:spcBef>
                <a:spcAft>
                  <a:spcPts val="0"/>
                </a:spcAft>
                <a:buClr>
                  <a:srgbClr val="000000"/>
                </a:buClr>
                <a:buSzPts val="1500"/>
                <a:buFont typeface="Arial"/>
                <a:buChar char="•"/>
              </a:pPr>
              <a:r>
                <a:rPr b="0" i="0" lang="ar" sz="1500" u="none" cap="none" strike="noStrike">
                  <a:solidFill>
                    <a:srgbClr val="000000"/>
                  </a:solidFill>
                  <a:latin typeface="Fira Sans Extra Condensed"/>
                  <a:ea typeface="Fira Sans Extra Condensed"/>
                  <a:cs typeface="Fira Sans Extra Condensed"/>
                  <a:sym typeface="Fira Sans Extra Condensed"/>
                </a:rPr>
                <a:t>Then chemical factors play a significant role in bringing about the final adjustment of respiration required to keep the O2, CO2, and H+ ion concentrations of the body fluids as </a:t>
              </a:r>
              <a:r>
                <a:rPr b="0" i="0" lang="ar" sz="1500" u="none" cap="none" strike="noStrike">
                  <a:solidFill>
                    <a:srgbClr val="A61C00"/>
                  </a:solidFill>
                  <a:latin typeface="Fira Sans Extra Condensed"/>
                  <a:ea typeface="Fira Sans Extra Condensed"/>
                  <a:cs typeface="Fira Sans Extra Condensed"/>
                  <a:sym typeface="Fira Sans Extra Condensed"/>
                </a:rPr>
                <a:t>nearly normal</a:t>
              </a:r>
              <a:r>
                <a:rPr b="0" i="0" lang="ar" sz="1500" u="none" cap="none" strike="noStrike">
                  <a:solidFill>
                    <a:srgbClr val="000000"/>
                  </a:solidFill>
                  <a:latin typeface="Fira Sans Extra Condensed"/>
                  <a:ea typeface="Fira Sans Extra Condensed"/>
                  <a:cs typeface="Fira Sans Extra Condensed"/>
                  <a:sym typeface="Fira Sans Extra Condensed"/>
                </a:rPr>
                <a:t> as possible.</a:t>
              </a:r>
              <a:endParaRPr b="0" i="0" sz="1500" u="none" cap="none" strike="noStrike">
                <a:solidFill>
                  <a:srgbClr val="000000"/>
                </a:solidFill>
                <a:latin typeface="Arial"/>
                <a:ea typeface="Arial"/>
                <a:cs typeface="Arial"/>
                <a:sym typeface="Arial"/>
              </a:endParaRPr>
            </a:p>
          </p:txBody>
        </p:sp>
        <p:sp>
          <p:nvSpPr>
            <p:cNvPr id="904" name="Google Shape;904;p17"/>
            <p:cNvSpPr txBox="1"/>
            <p:nvPr/>
          </p:nvSpPr>
          <p:spPr>
            <a:xfrm rot="-36207">
              <a:off x="5475780" y="594436"/>
              <a:ext cx="512728" cy="2979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lt1"/>
                </a:solidFill>
                <a:latin typeface="Arial"/>
                <a:ea typeface="Arial"/>
                <a:cs typeface="Arial"/>
                <a:sym typeface="Arial"/>
              </a:endParaRPr>
            </a:p>
          </p:txBody>
        </p:sp>
      </p:grpSp>
      <p:sp>
        <p:nvSpPr>
          <p:cNvPr id="905" name="Google Shape;905;p17"/>
          <p:cNvSpPr/>
          <p:nvPr/>
        </p:nvSpPr>
        <p:spPr>
          <a:xfrm rot="1663">
            <a:off x="5806463" y="2342761"/>
            <a:ext cx="620100" cy="496500"/>
          </a:xfrm>
          <a:prstGeom prst="rightArrow">
            <a:avLst>
              <a:gd fmla="val 60000" name="adj1"/>
              <a:gd fmla="val 50000" name="adj2"/>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5"/>
          <p:cNvSpPr/>
          <p:nvPr/>
        </p:nvSpPr>
        <p:spPr>
          <a:xfrm>
            <a:off x="252376" y="2387221"/>
            <a:ext cx="1623620" cy="686028"/>
          </a:xfrm>
          <a:custGeom>
            <a:rect b="b" l="l" r="r" t="t"/>
            <a:pathLst>
              <a:path extrusionOk="0" h="39990" w="49279">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5"/>
          <p:cNvSpPr/>
          <p:nvPr/>
        </p:nvSpPr>
        <p:spPr>
          <a:xfrm>
            <a:off x="407312" y="2425225"/>
            <a:ext cx="1313753" cy="610024"/>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Joints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12" name="Google Shape;912;p15"/>
          <p:cNvSpPr txBox="1"/>
          <p:nvPr/>
        </p:nvSpPr>
        <p:spPr>
          <a:xfrm>
            <a:off x="1605000" y="57050"/>
            <a:ext cx="593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Summary of Factors That Stimulate Ventilation During Exercise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grpSp>
        <p:nvGrpSpPr>
          <p:cNvPr id="913" name="Google Shape;913;p15"/>
          <p:cNvGrpSpPr/>
          <p:nvPr/>
        </p:nvGrpSpPr>
        <p:grpSpPr>
          <a:xfrm>
            <a:off x="1630081" y="1252608"/>
            <a:ext cx="5883845" cy="3020535"/>
            <a:chOff x="2253298" y="2428317"/>
            <a:chExt cx="948701" cy="935382"/>
          </a:xfrm>
        </p:grpSpPr>
        <p:sp>
          <p:nvSpPr>
            <p:cNvPr id="914" name="Google Shape;914;p15"/>
            <p:cNvSpPr/>
            <p:nvPr/>
          </p:nvSpPr>
          <p:spPr>
            <a:xfrm>
              <a:off x="2418065" y="2799334"/>
              <a:ext cx="619167" cy="193359"/>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CFE2F3"/>
            </a:solidFill>
            <a:ln cap="flat" cmpd="sng" w="2857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ar" sz="1600" u="none" cap="none" strike="noStrike">
                  <a:solidFill>
                    <a:srgbClr val="000000"/>
                  </a:solidFill>
                  <a:latin typeface="Fira Sans Extra Condensed"/>
                  <a:ea typeface="Fira Sans Extra Condensed"/>
                  <a:cs typeface="Fira Sans Extra Condensed"/>
                  <a:sym typeface="Fira Sans Extra Condensed"/>
                </a:rPr>
                <a:t>Respiratory Control Center</a:t>
              </a:r>
              <a:endParaRPr b="1" i="0" sz="1600" u="none" cap="none" strike="noStrike">
                <a:solidFill>
                  <a:srgbClr val="000000"/>
                </a:solidFill>
                <a:latin typeface="Fira Sans Extra Condensed"/>
                <a:ea typeface="Fira Sans Extra Condensed"/>
                <a:cs typeface="Fira Sans Extra Condensed"/>
                <a:sym typeface="Fira Sans Extra Condensed"/>
              </a:endParaRPr>
            </a:p>
          </p:txBody>
        </p:sp>
        <p:sp>
          <p:nvSpPr>
            <p:cNvPr id="915" name="Google Shape;915;p15"/>
            <p:cNvSpPr/>
            <p:nvPr/>
          </p:nvSpPr>
          <p:spPr>
            <a:xfrm>
              <a:off x="2726356" y="3024889"/>
              <a:ext cx="2582" cy="9932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5"/>
            <p:cNvSpPr/>
            <p:nvPr/>
          </p:nvSpPr>
          <p:spPr>
            <a:xfrm>
              <a:off x="2785174" y="3024884"/>
              <a:ext cx="287220" cy="9933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5"/>
            <p:cNvSpPr/>
            <p:nvPr/>
          </p:nvSpPr>
          <p:spPr>
            <a:xfrm>
              <a:off x="2382903" y="3024884"/>
              <a:ext cx="287215" cy="9933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5"/>
            <p:cNvSpPr/>
            <p:nvPr/>
          </p:nvSpPr>
          <p:spPr>
            <a:xfrm>
              <a:off x="2596756" y="3151263"/>
              <a:ext cx="261784" cy="212436"/>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5"/>
            <p:cNvSpPr/>
            <p:nvPr/>
          </p:nvSpPr>
          <p:spPr>
            <a:xfrm>
              <a:off x="2940204" y="3151259"/>
              <a:ext cx="261795" cy="212436"/>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5"/>
            <p:cNvSpPr/>
            <p:nvPr/>
          </p:nvSpPr>
          <p:spPr>
            <a:xfrm>
              <a:off x="2253298" y="3151259"/>
              <a:ext cx="261795" cy="212436"/>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5"/>
            <p:cNvSpPr/>
            <p:nvPr/>
          </p:nvSpPr>
          <p:spPr>
            <a:xfrm>
              <a:off x="2718685" y="3113966"/>
              <a:ext cx="17919" cy="17924"/>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5"/>
            <p:cNvSpPr/>
            <p:nvPr/>
          </p:nvSpPr>
          <p:spPr>
            <a:xfrm>
              <a:off x="3062128" y="3113966"/>
              <a:ext cx="17924" cy="17924"/>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5"/>
            <p:cNvSpPr/>
            <p:nvPr/>
          </p:nvSpPr>
          <p:spPr>
            <a:xfrm>
              <a:off x="2375226" y="3113966"/>
              <a:ext cx="17924" cy="17924"/>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5"/>
            <p:cNvSpPr/>
            <p:nvPr/>
          </p:nvSpPr>
          <p:spPr>
            <a:xfrm>
              <a:off x="2718685" y="3017224"/>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5"/>
            <p:cNvSpPr/>
            <p:nvPr/>
          </p:nvSpPr>
          <p:spPr>
            <a:xfrm>
              <a:off x="2777509" y="3017224"/>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5"/>
            <p:cNvSpPr/>
            <p:nvPr/>
          </p:nvSpPr>
          <p:spPr>
            <a:xfrm>
              <a:off x="2659856" y="3017224"/>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5"/>
            <p:cNvSpPr/>
            <p:nvPr/>
          </p:nvSpPr>
          <p:spPr>
            <a:xfrm>
              <a:off x="2726356" y="2667807"/>
              <a:ext cx="2582" cy="99322"/>
            </a:xfrm>
            <a:custGeom>
              <a:rect b="b" l="l" r="r" t="t"/>
              <a:pathLst>
                <a:path extrusionOk="0" h="18696" w="486">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5"/>
            <p:cNvSpPr/>
            <p:nvPr/>
          </p:nvSpPr>
          <p:spPr>
            <a:xfrm>
              <a:off x="2785174" y="2667796"/>
              <a:ext cx="287210" cy="99333"/>
            </a:xfrm>
            <a:custGeom>
              <a:rect b="b" l="l" r="r" t="t"/>
              <a:pathLst>
                <a:path extrusionOk="0" h="18698" w="54063">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5"/>
            <p:cNvSpPr/>
            <p:nvPr/>
          </p:nvSpPr>
          <p:spPr>
            <a:xfrm>
              <a:off x="2382892" y="2667796"/>
              <a:ext cx="287226" cy="99333"/>
            </a:xfrm>
            <a:custGeom>
              <a:rect b="b" l="l" r="r" t="t"/>
              <a:pathLst>
                <a:path extrusionOk="0" h="18698" w="54066">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5"/>
            <p:cNvSpPr/>
            <p:nvPr/>
          </p:nvSpPr>
          <p:spPr>
            <a:xfrm>
              <a:off x="2596756" y="2428317"/>
              <a:ext cx="261784" cy="212447"/>
            </a:xfrm>
            <a:custGeom>
              <a:rect b="b" l="l" r="r" t="t"/>
              <a:pathLst>
                <a:path extrusionOk="0" h="39990" w="49277">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5"/>
            <p:cNvSpPr/>
            <p:nvPr/>
          </p:nvSpPr>
          <p:spPr>
            <a:xfrm>
              <a:off x="2940204" y="2428317"/>
              <a:ext cx="261795" cy="212447"/>
            </a:xfrm>
            <a:custGeom>
              <a:rect b="b" l="l" r="r" t="t"/>
              <a:pathLst>
                <a:path extrusionOk="0" h="39990" w="49279">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5"/>
            <p:cNvSpPr/>
            <p:nvPr/>
          </p:nvSpPr>
          <p:spPr>
            <a:xfrm>
              <a:off x="2253298" y="2428317"/>
              <a:ext cx="261795" cy="212447"/>
            </a:xfrm>
            <a:custGeom>
              <a:rect b="b" l="l" r="r" t="t"/>
              <a:pathLst>
                <a:path extrusionOk="0" h="39990" w="49279">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5"/>
            <p:cNvSpPr/>
            <p:nvPr/>
          </p:nvSpPr>
          <p:spPr>
            <a:xfrm>
              <a:off x="2718685" y="2660136"/>
              <a:ext cx="17919" cy="17919"/>
            </a:xfrm>
            <a:custGeom>
              <a:rect b="b" l="l" r="r" t="t"/>
              <a:pathLst>
                <a:path extrusionOk="0" h="3373" w="3373">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5"/>
            <p:cNvSpPr/>
            <p:nvPr/>
          </p:nvSpPr>
          <p:spPr>
            <a:xfrm>
              <a:off x="3062128" y="2660136"/>
              <a:ext cx="17924" cy="17919"/>
            </a:xfrm>
            <a:custGeom>
              <a:rect b="b" l="l" r="r" t="t"/>
              <a:pathLst>
                <a:path extrusionOk="0" h="3373" w="3374">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5"/>
            <p:cNvSpPr/>
            <p:nvPr/>
          </p:nvSpPr>
          <p:spPr>
            <a:xfrm>
              <a:off x="2375226" y="2660136"/>
              <a:ext cx="17924" cy="17919"/>
            </a:xfrm>
            <a:custGeom>
              <a:rect b="b" l="l" r="r" t="t"/>
              <a:pathLst>
                <a:path extrusionOk="0" h="3373" w="3374">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5"/>
            <p:cNvSpPr/>
            <p:nvPr/>
          </p:nvSpPr>
          <p:spPr>
            <a:xfrm>
              <a:off x="2718685" y="2756878"/>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5"/>
            <p:cNvSpPr/>
            <p:nvPr/>
          </p:nvSpPr>
          <p:spPr>
            <a:xfrm>
              <a:off x="2777509" y="2756878"/>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5"/>
            <p:cNvSpPr/>
            <p:nvPr/>
          </p:nvSpPr>
          <p:spPr>
            <a:xfrm>
              <a:off x="2659856" y="2756878"/>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5"/>
            <p:cNvSpPr/>
            <p:nvPr/>
          </p:nvSpPr>
          <p:spPr>
            <a:xfrm>
              <a:off x="2276664" y="2445772"/>
              <a:ext cx="214843" cy="181198"/>
            </a:xfrm>
            <a:custGeom>
              <a:rect b="b" l="l" r="r" t="t"/>
              <a:pathLst>
                <a:path extrusionOk="0" h="243" w="30824">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Arial"/>
                  <a:ea typeface="Arial"/>
                  <a:cs typeface="Arial"/>
                  <a:sym typeface="Arial"/>
                </a:rPr>
                <a:t>↑</a:t>
              </a:r>
              <a:r>
                <a:rPr b="1" i="0" lang="ar" sz="1500" u="none" cap="none" strike="noStrike">
                  <a:solidFill>
                    <a:srgbClr val="000000"/>
                  </a:solidFill>
                  <a:latin typeface="Fira Sans Extra Condensed"/>
                  <a:ea typeface="Fira Sans Extra Condensed"/>
                  <a:cs typeface="Fira Sans Extra Condensed"/>
                  <a:sym typeface="Fira Sans Extra Condensed"/>
                </a:rPr>
                <a:t>Temperature</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40" name="Google Shape;940;p15"/>
            <p:cNvSpPr/>
            <p:nvPr/>
          </p:nvSpPr>
          <p:spPr>
            <a:xfrm>
              <a:off x="2621714" y="2444410"/>
              <a:ext cx="211831" cy="183011"/>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Conditioned response</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41" name="Google Shape;941;p15"/>
            <p:cNvSpPr/>
            <p:nvPr/>
          </p:nvSpPr>
          <p:spPr>
            <a:xfrm>
              <a:off x="2621734" y="3168567"/>
              <a:ext cx="211845" cy="181198"/>
            </a:xfrm>
            <a:custGeom>
              <a:rect b="b" l="l" r="r" t="t"/>
              <a:pathLst>
                <a:path extrusionOk="0" h="243" w="30825">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Motor cortex</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42" name="Google Shape;942;p15"/>
            <p:cNvSpPr/>
            <p:nvPr/>
          </p:nvSpPr>
          <p:spPr>
            <a:xfrm>
              <a:off x="2276696" y="3168544"/>
              <a:ext cx="214850" cy="181198"/>
            </a:xfrm>
            <a:custGeom>
              <a:rect b="b" l="l" r="r" t="t"/>
              <a:pathLst>
                <a:path extrusionOk="0" h="243" w="30825">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ar" sz="1000" u="none" cap="none" strike="noStrike">
                  <a:solidFill>
                    <a:schemeClr val="dk1"/>
                  </a:solidFill>
                  <a:latin typeface="Fira Sans Extra Condensed"/>
                  <a:ea typeface="Fira Sans Extra Condensed"/>
                  <a:cs typeface="Fira Sans Extra Condensed"/>
                  <a:sym typeface="Fira Sans Extra Condensed"/>
                </a:rPr>
                <a:t>Oscillatory change in arterial (PO2, PCO2, H+) via chemoreceptors</a:t>
              </a:r>
              <a:endParaRPr b="1" i="0" sz="1000" u="none" cap="none" strike="noStrike">
                <a:solidFill>
                  <a:srgbClr val="000000"/>
                </a:solidFill>
                <a:latin typeface="Fira Sans Extra Condensed"/>
                <a:ea typeface="Fira Sans Extra Condensed"/>
                <a:cs typeface="Fira Sans Extra Condensed"/>
                <a:sym typeface="Fira Sans Extra Condensed"/>
              </a:endParaRPr>
            </a:p>
          </p:txBody>
        </p:sp>
        <p:sp>
          <p:nvSpPr>
            <p:cNvPr id="943" name="Google Shape;943;p15"/>
            <p:cNvSpPr/>
            <p:nvPr/>
          </p:nvSpPr>
          <p:spPr>
            <a:xfrm>
              <a:off x="2966837" y="3168567"/>
              <a:ext cx="211838" cy="181198"/>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Skeletal muscles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44" name="Google Shape;944;p15"/>
            <p:cNvSpPr/>
            <p:nvPr/>
          </p:nvSpPr>
          <p:spPr>
            <a:xfrm>
              <a:off x="2963789" y="2439989"/>
              <a:ext cx="214843" cy="188909"/>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ar" sz="1300" u="none" cap="none" strike="noStrike">
                  <a:solidFill>
                    <a:schemeClr val="dk1"/>
                  </a:solidFill>
                  <a:latin typeface="Arial"/>
                  <a:ea typeface="Arial"/>
                  <a:cs typeface="Arial"/>
                  <a:sym typeface="Arial"/>
                </a:rPr>
                <a:t>↑ </a:t>
              </a:r>
              <a:r>
                <a:rPr b="1" i="0" lang="ar" sz="1050" u="none" cap="none" strike="noStrike">
                  <a:solidFill>
                    <a:schemeClr val="dk1"/>
                  </a:solidFill>
                  <a:latin typeface="Fira Sans Extra Condensed"/>
                  <a:ea typeface="Fira Sans Extra Condensed"/>
                  <a:cs typeface="Fira Sans Extra Condensed"/>
                  <a:sym typeface="Fira Sans Extra Condensed"/>
                </a:rPr>
                <a:t>Plasma epinephrine and potassium concentration</a:t>
              </a:r>
              <a:endParaRPr b="1" i="0" sz="105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grpSp>
      <p:sp>
        <p:nvSpPr>
          <p:cNvPr id="945" name="Google Shape;945;p15"/>
          <p:cNvSpPr/>
          <p:nvPr/>
        </p:nvSpPr>
        <p:spPr>
          <a:xfrm rot="5400000">
            <a:off x="2222243" y="2423745"/>
            <a:ext cx="14951" cy="621862"/>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5"/>
          <p:cNvSpPr/>
          <p:nvPr/>
        </p:nvSpPr>
        <p:spPr>
          <a:xfrm>
            <a:off x="2455445" y="2704707"/>
            <a:ext cx="111165" cy="57881"/>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5"/>
          <p:cNvSpPr/>
          <p:nvPr/>
        </p:nvSpPr>
        <p:spPr>
          <a:xfrm>
            <a:off x="1922045" y="2704707"/>
            <a:ext cx="111165" cy="57881"/>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FFFFFF"/>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5"/>
          <p:cNvSpPr/>
          <p:nvPr/>
        </p:nvSpPr>
        <p:spPr>
          <a:xfrm rot="-5398317">
            <a:off x="5317580" y="3423925"/>
            <a:ext cx="612900" cy="2308200"/>
          </a:xfrm>
          <a:prstGeom prst="curvedRightArrow">
            <a:avLst>
              <a:gd fmla="val 20375" name="adj1"/>
              <a:gd fmla="val 33479" name="adj2"/>
              <a:gd fmla="val 32106" name="adj3"/>
            </a:avLst>
          </a:prstGeom>
          <a:solidFill>
            <a:srgbClr val="9FC5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5"/>
          <p:cNvSpPr txBox="1"/>
          <p:nvPr/>
        </p:nvSpPr>
        <p:spPr>
          <a:xfrm>
            <a:off x="6778280" y="4360495"/>
            <a:ext cx="2247900" cy="7389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ar" sz="1100" u="none" cap="none" strike="noStrike">
                <a:solidFill>
                  <a:srgbClr val="666666"/>
                </a:solidFill>
                <a:latin typeface="Fira Sans Extra Condensed"/>
                <a:ea typeface="Fira Sans Extra Condensed"/>
                <a:cs typeface="Fira Sans Extra Condensed"/>
                <a:sym typeface="Fira Sans Extra Condensed"/>
              </a:rPr>
              <a:t>Motor cortex sends impulses to the respiratory center and skeletal muscles at the same time.</a:t>
            </a:r>
            <a:endParaRPr b="0" i="0" sz="1100" u="none" cap="none" strike="noStrike">
              <a:solidFill>
                <a:srgbClr val="666666"/>
              </a:solidFill>
              <a:latin typeface="Fira Sans Extra Condensed"/>
              <a:ea typeface="Fira Sans Extra Condensed"/>
              <a:cs typeface="Fira Sans Extra Condensed"/>
              <a:sym typeface="Fira Sans Extra Condensed"/>
            </a:endParaRPr>
          </a:p>
        </p:txBody>
      </p:sp>
      <p:sp>
        <p:nvSpPr>
          <p:cNvPr id="950" name="Google Shape;950;p15"/>
          <p:cNvSpPr/>
          <p:nvPr/>
        </p:nvSpPr>
        <p:spPr>
          <a:xfrm rot="-2950062">
            <a:off x="7470164" y="3654829"/>
            <a:ext cx="503878" cy="114850"/>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9FC5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5"/>
          <p:cNvSpPr txBox="1"/>
          <p:nvPr/>
        </p:nvSpPr>
        <p:spPr>
          <a:xfrm>
            <a:off x="7221955" y="2738878"/>
            <a:ext cx="1495500" cy="6927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ar" sz="1100" u="none" cap="none" strike="noStrike">
                <a:solidFill>
                  <a:srgbClr val="666666"/>
                </a:solidFill>
                <a:latin typeface="Fira Sans Extra Condensed"/>
                <a:ea typeface="Fira Sans Extra Condensed"/>
                <a:cs typeface="Fira Sans Extra Condensed"/>
                <a:sym typeface="Fira Sans Extra Condensed"/>
              </a:rPr>
              <a:t>When it is </a:t>
            </a:r>
            <a:r>
              <a:rPr b="1" i="0" lang="ar" sz="1100" u="none" cap="none" strike="noStrike">
                <a:solidFill>
                  <a:srgbClr val="666666"/>
                </a:solidFill>
                <a:latin typeface="Fira Sans Extra Condensed"/>
                <a:ea typeface="Fira Sans Extra Condensed"/>
                <a:cs typeface="Fira Sans Extra Condensed"/>
                <a:sym typeface="Fira Sans Extra Condensed"/>
              </a:rPr>
              <a:t>contracted</a:t>
            </a:r>
            <a:r>
              <a:rPr b="0" i="0" lang="ar" sz="1100" u="none" cap="none" strike="noStrike">
                <a:solidFill>
                  <a:srgbClr val="666666"/>
                </a:solidFill>
                <a:latin typeface="Fira Sans Extra Condensed"/>
                <a:ea typeface="Fira Sans Extra Condensed"/>
                <a:cs typeface="Fira Sans Extra Condensed"/>
                <a:sym typeface="Fira Sans Extra Condensed"/>
              </a:rPr>
              <a:t> it will send impulses to the </a:t>
            </a:r>
            <a:r>
              <a:rPr b="1" i="0" lang="ar" sz="1100" u="none" cap="none" strike="noStrike">
                <a:solidFill>
                  <a:srgbClr val="666666"/>
                </a:solidFill>
                <a:latin typeface="Fira Sans Extra Condensed"/>
                <a:ea typeface="Fira Sans Extra Condensed"/>
                <a:cs typeface="Fira Sans Extra Condensed"/>
                <a:sym typeface="Fira Sans Extra Condensed"/>
              </a:rPr>
              <a:t>respiratory center.</a:t>
            </a:r>
            <a:endParaRPr b="1" i="0" sz="1100" u="none" cap="none" strike="noStrike">
              <a:solidFill>
                <a:srgbClr val="666666"/>
              </a:solidFill>
              <a:latin typeface="Fira Sans Extra Condensed"/>
              <a:ea typeface="Fira Sans Extra Condensed"/>
              <a:cs typeface="Fira Sans Extra Condensed"/>
              <a:sym typeface="Fira Sans Extra Condensed"/>
            </a:endParaRPr>
          </a:p>
        </p:txBody>
      </p:sp>
      <p:sp>
        <p:nvSpPr>
          <p:cNvPr id="952" name="Google Shape;952;p15"/>
          <p:cNvSpPr txBox="1"/>
          <p:nvPr/>
        </p:nvSpPr>
        <p:spPr>
          <a:xfrm>
            <a:off x="52175" y="4360475"/>
            <a:ext cx="4183500" cy="7389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ar" sz="900" u="none" cap="none" strike="noStrike">
                <a:solidFill>
                  <a:srgbClr val="666666"/>
                </a:solidFill>
                <a:latin typeface="Fira Sans Extra Condensed"/>
                <a:ea typeface="Fira Sans Extra Condensed"/>
                <a:cs typeface="Fira Sans Extra Condensed"/>
                <a:sym typeface="Fira Sans Extra Condensed"/>
              </a:rPr>
              <a:t>E.g.</a:t>
            </a:r>
            <a:r>
              <a:rPr b="0" i="0" lang="ar" sz="900" u="none" cap="none" strike="noStrike">
                <a:solidFill>
                  <a:srgbClr val="666666"/>
                </a:solidFill>
                <a:latin typeface="Fira Sans Extra Condensed"/>
                <a:ea typeface="Fira Sans Extra Condensed"/>
                <a:cs typeface="Fira Sans Extra Condensed"/>
                <a:sym typeface="Fira Sans Extra Condensed"/>
              </a:rPr>
              <a:t> using the stairs needs alveolar ventilation from 4-6 so the body provides 8 to wash out the CO2 so the range keeps fluctuating and sometimes provides more than needed which may normal with fluctuation to release less CO2. We tune this by blood gases working on chemoreceptors.</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sp>
        <p:nvSpPr>
          <p:cNvPr id="953" name="Google Shape;953;p15"/>
          <p:cNvSpPr/>
          <p:nvPr/>
        </p:nvSpPr>
        <p:spPr>
          <a:xfrm rot="8099870">
            <a:off x="1159389" y="4071604"/>
            <a:ext cx="503877" cy="114847"/>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9FC5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6"/>
          <p:cNvSpPr txBox="1"/>
          <p:nvPr/>
        </p:nvSpPr>
        <p:spPr>
          <a:xfrm>
            <a:off x="1605000" y="-73025"/>
            <a:ext cx="593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Summary of Factors That Stimulate Ventilation During Exercise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grpSp>
        <p:nvGrpSpPr>
          <p:cNvPr id="959" name="Google Shape;959;p16"/>
          <p:cNvGrpSpPr/>
          <p:nvPr/>
        </p:nvGrpSpPr>
        <p:grpSpPr>
          <a:xfrm>
            <a:off x="3921705" y="1035002"/>
            <a:ext cx="5222859" cy="1030743"/>
            <a:chOff x="6777991" y="3874492"/>
            <a:chExt cx="1646914" cy="356239"/>
          </a:xfrm>
        </p:grpSpPr>
        <p:sp>
          <p:nvSpPr>
            <p:cNvPr id="960" name="Google Shape;960;p16"/>
            <p:cNvSpPr/>
            <p:nvPr/>
          </p:nvSpPr>
          <p:spPr>
            <a:xfrm>
              <a:off x="6777991" y="3874494"/>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Core temperature</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61" name="Google Shape;961;p16"/>
            <p:cNvSpPr/>
            <p:nvPr/>
          </p:nvSpPr>
          <p:spPr>
            <a:xfrm>
              <a:off x="7188425" y="3874492"/>
              <a:ext cx="411123" cy="356237"/>
            </a:xfrm>
            <a:custGeom>
              <a:rect b="b" l="l" r="r" t="t"/>
              <a:pathLst>
                <a:path extrusionOk="0" h="60023" w="69271">
                  <a:moveTo>
                    <a:pt x="17274" y="0"/>
                  </a:moveTo>
                  <a:lnTo>
                    <a:pt x="0" y="30011"/>
                  </a:lnTo>
                  <a:lnTo>
                    <a:pt x="17274"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 Chemical state of blood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(in medulla)</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962" name="Google Shape;962;p16"/>
            <p:cNvSpPr/>
            <p:nvPr/>
          </p:nvSpPr>
          <p:spPr>
            <a:xfrm>
              <a:off x="7603341" y="3874492"/>
              <a:ext cx="411474" cy="356237"/>
            </a:xfrm>
            <a:custGeom>
              <a:rect b="b" l="l" r="r" t="t"/>
              <a:pathLst>
                <a:path extrusionOk="0" h="60023" w="69330">
                  <a:moveTo>
                    <a:pt x="17333" y="0"/>
                  </a:moveTo>
                  <a:lnTo>
                    <a:pt x="1" y="30011"/>
                  </a:lnTo>
                  <a:lnTo>
                    <a:pt x="17333" y="60023"/>
                  </a:lnTo>
                  <a:lnTo>
                    <a:pt x="51998" y="60023"/>
                  </a:lnTo>
                  <a:lnTo>
                    <a:pt x="69330" y="30011"/>
                  </a:lnTo>
                  <a:lnTo>
                    <a:pt x="51998"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Subcortical regions brain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63" name="Google Shape;963;p16"/>
            <p:cNvSpPr/>
            <p:nvPr/>
          </p:nvSpPr>
          <p:spPr>
            <a:xfrm>
              <a:off x="8013776"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Motor cortex</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pSp>
      <p:grpSp>
        <p:nvGrpSpPr>
          <p:cNvPr id="964" name="Google Shape;964;p16"/>
          <p:cNvGrpSpPr/>
          <p:nvPr/>
        </p:nvGrpSpPr>
        <p:grpSpPr>
          <a:xfrm>
            <a:off x="546" y="1035002"/>
            <a:ext cx="3921249" cy="1030735"/>
            <a:chOff x="7188425" y="3874492"/>
            <a:chExt cx="1236480" cy="356237"/>
          </a:xfrm>
        </p:grpSpPr>
        <p:sp>
          <p:nvSpPr>
            <p:cNvPr id="965" name="Google Shape;965;p16"/>
            <p:cNvSpPr/>
            <p:nvPr/>
          </p:nvSpPr>
          <p:spPr>
            <a:xfrm>
              <a:off x="7188425" y="3874492"/>
              <a:ext cx="411123" cy="356237"/>
            </a:xfrm>
            <a:custGeom>
              <a:rect b="b" l="l" r="r" t="t"/>
              <a:pathLst>
                <a:path extrusionOk="0" h="60023" w="69271">
                  <a:moveTo>
                    <a:pt x="17274" y="0"/>
                  </a:moveTo>
                  <a:lnTo>
                    <a:pt x="0" y="30011"/>
                  </a:lnTo>
                  <a:lnTo>
                    <a:pt x="17274"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Peripheral chemoreceptor</a:t>
              </a:r>
              <a:r>
                <a:rPr b="0" i="0" lang="ar" sz="1300" u="none" cap="none" strike="noStrike">
                  <a:solidFill>
                    <a:srgbClr val="000000"/>
                  </a:solidFill>
                  <a:latin typeface="Fira Sans Extra Condensed"/>
                  <a:ea typeface="Fira Sans Extra Condensed"/>
                  <a:cs typeface="Fira Sans Extra Condensed"/>
                  <a:sym typeface="Fira Sans Extra Condensed"/>
                </a:rPr>
                <a:t>s</a:t>
              </a:r>
              <a:endParaRPr b="0" i="0" sz="1300" u="none" cap="none" strike="noStrike">
                <a:solidFill>
                  <a:srgbClr val="000000"/>
                </a:solidFill>
                <a:latin typeface="Fira Sans Extra Condensed"/>
                <a:ea typeface="Fira Sans Extra Condensed"/>
                <a:cs typeface="Fira Sans Extra Condensed"/>
                <a:sym typeface="Fira Sans Extra Condensed"/>
              </a:endParaRPr>
            </a:p>
          </p:txBody>
        </p:sp>
        <p:sp>
          <p:nvSpPr>
            <p:cNvPr id="966" name="Google Shape;966;p16"/>
            <p:cNvSpPr/>
            <p:nvPr/>
          </p:nvSpPr>
          <p:spPr>
            <a:xfrm>
              <a:off x="7603341" y="3874492"/>
              <a:ext cx="411474" cy="356237"/>
            </a:xfrm>
            <a:custGeom>
              <a:rect b="b" l="l" r="r" t="t"/>
              <a:pathLst>
                <a:path extrusionOk="0" h="60023" w="69330">
                  <a:moveTo>
                    <a:pt x="17333" y="0"/>
                  </a:moveTo>
                  <a:lnTo>
                    <a:pt x="1" y="30011"/>
                  </a:lnTo>
                  <a:lnTo>
                    <a:pt x="17333" y="60023"/>
                  </a:lnTo>
                  <a:lnTo>
                    <a:pt x="51998" y="60023"/>
                  </a:lnTo>
                  <a:lnTo>
                    <a:pt x="69330" y="30011"/>
                  </a:lnTo>
                  <a:lnTo>
                    <a:pt x="51998"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 Receptors lung tissue</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967" name="Google Shape;967;p16"/>
            <p:cNvSpPr/>
            <p:nvPr/>
          </p:nvSpPr>
          <p:spPr>
            <a:xfrm>
              <a:off x="8013776"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Proprioceptors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pSp>
      <p:sp>
        <p:nvSpPr>
          <p:cNvPr id="968" name="Google Shape;968;p16"/>
          <p:cNvSpPr/>
          <p:nvPr/>
        </p:nvSpPr>
        <p:spPr>
          <a:xfrm>
            <a:off x="3920150" y="2559457"/>
            <a:ext cx="1303699" cy="1030595"/>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50"/>
              <a:buFont typeface="Arial"/>
              <a:buNone/>
            </a:pPr>
            <a:r>
              <a:rPr b="0" i="0" lang="ar" sz="1350" u="none" cap="none" strike="noStrike">
                <a:solidFill>
                  <a:srgbClr val="000000"/>
                </a:solidFill>
                <a:latin typeface="Fira Sans Extra Condensed"/>
                <a:ea typeface="Fira Sans Extra Condensed"/>
                <a:cs typeface="Fira Sans Extra Condensed"/>
                <a:sym typeface="Fira Sans Extra Condensed"/>
              </a:rPr>
              <a:t>Brainstem (medulla &amp; pons)</a:t>
            </a:r>
            <a:endParaRPr b="0" i="0" sz="1350" u="none" cap="none" strike="noStrike">
              <a:solidFill>
                <a:srgbClr val="000000"/>
              </a:solidFill>
              <a:latin typeface="Fira Sans Extra Condensed"/>
              <a:ea typeface="Fira Sans Extra Condensed"/>
              <a:cs typeface="Fira Sans Extra Condensed"/>
              <a:sym typeface="Fira Sans Extra Condensed"/>
            </a:endParaRPr>
          </a:p>
        </p:txBody>
      </p:sp>
      <p:sp>
        <p:nvSpPr>
          <p:cNvPr id="969" name="Google Shape;969;p16"/>
          <p:cNvSpPr/>
          <p:nvPr/>
        </p:nvSpPr>
        <p:spPr>
          <a:xfrm>
            <a:off x="3920162" y="4083798"/>
            <a:ext cx="1303699" cy="1030595"/>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28575">
            <a:solidFill>
              <a:srgbClr val="9FC5E8"/>
            </a:solidFill>
            <a:prstDash val="dash"/>
            <a:miter lim="58162"/>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Ventilatory muscles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970" name="Google Shape;970;p16"/>
          <p:cNvCxnSpPr/>
          <p:nvPr/>
        </p:nvCxnSpPr>
        <p:spPr>
          <a:xfrm>
            <a:off x="4566700" y="2065738"/>
            <a:ext cx="4200" cy="511200"/>
          </a:xfrm>
          <a:prstGeom prst="straightConnector1">
            <a:avLst/>
          </a:prstGeom>
          <a:noFill/>
          <a:ln cap="flat" cmpd="sng" w="28575">
            <a:solidFill>
              <a:srgbClr val="9FC5E8"/>
            </a:solidFill>
            <a:prstDash val="solid"/>
            <a:round/>
            <a:headEnd len="sm" w="sm" type="none"/>
            <a:tailEnd len="med" w="med" type="triangle"/>
          </a:ln>
        </p:spPr>
      </p:cxnSp>
      <p:cxnSp>
        <p:nvCxnSpPr>
          <p:cNvPr id="971" name="Google Shape;971;p16"/>
          <p:cNvCxnSpPr/>
          <p:nvPr/>
        </p:nvCxnSpPr>
        <p:spPr>
          <a:xfrm>
            <a:off x="4568050" y="3590038"/>
            <a:ext cx="1500" cy="510000"/>
          </a:xfrm>
          <a:prstGeom prst="straightConnector1">
            <a:avLst/>
          </a:prstGeom>
          <a:noFill/>
          <a:ln cap="flat" cmpd="sng" w="28575">
            <a:solidFill>
              <a:srgbClr val="9FC5E8"/>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8"/>
          <p:cNvSpPr txBox="1"/>
          <p:nvPr>
            <p:ph type="title"/>
          </p:nvPr>
        </p:nvSpPr>
        <p:spPr>
          <a:xfrm>
            <a:off x="686900" y="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ar" sz="3000"/>
              <a:t>MCQ</a:t>
            </a:r>
            <a:endParaRPr sz="3000"/>
          </a:p>
        </p:txBody>
      </p:sp>
      <p:graphicFrame>
        <p:nvGraphicFramePr>
          <p:cNvPr id="977" name="Google Shape;977;p18"/>
          <p:cNvGraphicFramePr/>
          <p:nvPr/>
        </p:nvGraphicFramePr>
        <p:xfrm>
          <a:off x="313508" y="648250"/>
          <a:ext cx="3000000" cy="3000000"/>
        </p:xfrm>
        <a:graphic>
          <a:graphicData uri="http://schemas.openxmlformats.org/drawingml/2006/table">
            <a:tbl>
              <a:tblPr>
                <a:noFill/>
                <a:tableStyleId>{25B9C4D0-6B02-4C2D-AEBA-2FE10D825856}</a:tableStyleId>
              </a:tblPr>
              <a:tblGrid>
                <a:gridCol w="2139050"/>
                <a:gridCol w="2139050"/>
                <a:gridCol w="2139050"/>
                <a:gridCol w="2139050"/>
              </a:tblGrid>
              <a:tr h="426125">
                <a:tc gridSpan="4">
                  <a:txBody>
                    <a:bodyPr/>
                    <a:lstStyle/>
                    <a:p>
                      <a:pPr indent="0" lvl="0" marL="0" marR="0" rtl="0" algn="l">
                        <a:lnSpc>
                          <a:spcPct val="100000"/>
                        </a:lnSpc>
                        <a:spcBef>
                          <a:spcPts val="0"/>
                        </a:spcBef>
                        <a:spcAft>
                          <a:spcPts val="0"/>
                        </a:spcAft>
                        <a:buClr>
                          <a:srgbClr val="000000"/>
                        </a:buClr>
                        <a:buSzPts val="1500"/>
                        <a:buFont typeface="Arial"/>
                        <a:buNone/>
                      </a:pPr>
                      <a:r>
                        <a:rPr lang="ar" sz="1500" u="none" cap="none" strike="noStrike">
                          <a:latin typeface="Fira Sans"/>
                          <a:ea typeface="Fira Sans"/>
                          <a:cs typeface="Fira Sans"/>
                          <a:sym typeface="Fira Sans"/>
                        </a:rPr>
                        <a:t>1- During </a:t>
                      </a:r>
                      <a:r>
                        <a:rPr b="1" lang="ar" sz="1500" u="sng" cap="none" strike="noStrike">
                          <a:latin typeface="Fira Sans"/>
                          <a:ea typeface="Fira Sans"/>
                          <a:cs typeface="Fira Sans"/>
                          <a:sym typeface="Fira Sans"/>
                        </a:rPr>
                        <a:t>heavy exercise</a:t>
                      </a:r>
                      <a:r>
                        <a:rPr lang="ar" sz="1500" u="none" cap="none" strike="noStrike">
                          <a:latin typeface="Fira Sans"/>
                          <a:ea typeface="Fira Sans"/>
                          <a:cs typeface="Fira Sans"/>
                          <a:sym typeface="Fira Sans"/>
                        </a:rPr>
                        <a:t>, the arterial PO, PCO2, PH all…….</a:t>
                      </a:r>
                      <a:endParaRPr sz="15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559300">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A) Changed and increase.</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B) Changed and decreased.</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C) Remain almost exactly normal.</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D) Can be either A or B.</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26125">
                <a:tc gridSpan="4">
                  <a:txBody>
                    <a:bodyPr/>
                    <a:lstStyle/>
                    <a:p>
                      <a:pPr indent="0" lvl="0" marL="0" marR="0" rtl="0" algn="l">
                        <a:lnSpc>
                          <a:spcPct val="100000"/>
                        </a:lnSpc>
                        <a:spcBef>
                          <a:spcPts val="0"/>
                        </a:spcBef>
                        <a:spcAft>
                          <a:spcPts val="0"/>
                        </a:spcAft>
                        <a:buClr>
                          <a:srgbClr val="000000"/>
                        </a:buClr>
                        <a:buSzPts val="1500"/>
                        <a:buFont typeface="Arial"/>
                        <a:buNone/>
                      </a:pPr>
                      <a:r>
                        <a:rPr lang="ar" sz="1500" u="none" cap="none" strike="noStrike">
                          <a:latin typeface="Fira Sans"/>
                          <a:ea typeface="Fira Sans"/>
                          <a:cs typeface="Fira Sans"/>
                          <a:sym typeface="Fira Sans"/>
                        </a:rPr>
                        <a:t>2- Which of the following statement is </a:t>
                      </a:r>
                      <a:r>
                        <a:rPr b="1" lang="ar" sz="1500" u="sng" cap="none" strike="noStrike">
                          <a:latin typeface="Fira Sans"/>
                          <a:ea typeface="Fira Sans"/>
                          <a:cs typeface="Fira Sans"/>
                          <a:sym typeface="Fira Sans"/>
                        </a:rPr>
                        <a:t>false</a:t>
                      </a:r>
                      <a:r>
                        <a:rPr lang="ar" sz="1500" u="none" cap="none" strike="noStrike">
                          <a:latin typeface="Fira Sans"/>
                          <a:ea typeface="Fira Sans"/>
                          <a:cs typeface="Fira Sans"/>
                          <a:sym typeface="Fira Sans"/>
                        </a:rPr>
                        <a:t>?</a:t>
                      </a:r>
                      <a:endParaRPr sz="15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1358350">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A) One of the factors that increase the VO2 is chest sizes in relation to body size.</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B) At rest the blood normally stays in the lung capillaries about three times as long as necessary to cause full oxygenation.</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C) Nicotine dilate the terminal bronchioles and decreases resistance of airflow into and out of the lungs. </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u="none" cap="none" strike="noStrike">
                          <a:latin typeface="Fira Sans"/>
                          <a:ea typeface="Fira Sans"/>
                          <a:cs typeface="Fira Sans"/>
                          <a:sym typeface="Fira Sans"/>
                        </a:rPr>
                        <a:t>D) Alveolar ventilation increase almost exactly in step with the increased level of oxygen metabolism.</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331450">
                <a:tc gridSpan="4">
                  <a:txBody>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a:ea typeface="Fira Sans"/>
                          <a:cs typeface="Fira Sans"/>
                          <a:sym typeface="Fira Sans"/>
                        </a:rPr>
                        <a:t>3- </a:t>
                      </a:r>
                      <a:r>
                        <a:rPr lang="ar" sz="1500">
                          <a:solidFill>
                            <a:schemeClr val="dk1"/>
                          </a:solidFill>
                          <a:latin typeface="Fira Sans"/>
                          <a:ea typeface="Fira Sans"/>
                          <a:cs typeface="Fira Sans"/>
                          <a:sym typeface="Fira Sans"/>
                        </a:rPr>
                        <a:t>T</a:t>
                      </a:r>
                      <a:r>
                        <a:rPr b="0" i="0" lang="ar" sz="1500" u="none" cap="none" strike="noStrike">
                          <a:solidFill>
                            <a:schemeClr val="dk1"/>
                          </a:solidFill>
                          <a:latin typeface="Fira Sans"/>
                          <a:ea typeface="Fira Sans"/>
                          <a:cs typeface="Fira Sans"/>
                          <a:sym typeface="Fira Sans"/>
                        </a:rPr>
                        <a:t>he </a:t>
                      </a:r>
                      <a:r>
                        <a:rPr b="1" i="0" lang="ar" sz="1500" u="sng" cap="none" strike="noStrike">
                          <a:solidFill>
                            <a:schemeClr val="dk1"/>
                          </a:solidFill>
                          <a:latin typeface="Fira Sans"/>
                          <a:ea typeface="Fira Sans"/>
                          <a:cs typeface="Fira Sans"/>
                          <a:sym typeface="Fira Sans"/>
                        </a:rPr>
                        <a:t>most</a:t>
                      </a:r>
                      <a:r>
                        <a:rPr b="0" i="0" lang="ar" sz="1500" u="none" cap="none" strike="noStrike">
                          <a:solidFill>
                            <a:schemeClr val="dk1"/>
                          </a:solidFill>
                          <a:latin typeface="Fira Sans"/>
                          <a:ea typeface="Fira Sans"/>
                          <a:cs typeface="Fira Sans"/>
                          <a:sym typeface="Fira Sans"/>
                        </a:rPr>
                        <a:t> diffusing gas across the respiratory membrane is</a:t>
                      </a:r>
                      <a:r>
                        <a:rPr lang="ar" sz="1500">
                          <a:solidFill>
                            <a:schemeClr val="dk1"/>
                          </a:solidFill>
                          <a:latin typeface="Fira Sans"/>
                          <a:ea typeface="Fira Sans"/>
                          <a:cs typeface="Fira Sans"/>
                          <a:sym typeface="Fira Sans"/>
                        </a:rPr>
                        <a:t>….</a:t>
                      </a:r>
                      <a:endParaRPr sz="1500" u="none" cap="none" strike="noStrike">
                        <a:solidFill>
                          <a:schemeClr val="dk1"/>
                        </a:solidFill>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331450">
                <a:tc>
                  <a:txBody>
                    <a:bodyPr/>
                    <a:lstStyle/>
                    <a:p>
                      <a:pPr indent="0" lvl="0" marL="0" marR="0" rtl="0" algn="l">
                        <a:lnSpc>
                          <a:spcPct val="100000"/>
                        </a:lnSpc>
                        <a:spcBef>
                          <a:spcPts val="0"/>
                        </a:spcBef>
                        <a:spcAft>
                          <a:spcPts val="0"/>
                        </a:spcAft>
                        <a:buNone/>
                      </a:pPr>
                      <a:r>
                        <a:rPr lang="ar" sz="1300">
                          <a:latin typeface="Fira Sans"/>
                          <a:ea typeface="Fira Sans"/>
                          <a:cs typeface="Fira Sans"/>
                          <a:sym typeface="Fira Sans"/>
                        </a:rPr>
                        <a:t>A) </a:t>
                      </a:r>
                      <a:r>
                        <a:rPr lang="ar" sz="1300" u="none" cap="none" strike="noStrike">
                          <a:latin typeface="Fira Sans"/>
                          <a:ea typeface="Fira Sans"/>
                          <a:cs typeface="Fira Sans"/>
                          <a:sym typeface="Fira Sans"/>
                        </a:rPr>
                        <a:t>O2.</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B) </a:t>
                      </a:r>
                      <a:r>
                        <a:rPr lang="ar" sz="1300" u="none" cap="none" strike="noStrike">
                          <a:latin typeface="Fira Sans"/>
                          <a:ea typeface="Fira Sans"/>
                          <a:cs typeface="Fira Sans"/>
                          <a:sym typeface="Fira Sans"/>
                        </a:rPr>
                        <a:t>CO.</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C) </a:t>
                      </a:r>
                      <a:r>
                        <a:rPr lang="ar" sz="1300" u="none" cap="none" strike="noStrike">
                          <a:latin typeface="Fira Sans"/>
                          <a:ea typeface="Fira Sans"/>
                          <a:cs typeface="Fira Sans"/>
                          <a:sym typeface="Fira Sans"/>
                        </a:rPr>
                        <a:t>N.</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dash"/>
                      <a:round/>
                      <a:headEnd len="sm" w="sm" type="none"/>
                      <a:tailEnd len="sm" w="sm" type="none"/>
                    </a:lnL>
                    <a:lnR cap="flat" cmpd="sng" w="9525">
                      <a:solidFill>
                        <a:srgbClr val="CFE2F3"/>
                      </a:solidFill>
                      <a:prstDash val="dash"/>
                      <a:round/>
                      <a:headEnd len="sm" w="sm" type="none"/>
                      <a:tailEnd len="sm" w="sm" type="none"/>
                    </a:lnR>
                    <a:lnT cap="flat" cmpd="sng" w="9525">
                      <a:solidFill>
                        <a:srgbClr val="CFE2F3"/>
                      </a:solidFill>
                      <a:prstDash val="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D) </a:t>
                      </a:r>
                      <a:r>
                        <a:rPr lang="ar" sz="1300" u="none" cap="none" strike="noStrike">
                          <a:latin typeface="Fira Sans"/>
                          <a:ea typeface="Fira Sans"/>
                          <a:cs typeface="Fira Sans"/>
                          <a:sym typeface="Fira Sans"/>
                        </a:rPr>
                        <a:t>CO2.</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331450">
                <a:tc gridSpan="4">
                  <a:txBody>
                    <a:bodyPr/>
                    <a:lstStyle/>
                    <a:p>
                      <a:pPr indent="0" lvl="0" marL="0" marR="0" rtl="0" algn="l">
                        <a:lnSpc>
                          <a:spcPct val="100000"/>
                        </a:lnSpc>
                        <a:spcBef>
                          <a:spcPts val="0"/>
                        </a:spcBef>
                        <a:spcAft>
                          <a:spcPts val="0"/>
                        </a:spcAft>
                        <a:buClr>
                          <a:srgbClr val="000000"/>
                        </a:buClr>
                        <a:buSzPts val="1500"/>
                        <a:buFont typeface="Arial"/>
                        <a:buNone/>
                      </a:pPr>
                      <a:r>
                        <a:rPr lang="ar" sz="1500">
                          <a:latin typeface="Fira Sans"/>
                          <a:ea typeface="Fira Sans"/>
                          <a:cs typeface="Fira Sans"/>
                          <a:sym typeface="Fira Sans"/>
                        </a:rPr>
                        <a:t>4- </a:t>
                      </a:r>
                      <a:r>
                        <a:rPr lang="ar" sz="1500" u="none" cap="none" strike="noStrike">
                          <a:latin typeface="Fira Sans"/>
                          <a:ea typeface="Fira Sans"/>
                          <a:cs typeface="Fira Sans"/>
                          <a:sym typeface="Fira Sans"/>
                        </a:rPr>
                        <a:t>During exercise, the diffusion capacity of O2 </a:t>
                      </a:r>
                      <a:r>
                        <a:rPr b="1" lang="ar" sz="1500" u="sng" cap="none" strike="noStrike">
                          <a:latin typeface="Fira Sans"/>
                          <a:ea typeface="Fira Sans"/>
                          <a:cs typeface="Fira Sans"/>
                          <a:sym typeface="Fira Sans"/>
                        </a:rPr>
                        <a:t>increases</a:t>
                      </a:r>
                      <a:r>
                        <a:rPr lang="ar" sz="1500" u="none" cap="none" strike="noStrike">
                          <a:latin typeface="Fira Sans"/>
                          <a:ea typeface="Fira Sans"/>
                          <a:cs typeface="Fira Sans"/>
                          <a:sym typeface="Fira Sans"/>
                        </a:rPr>
                        <a:t> about….times than its at rest.</a:t>
                      </a:r>
                      <a:endParaRPr sz="15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331450">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A) </a:t>
                      </a:r>
                      <a:r>
                        <a:rPr lang="ar" sz="1300" u="none" cap="none" strike="noStrike">
                          <a:latin typeface="Fira Sans"/>
                          <a:ea typeface="Fira Sans"/>
                          <a:cs typeface="Fira Sans"/>
                          <a:sym typeface="Fira Sans"/>
                        </a:rPr>
                        <a:t>20.</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B) </a:t>
                      </a:r>
                      <a:r>
                        <a:rPr lang="ar" sz="1300" u="none" cap="none" strike="noStrike">
                          <a:latin typeface="Fira Sans"/>
                          <a:ea typeface="Fira Sans"/>
                          <a:cs typeface="Fira Sans"/>
                          <a:sym typeface="Fira Sans"/>
                        </a:rPr>
                        <a:t>3.</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C) </a:t>
                      </a:r>
                      <a:r>
                        <a:rPr lang="ar" sz="1300" u="none" cap="none" strike="noStrike">
                          <a:latin typeface="Fira Sans"/>
                          <a:ea typeface="Fira Sans"/>
                          <a:cs typeface="Fira Sans"/>
                          <a:sym typeface="Fira Sans"/>
                        </a:rPr>
                        <a:t>50.</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ar" sz="1300">
                          <a:latin typeface="Fira Sans"/>
                          <a:ea typeface="Fira Sans"/>
                          <a:cs typeface="Fira Sans"/>
                          <a:sym typeface="Fira Sans"/>
                        </a:rPr>
                        <a:t>D) </a:t>
                      </a:r>
                      <a:r>
                        <a:rPr lang="ar" sz="1300" u="none" cap="none" strike="noStrike">
                          <a:latin typeface="Fira Sans"/>
                          <a:ea typeface="Fira Sans"/>
                          <a:cs typeface="Fira Sans"/>
                          <a:sym typeface="Fira Sans"/>
                        </a:rPr>
                        <a:t>10.</a:t>
                      </a:r>
                      <a:endParaRPr sz="1300" u="none" cap="none" strike="noStrike">
                        <a:latin typeface="Fira Sans"/>
                        <a:ea typeface="Fira Sans"/>
                        <a:cs typeface="Fira Sans"/>
                        <a:sym typeface="Fira Sans"/>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bl>
          </a:graphicData>
        </a:graphic>
      </p:graphicFrame>
      <p:pic>
        <p:nvPicPr>
          <p:cNvPr id="978" name="Google Shape;978;p18">
            <a:hlinkClick r:id="rId3"/>
          </p:cNvPr>
          <p:cNvPicPr preferRelativeResize="0"/>
          <p:nvPr/>
        </p:nvPicPr>
        <p:blipFill rotWithShape="1">
          <a:blip r:embed="rId4">
            <a:alphaModFix/>
          </a:blip>
          <a:srcRect b="0" l="0" r="0" t="0"/>
          <a:stretch/>
        </p:blipFill>
        <p:spPr>
          <a:xfrm>
            <a:off x="8485525" y="51250"/>
            <a:ext cx="597000" cy="597000"/>
          </a:xfrm>
          <a:prstGeom prst="rect">
            <a:avLst/>
          </a:prstGeom>
          <a:noFill/>
          <a:ln>
            <a:noFill/>
          </a:ln>
        </p:spPr>
      </p:pic>
      <p:sp>
        <p:nvSpPr>
          <p:cNvPr id="979" name="Google Shape;979;p18"/>
          <p:cNvSpPr/>
          <p:nvPr/>
        </p:nvSpPr>
        <p:spPr>
          <a:xfrm>
            <a:off x="6559225" y="92650"/>
            <a:ext cx="1598400" cy="514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For more questions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980" name="Google Shape;980;p18"/>
          <p:cNvCxnSpPr>
            <a:stCxn id="979" idx="3"/>
            <a:endCxn id="978" idx="1"/>
          </p:cNvCxnSpPr>
          <p:nvPr/>
        </p:nvCxnSpPr>
        <p:spPr>
          <a:xfrm>
            <a:off x="8157625" y="349750"/>
            <a:ext cx="327900" cy="0"/>
          </a:xfrm>
          <a:prstGeom prst="straightConnector1">
            <a:avLst/>
          </a:prstGeom>
          <a:noFill/>
          <a:ln cap="flat" cmpd="sng" w="9525">
            <a:solidFill>
              <a:srgbClr val="000000"/>
            </a:solidFill>
            <a:prstDash val="solid"/>
            <a:round/>
            <a:headEnd len="sm" w="sm" type="none"/>
            <a:tailEnd len="sm" w="sm" type="none"/>
          </a:ln>
        </p:spPr>
      </p:cxnSp>
      <p:sp>
        <p:nvSpPr>
          <p:cNvPr id="981" name="Google Shape;981;p18"/>
          <p:cNvSpPr txBox="1"/>
          <p:nvPr/>
        </p:nvSpPr>
        <p:spPr>
          <a:xfrm rot="10799017">
            <a:off x="4346034" y="229448"/>
            <a:ext cx="209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solidFill>
                  <a:srgbClr val="999999"/>
                </a:solidFill>
                <a:latin typeface="Fira Sans Extra Condensed"/>
                <a:ea typeface="Fira Sans Extra Condensed"/>
                <a:cs typeface="Fira Sans Extra Condensed"/>
                <a:sym typeface="Fira Sans Extra Condensed"/>
              </a:rPr>
              <a:t>1-C, 2-C, 3-D, 4-B</a:t>
            </a:r>
            <a:endParaRPr sz="1000">
              <a:solidFill>
                <a:srgbClr val="999999"/>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ar" sz="3000"/>
              <a:t>SAQ</a:t>
            </a:r>
            <a:endParaRPr sz="3000"/>
          </a:p>
        </p:txBody>
      </p:sp>
      <p:sp>
        <p:nvSpPr>
          <p:cNvPr id="987" name="Google Shape;987;p19"/>
          <p:cNvSpPr/>
          <p:nvPr/>
        </p:nvSpPr>
        <p:spPr>
          <a:xfrm>
            <a:off x="714299" y="1268331"/>
            <a:ext cx="7110351"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lang="ar" sz="1500">
                <a:solidFill>
                  <a:schemeClr val="dk1"/>
                </a:solidFill>
                <a:latin typeface="Fira Sans Extra Condensed"/>
                <a:ea typeface="Fira Sans Extra Condensed"/>
                <a:cs typeface="Fira Sans Extra Condensed"/>
                <a:sym typeface="Fira Sans Extra Condensed"/>
              </a:rPr>
              <a:t>1) </a:t>
            </a:r>
            <a:r>
              <a:rPr i="0" lang="ar" sz="1500" u="none" cap="none" strike="noStrike">
                <a:solidFill>
                  <a:schemeClr val="dk1"/>
                </a:solidFill>
                <a:latin typeface="Fira Sans Extra Condensed"/>
                <a:ea typeface="Fira Sans Extra Condensed"/>
                <a:cs typeface="Fira Sans Extra Condensed"/>
                <a:sym typeface="Fira Sans Extra Condensed"/>
              </a:rPr>
              <a:t>Why does arterial PO2,PCO2, PH all </a:t>
            </a:r>
            <a:r>
              <a:rPr b="1" i="0" lang="ar" sz="1500" u="sng" cap="none" strike="noStrike">
                <a:solidFill>
                  <a:schemeClr val="dk1"/>
                </a:solidFill>
                <a:latin typeface="Fira Sans Extra Condensed"/>
                <a:ea typeface="Fira Sans Extra Condensed"/>
                <a:cs typeface="Fira Sans Extra Condensed"/>
                <a:sym typeface="Fira Sans Extra Condensed"/>
              </a:rPr>
              <a:t>remain almost exactly normal</a:t>
            </a:r>
            <a:r>
              <a:rPr i="0" lang="ar" sz="1500" u="none" cap="none" strike="noStrike">
                <a:solidFill>
                  <a:schemeClr val="dk1"/>
                </a:solidFill>
                <a:latin typeface="Fira Sans Extra Condensed"/>
                <a:ea typeface="Fira Sans Extra Condensed"/>
                <a:cs typeface="Fira Sans Extra Condensed"/>
                <a:sym typeface="Fira Sans Extra Condensed"/>
              </a:rPr>
              <a:t> even in exercise?</a:t>
            </a:r>
            <a:r>
              <a:rPr i="0" lang="ar" sz="1500" u="none" cap="none" strike="noStrike">
                <a:solidFill>
                  <a:srgbClr val="A61C00"/>
                </a:solidFill>
                <a:latin typeface="Fira Sans Extra Condensed"/>
                <a:ea typeface="Fira Sans Extra Condensed"/>
                <a:cs typeface="Fira Sans Extra Condensed"/>
                <a:sym typeface="Fira Sans Extra Condensed"/>
              </a:rPr>
              <a:t> </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500"/>
              <a:buFont typeface="Arial"/>
              <a:buNone/>
            </a:pPr>
            <a:r>
              <a:rPr lang="ar" sz="1300">
                <a:solidFill>
                  <a:srgbClr val="999999"/>
                </a:solidFill>
                <a:latin typeface="Fira Sans Extra Condensed"/>
                <a:ea typeface="Fira Sans Extra Condensed"/>
                <a:cs typeface="Fira Sans Extra Condensed"/>
                <a:sym typeface="Fira Sans Extra Condensed"/>
              </a:rPr>
              <a:t>-B</a:t>
            </a:r>
            <a:r>
              <a:rPr b="0" i="0" lang="ar" sz="1300" u="none" cap="none" strike="noStrike">
                <a:solidFill>
                  <a:srgbClr val="999999"/>
                </a:solidFill>
                <a:latin typeface="Fira Sans Extra Condensed"/>
                <a:ea typeface="Fira Sans Extra Condensed"/>
                <a:cs typeface="Fira Sans Extra Condensed"/>
                <a:sym typeface="Fira Sans Extra Condensed"/>
              </a:rPr>
              <a:t>ecause alveolar ventilation increases  with the oxygen metabolism during exercise </a:t>
            </a:r>
            <a:endParaRPr b="0" i="0" sz="1300" u="none" cap="none" strike="noStrike">
              <a:solidFill>
                <a:srgbClr val="999999"/>
              </a:solidFill>
              <a:latin typeface="Arial"/>
              <a:ea typeface="Arial"/>
              <a:cs typeface="Arial"/>
              <a:sym typeface="Arial"/>
            </a:endParaRPr>
          </a:p>
        </p:txBody>
      </p:sp>
      <p:sp>
        <p:nvSpPr>
          <p:cNvPr id="988" name="Google Shape;988;p19"/>
          <p:cNvSpPr/>
          <p:nvPr/>
        </p:nvSpPr>
        <p:spPr>
          <a:xfrm>
            <a:off x="714299" y="2187360"/>
            <a:ext cx="7110300" cy="17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lang="ar" sz="1500">
                <a:solidFill>
                  <a:schemeClr val="dk1"/>
                </a:solidFill>
                <a:latin typeface="Fira Sans Extra Condensed"/>
                <a:ea typeface="Fira Sans Extra Condensed"/>
                <a:cs typeface="Fira Sans Extra Condensed"/>
                <a:sym typeface="Fira Sans Extra Condensed"/>
              </a:rPr>
              <a:t>2) </a:t>
            </a:r>
            <a:r>
              <a:rPr i="0" lang="ar" sz="1500" u="none" cap="none" strike="noStrike">
                <a:solidFill>
                  <a:schemeClr val="dk1"/>
                </a:solidFill>
                <a:latin typeface="Fira Sans Extra Condensed"/>
                <a:ea typeface="Fira Sans Extra Condensed"/>
                <a:cs typeface="Fira Sans Extra Condensed"/>
                <a:sym typeface="Fira Sans Extra Condensed"/>
              </a:rPr>
              <a:t>What are the factors that </a:t>
            </a:r>
            <a:r>
              <a:rPr b="1" i="0" lang="ar" sz="1500" u="sng" cap="none" strike="noStrike">
                <a:solidFill>
                  <a:schemeClr val="dk1"/>
                </a:solidFill>
                <a:latin typeface="Fira Sans Extra Condensed"/>
                <a:ea typeface="Fira Sans Extra Condensed"/>
                <a:cs typeface="Fira Sans Extra Condensed"/>
                <a:sym typeface="Fira Sans Extra Condensed"/>
              </a:rPr>
              <a:t>increase</a:t>
            </a:r>
            <a:r>
              <a:rPr i="0" lang="ar" sz="1500" u="none" cap="none" strike="noStrike">
                <a:solidFill>
                  <a:schemeClr val="dk1"/>
                </a:solidFill>
                <a:latin typeface="Fira Sans Extra Condensed"/>
                <a:ea typeface="Fira Sans Extra Condensed"/>
                <a:cs typeface="Fira Sans Extra Condensed"/>
                <a:sym typeface="Fira Sans Extra Condensed"/>
              </a:rPr>
              <a:t> oxygen consumption?</a:t>
            </a:r>
            <a:endParaRPr i="0" sz="1400" u="none" cap="none" strike="noStrike">
              <a:solidFill>
                <a:schemeClr val="dk1"/>
              </a:solidFill>
            </a:endParaRPr>
          </a:p>
          <a:p>
            <a:pPr indent="0" lvl="0" marL="0" marR="0" rtl="0" algn="l">
              <a:lnSpc>
                <a:spcPct val="100000"/>
              </a:lnSpc>
              <a:spcBef>
                <a:spcPts val="0"/>
              </a:spcBef>
              <a:spcAft>
                <a:spcPts val="0"/>
              </a:spcAft>
              <a:buClr>
                <a:srgbClr val="000000"/>
              </a:buClr>
              <a:buSzPts val="1500"/>
              <a:buFont typeface="Arial"/>
              <a:buNone/>
            </a:pPr>
            <a:r>
              <a:rPr b="0" i="0" lang="ar" sz="1300" u="none" cap="none" strike="noStrike">
                <a:solidFill>
                  <a:srgbClr val="999999"/>
                </a:solidFill>
                <a:latin typeface="Fira Sans Extra Condensed"/>
                <a:ea typeface="Fira Sans Extra Condensed"/>
                <a:cs typeface="Fira Sans Extra Condensed"/>
                <a:sym typeface="Fira Sans Extra Condensed"/>
              </a:rPr>
              <a:t>1-Training increase only about 10% (Minor factor).</a:t>
            </a:r>
            <a:endParaRPr b="0" i="0" sz="1300" u="none" cap="none" strike="noStrike">
              <a:solidFill>
                <a:srgbClr val="99999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ar" sz="1300" u="none" cap="none" strike="noStrike">
                <a:solidFill>
                  <a:srgbClr val="999999"/>
                </a:solidFill>
                <a:latin typeface="Fira Sans Extra Condensed"/>
                <a:ea typeface="Fira Sans Extra Condensed"/>
                <a:cs typeface="Fira Sans Extra Condensed"/>
                <a:sym typeface="Fira Sans Extra Condensed"/>
              </a:rPr>
              <a:t> 2- </a:t>
            </a:r>
            <a:r>
              <a:rPr lang="ar" sz="1300">
                <a:solidFill>
                  <a:srgbClr val="999999"/>
                </a:solidFill>
                <a:latin typeface="Fira Sans Extra Condensed"/>
                <a:ea typeface="Fira Sans Extra Condensed"/>
                <a:cs typeface="Fira Sans Extra Condensed"/>
                <a:sym typeface="Fira Sans Extra Condensed"/>
              </a:rPr>
              <a:t>G</a:t>
            </a:r>
            <a:r>
              <a:rPr b="0" i="0" lang="ar" sz="1300" u="none" cap="none" strike="noStrike">
                <a:solidFill>
                  <a:srgbClr val="999999"/>
                </a:solidFill>
                <a:latin typeface="Fira Sans Extra Condensed"/>
                <a:ea typeface="Fira Sans Extra Condensed"/>
                <a:cs typeface="Fira Sans Extra Condensed"/>
                <a:sym typeface="Fira Sans Extra Condensed"/>
              </a:rPr>
              <a:t>enetically determined factors(major factors)  (Chest sizes in relation to body size, The power of respiratory muscles contraction).</a:t>
            </a:r>
            <a:endParaRPr b="0" i="0" sz="1300" u="none" cap="none" strike="noStrike">
              <a:solidFill>
                <a:srgbClr val="99999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989" name="Google Shape;989;p19"/>
          <p:cNvSpPr/>
          <p:nvPr/>
        </p:nvSpPr>
        <p:spPr>
          <a:xfrm>
            <a:off x="714298" y="3495851"/>
            <a:ext cx="7110351"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lang="ar" sz="1500">
                <a:solidFill>
                  <a:schemeClr val="dk1"/>
                </a:solidFill>
                <a:latin typeface="Fira Sans Extra Condensed"/>
                <a:ea typeface="Fira Sans Extra Condensed"/>
                <a:cs typeface="Fira Sans Extra Condensed"/>
                <a:sym typeface="Fira Sans Extra Condensed"/>
              </a:rPr>
              <a:t>3) </a:t>
            </a:r>
            <a:r>
              <a:rPr i="0" lang="ar" sz="1500" u="none" cap="none" strike="noStrike">
                <a:solidFill>
                  <a:schemeClr val="dk1"/>
                </a:solidFill>
                <a:latin typeface="Fira Sans Extra Condensed"/>
                <a:ea typeface="Fira Sans Extra Condensed"/>
                <a:cs typeface="Fira Sans Extra Condensed"/>
                <a:sym typeface="Fira Sans Extra Condensed"/>
              </a:rPr>
              <a:t>Enumerate</a:t>
            </a:r>
            <a:r>
              <a:rPr b="1" i="0" lang="ar" sz="1500" u="sng" cap="none" strike="noStrike">
                <a:solidFill>
                  <a:schemeClr val="dk1"/>
                </a:solidFill>
                <a:latin typeface="Fira Sans Extra Condensed"/>
                <a:ea typeface="Fira Sans Extra Condensed"/>
                <a:cs typeface="Fira Sans Extra Condensed"/>
                <a:sym typeface="Fira Sans Extra Condensed"/>
              </a:rPr>
              <a:t> two</a:t>
            </a:r>
            <a:r>
              <a:rPr i="0" lang="ar" sz="1500" u="none" cap="none" strike="noStrike">
                <a:solidFill>
                  <a:schemeClr val="dk1"/>
                </a:solidFill>
                <a:latin typeface="Fira Sans Extra Condensed"/>
                <a:ea typeface="Fira Sans Extra Condensed"/>
                <a:cs typeface="Fira Sans Extra Condensed"/>
                <a:sym typeface="Fira Sans Extra Condensed"/>
              </a:rPr>
              <a:t> uses of the additional oxygen consumption After Completion of Strenuous Exercise:</a:t>
            </a:r>
            <a:endParaRPr i="0" sz="1400" u="none" cap="none" strike="noStrike">
              <a:solidFill>
                <a:schemeClr val="dk1"/>
              </a:solidFill>
            </a:endParaRPr>
          </a:p>
          <a:p>
            <a:pPr indent="0" lvl="0" marL="0" marR="0" rtl="0" algn="l">
              <a:lnSpc>
                <a:spcPct val="100000"/>
              </a:lnSpc>
              <a:spcBef>
                <a:spcPts val="0"/>
              </a:spcBef>
              <a:spcAft>
                <a:spcPts val="0"/>
              </a:spcAft>
              <a:buClr>
                <a:srgbClr val="000000"/>
              </a:buClr>
              <a:buSzPts val="1500"/>
              <a:buFont typeface="Arial"/>
              <a:buNone/>
            </a:pPr>
            <a:r>
              <a:rPr b="0" i="0" lang="ar" sz="1300" u="none" cap="none" strike="noStrike">
                <a:solidFill>
                  <a:srgbClr val="999999"/>
                </a:solidFill>
                <a:latin typeface="Fira Sans Extra Condensed"/>
                <a:ea typeface="Fira Sans Extra Condensed"/>
                <a:cs typeface="Fira Sans Extra Condensed"/>
                <a:sym typeface="Fira Sans Extra Condensed"/>
              </a:rPr>
              <a:t>1-convert ADP and AMP into ATP.</a:t>
            </a:r>
            <a:endParaRPr b="0" i="0" sz="1300" u="none" cap="none" strike="noStrike">
              <a:solidFill>
                <a:srgbClr val="99999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ar" sz="1300" u="none" cap="none" strike="noStrike">
                <a:solidFill>
                  <a:srgbClr val="999999"/>
                </a:solidFill>
                <a:latin typeface="Fira Sans Extra Condensed"/>
                <a:ea typeface="Fira Sans Extra Condensed"/>
                <a:cs typeface="Fira Sans Extra Condensed"/>
                <a:sym typeface="Fira Sans Extra Condensed"/>
              </a:rPr>
              <a:t> 2-converting lactic acid to glucose .</a:t>
            </a:r>
            <a:endParaRPr b="0" i="0" sz="1300" u="none" cap="none" strike="noStrike">
              <a:solidFill>
                <a:srgbClr val="99999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
          <p:cNvSpPr txBox="1"/>
          <p:nvPr>
            <p:ph type="title"/>
          </p:nvPr>
        </p:nvSpPr>
        <p:spPr>
          <a:xfrm>
            <a:off x="714300" y="-981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ar" sz="3000"/>
              <a:t>Objectives:</a:t>
            </a:r>
            <a:endParaRPr sz="3000"/>
          </a:p>
        </p:txBody>
      </p:sp>
      <p:sp>
        <p:nvSpPr>
          <p:cNvPr id="626" name="Google Shape;626;p2"/>
          <p:cNvSpPr txBox="1"/>
          <p:nvPr/>
        </p:nvSpPr>
        <p:spPr>
          <a:xfrm>
            <a:off x="676168" y="487850"/>
            <a:ext cx="6557400" cy="68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1- Describe the effects of moderate and severe exercise on oxygen consumption, and ventilation volumes. Explain the respiratory changes in exercise (e.g Oxygen consumption, pulmonary ventilation and VO2 max).</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627" name="Google Shape;627;p2"/>
          <p:cNvGrpSpPr/>
          <p:nvPr/>
        </p:nvGrpSpPr>
        <p:grpSpPr>
          <a:xfrm>
            <a:off x="257261" y="510622"/>
            <a:ext cx="438922" cy="438898"/>
            <a:chOff x="2404875" y="3955825"/>
            <a:chExt cx="296950" cy="295375"/>
          </a:xfrm>
        </p:grpSpPr>
        <p:sp>
          <p:nvSpPr>
            <p:cNvPr id="628" name="Google Shape;628;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2" name="Google Shape;632;p2"/>
          <p:cNvGrpSpPr/>
          <p:nvPr/>
        </p:nvGrpSpPr>
        <p:grpSpPr>
          <a:xfrm>
            <a:off x="257176" y="1172222"/>
            <a:ext cx="438922" cy="438898"/>
            <a:chOff x="2404875" y="3955825"/>
            <a:chExt cx="296950" cy="295375"/>
          </a:xfrm>
        </p:grpSpPr>
        <p:sp>
          <p:nvSpPr>
            <p:cNvPr id="633" name="Google Shape;633;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7" name="Google Shape;637;p2"/>
          <p:cNvGrpSpPr/>
          <p:nvPr/>
        </p:nvGrpSpPr>
        <p:grpSpPr>
          <a:xfrm>
            <a:off x="257176" y="1874959"/>
            <a:ext cx="438922" cy="438898"/>
            <a:chOff x="2404875" y="3955825"/>
            <a:chExt cx="296950" cy="295375"/>
          </a:xfrm>
        </p:grpSpPr>
        <p:sp>
          <p:nvSpPr>
            <p:cNvPr id="638" name="Google Shape;638;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2" name="Google Shape;642;p2"/>
          <p:cNvGrpSpPr/>
          <p:nvPr/>
        </p:nvGrpSpPr>
        <p:grpSpPr>
          <a:xfrm>
            <a:off x="257179" y="2577706"/>
            <a:ext cx="438922" cy="438898"/>
            <a:chOff x="2404875" y="3955825"/>
            <a:chExt cx="296950" cy="295375"/>
          </a:xfrm>
        </p:grpSpPr>
        <p:sp>
          <p:nvSpPr>
            <p:cNvPr id="643" name="Google Shape;643;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7" name="Google Shape;647;p2"/>
          <p:cNvSpPr txBox="1"/>
          <p:nvPr/>
        </p:nvSpPr>
        <p:spPr>
          <a:xfrm>
            <a:off x="675150" y="1196540"/>
            <a:ext cx="64047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2- Interpret the effects of exercise on arterial PO4, PCO2 and PH+.</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648" name="Google Shape;648;p2"/>
          <p:cNvSpPr txBox="1"/>
          <p:nvPr/>
        </p:nvSpPr>
        <p:spPr>
          <a:xfrm>
            <a:off x="675150" y="1778625"/>
            <a:ext cx="56601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3- Define the diffusing capacity of the respiratory membrane, and its typical values at rest, and explain its changes in exercise.</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649" name="Google Shape;649;p2"/>
          <p:cNvSpPr txBox="1"/>
          <p:nvPr/>
        </p:nvSpPr>
        <p:spPr>
          <a:xfrm>
            <a:off x="675150" y="2497443"/>
            <a:ext cx="64047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4- Explain the concept of oxygen debt (definition, value, types, significance).</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650" name="Google Shape;650;p2"/>
          <p:cNvGrpSpPr/>
          <p:nvPr/>
        </p:nvGrpSpPr>
        <p:grpSpPr>
          <a:xfrm>
            <a:off x="257179" y="3263506"/>
            <a:ext cx="438922" cy="438898"/>
            <a:chOff x="2404875" y="3955825"/>
            <a:chExt cx="296950" cy="295375"/>
          </a:xfrm>
        </p:grpSpPr>
        <p:sp>
          <p:nvSpPr>
            <p:cNvPr id="651" name="Google Shape;651;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5" name="Google Shape;655;p2"/>
          <p:cNvSpPr txBox="1"/>
          <p:nvPr/>
        </p:nvSpPr>
        <p:spPr>
          <a:xfrm>
            <a:off x="675150" y="3183245"/>
            <a:ext cx="64047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5- Discuss the effects of smoking on pulmonary ventilation in exercise.</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656" name="Google Shape;656;p2"/>
          <p:cNvGrpSpPr/>
          <p:nvPr/>
        </p:nvGrpSpPr>
        <p:grpSpPr>
          <a:xfrm>
            <a:off x="257179" y="3949306"/>
            <a:ext cx="438922" cy="438898"/>
            <a:chOff x="2404875" y="3955825"/>
            <a:chExt cx="296950" cy="295375"/>
          </a:xfrm>
        </p:grpSpPr>
        <p:sp>
          <p:nvSpPr>
            <p:cNvPr id="657" name="Google Shape;657;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1" name="Google Shape;661;p2"/>
          <p:cNvSpPr txBox="1"/>
          <p:nvPr/>
        </p:nvSpPr>
        <p:spPr>
          <a:xfrm>
            <a:off x="675150" y="3869047"/>
            <a:ext cx="64047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6- Discuss the factors stimulate ventilation (hyperventilation) in exercise.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662" name="Google Shape;662;p2"/>
          <p:cNvGrpSpPr/>
          <p:nvPr/>
        </p:nvGrpSpPr>
        <p:grpSpPr>
          <a:xfrm>
            <a:off x="257179" y="4635106"/>
            <a:ext cx="438922" cy="438898"/>
            <a:chOff x="2404875" y="3955825"/>
            <a:chExt cx="296950" cy="295375"/>
          </a:xfrm>
        </p:grpSpPr>
        <p:sp>
          <p:nvSpPr>
            <p:cNvPr id="663" name="Google Shape;663;p2"/>
            <p:cNvSpPr/>
            <p:nvPr/>
          </p:nvSpPr>
          <p:spPr>
            <a:xfrm>
              <a:off x="2404875" y="3955825"/>
              <a:ext cx="219775" cy="224500"/>
            </a:xfrm>
            <a:custGeom>
              <a:rect b="b" l="l" r="r" t="t"/>
              <a:pathLst>
                <a:path extrusionOk="0" h="8980" w="8791">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
            <p:cNvSpPr/>
            <p:nvPr/>
          </p:nvSpPr>
          <p:spPr>
            <a:xfrm>
              <a:off x="2510400" y="4024075"/>
              <a:ext cx="191425" cy="87575"/>
            </a:xfrm>
            <a:custGeom>
              <a:rect b="b" l="l" r="r" t="t"/>
              <a:pathLst>
                <a:path extrusionOk="0" h="3503" w="7657">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
            <p:cNvSpPr/>
            <p:nvPr/>
          </p:nvSpPr>
          <p:spPr>
            <a:xfrm>
              <a:off x="2424550" y="4188175"/>
              <a:ext cx="189050" cy="63025"/>
            </a:xfrm>
            <a:custGeom>
              <a:rect b="b" l="l" r="r" t="t"/>
              <a:pathLst>
                <a:path extrusionOk="0" h="2521" w="7562">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
            <p:cNvSpPr/>
            <p:nvPr/>
          </p:nvSpPr>
          <p:spPr>
            <a:xfrm>
              <a:off x="2457625" y="4007025"/>
              <a:ext cx="115025" cy="122100"/>
            </a:xfrm>
            <a:custGeom>
              <a:rect b="b" l="l" r="r" t="t"/>
              <a:pathLst>
                <a:path extrusionOk="0" h="4884" w="4601">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7" name="Google Shape;667;p2"/>
          <p:cNvSpPr txBox="1"/>
          <p:nvPr/>
        </p:nvSpPr>
        <p:spPr>
          <a:xfrm>
            <a:off x="675150" y="4554849"/>
            <a:ext cx="53322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7- Outline the relation between the chemical and nervous factors in the control of respiration during exercise.</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20"/>
          <p:cNvSpPr txBox="1"/>
          <p:nvPr/>
        </p:nvSpPr>
        <p:spPr>
          <a:xfrm>
            <a:off x="1870952" y="1162525"/>
            <a:ext cx="5402100" cy="44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ar" sz="1700" u="none" cap="none" strike="noStrike">
                <a:solidFill>
                  <a:schemeClr val="accent1"/>
                </a:solidFill>
                <a:highlight>
                  <a:srgbClr val="C9DAF8"/>
                </a:highlight>
                <a:latin typeface="Fira Sans Extra Condensed"/>
                <a:ea typeface="Fira Sans Extra Condensed"/>
                <a:cs typeface="Fira Sans Extra Condensed"/>
                <a:sym typeface="Fira Sans Extra Condensed"/>
              </a:rPr>
              <a:t>Deema aljuribah</a:t>
            </a:r>
            <a:r>
              <a:rPr b="1" i="0" lang="ar" sz="1700" u="none" cap="none" strike="noStrike">
                <a:solidFill>
                  <a:schemeClr val="accent1"/>
                </a:solidFill>
                <a:latin typeface="Fira Sans Extra Condensed"/>
                <a:ea typeface="Fira Sans Extra Condensed"/>
                <a:cs typeface="Fira Sans Extra Condensed"/>
                <a:sym typeface="Fira Sans Extra Condensed"/>
              </a:rPr>
              <a:t>       Mishal Alsuwayegh        Waleed Alrashoud</a:t>
            </a:r>
            <a:endParaRPr b="1" i="0" sz="17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995" name="Google Shape;995;p20"/>
          <p:cNvSpPr txBox="1"/>
          <p:nvPr/>
        </p:nvSpPr>
        <p:spPr>
          <a:xfrm>
            <a:off x="849251" y="2224525"/>
            <a:ext cx="3141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Maram Beyari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Raghad Alnadeef</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highlight>
                  <a:srgbClr val="C9DAF8"/>
                </a:highlight>
                <a:latin typeface="Fira Sans Extra Condensed"/>
                <a:ea typeface="Fira Sans Extra Condensed"/>
                <a:cs typeface="Fira Sans Extra Condensed"/>
                <a:sym typeface="Fira Sans Extra Condensed"/>
              </a:rPr>
              <a:t>Hend Almogary</a:t>
            </a:r>
            <a:endParaRPr b="0" i="0" sz="1500" u="none" cap="none" strike="noStrike">
              <a:solidFill>
                <a:schemeClr val="accent1"/>
              </a:solidFill>
              <a:highlight>
                <a:srgbClr val="C9DAF8"/>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Farah Alfayez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Kadi Khalid aldoosari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Farah mohammed Alqazlan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Ghada Binslmah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Shatha Alshabani</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996" name="Google Shape;996;p20"/>
          <p:cNvSpPr txBox="1"/>
          <p:nvPr/>
        </p:nvSpPr>
        <p:spPr>
          <a:xfrm>
            <a:off x="2580897" y="632080"/>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ar" sz="2800" u="none" cap="none" strike="noStrike">
                <a:solidFill>
                  <a:schemeClr val="accent1"/>
                </a:solidFill>
                <a:latin typeface="Fira Sans Extra Condensed"/>
                <a:ea typeface="Fira Sans Extra Condensed"/>
                <a:cs typeface="Fira Sans Extra Condensed"/>
                <a:sym typeface="Fira Sans Extra Condensed"/>
              </a:rPr>
              <a:t>Team leaders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997" name="Google Shape;997;p20"/>
          <p:cNvSpPr txBox="1"/>
          <p:nvPr/>
        </p:nvSpPr>
        <p:spPr>
          <a:xfrm>
            <a:off x="2580897" y="1606828"/>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ar" sz="2800" u="none" cap="none" strike="noStrike">
                <a:solidFill>
                  <a:schemeClr val="accent1"/>
                </a:solidFill>
                <a:latin typeface="Fira Sans Extra Condensed"/>
                <a:ea typeface="Fira Sans Extra Condensed"/>
                <a:cs typeface="Fira Sans Extra Condensed"/>
                <a:sym typeface="Fira Sans Extra Condensed"/>
              </a:rPr>
              <a:t>Team members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998" name="Google Shape;998;p20"/>
          <p:cNvSpPr txBox="1"/>
          <p:nvPr/>
        </p:nvSpPr>
        <p:spPr>
          <a:xfrm>
            <a:off x="3076957" y="2224515"/>
            <a:ext cx="29901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Faisal Ali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Othman Aldraihem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Abdullah Alqarni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Rayan Alotaibi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Faisal Alkhunein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Mishari Alenezi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Bandar Almutiri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highlight>
                  <a:srgbClr val="C9DAF8"/>
                </a:highlight>
                <a:latin typeface="Fira Sans Extra Condensed"/>
                <a:ea typeface="Fira Sans Extra Condensed"/>
                <a:cs typeface="Fira Sans Extra Condensed"/>
                <a:sym typeface="Fira Sans Extra Condensed"/>
              </a:rPr>
              <a:t>Fahad Alhelelah</a:t>
            </a:r>
            <a:endParaRPr b="0" i="0" sz="1500" u="none" cap="none" strike="noStrike">
              <a:solidFill>
                <a:schemeClr val="accent1"/>
              </a:solidFill>
              <a:highlight>
                <a:srgbClr val="C9DAF8"/>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Rayan Bosaid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999" name="Google Shape;999;p20"/>
          <p:cNvSpPr txBox="1"/>
          <p:nvPr/>
        </p:nvSpPr>
        <p:spPr>
          <a:xfrm>
            <a:off x="5282812" y="2224525"/>
            <a:ext cx="3000000" cy="1800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Ibraheem Alkanhal</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Saad Alhammad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Emad Almutairi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Ahmad Almarshed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Salman Almutaz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accent1"/>
                </a:solidFill>
                <a:latin typeface="Fira Sans Extra Condensed"/>
                <a:ea typeface="Fira Sans Extra Condensed"/>
                <a:cs typeface="Fira Sans Extra Condensed"/>
                <a:sym typeface="Fira Sans Extra Condensed"/>
              </a:rPr>
              <a:t>Osama Alzahrani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1000" name="Google Shape;1000;p20"/>
          <p:cNvGrpSpPr/>
          <p:nvPr/>
        </p:nvGrpSpPr>
        <p:grpSpPr>
          <a:xfrm>
            <a:off x="110297" y="4830090"/>
            <a:ext cx="421927" cy="264068"/>
            <a:chOff x="-1199300" y="3279250"/>
            <a:chExt cx="293025" cy="206400"/>
          </a:xfrm>
        </p:grpSpPr>
        <p:sp>
          <p:nvSpPr>
            <p:cNvPr id="1001" name="Google Shape;1001;p20"/>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0"/>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0"/>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0"/>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5" name="Google Shape;1005;p20"/>
          <p:cNvSpPr txBox="1"/>
          <p:nvPr/>
        </p:nvSpPr>
        <p:spPr>
          <a:xfrm>
            <a:off x="532224" y="4763980"/>
            <a:ext cx="4267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Physio442@gmail.com</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
          <p:cNvSpPr txBox="1"/>
          <p:nvPr/>
        </p:nvSpPr>
        <p:spPr>
          <a:xfrm>
            <a:off x="1556580" y="214550"/>
            <a:ext cx="59340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Effect of Exercise on Ventilation</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673" name="Google Shape;673;p3"/>
          <p:cNvSpPr txBox="1"/>
          <p:nvPr/>
        </p:nvSpPr>
        <p:spPr>
          <a:xfrm>
            <a:off x="626198" y="946500"/>
            <a:ext cx="2844300" cy="415468"/>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During heavy exercise:  </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74" name="Google Shape;674;p3"/>
          <p:cNvSpPr/>
          <p:nvPr/>
        </p:nvSpPr>
        <p:spPr>
          <a:xfrm>
            <a:off x="429074" y="1374150"/>
            <a:ext cx="2974800" cy="1197600"/>
          </a:xfrm>
          <a:prstGeom prst="homePlate">
            <a:avLst>
              <a:gd fmla="val 25378" name="adj"/>
            </a:avLst>
          </a:prstGeom>
          <a:no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O2 consumption</a:t>
            </a:r>
            <a:r>
              <a:rPr b="0" i="0" lang="ar" sz="1500" u="none" cap="none" strike="noStrike">
                <a:solidFill>
                  <a:srgbClr val="000000"/>
                </a:solidFill>
                <a:latin typeface="Fira Sans Extra Condensed"/>
                <a:ea typeface="Fira Sans Extra Condensed"/>
                <a:cs typeface="Fira Sans Extra Condensed"/>
                <a:sym typeface="Fira Sans Extra Condensed"/>
              </a:rPr>
              <a:t> and </a:t>
            </a:r>
            <a:r>
              <a:rPr b="1" i="0" lang="ar" sz="1500" u="none" cap="none" strike="noStrike">
                <a:solidFill>
                  <a:srgbClr val="000000"/>
                </a:solidFill>
                <a:latin typeface="Fira Sans Extra Condensed"/>
                <a:ea typeface="Fira Sans Extra Condensed"/>
                <a:cs typeface="Fira Sans Extra Condensed"/>
                <a:sym typeface="Fira Sans Extra Condensed"/>
              </a:rPr>
              <a:t>CO2 formation</a:t>
            </a:r>
            <a:r>
              <a:rPr b="0" i="0" lang="ar" sz="1500" u="none" cap="none" strike="noStrike">
                <a:solidFill>
                  <a:srgbClr val="000000"/>
                </a:solidFill>
                <a:latin typeface="Fira Sans Extra Condensed"/>
                <a:ea typeface="Fira Sans Extra Condensed"/>
                <a:cs typeface="Fira Sans Extra Condensed"/>
                <a:sym typeface="Fira Sans Extra Condensed"/>
              </a:rPr>
              <a:t> can increase as much as  </a:t>
            </a:r>
            <a:r>
              <a:rPr b="0" i="0" lang="ar" sz="1500" u="none" cap="none" strike="noStrike">
                <a:solidFill>
                  <a:srgbClr val="A61C00"/>
                </a:solidFill>
                <a:latin typeface="Fira Sans Extra Condensed"/>
                <a:ea typeface="Fira Sans Extra Condensed"/>
                <a:cs typeface="Fira Sans Extra Condensed"/>
                <a:sym typeface="Fira Sans Extra Condensed"/>
              </a:rPr>
              <a:t>20 folds</a:t>
            </a:r>
            <a:r>
              <a:rPr b="0" i="0" lang="ar" sz="1500" u="none" cap="none" strike="noStrike">
                <a:solidFill>
                  <a:srgbClr val="000000"/>
                </a:solidFill>
                <a:latin typeface="Fira Sans Extra Condensed"/>
                <a:ea typeface="Fira Sans Extra Condensed"/>
                <a:cs typeface="Fira Sans Extra Condensed"/>
                <a:sym typeface="Fira Sans Extra Condensed"/>
              </a:rPr>
              <a:t>.</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75" name="Google Shape;675;p3"/>
          <p:cNvSpPr/>
          <p:nvPr/>
        </p:nvSpPr>
        <p:spPr>
          <a:xfrm>
            <a:off x="3216411" y="1374150"/>
            <a:ext cx="2916900" cy="1197600"/>
          </a:xfrm>
          <a:prstGeom prst="chevron">
            <a:avLst>
              <a:gd fmla="val 23917" name="adj"/>
            </a:avLst>
          </a:prstGeom>
          <a:noFill/>
          <a:ln cap="flat" cmpd="sng" w="19050">
            <a:solidFill>
              <a:srgbClr val="9FC5E8"/>
            </a:solidFill>
            <a:prstDash val="dash"/>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rPr b="0" i="0" lang="ar" sz="1400" u="none" cap="none" strike="noStrike">
                <a:solidFill>
                  <a:srgbClr val="000000"/>
                </a:solidFill>
                <a:latin typeface="Fira Sans Extra Condensed"/>
                <a:ea typeface="Fira Sans Extra Condensed"/>
                <a:cs typeface="Fira Sans Extra Condensed"/>
                <a:sym typeface="Fira Sans Extra Condensed"/>
              </a:rPr>
              <a:t>Yet, in the healthy athlete, </a:t>
            </a:r>
            <a:r>
              <a:rPr b="1" i="0" lang="ar" sz="1400" u="none" cap="none" strike="noStrike">
                <a:solidFill>
                  <a:srgbClr val="000000"/>
                </a:solidFill>
                <a:latin typeface="Fira Sans Extra Condensed"/>
                <a:ea typeface="Fira Sans Extra Condensed"/>
                <a:cs typeface="Fira Sans Extra Condensed"/>
                <a:sym typeface="Fira Sans Extra Condensed"/>
              </a:rPr>
              <a:t>alveolar ventilation</a:t>
            </a:r>
            <a:r>
              <a:rPr b="0" i="0" lang="ar" sz="1400" u="none" cap="none" strike="noStrike">
                <a:solidFill>
                  <a:srgbClr val="000000"/>
                </a:solidFill>
                <a:latin typeface="Fira Sans Extra Condensed"/>
                <a:ea typeface="Fira Sans Extra Condensed"/>
                <a:cs typeface="Fira Sans Extra Condensed"/>
                <a:sym typeface="Fira Sans Extra Condensed"/>
              </a:rPr>
              <a:t> ordinarily increases almost exactly in step with the increased level of </a:t>
            </a:r>
            <a:r>
              <a:rPr b="1" i="0" lang="ar" sz="1400" u="none" cap="none" strike="noStrike">
                <a:solidFill>
                  <a:srgbClr val="000000"/>
                </a:solidFill>
                <a:latin typeface="Fira Sans Extra Condensed"/>
                <a:ea typeface="Fira Sans Extra Condensed"/>
                <a:cs typeface="Fira Sans Extra Condensed"/>
                <a:sym typeface="Fira Sans Extra Condensed"/>
              </a:rPr>
              <a:t>O2</a:t>
            </a:r>
            <a:r>
              <a:rPr b="0" i="0" lang="ar" sz="1400" u="none" cap="none" strike="noStrike">
                <a:solidFill>
                  <a:srgbClr val="000000"/>
                </a:solidFill>
                <a:latin typeface="Fira Sans Extra Condensed"/>
                <a:ea typeface="Fira Sans Extra Condensed"/>
                <a:cs typeface="Fira Sans Extra Condensed"/>
                <a:sym typeface="Fira Sans Extra Condensed"/>
              </a:rPr>
              <a:t> metabolism.</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676" name="Google Shape;676;p3"/>
          <p:cNvSpPr/>
          <p:nvPr/>
        </p:nvSpPr>
        <p:spPr>
          <a:xfrm>
            <a:off x="5941411" y="1374150"/>
            <a:ext cx="2916900" cy="1197600"/>
          </a:xfrm>
          <a:prstGeom prst="chevron">
            <a:avLst>
              <a:gd fmla="val 23917" name="adj"/>
            </a:avLst>
          </a:prstGeom>
          <a:no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Therefore the </a:t>
            </a:r>
            <a:r>
              <a:rPr b="0" i="0" lang="ar" sz="1500" u="none" cap="none" strike="noStrike">
                <a:solidFill>
                  <a:srgbClr val="A61C00"/>
                </a:solidFill>
                <a:latin typeface="Fira Sans Extra Condensed"/>
                <a:ea typeface="Fira Sans Extra Condensed"/>
                <a:cs typeface="Fira Sans Extra Condensed"/>
                <a:sym typeface="Fira Sans Extra Condensed"/>
              </a:rPr>
              <a:t>arterial PO2,PCO2, PH all remain almost exactly normal</a:t>
            </a:r>
            <a:r>
              <a:rPr b="0" i="0" lang="ar" sz="1500" u="none" cap="none" strike="noStrike">
                <a:solidFill>
                  <a:schemeClr val="dk1"/>
                </a:solidFill>
                <a:latin typeface="Fira Sans Extra Condensed"/>
                <a:ea typeface="Fira Sans Extra Condensed"/>
                <a:cs typeface="Fira Sans Extra Condensed"/>
                <a:sym typeface="Fira Sans Extra Condensed"/>
              </a:rPr>
              <a:t>.</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sp>
        <p:nvSpPr>
          <p:cNvPr id="677" name="Google Shape;677;p3"/>
          <p:cNvSpPr txBox="1"/>
          <p:nvPr/>
        </p:nvSpPr>
        <p:spPr>
          <a:xfrm>
            <a:off x="200025" y="2787025"/>
            <a:ext cx="2627400" cy="19698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 sz="1400" u="none" cap="none" strike="noStrike">
                <a:solidFill>
                  <a:srgbClr val="A61C00"/>
                </a:solidFill>
                <a:latin typeface="Fira Sans Extra Condensed"/>
                <a:ea typeface="Fira Sans Extra Condensed"/>
                <a:cs typeface="Fira Sans Extra Condensed"/>
                <a:sym typeface="Fira Sans Extra Condensed"/>
              </a:rPr>
              <a:t>Important</a:t>
            </a:r>
            <a:r>
              <a:rPr b="0" i="0" lang="ar" sz="1400" u="none" cap="none" strike="noStrike">
                <a:solidFill>
                  <a:srgbClr val="A61C00"/>
                </a:solidFill>
                <a:latin typeface="Fira Sans Extra Condensed"/>
                <a:ea typeface="Fira Sans Extra Condensed"/>
                <a:cs typeface="Fira Sans Extra Condensed"/>
                <a:sym typeface="Fira Sans Extra Condensed"/>
              </a:rPr>
              <a:t> </a:t>
            </a:r>
            <a:endParaRPr b="0" i="0" sz="1400" u="none" cap="none" strike="noStrike">
              <a:solidFill>
                <a:srgbClr val="A61C00"/>
              </a:solidFill>
              <a:latin typeface="Fira Sans Extra Condensed"/>
              <a:ea typeface="Fira Sans Extra Condensed"/>
              <a:cs typeface="Fira Sans Extra Condensed"/>
              <a:sym typeface="Fira Sans Extra Condensed"/>
            </a:endParaRPr>
          </a:p>
          <a:p>
            <a:pPr indent="0" lvl="0" marL="0" marR="0" rtl="1" algn="ctr">
              <a:lnSpc>
                <a:spcPct val="100000"/>
              </a:lnSpc>
              <a:spcBef>
                <a:spcPts val="0"/>
              </a:spcBef>
              <a:spcAft>
                <a:spcPts val="0"/>
              </a:spcAft>
              <a:buClr>
                <a:srgbClr val="000000"/>
              </a:buClr>
              <a:buSzPts val="1200"/>
              <a:buFont typeface="Arial"/>
              <a:buNone/>
            </a:pPr>
            <a:r>
              <a:rPr b="0" i="0" lang="ar" sz="1200" u="none" cap="none" strike="noStrike">
                <a:solidFill>
                  <a:srgbClr val="9E9E9E"/>
                </a:solidFill>
                <a:latin typeface="Fira Sans Extra Condensed"/>
                <a:ea typeface="Fira Sans Extra Condensed"/>
                <a:cs typeface="Fira Sans Extra Condensed"/>
                <a:sym typeface="Fira Sans Extra Condensed"/>
              </a:rPr>
              <a:t>استهلاك O2  و</a:t>
            </a:r>
            <a:r>
              <a:rPr lang="ar" sz="1200">
                <a:solidFill>
                  <a:srgbClr val="9E9E9E"/>
                </a:solidFill>
                <a:latin typeface="Fira Sans Extra Condensed"/>
                <a:ea typeface="Fira Sans Extra Condensed"/>
                <a:cs typeface="Fira Sans Extra Condensed"/>
                <a:sym typeface="Fira Sans Extra Condensed"/>
              </a:rPr>
              <a:t>إ</a:t>
            </a:r>
            <a:r>
              <a:rPr b="0" i="0" lang="ar" sz="1200" u="none" cap="none" strike="noStrike">
                <a:solidFill>
                  <a:srgbClr val="9E9E9E"/>
                </a:solidFill>
                <a:latin typeface="Fira Sans Extra Condensed"/>
                <a:ea typeface="Fira Sans Extra Condensed"/>
                <a:cs typeface="Fira Sans Extra Condensed"/>
                <a:sym typeface="Fira Sans Extra Condensed"/>
              </a:rPr>
              <a:t>نتاج CO2 يزيد مع التمرين بس ليش ضغطهم ثابت؟ السبب وراء تساوي ضغط في حالتي الراحة والتمرين إن الزيادة في استهلاك الـ O2 يقابلها زيادة  الـ alveolar ventilation فالأكسجين صح  يستهلك لكنه يعوض بنفس الوقت.</a:t>
            </a:r>
            <a:endParaRPr b="0" i="0" sz="1200" u="none" cap="none" strike="noStrike">
              <a:solidFill>
                <a:srgbClr val="9E9E9E"/>
              </a:solidFill>
              <a:latin typeface="Fira Sans Extra Condensed"/>
              <a:ea typeface="Fira Sans Extra Condensed"/>
              <a:cs typeface="Fira Sans Extra Condensed"/>
              <a:sym typeface="Fira Sans Extra Condensed"/>
            </a:endParaRPr>
          </a:p>
          <a:p>
            <a:pPr indent="0" lvl="0" marL="0" marR="0" rtl="1" algn="ctr">
              <a:lnSpc>
                <a:spcPct val="100000"/>
              </a:lnSpc>
              <a:spcBef>
                <a:spcPts val="0"/>
              </a:spcBef>
              <a:spcAft>
                <a:spcPts val="0"/>
              </a:spcAft>
              <a:buClr>
                <a:srgbClr val="000000"/>
              </a:buClr>
              <a:buSzPts val="1400"/>
              <a:buFont typeface="Arial"/>
              <a:buNone/>
            </a:pPr>
            <a:r>
              <a:rPr b="0" i="0" lang="ar" sz="1400" u="none" cap="none" strike="noStrike">
                <a:solidFill>
                  <a:srgbClr val="9E9E9E"/>
                </a:solidFill>
                <a:latin typeface="Fira Sans Extra Condensed"/>
                <a:ea typeface="Fira Sans Extra Condensed"/>
                <a:cs typeface="Fira Sans Extra Condensed"/>
                <a:sym typeface="Fira Sans Extra Condensed"/>
              </a:rPr>
              <a:t>Notice the ↑ O2 consumption as well as ↑ of ventilation</a:t>
            </a:r>
            <a:endParaRPr b="0" i="0" sz="1400" u="none" cap="none" strike="noStrike">
              <a:solidFill>
                <a:srgbClr val="9E9E9E"/>
              </a:solidFill>
              <a:latin typeface="Fira Sans Extra Condensed"/>
              <a:ea typeface="Fira Sans Extra Condensed"/>
              <a:cs typeface="Fira Sans Extra Condensed"/>
              <a:sym typeface="Fira Sans Extra Condensed"/>
            </a:endParaRPr>
          </a:p>
          <a:p>
            <a:pPr indent="0" lvl="0" marL="0" marR="0" rtl="1" algn="ctr">
              <a:lnSpc>
                <a:spcPct val="100000"/>
              </a:lnSpc>
              <a:spcBef>
                <a:spcPts val="0"/>
              </a:spcBef>
              <a:spcAft>
                <a:spcPts val="0"/>
              </a:spcAft>
              <a:buClr>
                <a:srgbClr val="000000"/>
              </a:buClr>
              <a:buSzPts val="1400"/>
              <a:buFont typeface="Arial"/>
              <a:buNone/>
            </a:pPr>
            <a:r>
              <a:t/>
            </a:r>
            <a:endParaRPr b="0" i="0" sz="1400" u="none" cap="none" strike="noStrike">
              <a:solidFill>
                <a:srgbClr val="9E9E9E"/>
              </a:solidFill>
              <a:latin typeface="Fira Sans Extra Condensed"/>
              <a:ea typeface="Fira Sans Extra Condensed"/>
              <a:cs typeface="Fira Sans Extra Condensed"/>
              <a:sym typeface="Fira Sans Extra Condensed"/>
            </a:endParaRPr>
          </a:p>
        </p:txBody>
      </p:sp>
      <p:sp>
        <p:nvSpPr>
          <p:cNvPr id="678" name="Google Shape;678;p3"/>
          <p:cNvSpPr/>
          <p:nvPr/>
        </p:nvSpPr>
        <p:spPr>
          <a:xfrm>
            <a:off x="288697" y="982500"/>
            <a:ext cx="337500" cy="343500"/>
          </a:xfrm>
          <a:prstGeom prst="diamond">
            <a:avLst/>
          </a:prstGeom>
          <a:solidFill>
            <a:srgbClr val="CFE2F3"/>
          </a:solidFill>
          <a:ln cap="flat" cmpd="sng" w="19050">
            <a:solidFill>
              <a:srgbClr val="9FC5E8"/>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
          <p:cNvSpPr/>
          <p:nvPr/>
        </p:nvSpPr>
        <p:spPr>
          <a:xfrm>
            <a:off x="6181648" y="1464550"/>
            <a:ext cx="282793" cy="180459"/>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CC4125"/>
          </a:solid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680" name="Google Shape;680;p3"/>
          <p:cNvSpPr txBox="1"/>
          <p:nvPr/>
        </p:nvSpPr>
        <p:spPr>
          <a:xfrm>
            <a:off x="6420573" y="1393225"/>
            <a:ext cx="15336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ar" sz="900" u="none" cap="none" strike="noStrike">
                <a:solidFill>
                  <a:srgbClr val="A61C00"/>
                </a:solidFill>
                <a:latin typeface="Fira Sans Extra Condensed"/>
                <a:ea typeface="Fira Sans Extra Condensed"/>
                <a:cs typeface="Fira Sans Extra Condensed"/>
                <a:sym typeface="Fira Sans Extra Condensed"/>
              </a:rPr>
              <a:t>VERY IMPORTANT</a:t>
            </a:r>
            <a:endParaRPr b="1" i="0" sz="900" u="none" cap="none" strike="noStrike">
              <a:solidFill>
                <a:srgbClr val="A61C00"/>
              </a:solidFill>
              <a:latin typeface="Fira Sans Extra Condensed"/>
              <a:ea typeface="Fira Sans Extra Condensed"/>
              <a:cs typeface="Fira Sans Extra Condensed"/>
              <a:sym typeface="Fira Sans Extra Condensed"/>
            </a:endParaRPr>
          </a:p>
        </p:txBody>
      </p:sp>
      <p:sp>
        <p:nvSpPr>
          <p:cNvPr id="681" name="Google Shape;681;p3"/>
          <p:cNvSpPr txBox="1"/>
          <p:nvPr/>
        </p:nvSpPr>
        <p:spPr>
          <a:xfrm>
            <a:off x="-4109013" y="2615878"/>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2" name="Google Shape;682;p3"/>
          <p:cNvPicPr preferRelativeResize="0"/>
          <p:nvPr/>
        </p:nvPicPr>
        <p:blipFill rotWithShape="1">
          <a:blip r:embed="rId3">
            <a:alphaModFix/>
          </a:blip>
          <a:srcRect b="0" l="5231" r="2771" t="5003"/>
          <a:stretch/>
        </p:blipFill>
        <p:spPr>
          <a:xfrm>
            <a:off x="2901997" y="2797905"/>
            <a:ext cx="3039414" cy="1958854"/>
          </a:xfrm>
          <a:prstGeom prst="rect">
            <a:avLst/>
          </a:prstGeom>
          <a:noFill/>
          <a:ln cap="flat" cmpd="sng" w="28575">
            <a:solidFill>
              <a:srgbClr val="9FC5E8"/>
            </a:solidFill>
            <a:prstDash val="solid"/>
            <a:miter lim="800000"/>
            <a:headEnd len="sm" w="sm" type="none"/>
            <a:tailEnd len="sm" w="sm" type="none"/>
          </a:ln>
        </p:spPr>
      </p:pic>
      <p:pic>
        <p:nvPicPr>
          <p:cNvPr descr="A picture containing line chart&#10;&#10;Description automatically generated" id="683" name="Google Shape;683;p3"/>
          <p:cNvPicPr preferRelativeResize="0"/>
          <p:nvPr/>
        </p:nvPicPr>
        <p:blipFill rotWithShape="1">
          <a:blip r:embed="rId4">
            <a:alphaModFix/>
          </a:blip>
          <a:srcRect b="0" l="0" r="0" t="0"/>
          <a:stretch/>
        </p:blipFill>
        <p:spPr>
          <a:xfrm>
            <a:off x="5930249" y="2797905"/>
            <a:ext cx="2916900" cy="1958855"/>
          </a:xfrm>
          <a:prstGeom prst="rect">
            <a:avLst/>
          </a:prstGeom>
          <a:noFill/>
          <a:ln cap="flat" cmpd="sng" w="28575">
            <a:solidFill>
              <a:srgbClr val="9FC5E8"/>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d1c25edc6e_4_303"/>
          <p:cNvSpPr txBox="1"/>
          <p:nvPr>
            <p:ph type="title"/>
          </p:nvPr>
        </p:nvSpPr>
        <p:spPr>
          <a:xfrm>
            <a:off x="-100" y="-1"/>
            <a:ext cx="91440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800"/>
              <a:buNone/>
            </a:pPr>
            <a:r>
              <a:rPr lang="ar" sz="3000"/>
              <a:t>Oxygen Consumption (VO2) and Pulmonary Ventilation (VE) in Exercise</a:t>
            </a:r>
            <a:endParaRPr sz="3000"/>
          </a:p>
        </p:txBody>
      </p:sp>
      <p:grpSp>
        <p:nvGrpSpPr>
          <p:cNvPr id="689" name="Google Shape;689;gd1c25edc6e_4_303"/>
          <p:cNvGrpSpPr/>
          <p:nvPr/>
        </p:nvGrpSpPr>
        <p:grpSpPr>
          <a:xfrm>
            <a:off x="135073" y="1290888"/>
            <a:ext cx="5734827" cy="3691586"/>
            <a:chOff x="1704872" y="2706"/>
            <a:chExt cx="5734827" cy="3691586"/>
          </a:xfrm>
        </p:grpSpPr>
        <p:sp>
          <p:nvSpPr>
            <p:cNvPr id="690" name="Google Shape;690;gd1c25edc6e_4_303"/>
            <p:cNvSpPr/>
            <p:nvPr/>
          </p:nvSpPr>
          <p:spPr>
            <a:xfrm>
              <a:off x="1704872" y="1093122"/>
              <a:ext cx="1659139" cy="829569"/>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d1c25edc6e_4_303"/>
            <p:cNvSpPr txBox="1"/>
            <p:nvPr/>
          </p:nvSpPr>
          <p:spPr>
            <a:xfrm>
              <a:off x="1729174" y="1117418"/>
              <a:ext cx="1610700" cy="780900"/>
            </a:xfrm>
            <a:prstGeom prst="rect">
              <a:avLst/>
            </a:prstGeom>
            <a:solidFill>
              <a:srgbClr val="CFE2F3"/>
            </a:solidFill>
            <a:ln cap="flat" cmpd="sng" w="28575">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O2 consumption</a:t>
              </a:r>
              <a:endParaRPr/>
            </a:p>
            <a:p>
              <a:pPr indent="0" lvl="0" marL="0" marR="0" rtl="0" algn="ctr">
                <a:lnSpc>
                  <a:spcPct val="90000"/>
                </a:lnSpc>
                <a:spcBef>
                  <a:spcPts val="525"/>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(VO2)</a:t>
              </a:r>
              <a:endParaRPr/>
            </a:p>
          </p:txBody>
        </p:sp>
        <p:sp>
          <p:nvSpPr>
            <p:cNvPr id="692" name="Google Shape;692;gd1c25edc6e_4_303"/>
            <p:cNvSpPr/>
            <p:nvPr/>
          </p:nvSpPr>
          <p:spPr>
            <a:xfrm rot="-4600116">
              <a:off x="2932903" y="942504"/>
              <a:ext cx="1120613"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d1c25edc6e_4_303"/>
            <p:cNvSpPr txBox="1"/>
            <p:nvPr/>
          </p:nvSpPr>
          <p:spPr>
            <a:xfrm rot="-4600116">
              <a:off x="3465194" y="934684"/>
              <a:ext cx="56030" cy="560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4" name="Google Shape;694;gd1c25edc6e_4_303"/>
            <p:cNvSpPr/>
            <p:nvPr/>
          </p:nvSpPr>
          <p:spPr>
            <a:xfrm>
              <a:off x="3622406" y="2706"/>
              <a:ext cx="1659139" cy="829569"/>
            </a:xfrm>
            <a:prstGeom prst="roundRect">
              <a:avLst>
                <a:gd fmla="val 10000"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d1c25edc6e_4_303"/>
            <p:cNvSpPr txBox="1"/>
            <p:nvPr/>
          </p:nvSpPr>
          <p:spPr>
            <a:xfrm>
              <a:off x="3646703" y="27003"/>
              <a:ext cx="1610545" cy="780975"/>
            </a:xfrm>
            <a:prstGeom prst="rect">
              <a:avLst/>
            </a:prstGeom>
            <a:no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At rest:</a:t>
              </a:r>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Normal (VO2)</a:t>
              </a:r>
              <a:endParaRPr/>
            </a:p>
          </p:txBody>
        </p:sp>
        <p:sp>
          <p:nvSpPr>
            <p:cNvPr id="696" name="Google Shape;696;gd1c25edc6e_4_303"/>
            <p:cNvSpPr/>
            <p:nvPr/>
          </p:nvSpPr>
          <p:spPr>
            <a:xfrm>
              <a:off x="5281546" y="397296"/>
              <a:ext cx="420376"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d1c25edc6e_4_303"/>
            <p:cNvSpPr txBox="1"/>
            <p:nvPr/>
          </p:nvSpPr>
          <p:spPr>
            <a:xfrm>
              <a:off x="5481225" y="406982"/>
              <a:ext cx="21018" cy="2101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8" name="Google Shape;698;gd1c25edc6e_4_303"/>
            <p:cNvSpPr/>
            <p:nvPr/>
          </p:nvSpPr>
          <p:spPr>
            <a:xfrm>
              <a:off x="5701923" y="2706"/>
              <a:ext cx="1659139" cy="829569"/>
            </a:xfrm>
            <a:prstGeom prst="roundRect">
              <a:avLst>
                <a:gd fmla="val 10000"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d1c25edc6e_4_303"/>
            <p:cNvSpPr txBox="1"/>
            <p:nvPr/>
          </p:nvSpPr>
          <p:spPr>
            <a:xfrm>
              <a:off x="5726224" y="26993"/>
              <a:ext cx="1659000" cy="780900"/>
            </a:xfrm>
            <a:prstGeom prst="rect">
              <a:avLst/>
            </a:prstGeom>
            <a:no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For a young man:</a:t>
              </a:r>
              <a:br>
                <a:rPr b="0" i="0" lang="ar" sz="1500" u="none" cap="none" strike="noStrike">
                  <a:solidFill>
                    <a:srgbClr val="000000"/>
                  </a:solidFill>
                  <a:latin typeface="Fira Sans Extra Condensed"/>
                  <a:ea typeface="Fira Sans Extra Condensed"/>
                  <a:cs typeface="Fira Sans Extra Condensed"/>
                  <a:sym typeface="Fira Sans Extra Condensed"/>
                </a:rPr>
              </a:br>
              <a:r>
                <a:rPr b="0" i="0" lang="ar" sz="1500" u="none" cap="none" strike="noStrike">
                  <a:solidFill>
                    <a:srgbClr val="000000"/>
                  </a:solidFill>
                  <a:latin typeface="Fira Sans Extra Condensed"/>
                  <a:ea typeface="Fira Sans Extra Condensed"/>
                  <a:cs typeface="Fira Sans Extra Condensed"/>
                  <a:sym typeface="Fira Sans Extra Condensed"/>
                </a:rPr>
                <a:t>250ml/min</a:t>
              </a:r>
              <a:endParaRPr/>
            </a:p>
          </p:txBody>
        </p:sp>
        <p:sp>
          <p:nvSpPr>
            <p:cNvPr id="700" name="Google Shape;700;gd1c25edc6e_4_303"/>
            <p:cNvSpPr/>
            <p:nvPr/>
          </p:nvSpPr>
          <p:spPr>
            <a:xfrm rot="4573375">
              <a:off x="3043342" y="1896510"/>
              <a:ext cx="841814"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d1c25edc6e_4_303"/>
            <p:cNvSpPr txBox="1"/>
            <p:nvPr/>
          </p:nvSpPr>
          <p:spPr>
            <a:xfrm rot="4573375">
              <a:off x="3443204" y="1895659"/>
              <a:ext cx="42090" cy="420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02" name="Google Shape;702;gd1c25edc6e_4_303"/>
            <p:cNvSpPr/>
            <p:nvPr/>
          </p:nvSpPr>
          <p:spPr>
            <a:xfrm>
              <a:off x="3564486" y="1637897"/>
              <a:ext cx="2003062" cy="1375211"/>
            </a:xfrm>
            <a:prstGeom prst="roundRect">
              <a:avLst>
                <a:gd fmla="val 10000"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d1c25edc6e_4_303"/>
            <p:cNvSpPr txBox="1"/>
            <p:nvPr/>
          </p:nvSpPr>
          <p:spPr>
            <a:xfrm>
              <a:off x="3604765" y="1678176"/>
              <a:ext cx="1922504" cy="1294653"/>
            </a:xfrm>
            <a:prstGeom prst="rect">
              <a:avLst/>
            </a:prstGeom>
            <a:no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At maximal</a:t>
              </a:r>
              <a:br>
                <a:rPr b="1" i="0" lang="ar" sz="1500" u="none" cap="none" strike="noStrike">
                  <a:solidFill>
                    <a:srgbClr val="000000"/>
                  </a:solidFill>
                  <a:latin typeface="Fira Sans Extra Condensed"/>
                  <a:ea typeface="Fira Sans Extra Condensed"/>
                  <a:cs typeface="Fira Sans Extra Condensed"/>
                  <a:sym typeface="Fira Sans Extra Condensed"/>
                </a:rPr>
              </a:br>
              <a:r>
                <a:rPr b="1" i="0" lang="ar" sz="1500" u="none" cap="none" strike="noStrike">
                  <a:solidFill>
                    <a:srgbClr val="000000"/>
                  </a:solidFill>
                  <a:latin typeface="Fira Sans Extra Condensed"/>
                  <a:ea typeface="Fira Sans Extra Condensed"/>
                  <a:cs typeface="Fira Sans Extra Condensed"/>
                  <a:sym typeface="Fira Sans Extra Condensed"/>
                </a:rPr>
                <a:t>aerobic metabolism:</a:t>
              </a:r>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The rate of oxygen usage (L/min)</a:t>
              </a:r>
              <a:r>
                <a:rPr b="0" i="0" lang="ar" sz="1500" u="none" cap="none" strike="noStrike">
                  <a:solidFill>
                    <a:schemeClr val="lt1"/>
                  </a:solidFill>
                  <a:latin typeface="Times New Roman"/>
                  <a:ea typeface="Times New Roman"/>
                  <a:cs typeface="Times New Roman"/>
                  <a:sym typeface="Times New Roman"/>
                </a:rPr>
                <a:t> </a:t>
              </a:r>
              <a:r>
                <a:rPr b="0" i="0" lang="ar" sz="1500" u="none" cap="none" strike="noStrike">
                  <a:solidFill>
                    <a:srgbClr val="000000"/>
                  </a:solidFill>
                  <a:latin typeface="Fira Sans Extra Condensed"/>
                  <a:ea typeface="Fira Sans Extra Condensed"/>
                  <a:cs typeface="Fira Sans Extra Condensed"/>
                  <a:sym typeface="Fira Sans Extra Condensed"/>
                </a:rPr>
                <a:t>Increased (VO2 Max) </a:t>
              </a:r>
              <a:endParaRPr/>
            </a:p>
          </p:txBody>
        </p:sp>
        <p:sp>
          <p:nvSpPr>
            <p:cNvPr id="704" name="Google Shape;704;gd1c25edc6e_4_303"/>
            <p:cNvSpPr/>
            <p:nvPr/>
          </p:nvSpPr>
          <p:spPr>
            <a:xfrm rot="-4889908">
              <a:off x="5156548" y="1828304"/>
              <a:ext cx="964604"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d1c25edc6e_4_303"/>
            <p:cNvSpPr txBox="1"/>
            <p:nvPr/>
          </p:nvSpPr>
          <p:spPr>
            <a:xfrm rot="-4889908">
              <a:off x="5614735" y="1824384"/>
              <a:ext cx="48230" cy="482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06" name="Google Shape;706;gd1c25edc6e_4_303"/>
            <p:cNvSpPr/>
            <p:nvPr/>
          </p:nvSpPr>
          <p:spPr>
            <a:xfrm>
              <a:off x="5710152" y="956712"/>
              <a:ext cx="1659139" cy="829569"/>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d1c25edc6e_4_303"/>
            <p:cNvSpPr txBox="1"/>
            <p:nvPr/>
          </p:nvSpPr>
          <p:spPr>
            <a:xfrm>
              <a:off x="5734449" y="1021806"/>
              <a:ext cx="1659000" cy="740400"/>
            </a:xfrm>
            <a:prstGeom prst="rect">
              <a:avLst/>
            </a:prstGeom>
            <a:noFill/>
            <a:ln cap="flat" cmpd="sng" w="19050">
              <a:solidFill>
                <a:srgbClr val="9FC5E8"/>
              </a:solidFill>
              <a:prstDash val="dash"/>
              <a:round/>
              <a:headEnd len="sm" w="sm" type="none"/>
              <a:tailEnd len="sm" w="sm" type="none"/>
            </a:ln>
          </p:spPr>
          <p:txBody>
            <a:bodyPr anchorCtr="0" anchor="t"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Untrained average male:</a:t>
              </a:r>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3600 ml/min</a:t>
              </a:r>
              <a:endParaRPr/>
            </a:p>
          </p:txBody>
        </p:sp>
        <p:sp>
          <p:nvSpPr>
            <p:cNvPr id="708" name="Google Shape;708;gd1c25edc6e_4_303"/>
            <p:cNvSpPr/>
            <p:nvPr/>
          </p:nvSpPr>
          <p:spPr>
            <a:xfrm>
              <a:off x="5567549" y="2305307"/>
              <a:ext cx="165797"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d1c25edc6e_4_303"/>
            <p:cNvSpPr txBox="1"/>
            <p:nvPr/>
          </p:nvSpPr>
          <p:spPr>
            <a:xfrm>
              <a:off x="5646303" y="2321357"/>
              <a:ext cx="8289" cy="8289"/>
            </a:xfrm>
            <a:prstGeom prst="rect">
              <a:avLst/>
            </a:prstGeom>
            <a:noFill/>
            <a:ln cap="flat" cmpd="sng" w="9525">
              <a:solidFill>
                <a:srgbClr val="9FC5E8"/>
              </a:solidFill>
              <a:prstDash val="solid"/>
              <a:round/>
              <a:headEnd len="sm" w="sm" type="none"/>
              <a:tailEnd len="sm" w="sm" type="none"/>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10" name="Google Shape;710;gd1c25edc6e_4_303"/>
            <p:cNvSpPr/>
            <p:nvPr/>
          </p:nvSpPr>
          <p:spPr>
            <a:xfrm>
              <a:off x="5844100" y="1910718"/>
              <a:ext cx="1548300" cy="829500"/>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d1c25edc6e_4_303"/>
            <p:cNvSpPr txBox="1"/>
            <p:nvPr/>
          </p:nvSpPr>
          <p:spPr>
            <a:xfrm>
              <a:off x="5757649" y="1935068"/>
              <a:ext cx="1659000" cy="780900"/>
            </a:xfrm>
            <a:prstGeom prst="rect">
              <a:avLst/>
            </a:prstGeom>
            <a:no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Athletically trained average male:</a:t>
              </a:r>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4000 ml/min</a:t>
              </a:r>
              <a:endParaRPr/>
            </a:p>
          </p:txBody>
        </p:sp>
        <p:sp>
          <p:nvSpPr>
            <p:cNvPr id="712" name="Google Shape;712;gd1c25edc6e_4_303"/>
            <p:cNvSpPr/>
            <p:nvPr/>
          </p:nvSpPr>
          <p:spPr>
            <a:xfrm rot="4728133">
              <a:off x="5175719" y="2782310"/>
              <a:ext cx="972519" cy="40390"/>
            </a:xfrm>
            <a:custGeom>
              <a:rect b="b" l="l" r="r" t="t"/>
              <a:pathLst>
                <a:path extrusionOk="0" h="120000" w="120000">
                  <a:moveTo>
                    <a:pt x="0" y="60000"/>
                  </a:moveTo>
                  <a:lnTo>
                    <a:pt x="120000" y="60000"/>
                  </a:lnTo>
                </a:path>
              </a:pathLst>
            </a:custGeom>
            <a:no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d1c25edc6e_4_303"/>
            <p:cNvSpPr txBox="1"/>
            <p:nvPr/>
          </p:nvSpPr>
          <p:spPr>
            <a:xfrm rot="4728133">
              <a:off x="5637666" y="2778192"/>
              <a:ext cx="48625" cy="4862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14" name="Google Shape;714;gd1c25edc6e_4_303"/>
            <p:cNvSpPr/>
            <p:nvPr/>
          </p:nvSpPr>
          <p:spPr>
            <a:xfrm>
              <a:off x="5756409" y="2864723"/>
              <a:ext cx="1659139" cy="829569"/>
            </a:xfrm>
            <a:prstGeom prst="roundRect">
              <a:avLst>
                <a:gd fmla="val 1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gd1c25edc6e_4_303"/>
            <p:cNvSpPr txBox="1"/>
            <p:nvPr/>
          </p:nvSpPr>
          <p:spPr>
            <a:xfrm>
              <a:off x="5780699" y="2889118"/>
              <a:ext cx="1659000" cy="780900"/>
            </a:xfrm>
            <a:prstGeom prst="rect">
              <a:avLst/>
            </a:prstGeom>
            <a:noFill/>
            <a:ln cap="flat" cmpd="sng" w="19050">
              <a:solidFill>
                <a:srgbClr val="9FC5E8"/>
              </a:solidFill>
              <a:prstDash val="dash"/>
              <a:round/>
              <a:headEnd len="sm" w="sm" type="none"/>
              <a:tailEnd len="sm" w="sm" type="none"/>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Marathon runner</a:t>
              </a:r>
              <a:br>
                <a:rPr b="0" i="0" lang="ar" sz="1500" u="none" cap="none" strike="noStrike">
                  <a:solidFill>
                    <a:srgbClr val="000000"/>
                  </a:solidFill>
                  <a:latin typeface="Fira Sans Extra Condensed"/>
                  <a:ea typeface="Fira Sans Extra Condensed"/>
                  <a:cs typeface="Fira Sans Extra Condensed"/>
                  <a:sym typeface="Fira Sans Extra Condensed"/>
                </a:rPr>
              </a:br>
              <a:r>
                <a:rPr b="0" i="0" lang="ar" sz="1500" u="none" cap="none" strike="noStrike">
                  <a:solidFill>
                    <a:srgbClr val="000000"/>
                  </a:solidFill>
                  <a:latin typeface="Fira Sans Extra Condensed"/>
                  <a:ea typeface="Fira Sans Extra Condensed"/>
                  <a:cs typeface="Fira Sans Extra Condensed"/>
                  <a:sym typeface="Fira Sans Extra Condensed"/>
                </a:rPr>
                <a:t>male:</a:t>
              </a:r>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5100 ml/min</a:t>
              </a:r>
              <a:endParaRPr/>
            </a:p>
          </p:txBody>
        </p:sp>
      </p:grpSp>
      <p:pic>
        <p:nvPicPr>
          <p:cNvPr descr="D:\SCContent\9781416045748\graphics\fullsize\S9781416045748-084-f006.jpg" id="716" name="Google Shape;716;gd1c25edc6e_4_303"/>
          <p:cNvPicPr preferRelativeResize="0"/>
          <p:nvPr/>
        </p:nvPicPr>
        <p:blipFill rotWithShape="1">
          <a:blip r:embed="rId3">
            <a:alphaModFix/>
          </a:blip>
          <a:srcRect b="0" l="0" r="0" t="0"/>
          <a:stretch/>
        </p:blipFill>
        <p:spPr>
          <a:xfrm>
            <a:off x="6116825" y="3270725"/>
            <a:ext cx="2900701" cy="1711750"/>
          </a:xfrm>
          <a:prstGeom prst="rect">
            <a:avLst/>
          </a:prstGeom>
          <a:noFill/>
          <a:ln>
            <a:noFill/>
          </a:ln>
        </p:spPr>
      </p:pic>
      <p:sp>
        <p:nvSpPr>
          <p:cNvPr id="717" name="Google Shape;717;gd1c25edc6e_4_303"/>
          <p:cNvSpPr txBox="1"/>
          <p:nvPr/>
        </p:nvSpPr>
        <p:spPr>
          <a:xfrm>
            <a:off x="6116835" y="1369582"/>
            <a:ext cx="2848200" cy="1939500"/>
          </a:xfrm>
          <a:prstGeom prst="rect">
            <a:avLst/>
          </a:prstGeom>
          <a:solidFill>
            <a:schemeClr val="lt1">
              <a:alpha val="37650"/>
            </a:schemeClr>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Effect of exercise on oxygen consumption and ventilatory rate:</a:t>
            </a:r>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VO2 and VE </a:t>
            </a:r>
            <a:r>
              <a:rPr b="0" i="0" lang="ar" sz="1500" u="none" cap="none" strike="noStrike">
                <a:solidFill>
                  <a:srgbClr val="C00000"/>
                </a:solidFill>
                <a:latin typeface="Fira Sans Extra Condensed"/>
                <a:ea typeface="Fira Sans Extra Condensed"/>
                <a:cs typeface="Fira Sans Extra Condensed"/>
                <a:sym typeface="Fira Sans Extra Condensed"/>
              </a:rPr>
              <a:t>increase about 20-fold </a:t>
            </a:r>
            <a:r>
              <a:rPr b="0" i="0" lang="ar" sz="1500" u="none" cap="none" strike="noStrike">
                <a:solidFill>
                  <a:srgbClr val="000000"/>
                </a:solidFill>
                <a:latin typeface="Fira Sans Extra Condensed"/>
                <a:ea typeface="Fira Sans Extra Condensed"/>
                <a:cs typeface="Fira Sans Extra Condensed"/>
                <a:sym typeface="Fira Sans Extra Condensed"/>
              </a:rPr>
              <a:t>between the resting state and maximal intensity exercise</a:t>
            </a:r>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Linear relationship, increase in O2 consumption will increase the ventilation</a:t>
            </a:r>
            <a:endParaRPr/>
          </a:p>
        </p:txBody>
      </p:sp>
      <p:sp>
        <p:nvSpPr>
          <p:cNvPr id="718" name="Google Shape;718;gd1c25edc6e_4_303"/>
          <p:cNvSpPr/>
          <p:nvPr/>
        </p:nvSpPr>
        <p:spPr>
          <a:xfrm>
            <a:off x="6116825" y="1290925"/>
            <a:ext cx="2924400" cy="3691500"/>
          </a:xfrm>
          <a:prstGeom prst="rect">
            <a:avLst/>
          </a:prstGeom>
          <a:noFill/>
          <a:ln cap="flat" cmpd="sng" w="28575">
            <a:solidFill>
              <a:srgbClr val="9FC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5"/>
          <p:cNvSpPr txBox="1"/>
          <p:nvPr>
            <p:ph type="title"/>
          </p:nvPr>
        </p:nvSpPr>
        <p:spPr>
          <a:xfrm>
            <a:off x="296009" y="193942"/>
            <a:ext cx="6571717"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ar" sz="3000"/>
              <a:t>Effect of Training on VO2 Max</a:t>
            </a:r>
            <a:br>
              <a:rPr lang="ar">
                <a:latin typeface="Times New Roman"/>
                <a:ea typeface="Times New Roman"/>
                <a:cs typeface="Times New Roman"/>
                <a:sym typeface="Times New Roman"/>
              </a:rPr>
            </a:br>
            <a:endParaRPr/>
          </a:p>
        </p:txBody>
      </p:sp>
      <p:sp>
        <p:nvSpPr>
          <p:cNvPr id="724" name="Google Shape;724;p5"/>
          <p:cNvSpPr txBox="1"/>
          <p:nvPr/>
        </p:nvSpPr>
        <p:spPr>
          <a:xfrm>
            <a:off x="206705" y="2456694"/>
            <a:ext cx="2510566" cy="80021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Increase</a:t>
            </a:r>
            <a:r>
              <a:rPr b="0" i="0" lang="ar" sz="1500" u="none" cap="none" strike="noStrike">
                <a:solidFill>
                  <a:srgbClr val="000000"/>
                </a:solidFill>
                <a:latin typeface="Lucida Sans"/>
                <a:ea typeface="Lucida Sans"/>
                <a:cs typeface="Lucida Sans"/>
                <a:sym typeface="Lucida Sans"/>
              </a:rPr>
              <a:t> </a:t>
            </a:r>
            <a:r>
              <a:rPr b="0" i="0" lang="ar" sz="1500" u="none" cap="none" strike="noStrike">
                <a:solidFill>
                  <a:srgbClr val="000000"/>
                </a:solidFill>
                <a:latin typeface="Fira Sans Extra Condensed"/>
                <a:ea typeface="Fira Sans Extra Condensed"/>
                <a:cs typeface="Fira Sans Extra Condensed"/>
                <a:sym typeface="Fira Sans Extra Condensed"/>
              </a:rPr>
              <a:t>in Vo2 Max over a period of 7 to 13 weeks of athletic training. </a:t>
            </a:r>
            <a:endParaRPr b="0" i="0" sz="1400" u="none" cap="none" strike="noStrike">
              <a:solidFill>
                <a:srgbClr val="000000"/>
              </a:solidFill>
              <a:latin typeface="Arial"/>
              <a:ea typeface="Arial"/>
              <a:cs typeface="Arial"/>
              <a:sym typeface="Arial"/>
            </a:endParaRPr>
          </a:p>
        </p:txBody>
      </p:sp>
      <p:pic>
        <p:nvPicPr>
          <p:cNvPr descr="D:\SCContent\9781416045748\graphics\fullsize\S9781416045748-084-f007.jpg" id="725" name="Google Shape;725;p5"/>
          <p:cNvPicPr preferRelativeResize="0"/>
          <p:nvPr/>
        </p:nvPicPr>
        <p:blipFill rotWithShape="1">
          <a:blip r:embed="rId3">
            <a:alphaModFix/>
          </a:blip>
          <a:srcRect b="0" l="0" r="0" t="0"/>
          <a:stretch/>
        </p:blipFill>
        <p:spPr>
          <a:xfrm>
            <a:off x="232634" y="959193"/>
            <a:ext cx="2287702" cy="1497501"/>
          </a:xfrm>
          <a:prstGeom prst="rect">
            <a:avLst/>
          </a:prstGeom>
          <a:noFill/>
          <a:ln>
            <a:noFill/>
          </a:ln>
        </p:spPr>
      </p:pic>
      <p:sp>
        <p:nvSpPr>
          <p:cNvPr id="726" name="Google Shape;726;p5"/>
          <p:cNvSpPr/>
          <p:nvPr/>
        </p:nvSpPr>
        <p:spPr>
          <a:xfrm>
            <a:off x="206705" y="923552"/>
            <a:ext cx="2339560" cy="4144064"/>
          </a:xfrm>
          <a:prstGeom prst="rect">
            <a:avLst/>
          </a:prstGeom>
          <a:noFill/>
          <a:ln cap="flat" cmpd="sng" w="28575">
            <a:solidFill>
              <a:srgbClr val="9FC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7" name="Google Shape;727;p5"/>
          <p:cNvSpPr txBox="1"/>
          <p:nvPr/>
        </p:nvSpPr>
        <p:spPr>
          <a:xfrm>
            <a:off x="219669" y="3297114"/>
            <a:ext cx="2313631"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Male Dr’s: Exercising up to 5 days a week will make the developmental of VO2 Max progress grow slowly. Therefore, taking rest is important</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cxnSp>
        <p:nvCxnSpPr>
          <p:cNvPr id="728" name="Google Shape;728;p5"/>
          <p:cNvCxnSpPr/>
          <p:nvPr/>
        </p:nvCxnSpPr>
        <p:spPr>
          <a:xfrm rot="10800000">
            <a:off x="2541602" y="2658140"/>
            <a:ext cx="196935" cy="0"/>
          </a:xfrm>
          <a:prstGeom prst="straightConnector1">
            <a:avLst/>
          </a:prstGeom>
          <a:noFill/>
          <a:ln cap="flat" cmpd="sng" w="28575">
            <a:solidFill>
              <a:srgbClr val="9FC5E8"/>
            </a:solidFill>
            <a:prstDash val="solid"/>
            <a:round/>
            <a:headEnd len="sm" w="sm" type="none"/>
            <a:tailEnd len="sm" w="sm" type="none"/>
          </a:ln>
        </p:spPr>
      </p:cxnSp>
      <p:grpSp>
        <p:nvGrpSpPr>
          <p:cNvPr id="729" name="Google Shape;729;p5"/>
          <p:cNvGrpSpPr/>
          <p:nvPr/>
        </p:nvGrpSpPr>
        <p:grpSpPr>
          <a:xfrm>
            <a:off x="2664674" y="1080728"/>
            <a:ext cx="6403724" cy="3900145"/>
            <a:chOff x="1214953" y="157176"/>
            <a:chExt cx="6403724" cy="3900145"/>
          </a:xfrm>
        </p:grpSpPr>
        <p:sp>
          <p:nvSpPr>
            <p:cNvPr id="730" name="Google Shape;730;p5"/>
            <p:cNvSpPr/>
            <p:nvPr/>
          </p:nvSpPr>
          <p:spPr>
            <a:xfrm>
              <a:off x="5064277" y="2317711"/>
              <a:ext cx="1407582" cy="803884"/>
            </a:xfrm>
            <a:custGeom>
              <a:rect b="b" l="l" r="r" t="t"/>
              <a:pathLst>
                <a:path extrusionOk="0" h="120000" w="120000">
                  <a:moveTo>
                    <a:pt x="0" y="0"/>
                  </a:moveTo>
                  <a:lnTo>
                    <a:pt x="0" y="60000"/>
                  </a:lnTo>
                  <a:lnTo>
                    <a:pt x="120000" y="60000"/>
                  </a:lnTo>
                  <a:lnTo>
                    <a:pt x="120000" y="120000"/>
                  </a:lnTo>
                </a:path>
              </a:pathLst>
            </a:custGeom>
            <a:noFill/>
            <a:ln cap="flat" cmpd="sng" w="25400">
              <a:solidFill>
                <a:srgbClr val="9FC5E8"/>
              </a:solidFill>
              <a:prstDash val="solid"/>
              <a:round/>
              <a:headEnd len="sm" w="sm" type="none"/>
              <a:tailEnd len="sm" w="sm" type="none"/>
            </a:ln>
          </p:spPr>
        </p:sp>
        <p:sp>
          <p:nvSpPr>
            <p:cNvPr id="731" name="Google Shape;731;p5"/>
            <p:cNvSpPr/>
            <p:nvPr/>
          </p:nvSpPr>
          <p:spPr>
            <a:xfrm>
              <a:off x="3762539" y="2317711"/>
              <a:ext cx="1301737" cy="803884"/>
            </a:xfrm>
            <a:custGeom>
              <a:rect b="b" l="l" r="r" t="t"/>
              <a:pathLst>
                <a:path extrusionOk="0" h="120000" w="120000">
                  <a:moveTo>
                    <a:pt x="120000" y="0"/>
                  </a:moveTo>
                  <a:lnTo>
                    <a:pt x="120000" y="60000"/>
                  </a:lnTo>
                  <a:lnTo>
                    <a:pt x="0" y="60000"/>
                  </a:lnTo>
                  <a:lnTo>
                    <a:pt x="0" y="120000"/>
                  </a:lnTo>
                </a:path>
              </a:pathLst>
            </a:custGeom>
            <a:noFill/>
            <a:ln cap="flat" cmpd="sng" w="25400">
              <a:solidFill>
                <a:srgbClr val="9FC5E8"/>
              </a:solidFill>
              <a:prstDash val="solid"/>
              <a:round/>
              <a:headEnd len="sm" w="sm" type="none"/>
              <a:tailEnd len="sm" w="sm" type="none"/>
            </a:ln>
          </p:spPr>
        </p:sp>
        <p:sp>
          <p:nvSpPr>
            <p:cNvPr id="732" name="Google Shape;732;p5"/>
            <p:cNvSpPr/>
            <p:nvPr/>
          </p:nvSpPr>
          <p:spPr>
            <a:xfrm>
              <a:off x="2821114" y="562851"/>
              <a:ext cx="2243163" cy="648466"/>
            </a:xfrm>
            <a:custGeom>
              <a:rect b="b" l="l" r="r" t="t"/>
              <a:pathLst>
                <a:path extrusionOk="0" h="120000" w="120000">
                  <a:moveTo>
                    <a:pt x="0" y="0"/>
                  </a:moveTo>
                  <a:lnTo>
                    <a:pt x="0" y="45620"/>
                  </a:lnTo>
                  <a:lnTo>
                    <a:pt x="120000" y="45620"/>
                  </a:lnTo>
                  <a:lnTo>
                    <a:pt x="120000" y="120000"/>
                  </a:lnTo>
                </a:path>
              </a:pathLst>
            </a:custGeom>
            <a:noFill/>
            <a:ln cap="flat" cmpd="sng" w="25400">
              <a:solidFill>
                <a:srgbClr val="9FC5E8"/>
              </a:solidFill>
              <a:prstDash val="solid"/>
              <a:round/>
              <a:headEnd len="sm" w="sm" type="none"/>
              <a:tailEnd len="sm" w="sm" type="none"/>
            </a:ln>
          </p:spPr>
        </p:sp>
        <p:sp>
          <p:nvSpPr>
            <p:cNvPr id="733" name="Google Shape;733;p5"/>
            <p:cNvSpPr/>
            <p:nvPr/>
          </p:nvSpPr>
          <p:spPr>
            <a:xfrm>
              <a:off x="2361771" y="562851"/>
              <a:ext cx="459343" cy="651816"/>
            </a:xfrm>
            <a:custGeom>
              <a:rect b="b" l="l" r="r" t="t"/>
              <a:pathLst>
                <a:path extrusionOk="0" h="120000" w="120000">
                  <a:moveTo>
                    <a:pt x="120000" y="0"/>
                  </a:moveTo>
                  <a:lnTo>
                    <a:pt x="120000" y="46002"/>
                  </a:lnTo>
                  <a:lnTo>
                    <a:pt x="0" y="46002"/>
                  </a:lnTo>
                  <a:lnTo>
                    <a:pt x="0" y="120000"/>
                  </a:lnTo>
                </a:path>
              </a:pathLst>
            </a:custGeom>
            <a:noFill/>
            <a:ln cap="flat" cmpd="sng" w="25400">
              <a:solidFill>
                <a:srgbClr val="9FC5E8"/>
              </a:solidFill>
              <a:prstDash val="solid"/>
              <a:round/>
              <a:headEnd len="sm" w="sm" type="none"/>
              <a:tailEnd len="sm" w="sm" type="none"/>
            </a:ln>
          </p:spPr>
        </p:sp>
        <p:sp>
          <p:nvSpPr>
            <p:cNvPr id="734" name="Google Shape;734;p5"/>
            <p:cNvSpPr/>
            <p:nvPr/>
          </p:nvSpPr>
          <p:spPr>
            <a:xfrm>
              <a:off x="1337660" y="157176"/>
              <a:ext cx="2966907" cy="405674"/>
            </a:xfrm>
            <a:prstGeom prst="rect">
              <a:avLst/>
            </a:prstGeom>
            <a:solidFill>
              <a:srgbClr val="CFE2F3"/>
            </a:solidFill>
            <a:ln cap="flat" cmpd="sng" w="28575">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5"/>
            <p:cNvSpPr txBox="1"/>
            <p:nvPr/>
          </p:nvSpPr>
          <p:spPr>
            <a:xfrm>
              <a:off x="1337660" y="157176"/>
              <a:ext cx="2967000" cy="4056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Factors increasing VO2 Max </a:t>
              </a:r>
              <a:endParaRPr b="0" i="0" sz="1400" u="none" cap="none" strike="noStrike">
                <a:solidFill>
                  <a:srgbClr val="000000"/>
                </a:solidFill>
                <a:latin typeface="Arial"/>
                <a:ea typeface="Arial"/>
                <a:cs typeface="Arial"/>
                <a:sym typeface="Arial"/>
              </a:endParaRPr>
            </a:p>
          </p:txBody>
        </p:sp>
        <p:sp>
          <p:nvSpPr>
            <p:cNvPr id="736" name="Google Shape;736;p5"/>
            <p:cNvSpPr/>
            <p:nvPr/>
          </p:nvSpPr>
          <p:spPr>
            <a:xfrm>
              <a:off x="1214953" y="1214667"/>
              <a:ext cx="2293635" cy="1106393"/>
            </a:xfrm>
            <a:prstGeom prst="rect">
              <a:avLst/>
            </a:prstGeom>
            <a:solidFill>
              <a:srgbClr val="FFFFFF"/>
            </a:solidFill>
            <a:ln cap="flat" cmpd="sng" w="2540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5"/>
            <p:cNvSpPr txBox="1"/>
            <p:nvPr/>
          </p:nvSpPr>
          <p:spPr>
            <a:xfrm>
              <a:off x="1215015" y="1181404"/>
              <a:ext cx="2293500" cy="11064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Training</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increases only about 10%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Minor </a:t>
              </a:r>
              <a:r>
                <a:rPr b="0" i="0" lang="ar" sz="1500" u="none" cap="none" strike="noStrike">
                  <a:solidFill>
                    <a:srgbClr val="000000"/>
                  </a:solidFill>
                  <a:latin typeface="Fira Sans Extra Condensed"/>
                  <a:ea typeface="Fira Sans Extra Condensed"/>
                  <a:cs typeface="Fira Sans Extra Condensed"/>
                  <a:sym typeface="Fira Sans Extra Condensed"/>
                </a:rPr>
                <a:t>factor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38" name="Google Shape;738;p5"/>
            <p:cNvSpPr/>
            <p:nvPr/>
          </p:nvSpPr>
          <p:spPr>
            <a:xfrm>
              <a:off x="3917459" y="1211317"/>
              <a:ext cx="2293635" cy="1106393"/>
            </a:xfrm>
            <a:prstGeom prst="rect">
              <a:avLst/>
            </a:prstGeom>
            <a:solidFill>
              <a:srgbClr val="FFFFFF"/>
            </a:solidFill>
            <a:ln cap="flat" cmpd="sng" w="2540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5"/>
            <p:cNvSpPr txBox="1"/>
            <p:nvPr/>
          </p:nvSpPr>
          <p:spPr>
            <a:xfrm>
              <a:off x="3917522" y="1211304"/>
              <a:ext cx="2293500" cy="11064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lang="ar" sz="1500">
                  <a:latin typeface="Fira Sans Extra Condensed"/>
                  <a:ea typeface="Fira Sans Extra Condensed"/>
                  <a:cs typeface="Fira Sans Extra Condensed"/>
                  <a:sym typeface="Fira Sans Extra Condensed"/>
                </a:rPr>
                <a:t>G</a:t>
              </a:r>
              <a:r>
                <a:rPr b="0" i="0" lang="ar" sz="1500" u="none" cap="none" strike="noStrike">
                  <a:solidFill>
                    <a:srgbClr val="000000"/>
                  </a:solidFill>
                  <a:latin typeface="Fira Sans Extra Condensed"/>
                  <a:ea typeface="Fira Sans Extra Condensed"/>
                  <a:cs typeface="Fira Sans Extra Condensed"/>
                  <a:sym typeface="Fira Sans Extra Condensed"/>
                </a:rPr>
                <a:t>enetically determined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 major </a:t>
              </a:r>
              <a:r>
                <a:rPr b="0" i="0" lang="ar" sz="1500" u="none" cap="none" strike="noStrike">
                  <a:solidFill>
                    <a:srgbClr val="000000"/>
                  </a:solidFill>
                  <a:latin typeface="Fira Sans Extra Condensed"/>
                  <a:ea typeface="Fira Sans Extra Condensed"/>
                  <a:cs typeface="Fira Sans Extra Condensed"/>
                  <a:sym typeface="Fira Sans Extra Condensed"/>
                </a:rPr>
                <a:t>factors in the form of: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40" name="Google Shape;740;p5"/>
            <p:cNvSpPr/>
            <p:nvPr/>
          </p:nvSpPr>
          <p:spPr>
            <a:xfrm>
              <a:off x="2615721" y="3121596"/>
              <a:ext cx="2293635" cy="935644"/>
            </a:xfrm>
            <a:prstGeom prst="rect">
              <a:avLst/>
            </a:prstGeom>
            <a:solidFill>
              <a:srgbClr val="FFFFFF"/>
            </a:solidFill>
            <a:ln cap="flat" cmpd="sng" w="2540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5"/>
            <p:cNvSpPr txBox="1"/>
            <p:nvPr/>
          </p:nvSpPr>
          <p:spPr>
            <a:xfrm>
              <a:off x="2615798" y="3121621"/>
              <a:ext cx="2293500" cy="9357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Chest sizes in relation to body size</a:t>
              </a:r>
              <a:endParaRPr b="0" i="0" sz="1400" u="none" cap="none" strike="noStrike">
                <a:solidFill>
                  <a:srgbClr val="000000"/>
                </a:solidFill>
                <a:latin typeface="Arial"/>
                <a:ea typeface="Arial"/>
                <a:cs typeface="Arial"/>
                <a:sym typeface="Arial"/>
              </a:endParaRPr>
            </a:p>
          </p:txBody>
        </p:sp>
        <p:sp>
          <p:nvSpPr>
            <p:cNvPr id="742" name="Google Shape;742;p5"/>
            <p:cNvSpPr/>
            <p:nvPr/>
          </p:nvSpPr>
          <p:spPr>
            <a:xfrm>
              <a:off x="5325042" y="3121596"/>
              <a:ext cx="2293635" cy="935644"/>
            </a:xfrm>
            <a:prstGeom prst="rect">
              <a:avLst/>
            </a:prstGeom>
            <a:solidFill>
              <a:srgbClr val="FFFFFF"/>
            </a:solidFill>
            <a:ln cap="flat" cmpd="sng" w="2540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5"/>
            <p:cNvSpPr txBox="1"/>
            <p:nvPr/>
          </p:nvSpPr>
          <p:spPr>
            <a:xfrm>
              <a:off x="5325105" y="3121621"/>
              <a:ext cx="2293500" cy="9357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The power of respiratory muscles contraction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cxnSp>
        <p:nvCxnSpPr>
          <p:cNvPr id="748" name="Google Shape;748;p6"/>
          <p:cNvCxnSpPr/>
          <p:nvPr/>
        </p:nvCxnSpPr>
        <p:spPr>
          <a:xfrm>
            <a:off x="1001486" y="1382486"/>
            <a:ext cx="7892100" cy="0"/>
          </a:xfrm>
          <a:prstGeom prst="straightConnector1">
            <a:avLst/>
          </a:prstGeom>
          <a:noFill/>
          <a:ln cap="flat" cmpd="sng" w="19050">
            <a:solidFill>
              <a:schemeClr val="accent4"/>
            </a:solidFill>
            <a:prstDash val="solid"/>
            <a:round/>
            <a:headEnd len="sm" w="sm" type="none"/>
            <a:tailEnd len="sm" w="sm" type="none"/>
          </a:ln>
        </p:spPr>
      </p:cxnSp>
      <p:cxnSp>
        <p:nvCxnSpPr>
          <p:cNvPr id="749" name="Google Shape;749;p6"/>
          <p:cNvCxnSpPr/>
          <p:nvPr/>
        </p:nvCxnSpPr>
        <p:spPr>
          <a:xfrm>
            <a:off x="1001486" y="3374572"/>
            <a:ext cx="7892143" cy="0"/>
          </a:xfrm>
          <a:prstGeom prst="straightConnector1">
            <a:avLst/>
          </a:prstGeom>
          <a:noFill/>
          <a:ln cap="flat" cmpd="sng" w="19050">
            <a:solidFill>
              <a:schemeClr val="accent4"/>
            </a:solidFill>
            <a:prstDash val="solid"/>
            <a:round/>
            <a:headEnd len="sm" w="sm" type="none"/>
            <a:tailEnd len="sm" w="sm" type="none"/>
          </a:ln>
        </p:spPr>
      </p:cxnSp>
      <p:cxnSp>
        <p:nvCxnSpPr>
          <p:cNvPr id="750" name="Google Shape;750;p6"/>
          <p:cNvCxnSpPr/>
          <p:nvPr/>
        </p:nvCxnSpPr>
        <p:spPr>
          <a:xfrm>
            <a:off x="1001486" y="3875314"/>
            <a:ext cx="7892143" cy="0"/>
          </a:xfrm>
          <a:prstGeom prst="straightConnector1">
            <a:avLst/>
          </a:prstGeom>
          <a:noFill/>
          <a:ln cap="flat" cmpd="sng" w="19050">
            <a:solidFill>
              <a:schemeClr val="accent4"/>
            </a:solidFill>
            <a:prstDash val="solid"/>
            <a:round/>
            <a:headEnd len="sm" w="sm" type="none"/>
            <a:tailEnd len="sm" w="sm" type="none"/>
          </a:ln>
        </p:spPr>
      </p:cxnSp>
      <p:pic>
        <p:nvPicPr>
          <p:cNvPr id="751" name="Google Shape;751;p6"/>
          <p:cNvPicPr preferRelativeResize="0"/>
          <p:nvPr/>
        </p:nvPicPr>
        <p:blipFill>
          <a:blip r:embed="rId3">
            <a:alphaModFix/>
          </a:blip>
          <a:stretch>
            <a:fillRect/>
          </a:stretch>
        </p:blipFill>
        <p:spPr>
          <a:xfrm>
            <a:off x="55475" y="1686750"/>
            <a:ext cx="774775" cy="1819925"/>
          </a:xfrm>
          <a:prstGeom prst="rect">
            <a:avLst/>
          </a:prstGeom>
          <a:noFill/>
          <a:ln cap="flat" cmpd="sng" w="28575">
            <a:solidFill>
              <a:srgbClr val="9FC5E8"/>
            </a:solidFill>
            <a:prstDash val="solid"/>
            <a:round/>
            <a:headEnd len="sm" w="sm" type="none"/>
            <a:tailEnd len="sm" w="sm" type="none"/>
          </a:ln>
        </p:spPr>
      </p:pic>
      <p:grpSp>
        <p:nvGrpSpPr>
          <p:cNvPr id="752" name="Google Shape;752;p6"/>
          <p:cNvGrpSpPr/>
          <p:nvPr/>
        </p:nvGrpSpPr>
        <p:grpSpPr>
          <a:xfrm>
            <a:off x="112246" y="124794"/>
            <a:ext cx="8779020" cy="4894009"/>
            <a:chOff x="841592" y="4522"/>
            <a:chExt cx="8779020" cy="4894009"/>
          </a:xfrm>
        </p:grpSpPr>
        <p:sp>
          <p:nvSpPr>
            <p:cNvPr id="753" name="Google Shape;753;p6"/>
            <p:cNvSpPr/>
            <p:nvPr/>
          </p:nvSpPr>
          <p:spPr>
            <a:xfrm>
              <a:off x="841592" y="4522"/>
              <a:ext cx="7954500" cy="675900"/>
            </a:xfrm>
            <a:prstGeom prst="roundRect">
              <a:avLst>
                <a:gd fmla="val 10000" name="adj"/>
              </a:avLst>
            </a:prstGeom>
            <a:solidFill>
              <a:srgbClr val="FFFF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6"/>
            <p:cNvSpPr txBox="1"/>
            <p:nvPr/>
          </p:nvSpPr>
          <p:spPr>
            <a:xfrm>
              <a:off x="861388" y="24318"/>
              <a:ext cx="7914900" cy="636300"/>
            </a:xfrm>
            <a:prstGeom prst="rect">
              <a:avLst/>
            </a:prstGeom>
            <a:solidFill>
              <a:srgbClr val="CFE2F3"/>
            </a:solidFill>
            <a:ln cap="flat" cmpd="sng" w="28575">
              <a:solidFill>
                <a:srgbClr val="9FC5E8"/>
              </a:solidFill>
              <a:prstDash val="dash"/>
              <a:round/>
              <a:headEnd len="sm" w="sm" type="none"/>
              <a:tailEnd len="sm" w="sm" type="none"/>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Diffusion capacity of the respiratory membrane</a:t>
              </a:r>
              <a:endParaRPr b="0" i="0" sz="1400" u="none" cap="none" strike="noStrike">
                <a:solidFill>
                  <a:srgbClr val="000000"/>
                </a:solidFill>
                <a:latin typeface="Arial"/>
                <a:ea typeface="Arial"/>
                <a:cs typeface="Arial"/>
                <a:sym typeface="Arial"/>
              </a:endParaRPr>
            </a:p>
          </p:txBody>
        </p:sp>
        <p:sp>
          <p:nvSpPr>
            <p:cNvPr id="755" name="Google Shape;755;p6"/>
            <p:cNvSpPr/>
            <p:nvPr/>
          </p:nvSpPr>
          <p:spPr>
            <a:xfrm>
              <a:off x="1583821" y="684203"/>
              <a:ext cx="91500" cy="636300"/>
            </a:xfrm>
            <a:custGeom>
              <a:rect b="b" l="l" r="r" t="t"/>
              <a:pathLst>
                <a:path extrusionOk="0" h="120000" w="120000">
                  <a:moveTo>
                    <a:pt x="60000" y="0"/>
                  </a:moveTo>
                  <a:lnTo>
                    <a:pt x="60000" y="120000"/>
                  </a:lnTo>
                  <a:lnTo>
                    <a:pt x="174133" y="120000"/>
                  </a:lnTo>
                </a:path>
              </a:pathLst>
            </a:custGeom>
            <a:solidFill>
              <a:srgbClr val="FFFFFF"/>
            </a:solidFill>
            <a:ln cap="flat" cmpd="sng" w="25400">
              <a:solidFill>
                <a:srgbClr val="9FC5E8"/>
              </a:solidFill>
              <a:prstDash val="solid"/>
              <a:round/>
              <a:headEnd len="sm" w="sm" type="none"/>
              <a:tailEnd len="sm" w="sm" type="none"/>
            </a:ln>
          </p:spPr>
        </p:sp>
        <p:sp>
          <p:nvSpPr>
            <p:cNvPr id="756" name="Google Shape;756;p6"/>
            <p:cNvSpPr/>
            <p:nvPr/>
          </p:nvSpPr>
          <p:spPr>
            <a:xfrm>
              <a:off x="1724012" y="759430"/>
              <a:ext cx="7896600" cy="842100"/>
            </a:xfrm>
            <a:prstGeom prst="roundRect">
              <a:avLst>
                <a:gd fmla="val 10000" name="adj"/>
              </a:avLst>
            </a:prstGeom>
            <a:solidFill>
              <a:srgbClr val="FFFFFF"/>
            </a:solid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6"/>
            <p:cNvSpPr txBox="1"/>
            <p:nvPr/>
          </p:nvSpPr>
          <p:spPr>
            <a:xfrm>
              <a:off x="1806421" y="820403"/>
              <a:ext cx="7746600" cy="746700"/>
            </a:xfrm>
            <a:prstGeom prst="rect">
              <a:avLst/>
            </a:prstGeom>
            <a:solidFill>
              <a:srgbClr val="FFFFFF"/>
            </a:solid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Definition:</a:t>
              </a:r>
              <a:r>
                <a:rPr b="0" i="0" lang="ar" sz="1500" u="none" cap="none" strike="noStrike">
                  <a:solidFill>
                    <a:srgbClr val="000000"/>
                  </a:solidFill>
                  <a:latin typeface="Fira Sans Extra Condensed"/>
                  <a:ea typeface="Fira Sans Extra Condensed"/>
                  <a:cs typeface="Fira Sans Extra Condensed"/>
                  <a:sym typeface="Fira Sans Extra Condensed"/>
                </a:rPr>
                <a:t> is the </a:t>
              </a:r>
              <a:r>
                <a:rPr b="1" i="0" lang="ar" sz="1500" u="none" cap="none" strike="noStrike">
                  <a:solidFill>
                    <a:srgbClr val="000000"/>
                  </a:solidFill>
                  <a:latin typeface="Fira Sans Extra Condensed"/>
                  <a:ea typeface="Fira Sans Extra Condensed"/>
                  <a:cs typeface="Fira Sans Extra Condensed"/>
                  <a:sym typeface="Fira Sans Extra Condensed"/>
                </a:rPr>
                <a:t>volume</a:t>
              </a:r>
              <a:r>
                <a:rPr b="0" i="0" lang="ar" sz="1500" u="none" cap="none" strike="noStrike">
                  <a:solidFill>
                    <a:srgbClr val="000000"/>
                  </a:solidFill>
                  <a:latin typeface="Fira Sans Extra Condensed"/>
                  <a:ea typeface="Fira Sans Extra Condensed"/>
                  <a:cs typeface="Fira Sans Extra Condensed"/>
                  <a:sym typeface="Fira Sans Extra Condensed"/>
                </a:rPr>
                <a:t> of gas that diffuses through the membrane </a:t>
              </a:r>
              <a:r>
                <a:rPr b="1" i="0" lang="ar" sz="1500" u="none" cap="none" strike="noStrike">
                  <a:solidFill>
                    <a:srgbClr val="000000"/>
                  </a:solidFill>
                  <a:latin typeface="Fira Sans Extra Condensed"/>
                  <a:ea typeface="Fira Sans Extra Condensed"/>
                  <a:cs typeface="Fira Sans Extra Condensed"/>
                  <a:sym typeface="Fira Sans Extra Condensed"/>
                </a:rPr>
                <a:t>each minute</a:t>
              </a:r>
              <a:r>
                <a:rPr b="0" i="0" lang="ar" sz="1500" u="none" cap="none" strike="noStrike">
                  <a:solidFill>
                    <a:srgbClr val="000000"/>
                  </a:solidFill>
                  <a:latin typeface="Fira Sans Extra Condensed"/>
                  <a:ea typeface="Fira Sans Extra Condensed"/>
                  <a:cs typeface="Fira Sans Extra Condensed"/>
                  <a:sym typeface="Fira Sans Extra Condensed"/>
                </a:rPr>
                <a:t> for a </a:t>
              </a:r>
              <a:r>
                <a:rPr b="1" i="0" lang="ar" sz="1500" u="none" cap="none" strike="noStrike">
                  <a:solidFill>
                    <a:srgbClr val="000000"/>
                  </a:solidFill>
                  <a:latin typeface="Fira Sans Extra Condensed"/>
                  <a:ea typeface="Fira Sans Extra Condensed"/>
                  <a:cs typeface="Fira Sans Extra Condensed"/>
                  <a:sym typeface="Fira Sans Extra Condensed"/>
                </a:rPr>
                <a:t>pressure difference </a:t>
              </a:r>
              <a:r>
                <a:rPr b="0" i="0" lang="ar" sz="1500" u="none" cap="none" strike="noStrike">
                  <a:solidFill>
                    <a:srgbClr val="000000"/>
                  </a:solidFill>
                  <a:latin typeface="Fira Sans Extra Condensed"/>
                  <a:ea typeface="Fira Sans Extra Condensed"/>
                  <a:cs typeface="Fira Sans Extra Condensed"/>
                  <a:sym typeface="Fira Sans Extra Condensed"/>
                </a:rPr>
                <a:t>of </a:t>
              </a:r>
              <a:r>
                <a:rPr b="0" i="0" lang="ar" sz="1500" u="none" cap="none" strike="noStrike">
                  <a:solidFill>
                    <a:srgbClr val="C00000"/>
                  </a:solidFill>
                  <a:latin typeface="Fira Sans Extra Condensed"/>
                  <a:ea typeface="Fira Sans Extra Condensed"/>
                  <a:cs typeface="Fira Sans Extra Condensed"/>
                  <a:sym typeface="Fira Sans Extra Condensed"/>
                </a:rPr>
                <a:t>1 mmHg</a:t>
              </a:r>
              <a:r>
                <a:rPr b="0" i="0" lang="ar" sz="1500" u="none" cap="none" strike="noStrike">
                  <a:solidFill>
                    <a:schemeClr val="dk1"/>
                  </a:solidFill>
                  <a:latin typeface="Fira Sans Extra Condensed"/>
                  <a:ea typeface="Fira Sans Extra Condensed"/>
                  <a:cs typeface="Fira Sans Extra Condensed"/>
                  <a:sym typeface="Fira Sans Extra Condensed"/>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 Unit: </a:t>
              </a:r>
              <a:r>
                <a:rPr b="1" i="0" lang="ar" sz="1500" u="none" cap="none" strike="noStrike">
                  <a:solidFill>
                    <a:schemeClr val="dk1"/>
                  </a:solidFill>
                  <a:latin typeface="Fira Sans Extra Condensed"/>
                  <a:ea typeface="Fira Sans Extra Condensed"/>
                  <a:cs typeface="Fira Sans Extra Condensed"/>
                  <a:sym typeface="Fira Sans Extra Condensed"/>
                </a:rPr>
                <a:t>ml/min/mmHg.</a:t>
              </a:r>
              <a:endParaRPr b="1" i="0" sz="1500" u="none" cap="none" strike="noStrike">
                <a:solidFill>
                  <a:schemeClr val="dk1"/>
                </a:solidFill>
                <a:latin typeface="Arial"/>
                <a:ea typeface="Arial"/>
                <a:cs typeface="Arial"/>
                <a:sym typeface="Arial"/>
              </a:endParaRPr>
            </a:p>
          </p:txBody>
        </p:sp>
        <p:sp>
          <p:nvSpPr>
            <p:cNvPr id="758" name="Google Shape;758;p6"/>
            <p:cNvSpPr/>
            <p:nvPr/>
          </p:nvSpPr>
          <p:spPr>
            <a:xfrm>
              <a:off x="1583821" y="680428"/>
              <a:ext cx="91500" cy="1580400"/>
            </a:xfrm>
            <a:custGeom>
              <a:rect b="b" l="l" r="r" t="t"/>
              <a:pathLst>
                <a:path extrusionOk="0" h="120000" w="120000">
                  <a:moveTo>
                    <a:pt x="60000" y="0"/>
                  </a:moveTo>
                  <a:lnTo>
                    <a:pt x="60000" y="120000"/>
                  </a:lnTo>
                  <a:lnTo>
                    <a:pt x="174133" y="120000"/>
                  </a:lnTo>
                </a:path>
              </a:pathLst>
            </a:custGeom>
            <a:solidFill>
              <a:srgbClr val="FFFFFF"/>
            </a:solidFill>
            <a:ln cap="flat" cmpd="sng" w="25400">
              <a:solidFill>
                <a:srgbClr val="9FC5E8"/>
              </a:solidFill>
              <a:prstDash val="solid"/>
              <a:round/>
              <a:headEnd len="sm" w="sm" type="none"/>
              <a:tailEnd len="sm" w="sm" type="none"/>
            </a:ln>
          </p:spPr>
        </p:sp>
        <p:sp>
          <p:nvSpPr>
            <p:cNvPr id="759" name="Google Shape;759;p6"/>
            <p:cNvSpPr/>
            <p:nvPr/>
          </p:nvSpPr>
          <p:spPr>
            <a:xfrm>
              <a:off x="1724012" y="1680580"/>
              <a:ext cx="7896600" cy="842100"/>
            </a:xfrm>
            <a:prstGeom prst="roundRect">
              <a:avLst>
                <a:gd fmla="val 10000" name="adj"/>
              </a:avLst>
            </a:prstGeom>
            <a:solidFill>
              <a:srgbClr val="FFFFFF"/>
            </a:solid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6"/>
            <p:cNvSpPr txBox="1"/>
            <p:nvPr/>
          </p:nvSpPr>
          <p:spPr>
            <a:xfrm>
              <a:off x="1748671" y="1776053"/>
              <a:ext cx="7804500" cy="675900"/>
            </a:xfrm>
            <a:prstGeom prst="rect">
              <a:avLst/>
            </a:prstGeom>
            <a:solidFill>
              <a:srgbClr val="FFFFFF"/>
            </a:solid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It measures the volume for only 1 mmhg pressure difference across the respiratory membrane. gas volume at other pressures differences is obtained  by multiplying  the diffusion capacity by that pressure difference.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Volume of gas diffusing through the membrane= diffusion capacity x ΔP </a:t>
              </a:r>
              <a:endParaRPr b="0" i="0" sz="1400" u="none" cap="none" strike="noStrike">
                <a:solidFill>
                  <a:srgbClr val="000000"/>
                </a:solidFill>
                <a:latin typeface="Arial"/>
                <a:ea typeface="Arial"/>
                <a:cs typeface="Arial"/>
                <a:sym typeface="Arial"/>
              </a:endParaRPr>
            </a:p>
          </p:txBody>
        </p:sp>
        <p:sp>
          <p:nvSpPr>
            <p:cNvPr id="761" name="Google Shape;761;p6"/>
            <p:cNvSpPr/>
            <p:nvPr/>
          </p:nvSpPr>
          <p:spPr>
            <a:xfrm>
              <a:off x="1724012" y="2601731"/>
              <a:ext cx="7896600" cy="2296800"/>
            </a:xfrm>
            <a:prstGeom prst="roundRect">
              <a:avLst>
                <a:gd fmla="val 10000" name="adj"/>
              </a:avLst>
            </a:prstGeom>
            <a:solidFill>
              <a:srgbClr val="FFFFFF"/>
            </a:solidFill>
            <a:ln cap="flat" cmpd="sng" w="254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6"/>
            <p:cNvSpPr txBox="1"/>
            <p:nvPr/>
          </p:nvSpPr>
          <p:spPr>
            <a:xfrm>
              <a:off x="1806571" y="2729503"/>
              <a:ext cx="7746600" cy="2053200"/>
            </a:xfrm>
            <a:prstGeom prst="rect">
              <a:avLst/>
            </a:prstGeom>
            <a:solidFill>
              <a:srgbClr val="FFFFFF"/>
            </a:solidFill>
            <a:ln>
              <a:noFill/>
            </a:ln>
          </p:spPr>
          <p:txBody>
            <a:bodyPr anchorCtr="0" anchor="ctr" bIns="1250" lIns="1900" spcFirstLastPara="1" rIns="1900" wrap="square" tIns="1250">
              <a:noAutofit/>
            </a:bodyPr>
            <a:lstStyle/>
            <a:p>
              <a:pPr indent="0" lvl="0" marL="0" marR="0" rtl="0" algn="ctr">
                <a:lnSpc>
                  <a:spcPct val="90000"/>
                </a:lnSpc>
                <a:spcBef>
                  <a:spcPts val="0"/>
                </a:spcBef>
                <a:spcAft>
                  <a:spcPts val="0"/>
                </a:spcAft>
                <a:buClr>
                  <a:srgbClr val="000000"/>
                </a:buClr>
                <a:buSzPts val="100"/>
                <a:buFont typeface="Arial"/>
                <a:buNone/>
              </a:pPr>
              <a:r>
                <a:t/>
              </a:r>
              <a:endParaRPr b="0" i="0" sz="1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ctr">
                <a:lnSpc>
                  <a:spcPct val="90000"/>
                </a:lnSpc>
                <a:spcBef>
                  <a:spcPts val="35"/>
                </a:spcBef>
                <a:spcAft>
                  <a:spcPts val="0"/>
                </a:spcAft>
                <a:buClr>
                  <a:srgbClr val="000000"/>
                </a:buClr>
                <a:buSzPts val="1500"/>
                <a:buFont typeface="Arial"/>
                <a:buNone/>
              </a:pPr>
              <a:r>
                <a:rPr lang="ar" sz="1500">
                  <a:solidFill>
                    <a:srgbClr val="666666"/>
                  </a:solidFill>
                  <a:latin typeface="Fira Sans Extra Condensed"/>
                  <a:ea typeface="Fira Sans Extra Condensed"/>
                  <a:cs typeface="Fira Sans Extra Condensed"/>
                  <a:sym typeface="Fira Sans Extra Condensed"/>
                </a:rPr>
                <a:t>E</a:t>
              </a:r>
              <a:r>
                <a:rPr b="0" i="0" lang="ar" sz="1500" u="none" cap="none" strike="noStrike">
                  <a:solidFill>
                    <a:srgbClr val="666666"/>
                  </a:solidFill>
                  <a:latin typeface="Fira Sans Extra Condensed"/>
                  <a:ea typeface="Fira Sans Extra Condensed"/>
                  <a:cs typeface="Fira Sans Extra Condensed"/>
                  <a:sym typeface="Fira Sans Extra Condensed"/>
                </a:rPr>
                <a:t>x. </a:t>
              </a:r>
              <a:r>
                <a:rPr b="1" lang="ar" sz="1500">
                  <a:latin typeface="Fira Sans Extra Condensed"/>
                  <a:ea typeface="Fira Sans Extra Condensed"/>
                  <a:cs typeface="Fira Sans Extra Condensed"/>
                  <a:sym typeface="Fira Sans Extra Condensed"/>
                </a:rPr>
                <a:t>O</a:t>
              </a:r>
              <a:r>
                <a:rPr b="1" i="0" lang="ar" sz="1500" u="none" cap="none" strike="noStrike">
                  <a:solidFill>
                    <a:srgbClr val="000000"/>
                  </a:solidFill>
                  <a:latin typeface="Fira Sans Extra Condensed"/>
                  <a:ea typeface="Fira Sans Extra Condensed"/>
                  <a:cs typeface="Fira Sans Extra Condensed"/>
                  <a:sym typeface="Fira Sans Extra Condensed"/>
                </a:rPr>
                <a:t>xygen diffusion capacity </a:t>
              </a:r>
              <a:r>
                <a:rPr b="1" i="0" lang="ar" sz="1500" u="none" cap="none" strike="noStrike">
                  <a:solidFill>
                    <a:srgbClr val="CC0000"/>
                  </a:solidFill>
                  <a:latin typeface="Fira Sans Extra Condensed"/>
                  <a:ea typeface="Fira Sans Extra Condensed"/>
                  <a:cs typeface="Fira Sans Extra Condensed"/>
                  <a:sym typeface="Fira Sans Extra Condensed"/>
                </a:rPr>
                <a:t>(at rest: 21 ml/min/mmHg)</a:t>
              </a:r>
              <a:r>
                <a:rPr b="1" i="0" lang="ar" sz="1500" u="none" cap="none" strike="noStrike">
                  <a:solidFill>
                    <a:schemeClr val="dk1"/>
                  </a:solidFill>
                  <a:latin typeface="Fira Sans Extra Condensed"/>
                  <a:ea typeface="Fira Sans Extra Condensed"/>
                  <a:cs typeface="Fira Sans Extra Condensed"/>
                  <a:sym typeface="Fira Sans Extra Condensed"/>
                </a:rPr>
                <a:t>.</a:t>
              </a:r>
              <a:endParaRPr b="1"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90000"/>
                </a:lnSpc>
                <a:spcBef>
                  <a:spcPts val="525"/>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Definition:</a:t>
              </a:r>
              <a:r>
                <a:rPr b="0" i="0" lang="ar" sz="1500" u="none" cap="none" strike="noStrike">
                  <a:solidFill>
                    <a:srgbClr val="000000"/>
                  </a:solidFill>
                  <a:latin typeface="Fira Sans Extra Condensed"/>
                  <a:ea typeface="Fira Sans Extra Condensed"/>
                  <a:cs typeface="Fira Sans Extra Condensed"/>
                  <a:sym typeface="Fira Sans Extra Condensed"/>
                </a:rPr>
                <a:t> is a measure of the rate at which oxygen can diffuse from the pulmonary alveoli into the blood.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25"/>
                </a:spcBef>
                <a:spcAft>
                  <a:spcPts val="0"/>
                </a:spcAft>
                <a:buClr>
                  <a:srgbClr val="000000"/>
                </a:buClr>
                <a:buSzPts val="1500"/>
                <a:buFont typeface="Arial"/>
                <a:buNone/>
              </a:pPr>
              <a:r>
                <a:rPr b="1" i="0" lang="ar" sz="1500" u="none" cap="none" strike="noStrike">
                  <a:solidFill>
                    <a:srgbClr val="000000"/>
                  </a:solidFill>
                  <a:latin typeface="Fira Sans Extra Condensed"/>
                  <a:ea typeface="Fira Sans Extra Condensed"/>
                  <a:cs typeface="Fira Sans Extra Condensed"/>
                  <a:sym typeface="Fira Sans Extra Condensed"/>
                </a:rPr>
                <a:t>Unit: </a:t>
              </a:r>
              <a:r>
                <a:rPr b="0" i="0" lang="ar" sz="1500" u="none" cap="none" strike="noStrike">
                  <a:solidFill>
                    <a:srgbClr val="000000"/>
                  </a:solidFill>
                  <a:latin typeface="Fira Sans Extra Condensed"/>
                  <a:ea typeface="Fira Sans Extra Condensed"/>
                  <a:cs typeface="Fira Sans Extra Condensed"/>
                  <a:sym typeface="Fira Sans Extra Condensed"/>
                </a:rPr>
                <a:t>is expressed in terms of milliliters (mls)  of O2 that will diffuse each minute for each millimeter of mercury (mmHg) difference between </a:t>
              </a:r>
              <a:r>
                <a:rPr b="1" i="0" lang="ar" sz="1500" u="none" cap="none" strike="noStrike">
                  <a:solidFill>
                    <a:srgbClr val="000000"/>
                  </a:solidFill>
                  <a:latin typeface="Fira Sans Extra Condensed"/>
                  <a:ea typeface="Fira Sans Extra Condensed"/>
                  <a:cs typeface="Fira Sans Extra Condensed"/>
                  <a:sym typeface="Fira Sans Extra Condensed"/>
                </a:rPr>
                <a:t>alveolar PO2 and pulmonary blood  PO2</a:t>
              </a:r>
              <a:r>
                <a:rPr lang="ar" sz="1500">
                  <a:latin typeface="Fira Sans Extra Condensed"/>
                  <a:ea typeface="Fira Sans Extra Condensed"/>
                  <a:cs typeface="Fira Sans Extra Condensed"/>
                  <a:sym typeface="Fira Sans Extra Condensed"/>
                </a:rPr>
                <a: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90000"/>
                </a:lnSpc>
                <a:spcBef>
                  <a:spcPts val="525"/>
                </a:spcBef>
                <a:spcAft>
                  <a:spcPts val="0"/>
                </a:spcAft>
                <a:buClr>
                  <a:srgbClr val="000000"/>
                </a:buClr>
                <a:buSzPts val="1500"/>
                <a:buFont typeface="Arial"/>
                <a:buNone/>
              </a:pPr>
              <a:r>
                <a:rPr b="1" lang="ar" sz="1500">
                  <a:latin typeface="Fira Sans Extra Condensed"/>
                  <a:ea typeface="Fira Sans Extra Condensed"/>
                  <a:cs typeface="Fira Sans Extra Condensed"/>
                  <a:sym typeface="Fira Sans Extra Condensed"/>
                </a:rPr>
                <a:t>E</a:t>
              </a:r>
              <a:r>
                <a:rPr b="1" i="0" lang="ar" sz="1500" u="none" cap="none" strike="noStrike">
                  <a:solidFill>
                    <a:srgbClr val="000000"/>
                  </a:solidFill>
                  <a:latin typeface="Fira Sans Extra Condensed"/>
                  <a:ea typeface="Fira Sans Extra Condensed"/>
                  <a:cs typeface="Fira Sans Extra Condensed"/>
                  <a:sym typeface="Fira Sans Extra Condensed"/>
                </a:rPr>
                <a:t>.g : </a:t>
              </a:r>
              <a:r>
                <a:rPr b="0" i="0" lang="ar" sz="1500" u="none" cap="none" strike="noStrike">
                  <a:solidFill>
                    <a:srgbClr val="000000"/>
                  </a:solidFill>
                  <a:latin typeface="Fira Sans Extra Condensed"/>
                  <a:ea typeface="Fira Sans Extra Condensed"/>
                  <a:cs typeface="Fira Sans Extra Condensed"/>
                  <a:sym typeface="Fira Sans Extra Condensed"/>
                </a:rPr>
                <a:t>The volume of O2 diffusing through the membrane each minute If the oxygen pressure difference across the respiratory membrane is 11 mmHg = (11x21) = 230 ml, </a:t>
              </a:r>
              <a:r>
                <a:rPr lang="ar" sz="1500">
                  <a:solidFill>
                    <a:srgbClr val="666666"/>
                  </a:solidFill>
                  <a:latin typeface="Fira Sans Extra Condensed"/>
                  <a:ea typeface="Fira Sans Extra Condensed"/>
                  <a:cs typeface="Fira Sans Extra Condensed"/>
                  <a:sym typeface="Fira Sans Extra Condensed"/>
                </a:rPr>
                <a:t>i</a:t>
              </a:r>
              <a:r>
                <a:rPr b="0" i="0" lang="ar" sz="1500" u="none" cap="none" strike="noStrike">
                  <a:solidFill>
                    <a:srgbClr val="666666"/>
                  </a:solidFill>
                  <a:latin typeface="Fira Sans Extra Condensed"/>
                  <a:ea typeface="Fira Sans Extra Condensed"/>
                  <a:cs typeface="Fira Sans Extra Condensed"/>
                  <a:sym typeface="Fira Sans Extra Condensed"/>
                </a:rPr>
                <a:t>s it enough?</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 it’s enough to supply the O2 needed by the tissues during rest.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25"/>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 N.B: During rest tissues consume 250ml O2/min. </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63" name="Google Shape;763;p6"/>
            <p:cNvSpPr/>
            <p:nvPr/>
          </p:nvSpPr>
          <p:spPr>
            <a:xfrm>
              <a:off x="1583821" y="723428"/>
              <a:ext cx="91500" cy="3069600"/>
            </a:xfrm>
            <a:custGeom>
              <a:rect b="b" l="l" r="r" t="t"/>
              <a:pathLst>
                <a:path extrusionOk="0" h="120000" w="120000">
                  <a:moveTo>
                    <a:pt x="60000" y="0"/>
                  </a:moveTo>
                  <a:lnTo>
                    <a:pt x="60000" y="120000"/>
                  </a:lnTo>
                  <a:lnTo>
                    <a:pt x="174133" y="120000"/>
                  </a:lnTo>
                </a:path>
              </a:pathLst>
            </a:custGeom>
            <a:solidFill>
              <a:srgbClr val="FFFFFF"/>
            </a:solidFill>
            <a:ln cap="flat" cmpd="sng" w="25400">
              <a:solidFill>
                <a:srgbClr val="9FC5E8"/>
              </a:solidFill>
              <a:prstDash val="solid"/>
              <a:round/>
              <a:headEnd len="sm" w="sm" type="none"/>
              <a:tailEnd len="sm" w="sm" type="none"/>
            </a:ln>
          </p:spPr>
        </p:sp>
      </p:grpSp>
      <p:cxnSp>
        <p:nvCxnSpPr>
          <p:cNvPr id="764" name="Google Shape;764;p6"/>
          <p:cNvCxnSpPr/>
          <p:nvPr/>
        </p:nvCxnSpPr>
        <p:spPr>
          <a:xfrm>
            <a:off x="1019331" y="1433117"/>
            <a:ext cx="7874400" cy="5400"/>
          </a:xfrm>
          <a:prstGeom prst="straightConnector1">
            <a:avLst/>
          </a:prstGeom>
          <a:noFill/>
          <a:ln cap="flat" cmpd="sng" w="28575">
            <a:solidFill>
              <a:srgbClr val="9FC5E8"/>
            </a:solidFill>
            <a:prstDash val="solid"/>
            <a:round/>
            <a:headEnd len="sm" w="sm" type="none"/>
            <a:tailEnd len="sm" w="sm" type="none"/>
          </a:ln>
        </p:spPr>
      </p:cxnSp>
      <p:cxnSp>
        <p:nvCxnSpPr>
          <p:cNvPr id="765" name="Google Shape;765;p6"/>
          <p:cNvCxnSpPr/>
          <p:nvPr/>
        </p:nvCxnSpPr>
        <p:spPr>
          <a:xfrm>
            <a:off x="1019331" y="3869917"/>
            <a:ext cx="7874400" cy="5400"/>
          </a:xfrm>
          <a:prstGeom prst="straightConnector1">
            <a:avLst/>
          </a:prstGeom>
          <a:noFill/>
          <a:ln cap="flat" cmpd="sng" w="28575">
            <a:solidFill>
              <a:srgbClr val="9FC5E8"/>
            </a:solidFill>
            <a:prstDash val="solid"/>
            <a:round/>
            <a:headEnd len="sm" w="sm" type="none"/>
            <a:tailEnd len="sm" w="sm" type="none"/>
          </a:ln>
        </p:spPr>
      </p:cxnSp>
      <p:cxnSp>
        <p:nvCxnSpPr>
          <p:cNvPr id="766" name="Google Shape;766;p6"/>
          <p:cNvCxnSpPr/>
          <p:nvPr/>
        </p:nvCxnSpPr>
        <p:spPr>
          <a:xfrm>
            <a:off x="1019331" y="3412717"/>
            <a:ext cx="7874400" cy="5400"/>
          </a:xfrm>
          <a:prstGeom prst="straightConnector1">
            <a:avLst/>
          </a:prstGeom>
          <a:noFill/>
          <a:ln cap="flat" cmpd="sng" w="28575">
            <a:solidFill>
              <a:srgbClr val="9FC5E8"/>
            </a:solidFill>
            <a:prstDash val="solid"/>
            <a:round/>
            <a:headEnd len="sm" w="sm" type="none"/>
            <a:tailEnd len="sm" w="sm" type="none"/>
          </a:ln>
        </p:spPr>
      </p:cxnSp>
      <p:pic>
        <p:nvPicPr>
          <p:cNvPr id="767" name="Google Shape;767;p6"/>
          <p:cNvPicPr preferRelativeResize="0"/>
          <p:nvPr/>
        </p:nvPicPr>
        <p:blipFill>
          <a:blip r:embed="rId4">
            <a:alphaModFix/>
          </a:blip>
          <a:stretch>
            <a:fillRect/>
          </a:stretch>
        </p:blipFill>
        <p:spPr>
          <a:xfrm>
            <a:off x="6069825" y="4196150"/>
            <a:ext cx="2602950" cy="740500"/>
          </a:xfrm>
          <a:prstGeom prst="rect">
            <a:avLst/>
          </a:prstGeom>
          <a:noFill/>
          <a:ln cap="flat" cmpd="sng" w="28575">
            <a:solidFill>
              <a:srgbClr val="9FC5E8"/>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7"/>
          <p:cNvSpPr txBox="1"/>
          <p:nvPr/>
        </p:nvSpPr>
        <p:spPr>
          <a:xfrm>
            <a:off x="253000" y="3829125"/>
            <a:ext cx="46935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ar" sz="1500" u="none" cap="none" strike="noStrike">
                <a:solidFill>
                  <a:srgbClr val="666666"/>
                </a:solidFill>
                <a:latin typeface="Fira Sans Extra Condensed"/>
                <a:ea typeface="Fira Sans Extra Condensed"/>
                <a:cs typeface="Fira Sans Extra Condensed"/>
                <a:sym typeface="Fira Sans Extra Condensed"/>
              </a:rPr>
              <a:t>During exercise: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666666"/>
                </a:solidFill>
                <a:latin typeface="Fira Sans Extra Condensed"/>
                <a:ea typeface="Fira Sans Extra Condensed"/>
                <a:cs typeface="Fira Sans Extra Condensed"/>
                <a:sym typeface="Fira Sans Extra Condensed"/>
              </a:rPr>
              <a:t>O2 </a:t>
            </a:r>
            <a:r>
              <a:rPr lang="ar" sz="1500">
                <a:solidFill>
                  <a:srgbClr val="666666"/>
                </a:solidFill>
                <a:latin typeface="Fira Sans Extra Condensed"/>
                <a:ea typeface="Fira Sans Extra Condensed"/>
                <a:cs typeface="Fira Sans Extra Condensed"/>
                <a:sym typeface="Fira Sans Extra Condensed"/>
              </a:rPr>
              <a:t>R</a:t>
            </a:r>
            <a:r>
              <a:rPr b="0" i="0" lang="ar" sz="1500" u="none" cap="none" strike="noStrike">
                <a:solidFill>
                  <a:srgbClr val="666666"/>
                </a:solidFill>
                <a:latin typeface="Fira Sans Extra Condensed"/>
                <a:ea typeface="Fira Sans Extra Condensed"/>
                <a:cs typeface="Fira Sans Extra Condensed"/>
                <a:sym typeface="Fira Sans Extra Condensed"/>
              </a:rPr>
              <a:t>equirement increases→ </a:t>
            </a:r>
            <a:r>
              <a:rPr lang="ar" sz="1500">
                <a:solidFill>
                  <a:srgbClr val="666666"/>
                </a:solidFill>
                <a:latin typeface="Fira Sans Extra Condensed"/>
                <a:ea typeface="Fira Sans Extra Condensed"/>
                <a:cs typeface="Fira Sans Extra Condensed"/>
                <a:sym typeface="Fira Sans Extra Condensed"/>
              </a:rPr>
              <a:t>C</a:t>
            </a:r>
            <a:r>
              <a:rPr b="0" i="0" lang="ar" sz="1500" u="none" cap="none" strike="noStrike">
                <a:solidFill>
                  <a:srgbClr val="666666"/>
                </a:solidFill>
                <a:latin typeface="Fira Sans Extra Condensed"/>
                <a:ea typeface="Fira Sans Extra Condensed"/>
                <a:cs typeface="Fira Sans Extra Condensed"/>
                <a:sym typeface="Fira Sans Extra Condensed"/>
              </a:rPr>
              <a:t>ardiac output increases → </a:t>
            </a:r>
            <a:r>
              <a:rPr lang="ar" sz="1500">
                <a:solidFill>
                  <a:srgbClr val="666666"/>
                </a:solidFill>
                <a:latin typeface="Fira Sans Extra Condensed"/>
                <a:ea typeface="Fira Sans Extra Condensed"/>
                <a:cs typeface="Fira Sans Extra Condensed"/>
                <a:sym typeface="Fira Sans Extra Condensed"/>
              </a:rPr>
              <a:t>T</a:t>
            </a:r>
            <a:r>
              <a:rPr b="0" i="0" lang="ar" sz="1500" u="none" cap="none" strike="noStrike">
                <a:solidFill>
                  <a:srgbClr val="666666"/>
                </a:solidFill>
                <a:latin typeface="Fira Sans Extra Condensed"/>
                <a:ea typeface="Fira Sans Extra Condensed"/>
                <a:cs typeface="Fira Sans Extra Condensed"/>
                <a:sym typeface="Fira Sans Extra Condensed"/>
              </a:rPr>
              <a:t>ime blood remained pulmonary capillaries decreases, </a:t>
            </a:r>
            <a:r>
              <a:rPr lang="ar" sz="1500">
                <a:solidFill>
                  <a:srgbClr val="666666"/>
                </a:solidFill>
                <a:latin typeface="Fira Sans Extra Condensed"/>
                <a:ea typeface="Fira Sans Extra Condensed"/>
                <a:cs typeface="Fira Sans Extra Condensed"/>
                <a:sym typeface="Fira Sans Extra Condensed"/>
              </a:rPr>
              <a:t>b</a:t>
            </a:r>
            <a:r>
              <a:rPr b="0" i="0" lang="ar" sz="1500" u="none" cap="none" strike="noStrike">
                <a:solidFill>
                  <a:srgbClr val="666666"/>
                </a:solidFill>
                <a:latin typeface="Fira Sans Extra Condensed"/>
                <a:ea typeface="Fira Sans Extra Condensed"/>
                <a:cs typeface="Fira Sans Extra Condensed"/>
                <a:sym typeface="Fira Sans Extra Condensed"/>
              </a:rPr>
              <a:t>ut the blood is almost completely saturated with O2 when it leaves the pulmonary capillaries</a:t>
            </a:r>
            <a:r>
              <a:rPr lang="ar" sz="1500">
                <a:solidFill>
                  <a:srgbClr val="666666"/>
                </a:solidFill>
                <a:latin typeface="Fira Sans Extra Condensed"/>
                <a:ea typeface="Fira Sans Extra Condensed"/>
                <a:cs typeface="Fira Sans Extra Condensed"/>
                <a:sym typeface="Fira Sans Extra Condensed"/>
              </a:rPr>
              <a:t> </a:t>
            </a:r>
            <a:r>
              <a:rPr lang="ar" sz="1500">
                <a:solidFill>
                  <a:srgbClr val="666666"/>
                </a:solidFill>
                <a:latin typeface="Fira Sans Extra Condensed"/>
                <a:ea typeface="Fira Sans Extra Condensed"/>
                <a:cs typeface="Fira Sans Extra Condensed"/>
                <a:sym typeface="Fira Sans Extra Condensed"/>
              </a:rPr>
              <a:t>because</a:t>
            </a:r>
            <a:r>
              <a:rPr lang="ar" sz="1500">
                <a:solidFill>
                  <a:srgbClr val="666666"/>
                </a:solidFill>
                <a:latin typeface="Fira Sans Extra Condensed"/>
                <a:ea typeface="Fira Sans Extra Condensed"/>
                <a:cs typeface="Fira Sans Extra Condensed"/>
                <a:sym typeface="Fira Sans Extra Condensed"/>
              </a:rPr>
              <a:t> of what we said. </a:t>
            </a:r>
            <a:endParaRPr b="0" i="0" sz="15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6666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7"/>
          <p:cNvSpPr txBox="1"/>
          <p:nvPr>
            <p:ph type="title"/>
          </p:nvPr>
        </p:nvSpPr>
        <p:spPr>
          <a:xfrm>
            <a:off x="252960" y="166366"/>
            <a:ext cx="8429700" cy="46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ar" sz="2500"/>
              <a:t>Increased Oxygen Diffusing Capacity During Exercise </a:t>
            </a:r>
            <a:br>
              <a:rPr lang="ar" sz="2500"/>
            </a:br>
            <a:br>
              <a:rPr lang="ar" sz="2500">
                <a:solidFill>
                  <a:srgbClr val="002060"/>
                </a:solidFill>
                <a:latin typeface="Times New Roman"/>
                <a:ea typeface="Times New Roman"/>
                <a:cs typeface="Times New Roman"/>
                <a:sym typeface="Times New Roman"/>
              </a:rPr>
            </a:br>
            <a:br>
              <a:rPr lang="ar" sz="2500"/>
            </a:br>
            <a:endParaRPr sz="2500"/>
          </a:p>
        </p:txBody>
      </p:sp>
      <p:sp>
        <p:nvSpPr>
          <p:cNvPr id="774" name="Google Shape;774;p7"/>
          <p:cNvSpPr txBox="1"/>
          <p:nvPr/>
        </p:nvSpPr>
        <p:spPr>
          <a:xfrm>
            <a:off x="590450" y="1153750"/>
            <a:ext cx="8429700" cy="6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rPr>
              <a:t>Increased number of the open pulmonary capillaries which were dormant, and dilation of the already opened vessels to their maximal. This increases the surface area for gas exchange</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sp>
        <p:nvSpPr>
          <p:cNvPr id="775" name="Google Shape;775;p7"/>
          <p:cNvSpPr/>
          <p:nvPr/>
        </p:nvSpPr>
        <p:spPr>
          <a:xfrm>
            <a:off x="252960" y="1249005"/>
            <a:ext cx="337500" cy="343500"/>
          </a:xfrm>
          <a:prstGeom prst="diamond">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7"/>
          <p:cNvSpPr txBox="1"/>
          <p:nvPr/>
        </p:nvSpPr>
        <p:spPr>
          <a:xfrm>
            <a:off x="390250" y="664650"/>
            <a:ext cx="72495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ar" sz="1400" u="none" cap="none" strike="noStrike">
                <a:solidFill>
                  <a:schemeClr val="dk1"/>
                </a:solidFill>
                <a:latin typeface="Fira Sans Extra Condensed"/>
                <a:ea typeface="Fira Sans Extra Condensed"/>
                <a:cs typeface="Fira Sans Extra Condensed"/>
                <a:sym typeface="Fira Sans Extra Condensed"/>
              </a:rPr>
              <a:t>The diffusing capacity for oxygen increases about three times  during exercise ( ⁓ 64 ml/mmHg/min). </a:t>
            </a:r>
            <a:r>
              <a:rPr b="0" i="0" lang="ar" sz="1400" u="sng" cap="none" strike="noStrike">
                <a:solidFill>
                  <a:schemeClr val="dk1"/>
                </a:solidFill>
                <a:latin typeface="Fira Sans Extra Condensed"/>
                <a:ea typeface="Fira Sans Extra Condensed"/>
                <a:cs typeface="Fira Sans Extra Condensed"/>
                <a:sym typeface="Fira Sans Extra Condensed"/>
              </a:rPr>
              <a:t>This is due to:</a:t>
            </a:r>
            <a:endParaRPr b="0" i="0" sz="1400" u="sng" cap="none" strike="noStrike">
              <a:solidFill>
                <a:srgbClr val="000000"/>
              </a:solidFill>
              <a:latin typeface="Fira Sans Extra Condensed"/>
              <a:ea typeface="Fira Sans Extra Condensed"/>
              <a:cs typeface="Fira Sans Extra Condensed"/>
              <a:sym typeface="Fira Sans Extra Condensed"/>
            </a:endParaRPr>
          </a:p>
        </p:txBody>
      </p:sp>
      <p:pic>
        <p:nvPicPr>
          <p:cNvPr descr="نتيجة بحث الصور عن ‪diffusion capacity of the respiratory membrane in exercises‬‏" id="777" name="Google Shape;777;p7"/>
          <p:cNvPicPr preferRelativeResize="0"/>
          <p:nvPr/>
        </p:nvPicPr>
        <p:blipFill rotWithShape="1">
          <a:blip r:embed="rId3">
            <a:alphaModFix/>
          </a:blip>
          <a:srcRect b="0" l="0" r="0" t="0"/>
          <a:stretch/>
        </p:blipFill>
        <p:spPr>
          <a:xfrm>
            <a:off x="7576275" y="3394705"/>
            <a:ext cx="1538374" cy="1812470"/>
          </a:xfrm>
          <a:prstGeom prst="rect">
            <a:avLst/>
          </a:prstGeom>
          <a:solidFill>
            <a:schemeClr val="lt1"/>
          </a:solidFill>
          <a:ln cap="flat" cmpd="sng" w="28575">
            <a:solidFill>
              <a:srgbClr val="9FC5E8"/>
            </a:solidFill>
            <a:prstDash val="solid"/>
            <a:miter lim="800000"/>
            <a:headEnd len="sm" w="sm" type="none"/>
            <a:tailEnd len="sm" w="sm" type="none"/>
          </a:ln>
        </p:spPr>
      </p:pic>
      <p:sp>
        <p:nvSpPr>
          <p:cNvPr id="778" name="Google Shape;778;p7"/>
          <p:cNvSpPr txBox="1"/>
          <p:nvPr/>
        </p:nvSpPr>
        <p:spPr>
          <a:xfrm>
            <a:off x="551047" y="1761651"/>
            <a:ext cx="7249500" cy="34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ar" sz="1600" u="none" cap="none" strike="noStrike">
                <a:solidFill>
                  <a:srgbClr val="002060"/>
                </a:solidFill>
                <a:latin typeface="Times New Roman"/>
                <a:ea typeface="Times New Roman"/>
                <a:cs typeface="Times New Roman"/>
                <a:sym typeface="Times New Roman"/>
              </a:rPr>
              <a:t> </a:t>
            </a:r>
            <a:r>
              <a:rPr b="0" i="0" lang="ar" sz="1500" u="none" cap="none" strike="noStrike">
                <a:solidFill>
                  <a:schemeClr val="dk1"/>
                </a:solidFill>
                <a:latin typeface="Fira Sans Extra Condensed"/>
                <a:ea typeface="Fira Sans Extra Condensed"/>
                <a:cs typeface="Fira Sans Extra Condensed"/>
                <a:sym typeface="Fira Sans Extra Condensed"/>
              </a:rPr>
              <a:t>Increased alveolar ventilation per minute.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sp>
        <p:nvSpPr>
          <p:cNvPr id="779" name="Google Shape;779;p7"/>
          <p:cNvSpPr/>
          <p:nvPr/>
        </p:nvSpPr>
        <p:spPr>
          <a:xfrm>
            <a:off x="229475" y="1794160"/>
            <a:ext cx="337500" cy="343500"/>
          </a:xfrm>
          <a:prstGeom prst="diamond">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7"/>
          <p:cNvSpPr txBox="1"/>
          <p:nvPr/>
        </p:nvSpPr>
        <p:spPr>
          <a:xfrm>
            <a:off x="551047" y="2154220"/>
            <a:ext cx="7249500" cy="34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rgbClr val="3D85C6"/>
                </a:solidFill>
                <a:latin typeface="Fira Sans Extra Condensed"/>
                <a:ea typeface="Fira Sans Extra Condensed"/>
                <a:cs typeface="Fira Sans Extra Condensed"/>
                <a:sym typeface="Fira Sans Extra Condensed"/>
              </a:rPr>
              <a:t> </a:t>
            </a:r>
            <a:r>
              <a:rPr b="0" i="0" lang="ar" sz="1500" u="none" cap="none" strike="noStrike">
                <a:solidFill>
                  <a:schemeClr val="dk1"/>
                </a:solidFill>
                <a:latin typeface="Fira Sans Extra Condensed"/>
                <a:ea typeface="Fira Sans Extra Condensed"/>
                <a:cs typeface="Fira Sans Extra Condensed"/>
                <a:sym typeface="Fira Sans Extra Condensed"/>
              </a:rPr>
              <a:t>Better matching of ventilation of the alveoli (V) with the perfusion of the pulmonary capillaries (Q) i.e (V/Q ratio). </a:t>
            </a:r>
            <a:r>
              <a:rPr b="0" i="0" lang="ar" sz="1500" u="none" cap="none" strike="noStrike">
                <a:solidFill>
                  <a:srgbClr val="93C47D"/>
                </a:solidFill>
                <a:latin typeface="Fira Sans Extra Condensed"/>
                <a:ea typeface="Fira Sans Extra Condensed"/>
                <a:cs typeface="Fira Sans Extra Condensed"/>
                <a:sym typeface="Fira Sans Extra Condensed"/>
              </a:rPr>
              <a:t>(become equal at base, middle and apex of the lung)</a:t>
            </a:r>
            <a:endParaRPr b="0" i="0" sz="1500" u="none" cap="none" strike="noStrike">
              <a:solidFill>
                <a:srgbClr val="93C47D"/>
              </a:solidFill>
              <a:latin typeface="Fira Sans Extra Condensed"/>
              <a:ea typeface="Fira Sans Extra Condensed"/>
              <a:cs typeface="Fira Sans Extra Condensed"/>
              <a:sym typeface="Fira Sans Extra Condensed"/>
            </a:endParaRPr>
          </a:p>
        </p:txBody>
      </p:sp>
      <p:sp>
        <p:nvSpPr>
          <p:cNvPr id="781" name="Google Shape;781;p7"/>
          <p:cNvSpPr/>
          <p:nvPr/>
        </p:nvSpPr>
        <p:spPr>
          <a:xfrm>
            <a:off x="229475" y="2265856"/>
            <a:ext cx="337500" cy="343500"/>
          </a:xfrm>
          <a:prstGeom prst="diamond">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7"/>
          <p:cNvSpPr txBox="1"/>
          <p:nvPr/>
        </p:nvSpPr>
        <p:spPr>
          <a:xfrm>
            <a:off x="7561713" y="2378900"/>
            <a:ext cx="1567500" cy="10158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ar" sz="1000" u="none" cap="none" strike="noStrike">
                <a:solidFill>
                  <a:srgbClr val="666666"/>
                </a:solidFill>
                <a:latin typeface="Fira Sans Extra Condensed"/>
                <a:ea typeface="Fira Sans Extra Condensed"/>
                <a:cs typeface="Fira Sans Extra Condensed"/>
                <a:sym typeface="Fira Sans Extra Condensed"/>
              </a:rPr>
              <a:t>The curve show how the blood remain a little time in the pulmonary capillaries But that doesn’t affect the saturation of O₂</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783" name="Google Shape;783;p7"/>
          <p:cNvSpPr txBox="1"/>
          <p:nvPr/>
        </p:nvSpPr>
        <p:spPr>
          <a:xfrm>
            <a:off x="253000" y="2770050"/>
            <a:ext cx="71286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rPr>
              <a:t>At rest the blood normally stays in the lung capillaries about three times as long as necessary to cause full oxygenation </a:t>
            </a:r>
            <a:r>
              <a:rPr b="0" i="0" lang="ar" sz="1500" u="none" cap="none" strike="noStrike">
                <a:solidFill>
                  <a:srgbClr val="93C47D"/>
                </a:solidFill>
                <a:latin typeface="Fira Sans Extra Condensed"/>
                <a:ea typeface="Fira Sans Extra Condensed"/>
                <a:cs typeface="Fira Sans Extra Condensed"/>
                <a:sym typeface="Fira Sans Extra Condensed"/>
              </a:rPr>
              <a:t>(means that we only need 1\3 of the time) </a:t>
            </a:r>
            <a:r>
              <a:rPr b="0" i="0" lang="ar" sz="1500" u="none" cap="none" strike="noStrike">
                <a:solidFill>
                  <a:schemeClr val="dk1"/>
                </a:solidFill>
                <a:latin typeface="Fira Sans Extra Condensed"/>
                <a:ea typeface="Fira Sans Extra Condensed"/>
                <a:cs typeface="Fira Sans Extra Condensed"/>
                <a:sym typeface="Fira Sans Extra Condensed"/>
              </a:rPr>
              <a:t>. </a:t>
            </a:r>
            <a:r>
              <a:rPr lang="ar" sz="1500">
                <a:solidFill>
                  <a:schemeClr val="dk1"/>
                </a:solidFill>
                <a:latin typeface="Fira Sans Extra Condensed"/>
                <a:ea typeface="Fira Sans Extra Condensed"/>
                <a:cs typeface="Fira Sans Extra Condensed"/>
                <a:sym typeface="Fira Sans Extra Condensed"/>
              </a:rPr>
              <a:t>T</a:t>
            </a:r>
            <a:r>
              <a:rPr b="0" i="0" lang="ar" sz="1500" u="none" cap="none" strike="noStrike">
                <a:solidFill>
                  <a:schemeClr val="dk1"/>
                </a:solidFill>
                <a:latin typeface="Fira Sans Extra Condensed"/>
                <a:ea typeface="Fira Sans Extra Condensed"/>
                <a:cs typeface="Fira Sans Extra Condensed"/>
                <a:sym typeface="Fira Sans Extra Condensed"/>
              </a:rPr>
              <a:t>herefore</a:t>
            </a:r>
            <a:r>
              <a:rPr b="1" i="0" lang="ar" sz="1500" u="none" cap="none" strike="noStrike">
                <a:solidFill>
                  <a:schemeClr val="dk1"/>
                </a:solidFill>
                <a:latin typeface="Fira Sans Extra Condensed"/>
                <a:ea typeface="Fira Sans Extra Condensed"/>
                <a:cs typeface="Fira Sans Extra Condensed"/>
                <a:sym typeface="Fira Sans Extra Condensed"/>
              </a:rPr>
              <a:t>, even with shortened time of exposure of the blood to the alveolar air in exercise, the blood is still fully oxygenated or nearly so</a:t>
            </a:r>
            <a:r>
              <a:rPr lang="ar" sz="1500">
                <a:solidFill>
                  <a:schemeClr val="dk1"/>
                </a:solidFill>
                <a:latin typeface="Fira Sans Extra Condensed"/>
                <a:ea typeface="Fira Sans Extra Condensed"/>
                <a:cs typeface="Fira Sans Extra Condensed"/>
                <a:sym typeface="Fira Sans Extra Condensed"/>
              </a:rPr>
              <a:t>.</a:t>
            </a:r>
            <a:endParaRPr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graphicFrame>
        <p:nvGraphicFramePr>
          <p:cNvPr id="788" name="Google Shape;788;p8"/>
          <p:cNvGraphicFramePr/>
          <p:nvPr/>
        </p:nvGraphicFramePr>
        <p:xfrm>
          <a:off x="65315" y="1225082"/>
          <a:ext cx="3000000" cy="3000000"/>
        </p:xfrm>
        <a:graphic>
          <a:graphicData uri="http://schemas.openxmlformats.org/drawingml/2006/table">
            <a:tbl>
              <a:tblPr bandRow="1" firstRow="1">
                <a:noFill/>
                <a:tableStyleId>{4490903D-8D81-4D7E-A59D-9B9B862D5D4E}</a:tableStyleId>
              </a:tblPr>
              <a:tblGrid>
                <a:gridCol w="1252775"/>
                <a:gridCol w="1936750"/>
                <a:gridCol w="4082150"/>
              </a:tblGrid>
              <a:tr h="9312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9050">
                      <a:solidFill>
                        <a:srgbClr val="FFFFFF"/>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FFFFFF"/>
                      </a:solidFill>
                      <a:prstDash val="dash"/>
                      <a:round/>
                      <a:headEnd len="sm" w="sm" type="none"/>
                      <a:tailEnd len="sm" w="sm" type="none"/>
                    </a:lnT>
                    <a:lnB cap="flat" cmpd="sng" w="19050">
                      <a:solidFill>
                        <a:srgbClr val="9FC5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rPr>
                        <a:t>O2</a:t>
                      </a:r>
                      <a:r>
                        <a:rPr b="1" i="0" lang="ar" sz="1500" u="none" cap="none" strike="noStrike">
                          <a:solidFill>
                            <a:schemeClr val="dk1"/>
                          </a:solidFill>
                          <a:latin typeface="Fira Sans Extra Condensed"/>
                          <a:ea typeface="Fira Sans Extra Condensed"/>
                          <a:cs typeface="Fira Sans Extra Condensed"/>
                          <a:sym typeface="Fira Sans Extra Condensed"/>
                        </a:rPr>
                        <a:t> </a:t>
                      </a:r>
                      <a:r>
                        <a:rPr b="1" lang="ar" sz="1500">
                          <a:solidFill>
                            <a:schemeClr val="dk1"/>
                          </a:solidFill>
                          <a:latin typeface="Fira Sans Extra Condensed"/>
                          <a:ea typeface="Fira Sans Extra Condensed"/>
                          <a:cs typeface="Fira Sans Extra Condensed"/>
                          <a:sym typeface="Fira Sans Extra Condensed"/>
                        </a:rPr>
                        <a:t>D</a:t>
                      </a:r>
                      <a:r>
                        <a:rPr b="1" i="0" lang="ar" sz="1500" u="none" cap="none" strike="noStrike">
                          <a:solidFill>
                            <a:schemeClr val="dk1"/>
                          </a:solidFill>
                          <a:latin typeface="Fira Sans Extra Condensed"/>
                          <a:ea typeface="Fira Sans Extra Condensed"/>
                          <a:cs typeface="Fira Sans Extra Condensed"/>
                          <a:sym typeface="Fira Sans Extra Condensed"/>
                        </a:rPr>
                        <a:t>iffusing capacity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rPr>
                        <a:t>CO2</a:t>
                      </a:r>
                      <a:r>
                        <a:rPr b="1" i="0" lang="ar" sz="1500" u="none" cap="none" strike="noStrike">
                          <a:solidFill>
                            <a:schemeClr val="dk1"/>
                          </a:solidFill>
                          <a:latin typeface="Fira Sans Extra Condensed"/>
                          <a:ea typeface="Fira Sans Extra Condensed"/>
                          <a:cs typeface="Fira Sans Extra Condensed"/>
                          <a:sym typeface="Fira Sans Extra Condensed"/>
                        </a:rPr>
                        <a:t> Diffusing capacity</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chemeClr val="dk1"/>
                          </a:solidFill>
                          <a:latin typeface="Fira Sans Extra Condensed"/>
                          <a:ea typeface="Fira Sans Extra Condensed"/>
                          <a:cs typeface="Fira Sans Extra Condensed"/>
                          <a:sym typeface="Fira Sans Extra Condensed"/>
                        </a:rPr>
                        <a:t>CO2 </a:t>
                      </a:r>
                      <a:r>
                        <a:rPr b="1" lang="ar" sz="1500">
                          <a:solidFill>
                            <a:schemeClr val="dk1"/>
                          </a:solidFill>
                          <a:latin typeface="Fira Sans Extra Condensed"/>
                          <a:ea typeface="Fira Sans Extra Condensed"/>
                          <a:cs typeface="Fira Sans Extra Condensed"/>
                          <a:sym typeface="Fira Sans Extra Condensed"/>
                        </a:rPr>
                        <a:t>D</a:t>
                      </a:r>
                      <a:r>
                        <a:rPr b="1" i="0" lang="ar" sz="1500" u="none" cap="none" strike="noStrike">
                          <a:solidFill>
                            <a:schemeClr val="dk1"/>
                          </a:solidFill>
                          <a:latin typeface="Fira Sans Extra Condensed"/>
                          <a:ea typeface="Fira Sans Extra Condensed"/>
                          <a:cs typeface="Fira Sans Extra Condensed"/>
                          <a:sym typeface="Fira Sans Extra Condensed"/>
                        </a:rPr>
                        <a:t>iffusion coefficient</a:t>
                      </a:r>
                      <a:r>
                        <a:rPr b="0" i="0" lang="ar" sz="1500" u="none" cap="none" strike="noStrike">
                          <a:solidFill>
                            <a:schemeClr val="dk1"/>
                          </a:solidFill>
                          <a:latin typeface="Fira Sans Extra Condensed"/>
                          <a:ea typeface="Fira Sans Extra Condensed"/>
                          <a:cs typeface="Fira Sans Extra Condensed"/>
                          <a:sym typeface="Fira Sans Extra Condensed"/>
                        </a:rPr>
                        <a:t>: 20 </a:t>
                      </a:r>
                      <a:r>
                        <a:rPr lang="ar" sz="1500">
                          <a:solidFill>
                            <a:schemeClr val="dk1"/>
                          </a:solidFill>
                          <a:latin typeface="Fira Sans Extra Condensed"/>
                          <a:ea typeface="Fira Sans Extra Condensed"/>
                          <a:cs typeface="Fira Sans Extra Condensed"/>
                          <a:sym typeface="Fira Sans Extra Condensed"/>
                        </a:rPr>
                        <a:t>T</a:t>
                      </a:r>
                      <a:r>
                        <a:rPr b="0" i="0" lang="ar" sz="1500" u="none" cap="none" strike="noStrike">
                          <a:solidFill>
                            <a:schemeClr val="dk1"/>
                          </a:solidFill>
                          <a:latin typeface="Fira Sans Extra Condensed"/>
                          <a:ea typeface="Fira Sans Extra Condensed"/>
                          <a:cs typeface="Fira Sans Extra Condensed"/>
                          <a:sym typeface="Fira Sans Extra Condensed"/>
                        </a:rPr>
                        <a:t>imes </a:t>
                      </a:r>
                      <a:r>
                        <a:rPr b="0" i="0" lang="ar" sz="1500" u="none" cap="none" strike="noStrike">
                          <a:solidFill>
                            <a:srgbClr val="A61C00"/>
                          </a:solidFill>
                          <a:latin typeface="Fira Sans Extra Condensed"/>
                          <a:ea typeface="Fira Sans Extra Condensed"/>
                          <a:cs typeface="Fira Sans Extra Condensed"/>
                          <a:sym typeface="Fira Sans Extra Condensed"/>
                        </a:rPr>
                        <a:t>greater</a:t>
                      </a:r>
                      <a:r>
                        <a:rPr b="0" i="0" lang="ar" sz="1500" u="none" cap="none" strike="noStrike">
                          <a:solidFill>
                            <a:schemeClr val="dk1"/>
                          </a:solidFill>
                          <a:latin typeface="Fira Sans Extra Condensed"/>
                          <a:ea typeface="Fira Sans Extra Condensed"/>
                          <a:cs typeface="Fira Sans Extra Condensed"/>
                          <a:sym typeface="Fira Sans Extra Condensed"/>
                        </a:rPr>
                        <a:t> </a:t>
                      </a:r>
                      <a:r>
                        <a:rPr lang="ar" sz="1500" u="none" cap="none" strike="noStrike">
                          <a:solidFill>
                            <a:schemeClr val="dk1"/>
                          </a:solidFill>
                          <a:latin typeface="Fira Sans"/>
                          <a:ea typeface="Fira Sans"/>
                          <a:cs typeface="Fira Sans"/>
                          <a:sym typeface="Fira Sans"/>
                        </a:rPr>
                        <a:t>than O</a:t>
                      </a:r>
                      <a:r>
                        <a:rPr baseline="-25000" lang="ar" sz="1500" u="none" cap="none" strike="noStrike">
                          <a:solidFill>
                            <a:schemeClr val="dk1"/>
                          </a:solidFill>
                          <a:latin typeface="Fira Sans"/>
                          <a:ea typeface="Fira Sans"/>
                          <a:cs typeface="Fira Sans"/>
                          <a:sym typeface="Fira Sans"/>
                        </a:rPr>
                        <a:t>2</a:t>
                      </a:r>
                      <a:r>
                        <a:rPr b="1" lang="ar" sz="1600" u="none" cap="none" strike="noStrike">
                          <a:solidFill>
                            <a:schemeClr val="dk1"/>
                          </a:solidFill>
                          <a:latin typeface="Fira Sans"/>
                          <a:ea typeface="Fira Sans"/>
                          <a:cs typeface="Fira Sans"/>
                          <a:sym typeface="Fira Sans"/>
                        </a:rPr>
                        <a:t>→ </a:t>
                      </a:r>
                      <a:r>
                        <a:rPr b="0" i="0" lang="ar" sz="1500" u="none" cap="none" strike="noStrike">
                          <a:solidFill>
                            <a:schemeClr val="dk1"/>
                          </a:solidFill>
                          <a:latin typeface="Fira Sans Extra Condensed"/>
                          <a:ea typeface="Fira Sans Extra Condensed"/>
                          <a:cs typeface="Fira Sans Extra Condensed"/>
                          <a:sym typeface="Fira Sans Extra Condensed"/>
                        </a:rPr>
                        <a:t>CO2 diffuses 20 times </a:t>
                      </a:r>
                      <a:r>
                        <a:rPr b="0" i="0" lang="ar" sz="1500" u="none" cap="none" strike="noStrike">
                          <a:solidFill>
                            <a:srgbClr val="A61C00"/>
                          </a:solidFill>
                          <a:latin typeface="Fira Sans Extra Condensed"/>
                          <a:ea typeface="Fira Sans Extra Condensed"/>
                          <a:cs typeface="Fira Sans Extra Condensed"/>
                          <a:sym typeface="Fira Sans Extra Condensed"/>
                        </a:rPr>
                        <a:t>greater</a:t>
                      </a:r>
                      <a:r>
                        <a:rPr b="1" i="0" lang="ar" sz="1500" u="none" cap="none" strike="noStrike">
                          <a:solidFill>
                            <a:srgbClr val="C00000"/>
                          </a:solidFill>
                          <a:latin typeface="Fira Sans Extra Condensed"/>
                          <a:ea typeface="Fira Sans Extra Condensed"/>
                          <a:cs typeface="Fira Sans Extra Condensed"/>
                          <a:sym typeface="Fira Sans Extra Condensed"/>
                        </a:rPr>
                        <a:t> </a:t>
                      </a:r>
                      <a:r>
                        <a:rPr b="0" i="0" lang="ar" sz="1500" u="none" cap="none" strike="noStrike">
                          <a:solidFill>
                            <a:schemeClr val="dk1"/>
                          </a:solidFill>
                          <a:latin typeface="Fira Sans Extra Condensed"/>
                          <a:ea typeface="Fira Sans Extra Condensed"/>
                          <a:cs typeface="Fira Sans Extra Condensed"/>
                          <a:sym typeface="Fira Sans Extra Condensed"/>
                        </a:rPr>
                        <a:t>than oxygen</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A61C00"/>
                          </a:solidFill>
                          <a:latin typeface="Fira Sans Extra Condensed"/>
                          <a:ea typeface="Fira Sans Extra Condensed"/>
                          <a:cs typeface="Fira Sans Extra Condensed"/>
                          <a:sym typeface="Fira Sans Extra Condensed"/>
                        </a:rPr>
                        <a:t>(</a:t>
                      </a:r>
                      <a:r>
                        <a:rPr lang="ar" sz="1500">
                          <a:solidFill>
                            <a:srgbClr val="A61C00"/>
                          </a:solidFill>
                          <a:latin typeface="Fira Sans Extra Condensed"/>
                          <a:ea typeface="Fira Sans Extra Condensed"/>
                          <a:cs typeface="Fira Sans Extra Condensed"/>
                          <a:sym typeface="Fira Sans Extra Condensed"/>
                        </a:rPr>
                        <a:t>T</a:t>
                      </a:r>
                      <a:r>
                        <a:rPr b="0" i="0" lang="ar" sz="1500" u="none" cap="none" strike="noStrike">
                          <a:solidFill>
                            <a:srgbClr val="A61C00"/>
                          </a:solidFill>
                          <a:latin typeface="Fira Sans Extra Condensed"/>
                          <a:ea typeface="Fira Sans Extra Condensed"/>
                          <a:cs typeface="Fira Sans Extra Condensed"/>
                          <a:sym typeface="Fira Sans Extra Condensed"/>
                        </a:rPr>
                        <a:t>he most diffusing gas across the respiratory membrane)</a:t>
                      </a:r>
                      <a:endParaRPr sz="1400" u="none" cap="none" strike="noStrike"/>
                    </a:p>
                  </a:txBody>
                  <a:tcPr marT="45725" marB="45725" marR="91450" marL="91450" anchor="b">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r>
              <a:tr h="721675">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chemeClr val="dk1"/>
                          </a:solidFill>
                          <a:latin typeface="Fira Sans Extra Condensed"/>
                          <a:ea typeface="Fira Sans Extra Condensed"/>
                          <a:cs typeface="Fira Sans Extra Condensed"/>
                          <a:sym typeface="Fira Sans Extra Condensed"/>
                        </a:rPr>
                        <a:t>During rest </a:t>
                      </a:r>
                      <a:endParaRPr b="1" i="0" sz="1500" u="none" cap="none" strike="noStrike">
                        <a:solidFill>
                          <a:schemeClr val="dk1"/>
                        </a:solidFill>
                        <a:latin typeface="Fira Sans Extra Condensed"/>
                        <a:ea typeface="Fira Sans Extra Condensed"/>
                        <a:cs typeface="Fira Sans Extra Condensed"/>
                        <a:sym typeface="Fira Sans Extra Condensed"/>
                      </a:endParaRPr>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0"/>
                          </a:ext>
                        </a:extLst>
                      </a:endParaRPr>
                    </a:p>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
                            </a:ext>
                          </a:extLst>
                        </a:rPr>
                        <a:t>21 ml/min/mmHg</a:t>
                      </a:r>
                      <a:endParaRPr b="1" i="0" sz="1500" u="none" cap="none" strike="noStrike">
                        <a:solidFill>
                          <a:srgbClr val="A61C00"/>
                        </a:solidFill>
                        <a:latin typeface="Fira Sans Extra Condensed"/>
                        <a:ea typeface="Fira Sans Extra Condensed"/>
                        <a:cs typeface="Fira Sans Extra Condensed"/>
                        <a:sym typeface="Fira Sans Extra Condensed"/>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2"/>
                          </a:ext>
                        </a:extLst>
                      </a:endParaRPr>
                    </a:p>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3"/>
                            </a:ext>
                          </a:extLst>
                        </a:rPr>
                        <a:t>400 ml/min/mmHg</a:t>
                      </a:r>
                      <a:endParaRPr sz="1400" u="none" cap="none" strike="noStrike">
                        <a:extLst>
                          <a:ext uri="http://customooxmlschemas.google.com/">
                            <go:slidesCustomData xmlns:go="http://customooxmlschemas.google.com/" textRoundtripDataId="4"/>
                          </a:ext>
                        </a:extLst>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5"/>
                            </a:ext>
                          </a:extLst>
                        </a:rPr>
                        <a:t>(20 times greater than of O2 during rest)</a:t>
                      </a:r>
                      <a:endParaRPr sz="1400" u="none" cap="none" strike="noStrike">
                        <a:solidFill>
                          <a:schemeClr val="dk1"/>
                        </a:solidFill>
                        <a:extLst>
                          <a:ext uri="http://customooxmlschemas.google.com/">
                            <go:slidesCustomData xmlns:go="http://customooxmlschemas.google.com/" textRoundtripDataId="6"/>
                          </a:ext>
                        </a:extLst>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Fira Sans Extra Condensed"/>
                        <a:ea typeface="Fira Sans Extra Condensed"/>
                        <a:cs typeface="Fira Sans Extra Condensed"/>
                        <a:sym typeface="Fira Sans Extra Condensed"/>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r>
              <a:tr h="749075">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chemeClr val="dk1"/>
                          </a:solidFill>
                          <a:latin typeface="Fira Sans Extra Condensed"/>
                          <a:ea typeface="Fira Sans Extra Condensed"/>
                          <a:cs typeface="Fira Sans Extra Condensed"/>
                          <a:sym typeface="Fira Sans Extra Condensed"/>
                        </a:rPr>
                        <a:t>During exercise </a:t>
                      </a:r>
                      <a:endParaRPr sz="1400" u="none" cap="none" strike="noStrike"/>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rgbClr val="93C47D"/>
                          </a:solidFill>
                          <a:latin typeface="Fira Sans Extra Condensed"/>
                          <a:ea typeface="Fira Sans Extra Condensed"/>
                          <a:cs typeface="Fira Sans Extra Condensed"/>
                          <a:sym typeface="Fira Sans Extra Condensed"/>
                        </a:rPr>
                        <a:t>Increases 3 times than rest</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7"/>
                            </a:ext>
                          </a:extLst>
                        </a:rPr>
                        <a:t>⁓ 64 ml/min/mmHg</a:t>
                      </a:r>
                      <a:endParaRPr sz="1400" u="none" cap="none" strike="noStrike">
                        <a:extLst>
                          <a:ext uri="http://customooxmlschemas.google.com/">
                            <go:slidesCustomData xmlns:go="http://customooxmlschemas.google.com/" textRoundtripDataId="8"/>
                          </a:ext>
                        </a:extLst>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9"/>
                            </a:ext>
                          </a:extLst>
                        </a:rPr>
                        <a:t>The diffusing capacity for oxygen increases about three times  during exercise</a:t>
                      </a:r>
                      <a:endParaRPr sz="1400" u="none" cap="none" strike="noStrike">
                        <a:extLst>
                          <a:ext uri="http://customooxmlschemas.google.com/">
                            <go:slidesCustomData xmlns:go="http://customooxmlschemas.google.com/" textRoundtripDataId="10"/>
                          </a:ext>
                        </a:extLst>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1"/>
                            </a:ext>
                          </a:extLst>
                        </a:rPr>
                        <a:t> </a:t>
                      </a:r>
                      <a:r>
                        <a:rPr b="0" i="0" lang="ar" sz="1100" u="none" cap="none" strike="noStrike">
                          <a:solidFill>
                            <a:srgbClr val="666666"/>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2"/>
                            </a:ext>
                          </a:extLst>
                        </a:rPr>
                        <a:t>Why? </a:t>
                      </a:r>
                      <a:r>
                        <a:rPr lang="ar" sz="1100">
                          <a:solidFill>
                            <a:srgbClr val="666666"/>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3"/>
                            </a:ext>
                          </a:extLst>
                        </a:rPr>
                        <a:t>previous </a:t>
                      </a:r>
                      <a:r>
                        <a:rPr b="0" i="0" lang="ar" sz="1100" u="none" cap="none" strike="noStrike">
                          <a:solidFill>
                            <a:srgbClr val="666666"/>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4"/>
                            </a:ext>
                          </a:extLst>
                        </a:rPr>
                        <a:t>slide </a:t>
                      </a:r>
                      <a:endParaRPr sz="1400" u="none" cap="none" strike="noStrike"/>
                    </a:p>
                  </a:txBody>
                  <a:tcPr marT="45725" marB="45725" marR="91450" marL="91450"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5"/>
                          </a:ext>
                        </a:extLst>
                      </a:endParaRPr>
                    </a:p>
                    <a:p>
                      <a:pPr indent="0" lvl="0" marL="0" marR="0" rtl="0" algn="ctr">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6"/>
                            </a:ext>
                          </a:extLst>
                        </a:rPr>
                        <a:t>1200 to 1300 ml/min/mmHg</a:t>
                      </a:r>
                      <a:endParaRPr sz="1400" u="none" cap="none" strike="noStrike">
                        <a:extLst>
                          <a:ext uri="http://customooxmlschemas.google.com/">
                            <go:slidesCustomData xmlns:go="http://customooxmlschemas.google.com/" textRoundtripDataId="17"/>
                          </a:ext>
                        </a:extLst>
                      </a:endParaRPr>
                    </a:p>
                    <a:p>
                      <a:pPr indent="0" lvl="0" marL="0" marR="0" rtl="0" algn="ctr">
                        <a:lnSpc>
                          <a:spcPct val="100000"/>
                        </a:lnSpc>
                        <a:spcBef>
                          <a:spcPts val="0"/>
                        </a:spcBef>
                        <a:spcAft>
                          <a:spcPts val="0"/>
                        </a:spcAft>
                        <a:buClr>
                          <a:srgbClr val="000000"/>
                        </a:buClr>
                        <a:buSzPts val="1500"/>
                        <a:buFont typeface="Arial"/>
                        <a:buNone/>
                      </a:pPr>
                      <a:r>
                        <a:rPr b="0" i="0" lang="ar" sz="1500" u="none" cap="none" strike="noStrike">
                          <a:solidFill>
                            <a:schemeClr val="dk1"/>
                          </a:solidFill>
                          <a:latin typeface="Fira Sans Extra Condensed"/>
                          <a:ea typeface="Fira Sans Extra Condensed"/>
                          <a:cs typeface="Fira Sans Extra Condensed"/>
                          <a:sym typeface="Fira Sans Extra Condensed"/>
                          <a:extLst>
                            <a:ext uri="http://customooxmlschemas.google.com/">
                              <go:slidesCustomData xmlns:go="http://customooxmlschemas.google.com/" textRoundtripDataId="18"/>
                            </a:ext>
                          </a:extLst>
                        </a:rPr>
                        <a:t>(20 times greater than of O2 during exercise)</a:t>
                      </a:r>
                      <a:endParaRPr sz="1400" u="none" cap="none" strike="noStrike">
                        <a:solidFill>
                          <a:schemeClr val="dk1"/>
                        </a:solidFill>
                      </a:endParaRPr>
                    </a:p>
                  </a:txBody>
                  <a:tcPr marT="45725" marB="45725" marR="91450" marL="91450">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chemeClr val="lt1"/>
                    </a:solidFill>
                  </a:tcPr>
                </a:tc>
              </a:tr>
            </a:tbl>
          </a:graphicData>
        </a:graphic>
      </p:graphicFrame>
      <p:cxnSp>
        <p:nvCxnSpPr>
          <p:cNvPr id="789" name="Google Shape;789;p8"/>
          <p:cNvCxnSpPr/>
          <p:nvPr/>
        </p:nvCxnSpPr>
        <p:spPr>
          <a:xfrm>
            <a:off x="2955472" y="2865560"/>
            <a:ext cx="1600201" cy="0"/>
          </a:xfrm>
          <a:prstGeom prst="straightConnector1">
            <a:avLst/>
          </a:prstGeom>
          <a:noFill/>
          <a:ln cap="flat" cmpd="sng" w="9525">
            <a:solidFill>
              <a:srgbClr val="666666"/>
            </a:solidFill>
            <a:prstDash val="solid"/>
            <a:round/>
            <a:headEnd len="sm" w="sm" type="none"/>
            <a:tailEnd len="med" w="med" type="triangle"/>
          </a:ln>
        </p:spPr>
      </p:cxnSp>
      <p:sp>
        <p:nvSpPr>
          <p:cNvPr id="790" name="Google Shape;790;p8"/>
          <p:cNvSpPr txBox="1"/>
          <p:nvPr/>
        </p:nvSpPr>
        <p:spPr>
          <a:xfrm>
            <a:off x="3214523" y="2614088"/>
            <a:ext cx="74022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ar" sz="1100" u="none" cap="none" strike="noStrike">
                <a:solidFill>
                  <a:srgbClr val="666666"/>
                </a:solidFill>
                <a:latin typeface="Fira Sans"/>
                <a:ea typeface="Fira Sans"/>
                <a:cs typeface="Fira Sans"/>
                <a:sym typeface="Fira Sans"/>
              </a:rPr>
              <a:t>X20</a:t>
            </a:r>
            <a:endParaRPr b="0" i="0" sz="1400" u="none" cap="none" strike="noStrike">
              <a:solidFill>
                <a:srgbClr val="000000"/>
              </a:solidFill>
              <a:latin typeface="Arial"/>
              <a:ea typeface="Arial"/>
              <a:cs typeface="Arial"/>
              <a:sym typeface="Arial"/>
            </a:endParaRPr>
          </a:p>
        </p:txBody>
      </p:sp>
      <p:pic>
        <p:nvPicPr>
          <p:cNvPr id="791" name="Google Shape;791;p8"/>
          <p:cNvPicPr preferRelativeResize="0"/>
          <p:nvPr/>
        </p:nvPicPr>
        <p:blipFill rotWithShape="1">
          <a:blip r:embed="rId4">
            <a:alphaModFix/>
          </a:blip>
          <a:srcRect b="0" l="0" r="0" t="0"/>
          <a:stretch/>
        </p:blipFill>
        <p:spPr>
          <a:xfrm>
            <a:off x="7336875" y="2487600"/>
            <a:ext cx="1741800" cy="2410325"/>
          </a:xfrm>
          <a:prstGeom prst="rect">
            <a:avLst/>
          </a:prstGeom>
          <a:noFill/>
          <a:ln cap="flat" cmpd="sng" w="28575">
            <a:solidFill>
              <a:srgbClr val="9FC5E8"/>
            </a:solidFill>
            <a:prstDash val="solid"/>
            <a:miter lim="800000"/>
            <a:headEnd len="sm" w="sm" type="none"/>
            <a:tailEnd len="sm" w="sm" type="none"/>
          </a:ln>
        </p:spPr>
      </p:pic>
      <p:sp>
        <p:nvSpPr>
          <p:cNvPr id="792" name="Google Shape;792;p8"/>
          <p:cNvSpPr txBox="1"/>
          <p:nvPr/>
        </p:nvSpPr>
        <p:spPr>
          <a:xfrm>
            <a:off x="7336875" y="1225075"/>
            <a:ext cx="1741800" cy="1249800"/>
          </a:xfrm>
          <a:prstGeom prst="rect">
            <a:avLst/>
          </a:prstGeom>
          <a:solidFill>
            <a:srgbClr val="FFF2CC"/>
          </a:solidFill>
          <a:ln cap="flat" cmpd="sng" w="28575">
            <a:solidFill>
              <a:srgbClr val="9FC5E8"/>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200"/>
              <a:buFont typeface="Arial"/>
              <a:buNone/>
            </a:pPr>
            <a:r>
              <a:rPr b="0" i="0" lang="ar" sz="1200" u="none" cap="none" strike="noStrike">
                <a:solidFill>
                  <a:srgbClr val="9E9E9E"/>
                </a:solidFill>
                <a:latin typeface="Fira Sans Extra Condensed"/>
                <a:ea typeface="Fira Sans Extra Condensed"/>
                <a:cs typeface="Fira Sans Extra Condensed"/>
                <a:sym typeface="Fira Sans Extra Condensed"/>
              </a:rPr>
              <a:t>Diffusing capacity during exercise increases. </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200"/>
              <a:buFont typeface="Arial"/>
              <a:buNone/>
            </a:pPr>
            <a:r>
              <a:rPr b="0" i="0" lang="ar" sz="1200" u="none" cap="none" strike="noStrike">
                <a:solidFill>
                  <a:srgbClr val="9E9E9E"/>
                </a:solidFill>
                <a:latin typeface="Fira Sans Extra Condensed"/>
                <a:ea typeface="Fira Sans Extra Condensed"/>
                <a:cs typeface="Fira Sans Extra Condensed"/>
                <a:sym typeface="Fira Sans Extra Condensed"/>
              </a:rPr>
              <a:t>Diffusion capacity of CO</a:t>
            </a:r>
            <a:r>
              <a:rPr b="0" baseline="-25000" i="0" lang="ar" sz="1200" u="none" cap="none" strike="noStrike">
                <a:solidFill>
                  <a:srgbClr val="9E9E9E"/>
                </a:solidFill>
                <a:latin typeface="Fira Sans Extra Condensed"/>
                <a:ea typeface="Fira Sans Extra Condensed"/>
                <a:cs typeface="Fira Sans Extra Condensed"/>
                <a:sym typeface="Fira Sans Extra Condensed"/>
              </a:rPr>
              <a:t>2  </a:t>
            </a:r>
            <a:r>
              <a:rPr b="0" i="0" lang="ar" sz="1200" u="none" cap="none" strike="noStrike">
                <a:solidFill>
                  <a:srgbClr val="9E9E9E"/>
                </a:solidFill>
                <a:latin typeface="Fira Sans Extra Condensed"/>
                <a:ea typeface="Fira Sans Extra Condensed"/>
                <a:cs typeface="Fira Sans Extra Condensed"/>
                <a:sym typeface="Fira Sans Extra Condensed"/>
              </a:rPr>
              <a:t>greater than O</a:t>
            </a:r>
            <a:r>
              <a:rPr b="0" baseline="-25000" i="0" lang="ar" sz="1200" u="none" cap="none" strike="noStrike">
                <a:solidFill>
                  <a:srgbClr val="9E9E9E"/>
                </a:solidFill>
                <a:latin typeface="Fira Sans Extra Condensed"/>
                <a:ea typeface="Fira Sans Extra Condensed"/>
                <a:cs typeface="Fira Sans Extra Condensed"/>
                <a:sym typeface="Fira Sans Extra Condensed"/>
              </a:rPr>
              <a:t>2</a:t>
            </a:r>
            <a:r>
              <a:rPr b="0" i="0" lang="ar" sz="1200" u="none" cap="none" strike="noStrike">
                <a:solidFill>
                  <a:srgbClr val="9E9E9E"/>
                </a:solidFill>
                <a:latin typeface="Fira Sans Extra Condensed"/>
                <a:ea typeface="Fira Sans Extra Condensed"/>
                <a:cs typeface="Fira Sans Extra Condensed"/>
                <a:sym typeface="Fira Sans Extra Condensed"/>
              </a:rPr>
              <a:t>, due to the ↑solubility of </a:t>
            </a:r>
            <a:r>
              <a:rPr lang="ar" sz="1200">
                <a:solidFill>
                  <a:srgbClr val="9E9E9E"/>
                </a:solidFill>
                <a:latin typeface="Fira Sans Extra Condensed"/>
                <a:ea typeface="Fira Sans Extra Condensed"/>
                <a:cs typeface="Fira Sans Extra Condensed"/>
                <a:sym typeface="Fira Sans Extra Condensed"/>
              </a:rPr>
              <a:t>CO₂</a:t>
            </a:r>
            <a:r>
              <a:rPr b="0" i="0" lang="ar" sz="1200" u="none" cap="none" strike="noStrike">
                <a:solidFill>
                  <a:srgbClr val="9E9E9E"/>
                </a:solidFill>
                <a:latin typeface="Fira Sans Extra Condensed"/>
                <a:ea typeface="Fira Sans Extra Condensed"/>
                <a:cs typeface="Fira Sans Extra Condensed"/>
                <a:sym typeface="Fira Sans Extra Condensed"/>
              </a:rPr>
              <a:t>, </a:t>
            </a:r>
            <a:r>
              <a:rPr lang="ar" sz="1200">
                <a:solidFill>
                  <a:srgbClr val="9E9E9E"/>
                </a:solidFill>
                <a:latin typeface="Fira Sans Extra Condensed"/>
                <a:ea typeface="Fira Sans Extra Condensed"/>
                <a:cs typeface="Fira Sans Extra Condensed"/>
                <a:sym typeface="Fira Sans Extra Condensed"/>
              </a:rPr>
              <a:t>remember</a:t>
            </a:r>
            <a:r>
              <a:rPr b="0" i="0" lang="ar" sz="1200" u="none" cap="none" strike="noStrike">
                <a:solidFill>
                  <a:srgbClr val="9E9E9E"/>
                </a:solidFill>
                <a:latin typeface="Fira Sans Extra Condensed"/>
                <a:ea typeface="Fira Sans Extra Condensed"/>
                <a:cs typeface="Fira Sans Extra Condensed"/>
                <a:sym typeface="Fira Sans Extra Condensed"/>
              </a:rPr>
              <a:t>?</a:t>
            </a:r>
            <a:r>
              <a:rPr lang="ar" sz="1200">
                <a:solidFill>
                  <a:srgbClr val="9E9E9E"/>
                </a:solidFill>
                <a:latin typeface="Fira Sans Extra Condensed"/>
                <a:ea typeface="Fira Sans Extra Condensed"/>
                <a:cs typeface="Fira Sans Extra Condensed"/>
                <a:sym typeface="Fira Sans Extra Condensed"/>
              </a:rPr>
              <a:t>  </a:t>
            </a:r>
            <a:endParaRPr b="0" i="0" sz="2000" u="none" cap="none" strike="noStrike">
              <a:solidFill>
                <a:srgbClr val="000000"/>
              </a:solidFill>
              <a:latin typeface="Arial"/>
              <a:ea typeface="Arial"/>
              <a:cs typeface="Arial"/>
              <a:sym typeface="Arial"/>
            </a:endParaRPr>
          </a:p>
        </p:txBody>
      </p:sp>
      <p:sp>
        <p:nvSpPr>
          <p:cNvPr id="793" name="Google Shape;793;p8"/>
          <p:cNvSpPr txBox="1"/>
          <p:nvPr/>
        </p:nvSpPr>
        <p:spPr>
          <a:xfrm>
            <a:off x="979714" y="179256"/>
            <a:ext cx="743504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ar" sz="3000" u="none" cap="none" strike="noStrike">
                <a:solidFill>
                  <a:srgbClr val="0B5394"/>
                </a:solidFill>
                <a:latin typeface="Fira Sans Extra Condensed"/>
                <a:ea typeface="Fira Sans Extra Condensed"/>
                <a:cs typeface="Fira Sans Extra Condensed"/>
                <a:sym typeface="Fira Sans Extra Condensed"/>
              </a:rPr>
              <a:t>Diffusing capacity </a:t>
            </a:r>
            <a:r>
              <a:rPr b="1" lang="ar" sz="3000">
                <a:solidFill>
                  <a:srgbClr val="0B5394"/>
                </a:solidFill>
                <a:latin typeface="Fira Sans Extra Condensed"/>
                <a:ea typeface="Fira Sans Extra Condensed"/>
                <a:cs typeface="Fira Sans Extra Condensed"/>
                <a:sym typeface="Fira Sans Extra Condensed"/>
              </a:rPr>
              <a:t>F</a:t>
            </a:r>
            <a:r>
              <a:rPr b="1" i="0" lang="ar" sz="3000" u="none" cap="none" strike="noStrike">
                <a:solidFill>
                  <a:srgbClr val="0B5394"/>
                </a:solidFill>
                <a:latin typeface="Fira Sans Extra Condensed"/>
                <a:ea typeface="Fira Sans Extra Condensed"/>
                <a:cs typeface="Fira Sans Extra Condensed"/>
                <a:sym typeface="Fira Sans Extra Condensed"/>
              </a:rPr>
              <a:t>or Oxygen </a:t>
            </a:r>
            <a:r>
              <a:rPr b="1" lang="ar" sz="3000">
                <a:solidFill>
                  <a:srgbClr val="0B5394"/>
                </a:solidFill>
                <a:latin typeface="Fira Sans Extra Condensed"/>
                <a:ea typeface="Fira Sans Extra Condensed"/>
                <a:cs typeface="Fira Sans Extra Condensed"/>
                <a:sym typeface="Fira Sans Extra Condensed"/>
              </a:rPr>
              <a:t>A</a:t>
            </a:r>
            <a:r>
              <a:rPr b="1" i="0" lang="ar" sz="3000" u="none" cap="none" strike="noStrike">
                <a:solidFill>
                  <a:srgbClr val="0B5394"/>
                </a:solidFill>
                <a:latin typeface="Fira Sans Extra Condensed"/>
                <a:ea typeface="Fira Sans Extra Condensed"/>
                <a:cs typeface="Fira Sans Extra Condensed"/>
                <a:sym typeface="Fira Sans Extra Condensed"/>
              </a:rPr>
              <a:t>nd Carbon </a:t>
            </a:r>
            <a:r>
              <a:rPr b="1" lang="ar" sz="3000">
                <a:solidFill>
                  <a:srgbClr val="0B5394"/>
                </a:solidFill>
                <a:latin typeface="Fira Sans Extra Condensed"/>
                <a:ea typeface="Fira Sans Extra Condensed"/>
                <a:cs typeface="Fira Sans Extra Condensed"/>
                <a:sym typeface="Fira Sans Extra Condensed"/>
              </a:rPr>
              <a:t>D</a:t>
            </a:r>
            <a:r>
              <a:rPr b="1" i="0" lang="ar" sz="3000" u="none" cap="none" strike="noStrike">
                <a:solidFill>
                  <a:srgbClr val="0B5394"/>
                </a:solidFill>
                <a:latin typeface="Fira Sans Extra Condensed"/>
                <a:ea typeface="Fira Sans Extra Condensed"/>
                <a:cs typeface="Fira Sans Extra Condensed"/>
                <a:sym typeface="Fira Sans Extra Condensed"/>
              </a:rPr>
              <a:t>ioxide</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cxnSp>
        <p:nvCxnSpPr>
          <p:cNvPr id="794" name="Google Shape;794;p8"/>
          <p:cNvCxnSpPr/>
          <p:nvPr/>
        </p:nvCxnSpPr>
        <p:spPr>
          <a:xfrm>
            <a:off x="3185690" y="3662089"/>
            <a:ext cx="1048853" cy="0"/>
          </a:xfrm>
          <a:prstGeom prst="straightConnector1">
            <a:avLst/>
          </a:prstGeom>
          <a:noFill/>
          <a:ln cap="flat" cmpd="sng" w="9525">
            <a:solidFill>
              <a:srgbClr val="666666"/>
            </a:solidFill>
            <a:prstDash val="solid"/>
            <a:round/>
            <a:headEnd len="sm" w="sm" type="none"/>
            <a:tailEnd len="med" w="med" type="triangle"/>
          </a:ln>
        </p:spPr>
      </p:cxnSp>
      <p:sp>
        <p:nvSpPr>
          <p:cNvPr id="795" name="Google Shape;795;p8"/>
          <p:cNvSpPr txBox="1"/>
          <p:nvPr/>
        </p:nvSpPr>
        <p:spPr>
          <a:xfrm>
            <a:off x="3241220" y="3404767"/>
            <a:ext cx="64174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ar" sz="1100" u="none" cap="none" strike="noStrike">
                <a:solidFill>
                  <a:srgbClr val="666666"/>
                </a:solidFill>
                <a:latin typeface="Fira Sans"/>
                <a:ea typeface="Fira Sans"/>
                <a:cs typeface="Fira Sans"/>
                <a:sym typeface="Fira Sans"/>
              </a:rPr>
              <a:t>X20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
          <p:cNvSpPr txBox="1"/>
          <p:nvPr>
            <p:ph type="title"/>
          </p:nvPr>
        </p:nvSpPr>
        <p:spPr>
          <a:xfrm>
            <a:off x="736250" y="10085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1ABE0"/>
              </a:buClr>
              <a:buSzPts val="2800"/>
              <a:buNone/>
            </a:pPr>
            <a:r>
              <a:rPr lang="ar" sz="3000"/>
              <a:t>Recovery of The Aerobic System After Exercise</a:t>
            </a:r>
            <a:br>
              <a:rPr lang="ar" sz="3000"/>
            </a:br>
            <a:br>
              <a:rPr lang="ar" sz="3000"/>
            </a:br>
            <a:endParaRPr sz="3000"/>
          </a:p>
        </p:txBody>
      </p:sp>
      <p:sp>
        <p:nvSpPr>
          <p:cNvPr id="801" name="Google Shape;801;p9"/>
          <p:cNvSpPr txBox="1"/>
          <p:nvPr/>
        </p:nvSpPr>
        <p:spPr>
          <a:xfrm>
            <a:off x="735300" y="904683"/>
            <a:ext cx="80109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ar" sz="1500" u="none" cap="none" strike="noStrike">
                <a:solidFill>
                  <a:srgbClr val="A61C00"/>
                </a:solidFill>
                <a:latin typeface="Fira Sans Extra Condensed"/>
                <a:ea typeface="Fira Sans Extra Condensed"/>
                <a:cs typeface="Fira Sans Extra Condensed"/>
                <a:sym typeface="Fira Sans Extra Condensed"/>
              </a:rPr>
              <a:t>Oxygen Debt</a:t>
            </a:r>
            <a:r>
              <a:rPr b="1" lang="ar" sz="1500">
                <a:solidFill>
                  <a:schemeClr val="dk1"/>
                </a:solidFill>
                <a:latin typeface="Fira Sans Extra Condensed"/>
                <a:ea typeface="Fira Sans Extra Condensed"/>
                <a:cs typeface="Fira Sans Extra Condensed"/>
                <a:sym typeface="Fira Sans Extra Condensed"/>
              </a:rPr>
              <a:t>:</a:t>
            </a:r>
            <a:r>
              <a:rPr b="0" i="0" lang="ar" sz="1500" u="none" cap="none" strike="noStrike">
                <a:solidFill>
                  <a:srgbClr val="A61C00"/>
                </a:solidFill>
                <a:latin typeface="Fira Sans Extra Condensed"/>
                <a:ea typeface="Fira Sans Extra Condensed"/>
                <a:cs typeface="Fira Sans Extra Condensed"/>
                <a:sym typeface="Fira Sans Extra Condensed"/>
              </a:rPr>
              <a:t> </a:t>
            </a:r>
            <a:r>
              <a:rPr b="1" i="0" lang="ar" sz="1500" u="none" cap="none" strike="noStrike">
                <a:solidFill>
                  <a:schemeClr val="dk1"/>
                </a:solidFill>
                <a:latin typeface="Fira Sans Extra Condensed"/>
                <a:ea typeface="Fira Sans Extra Condensed"/>
                <a:cs typeface="Fira Sans Extra Condensed"/>
                <a:sym typeface="Fira Sans Extra Condensed"/>
              </a:rPr>
              <a:t>is the amount of extra O2 that must be taken after strenuous exercise to restore the muscles to the resting conditions</a:t>
            </a:r>
            <a:r>
              <a:rPr b="1" lang="ar" sz="1500">
                <a:solidFill>
                  <a:schemeClr val="dk1"/>
                </a:solidFill>
                <a:latin typeface="Fira Sans Extra Condensed"/>
                <a:ea typeface="Fira Sans Extra Condensed"/>
                <a:cs typeface="Fira Sans Extra Condensed"/>
                <a:sym typeface="Fira Sans Extra Condensed"/>
              </a:rPr>
              <a:t>. </a:t>
            </a:r>
            <a:r>
              <a:rPr b="1" lang="ar" sz="1500">
                <a:solidFill>
                  <a:srgbClr val="93C47D"/>
                </a:solidFill>
                <a:latin typeface="Fira Sans Extra Condensed"/>
                <a:ea typeface="Fira Sans Extra Condensed"/>
                <a:cs typeface="Fira Sans Extra Condensed"/>
                <a:sym typeface="Fira Sans Extra Condensed"/>
              </a:rPr>
              <a:t>A</a:t>
            </a:r>
            <a:r>
              <a:rPr b="1" i="0" lang="ar" sz="1500" u="none" cap="none" strike="noStrike">
                <a:solidFill>
                  <a:srgbClr val="93C47D"/>
                </a:solidFill>
                <a:latin typeface="Fira Sans Extra Condensed"/>
                <a:ea typeface="Fira Sans Extra Condensed"/>
                <a:cs typeface="Fira Sans Extra Condensed"/>
                <a:sym typeface="Fira Sans Extra Condensed"/>
              </a:rPr>
              <a:t>bout 11.5 liters of O2</a:t>
            </a:r>
            <a:endParaRPr b="0" i="0" sz="1400" u="none" cap="none" strike="noStrike">
              <a:solidFill>
                <a:srgbClr val="000000"/>
              </a:solidFill>
              <a:latin typeface="Arial"/>
              <a:ea typeface="Arial"/>
              <a:cs typeface="Arial"/>
              <a:sym typeface="Arial"/>
            </a:endParaRPr>
          </a:p>
        </p:txBody>
      </p:sp>
      <p:sp>
        <p:nvSpPr>
          <p:cNvPr id="802" name="Google Shape;802;p9"/>
          <p:cNvSpPr/>
          <p:nvPr/>
        </p:nvSpPr>
        <p:spPr>
          <a:xfrm>
            <a:off x="397800" y="904683"/>
            <a:ext cx="337500" cy="343500"/>
          </a:xfrm>
          <a:prstGeom prst="diamond">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3" name="Google Shape;803;p9"/>
          <p:cNvGrpSpPr/>
          <p:nvPr/>
        </p:nvGrpSpPr>
        <p:grpSpPr>
          <a:xfrm>
            <a:off x="1390371" y="1538575"/>
            <a:ext cx="6267125" cy="2874216"/>
            <a:chOff x="174310" y="-19397"/>
            <a:chExt cx="6267125" cy="2874216"/>
          </a:xfrm>
        </p:grpSpPr>
        <p:sp>
          <p:nvSpPr>
            <p:cNvPr id="804" name="Google Shape;804;p9"/>
            <p:cNvSpPr/>
            <p:nvPr/>
          </p:nvSpPr>
          <p:spPr>
            <a:xfrm>
              <a:off x="195201" y="1394"/>
              <a:ext cx="6245949" cy="713356"/>
            </a:xfrm>
            <a:prstGeom prst="roundRect">
              <a:avLst>
                <a:gd fmla="val 10000" name="adj"/>
              </a:avLst>
            </a:prstGeom>
            <a:solidFill>
              <a:srgbClr val="A7EBEA"/>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9"/>
            <p:cNvSpPr txBox="1"/>
            <p:nvPr/>
          </p:nvSpPr>
          <p:spPr>
            <a:xfrm>
              <a:off x="174310" y="-19397"/>
              <a:ext cx="6266700" cy="7788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When a person stops exercising, the rate of oxygen uptake does not immediately return to pre-exercise levels.</a:t>
              </a:r>
              <a:endParaRPr b="0" i="0" sz="1500" u="none" cap="none" strike="noStrike">
                <a:solidFill>
                  <a:schemeClr val="lt1"/>
                </a:solidFill>
                <a:latin typeface="Arial"/>
                <a:ea typeface="Arial"/>
                <a:cs typeface="Arial"/>
                <a:sym typeface="Arial"/>
              </a:endParaRPr>
            </a:p>
          </p:txBody>
        </p:sp>
        <p:sp>
          <p:nvSpPr>
            <p:cNvPr id="806" name="Google Shape;806;p9"/>
            <p:cNvSpPr/>
            <p:nvPr/>
          </p:nvSpPr>
          <p:spPr>
            <a:xfrm rot="5400000">
              <a:off x="3183789" y="732078"/>
              <a:ext cx="268800" cy="321000"/>
            </a:xfrm>
            <a:prstGeom prst="rightArrow">
              <a:avLst>
                <a:gd fmla="val 60000" name="adj1"/>
                <a:gd fmla="val 50000" name="adj2"/>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9"/>
            <p:cNvSpPr/>
            <p:nvPr/>
          </p:nvSpPr>
          <p:spPr>
            <a:xfrm>
              <a:off x="195201" y="1071429"/>
              <a:ext cx="6245949" cy="713356"/>
            </a:xfrm>
            <a:prstGeom prst="roundRect">
              <a:avLst>
                <a:gd fmla="val 10000" name="adj"/>
              </a:avLst>
            </a:prstGeom>
            <a:solidFill>
              <a:srgbClr val="9EE4F5"/>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9"/>
            <p:cNvSpPr txBox="1"/>
            <p:nvPr/>
          </p:nvSpPr>
          <p:spPr>
            <a:xfrm>
              <a:off x="174435" y="1050553"/>
              <a:ext cx="6267000" cy="7788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It returns slowly (the person continues to breathe heavily for at least a few minutes and sometimes for as long as 1 hour thereafter).</a:t>
              </a:r>
              <a:endParaRPr b="0" i="0" sz="1500" u="none" cap="none" strike="noStrike">
                <a:solidFill>
                  <a:schemeClr val="lt1"/>
                </a:solidFill>
                <a:latin typeface="Arial"/>
                <a:ea typeface="Arial"/>
                <a:cs typeface="Arial"/>
                <a:sym typeface="Arial"/>
              </a:endParaRPr>
            </a:p>
          </p:txBody>
        </p:sp>
        <p:sp>
          <p:nvSpPr>
            <p:cNvPr id="809" name="Google Shape;809;p9"/>
            <p:cNvSpPr/>
            <p:nvPr/>
          </p:nvSpPr>
          <p:spPr>
            <a:xfrm rot="5400000">
              <a:off x="3169664" y="1810278"/>
              <a:ext cx="276000" cy="321000"/>
            </a:xfrm>
            <a:prstGeom prst="rightArrow">
              <a:avLst>
                <a:gd fmla="val 60000" name="adj1"/>
                <a:gd fmla="val 50000" name="adj2"/>
              </a:avLst>
            </a:prstGeom>
            <a:solidFill>
              <a:srgbClr val="CFE2F3"/>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9"/>
            <p:cNvSpPr/>
            <p:nvPr/>
          </p:nvSpPr>
          <p:spPr>
            <a:xfrm>
              <a:off x="195201" y="2141463"/>
              <a:ext cx="6245949" cy="713356"/>
            </a:xfrm>
            <a:prstGeom prst="roundRect">
              <a:avLst>
                <a:gd fmla="val 10000" name="adj"/>
              </a:avLst>
            </a:prstGeom>
            <a:solidFill>
              <a:srgbClr val="97D7FE"/>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9"/>
            <p:cNvSpPr txBox="1"/>
            <p:nvPr/>
          </p:nvSpPr>
          <p:spPr>
            <a:xfrm>
              <a:off x="174435" y="2120578"/>
              <a:ext cx="6267000" cy="734100"/>
            </a:xfrm>
            <a:prstGeom prst="rect">
              <a:avLst/>
            </a:prstGeom>
            <a:solidFill>
              <a:srgbClr val="FFFFFF"/>
            </a:solidFill>
            <a:ln cap="flat" cmpd="sng" w="19050">
              <a:solidFill>
                <a:srgbClr val="9FC5E8"/>
              </a:solidFill>
              <a:prstDash val="dash"/>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ar" sz="1500" u="none" cap="none" strike="noStrike">
                  <a:solidFill>
                    <a:srgbClr val="000000"/>
                  </a:solidFill>
                  <a:latin typeface="Fira Sans Extra Condensed"/>
                  <a:ea typeface="Fira Sans Extra Condensed"/>
                  <a:cs typeface="Fira Sans Extra Condensed"/>
                  <a:sym typeface="Fira Sans Extra Condensed"/>
                </a:rPr>
                <a:t>This extra oxygen is used to repay the oxygen debt acquired during exercise.</a:t>
              </a:r>
              <a:endParaRPr b="0" i="0" sz="1500" u="none" cap="none" strike="noStrik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