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Arimo"/>
      <p:regular r:id="rId26"/>
      <p:bold r:id="rId27"/>
      <p:italic r:id="rId28"/>
      <p:boldItalic r:id="rId29"/>
    </p:embeddedFont>
    <p:embeddedFont>
      <p:font typeface="Fira Sans Extra Condense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ed 442"/>
  <p:cmAuthor clrIdx="1" id="1" initials="" lastIdx="3" name="Shath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0724A4-A309-4E60-8F02-0B992F68AEC8}">
  <a:tblStyle styleId="{3C0724A4-A309-4E60-8F02-0B992F68AEC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Arimo-regular.fntdata"/><Relationship Id="rId25" Type="http://schemas.openxmlformats.org/officeDocument/2006/relationships/slide" Target="slides/slide19.xml"/><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m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raSansExtraCondensed-bold.fntdata"/><Relationship Id="rId30" Type="http://schemas.openxmlformats.org/officeDocument/2006/relationships/font" Target="fonts/FiraSansExtraCondensed-regular.fntdata"/><Relationship Id="rId11" Type="http://schemas.openxmlformats.org/officeDocument/2006/relationships/slide" Target="slides/slide5.xml"/><Relationship Id="rId33" Type="http://schemas.openxmlformats.org/officeDocument/2006/relationships/font" Target="fonts/FiraSansExtraCondensed-boldItalic.fntdata"/><Relationship Id="rId10" Type="http://schemas.openxmlformats.org/officeDocument/2006/relationships/slide" Target="slides/slide4.xml"/><Relationship Id="rId32" Type="http://schemas.openxmlformats.org/officeDocument/2006/relationships/font" Target="fonts/FiraSansExtraCondense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10T18:11:08.871">
    <p:pos x="95" y="2829"/>
    <p:text>It's impressive that you mentioned this information, but are you sure it's right ? because as i know the trypsin is an enzyme produced by a bacteria to digest food especially proteins, also trypsin fight the infection in the lung but when the level of trypsin get high it will cause a damage in the lung (and that why there's something called antitrypsin to regulate the levels of trypsin) the information is amazing but check and compare between these two informations</p:text>
  </p:cm>
  <p:cm authorId="1" idx="1" dt="2022-01-10T18:11:08.871">
    <p:pos x="95" y="2829"/>
    <p:text>I took this info from 439 and the doctor confirmed it, trypsin which is produced by the bacteria will destroy the proteins in the lungs so as a defense the lungs will produce antitrypsin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1-10T18:08:28.582">
    <p:pos x="2747" y="881"/>
    <p:text>From where did you get ( nostrils ) I couldn't find it in both slides</p:text>
  </p:cm>
  <p:cm authorId="1" idx="2" dt="2022-01-10T18:08:28.582">
    <p:pos x="2747" y="881"/>
    <p:text>it is extra from 439</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1-10T13:21:19.651">
    <p:pos x="0" y="2456"/>
    <p:text>From where did you get this information ? I couldn't find it</p:text>
  </p:cm>
  <p:cm authorId="1" idx="3" dt="2022-01-10T13:21:19.651">
    <p:pos x="0" y="2456"/>
    <p:text>441</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1-10T02:22:57.242">
    <p:pos x="6000" y="0"/>
    <p:text>Amazing work so far but we want to the whole lecture to be amazing so,
1- add pictures
2 - organize the information about fetal alveoli
3 - put the functions in diagram</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01-10T02:30:07.897">
    <p:pos x="6000" y="0"/>
    <p:text>Check the both slides about the activation of the parasympathetic by irritations ( write the whole slide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0232fecc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0232fecc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f74568b1cf36d9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f74568b1cf36d9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0ab9531c5d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0ab9531c5d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0ab9531c5d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0ab9531c5d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0c2918ab8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0c2918ab8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0c2918ab8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0c2918ab8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0ccd4b93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0ccd4b93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0ccd4b930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0ccd4b930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c048fc8959_0_1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c048fc8959_0_1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c048fc8959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c048fc8959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0ab603186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0ab603186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0232fecc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c0232fecc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0bdab7cce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0bdab7cce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ab9531c5d_2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0ab9531c5d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0bdab7cce1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0bdab7cce1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bdab7cce1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0bdab7cce1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0bdab7cce1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0bdab7cce1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0bdab7cce1_2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0bdab7cce1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0bdab7cce1_2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0bdab7cce1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3000" y="2553875"/>
            <a:ext cx="9156861" cy="2511989"/>
          </a:xfrm>
          <a:custGeom>
            <a:rect b="b" l="l" r="r" t="t"/>
            <a:pathLst>
              <a:path extrusionOk="0" h="79790" w="284485">
                <a:moveTo>
                  <a:pt x="189582" y="0"/>
                </a:moveTo>
                <a:cubicBezTo>
                  <a:pt x="164108" y="0"/>
                  <a:pt x="134486" y="5964"/>
                  <a:pt x="101984" y="23129"/>
                </a:cubicBezTo>
                <a:cubicBezTo>
                  <a:pt x="80871" y="36371"/>
                  <a:pt x="67436" y="40482"/>
                  <a:pt x="56542" y="40482"/>
                </a:cubicBezTo>
                <a:cubicBezTo>
                  <a:pt x="38700" y="40482"/>
                  <a:pt x="27672" y="29455"/>
                  <a:pt x="882" y="29455"/>
                </a:cubicBezTo>
                <a:cubicBezTo>
                  <a:pt x="590" y="29455"/>
                  <a:pt x="296" y="29456"/>
                  <a:pt x="1" y="29459"/>
                </a:cubicBezTo>
                <a:lnTo>
                  <a:pt x="141" y="79789"/>
                </a:lnTo>
                <a:lnTo>
                  <a:pt x="284485" y="79789"/>
                </a:lnTo>
                <a:lnTo>
                  <a:pt x="284119" y="30950"/>
                </a:lnTo>
                <a:cubicBezTo>
                  <a:pt x="284119" y="30950"/>
                  <a:pt x="247612" y="0"/>
                  <a:pt x="189582" y="0"/>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3000" y="2615932"/>
            <a:ext cx="9156861" cy="2557103"/>
          </a:xfrm>
          <a:custGeom>
            <a:rect b="b" l="l" r="r" t="t"/>
            <a:pathLst>
              <a:path extrusionOk="0" h="81223" w="284485">
                <a:moveTo>
                  <a:pt x="203737" y="0"/>
                </a:moveTo>
                <a:cubicBezTo>
                  <a:pt x="176756" y="0"/>
                  <a:pt x="144034" y="7077"/>
                  <a:pt x="107161" y="28810"/>
                </a:cubicBezTo>
                <a:cubicBezTo>
                  <a:pt x="89028" y="40183"/>
                  <a:pt x="76018" y="44020"/>
                  <a:pt x="65226" y="44020"/>
                </a:cubicBezTo>
                <a:cubicBezTo>
                  <a:pt x="42823" y="44020"/>
                  <a:pt x="29975" y="27485"/>
                  <a:pt x="700" y="27485"/>
                </a:cubicBezTo>
                <a:cubicBezTo>
                  <a:pt x="468" y="27485"/>
                  <a:pt x="235" y="27486"/>
                  <a:pt x="1" y="27488"/>
                </a:cubicBezTo>
                <a:lnTo>
                  <a:pt x="141" y="81222"/>
                </a:lnTo>
                <a:lnTo>
                  <a:pt x="284485" y="81222"/>
                </a:lnTo>
                <a:lnTo>
                  <a:pt x="284485" y="24675"/>
                </a:lnTo>
                <a:cubicBezTo>
                  <a:pt x="284485" y="24675"/>
                  <a:pt x="254119" y="0"/>
                  <a:pt x="203737"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4750" y="2716825"/>
            <a:ext cx="9168919" cy="2456170"/>
          </a:xfrm>
          <a:custGeom>
            <a:rect b="b" l="l" r="r" t="t"/>
            <a:pathLst>
              <a:path extrusionOk="0" h="77311" w="284484">
                <a:moveTo>
                  <a:pt x="191671" y="0"/>
                </a:moveTo>
                <a:cubicBezTo>
                  <a:pt x="160429" y="0"/>
                  <a:pt x="122886" y="7577"/>
                  <a:pt x="81558" y="31059"/>
                </a:cubicBezTo>
                <a:cubicBezTo>
                  <a:pt x="68720" y="38027"/>
                  <a:pt x="60256" y="40370"/>
                  <a:pt x="53175" y="40370"/>
                </a:cubicBezTo>
                <a:cubicBezTo>
                  <a:pt x="38619" y="40370"/>
                  <a:pt x="29911" y="30464"/>
                  <a:pt x="1062" y="30464"/>
                </a:cubicBezTo>
                <a:cubicBezTo>
                  <a:pt x="711" y="30464"/>
                  <a:pt x="357" y="30466"/>
                  <a:pt x="0" y="30469"/>
                </a:cubicBezTo>
                <a:lnTo>
                  <a:pt x="113" y="77310"/>
                </a:lnTo>
                <a:lnTo>
                  <a:pt x="284484" y="77310"/>
                </a:lnTo>
                <a:lnTo>
                  <a:pt x="284484" y="25067"/>
                </a:lnTo>
                <a:cubicBezTo>
                  <a:pt x="284484" y="25067"/>
                  <a:pt x="248500" y="0"/>
                  <a:pt x="191671" y="0"/>
                </a:cubicBez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2359525" y="3142625"/>
            <a:ext cx="6070200" cy="12774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1C4587"/>
              </a:buClr>
              <a:buSzPts val="5200"/>
              <a:buNone/>
              <a:defRPr sz="3800">
                <a:solidFill>
                  <a:srgbClr val="0B5394"/>
                </a:solidFill>
              </a:defRPr>
            </a:lvl1pPr>
            <a:lvl2pPr lvl="1" algn="ctr">
              <a:spcBef>
                <a:spcPts val="0"/>
              </a:spcBef>
              <a:spcAft>
                <a:spcPts val="0"/>
              </a:spcAft>
              <a:buClr>
                <a:srgbClr val="1C4587"/>
              </a:buClr>
              <a:buSzPts val="5200"/>
              <a:buNone/>
              <a:defRPr sz="5200">
                <a:solidFill>
                  <a:srgbClr val="1C4587"/>
                </a:solidFill>
              </a:defRPr>
            </a:lvl2pPr>
            <a:lvl3pPr lvl="2" algn="ctr">
              <a:spcBef>
                <a:spcPts val="0"/>
              </a:spcBef>
              <a:spcAft>
                <a:spcPts val="0"/>
              </a:spcAft>
              <a:buClr>
                <a:srgbClr val="1C4587"/>
              </a:buClr>
              <a:buSzPts val="5200"/>
              <a:buNone/>
              <a:defRPr sz="5200">
                <a:solidFill>
                  <a:srgbClr val="1C4587"/>
                </a:solidFill>
              </a:defRPr>
            </a:lvl3pPr>
            <a:lvl4pPr lvl="3" algn="ctr">
              <a:spcBef>
                <a:spcPts val="0"/>
              </a:spcBef>
              <a:spcAft>
                <a:spcPts val="0"/>
              </a:spcAft>
              <a:buClr>
                <a:srgbClr val="1C4587"/>
              </a:buClr>
              <a:buSzPts val="5200"/>
              <a:buNone/>
              <a:defRPr sz="5200">
                <a:solidFill>
                  <a:srgbClr val="1C4587"/>
                </a:solidFill>
              </a:defRPr>
            </a:lvl4pPr>
            <a:lvl5pPr lvl="4" algn="ctr">
              <a:spcBef>
                <a:spcPts val="0"/>
              </a:spcBef>
              <a:spcAft>
                <a:spcPts val="0"/>
              </a:spcAft>
              <a:buClr>
                <a:srgbClr val="1C4587"/>
              </a:buClr>
              <a:buSzPts val="5200"/>
              <a:buNone/>
              <a:defRPr sz="5200">
                <a:solidFill>
                  <a:srgbClr val="1C4587"/>
                </a:solidFill>
              </a:defRPr>
            </a:lvl5pPr>
            <a:lvl6pPr lvl="5" algn="ctr">
              <a:spcBef>
                <a:spcPts val="0"/>
              </a:spcBef>
              <a:spcAft>
                <a:spcPts val="0"/>
              </a:spcAft>
              <a:buClr>
                <a:srgbClr val="1C4587"/>
              </a:buClr>
              <a:buSzPts val="5200"/>
              <a:buNone/>
              <a:defRPr sz="5200">
                <a:solidFill>
                  <a:srgbClr val="1C4587"/>
                </a:solidFill>
              </a:defRPr>
            </a:lvl6pPr>
            <a:lvl7pPr lvl="6" algn="ctr">
              <a:spcBef>
                <a:spcPts val="0"/>
              </a:spcBef>
              <a:spcAft>
                <a:spcPts val="0"/>
              </a:spcAft>
              <a:buClr>
                <a:srgbClr val="1C4587"/>
              </a:buClr>
              <a:buSzPts val="5200"/>
              <a:buNone/>
              <a:defRPr sz="5200">
                <a:solidFill>
                  <a:srgbClr val="1C4587"/>
                </a:solidFill>
              </a:defRPr>
            </a:lvl7pPr>
            <a:lvl8pPr lvl="7" algn="ctr">
              <a:spcBef>
                <a:spcPts val="0"/>
              </a:spcBef>
              <a:spcAft>
                <a:spcPts val="0"/>
              </a:spcAft>
              <a:buClr>
                <a:srgbClr val="1C4587"/>
              </a:buClr>
              <a:buSzPts val="5200"/>
              <a:buNone/>
              <a:defRPr sz="5200">
                <a:solidFill>
                  <a:srgbClr val="1C4587"/>
                </a:solidFill>
              </a:defRPr>
            </a:lvl8pPr>
            <a:lvl9pPr lvl="8" algn="ctr">
              <a:spcBef>
                <a:spcPts val="0"/>
              </a:spcBef>
              <a:spcAft>
                <a:spcPts val="0"/>
              </a:spcAft>
              <a:buClr>
                <a:srgbClr val="1C4587"/>
              </a:buClr>
              <a:buSzPts val="5200"/>
              <a:buNone/>
              <a:defRPr sz="5200">
                <a:solidFill>
                  <a:srgbClr val="1C4587"/>
                </a:solidFill>
              </a:defRPr>
            </a:lvl9pPr>
          </a:lstStyle>
          <a:p/>
        </p:txBody>
      </p:sp>
      <p:sp>
        <p:nvSpPr>
          <p:cNvPr id="14" name="Google Shape;14;p2"/>
          <p:cNvSpPr txBox="1"/>
          <p:nvPr>
            <p:ph idx="1" type="subTitle"/>
          </p:nvPr>
        </p:nvSpPr>
        <p:spPr>
          <a:xfrm>
            <a:off x="4187100" y="4260450"/>
            <a:ext cx="4242600" cy="519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p11"/>
          <p:cNvSpPr txBox="1"/>
          <p:nvPr>
            <p:ph hasCustomPrompt="1" type="title"/>
          </p:nvPr>
        </p:nvSpPr>
        <p:spPr>
          <a:xfrm>
            <a:off x="1285800" y="1344250"/>
            <a:ext cx="65724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6" name="Google Shape;10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1"/>
          <p:cNvSpPr txBox="1"/>
          <p:nvPr>
            <p:ph idx="1" type="subTitle"/>
          </p:nvPr>
        </p:nvSpPr>
        <p:spPr>
          <a:xfrm>
            <a:off x="714300" y="3422050"/>
            <a:ext cx="7715400" cy="82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11"/>
          <p:cNvSpPr/>
          <p:nvPr/>
        </p:nvSpPr>
        <p:spPr>
          <a:xfrm>
            <a:off x="0" y="147081"/>
            <a:ext cx="9143964" cy="926936"/>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a:off x="0" y="147076"/>
            <a:ext cx="9143964" cy="1010412"/>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a:off x="0" y="0"/>
            <a:ext cx="9143964" cy="1010379"/>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154375" y="4088523"/>
            <a:ext cx="9839325" cy="730525"/>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med" w="med" type="none"/>
            <a:tailEnd len="med" w="med" type="none"/>
          </a:ln>
        </p:spPr>
      </p:sp>
      <p:sp>
        <p:nvSpPr>
          <p:cNvPr id="112" name="Google Shape;112;p11"/>
          <p:cNvSpPr/>
          <p:nvPr/>
        </p:nvSpPr>
        <p:spPr>
          <a:xfrm>
            <a:off x="-382975" y="3938775"/>
            <a:ext cx="10001250" cy="91290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med" w="med" type="none"/>
            <a:tailEnd len="med" w="med"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3" name="Shape 113"/>
        <p:cNvGrpSpPr/>
        <p:nvPr/>
      </p:nvGrpSpPr>
      <p:grpSpPr>
        <a:xfrm>
          <a:off x="0" y="0"/>
          <a:ext cx="0" cy="0"/>
          <a:chOff x="0" y="0"/>
          <a:chExt cx="0" cy="0"/>
        </a:xfrm>
      </p:grpSpPr>
      <p:sp>
        <p:nvSpPr>
          <p:cNvPr id="114" name="Google Shape;11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15" name="Shape 115"/>
        <p:cNvGrpSpPr/>
        <p:nvPr/>
      </p:nvGrpSpPr>
      <p:grpSpPr>
        <a:xfrm>
          <a:off x="0" y="0"/>
          <a:ext cx="0" cy="0"/>
          <a:chOff x="0" y="0"/>
          <a:chExt cx="0" cy="0"/>
        </a:xfrm>
      </p:grpSpPr>
      <p:sp>
        <p:nvSpPr>
          <p:cNvPr id="116" name="Google Shape;116;p13"/>
          <p:cNvSpPr txBox="1"/>
          <p:nvPr>
            <p:ph type="title"/>
          </p:nvPr>
        </p:nvSpPr>
        <p:spPr>
          <a:xfrm>
            <a:off x="714300" y="435300"/>
            <a:ext cx="3857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13"/>
          <p:cNvSpPr txBox="1"/>
          <p:nvPr>
            <p:ph idx="2" type="title"/>
          </p:nvPr>
        </p:nvSpPr>
        <p:spPr>
          <a:xfrm>
            <a:off x="3405459"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8" name="Google Shape;118;p13"/>
          <p:cNvSpPr txBox="1"/>
          <p:nvPr>
            <p:ph idx="1" type="subTitle"/>
          </p:nvPr>
        </p:nvSpPr>
        <p:spPr>
          <a:xfrm>
            <a:off x="3405459"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9" name="Google Shape;119;p13"/>
          <p:cNvSpPr txBox="1"/>
          <p:nvPr>
            <p:ph idx="3" type="title"/>
          </p:nvPr>
        </p:nvSpPr>
        <p:spPr>
          <a:xfrm>
            <a:off x="7143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0" name="Google Shape;120;p13"/>
          <p:cNvSpPr txBox="1"/>
          <p:nvPr>
            <p:ph idx="4" type="subTitle"/>
          </p:nvPr>
        </p:nvSpPr>
        <p:spPr>
          <a:xfrm>
            <a:off x="7143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1" name="Google Shape;121;p13"/>
          <p:cNvSpPr txBox="1"/>
          <p:nvPr>
            <p:ph idx="5" type="title"/>
          </p:nvPr>
        </p:nvSpPr>
        <p:spPr>
          <a:xfrm>
            <a:off x="3405459"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2" name="Google Shape;122;p13"/>
          <p:cNvSpPr txBox="1"/>
          <p:nvPr>
            <p:ph idx="6" type="subTitle"/>
          </p:nvPr>
        </p:nvSpPr>
        <p:spPr>
          <a:xfrm>
            <a:off x="3405459"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3" name="Google Shape;123;p13"/>
          <p:cNvSpPr txBox="1"/>
          <p:nvPr>
            <p:ph idx="7" type="title"/>
          </p:nvPr>
        </p:nvSpPr>
        <p:spPr>
          <a:xfrm>
            <a:off x="714300"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4" name="Google Shape;124;p13"/>
          <p:cNvSpPr txBox="1"/>
          <p:nvPr>
            <p:ph idx="8" type="subTitle"/>
          </p:nvPr>
        </p:nvSpPr>
        <p:spPr>
          <a:xfrm>
            <a:off x="714300"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5" name="Google Shape;125;p13"/>
          <p:cNvSpPr txBox="1"/>
          <p:nvPr>
            <p:ph idx="9" type="title"/>
          </p:nvPr>
        </p:nvSpPr>
        <p:spPr>
          <a:xfrm>
            <a:off x="6096609" y="2855725"/>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6" name="Google Shape;126;p13"/>
          <p:cNvSpPr txBox="1"/>
          <p:nvPr>
            <p:ph idx="13" type="subTitle"/>
          </p:nvPr>
        </p:nvSpPr>
        <p:spPr>
          <a:xfrm>
            <a:off x="6096609" y="3247325"/>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7" name="Google Shape;127;p13"/>
          <p:cNvSpPr txBox="1"/>
          <p:nvPr>
            <p:ph idx="14" type="title"/>
          </p:nvPr>
        </p:nvSpPr>
        <p:spPr>
          <a:xfrm>
            <a:off x="60966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8" name="Google Shape;128;p13"/>
          <p:cNvSpPr txBox="1"/>
          <p:nvPr>
            <p:ph idx="15" type="subTitle"/>
          </p:nvPr>
        </p:nvSpPr>
        <p:spPr>
          <a:xfrm>
            <a:off x="60966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9" name="Google Shape;129;p13"/>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34" name="Shape 134"/>
        <p:cNvGrpSpPr/>
        <p:nvPr/>
      </p:nvGrpSpPr>
      <p:grpSpPr>
        <a:xfrm>
          <a:off x="0" y="0"/>
          <a:ext cx="0" cy="0"/>
          <a:chOff x="0" y="0"/>
          <a:chExt cx="0" cy="0"/>
        </a:xfrm>
      </p:grpSpPr>
      <p:sp>
        <p:nvSpPr>
          <p:cNvPr id="135" name="Google Shape;135;p14"/>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14"/>
          <p:cNvSpPr txBox="1"/>
          <p:nvPr>
            <p:ph idx="2" type="title"/>
          </p:nvPr>
        </p:nvSpPr>
        <p:spPr>
          <a:xfrm>
            <a:off x="3626250" y="18709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7" name="Google Shape;137;p14"/>
          <p:cNvSpPr txBox="1"/>
          <p:nvPr>
            <p:ph idx="1" type="subTitle"/>
          </p:nvPr>
        </p:nvSpPr>
        <p:spPr>
          <a:xfrm>
            <a:off x="3626250" y="22720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14"/>
          <p:cNvSpPr txBox="1"/>
          <p:nvPr>
            <p:ph idx="3" type="title"/>
          </p:nvPr>
        </p:nvSpPr>
        <p:spPr>
          <a:xfrm>
            <a:off x="1019100" y="18709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9" name="Google Shape;139;p14"/>
          <p:cNvSpPr txBox="1"/>
          <p:nvPr>
            <p:ph idx="4" type="subTitle"/>
          </p:nvPr>
        </p:nvSpPr>
        <p:spPr>
          <a:xfrm>
            <a:off x="1019100" y="22720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14"/>
          <p:cNvSpPr txBox="1"/>
          <p:nvPr>
            <p:ph idx="5" type="title"/>
          </p:nvPr>
        </p:nvSpPr>
        <p:spPr>
          <a:xfrm>
            <a:off x="6233400" y="18709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1" name="Google Shape;141;p14"/>
          <p:cNvSpPr txBox="1"/>
          <p:nvPr>
            <p:ph idx="6" type="subTitle"/>
          </p:nvPr>
        </p:nvSpPr>
        <p:spPr>
          <a:xfrm>
            <a:off x="6233400" y="22720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2" name="Google Shape;142;p14"/>
          <p:cNvSpPr txBox="1"/>
          <p:nvPr>
            <p:ph idx="7" type="title"/>
          </p:nvPr>
        </p:nvSpPr>
        <p:spPr>
          <a:xfrm>
            <a:off x="1019100" y="36274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3" name="Google Shape;143;p14"/>
          <p:cNvSpPr txBox="1"/>
          <p:nvPr>
            <p:ph idx="8" type="subTitle"/>
          </p:nvPr>
        </p:nvSpPr>
        <p:spPr>
          <a:xfrm>
            <a:off x="1019100" y="40285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14"/>
          <p:cNvSpPr txBox="1"/>
          <p:nvPr>
            <p:ph idx="9" type="title"/>
          </p:nvPr>
        </p:nvSpPr>
        <p:spPr>
          <a:xfrm>
            <a:off x="6233400" y="36274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5" name="Google Shape;145;p14"/>
          <p:cNvSpPr txBox="1"/>
          <p:nvPr>
            <p:ph idx="13" type="subTitle"/>
          </p:nvPr>
        </p:nvSpPr>
        <p:spPr>
          <a:xfrm>
            <a:off x="6233400" y="40285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14"/>
          <p:cNvSpPr txBox="1"/>
          <p:nvPr>
            <p:ph idx="14" type="title"/>
          </p:nvPr>
        </p:nvSpPr>
        <p:spPr>
          <a:xfrm>
            <a:off x="3626250" y="3627450"/>
            <a:ext cx="1891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7" name="Google Shape;147;p14"/>
          <p:cNvSpPr txBox="1"/>
          <p:nvPr>
            <p:ph idx="15" type="subTitle"/>
          </p:nvPr>
        </p:nvSpPr>
        <p:spPr>
          <a:xfrm>
            <a:off x="3626250" y="4028575"/>
            <a:ext cx="1891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14"/>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med" w="med" type="none"/>
            <a:tailEnd len="med" w="med" type="none"/>
          </a:ln>
        </p:spPr>
      </p:sp>
      <p:sp>
        <p:nvSpPr>
          <p:cNvPr id="149" name="Google Shape;149;p14"/>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50" name="Shape 150"/>
        <p:cNvGrpSpPr/>
        <p:nvPr/>
      </p:nvGrpSpPr>
      <p:grpSpPr>
        <a:xfrm>
          <a:off x="0" y="0"/>
          <a:ext cx="0" cy="0"/>
          <a:chOff x="0" y="0"/>
          <a:chExt cx="0" cy="0"/>
        </a:xfrm>
      </p:grpSpPr>
      <p:sp>
        <p:nvSpPr>
          <p:cNvPr id="151" name="Google Shape;151;p15"/>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Google Shape;152;p15"/>
          <p:cNvSpPr txBox="1"/>
          <p:nvPr>
            <p:ph idx="2" type="title"/>
          </p:nvPr>
        </p:nvSpPr>
        <p:spPr>
          <a:xfrm>
            <a:off x="5992938" y="2322575"/>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3" name="Google Shape;153;p15"/>
          <p:cNvSpPr txBox="1"/>
          <p:nvPr>
            <p:ph idx="1" type="subTitle"/>
          </p:nvPr>
        </p:nvSpPr>
        <p:spPr>
          <a:xfrm>
            <a:off x="6001663" y="26953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4" name="Google Shape;154;p15"/>
          <p:cNvSpPr txBox="1"/>
          <p:nvPr>
            <p:ph idx="3" type="title"/>
          </p:nvPr>
        </p:nvSpPr>
        <p:spPr>
          <a:xfrm>
            <a:off x="3558732" y="2322575"/>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5" name="Google Shape;155;p15"/>
          <p:cNvSpPr txBox="1"/>
          <p:nvPr>
            <p:ph idx="4" type="subTitle"/>
          </p:nvPr>
        </p:nvSpPr>
        <p:spPr>
          <a:xfrm>
            <a:off x="3558770" y="26953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6" name="Google Shape;156;p15"/>
          <p:cNvSpPr txBox="1"/>
          <p:nvPr>
            <p:ph idx="5" type="title"/>
          </p:nvPr>
        </p:nvSpPr>
        <p:spPr>
          <a:xfrm>
            <a:off x="1115838" y="2322575"/>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7" name="Google Shape;157;p15"/>
          <p:cNvSpPr txBox="1"/>
          <p:nvPr>
            <p:ph idx="6" type="subTitle"/>
          </p:nvPr>
        </p:nvSpPr>
        <p:spPr>
          <a:xfrm>
            <a:off x="1115838" y="26953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8" name="Google Shape;158;p15"/>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med" w="med" type="none"/>
            <a:tailEnd len="med" w="med" type="none"/>
          </a:ln>
        </p:spPr>
      </p:sp>
      <p:sp>
        <p:nvSpPr>
          <p:cNvPr id="162" name="Google Shape;162;p15"/>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med" w="med" type="none"/>
            <a:tailEnd len="med" w="med" type="none"/>
          </a:ln>
        </p:spPr>
      </p:sp>
      <p:sp>
        <p:nvSpPr>
          <p:cNvPr id="163" name="Google Shape;163;p15"/>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med" w="med" type="none"/>
            <a:tailEnd len="med" w="med" type="none"/>
          </a:ln>
        </p:spPr>
      </p:sp>
      <p:sp>
        <p:nvSpPr>
          <p:cNvPr id="167" name="Google Shape;167;p15"/>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med" w="med" type="none"/>
            <a:tailEnd len="med" w="med"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168" name="Shape 168"/>
        <p:cNvGrpSpPr/>
        <p:nvPr/>
      </p:nvGrpSpPr>
      <p:grpSpPr>
        <a:xfrm>
          <a:off x="0" y="0"/>
          <a:ext cx="0" cy="0"/>
          <a:chOff x="0" y="0"/>
          <a:chExt cx="0" cy="0"/>
        </a:xfrm>
      </p:grpSpPr>
      <p:sp>
        <p:nvSpPr>
          <p:cNvPr id="169" name="Google Shape;169;p16"/>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16"/>
          <p:cNvSpPr txBox="1"/>
          <p:nvPr>
            <p:ph idx="2" type="title"/>
          </p:nvPr>
        </p:nvSpPr>
        <p:spPr>
          <a:xfrm>
            <a:off x="6017838" y="1174063"/>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1" name="Google Shape;171;p16"/>
          <p:cNvSpPr txBox="1"/>
          <p:nvPr>
            <p:ph idx="1" type="subTitle"/>
          </p:nvPr>
        </p:nvSpPr>
        <p:spPr>
          <a:xfrm>
            <a:off x="6017838" y="31619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2" name="Google Shape;172;p16"/>
          <p:cNvSpPr txBox="1"/>
          <p:nvPr>
            <p:ph idx="3" type="title"/>
          </p:nvPr>
        </p:nvSpPr>
        <p:spPr>
          <a:xfrm>
            <a:off x="3579270" y="1174063"/>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3" name="Google Shape;173;p16"/>
          <p:cNvSpPr txBox="1"/>
          <p:nvPr>
            <p:ph idx="4" type="subTitle"/>
          </p:nvPr>
        </p:nvSpPr>
        <p:spPr>
          <a:xfrm>
            <a:off x="3579270" y="31619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4" name="Google Shape;174;p16"/>
          <p:cNvSpPr txBox="1"/>
          <p:nvPr>
            <p:ph idx="5" type="title"/>
          </p:nvPr>
        </p:nvSpPr>
        <p:spPr>
          <a:xfrm>
            <a:off x="1136375" y="1174063"/>
            <a:ext cx="20265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5" name="Google Shape;175;p16"/>
          <p:cNvSpPr txBox="1"/>
          <p:nvPr>
            <p:ph idx="6" type="subTitle"/>
          </p:nvPr>
        </p:nvSpPr>
        <p:spPr>
          <a:xfrm>
            <a:off x="1136375" y="3161925"/>
            <a:ext cx="2026500" cy="89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6" name="Google Shape;176;p16"/>
          <p:cNvSpPr txBox="1"/>
          <p:nvPr>
            <p:ph hasCustomPrompt="1" idx="7" type="title"/>
          </p:nvPr>
        </p:nvSpPr>
        <p:spPr>
          <a:xfrm>
            <a:off x="1240175" y="2026382"/>
            <a:ext cx="1818900" cy="75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sz="2500">
                <a:solidFill>
                  <a:schemeClr val="accent4"/>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77" name="Google Shape;177;p16"/>
          <p:cNvSpPr txBox="1"/>
          <p:nvPr>
            <p:ph hasCustomPrompt="1" idx="8" type="title"/>
          </p:nvPr>
        </p:nvSpPr>
        <p:spPr>
          <a:xfrm>
            <a:off x="3683070" y="2038398"/>
            <a:ext cx="1818900" cy="75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sz="2500">
                <a:solidFill>
                  <a:schemeClr val="accent4"/>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78" name="Google Shape;178;p16"/>
          <p:cNvSpPr txBox="1"/>
          <p:nvPr>
            <p:ph hasCustomPrompt="1" idx="9" type="title"/>
          </p:nvPr>
        </p:nvSpPr>
        <p:spPr>
          <a:xfrm>
            <a:off x="6121638" y="2038398"/>
            <a:ext cx="1818900" cy="75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sz="2500">
                <a:solidFill>
                  <a:schemeClr val="accent4"/>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79" name="Google Shape;179;p16"/>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16"/>
          <p:cNvGrpSpPr/>
          <p:nvPr/>
        </p:nvGrpSpPr>
        <p:grpSpPr>
          <a:xfrm>
            <a:off x="-3" y="3918341"/>
            <a:ext cx="5417960" cy="1282081"/>
            <a:chOff x="-66609" y="4201387"/>
            <a:chExt cx="4210740" cy="996488"/>
          </a:xfrm>
        </p:grpSpPr>
        <p:sp>
          <p:nvSpPr>
            <p:cNvPr id="182" name="Google Shape;182;p16"/>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185" name="Shape 185"/>
        <p:cNvGrpSpPr/>
        <p:nvPr/>
      </p:nvGrpSpPr>
      <p:grpSpPr>
        <a:xfrm>
          <a:off x="0" y="0"/>
          <a:ext cx="0" cy="0"/>
          <a:chOff x="0" y="0"/>
          <a:chExt cx="0" cy="0"/>
        </a:xfrm>
      </p:grpSpPr>
      <p:sp>
        <p:nvSpPr>
          <p:cNvPr id="186" name="Google Shape;186;p17"/>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17"/>
          <p:cNvSpPr txBox="1"/>
          <p:nvPr>
            <p:ph idx="2" type="title"/>
          </p:nvPr>
        </p:nvSpPr>
        <p:spPr>
          <a:xfrm>
            <a:off x="1152452" y="1302150"/>
            <a:ext cx="2900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88" name="Google Shape;188;p17"/>
          <p:cNvSpPr txBox="1"/>
          <p:nvPr>
            <p:ph idx="1" type="subTitle"/>
          </p:nvPr>
        </p:nvSpPr>
        <p:spPr>
          <a:xfrm>
            <a:off x="1152452" y="1646335"/>
            <a:ext cx="2900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9" name="Google Shape;189;p17"/>
          <p:cNvSpPr txBox="1"/>
          <p:nvPr>
            <p:ph idx="3" type="title"/>
          </p:nvPr>
        </p:nvSpPr>
        <p:spPr>
          <a:xfrm>
            <a:off x="1152460" y="2817744"/>
            <a:ext cx="2900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90" name="Google Shape;190;p17"/>
          <p:cNvSpPr txBox="1"/>
          <p:nvPr>
            <p:ph idx="4" type="subTitle"/>
          </p:nvPr>
        </p:nvSpPr>
        <p:spPr>
          <a:xfrm>
            <a:off x="1152460" y="3161929"/>
            <a:ext cx="2900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1" name="Google Shape;191;p17"/>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17"/>
          <p:cNvGrpSpPr/>
          <p:nvPr/>
        </p:nvGrpSpPr>
        <p:grpSpPr>
          <a:xfrm>
            <a:off x="5522091" y="-1100338"/>
            <a:ext cx="4121717" cy="2833172"/>
            <a:chOff x="5417316" y="-1100338"/>
            <a:chExt cx="4121717" cy="2833172"/>
          </a:xfrm>
        </p:grpSpPr>
        <p:sp>
          <p:nvSpPr>
            <p:cNvPr id="195" name="Google Shape;195;p17"/>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med" w="med" type="none"/>
              <a:tailEnd len="med" w="med" type="none"/>
            </a:ln>
          </p:spPr>
        </p:sp>
        <p:sp>
          <p:nvSpPr>
            <p:cNvPr id="196" name="Google Shape;196;p17"/>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med" w="med" type="none"/>
              <a:tailEnd len="med" w="med" type="none"/>
            </a:ln>
          </p:spPr>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197" name="Shape 197"/>
        <p:cNvGrpSpPr/>
        <p:nvPr/>
      </p:nvGrpSpPr>
      <p:grpSpPr>
        <a:xfrm>
          <a:off x="0" y="0"/>
          <a:ext cx="0" cy="0"/>
          <a:chOff x="0" y="0"/>
          <a:chExt cx="0" cy="0"/>
        </a:xfrm>
      </p:grpSpPr>
      <p:sp>
        <p:nvSpPr>
          <p:cNvPr id="198" name="Google Shape;198;p18"/>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18"/>
          <p:cNvSpPr txBox="1"/>
          <p:nvPr>
            <p:ph idx="2" type="title"/>
          </p:nvPr>
        </p:nvSpPr>
        <p:spPr>
          <a:xfrm>
            <a:off x="714300" y="1482700"/>
            <a:ext cx="21390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00" name="Google Shape;200;p18"/>
          <p:cNvSpPr txBox="1"/>
          <p:nvPr>
            <p:ph idx="1" type="subTitle"/>
          </p:nvPr>
        </p:nvSpPr>
        <p:spPr>
          <a:xfrm>
            <a:off x="714300" y="1806650"/>
            <a:ext cx="2139000" cy="71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1" name="Google Shape;201;p18"/>
          <p:cNvSpPr txBox="1"/>
          <p:nvPr>
            <p:ph idx="3" type="title"/>
          </p:nvPr>
        </p:nvSpPr>
        <p:spPr>
          <a:xfrm>
            <a:off x="714300" y="2557824"/>
            <a:ext cx="21390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02" name="Google Shape;202;p18"/>
          <p:cNvSpPr txBox="1"/>
          <p:nvPr>
            <p:ph idx="4" type="subTitle"/>
          </p:nvPr>
        </p:nvSpPr>
        <p:spPr>
          <a:xfrm>
            <a:off x="714300" y="2881775"/>
            <a:ext cx="2139000" cy="71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3" name="Google Shape;203;p18"/>
          <p:cNvSpPr txBox="1"/>
          <p:nvPr>
            <p:ph idx="5" type="title"/>
          </p:nvPr>
        </p:nvSpPr>
        <p:spPr>
          <a:xfrm>
            <a:off x="714300" y="3632948"/>
            <a:ext cx="21390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04" name="Google Shape;204;p18"/>
          <p:cNvSpPr txBox="1"/>
          <p:nvPr>
            <p:ph idx="6" type="subTitle"/>
          </p:nvPr>
        </p:nvSpPr>
        <p:spPr>
          <a:xfrm>
            <a:off x="714300" y="3956900"/>
            <a:ext cx="2139000" cy="688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5" name="Google Shape;205;p18"/>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txBox="1"/>
          <p:nvPr>
            <p:ph idx="7" type="title"/>
          </p:nvPr>
        </p:nvSpPr>
        <p:spPr>
          <a:xfrm>
            <a:off x="6290700" y="1482700"/>
            <a:ext cx="21390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09" name="Google Shape;209;p18"/>
          <p:cNvSpPr txBox="1"/>
          <p:nvPr>
            <p:ph idx="8" type="subTitle"/>
          </p:nvPr>
        </p:nvSpPr>
        <p:spPr>
          <a:xfrm>
            <a:off x="6290650" y="1806650"/>
            <a:ext cx="2139000" cy="710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0" name="Google Shape;210;p18"/>
          <p:cNvSpPr txBox="1"/>
          <p:nvPr>
            <p:ph idx="9" type="title"/>
          </p:nvPr>
        </p:nvSpPr>
        <p:spPr>
          <a:xfrm>
            <a:off x="6290700" y="2557824"/>
            <a:ext cx="21390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11" name="Google Shape;211;p18"/>
          <p:cNvSpPr txBox="1"/>
          <p:nvPr>
            <p:ph idx="13" type="subTitle"/>
          </p:nvPr>
        </p:nvSpPr>
        <p:spPr>
          <a:xfrm>
            <a:off x="6290650" y="2881775"/>
            <a:ext cx="2139000" cy="710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2" name="Google Shape;212;p18"/>
          <p:cNvSpPr txBox="1"/>
          <p:nvPr>
            <p:ph idx="14" type="title"/>
          </p:nvPr>
        </p:nvSpPr>
        <p:spPr>
          <a:xfrm>
            <a:off x="6290700" y="3632948"/>
            <a:ext cx="21390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13" name="Google Shape;213;p18"/>
          <p:cNvSpPr txBox="1"/>
          <p:nvPr>
            <p:ph idx="15" type="subTitle"/>
          </p:nvPr>
        </p:nvSpPr>
        <p:spPr>
          <a:xfrm>
            <a:off x="6290650" y="3956900"/>
            <a:ext cx="2139000" cy="688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214" name="Shape 214"/>
        <p:cNvGrpSpPr/>
        <p:nvPr/>
      </p:nvGrpSpPr>
      <p:grpSpPr>
        <a:xfrm>
          <a:off x="0" y="0"/>
          <a:ext cx="0" cy="0"/>
          <a:chOff x="0" y="0"/>
          <a:chExt cx="0" cy="0"/>
        </a:xfrm>
      </p:grpSpPr>
      <p:sp>
        <p:nvSpPr>
          <p:cNvPr id="215" name="Google Shape;215;p19"/>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6" name="Google Shape;216;p19"/>
          <p:cNvSpPr txBox="1"/>
          <p:nvPr>
            <p:ph idx="2" type="title"/>
          </p:nvPr>
        </p:nvSpPr>
        <p:spPr>
          <a:xfrm>
            <a:off x="5265358" y="2941614"/>
            <a:ext cx="2923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17" name="Google Shape;217;p19"/>
          <p:cNvSpPr txBox="1"/>
          <p:nvPr>
            <p:ph idx="1" type="subTitle"/>
          </p:nvPr>
        </p:nvSpPr>
        <p:spPr>
          <a:xfrm>
            <a:off x="5277950" y="3218550"/>
            <a:ext cx="29235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8" name="Google Shape;218;p19"/>
          <p:cNvSpPr txBox="1"/>
          <p:nvPr>
            <p:ph idx="3" type="title"/>
          </p:nvPr>
        </p:nvSpPr>
        <p:spPr>
          <a:xfrm>
            <a:off x="5265350" y="3846471"/>
            <a:ext cx="2923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19" name="Google Shape;219;p19"/>
          <p:cNvSpPr txBox="1"/>
          <p:nvPr>
            <p:ph idx="4" type="subTitle"/>
          </p:nvPr>
        </p:nvSpPr>
        <p:spPr>
          <a:xfrm>
            <a:off x="5265350" y="4123400"/>
            <a:ext cx="29235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0" name="Google Shape;220;p19"/>
          <p:cNvSpPr txBox="1"/>
          <p:nvPr>
            <p:ph idx="5" type="title"/>
          </p:nvPr>
        </p:nvSpPr>
        <p:spPr>
          <a:xfrm>
            <a:off x="5277943" y="1131900"/>
            <a:ext cx="2923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21" name="Google Shape;221;p19"/>
          <p:cNvSpPr txBox="1"/>
          <p:nvPr>
            <p:ph idx="6" type="subTitle"/>
          </p:nvPr>
        </p:nvSpPr>
        <p:spPr>
          <a:xfrm>
            <a:off x="5277950" y="1408825"/>
            <a:ext cx="29235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2" name="Google Shape;222;p19"/>
          <p:cNvSpPr txBox="1"/>
          <p:nvPr>
            <p:ph idx="7" type="title"/>
          </p:nvPr>
        </p:nvSpPr>
        <p:spPr>
          <a:xfrm>
            <a:off x="5277943" y="2036757"/>
            <a:ext cx="2923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23" name="Google Shape;223;p19"/>
          <p:cNvSpPr txBox="1"/>
          <p:nvPr>
            <p:ph idx="8" type="subTitle"/>
          </p:nvPr>
        </p:nvSpPr>
        <p:spPr>
          <a:xfrm>
            <a:off x="5277950" y="2313675"/>
            <a:ext cx="29235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24" name="Google Shape;224;p19"/>
          <p:cNvGrpSpPr/>
          <p:nvPr/>
        </p:nvGrpSpPr>
        <p:grpSpPr>
          <a:xfrm>
            <a:off x="-66609" y="4201387"/>
            <a:ext cx="4210740" cy="996488"/>
            <a:chOff x="-66609" y="4201387"/>
            <a:chExt cx="4210740" cy="996488"/>
          </a:xfrm>
        </p:grpSpPr>
        <p:sp>
          <p:nvSpPr>
            <p:cNvPr id="225" name="Google Shape;225;p19"/>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9"/>
          <p:cNvGrpSpPr/>
          <p:nvPr/>
        </p:nvGrpSpPr>
        <p:grpSpPr>
          <a:xfrm>
            <a:off x="5522091" y="-1100338"/>
            <a:ext cx="4121717" cy="2833172"/>
            <a:chOff x="5417316" y="-1100338"/>
            <a:chExt cx="4121717" cy="2833172"/>
          </a:xfrm>
        </p:grpSpPr>
        <p:sp>
          <p:nvSpPr>
            <p:cNvPr id="229" name="Google Shape;229;p19"/>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med" w="med" type="none"/>
              <a:tailEnd len="med" w="med" type="none"/>
            </a:ln>
          </p:spPr>
        </p:sp>
        <p:sp>
          <p:nvSpPr>
            <p:cNvPr id="230" name="Google Shape;230;p19"/>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med" w="med" type="none"/>
              <a:tailEnd len="med" w="med" type="none"/>
            </a:ln>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231" name="Shape 231"/>
        <p:cNvGrpSpPr/>
        <p:nvPr/>
      </p:nvGrpSpPr>
      <p:grpSpPr>
        <a:xfrm>
          <a:off x="0" y="0"/>
          <a:ext cx="0" cy="0"/>
          <a:chOff x="0" y="0"/>
          <a:chExt cx="0" cy="0"/>
        </a:xfrm>
      </p:grpSpPr>
      <p:sp>
        <p:nvSpPr>
          <p:cNvPr id="232" name="Google Shape;232;p20"/>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 name="Google Shape;233;p20"/>
          <p:cNvSpPr txBox="1"/>
          <p:nvPr>
            <p:ph idx="2" type="title"/>
          </p:nvPr>
        </p:nvSpPr>
        <p:spPr>
          <a:xfrm>
            <a:off x="5819013" y="1358852"/>
            <a:ext cx="25416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4" name="Google Shape;234;p20"/>
          <p:cNvSpPr txBox="1"/>
          <p:nvPr>
            <p:ph idx="1" type="subTitle"/>
          </p:nvPr>
        </p:nvSpPr>
        <p:spPr>
          <a:xfrm>
            <a:off x="5819013" y="1683412"/>
            <a:ext cx="2541600" cy="6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5" name="Google Shape;235;p20"/>
          <p:cNvSpPr txBox="1"/>
          <p:nvPr>
            <p:ph idx="3" type="title"/>
          </p:nvPr>
        </p:nvSpPr>
        <p:spPr>
          <a:xfrm>
            <a:off x="5819013" y="3004296"/>
            <a:ext cx="25416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6" name="Google Shape;236;p20"/>
          <p:cNvSpPr txBox="1"/>
          <p:nvPr>
            <p:ph idx="4" type="subTitle"/>
          </p:nvPr>
        </p:nvSpPr>
        <p:spPr>
          <a:xfrm>
            <a:off x="5819013" y="3328850"/>
            <a:ext cx="2541600" cy="6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7" name="Google Shape;237;p20"/>
          <p:cNvSpPr txBox="1"/>
          <p:nvPr>
            <p:ph idx="5" type="title"/>
          </p:nvPr>
        </p:nvSpPr>
        <p:spPr>
          <a:xfrm>
            <a:off x="1799486" y="1358863"/>
            <a:ext cx="25416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8" name="Google Shape;238;p20"/>
          <p:cNvSpPr txBox="1"/>
          <p:nvPr>
            <p:ph idx="6" type="subTitle"/>
          </p:nvPr>
        </p:nvSpPr>
        <p:spPr>
          <a:xfrm>
            <a:off x="1799486" y="1683413"/>
            <a:ext cx="2541600" cy="6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9" name="Google Shape;239;p20"/>
          <p:cNvSpPr txBox="1"/>
          <p:nvPr>
            <p:ph idx="7" type="title"/>
          </p:nvPr>
        </p:nvSpPr>
        <p:spPr>
          <a:xfrm>
            <a:off x="1799486" y="3004307"/>
            <a:ext cx="25416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40" name="Google Shape;240;p20"/>
          <p:cNvSpPr txBox="1"/>
          <p:nvPr>
            <p:ph idx="8" type="subTitle"/>
          </p:nvPr>
        </p:nvSpPr>
        <p:spPr>
          <a:xfrm>
            <a:off x="1799486" y="3328850"/>
            <a:ext cx="2541600" cy="6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1" name="Google Shape;241;p20"/>
          <p:cNvSpPr txBox="1"/>
          <p:nvPr>
            <p:ph hasCustomPrompt="1" idx="9" type="title"/>
          </p:nvPr>
        </p:nvSpPr>
        <p:spPr>
          <a:xfrm>
            <a:off x="783375" y="1358863"/>
            <a:ext cx="1016100" cy="654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4400">
                <a:solidFill>
                  <a:schemeClr val="accent4"/>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r>
              <a:t>xx%</a:t>
            </a:r>
          </a:p>
        </p:txBody>
      </p:sp>
      <p:sp>
        <p:nvSpPr>
          <p:cNvPr id="242" name="Google Shape;242;p20"/>
          <p:cNvSpPr txBox="1"/>
          <p:nvPr>
            <p:ph hasCustomPrompt="1" idx="13" type="title"/>
          </p:nvPr>
        </p:nvSpPr>
        <p:spPr>
          <a:xfrm>
            <a:off x="783375" y="3004312"/>
            <a:ext cx="1016100" cy="654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4400">
                <a:solidFill>
                  <a:schemeClr val="accent4"/>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r>
              <a:t>xx%</a:t>
            </a:r>
          </a:p>
        </p:txBody>
      </p:sp>
      <p:sp>
        <p:nvSpPr>
          <p:cNvPr id="243" name="Google Shape;243;p20"/>
          <p:cNvSpPr txBox="1"/>
          <p:nvPr>
            <p:ph hasCustomPrompt="1" idx="14" type="title"/>
          </p:nvPr>
        </p:nvSpPr>
        <p:spPr>
          <a:xfrm>
            <a:off x="4802927" y="1358863"/>
            <a:ext cx="1016100" cy="654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4400">
                <a:solidFill>
                  <a:schemeClr val="accent4"/>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r>
              <a:t>xx%</a:t>
            </a:r>
          </a:p>
        </p:txBody>
      </p:sp>
      <p:sp>
        <p:nvSpPr>
          <p:cNvPr id="244" name="Google Shape;244;p20"/>
          <p:cNvSpPr txBox="1"/>
          <p:nvPr>
            <p:ph hasCustomPrompt="1" idx="15" type="title"/>
          </p:nvPr>
        </p:nvSpPr>
        <p:spPr>
          <a:xfrm>
            <a:off x="4802927" y="3004312"/>
            <a:ext cx="1016100" cy="654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4400">
                <a:solidFill>
                  <a:schemeClr val="accent4"/>
                </a:solidFill>
              </a:defRPr>
            </a:lvl1pPr>
            <a:lvl2pPr lvl="1" rtl="0">
              <a:spcBef>
                <a:spcPts val="0"/>
              </a:spcBef>
              <a:spcAft>
                <a:spcPts val="0"/>
              </a:spcAft>
              <a:buClr>
                <a:schemeClr val="accent4"/>
              </a:buClr>
              <a:buSzPts val="4800"/>
              <a:buNone/>
              <a:defRPr sz="4800">
                <a:solidFill>
                  <a:schemeClr val="accent4"/>
                </a:solidFill>
              </a:defRPr>
            </a:lvl2pPr>
            <a:lvl3pPr lvl="2" rtl="0">
              <a:spcBef>
                <a:spcPts val="0"/>
              </a:spcBef>
              <a:spcAft>
                <a:spcPts val="0"/>
              </a:spcAft>
              <a:buClr>
                <a:schemeClr val="accent4"/>
              </a:buClr>
              <a:buSzPts val="4800"/>
              <a:buNone/>
              <a:defRPr sz="4800">
                <a:solidFill>
                  <a:schemeClr val="accent4"/>
                </a:solidFill>
              </a:defRPr>
            </a:lvl3pPr>
            <a:lvl4pPr lvl="3" rtl="0">
              <a:spcBef>
                <a:spcPts val="0"/>
              </a:spcBef>
              <a:spcAft>
                <a:spcPts val="0"/>
              </a:spcAft>
              <a:buClr>
                <a:schemeClr val="accent4"/>
              </a:buClr>
              <a:buSzPts val="4800"/>
              <a:buNone/>
              <a:defRPr sz="4800">
                <a:solidFill>
                  <a:schemeClr val="accent4"/>
                </a:solidFill>
              </a:defRPr>
            </a:lvl4pPr>
            <a:lvl5pPr lvl="4" rtl="0">
              <a:spcBef>
                <a:spcPts val="0"/>
              </a:spcBef>
              <a:spcAft>
                <a:spcPts val="0"/>
              </a:spcAft>
              <a:buClr>
                <a:schemeClr val="accent4"/>
              </a:buClr>
              <a:buSzPts val="4800"/>
              <a:buNone/>
              <a:defRPr sz="4800">
                <a:solidFill>
                  <a:schemeClr val="accent4"/>
                </a:solidFill>
              </a:defRPr>
            </a:lvl5pPr>
            <a:lvl6pPr lvl="5" rtl="0">
              <a:spcBef>
                <a:spcPts val="0"/>
              </a:spcBef>
              <a:spcAft>
                <a:spcPts val="0"/>
              </a:spcAft>
              <a:buClr>
                <a:schemeClr val="accent4"/>
              </a:buClr>
              <a:buSzPts val="4800"/>
              <a:buNone/>
              <a:defRPr sz="4800">
                <a:solidFill>
                  <a:schemeClr val="accent4"/>
                </a:solidFill>
              </a:defRPr>
            </a:lvl6pPr>
            <a:lvl7pPr lvl="6" rtl="0">
              <a:spcBef>
                <a:spcPts val="0"/>
              </a:spcBef>
              <a:spcAft>
                <a:spcPts val="0"/>
              </a:spcAft>
              <a:buClr>
                <a:schemeClr val="accent4"/>
              </a:buClr>
              <a:buSzPts val="4800"/>
              <a:buNone/>
              <a:defRPr sz="4800">
                <a:solidFill>
                  <a:schemeClr val="accent4"/>
                </a:solidFill>
              </a:defRPr>
            </a:lvl7pPr>
            <a:lvl8pPr lvl="7" rtl="0">
              <a:spcBef>
                <a:spcPts val="0"/>
              </a:spcBef>
              <a:spcAft>
                <a:spcPts val="0"/>
              </a:spcAft>
              <a:buClr>
                <a:schemeClr val="accent4"/>
              </a:buClr>
              <a:buSzPts val="4800"/>
              <a:buNone/>
              <a:defRPr sz="4800">
                <a:solidFill>
                  <a:schemeClr val="accent4"/>
                </a:solidFill>
              </a:defRPr>
            </a:lvl8pPr>
            <a:lvl9pPr lvl="8" rtl="0">
              <a:spcBef>
                <a:spcPts val="0"/>
              </a:spcBef>
              <a:spcAft>
                <a:spcPts val="0"/>
              </a:spcAft>
              <a:buClr>
                <a:schemeClr val="accent4"/>
              </a:buClr>
              <a:buSzPts val="4800"/>
              <a:buNone/>
              <a:defRPr sz="4800">
                <a:solidFill>
                  <a:schemeClr val="accent4"/>
                </a:solidFill>
              </a:defRPr>
            </a:lvl9pPr>
          </a:lstStyle>
          <a:p>
            <a:r>
              <a:t>xx%</a:t>
            </a:r>
          </a:p>
        </p:txBody>
      </p:sp>
      <p:sp>
        <p:nvSpPr>
          <p:cNvPr id="245" name="Google Shape;245;p20"/>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2839338" y="2322300"/>
            <a:ext cx="34653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500">
                <a:solidFill>
                  <a:srgbClr val="0B539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ph hasCustomPrompt="1" idx="2" type="title"/>
          </p:nvPr>
        </p:nvSpPr>
        <p:spPr>
          <a:xfrm>
            <a:off x="2839338" y="549600"/>
            <a:ext cx="34653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07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 name="Google Shape;20;p3"/>
          <p:cNvSpPr txBox="1"/>
          <p:nvPr>
            <p:ph idx="1" type="subTitle"/>
          </p:nvPr>
        </p:nvSpPr>
        <p:spPr>
          <a:xfrm>
            <a:off x="3421338" y="3164100"/>
            <a:ext cx="2301300" cy="82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 name="Google Shape;21;p3"/>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251" name="Shape 251"/>
        <p:cNvGrpSpPr/>
        <p:nvPr/>
      </p:nvGrpSpPr>
      <p:grpSpPr>
        <a:xfrm>
          <a:off x="0" y="0"/>
          <a:ext cx="0" cy="0"/>
          <a:chOff x="0" y="0"/>
          <a:chExt cx="0" cy="0"/>
        </a:xfrm>
      </p:grpSpPr>
      <p:sp>
        <p:nvSpPr>
          <p:cNvPr id="252" name="Google Shape;252;p21"/>
          <p:cNvSpPr txBox="1"/>
          <p:nvPr>
            <p:ph idx="1" type="subTitle"/>
          </p:nvPr>
        </p:nvSpPr>
        <p:spPr>
          <a:xfrm>
            <a:off x="4229100" y="4281350"/>
            <a:ext cx="36294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3" name="Google Shape;253;p21"/>
          <p:cNvSpPr txBox="1"/>
          <p:nvPr>
            <p:ph idx="2" type="subTitle"/>
          </p:nvPr>
        </p:nvSpPr>
        <p:spPr>
          <a:xfrm>
            <a:off x="4229100" y="1687250"/>
            <a:ext cx="36294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4" name="Google Shape;254;p21"/>
          <p:cNvSpPr txBox="1"/>
          <p:nvPr>
            <p:ph idx="3" type="subTitle"/>
          </p:nvPr>
        </p:nvSpPr>
        <p:spPr>
          <a:xfrm>
            <a:off x="4229100" y="2984300"/>
            <a:ext cx="3629400" cy="62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55" name="Google Shape;255;p21"/>
          <p:cNvGrpSpPr/>
          <p:nvPr/>
        </p:nvGrpSpPr>
        <p:grpSpPr>
          <a:xfrm rot="10800000">
            <a:off x="4972116" y="-45563"/>
            <a:ext cx="4210740" cy="996488"/>
            <a:chOff x="-66609" y="4201387"/>
            <a:chExt cx="4210740" cy="996488"/>
          </a:xfrm>
        </p:grpSpPr>
        <p:sp>
          <p:nvSpPr>
            <p:cNvPr id="256" name="Google Shape;256;p21"/>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21"/>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0" name="Google Shape;260;p21"/>
          <p:cNvSpPr txBox="1"/>
          <p:nvPr>
            <p:ph hasCustomPrompt="1" idx="4" type="title"/>
          </p:nvPr>
        </p:nvSpPr>
        <p:spPr>
          <a:xfrm>
            <a:off x="4229100" y="3845825"/>
            <a:ext cx="3629400" cy="58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45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61" name="Google Shape;261;p21"/>
          <p:cNvSpPr txBox="1"/>
          <p:nvPr>
            <p:ph hasCustomPrompt="1" idx="5" type="title"/>
          </p:nvPr>
        </p:nvSpPr>
        <p:spPr>
          <a:xfrm>
            <a:off x="4229100" y="2548775"/>
            <a:ext cx="3629400" cy="58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45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62" name="Google Shape;262;p21"/>
          <p:cNvSpPr txBox="1"/>
          <p:nvPr>
            <p:ph hasCustomPrompt="1" idx="6" type="title"/>
          </p:nvPr>
        </p:nvSpPr>
        <p:spPr>
          <a:xfrm>
            <a:off x="4229100" y="1251725"/>
            <a:ext cx="3629400" cy="58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45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63" name="Google Shape;263;p21"/>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med" w="med" type="none"/>
            <a:tailEnd len="med" w="med" type="none"/>
          </a:ln>
        </p:spPr>
      </p:sp>
      <p:sp>
        <p:nvSpPr>
          <p:cNvPr id="264" name="Google Shape;264;p21"/>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med" w="med" type="none"/>
            <a:tailEnd len="med" w="med" type="none"/>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
    <p:spTree>
      <p:nvGrpSpPr>
        <p:cNvPr id="265" name="Shape 265"/>
        <p:cNvGrpSpPr/>
        <p:nvPr/>
      </p:nvGrpSpPr>
      <p:grpSpPr>
        <a:xfrm>
          <a:off x="0" y="0"/>
          <a:ext cx="0" cy="0"/>
          <a:chOff x="0" y="0"/>
          <a:chExt cx="0" cy="0"/>
        </a:xfrm>
      </p:grpSpPr>
      <p:sp>
        <p:nvSpPr>
          <p:cNvPr id="266" name="Google Shape;266;p22"/>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7" name="Google Shape;267;p22"/>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flipH="1" rot="5445432">
            <a:off x="1181122" y="2566984"/>
            <a:ext cx="1152501" cy="4423209"/>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rot="-2332491">
            <a:off x="1348283" y="2717713"/>
            <a:ext cx="1035137" cy="412174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272" name="Shape 272"/>
        <p:cNvGrpSpPr/>
        <p:nvPr/>
      </p:nvGrpSpPr>
      <p:grpSpPr>
        <a:xfrm>
          <a:off x="0" y="0"/>
          <a:ext cx="0" cy="0"/>
          <a:chOff x="0" y="0"/>
          <a:chExt cx="0" cy="0"/>
        </a:xfrm>
      </p:grpSpPr>
      <p:sp>
        <p:nvSpPr>
          <p:cNvPr id="273" name="Google Shape;273;p23"/>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3"/>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277" name="Shape 277"/>
        <p:cNvGrpSpPr/>
        <p:nvPr/>
      </p:nvGrpSpPr>
      <p:grpSpPr>
        <a:xfrm>
          <a:off x="0" y="0"/>
          <a:ext cx="0" cy="0"/>
          <a:chOff x="0" y="0"/>
          <a:chExt cx="0" cy="0"/>
        </a:xfrm>
      </p:grpSpPr>
      <p:sp>
        <p:nvSpPr>
          <p:cNvPr id="278" name="Google Shape;278;p24"/>
          <p:cNvSpPr txBox="1"/>
          <p:nvPr>
            <p:ph type="title"/>
          </p:nvPr>
        </p:nvSpPr>
        <p:spPr>
          <a:xfrm>
            <a:off x="1304850" y="2394900"/>
            <a:ext cx="3712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9" name="Google Shape;279;p24"/>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txBox="1"/>
          <p:nvPr>
            <p:ph idx="1" type="subTitle"/>
          </p:nvPr>
        </p:nvSpPr>
        <p:spPr>
          <a:xfrm>
            <a:off x="1304850" y="912225"/>
            <a:ext cx="3293700" cy="6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2" name="Google Shape;282;p24"/>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285" name="Shape 285"/>
        <p:cNvGrpSpPr/>
        <p:nvPr/>
      </p:nvGrpSpPr>
      <p:grpSpPr>
        <a:xfrm>
          <a:off x="0" y="0"/>
          <a:ext cx="0" cy="0"/>
          <a:chOff x="0" y="0"/>
          <a:chExt cx="0" cy="0"/>
        </a:xfrm>
      </p:grpSpPr>
      <p:sp>
        <p:nvSpPr>
          <p:cNvPr id="286" name="Google Shape;286;p25"/>
          <p:cNvSpPr txBox="1"/>
          <p:nvPr>
            <p:ph type="title"/>
          </p:nvPr>
        </p:nvSpPr>
        <p:spPr>
          <a:xfrm>
            <a:off x="2110800" y="1318025"/>
            <a:ext cx="49224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7" name="Google Shape;287;p25"/>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txBox="1"/>
          <p:nvPr>
            <p:ph idx="1" type="subTitle"/>
          </p:nvPr>
        </p:nvSpPr>
        <p:spPr>
          <a:xfrm>
            <a:off x="2110800" y="2045275"/>
            <a:ext cx="4922400" cy="178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81DDE5"/>
              </a:buClr>
              <a:buSzPts val="1400"/>
              <a:buChar char="●"/>
              <a:defRPr>
                <a:solidFill>
                  <a:schemeClr val="dk1"/>
                </a:solidFill>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sp>
        <p:nvSpPr>
          <p:cNvPr id="290" name="Google Shape;290;p25"/>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293" name="Shape 293"/>
        <p:cNvGrpSpPr/>
        <p:nvPr/>
      </p:nvGrpSpPr>
      <p:grpSpPr>
        <a:xfrm>
          <a:off x="0" y="0"/>
          <a:ext cx="0" cy="0"/>
          <a:chOff x="0" y="0"/>
          <a:chExt cx="0" cy="0"/>
        </a:xfrm>
      </p:grpSpPr>
      <p:sp>
        <p:nvSpPr>
          <p:cNvPr id="294" name="Google Shape;294;p26"/>
          <p:cNvSpPr txBox="1"/>
          <p:nvPr>
            <p:ph type="title"/>
          </p:nvPr>
        </p:nvSpPr>
        <p:spPr>
          <a:xfrm>
            <a:off x="5564400" y="2575500"/>
            <a:ext cx="28653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5" name="Google Shape;295;p26"/>
          <p:cNvSpPr txBox="1"/>
          <p:nvPr>
            <p:ph idx="1" type="subTitle"/>
          </p:nvPr>
        </p:nvSpPr>
        <p:spPr>
          <a:xfrm>
            <a:off x="5564400" y="3110325"/>
            <a:ext cx="2865300" cy="107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96" name="Google Shape;296;p26"/>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299" name="Shape 299"/>
        <p:cNvGrpSpPr/>
        <p:nvPr/>
      </p:nvGrpSpPr>
      <p:grpSpPr>
        <a:xfrm>
          <a:off x="0" y="0"/>
          <a:ext cx="0" cy="0"/>
          <a:chOff x="0" y="0"/>
          <a:chExt cx="0" cy="0"/>
        </a:xfrm>
      </p:grpSpPr>
      <p:sp>
        <p:nvSpPr>
          <p:cNvPr id="300" name="Google Shape;300;p27"/>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Clr>
                <a:srgbClr val="51ABE0"/>
              </a:buClr>
              <a:buSzPts val="2800"/>
              <a:buNone/>
              <a:defRPr>
                <a:solidFill>
                  <a:srgbClr val="51ABE0"/>
                </a:solidFill>
              </a:defRPr>
            </a:lvl2pPr>
            <a:lvl3pPr lvl="2" rtl="0">
              <a:spcBef>
                <a:spcPts val="0"/>
              </a:spcBef>
              <a:spcAft>
                <a:spcPts val="0"/>
              </a:spcAft>
              <a:buClr>
                <a:srgbClr val="51ABE0"/>
              </a:buClr>
              <a:buSzPts val="2800"/>
              <a:buNone/>
              <a:defRPr>
                <a:solidFill>
                  <a:srgbClr val="51ABE0"/>
                </a:solidFill>
              </a:defRPr>
            </a:lvl3pPr>
            <a:lvl4pPr lvl="3" rtl="0">
              <a:spcBef>
                <a:spcPts val="0"/>
              </a:spcBef>
              <a:spcAft>
                <a:spcPts val="0"/>
              </a:spcAft>
              <a:buClr>
                <a:srgbClr val="51ABE0"/>
              </a:buClr>
              <a:buSzPts val="2800"/>
              <a:buNone/>
              <a:defRPr>
                <a:solidFill>
                  <a:srgbClr val="51ABE0"/>
                </a:solidFill>
              </a:defRPr>
            </a:lvl4pPr>
            <a:lvl5pPr lvl="4" rtl="0">
              <a:spcBef>
                <a:spcPts val="0"/>
              </a:spcBef>
              <a:spcAft>
                <a:spcPts val="0"/>
              </a:spcAft>
              <a:buClr>
                <a:srgbClr val="51ABE0"/>
              </a:buClr>
              <a:buSzPts val="2800"/>
              <a:buNone/>
              <a:defRPr>
                <a:solidFill>
                  <a:srgbClr val="51ABE0"/>
                </a:solidFill>
              </a:defRPr>
            </a:lvl5pPr>
            <a:lvl6pPr lvl="5" rtl="0">
              <a:spcBef>
                <a:spcPts val="0"/>
              </a:spcBef>
              <a:spcAft>
                <a:spcPts val="0"/>
              </a:spcAft>
              <a:buClr>
                <a:srgbClr val="51ABE0"/>
              </a:buClr>
              <a:buSzPts val="2800"/>
              <a:buNone/>
              <a:defRPr>
                <a:solidFill>
                  <a:srgbClr val="51ABE0"/>
                </a:solidFill>
              </a:defRPr>
            </a:lvl6pPr>
            <a:lvl7pPr lvl="6" rtl="0">
              <a:spcBef>
                <a:spcPts val="0"/>
              </a:spcBef>
              <a:spcAft>
                <a:spcPts val="0"/>
              </a:spcAft>
              <a:buClr>
                <a:srgbClr val="51ABE0"/>
              </a:buClr>
              <a:buSzPts val="2800"/>
              <a:buNone/>
              <a:defRPr>
                <a:solidFill>
                  <a:srgbClr val="51ABE0"/>
                </a:solidFill>
              </a:defRPr>
            </a:lvl7pPr>
            <a:lvl8pPr lvl="7" rtl="0">
              <a:spcBef>
                <a:spcPts val="0"/>
              </a:spcBef>
              <a:spcAft>
                <a:spcPts val="0"/>
              </a:spcAft>
              <a:buClr>
                <a:srgbClr val="51ABE0"/>
              </a:buClr>
              <a:buSzPts val="2800"/>
              <a:buNone/>
              <a:defRPr>
                <a:solidFill>
                  <a:srgbClr val="51ABE0"/>
                </a:solidFill>
              </a:defRPr>
            </a:lvl8pPr>
            <a:lvl9pPr lvl="8" rtl="0">
              <a:spcBef>
                <a:spcPts val="0"/>
              </a:spcBef>
              <a:spcAft>
                <a:spcPts val="0"/>
              </a:spcAft>
              <a:buClr>
                <a:srgbClr val="51ABE0"/>
              </a:buClr>
              <a:buSzPts val="2800"/>
              <a:buNone/>
              <a:defRPr>
                <a:solidFill>
                  <a:srgbClr val="51ABE0"/>
                </a:solidFill>
              </a:defRPr>
            </a:lvl9pPr>
          </a:lstStyle>
          <a:p/>
        </p:txBody>
      </p:sp>
      <p:sp>
        <p:nvSpPr>
          <p:cNvPr id="301" name="Google Shape;301;p27"/>
          <p:cNvSpPr txBox="1"/>
          <p:nvPr>
            <p:ph idx="1" type="subTitle"/>
          </p:nvPr>
        </p:nvSpPr>
        <p:spPr>
          <a:xfrm>
            <a:off x="714300" y="1347975"/>
            <a:ext cx="7715400" cy="32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200"/>
              <a:buChar char="●"/>
              <a:defRPr sz="1200"/>
            </a:lvl1pPr>
            <a:lvl2pPr lvl="1" rtl="0">
              <a:lnSpc>
                <a:spcPct val="100000"/>
              </a:lnSpc>
              <a:spcBef>
                <a:spcPts val="0"/>
              </a:spcBef>
              <a:spcAft>
                <a:spcPts val="0"/>
              </a:spcAft>
              <a:buClr>
                <a:srgbClr val="434343"/>
              </a:buClr>
              <a:buSzPts val="1200"/>
              <a:buChar char="○"/>
              <a:defRPr sz="1200"/>
            </a:lvl2pPr>
            <a:lvl3pPr lvl="2" rtl="0">
              <a:lnSpc>
                <a:spcPct val="100000"/>
              </a:lnSpc>
              <a:spcBef>
                <a:spcPts val="0"/>
              </a:spcBef>
              <a:spcAft>
                <a:spcPts val="0"/>
              </a:spcAft>
              <a:buClr>
                <a:srgbClr val="434343"/>
              </a:buClr>
              <a:buSzPts val="1200"/>
              <a:buChar char="■"/>
              <a:defRPr sz="1200"/>
            </a:lvl3pPr>
            <a:lvl4pPr lvl="3" rtl="0">
              <a:lnSpc>
                <a:spcPct val="100000"/>
              </a:lnSpc>
              <a:spcBef>
                <a:spcPts val="0"/>
              </a:spcBef>
              <a:spcAft>
                <a:spcPts val="0"/>
              </a:spcAft>
              <a:buClr>
                <a:srgbClr val="434343"/>
              </a:buClr>
              <a:buSzPts val="1200"/>
              <a:buChar char="●"/>
              <a:defRPr sz="1200"/>
            </a:lvl4pPr>
            <a:lvl5pPr lvl="4" rtl="0">
              <a:lnSpc>
                <a:spcPct val="100000"/>
              </a:lnSpc>
              <a:spcBef>
                <a:spcPts val="0"/>
              </a:spcBef>
              <a:spcAft>
                <a:spcPts val="0"/>
              </a:spcAft>
              <a:buClr>
                <a:srgbClr val="434343"/>
              </a:buClr>
              <a:buSzPts val="1200"/>
              <a:buChar char="○"/>
              <a:defRPr sz="1200"/>
            </a:lvl5pPr>
            <a:lvl6pPr lvl="5" rtl="0">
              <a:lnSpc>
                <a:spcPct val="100000"/>
              </a:lnSpc>
              <a:spcBef>
                <a:spcPts val="0"/>
              </a:spcBef>
              <a:spcAft>
                <a:spcPts val="0"/>
              </a:spcAft>
              <a:buClr>
                <a:srgbClr val="434343"/>
              </a:buClr>
              <a:buSzPts val="1200"/>
              <a:buChar char="■"/>
              <a:defRPr sz="1200"/>
            </a:lvl6pPr>
            <a:lvl7pPr lvl="6" rtl="0">
              <a:lnSpc>
                <a:spcPct val="100000"/>
              </a:lnSpc>
              <a:spcBef>
                <a:spcPts val="0"/>
              </a:spcBef>
              <a:spcAft>
                <a:spcPts val="0"/>
              </a:spcAft>
              <a:buClr>
                <a:srgbClr val="434343"/>
              </a:buClr>
              <a:buSzPts val="1200"/>
              <a:buChar char="●"/>
              <a:defRPr sz="1200"/>
            </a:lvl7pPr>
            <a:lvl8pPr lvl="7" rtl="0">
              <a:lnSpc>
                <a:spcPct val="100000"/>
              </a:lnSpc>
              <a:spcBef>
                <a:spcPts val="0"/>
              </a:spcBef>
              <a:spcAft>
                <a:spcPts val="0"/>
              </a:spcAft>
              <a:buClr>
                <a:srgbClr val="434343"/>
              </a:buClr>
              <a:buSzPts val="1200"/>
              <a:buChar char="○"/>
              <a:defRPr sz="1200"/>
            </a:lvl8pPr>
            <a:lvl9pPr lvl="8" rtl="0">
              <a:lnSpc>
                <a:spcPct val="100000"/>
              </a:lnSpc>
              <a:spcBef>
                <a:spcPts val="0"/>
              </a:spcBef>
              <a:spcAft>
                <a:spcPts val="0"/>
              </a:spcAft>
              <a:buClr>
                <a:srgbClr val="434343"/>
              </a:buClr>
              <a:buSzPts val="1200"/>
              <a:buChar char="■"/>
              <a:defRPr sz="1200"/>
            </a:lvl9pPr>
          </a:lstStyle>
          <a:p/>
        </p:txBody>
      </p:sp>
      <p:sp>
        <p:nvSpPr>
          <p:cNvPr id="302" name="Google Shape;302;p27"/>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304" name="Shape 304"/>
        <p:cNvGrpSpPr/>
        <p:nvPr/>
      </p:nvGrpSpPr>
      <p:grpSpPr>
        <a:xfrm>
          <a:off x="0" y="0"/>
          <a:ext cx="0" cy="0"/>
          <a:chOff x="0" y="0"/>
          <a:chExt cx="0" cy="0"/>
        </a:xfrm>
      </p:grpSpPr>
      <p:sp>
        <p:nvSpPr>
          <p:cNvPr id="305" name="Google Shape;305;p28"/>
          <p:cNvSpPr txBox="1"/>
          <p:nvPr>
            <p:ph type="title"/>
          </p:nvPr>
        </p:nvSpPr>
        <p:spPr>
          <a:xfrm>
            <a:off x="2834252" y="690425"/>
            <a:ext cx="3475500" cy="95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306" name="Google Shape;306;p28"/>
          <p:cNvSpPr txBox="1"/>
          <p:nvPr>
            <p:ph idx="1" type="subTitle"/>
          </p:nvPr>
        </p:nvSpPr>
        <p:spPr>
          <a:xfrm>
            <a:off x="2902250" y="1746463"/>
            <a:ext cx="3293700" cy="131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7" name="Google Shape;307;p28"/>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med" w="med" type="none"/>
            <a:tailEnd len="med" w="med" type="none"/>
          </a:ln>
        </p:spPr>
      </p:sp>
      <p:sp>
        <p:nvSpPr>
          <p:cNvPr id="311" name="Google Shape;311;p28"/>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med" w="med" type="none"/>
            <a:tailEnd len="med" w="med" type="none"/>
          </a:ln>
        </p:spPr>
      </p:sp>
      <p:sp>
        <p:nvSpPr>
          <p:cNvPr id="312" name="Google Shape;312;p28"/>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Arimo"/>
                <a:ea typeface="Arimo"/>
                <a:cs typeface="Arimo"/>
                <a:sym typeface="Arimo"/>
              </a:rPr>
              <a:t>CREDITS: </a:t>
            </a:r>
            <a:r>
              <a:rPr lang="en" sz="1100">
                <a:latin typeface="Arimo"/>
                <a:ea typeface="Arimo"/>
                <a:cs typeface="Arimo"/>
                <a:sym typeface="Arimo"/>
              </a:rPr>
              <a:t>This presentation template was created by Slidesgo, including icons by Flaticon, and infographics &amp; images by Freepik </a:t>
            </a:r>
            <a:endParaRPr sz="1100">
              <a:latin typeface="Arimo"/>
              <a:ea typeface="Arimo"/>
              <a:cs typeface="Arimo"/>
              <a:sym typeface="Arim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313" name="Shape 313"/>
        <p:cNvGrpSpPr/>
        <p:nvPr/>
      </p:nvGrpSpPr>
      <p:grpSpPr>
        <a:xfrm>
          <a:off x="0" y="0"/>
          <a:ext cx="0" cy="0"/>
          <a:chOff x="0" y="0"/>
          <a:chExt cx="0" cy="0"/>
        </a:xfrm>
      </p:grpSpPr>
      <p:sp>
        <p:nvSpPr>
          <p:cNvPr id="314" name="Google Shape;314;p29"/>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320" name="Shape 320"/>
        <p:cNvGrpSpPr/>
        <p:nvPr/>
      </p:nvGrpSpPr>
      <p:grpSpPr>
        <a:xfrm>
          <a:off x="0" y="0"/>
          <a:ext cx="0" cy="0"/>
          <a:chOff x="0" y="0"/>
          <a:chExt cx="0" cy="0"/>
        </a:xfrm>
      </p:grpSpPr>
      <p:sp>
        <p:nvSpPr>
          <p:cNvPr id="321" name="Google Shape;321;p30"/>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31" name="Shape 31"/>
        <p:cNvGrpSpPr/>
        <p:nvPr/>
      </p:nvGrpSpPr>
      <p:grpSpPr>
        <a:xfrm>
          <a:off x="0" y="0"/>
          <a:ext cx="0" cy="0"/>
          <a:chOff x="0" y="0"/>
          <a:chExt cx="0" cy="0"/>
        </a:xfrm>
      </p:grpSpPr>
      <p:sp>
        <p:nvSpPr>
          <p:cNvPr id="32" name="Google Shape;32;p4"/>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spcBef>
                <a:spcPts val="0"/>
              </a:spcBef>
              <a:spcAft>
                <a:spcPts val="0"/>
              </a:spcAft>
              <a:buClr>
                <a:srgbClr val="51ABE0"/>
              </a:buClr>
              <a:buSzPts val="2800"/>
              <a:buNone/>
              <a:defRPr>
                <a:solidFill>
                  <a:srgbClr val="51ABE0"/>
                </a:solidFill>
              </a:defRPr>
            </a:lvl2pPr>
            <a:lvl3pPr lvl="2">
              <a:spcBef>
                <a:spcPts val="0"/>
              </a:spcBef>
              <a:spcAft>
                <a:spcPts val="0"/>
              </a:spcAft>
              <a:buClr>
                <a:srgbClr val="51ABE0"/>
              </a:buClr>
              <a:buSzPts val="2800"/>
              <a:buNone/>
              <a:defRPr>
                <a:solidFill>
                  <a:srgbClr val="51ABE0"/>
                </a:solidFill>
              </a:defRPr>
            </a:lvl3pPr>
            <a:lvl4pPr lvl="3">
              <a:spcBef>
                <a:spcPts val="0"/>
              </a:spcBef>
              <a:spcAft>
                <a:spcPts val="0"/>
              </a:spcAft>
              <a:buClr>
                <a:srgbClr val="51ABE0"/>
              </a:buClr>
              <a:buSzPts val="2800"/>
              <a:buNone/>
              <a:defRPr>
                <a:solidFill>
                  <a:srgbClr val="51ABE0"/>
                </a:solidFill>
              </a:defRPr>
            </a:lvl4pPr>
            <a:lvl5pPr lvl="4">
              <a:spcBef>
                <a:spcPts val="0"/>
              </a:spcBef>
              <a:spcAft>
                <a:spcPts val="0"/>
              </a:spcAft>
              <a:buClr>
                <a:srgbClr val="51ABE0"/>
              </a:buClr>
              <a:buSzPts val="2800"/>
              <a:buNone/>
              <a:defRPr>
                <a:solidFill>
                  <a:srgbClr val="51ABE0"/>
                </a:solidFill>
              </a:defRPr>
            </a:lvl5pPr>
            <a:lvl6pPr lvl="5">
              <a:spcBef>
                <a:spcPts val="0"/>
              </a:spcBef>
              <a:spcAft>
                <a:spcPts val="0"/>
              </a:spcAft>
              <a:buClr>
                <a:srgbClr val="51ABE0"/>
              </a:buClr>
              <a:buSzPts val="2800"/>
              <a:buNone/>
              <a:defRPr>
                <a:solidFill>
                  <a:srgbClr val="51ABE0"/>
                </a:solidFill>
              </a:defRPr>
            </a:lvl6pPr>
            <a:lvl7pPr lvl="6">
              <a:spcBef>
                <a:spcPts val="0"/>
              </a:spcBef>
              <a:spcAft>
                <a:spcPts val="0"/>
              </a:spcAft>
              <a:buClr>
                <a:srgbClr val="51ABE0"/>
              </a:buClr>
              <a:buSzPts val="2800"/>
              <a:buNone/>
              <a:defRPr>
                <a:solidFill>
                  <a:srgbClr val="51ABE0"/>
                </a:solidFill>
              </a:defRPr>
            </a:lvl7pPr>
            <a:lvl8pPr lvl="7">
              <a:spcBef>
                <a:spcPts val="0"/>
              </a:spcBef>
              <a:spcAft>
                <a:spcPts val="0"/>
              </a:spcAft>
              <a:buClr>
                <a:srgbClr val="51ABE0"/>
              </a:buClr>
              <a:buSzPts val="2800"/>
              <a:buNone/>
              <a:defRPr>
                <a:solidFill>
                  <a:srgbClr val="51ABE0"/>
                </a:solidFill>
              </a:defRPr>
            </a:lvl8pPr>
            <a:lvl9pPr lvl="8">
              <a:spcBef>
                <a:spcPts val="0"/>
              </a:spcBef>
              <a:spcAft>
                <a:spcPts val="0"/>
              </a:spcAft>
              <a:buClr>
                <a:srgbClr val="51ABE0"/>
              </a:buClr>
              <a:buSzPts val="2800"/>
              <a:buNone/>
              <a:defRPr>
                <a:solidFill>
                  <a:srgbClr val="51ABE0"/>
                </a:solidFill>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4"/>
          <p:cNvSpPr txBox="1"/>
          <p:nvPr>
            <p:ph idx="1" type="subTitle"/>
          </p:nvPr>
        </p:nvSpPr>
        <p:spPr>
          <a:xfrm>
            <a:off x="714300" y="1206650"/>
            <a:ext cx="7715400" cy="339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200"/>
              <a:buFont typeface="Lato"/>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35" name="Google Shape;35;p4"/>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325" name="Shape 325"/>
        <p:cNvGrpSpPr/>
        <p:nvPr/>
      </p:nvGrpSpPr>
      <p:grpSpPr>
        <a:xfrm>
          <a:off x="0" y="0"/>
          <a:ext cx="0" cy="0"/>
          <a:chOff x="0" y="0"/>
          <a:chExt cx="0" cy="0"/>
        </a:xfrm>
      </p:grpSpPr>
      <p:sp>
        <p:nvSpPr>
          <p:cNvPr id="326" name="Google Shape;326;p31"/>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med" w="med" type="none"/>
            <a:tailEnd len="med" w="med" type="none"/>
          </a:ln>
        </p:spPr>
      </p:sp>
      <p:sp>
        <p:nvSpPr>
          <p:cNvPr id="330" name="Google Shape;330;p31"/>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med" w="med" type="none"/>
            <a:tailEnd len="med" w="med" type="none"/>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5"/>
          <p:cNvSpPr txBox="1"/>
          <p:nvPr>
            <p:ph type="title"/>
          </p:nvPr>
        </p:nvSpPr>
        <p:spPr>
          <a:xfrm>
            <a:off x="4998988" y="3107813"/>
            <a:ext cx="2539200" cy="4680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2" name="Google Shape;4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5"/>
          <p:cNvSpPr txBox="1"/>
          <p:nvPr>
            <p:ph idx="1" type="subTitle"/>
          </p:nvPr>
        </p:nvSpPr>
        <p:spPr>
          <a:xfrm>
            <a:off x="1605788" y="3528188"/>
            <a:ext cx="2539200" cy="94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4" name="Google Shape;44;p5"/>
          <p:cNvSpPr txBox="1"/>
          <p:nvPr>
            <p:ph idx="2" type="subTitle"/>
          </p:nvPr>
        </p:nvSpPr>
        <p:spPr>
          <a:xfrm>
            <a:off x="4998981" y="3528188"/>
            <a:ext cx="2539200" cy="94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5" name="Google Shape;45;p5"/>
          <p:cNvSpPr txBox="1"/>
          <p:nvPr>
            <p:ph idx="3" type="title"/>
          </p:nvPr>
        </p:nvSpPr>
        <p:spPr>
          <a:xfrm>
            <a:off x="1605788" y="3107813"/>
            <a:ext cx="2539200" cy="46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6" name="Google Shape;46;p5"/>
          <p:cNvSpPr txBox="1"/>
          <p:nvPr>
            <p:ph idx="4"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Clr>
                <a:srgbClr val="51ABE0"/>
              </a:buClr>
              <a:buSzPts val="2800"/>
              <a:buNone/>
              <a:defRPr>
                <a:solidFill>
                  <a:srgbClr val="51ABE0"/>
                </a:solidFill>
              </a:defRPr>
            </a:lvl2pPr>
            <a:lvl3pPr lvl="2" rtl="0">
              <a:spcBef>
                <a:spcPts val="0"/>
              </a:spcBef>
              <a:spcAft>
                <a:spcPts val="0"/>
              </a:spcAft>
              <a:buClr>
                <a:srgbClr val="51ABE0"/>
              </a:buClr>
              <a:buSzPts val="2800"/>
              <a:buNone/>
              <a:defRPr>
                <a:solidFill>
                  <a:srgbClr val="51ABE0"/>
                </a:solidFill>
              </a:defRPr>
            </a:lvl3pPr>
            <a:lvl4pPr lvl="3" rtl="0">
              <a:spcBef>
                <a:spcPts val="0"/>
              </a:spcBef>
              <a:spcAft>
                <a:spcPts val="0"/>
              </a:spcAft>
              <a:buClr>
                <a:srgbClr val="51ABE0"/>
              </a:buClr>
              <a:buSzPts val="2800"/>
              <a:buNone/>
              <a:defRPr>
                <a:solidFill>
                  <a:srgbClr val="51ABE0"/>
                </a:solidFill>
              </a:defRPr>
            </a:lvl4pPr>
            <a:lvl5pPr lvl="4" rtl="0">
              <a:spcBef>
                <a:spcPts val="0"/>
              </a:spcBef>
              <a:spcAft>
                <a:spcPts val="0"/>
              </a:spcAft>
              <a:buClr>
                <a:srgbClr val="51ABE0"/>
              </a:buClr>
              <a:buSzPts val="2800"/>
              <a:buNone/>
              <a:defRPr>
                <a:solidFill>
                  <a:srgbClr val="51ABE0"/>
                </a:solidFill>
              </a:defRPr>
            </a:lvl5pPr>
            <a:lvl6pPr lvl="5" rtl="0">
              <a:spcBef>
                <a:spcPts val="0"/>
              </a:spcBef>
              <a:spcAft>
                <a:spcPts val="0"/>
              </a:spcAft>
              <a:buClr>
                <a:srgbClr val="51ABE0"/>
              </a:buClr>
              <a:buSzPts val="2800"/>
              <a:buNone/>
              <a:defRPr>
                <a:solidFill>
                  <a:srgbClr val="51ABE0"/>
                </a:solidFill>
              </a:defRPr>
            </a:lvl6pPr>
            <a:lvl7pPr lvl="6" rtl="0">
              <a:spcBef>
                <a:spcPts val="0"/>
              </a:spcBef>
              <a:spcAft>
                <a:spcPts val="0"/>
              </a:spcAft>
              <a:buClr>
                <a:srgbClr val="51ABE0"/>
              </a:buClr>
              <a:buSzPts val="2800"/>
              <a:buNone/>
              <a:defRPr>
                <a:solidFill>
                  <a:srgbClr val="51ABE0"/>
                </a:solidFill>
              </a:defRPr>
            </a:lvl7pPr>
            <a:lvl8pPr lvl="7" rtl="0">
              <a:spcBef>
                <a:spcPts val="0"/>
              </a:spcBef>
              <a:spcAft>
                <a:spcPts val="0"/>
              </a:spcAft>
              <a:buClr>
                <a:srgbClr val="51ABE0"/>
              </a:buClr>
              <a:buSzPts val="2800"/>
              <a:buNone/>
              <a:defRPr>
                <a:solidFill>
                  <a:srgbClr val="51ABE0"/>
                </a:solidFill>
              </a:defRPr>
            </a:lvl8pPr>
            <a:lvl9pPr lvl="8" rtl="0">
              <a:spcBef>
                <a:spcPts val="0"/>
              </a:spcBef>
              <a:spcAft>
                <a:spcPts val="0"/>
              </a:spcAft>
              <a:buClr>
                <a:srgbClr val="51ABE0"/>
              </a:buClr>
              <a:buSzPts val="2800"/>
              <a:buNone/>
              <a:defRPr>
                <a:solidFill>
                  <a:srgbClr val="51ABE0"/>
                </a:solidFill>
              </a:defRPr>
            </a:lvl9pPr>
          </a:lstStyle>
          <a:p/>
        </p:txBody>
      </p:sp>
      <p:sp>
        <p:nvSpPr>
          <p:cNvPr id="47" name="Google Shape;47;p5"/>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med" w="med" type="none"/>
            <a:tailEnd len="med" w="med" type="none"/>
          </a:ln>
        </p:spPr>
      </p:sp>
      <p:sp>
        <p:nvSpPr>
          <p:cNvPr id="48" name="Google Shape;48;p5"/>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med" w="med" type="none"/>
            <a:tailEnd len="med" w="med" type="none"/>
          </a:ln>
        </p:spPr>
      </p:sp>
      <p:sp>
        <p:nvSpPr>
          <p:cNvPr id="49" name="Google Shape;49;p5"/>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6"/>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6"/>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med" w="med" type="none"/>
            <a:tailEnd len="med" w="med" type="none"/>
          </a:ln>
        </p:spPr>
      </p:sp>
      <p:sp>
        <p:nvSpPr>
          <p:cNvPr id="56" name="Google Shape;56;p6"/>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med" w="med" type="none"/>
            <a:tailEnd len="med" w="med" type="none"/>
          </a:ln>
        </p:spPr>
      </p:sp>
      <p:sp>
        <p:nvSpPr>
          <p:cNvPr id="57" name="Google Shape;57;p6"/>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7"/>
          <p:cNvSpPr txBox="1"/>
          <p:nvPr>
            <p:ph type="title"/>
          </p:nvPr>
        </p:nvSpPr>
        <p:spPr>
          <a:xfrm>
            <a:off x="895275" y="1088100"/>
            <a:ext cx="27318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2" name="Google Shape;6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7"/>
          <p:cNvSpPr txBox="1"/>
          <p:nvPr>
            <p:ph idx="1" type="subTitle"/>
          </p:nvPr>
        </p:nvSpPr>
        <p:spPr>
          <a:xfrm>
            <a:off x="895275" y="1901225"/>
            <a:ext cx="2731800" cy="132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4" name="Google Shape;64;p7"/>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med" w="med" type="none"/>
            <a:tailEnd len="med" w="med" type="none"/>
          </a:ln>
        </p:spPr>
      </p:sp>
      <p:sp>
        <p:nvSpPr>
          <p:cNvPr id="65" name="Google Shape;65;p7"/>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med" w="med" type="none"/>
            <a:tailEnd len="med" w="med" type="none"/>
          </a:ln>
        </p:spPr>
      </p:sp>
      <p:sp>
        <p:nvSpPr>
          <p:cNvPr id="66" name="Google Shape;66;p7"/>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sp>
        <p:nvSpPr>
          <p:cNvPr id="70" name="Google Shape;70;p8"/>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txBox="1"/>
          <p:nvPr>
            <p:ph type="title"/>
          </p:nvPr>
        </p:nvSpPr>
        <p:spPr>
          <a:xfrm>
            <a:off x="1940850" y="1113300"/>
            <a:ext cx="5262300" cy="2916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7" name="Google Shape;7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8"/>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med" w="med" type="none"/>
            <a:tailEnd len="med" w="med" type="none"/>
          </a:ln>
        </p:spPr>
      </p:sp>
      <p:sp>
        <p:nvSpPr>
          <p:cNvPr id="79" name="Google Shape;79;p8"/>
          <p:cNvSpPr/>
          <p:nvPr/>
        </p:nvSpPr>
        <p:spPr>
          <a:xfrm rot="9418929">
            <a:off x="4165756"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med" w="med" type="none"/>
            <a:tailEnd len="med" w="med" type="none"/>
          </a:ln>
        </p:spPr>
      </p:sp>
      <p:sp>
        <p:nvSpPr>
          <p:cNvPr id="80" name="Google Shape;80;p8"/>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med" w="med" type="none"/>
            <a:tailEnd len="med" w="med" type="none"/>
          </a:ln>
        </p:spPr>
      </p:sp>
      <p:sp>
        <p:nvSpPr>
          <p:cNvPr id="81" name="Google Shape;81;p8"/>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med" w="med" type="none"/>
            <a:tailEnd len="med" w="med"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9"/>
          <p:cNvSpPr txBox="1"/>
          <p:nvPr>
            <p:ph type="title"/>
          </p:nvPr>
        </p:nvSpPr>
        <p:spPr>
          <a:xfrm>
            <a:off x="1028750" y="1681350"/>
            <a:ext cx="2874600" cy="858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33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4" name="Google Shape;8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9"/>
          <p:cNvSpPr txBox="1"/>
          <p:nvPr>
            <p:ph idx="1" type="subTitle"/>
          </p:nvPr>
        </p:nvSpPr>
        <p:spPr>
          <a:xfrm>
            <a:off x="1028750" y="2539600"/>
            <a:ext cx="2874600" cy="125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6" name="Google Shape;86;p9"/>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10"/>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med" w="med" type="none"/>
            <a:tailEnd len="med" w="med" type="none"/>
          </a:ln>
        </p:spPr>
      </p:sp>
      <p:sp>
        <p:nvSpPr>
          <p:cNvPr id="101" name="Google Shape;101;p10"/>
          <p:cNvSpPr txBox="1"/>
          <p:nvPr>
            <p:ph type="title"/>
          </p:nvPr>
        </p:nvSpPr>
        <p:spPr>
          <a:xfrm>
            <a:off x="750500" y="549600"/>
            <a:ext cx="3496800" cy="32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4700">
                <a:solidFill>
                  <a:srgbClr val="0B5394"/>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10"/>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med" w="med" type="none"/>
            <a:tailEnd len="med" w="med" type="none"/>
          </a:ln>
        </p:spPr>
      </p:sp>
      <p:sp>
        <p:nvSpPr>
          <p:cNvPr id="103" name="Google Shape;10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B5394"/>
              </a:buClr>
              <a:buSzPts val="2800"/>
              <a:buFont typeface="Fira Sans Extra Condensed"/>
              <a:buNone/>
              <a:defRPr b="1" sz="2800">
                <a:solidFill>
                  <a:srgbClr val="0B5394"/>
                </a:solidFill>
                <a:latin typeface="Fira Sans Extra Condensed"/>
                <a:ea typeface="Fira Sans Extra Condensed"/>
                <a:cs typeface="Fira Sans Extra Condensed"/>
                <a:sym typeface="Fira Sans Extra Condensed"/>
              </a:defRPr>
            </a:lvl1pPr>
            <a:lvl2pPr lvl="1">
              <a:spcBef>
                <a:spcPts val="0"/>
              </a:spcBef>
              <a:spcAft>
                <a:spcPts val="0"/>
              </a:spcAft>
              <a:buClr>
                <a:srgbClr val="0B5394"/>
              </a:buClr>
              <a:buSzPts val="2800"/>
              <a:buNone/>
              <a:defRPr sz="2800">
                <a:solidFill>
                  <a:srgbClr val="0B5394"/>
                </a:solidFill>
              </a:defRPr>
            </a:lvl2pPr>
            <a:lvl3pPr lvl="2">
              <a:spcBef>
                <a:spcPts val="0"/>
              </a:spcBef>
              <a:spcAft>
                <a:spcPts val="0"/>
              </a:spcAft>
              <a:buClr>
                <a:srgbClr val="0B5394"/>
              </a:buClr>
              <a:buSzPts val="2800"/>
              <a:buNone/>
              <a:defRPr sz="2800">
                <a:solidFill>
                  <a:srgbClr val="0B5394"/>
                </a:solidFill>
              </a:defRPr>
            </a:lvl3pPr>
            <a:lvl4pPr lvl="3">
              <a:spcBef>
                <a:spcPts val="0"/>
              </a:spcBef>
              <a:spcAft>
                <a:spcPts val="0"/>
              </a:spcAft>
              <a:buClr>
                <a:srgbClr val="0B5394"/>
              </a:buClr>
              <a:buSzPts val="2800"/>
              <a:buNone/>
              <a:defRPr sz="2800">
                <a:solidFill>
                  <a:srgbClr val="0B5394"/>
                </a:solidFill>
              </a:defRPr>
            </a:lvl4pPr>
            <a:lvl5pPr lvl="4">
              <a:spcBef>
                <a:spcPts val="0"/>
              </a:spcBef>
              <a:spcAft>
                <a:spcPts val="0"/>
              </a:spcAft>
              <a:buClr>
                <a:srgbClr val="0B5394"/>
              </a:buClr>
              <a:buSzPts val="2800"/>
              <a:buNone/>
              <a:defRPr sz="2800">
                <a:solidFill>
                  <a:srgbClr val="0B5394"/>
                </a:solidFill>
              </a:defRPr>
            </a:lvl5pPr>
            <a:lvl6pPr lvl="5">
              <a:spcBef>
                <a:spcPts val="0"/>
              </a:spcBef>
              <a:spcAft>
                <a:spcPts val="0"/>
              </a:spcAft>
              <a:buClr>
                <a:srgbClr val="0B5394"/>
              </a:buClr>
              <a:buSzPts val="2800"/>
              <a:buNone/>
              <a:defRPr sz="2800">
                <a:solidFill>
                  <a:srgbClr val="0B5394"/>
                </a:solidFill>
              </a:defRPr>
            </a:lvl6pPr>
            <a:lvl7pPr lvl="6">
              <a:spcBef>
                <a:spcPts val="0"/>
              </a:spcBef>
              <a:spcAft>
                <a:spcPts val="0"/>
              </a:spcAft>
              <a:buClr>
                <a:srgbClr val="0B5394"/>
              </a:buClr>
              <a:buSzPts val="2800"/>
              <a:buNone/>
              <a:defRPr sz="2800">
                <a:solidFill>
                  <a:srgbClr val="0B5394"/>
                </a:solidFill>
              </a:defRPr>
            </a:lvl7pPr>
            <a:lvl8pPr lvl="7">
              <a:spcBef>
                <a:spcPts val="0"/>
              </a:spcBef>
              <a:spcAft>
                <a:spcPts val="0"/>
              </a:spcAft>
              <a:buClr>
                <a:srgbClr val="0B5394"/>
              </a:buClr>
              <a:buSzPts val="2800"/>
              <a:buNone/>
              <a:defRPr sz="2800">
                <a:solidFill>
                  <a:srgbClr val="0B5394"/>
                </a:solidFill>
              </a:defRPr>
            </a:lvl8pPr>
            <a:lvl9pPr lvl="8">
              <a:spcBef>
                <a:spcPts val="0"/>
              </a:spcBef>
              <a:spcAft>
                <a:spcPts val="0"/>
              </a:spcAft>
              <a:buClr>
                <a:srgbClr val="0B5394"/>
              </a:buClr>
              <a:buSzPts val="2800"/>
              <a:buNone/>
              <a:defRPr sz="2800">
                <a:solidFill>
                  <a:srgbClr val="0B5394"/>
                </a:solidFill>
              </a:defRPr>
            </a:lvl9pPr>
          </a:lstStyle>
          <a:p/>
        </p:txBody>
      </p:sp>
      <p:sp>
        <p:nvSpPr>
          <p:cNvPr id="7" name="Google Shape;7;p1"/>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Arimo"/>
              <a:buChar char="●"/>
              <a:defRPr>
                <a:latin typeface="Arimo"/>
                <a:ea typeface="Arimo"/>
                <a:cs typeface="Arimo"/>
                <a:sym typeface="Arimo"/>
              </a:defRPr>
            </a:lvl1pPr>
            <a:lvl2pPr indent="-317500" lvl="1" marL="914400">
              <a:lnSpc>
                <a:spcPct val="115000"/>
              </a:lnSpc>
              <a:spcBef>
                <a:spcPts val="0"/>
              </a:spcBef>
              <a:spcAft>
                <a:spcPts val="0"/>
              </a:spcAft>
              <a:buSzPts val="1400"/>
              <a:buFont typeface="Arimo"/>
              <a:buChar char="○"/>
              <a:defRPr>
                <a:latin typeface="Arimo"/>
                <a:ea typeface="Arimo"/>
                <a:cs typeface="Arimo"/>
                <a:sym typeface="Arimo"/>
              </a:defRPr>
            </a:lvl2pPr>
            <a:lvl3pPr indent="-317500" lvl="2" marL="1371600">
              <a:lnSpc>
                <a:spcPct val="115000"/>
              </a:lnSpc>
              <a:spcBef>
                <a:spcPts val="0"/>
              </a:spcBef>
              <a:spcAft>
                <a:spcPts val="0"/>
              </a:spcAft>
              <a:buSzPts val="1400"/>
              <a:buFont typeface="Arimo"/>
              <a:buChar char="■"/>
              <a:defRPr>
                <a:latin typeface="Arimo"/>
                <a:ea typeface="Arimo"/>
                <a:cs typeface="Arimo"/>
                <a:sym typeface="Arimo"/>
              </a:defRPr>
            </a:lvl3pPr>
            <a:lvl4pPr indent="-317500" lvl="3" marL="1828800">
              <a:lnSpc>
                <a:spcPct val="115000"/>
              </a:lnSpc>
              <a:spcBef>
                <a:spcPts val="0"/>
              </a:spcBef>
              <a:spcAft>
                <a:spcPts val="0"/>
              </a:spcAft>
              <a:buSzPts val="1400"/>
              <a:buFont typeface="Arimo"/>
              <a:buChar char="●"/>
              <a:defRPr>
                <a:latin typeface="Arimo"/>
                <a:ea typeface="Arimo"/>
                <a:cs typeface="Arimo"/>
                <a:sym typeface="Arimo"/>
              </a:defRPr>
            </a:lvl4pPr>
            <a:lvl5pPr indent="-317500" lvl="4" marL="2286000">
              <a:lnSpc>
                <a:spcPct val="115000"/>
              </a:lnSpc>
              <a:spcBef>
                <a:spcPts val="0"/>
              </a:spcBef>
              <a:spcAft>
                <a:spcPts val="0"/>
              </a:spcAft>
              <a:buSzPts val="1400"/>
              <a:buFont typeface="Arimo"/>
              <a:buChar char="○"/>
              <a:defRPr>
                <a:latin typeface="Arimo"/>
                <a:ea typeface="Arimo"/>
                <a:cs typeface="Arimo"/>
                <a:sym typeface="Arimo"/>
              </a:defRPr>
            </a:lvl5pPr>
            <a:lvl6pPr indent="-317500" lvl="5" marL="2743200">
              <a:lnSpc>
                <a:spcPct val="115000"/>
              </a:lnSpc>
              <a:spcBef>
                <a:spcPts val="0"/>
              </a:spcBef>
              <a:spcAft>
                <a:spcPts val="0"/>
              </a:spcAft>
              <a:buSzPts val="1400"/>
              <a:buFont typeface="Arimo"/>
              <a:buChar char="■"/>
              <a:defRPr>
                <a:latin typeface="Arimo"/>
                <a:ea typeface="Arimo"/>
                <a:cs typeface="Arimo"/>
                <a:sym typeface="Arimo"/>
              </a:defRPr>
            </a:lvl6pPr>
            <a:lvl7pPr indent="-317500" lvl="6" marL="3200400">
              <a:lnSpc>
                <a:spcPct val="115000"/>
              </a:lnSpc>
              <a:spcBef>
                <a:spcPts val="0"/>
              </a:spcBef>
              <a:spcAft>
                <a:spcPts val="0"/>
              </a:spcAft>
              <a:buSzPts val="1400"/>
              <a:buFont typeface="Arimo"/>
              <a:buChar char="●"/>
              <a:defRPr>
                <a:latin typeface="Arimo"/>
                <a:ea typeface="Arimo"/>
                <a:cs typeface="Arimo"/>
                <a:sym typeface="Arimo"/>
              </a:defRPr>
            </a:lvl7pPr>
            <a:lvl8pPr indent="-317500" lvl="7" marL="3657600">
              <a:lnSpc>
                <a:spcPct val="115000"/>
              </a:lnSpc>
              <a:spcBef>
                <a:spcPts val="0"/>
              </a:spcBef>
              <a:spcAft>
                <a:spcPts val="0"/>
              </a:spcAft>
              <a:buSzPts val="1400"/>
              <a:buFont typeface="Arimo"/>
              <a:buChar char="○"/>
              <a:defRPr>
                <a:latin typeface="Arimo"/>
                <a:ea typeface="Arimo"/>
                <a:cs typeface="Arimo"/>
                <a:sym typeface="Arimo"/>
              </a:defRPr>
            </a:lvl8pPr>
            <a:lvl9pPr indent="-317500" lvl="8" marL="4114800">
              <a:lnSpc>
                <a:spcPct val="115000"/>
              </a:lnSpc>
              <a:spcBef>
                <a:spcPts val="0"/>
              </a:spcBef>
              <a:spcAft>
                <a:spcPts val="0"/>
              </a:spcAft>
              <a:buSzPts val="1400"/>
              <a:buFont typeface="Arimo"/>
              <a:buChar char="■"/>
              <a:defRPr>
                <a:latin typeface="Arimo"/>
                <a:ea typeface="Arimo"/>
                <a:cs typeface="Arimo"/>
                <a:sym typeface="Arim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hyperlink" Target="https://docs.google.com/presentation/d/10w4uhB2KIm74W3s5taftkhqCF9GSLcBvtNAkvmSzJh8/edit" TargetMode="External"/><Relationship Id="rId6" Type="http://schemas.openxmlformats.org/officeDocument/2006/relationships/image" Target="../media/image5.png"/><Relationship Id="rId7" Type="http://schemas.openxmlformats.org/officeDocument/2006/relationships/hyperlink" Target="https://drive.google.com/file/d/11VBlGgiqlVWudvJsktLj08rxWiBDksey/view?usp=drives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comments" Target="../comments/commen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hyperlink" Target="https://quizlet.com/join/83MnjJVMS"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image" Target="../media/image10.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2"/>
          <p:cNvSpPr txBox="1"/>
          <p:nvPr>
            <p:ph type="title"/>
          </p:nvPr>
        </p:nvSpPr>
        <p:spPr>
          <a:xfrm>
            <a:off x="463500" y="770397"/>
            <a:ext cx="8217000" cy="245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L-1</a:t>
            </a:r>
            <a:endParaRPr sz="4500"/>
          </a:p>
          <a:p>
            <a:pPr indent="0" lvl="0" marL="0" rtl="0" algn="l">
              <a:spcBef>
                <a:spcPts val="0"/>
              </a:spcBef>
              <a:spcAft>
                <a:spcPts val="0"/>
              </a:spcAft>
              <a:buNone/>
            </a:pPr>
            <a:r>
              <a:t/>
            </a:r>
            <a:endParaRPr sz="1600"/>
          </a:p>
          <a:p>
            <a:pPr indent="0" lvl="0" marL="0" rtl="0" algn="ctr">
              <a:spcBef>
                <a:spcPts val="0"/>
              </a:spcBef>
              <a:spcAft>
                <a:spcPts val="0"/>
              </a:spcAft>
              <a:buNone/>
            </a:pPr>
            <a:r>
              <a:rPr lang="en" sz="4500"/>
              <a:t>Functions and organization of the respiratory system</a:t>
            </a:r>
            <a:endParaRPr sz="4500"/>
          </a:p>
        </p:txBody>
      </p:sp>
      <p:pic>
        <p:nvPicPr>
          <p:cNvPr id="336" name="Google Shape;336;p32"/>
          <p:cNvPicPr preferRelativeResize="0"/>
          <p:nvPr/>
        </p:nvPicPr>
        <p:blipFill>
          <a:blip r:embed="rId3">
            <a:alphaModFix/>
          </a:blip>
          <a:stretch>
            <a:fillRect/>
          </a:stretch>
        </p:blipFill>
        <p:spPr>
          <a:xfrm>
            <a:off x="8079758" y="83267"/>
            <a:ext cx="962850" cy="962850"/>
          </a:xfrm>
          <a:prstGeom prst="rect">
            <a:avLst/>
          </a:prstGeom>
          <a:noFill/>
          <a:ln>
            <a:noFill/>
          </a:ln>
        </p:spPr>
      </p:pic>
      <p:pic>
        <p:nvPicPr>
          <p:cNvPr id="337" name="Google Shape;337;p32"/>
          <p:cNvPicPr preferRelativeResize="0"/>
          <p:nvPr/>
        </p:nvPicPr>
        <p:blipFill>
          <a:blip r:embed="rId4">
            <a:alphaModFix/>
          </a:blip>
          <a:stretch>
            <a:fillRect/>
          </a:stretch>
        </p:blipFill>
        <p:spPr>
          <a:xfrm>
            <a:off x="6591125" y="-184052"/>
            <a:ext cx="1488624" cy="1488673"/>
          </a:xfrm>
          <a:prstGeom prst="rect">
            <a:avLst/>
          </a:prstGeom>
          <a:noFill/>
          <a:ln>
            <a:noFill/>
          </a:ln>
        </p:spPr>
      </p:pic>
      <p:sp>
        <p:nvSpPr>
          <p:cNvPr id="338" name="Google Shape;338;p32"/>
          <p:cNvSpPr txBox="1"/>
          <p:nvPr/>
        </p:nvSpPr>
        <p:spPr>
          <a:xfrm>
            <a:off x="7148399" y="3342600"/>
            <a:ext cx="19956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Fira Sans Extra Condensed"/>
                <a:ea typeface="Fira Sans Extra Condensed"/>
                <a:cs typeface="Fira Sans Extra Condensed"/>
                <a:sym typeface="Fira Sans Extra Condensed"/>
              </a:rPr>
              <a:t>Color index:</a:t>
            </a:r>
            <a:endParaRPr sz="1500">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Fira Sans Extra Condensed"/>
              <a:buChar char="●"/>
            </a:pPr>
            <a:r>
              <a:rPr lang="en" sz="1500">
                <a:latin typeface="Fira Sans Extra Condensed"/>
                <a:ea typeface="Fira Sans Extra Condensed"/>
                <a:cs typeface="Fira Sans Extra Condensed"/>
                <a:sym typeface="Fira Sans Extra Condensed"/>
              </a:rPr>
              <a:t>Main text</a:t>
            </a:r>
            <a:endParaRPr sz="1500">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Clr>
                <a:srgbClr val="A61C00"/>
              </a:buClr>
              <a:buSzPts val="1500"/>
              <a:buFont typeface="Fira Sans Extra Condensed"/>
              <a:buChar char="●"/>
            </a:pPr>
            <a:r>
              <a:rPr lang="en" sz="1500">
                <a:solidFill>
                  <a:srgbClr val="A61C00"/>
                </a:solidFill>
                <a:latin typeface="Fira Sans Extra Condensed"/>
                <a:ea typeface="Fira Sans Extra Condensed"/>
                <a:cs typeface="Fira Sans Extra Condensed"/>
                <a:sym typeface="Fira Sans Extra Condensed"/>
              </a:rPr>
              <a:t>Important </a:t>
            </a:r>
            <a:endParaRPr sz="1500">
              <a:solidFill>
                <a:srgbClr val="A61C00"/>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Clr>
                <a:srgbClr val="93C47D"/>
              </a:buClr>
              <a:buSzPts val="1500"/>
              <a:buFont typeface="Fira Sans Extra Condensed"/>
              <a:buChar char="●"/>
            </a:pPr>
            <a:r>
              <a:rPr lang="en" sz="1500">
                <a:solidFill>
                  <a:srgbClr val="93C47D"/>
                </a:solidFill>
                <a:latin typeface="Fira Sans Extra Condensed"/>
                <a:ea typeface="Fira Sans Extra Condensed"/>
                <a:cs typeface="Fira Sans Extra Condensed"/>
                <a:sym typeface="Fira Sans Extra Condensed"/>
              </a:rPr>
              <a:t>Doctor notes </a:t>
            </a:r>
            <a:endParaRPr sz="1500">
              <a:solidFill>
                <a:srgbClr val="93C47D"/>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Clr>
                <a:srgbClr val="3D85C6"/>
              </a:buClr>
              <a:buSzPts val="1500"/>
              <a:buFont typeface="Fira Sans Extra Condensed"/>
              <a:buChar char="●"/>
            </a:pPr>
            <a:r>
              <a:rPr lang="en" sz="1500">
                <a:solidFill>
                  <a:srgbClr val="3D85C6"/>
                </a:solidFill>
                <a:latin typeface="Fira Sans Extra Condensed"/>
                <a:ea typeface="Fira Sans Extra Condensed"/>
                <a:cs typeface="Fira Sans Extra Condensed"/>
                <a:sym typeface="Fira Sans Extra Condensed"/>
              </a:rPr>
              <a:t>Boys slides</a:t>
            </a:r>
            <a:endParaRPr sz="1500">
              <a:solidFill>
                <a:srgbClr val="3D85C6"/>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Clr>
                <a:srgbClr val="C27BA0"/>
              </a:buClr>
              <a:buSzPts val="1500"/>
              <a:buFont typeface="Fira Sans Extra Condensed"/>
              <a:buChar char="●"/>
            </a:pPr>
            <a:r>
              <a:rPr lang="en" sz="1500">
                <a:solidFill>
                  <a:srgbClr val="C27BA0"/>
                </a:solidFill>
                <a:latin typeface="Fira Sans Extra Condensed"/>
                <a:ea typeface="Fira Sans Extra Condensed"/>
                <a:cs typeface="Fira Sans Extra Condensed"/>
                <a:sym typeface="Fira Sans Extra Condensed"/>
              </a:rPr>
              <a:t>Girls slides</a:t>
            </a:r>
            <a:endParaRPr sz="1500">
              <a:solidFill>
                <a:srgbClr val="C27BA0"/>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Clr>
                <a:srgbClr val="666666"/>
              </a:buClr>
              <a:buSzPts val="1500"/>
              <a:buFont typeface="Fira Sans Extra Condensed"/>
              <a:buChar char="●"/>
            </a:pPr>
            <a:r>
              <a:rPr lang="en" sz="1500">
                <a:solidFill>
                  <a:srgbClr val="666666"/>
                </a:solidFill>
                <a:latin typeface="Fira Sans Extra Condensed"/>
                <a:ea typeface="Fira Sans Extra Condensed"/>
                <a:cs typeface="Fira Sans Extra Condensed"/>
                <a:sym typeface="Fira Sans Extra Condensed"/>
              </a:rPr>
              <a:t>Extra</a:t>
            </a:r>
            <a:endParaRPr sz="1500">
              <a:solidFill>
                <a:srgbClr val="666666"/>
              </a:solidFill>
              <a:latin typeface="Fira Sans Extra Condensed"/>
              <a:ea typeface="Fira Sans Extra Condensed"/>
              <a:cs typeface="Fira Sans Extra Condensed"/>
              <a:sym typeface="Fira Sans Extra Condensed"/>
            </a:endParaRPr>
          </a:p>
        </p:txBody>
      </p:sp>
      <p:sp>
        <p:nvSpPr>
          <p:cNvPr id="339" name="Google Shape;339;p32">
            <a:hlinkClick r:id="rId5"/>
          </p:cNvPr>
          <p:cNvSpPr txBox="1"/>
          <p:nvPr/>
        </p:nvSpPr>
        <p:spPr>
          <a:xfrm>
            <a:off x="5931593" y="4688453"/>
            <a:ext cx="1216800" cy="42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u="sng">
                <a:solidFill>
                  <a:srgbClr val="0B5394"/>
                </a:solidFill>
                <a:highlight>
                  <a:srgbClr val="C9DAF8"/>
                </a:highlight>
                <a:latin typeface="Fira Sans Extra Condensed"/>
                <a:ea typeface="Fira Sans Extra Condensed"/>
                <a:cs typeface="Fira Sans Extra Condensed"/>
                <a:sym typeface="Fira Sans Extra Condensed"/>
              </a:rPr>
              <a:t>Editing file</a:t>
            </a:r>
            <a:endParaRPr sz="1500" u="sng">
              <a:solidFill>
                <a:srgbClr val="0B5394"/>
              </a:solidFill>
              <a:highlight>
                <a:srgbClr val="C9DAF8"/>
              </a:highlight>
              <a:latin typeface="Fira Sans Extra Condensed"/>
              <a:ea typeface="Fira Sans Extra Condensed"/>
              <a:cs typeface="Fira Sans Extra Condensed"/>
              <a:sym typeface="Fira Sans Extra Condensed"/>
            </a:endParaRPr>
          </a:p>
        </p:txBody>
      </p:sp>
      <p:pic>
        <p:nvPicPr>
          <p:cNvPr id="340" name="Google Shape;340;p32"/>
          <p:cNvPicPr preferRelativeResize="0"/>
          <p:nvPr/>
        </p:nvPicPr>
        <p:blipFill>
          <a:blip r:embed="rId6">
            <a:alphaModFix/>
          </a:blip>
          <a:stretch>
            <a:fillRect/>
          </a:stretch>
        </p:blipFill>
        <p:spPr>
          <a:xfrm>
            <a:off x="8079750" y="1046126"/>
            <a:ext cx="1064248" cy="794033"/>
          </a:xfrm>
          <a:prstGeom prst="rect">
            <a:avLst/>
          </a:prstGeom>
          <a:noFill/>
          <a:ln>
            <a:noFill/>
          </a:ln>
        </p:spPr>
      </p:pic>
      <p:sp>
        <p:nvSpPr>
          <p:cNvPr id="341" name="Google Shape;341;p32"/>
          <p:cNvSpPr txBox="1"/>
          <p:nvPr/>
        </p:nvSpPr>
        <p:spPr>
          <a:xfrm>
            <a:off x="0" y="4577750"/>
            <a:ext cx="300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300" u="sng">
                <a:solidFill>
                  <a:srgbClr val="0B5394"/>
                </a:solidFill>
                <a:latin typeface="Fira Sans Extra Condensed"/>
                <a:ea typeface="Fira Sans Extra Condensed"/>
                <a:cs typeface="Fira Sans Extra Condensed"/>
                <a:sym typeface="Fira Sans Extra Condensed"/>
                <a:hlinkClick r:id="rId7">
                  <a:extLst>
                    <a:ext uri="{A12FA001-AC4F-418D-AE19-62706E023703}">
                      <ahyp:hlinkClr val="tx"/>
                    </a:ext>
                  </a:extLst>
                </a:hlinkClick>
              </a:rPr>
              <a:t>For helping video</a:t>
            </a:r>
            <a:endParaRPr b="1" i="1" sz="2300" u="sng">
              <a:solidFill>
                <a:srgbClr val="0B5394"/>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1"/>
          <p:cNvSpPr txBox="1"/>
          <p:nvPr/>
        </p:nvSpPr>
        <p:spPr>
          <a:xfrm>
            <a:off x="434900" y="368200"/>
            <a:ext cx="7350900" cy="108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3000">
                <a:solidFill>
                  <a:srgbClr val="434343"/>
                </a:solidFill>
                <a:highlight>
                  <a:srgbClr val="FFFFFF"/>
                </a:highlight>
                <a:latin typeface="Fira Sans Extra Condensed"/>
                <a:ea typeface="Fira Sans Extra Condensed"/>
                <a:cs typeface="Fira Sans Extra Condensed"/>
                <a:sym typeface="Fira Sans Extra Condensed"/>
              </a:rPr>
              <a:t>Major Functional Events in External Respiration</a:t>
            </a:r>
            <a:endParaRPr b="1" sz="30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61" name="Google Shape;461;p41"/>
          <p:cNvSpPr/>
          <p:nvPr/>
        </p:nvSpPr>
        <p:spPr>
          <a:xfrm>
            <a:off x="434900" y="1358375"/>
            <a:ext cx="443050" cy="38097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  1</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sp>
        <p:nvSpPr>
          <p:cNvPr id="462" name="Google Shape;462;p41"/>
          <p:cNvSpPr/>
          <p:nvPr/>
        </p:nvSpPr>
        <p:spPr>
          <a:xfrm>
            <a:off x="434900" y="1815575"/>
            <a:ext cx="443050" cy="38097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  2</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sp>
        <p:nvSpPr>
          <p:cNvPr id="463" name="Google Shape;463;p41"/>
          <p:cNvSpPr/>
          <p:nvPr/>
        </p:nvSpPr>
        <p:spPr>
          <a:xfrm>
            <a:off x="434900" y="2729975"/>
            <a:ext cx="443050" cy="38097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  4</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sp>
        <p:nvSpPr>
          <p:cNvPr id="464" name="Google Shape;464;p41"/>
          <p:cNvSpPr/>
          <p:nvPr/>
        </p:nvSpPr>
        <p:spPr>
          <a:xfrm>
            <a:off x="434900" y="2272775"/>
            <a:ext cx="443050" cy="38097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  3</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sp>
        <p:nvSpPr>
          <p:cNvPr id="465" name="Google Shape;465;p41"/>
          <p:cNvSpPr txBox="1"/>
          <p:nvPr/>
        </p:nvSpPr>
        <p:spPr>
          <a:xfrm>
            <a:off x="877950" y="1046850"/>
            <a:ext cx="8383200" cy="24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highlight>
                  <a:srgbClr val="FFFFFF"/>
                </a:highlight>
                <a:latin typeface="Fira Sans Extra Condensed"/>
                <a:ea typeface="Fira Sans Extra Condensed"/>
                <a:cs typeface="Fira Sans Extra Condensed"/>
                <a:sym typeface="Fira Sans Extra Condensed"/>
              </a:rPr>
              <a:t>  </a:t>
            </a:r>
            <a:endParaRPr sz="1100">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1600">
                <a:solidFill>
                  <a:srgbClr val="434343"/>
                </a:solidFill>
                <a:highlight>
                  <a:srgbClr val="FFFFFF"/>
                </a:highlight>
                <a:latin typeface="Fira Sans Extra Condensed"/>
                <a:ea typeface="Fira Sans Extra Condensed"/>
                <a:cs typeface="Fira Sans Extra Condensed"/>
                <a:sym typeface="Fira Sans Extra Condensed"/>
              </a:rPr>
              <a:t>Pulmonary </a:t>
            </a:r>
            <a:r>
              <a:rPr lang="en" sz="1600">
                <a:solidFill>
                  <a:srgbClr val="CC4125"/>
                </a:solidFill>
                <a:highlight>
                  <a:srgbClr val="FFFFFF"/>
                </a:highlight>
                <a:latin typeface="Fira Sans Extra Condensed"/>
                <a:ea typeface="Fira Sans Extra Condensed"/>
                <a:cs typeface="Fira Sans Extra Condensed"/>
                <a:sym typeface="Fira Sans Extra Condensed"/>
              </a:rPr>
              <a:t>ventilation</a:t>
            </a:r>
            <a:r>
              <a:rPr lang="en" sz="1600">
                <a:solidFill>
                  <a:srgbClr val="434343"/>
                </a:solidFill>
                <a:highlight>
                  <a:srgbClr val="FFFFFF"/>
                </a:highlight>
                <a:latin typeface="Fira Sans Extra Condensed"/>
                <a:ea typeface="Fira Sans Extra Condensed"/>
                <a:cs typeface="Fira Sans Extra Condensed"/>
                <a:sym typeface="Fira Sans Extra Condensed"/>
              </a:rPr>
              <a:t>. </a:t>
            </a:r>
            <a:r>
              <a:rPr lang="en" sz="1200">
                <a:solidFill>
                  <a:srgbClr val="6AA84F"/>
                </a:solidFill>
                <a:highlight>
                  <a:srgbClr val="FFFFFF"/>
                </a:highlight>
                <a:latin typeface="Fira Sans Extra Condensed"/>
                <a:ea typeface="Fira Sans Extra Condensed"/>
                <a:cs typeface="Fira Sans Extra Condensed"/>
                <a:sym typeface="Fira Sans Extra Condensed"/>
              </a:rPr>
              <a:t>Influx &amp; efflux of the air.</a:t>
            </a:r>
            <a:endParaRPr sz="1200">
              <a:solidFill>
                <a:srgbClr val="6AA84F"/>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1600">
                <a:solidFill>
                  <a:srgbClr val="CC4125"/>
                </a:solidFill>
                <a:highlight>
                  <a:srgbClr val="FFFFFF"/>
                </a:highlight>
                <a:latin typeface="Fira Sans Extra Condensed"/>
                <a:ea typeface="Fira Sans Extra Condensed"/>
                <a:cs typeface="Fira Sans Extra Condensed"/>
                <a:sym typeface="Fira Sans Extra Condensed"/>
              </a:rPr>
              <a:t>Diffusion </a:t>
            </a:r>
            <a:r>
              <a:rPr lang="en" sz="1600">
                <a:solidFill>
                  <a:srgbClr val="434343"/>
                </a:solidFill>
                <a:highlight>
                  <a:srgbClr val="FFFFFF"/>
                </a:highlight>
                <a:latin typeface="Fira Sans Extra Condensed"/>
                <a:ea typeface="Fira Sans Extra Condensed"/>
                <a:cs typeface="Fira Sans Extra Condensed"/>
                <a:sym typeface="Fira Sans Extra Condensed"/>
              </a:rPr>
              <a:t>of </a:t>
            </a:r>
            <a:r>
              <a:rPr lang="en" sz="1600">
                <a:solidFill>
                  <a:srgbClr val="CC4125"/>
                </a:solidFill>
                <a:highlight>
                  <a:srgbClr val="FFFFFF"/>
                </a:highlight>
                <a:latin typeface="Fira Sans Extra Condensed"/>
                <a:ea typeface="Fira Sans Extra Condensed"/>
                <a:cs typeface="Fira Sans Extra Condensed"/>
                <a:sym typeface="Fira Sans Extra Condensed"/>
              </a:rPr>
              <a:t>O</a:t>
            </a:r>
            <a:r>
              <a:rPr lang="en" sz="1100">
                <a:solidFill>
                  <a:srgbClr val="CC4125"/>
                </a:solidFill>
                <a:highlight>
                  <a:srgbClr val="FFFFFF"/>
                </a:highlight>
                <a:latin typeface="Fira Sans Extra Condensed"/>
                <a:ea typeface="Fira Sans Extra Condensed"/>
                <a:cs typeface="Fira Sans Extra Condensed"/>
                <a:sym typeface="Fira Sans Extra Condensed"/>
              </a:rPr>
              <a:t>2 </a:t>
            </a:r>
            <a:r>
              <a:rPr lang="en" sz="1600">
                <a:solidFill>
                  <a:srgbClr val="434343"/>
                </a:solidFill>
                <a:highlight>
                  <a:srgbClr val="FFFFFF"/>
                </a:highlight>
                <a:latin typeface="Fira Sans Extra Condensed"/>
                <a:ea typeface="Fira Sans Extra Condensed"/>
                <a:cs typeface="Fira Sans Extra Condensed"/>
                <a:sym typeface="Fira Sans Extra Condensed"/>
              </a:rPr>
              <a:t>&amp; </a:t>
            </a:r>
            <a:r>
              <a:rPr lang="en" sz="1600">
                <a:solidFill>
                  <a:srgbClr val="CC4125"/>
                </a:solidFill>
                <a:highlight>
                  <a:srgbClr val="FFFFFF"/>
                </a:highlight>
                <a:latin typeface="Fira Sans Extra Condensed"/>
                <a:ea typeface="Fira Sans Extra Condensed"/>
                <a:cs typeface="Fira Sans Extra Condensed"/>
                <a:sym typeface="Fira Sans Extra Condensed"/>
              </a:rPr>
              <a:t>CO</a:t>
            </a:r>
            <a:r>
              <a:rPr lang="en" sz="1100">
                <a:solidFill>
                  <a:srgbClr val="CC4125"/>
                </a:solidFill>
                <a:highlight>
                  <a:srgbClr val="FFFFFF"/>
                </a:highlight>
                <a:latin typeface="Fira Sans Extra Condensed"/>
                <a:ea typeface="Fira Sans Extra Condensed"/>
                <a:cs typeface="Fira Sans Extra Condensed"/>
                <a:sym typeface="Fira Sans Extra Condensed"/>
              </a:rPr>
              <a:t>2 </a:t>
            </a:r>
            <a:r>
              <a:rPr lang="en" sz="1600">
                <a:solidFill>
                  <a:srgbClr val="434343"/>
                </a:solidFill>
                <a:highlight>
                  <a:srgbClr val="FFFFFF"/>
                </a:highlight>
                <a:latin typeface="Fira Sans Extra Condensed"/>
                <a:ea typeface="Fira Sans Extra Condensed"/>
                <a:cs typeface="Fira Sans Extra Condensed"/>
                <a:sym typeface="Fira Sans Extra Condensed"/>
              </a:rPr>
              <a:t>between </a:t>
            </a:r>
            <a:r>
              <a:rPr lang="en" sz="1600">
                <a:solidFill>
                  <a:srgbClr val="CC4125"/>
                </a:solidFill>
                <a:highlight>
                  <a:srgbClr val="FFFFFF"/>
                </a:highlight>
                <a:latin typeface="Fira Sans Extra Condensed"/>
                <a:ea typeface="Fira Sans Extra Condensed"/>
                <a:cs typeface="Fira Sans Extra Condensed"/>
                <a:sym typeface="Fira Sans Extra Condensed"/>
              </a:rPr>
              <a:t>alveoli </a:t>
            </a:r>
            <a:r>
              <a:rPr lang="en" sz="1600">
                <a:solidFill>
                  <a:srgbClr val="434343"/>
                </a:solidFill>
                <a:highlight>
                  <a:srgbClr val="FFFFFF"/>
                </a:highlight>
                <a:latin typeface="Fira Sans Extra Condensed"/>
                <a:ea typeface="Fira Sans Extra Condensed"/>
                <a:cs typeface="Fira Sans Extra Condensed"/>
                <a:sym typeface="Fira Sans Extra Condensed"/>
              </a:rPr>
              <a:t>&amp; </a:t>
            </a:r>
            <a:r>
              <a:rPr lang="en" sz="1600">
                <a:solidFill>
                  <a:srgbClr val="CC4125"/>
                </a:solidFill>
                <a:highlight>
                  <a:srgbClr val="FFFFFF"/>
                </a:highlight>
                <a:latin typeface="Fira Sans Extra Condensed"/>
                <a:ea typeface="Fira Sans Extra Condensed"/>
                <a:cs typeface="Fira Sans Extra Condensed"/>
                <a:sym typeface="Fira Sans Extra Condensed"/>
              </a:rPr>
              <a:t>blood</a:t>
            </a:r>
            <a:r>
              <a:rPr lang="en" sz="1600">
                <a:solidFill>
                  <a:srgbClr val="434343"/>
                </a:solidFill>
                <a:highlight>
                  <a:srgbClr val="FFFFFF"/>
                </a:highlight>
                <a:latin typeface="Fira Sans Extra Condensed"/>
                <a:ea typeface="Fira Sans Extra Condensed"/>
                <a:cs typeface="Fira Sans Extra Condensed"/>
                <a:sym typeface="Fira Sans Extra Condensed"/>
              </a:rPr>
              <a:t>.</a:t>
            </a:r>
            <a:endParaRPr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1100">
                <a:highlight>
                  <a:srgbClr val="FFFFFF"/>
                </a:highlight>
                <a:latin typeface="Fira Sans Extra Condensed"/>
                <a:ea typeface="Fira Sans Extra Condensed"/>
                <a:cs typeface="Fira Sans Extra Condensed"/>
                <a:sym typeface="Fira Sans Extra Condensed"/>
              </a:rPr>
              <a:t> </a:t>
            </a:r>
            <a:r>
              <a:rPr lang="en" sz="1600">
                <a:solidFill>
                  <a:srgbClr val="CC4125"/>
                </a:solidFill>
                <a:highlight>
                  <a:srgbClr val="FFFFFF"/>
                </a:highlight>
                <a:latin typeface="Fira Sans Extra Condensed"/>
                <a:ea typeface="Fira Sans Extra Condensed"/>
                <a:cs typeface="Fira Sans Extra Condensed"/>
                <a:sym typeface="Fira Sans Extra Condensed"/>
              </a:rPr>
              <a:t>Transport </a:t>
            </a:r>
            <a:r>
              <a:rPr lang="en" sz="1600">
                <a:solidFill>
                  <a:srgbClr val="434343"/>
                </a:solidFill>
                <a:highlight>
                  <a:srgbClr val="FFFFFF"/>
                </a:highlight>
                <a:latin typeface="Fira Sans Extra Condensed"/>
                <a:ea typeface="Fira Sans Extra Condensed"/>
                <a:cs typeface="Fira Sans Extra Condensed"/>
                <a:sym typeface="Fira Sans Extra Condensed"/>
              </a:rPr>
              <a:t>of </a:t>
            </a:r>
            <a:r>
              <a:rPr lang="en" sz="1600">
                <a:solidFill>
                  <a:srgbClr val="CC4125"/>
                </a:solidFill>
                <a:highlight>
                  <a:srgbClr val="FFFFFF"/>
                </a:highlight>
                <a:latin typeface="Fira Sans Extra Condensed"/>
                <a:ea typeface="Fira Sans Extra Condensed"/>
                <a:cs typeface="Fira Sans Extra Condensed"/>
                <a:sym typeface="Fira Sans Extra Condensed"/>
              </a:rPr>
              <a:t>O</a:t>
            </a:r>
            <a:r>
              <a:rPr lang="en" sz="1100">
                <a:solidFill>
                  <a:srgbClr val="CC4125"/>
                </a:solidFill>
                <a:highlight>
                  <a:srgbClr val="FFFFFF"/>
                </a:highlight>
                <a:latin typeface="Fira Sans Extra Condensed"/>
                <a:ea typeface="Fira Sans Extra Condensed"/>
                <a:cs typeface="Fira Sans Extra Condensed"/>
                <a:sym typeface="Fira Sans Extra Condensed"/>
              </a:rPr>
              <a:t>2 </a:t>
            </a:r>
            <a:r>
              <a:rPr lang="en" sz="1600">
                <a:solidFill>
                  <a:srgbClr val="434343"/>
                </a:solidFill>
                <a:highlight>
                  <a:srgbClr val="FFFFFF"/>
                </a:highlight>
                <a:latin typeface="Fira Sans Extra Condensed"/>
                <a:ea typeface="Fira Sans Extra Condensed"/>
                <a:cs typeface="Fira Sans Extra Condensed"/>
                <a:sym typeface="Fira Sans Extra Condensed"/>
              </a:rPr>
              <a:t>&amp; </a:t>
            </a:r>
            <a:r>
              <a:rPr lang="en" sz="1600">
                <a:solidFill>
                  <a:srgbClr val="CC4125"/>
                </a:solidFill>
                <a:highlight>
                  <a:srgbClr val="FFFFFF"/>
                </a:highlight>
                <a:latin typeface="Fira Sans Extra Condensed"/>
                <a:ea typeface="Fira Sans Extra Condensed"/>
                <a:cs typeface="Fira Sans Extra Condensed"/>
                <a:sym typeface="Fira Sans Extra Condensed"/>
              </a:rPr>
              <a:t>CO</a:t>
            </a:r>
            <a:r>
              <a:rPr lang="en" sz="1100">
                <a:solidFill>
                  <a:srgbClr val="CC4125"/>
                </a:solidFill>
                <a:highlight>
                  <a:srgbClr val="FFFFFF"/>
                </a:highlight>
                <a:latin typeface="Fira Sans Extra Condensed"/>
                <a:ea typeface="Fira Sans Extra Condensed"/>
                <a:cs typeface="Fira Sans Extra Condensed"/>
                <a:sym typeface="Fira Sans Extra Condensed"/>
              </a:rPr>
              <a:t>2 </a:t>
            </a:r>
            <a:r>
              <a:rPr lang="en" sz="1600">
                <a:solidFill>
                  <a:srgbClr val="434343"/>
                </a:solidFill>
                <a:highlight>
                  <a:srgbClr val="FFFFFF"/>
                </a:highlight>
                <a:latin typeface="Fira Sans Extra Condensed"/>
                <a:ea typeface="Fira Sans Extra Condensed"/>
                <a:cs typeface="Fira Sans Extra Condensed"/>
                <a:sym typeface="Fira Sans Extra Condensed"/>
              </a:rPr>
              <a:t>in </a:t>
            </a:r>
            <a:r>
              <a:rPr lang="en" sz="1600">
                <a:solidFill>
                  <a:srgbClr val="CC4125"/>
                </a:solidFill>
                <a:highlight>
                  <a:srgbClr val="FFFFFF"/>
                </a:highlight>
                <a:latin typeface="Fira Sans Extra Condensed"/>
                <a:ea typeface="Fira Sans Extra Condensed"/>
                <a:cs typeface="Fira Sans Extra Condensed"/>
                <a:sym typeface="Fira Sans Extra Condensed"/>
              </a:rPr>
              <a:t>blood </a:t>
            </a:r>
            <a:r>
              <a:rPr lang="en" sz="1600">
                <a:solidFill>
                  <a:srgbClr val="434343"/>
                </a:solidFill>
                <a:highlight>
                  <a:srgbClr val="FFFFFF"/>
                </a:highlight>
                <a:latin typeface="Fira Sans Extra Condensed"/>
                <a:ea typeface="Fira Sans Extra Condensed"/>
                <a:cs typeface="Fira Sans Extra Condensed"/>
                <a:sym typeface="Fira Sans Extra Condensed"/>
              </a:rPr>
              <a:t>&amp; body </a:t>
            </a:r>
            <a:r>
              <a:rPr lang="en" sz="1600">
                <a:solidFill>
                  <a:srgbClr val="CC4125"/>
                </a:solidFill>
                <a:highlight>
                  <a:srgbClr val="FFFFFF"/>
                </a:highlight>
                <a:latin typeface="Fira Sans Extra Condensed"/>
                <a:ea typeface="Fira Sans Extra Condensed"/>
                <a:cs typeface="Fira Sans Extra Condensed"/>
                <a:sym typeface="Fira Sans Extra Condensed"/>
              </a:rPr>
              <a:t>fluids </a:t>
            </a:r>
            <a:r>
              <a:rPr lang="en" sz="1600">
                <a:solidFill>
                  <a:srgbClr val="434343"/>
                </a:solidFill>
                <a:highlight>
                  <a:srgbClr val="FFFFFF"/>
                </a:highlight>
                <a:latin typeface="Fira Sans Extra Condensed"/>
                <a:ea typeface="Fira Sans Extra Condensed"/>
                <a:cs typeface="Fira Sans Extra Condensed"/>
                <a:sym typeface="Fira Sans Extra Condensed"/>
              </a:rPr>
              <a:t>to and from the body’s tissue </a:t>
            </a:r>
            <a:r>
              <a:rPr lang="en" sz="1600">
                <a:solidFill>
                  <a:srgbClr val="CC4125"/>
                </a:solidFill>
                <a:highlight>
                  <a:srgbClr val="FFFFFF"/>
                </a:highlight>
                <a:latin typeface="Fira Sans Extra Condensed"/>
                <a:ea typeface="Fira Sans Extra Condensed"/>
                <a:cs typeface="Fira Sans Extra Condensed"/>
                <a:sym typeface="Fira Sans Extra Condensed"/>
              </a:rPr>
              <a:t>cells</a:t>
            </a:r>
            <a:r>
              <a:rPr lang="en" sz="1600">
                <a:solidFill>
                  <a:srgbClr val="434343"/>
                </a:solidFill>
                <a:highlight>
                  <a:srgbClr val="FFFFFF"/>
                </a:highlight>
                <a:latin typeface="Fira Sans Extra Condensed"/>
                <a:ea typeface="Fira Sans Extra Condensed"/>
                <a:cs typeface="Fira Sans Extra Condensed"/>
                <a:sym typeface="Fira Sans Extra Condensed"/>
              </a:rPr>
              <a:t>.</a:t>
            </a:r>
            <a:endParaRPr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1600">
                <a:solidFill>
                  <a:srgbClr val="CC4125"/>
                </a:solidFill>
                <a:highlight>
                  <a:srgbClr val="FFFFFF"/>
                </a:highlight>
                <a:latin typeface="Fira Sans Extra Condensed"/>
                <a:ea typeface="Fira Sans Extra Condensed"/>
                <a:cs typeface="Fira Sans Extra Condensed"/>
                <a:sym typeface="Fira Sans Extra Condensed"/>
              </a:rPr>
              <a:t>Regulation </a:t>
            </a:r>
            <a:r>
              <a:rPr lang="en" sz="1600">
                <a:solidFill>
                  <a:srgbClr val="434343"/>
                </a:solidFill>
                <a:highlight>
                  <a:srgbClr val="FFFFFF"/>
                </a:highlight>
                <a:latin typeface="Fira Sans Extra Condensed"/>
                <a:ea typeface="Fira Sans Extra Condensed"/>
                <a:cs typeface="Fira Sans Extra Condensed"/>
                <a:sym typeface="Fira Sans Extra Condensed"/>
              </a:rPr>
              <a:t>of ventilation </a:t>
            </a:r>
            <a:r>
              <a:rPr lang="en" sz="1600">
                <a:solidFill>
                  <a:srgbClr val="A64D79"/>
                </a:solidFill>
                <a:highlight>
                  <a:srgbClr val="FFFFFF"/>
                </a:highlight>
                <a:latin typeface="Fira Sans Extra Condensed"/>
                <a:ea typeface="Fira Sans Extra Condensed"/>
                <a:cs typeface="Fira Sans Extra Condensed"/>
                <a:sym typeface="Fira Sans Extra Condensed"/>
              </a:rPr>
              <a:t>(control of breathing). </a:t>
            </a:r>
            <a:endParaRPr sz="1600">
              <a:solidFill>
                <a:srgbClr val="A64D79"/>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66" name="Google Shape;466;p41"/>
          <p:cNvSpPr txBox="1"/>
          <p:nvPr/>
        </p:nvSpPr>
        <p:spPr>
          <a:xfrm>
            <a:off x="4583625" y="4001600"/>
            <a:ext cx="443100" cy="381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b="1" sz="1600">
              <a:solidFill>
                <a:srgbClr val="434343"/>
              </a:solidFill>
              <a:highlight>
                <a:srgbClr val="FFFFFF"/>
              </a:highlight>
              <a:latin typeface="Fira Sans Extra Condensed"/>
              <a:ea typeface="Fira Sans Extra Condensed"/>
              <a:cs typeface="Fira Sans Extra Condensed"/>
              <a:sym typeface="Fira Sans Extra Condensed"/>
            </a:endParaRPr>
          </a:p>
        </p:txBody>
      </p:sp>
      <p:sp>
        <p:nvSpPr>
          <p:cNvPr id="467" name="Google Shape;467;p41"/>
          <p:cNvSpPr/>
          <p:nvPr/>
        </p:nvSpPr>
        <p:spPr>
          <a:xfrm>
            <a:off x="1384600" y="3262675"/>
            <a:ext cx="2110800" cy="49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1300">
                <a:solidFill>
                  <a:srgbClr val="434343"/>
                </a:solidFill>
                <a:highlight>
                  <a:srgbClr val="FFFFFF"/>
                </a:highlight>
                <a:latin typeface="Fira Sans Extra Condensed"/>
                <a:ea typeface="Fira Sans Extra Condensed"/>
                <a:cs typeface="Fira Sans Extra Condensed"/>
                <a:sym typeface="Fira Sans Extra Condensed"/>
              </a:rPr>
              <a:t>Resting Breathing</a:t>
            </a:r>
            <a:endParaRPr b="1" sz="13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68" name="Google Shape;468;p41"/>
          <p:cNvSpPr/>
          <p:nvPr/>
        </p:nvSpPr>
        <p:spPr>
          <a:xfrm>
            <a:off x="4225000" y="3262675"/>
            <a:ext cx="2110800" cy="496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b="1"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b="1" lang="en" sz="1200">
                <a:solidFill>
                  <a:srgbClr val="434343"/>
                </a:solidFill>
                <a:highlight>
                  <a:srgbClr val="FFFFFF"/>
                </a:highlight>
                <a:latin typeface="Fira Sans Extra Condensed"/>
                <a:ea typeface="Fira Sans Extra Condensed"/>
                <a:cs typeface="Fira Sans Extra Condensed"/>
                <a:sym typeface="Fira Sans Extra Condensed"/>
              </a:rPr>
              <a:t>Forced/Maximal Breathing</a:t>
            </a:r>
            <a:endParaRPr b="1" sz="12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ctr">
              <a:lnSpc>
                <a:spcPct val="115000"/>
              </a:lnSpc>
              <a:spcBef>
                <a:spcPts val="1200"/>
              </a:spcBef>
              <a:spcAft>
                <a:spcPts val="0"/>
              </a:spcAft>
              <a:buNone/>
            </a:pPr>
            <a:r>
              <a:t/>
            </a:r>
            <a:endParaRPr b="1"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69" name="Google Shape;469;p41"/>
          <p:cNvSpPr txBox="1"/>
          <p:nvPr/>
        </p:nvSpPr>
        <p:spPr>
          <a:xfrm>
            <a:off x="1270775" y="3758875"/>
            <a:ext cx="2729700" cy="14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a:solidFill>
                  <a:srgbClr val="CC4125"/>
                </a:solidFill>
                <a:highlight>
                  <a:srgbClr val="FFFFFF"/>
                </a:highlight>
                <a:latin typeface="Fira Sans Extra Condensed"/>
                <a:ea typeface="Fira Sans Extra Condensed"/>
                <a:cs typeface="Fira Sans Extra Condensed"/>
                <a:sym typeface="Fira Sans Extra Condensed"/>
              </a:rPr>
              <a:t>Normal </a:t>
            </a:r>
            <a:r>
              <a:rPr lang="en">
                <a:solidFill>
                  <a:srgbClr val="434343"/>
                </a:solidFill>
                <a:highlight>
                  <a:srgbClr val="FFFFFF"/>
                </a:highlight>
                <a:latin typeface="Fira Sans Extra Condensed"/>
                <a:ea typeface="Fira Sans Extra Condensed"/>
                <a:cs typeface="Fira Sans Extra Condensed"/>
                <a:sym typeface="Fira Sans Extra Condensed"/>
              </a:rPr>
              <a:t>breathing during </a:t>
            </a:r>
            <a:r>
              <a:rPr lang="en">
                <a:solidFill>
                  <a:srgbClr val="CC4125"/>
                </a:solidFill>
                <a:highlight>
                  <a:srgbClr val="FFFFFF"/>
                </a:highlight>
                <a:latin typeface="Fira Sans Extra Condensed"/>
                <a:ea typeface="Fira Sans Extra Condensed"/>
                <a:cs typeface="Fira Sans Extra Condensed"/>
                <a:sym typeface="Fira Sans Extra Condensed"/>
              </a:rPr>
              <a:t>resting </a:t>
            </a:r>
            <a:r>
              <a:rPr lang="en">
                <a:solidFill>
                  <a:srgbClr val="434343"/>
                </a:solidFill>
                <a:highlight>
                  <a:srgbClr val="FFFFFF"/>
                </a:highlight>
                <a:latin typeface="Fira Sans Extra Condensed"/>
                <a:ea typeface="Fira Sans Extra Condensed"/>
                <a:cs typeface="Fira Sans Extra Condensed"/>
                <a:sym typeface="Fira Sans Extra Condensed"/>
              </a:rPr>
              <a:t>conditions</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t/>
            </a:r>
            <a:endParaRPr>
              <a:solidFill>
                <a:srgbClr val="CC4125"/>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solidFill>
                <a:srgbClr val="434343"/>
              </a:solidFill>
              <a:highlight>
                <a:srgbClr val="FFFFFF"/>
              </a:highlight>
              <a:latin typeface="Fira Sans Extra Condensed"/>
              <a:ea typeface="Fira Sans Extra Condensed"/>
              <a:cs typeface="Fira Sans Extra Condensed"/>
              <a:sym typeface="Fira Sans Extra Condensed"/>
            </a:endParaRPr>
          </a:p>
        </p:txBody>
      </p:sp>
      <p:sp>
        <p:nvSpPr>
          <p:cNvPr id="470" name="Google Shape;470;p41"/>
          <p:cNvSpPr txBox="1"/>
          <p:nvPr/>
        </p:nvSpPr>
        <p:spPr>
          <a:xfrm>
            <a:off x="4105575" y="3758875"/>
            <a:ext cx="3298200" cy="160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a:solidFill>
                  <a:srgbClr val="434343"/>
                </a:solidFill>
                <a:highlight>
                  <a:srgbClr val="FFFFFF"/>
                </a:highlight>
                <a:latin typeface="Fira Sans Extra Condensed"/>
                <a:ea typeface="Fira Sans Extra Condensed"/>
                <a:cs typeface="Fira Sans Extra Condensed"/>
                <a:sym typeface="Fira Sans Extra Condensed"/>
              </a:rPr>
              <a:t>Breathing during </a:t>
            </a:r>
            <a:r>
              <a:rPr lang="en">
                <a:solidFill>
                  <a:srgbClr val="CC4125"/>
                </a:solidFill>
                <a:highlight>
                  <a:srgbClr val="FFFFFF"/>
                </a:highlight>
                <a:latin typeface="Fira Sans Extra Condensed"/>
                <a:ea typeface="Fira Sans Extra Condensed"/>
                <a:cs typeface="Fira Sans Extra Condensed"/>
                <a:sym typeface="Fira Sans Extra Condensed"/>
              </a:rPr>
              <a:t>exercise </a:t>
            </a:r>
            <a:r>
              <a:rPr lang="en">
                <a:solidFill>
                  <a:srgbClr val="434343"/>
                </a:solidFill>
                <a:highlight>
                  <a:srgbClr val="FFFFFF"/>
                </a:highlight>
                <a:latin typeface="Fira Sans Extra Condensed"/>
                <a:ea typeface="Fira Sans Extra Condensed"/>
                <a:cs typeface="Fira Sans Extra Condensed"/>
                <a:sym typeface="Fira Sans Extra Condensed"/>
              </a:rPr>
              <a:t>or in </a:t>
            </a:r>
            <a:r>
              <a:rPr lang="en">
                <a:solidFill>
                  <a:srgbClr val="CC4125"/>
                </a:solidFill>
                <a:highlight>
                  <a:srgbClr val="FFFFFF"/>
                </a:highlight>
                <a:latin typeface="Fira Sans Extra Condensed"/>
                <a:ea typeface="Fira Sans Extra Condensed"/>
                <a:cs typeface="Fira Sans Extra Condensed"/>
                <a:sym typeface="Fira Sans Extra Condensed"/>
              </a:rPr>
              <a:t>patients </a:t>
            </a:r>
            <a:r>
              <a:rPr lang="en">
                <a:solidFill>
                  <a:srgbClr val="434343"/>
                </a:solidFill>
                <a:highlight>
                  <a:srgbClr val="FFFFFF"/>
                </a:highlight>
                <a:latin typeface="Fira Sans Extra Condensed"/>
                <a:ea typeface="Fira Sans Extra Condensed"/>
                <a:cs typeface="Fira Sans Extra Condensed"/>
                <a:sym typeface="Fira Sans Extra Condensed"/>
              </a:rPr>
              <a:t>with bronchial asthma, allergy, pulmonary diseases</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2"/>
          <p:cNvSpPr txBox="1"/>
          <p:nvPr>
            <p:ph type="title"/>
          </p:nvPr>
        </p:nvSpPr>
        <p:spPr>
          <a:xfrm>
            <a:off x="3059699" y="566975"/>
            <a:ext cx="30246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Cells of the alveoli </a:t>
            </a:r>
            <a:endParaRPr sz="1400"/>
          </a:p>
        </p:txBody>
      </p:sp>
      <p:sp>
        <p:nvSpPr>
          <p:cNvPr id="476" name="Google Shape;476;p42"/>
          <p:cNvSpPr txBox="1"/>
          <p:nvPr/>
        </p:nvSpPr>
        <p:spPr>
          <a:xfrm>
            <a:off x="583300" y="4274825"/>
            <a:ext cx="5911800" cy="76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800">
                <a:solidFill>
                  <a:srgbClr val="70AD47"/>
                </a:solidFill>
                <a:highlight>
                  <a:srgbClr val="FFFFFF"/>
                </a:highlight>
              </a:rPr>
              <a:t>● </a:t>
            </a:r>
            <a:r>
              <a:rPr lang="en" sz="1200">
                <a:solidFill>
                  <a:srgbClr val="70AD47"/>
                </a:solidFill>
                <a:highlight>
                  <a:srgbClr val="FFFFFF"/>
                </a:highlight>
              </a:rPr>
              <a:t>Alveolar cells covered by Alveolar fluid and Alveolar fluid covered by Surfactant</a:t>
            </a:r>
            <a:endParaRPr sz="1200">
              <a:solidFill>
                <a:srgbClr val="70AD47"/>
              </a:solidFill>
              <a:highlight>
                <a:srgbClr val="FFFFFF"/>
              </a:highlight>
            </a:endParaRPr>
          </a:p>
          <a:p>
            <a:pPr indent="0" lvl="0" marL="0" rtl="0" algn="l">
              <a:spcBef>
                <a:spcPts val="1200"/>
              </a:spcBef>
              <a:spcAft>
                <a:spcPts val="0"/>
              </a:spcAft>
              <a:buNone/>
            </a:pPr>
            <a:r>
              <a:t/>
            </a:r>
            <a:endParaRPr>
              <a:latin typeface="Arimo"/>
              <a:ea typeface="Arimo"/>
              <a:cs typeface="Arimo"/>
              <a:sym typeface="Arimo"/>
            </a:endParaRPr>
          </a:p>
        </p:txBody>
      </p:sp>
      <p:sp>
        <p:nvSpPr>
          <p:cNvPr id="477" name="Google Shape;477;p42"/>
          <p:cNvSpPr/>
          <p:nvPr/>
        </p:nvSpPr>
        <p:spPr>
          <a:xfrm>
            <a:off x="583300" y="2392679"/>
            <a:ext cx="2179500" cy="6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Type II Pneumocytes</a:t>
            </a:r>
            <a:endParaRPr>
              <a:latin typeface="Fira Sans Extra Condensed"/>
              <a:ea typeface="Fira Sans Extra Condensed"/>
              <a:cs typeface="Fira Sans Extra Condensed"/>
              <a:sym typeface="Fira Sans Extra Condensed"/>
            </a:endParaRPr>
          </a:p>
        </p:txBody>
      </p:sp>
      <p:sp>
        <p:nvSpPr>
          <p:cNvPr id="478" name="Google Shape;478;p42"/>
          <p:cNvSpPr/>
          <p:nvPr/>
        </p:nvSpPr>
        <p:spPr>
          <a:xfrm>
            <a:off x="583300" y="1415753"/>
            <a:ext cx="2179500" cy="6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Type I Pneumocytes</a:t>
            </a:r>
            <a:endParaRPr>
              <a:latin typeface="Fira Sans Extra Condensed"/>
              <a:ea typeface="Fira Sans Extra Condensed"/>
              <a:cs typeface="Fira Sans Extra Condensed"/>
              <a:sym typeface="Fira Sans Extra Condensed"/>
            </a:endParaRPr>
          </a:p>
        </p:txBody>
      </p:sp>
      <p:sp>
        <p:nvSpPr>
          <p:cNvPr id="479" name="Google Shape;479;p42"/>
          <p:cNvSpPr/>
          <p:nvPr/>
        </p:nvSpPr>
        <p:spPr>
          <a:xfrm>
            <a:off x="583300" y="3369604"/>
            <a:ext cx="2179500" cy="69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Alveolar Macrophages</a:t>
            </a:r>
            <a:endParaRPr>
              <a:latin typeface="Fira Sans Extra Condensed"/>
              <a:ea typeface="Fira Sans Extra Condensed"/>
              <a:cs typeface="Fira Sans Extra Condensed"/>
              <a:sym typeface="Fira Sans Extra Condensed"/>
            </a:endParaRPr>
          </a:p>
        </p:txBody>
      </p:sp>
      <p:cxnSp>
        <p:nvCxnSpPr>
          <p:cNvPr id="480" name="Google Shape;480;p42"/>
          <p:cNvCxnSpPr>
            <a:stCxn id="478" idx="1"/>
            <a:endCxn id="477" idx="1"/>
          </p:cNvCxnSpPr>
          <p:nvPr/>
        </p:nvCxnSpPr>
        <p:spPr>
          <a:xfrm>
            <a:off x="583300" y="1760753"/>
            <a:ext cx="600" cy="976800"/>
          </a:xfrm>
          <a:prstGeom prst="bentConnector3">
            <a:avLst>
              <a:gd fmla="val -39687500" name="adj1"/>
            </a:avLst>
          </a:prstGeom>
          <a:noFill/>
          <a:ln cap="flat" cmpd="sng" w="9525">
            <a:solidFill>
              <a:schemeClr val="dk1"/>
            </a:solidFill>
            <a:prstDash val="solid"/>
            <a:round/>
            <a:headEnd len="med" w="med" type="none"/>
            <a:tailEnd len="med" w="med" type="none"/>
          </a:ln>
        </p:spPr>
      </p:cxnSp>
      <p:sp>
        <p:nvSpPr>
          <p:cNvPr id="481" name="Google Shape;481;p42"/>
          <p:cNvSpPr txBox="1"/>
          <p:nvPr/>
        </p:nvSpPr>
        <p:spPr>
          <a:xfrm rot="-5400000">
            <a:off x="-442625" y="2064500"/>
            <a:ext cx="120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A61C00"/>
                </a:solidFill>
                <a:latin typeface="Fira Sans Extra Condensed"/>
                <a:ea typeface="Fira Sans Extra Condensed"/>
                <a:cs typeface="Fira Sans Extra Condensed"/>
                <a:sym typeface="Fira Sans Extra Condensed"/>
              </a:rPr>
              <a:t>Lining</a:t>
            </a:r>
            <a:r>
              <a:rPr lang="en" sz="1200">
                <a:latin typeface="Fira Sans Extra Condensed"/>
                <a:ea typeface="Fira Sans Extra Condensed"/>
                <a:cs typeface="Fira Sans Extra Condensed"/>
                <a:sym typeface="Fira Sans Extra Condensed"/>
              </a:rPr>
              <a:t> the alveoli</a:t>
            </a:r>
            <a:endParaRPr sz="1200">
              <a:latin typeface="Fira Sans Extra Condensed"/>
              <a:ea typeface="Fira Sans Extra Condensed"/>
              <a:cs typeface="Fira Sans Extra Condensed"/>
              <a:sym typeface="Fira Sans Extra Condensed"/>
            </a:endParaRPr>
          </a:p>
        </p:txBody>
      </p:sp>
      <p:cxnSp>
        <p:nvCxnSpPr>
          <p:cNvPr id="482" name="Google Shape;482;p42"/>
          <p:cNvCxnSpPr>
            <a:stCxn id="478" idx="3"/>
          </p:cNvCxnSpPr>
          <p:nvPr/>
        </p:nvCxnSpPr>
        <p:spPr>
          <a:xfrm>
            <a:off x="2762800" y="1760753"/>
            <a:ext cx="302100" cy="6900"/>
          </a:xfrm>
          <a:prstGeom prst="straightConnector1">
            <a:avLst/>
          </a:prstGeom>
          <a:noFill/>
          <a:ln cap="flat" cmpd="sng" w="9525">
            <a:solidFill>
              <a:schemeClr val="dk1"/>
            </a:solidFill>
            <a:prstDash val="solid"/>
            <a:round/>
            <a:headEnd len="med" w="med" type="none"/>
            <a:tailEnd len="med" w="med" type="triangle"/>
          </a:ln>
        </p:spPr>
      </p:cxnSp>
      <p:sp>
        <p:nvSpPr>
          <p:cNvPr id="483" name="Google Shape;483;p42"/>
          <p:cNvSpPr/>
          <p:nvPr/>
        </p:nvSpPr>
        <p:spPr>
          <a:xfrm>
            <a:off x="3064900" y="1437200"/>
            <a:ext cx="3286800" cy="813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Type I Alveolar Epithelial Cells:</a:t>
            </a:r>
            <a:r>
              <a:rPr lang="en">
                <a:latin typeface="Fira Sans Extra Condensed"/>
                <a:ea typeface="Fira Sans Extra Condensed"/>
                <a:cs typeface="Fira Sans Extra Condensed"/>
                <a:sym typeface="Fira Sans Extra Condensed"/>
              </a:rPr>
              <a:t> Participate in </a:t>
            </a:r>
            <a:r>
              <a:rPr lang="en">
                <a:solidFill>
                  <a:srgbClr val="A61C00"/>
                </a:solidFill>
                <a:latin typeface="Fira Sans Extra Condensed"/>
                <a:ea typeface="Fira Sans Extra Condensed"/>
                <a:cs typeface="Fira Sans Extra Condensed"/>
                <a:sym typeface="Fira Sans Extra Condensed"/>
              </a:rPr>
              <a:t>respiratory membrane</a:t>
            </a:r>
            <a:r>
              <a:rPr lang="en">
                <a:latin typeface="Fira Sans Extra Condensed"/>
                <a:ea typeface="Fira Sans Extra Condensed"/>
                <a:cs typeface="Fira Sans Extra Condensed"/>
                <a:sym typeface="Fira Sans Extra Condensed"/>
              </a:rPr>
              <a:t> across which </a:t>
            </a:r>
            <a:r>
              <a:rPr lang="en">
                <a:solidFill>
                  <a:srgbClr val="A61C00"/>
                </a:solidFill>
                <a:latin typeface="Fira Sans Extra Condensed"/>
                <a:ea typeface="Fira Sans Extra Condensed"/>
                <a:cs typeface="Fira Sans Extra Condensed"/>
                <a:sym typeface="Fira Sans Extra Condensed"/>
              </a:rPr>
              <a:t>gas exchange</a:t>
            </a:r>
            <a:r>
              <a:rPr lang="en">
                <a:latin typeface="Fira Sans Extra Condensed"/>
                <a:ea typeface="Fira Sans Extra Condensed"/>
                <a:cs typeface="Fira Sans Extra Condensed"/>
                <a:sym typeface="Fira Sans Extra Condensed"/>
              </a:rPr>
              <a:t> takes place.</a:t>
            </a:r>
            <a:endParaRPr sz="1100">
              <a:solidFill>
                <a:srgbClr val="666666"/>
              </a:solidFill>
              <a:latin typeface="Fira Sans Extra Condensed"/>
              <a:ea typeface="Fira Sans Extra Condensed"/>
              <a:cs typeface="Fira Sans Extra Condensed"/>
              <a:sym typeface="Fira Sans Extra Condensed"/>
            </a:endParaRPr>
          </a:p>
        </p:txBody>
      </p:sp>
      <p:sp>
        <p:nvSpPr>
          <p:cNvPr id="484" name="Google Shape;484;p42"/>
          <p:cNvSpPr/>
          <p:nvPr/>
        </p:nvSpPr>
        <p:spPr>
          <a:xfrm>
            <a:off x="3064900" y="2410675"/>
            <a:ext cx="3286800" cy="851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Type II Alveolar Epithelial Cells:</a:t>
            </a:r>
            <a:endParaRPr b="1">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 ●10% of the surface area of alveoli.</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a:solidFill>
                  <a:srgbClr val="A61C00"/>
                </a:solidFill>
                <a:latin typeface="Fira Sans Extra Condensed"/>
                <a:ea typeface="Fira Sans Extra Condensed"/>
                <a:cs typeface="Fira Sans Extra Condensed"/>
                <a:sym typeface="Fira Sans Extra Condensed"/>
              </a:rPr>
              <a:t> ●Secrete surfactant.</a:t>
            </a:r>
            <a:endParaRPr sz="1100">
              <a:solidFill>
                <a:srgbClr val="A61C00"/>
              </a:solidFill>
              <a:latin typeface="Fira Sans Extra Condensed"/>
              <a:ea typeface="Fira Sans Extra Condensed"/>
              <a:cs typeface="Fira Sans Extra Condensed"/>
              <a:sym typeface="Fira Sans Extra Condensed"/>
            </a:endParaRPr>
          </a:p>
        </p:txBody>
      </p:sp>
      <p:cxnSp>
        <p:nvCxnSpPr>
          <p:cNvPr id="485" name="Google Shape;485;p42"/>
          <p:cNvCxnSpPr/>
          <p:nvPr/>
        </p:nvCxnSpPr>
        <p:spPr>
          <a:xfrm>
            <a:off x="2762800" y="2734228"/>
            <a:ext cx="302100" cy="6900"/>
          </a:xfrm>
          <a:prstGeom prst="straightConnector1">
            <a:avLst/>
          </a:prstGeom>
          <a:noFill/>
          <a:ln cap="flat" cmpd="sng" w="9525">
            <a:solidFill>
              <a:schemeClr val="dk1"/>
            </a:solidFill>
            <a:prstDash val="solid"/>
            <a:round/>
            <a:headEnd len="med" w="med" type="none"/>
            <a:tailEnd len="med" w="med" type="triangle"/>
          </a:ln>
        </p:spPr>
      </p:cxnSp>
      <p:cxnSp>
        <p:nvCxnSpPr>
          <p:cNvPr id="486" name="Google Shape;486;p42"/>
          <p:cNvCxnSpPr/>
          <p:nvPr/>
        </p:nvCxnSpPr>
        <p:spPr>
          <a:xfrm>
            <a:off x="2762800" y="3746266"/>
            <a:ext cx="302100" cy="6900"/>
          </a:xfrm>
          <a:prstGeom prst="straightConnector1">
            <a:avLst/>
          </a:prstGeom>
          <a:noFill/>
          <a:ln cap="flat" cmpd="sng" w="9525">
            <a:solidFill>
              <a:schemeClr val="dk1"/>
            </a:solidFill>
            <a:prstDash val="solid"/>
            <a:round/>
            <a:headEnd len="med" w="med" type="none"/>
            <a:tailEnd len="med" w="med" type="triangle"/>
          </a:ln>
        </p:spPr>
      </p:cxnSp>
      <p:sp>
        <p:nvSpPr>
          <p:cNvPr id="487" name="Google Shape;487;p42"/>
          <p:cNvSpPr/>
          <p:nvPr/>
        </p:nvSpPr>
        <p:spPr>
          <a:xfrm>
            <a:off x="3064900" y="3422700"/>
            <a:ext cx="3286800" cy="636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Engulf the foreign bodies that reach the alveoli.</a:t>
            </a:r>
            <a:endParaRPr sz="1100">
              <a:solidFill>
                <a:srgbClr val="A61C00"/>
              </a:solidFill>
              <a:latin typeface="Fira Sans Extra Condensed"/>
              <a:ea typeface="Fira Sans Extra Condensed"/>
              <a:cs typeface="Fira Sans Extra Condensed"/>
              <a:sym typeface="Fira Sans Extra Condensed"/>
            </a:endParaRPr>
          </a:p>
        </p:txBody>
      </p:sp>
      <p:pic>
        <p:nvPicPr>
          <p:cNvPr id="488" name="Google Shape;488;p42"/>
          <p:cNvPicPr preferRelativeResize="0"/>
          <p:nvPr/>
        </p:nvPicPr>
        <p:blipFill>
          <a:blip r:embed="rId3">
            <a:alphaModFix/>
          </a:blip>
          <a:stretch>
            <a:fillRect/>
          </a:stretch>
        </p:blipFill>
        <p:spPr>
          <a:xfrm>
            <a:off x="6495100" y="852475"/>
            <a:ext cx="2667000" cy="343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3"/>
          <p:cNvSpPr txBox="1"/>
          <p:nvPr/>
        </p:nvSpPr>
        <p:spPr>
          <a:xfrm>
            <a:off x="1090775" y="533775"/>
            <a:ext cx="334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sp>
        <p:nvSpPr>
          <p:cNvPr id="494" name="Google Shape;494;p43"/>
          <p:cNvSpPr txBox="1"/>
          <p:nvPr/>
        </p:nvSpPr>
        <p:spPr>
          <a:xfrm>
            <a:off x="789075" y="348125"/>
            <a:ext cx="3342000" cy="108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3000">
                <a:solidFill>
                  <a:srgbClr val="434343"/>
                </a:solidFill>
                <a:highlight>
                  <a:srgbClr val="FFFFFF"/>
                </a:highlight>
                <a:latin typeface="Fira Sans Extra Condensed"/>
                <a:ea typeface="Fira Sans Extra Condensed"/>
                <a:cs typeface="Fira Sans Extra Condensed"/>
                <a:sym typeface="Fira Sans Extra Condensed"/>
              </a:rPr>
              <a:t>Surface Tension</a:t>
            </a:r>
            <a:endParaRPr b="1" sz="30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95" name="Google Shape;495;p43"/>
          <p:cNvSpPr txBox="1"/>
          <p:nvPr/>
        </p:nvSpPr>
        <p:spPr>
          <a:xfrm>
            <a:off x="510575" y="1114000"/>
            <a:ext cx="6180900" cy="19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solidFill>
                  <a:srgbClr val="434343"/>
                </a:solidFill>
                <a:highlight>
                  <a:srgbClr val="FFFFFF"/>
                </a:highlight>
                <a:latin typeface="Fira Sans Extra Condensed"/>
                <a:ea typeface="Fira Sans Extra Condensed"/>
                <a:cs typeface="Fira Sans Extra Condensed"/>
                <a:sym typeface="Fira Sans Extra Condensed"/>
              </a:rPr>
              <a:t>Surface Tension: </a:t>
            </a:r>
            <a:r>
              <a:rPr lang="en" sz="1800">
                <a:solidFill>
                  <a:srgbClr val="434343"/>
                </a:solidFill>
                <a:highlight>
                  <a:srgbClr val="FFFFFF"/>
                </a:highlight>
                <a:latin typeface="Fira Sans Extra Condensed"/>
                <a:ea typeface="Fira Sans Extra Condensed"/>
                <a:cs typeface="Fira Sans Extra Condensed"/>
                <a:sym typeface="Fira Sans Extra Condensed"/>
              </a:rPr>
              <a:t>attractive forces between H</a:t>
            </a:r>
            <a:r>
              <a:rPr lang="en" sz="1200">
                <a:solidFill>
                  <a:srgbClr val="434343"/>
                </a:solidFill>
                <a:highlight>
                  <a:srgbClr val="FFFFFF"/>
                </a:highlight>
                <a:latin typeface="Fira Sans Extra Condensed"/>
                <a:ea typeface="Fira Sans Extra Condensed"/>
                <a:cs typeface="Fira Sans Extra Condensed"/>
                <a:sym typeface="Fira Sans Extra Condensed"/>
              </a:rPr>
              <a:t>2</a:t>
            </a:r>
            <a:r>
              <a:rPr lang="en" sz="1800">
                <a:solidFill>
                  <a:srgbClr val="434343"/>
                </a:solidFill>
                <a:highlight>
                  <a:srgbClr val="FFFFFF"/>
                </a:highlight>
                <a:latin typeface="Fira Sans Extra Condensed"/>
                <a:ea typeface="Fira Sans Extra Condensed"/>
                <a:cs typeface="Fira Sans Extra Condensed"/>
                <a:sym typeface="Fira Sans Extra Condensed"/>
              </a:rPr>
              <a:t>O molecules at the surface of alveoli.</a:t>
            </a:r>
            <a:endParaRPr sz="1800">
              <a:solidFill>
                <a:srgbClr val="434343"/>
              </a:solidFill>
              <a:highlight>
                <a:srgbClr val="FFFFFF"/>
              </a:highlight>
              <a:latin typeface="Fira Sans Extra Condensed"/>
              <a:ea typeface="Fira Sans Extra Condensed"/>
              <a:cs typeface="Fira Sans Extra Condensed"/>
              <a:sym typeface="Fira Sans Extra Condensed"/>
            </a:endParaRPr>
          </a:p>
          <a:p>
            <a:pPr indent="-330200" lvl="0" marL="457200" rtl="0" algn="l">
              <a:lnSpc>
                <a:spcPct val="115000"/>
              </a:lnSpc>
              <a:spcBef>
                <a:spcPts val="1200"/>
              </a:spcBef>
              <a:spcAft>
                <a:spcPts val="0"/>
              </a:spcAft>
              <a:buClr>
                <a:srgbClr val="434343"/>
              </a:buClr>
              <a:buSzPts val="1600"/>
              <a:buFont typeface="Fira Sans Extra Condensed"/>
              <a:buChar char="●"/>
            </a:pPr>
            <a:r>
              <a:rPr lang="en" sz="1600">
                <a:solidFill>
                  <a:srgbClr val="434343"/>
                </a:solidFill>
                <a:highlight>
                  <a:srgbClr val="FFFFFF"/>
                </a:highlight>
                <a:latin typeface="Fira Sans Extra Condensed"/>
                <a:ea typeface="Fira Sans Extra Condensed"/>
                <a:cs typeface="Fira Sans Extra Condensed"/>
                <a:sym typeface="Fira Sans Extra Condensed"/>
              </a:rPr>
              <a:t>Surface tension resists distension</a:t>
            </a:r>
            <a:endParaRPr sz="1600">
              <a:solidFill>
                <a:srgbClr val="434343"/>
              </a:solidFill>
              <a:highlight>
                <a:srgbClr val="FFFFFF"/>
              </a:highlight>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434343"/>
              </a:buClr>
              <a:buSzPts val="1600"/>
              <a:buFont typeface="Fira Sans Extra Condensed"/>
              <a:buChar char="●"/>
            </a:pPr>
            <a:r>
              <a:rPr lang="en" sz="1600">
                <a:solidFill>
                  <a:srgbClr val="434343"/>
                </a:solidFill>
                <a:highlight>
                  <a:srgbClr val="FFFFFF"/>
                </a:highlight>
                <a:latin typeface="Fira Sans Extra Condensed"/>
                <a:ea typeface="Fira Sans Extra Condensed"/>
                <a:cs typeface="Fira Sans Extra Condensed"/>
                <a:sym typeface="Fira Sans Extra Condensed"/>
              </a:rPr>
              <a:t>Surface tension </a:t>
            </a:r>
            <a:r>
              <a:rPr lang="en" sz="1600">
                <a:solidFill>
                  <a:srgbClr val="CC4125"/>
                </a:solidFill>
                <a:highlight>
                  <a:srgbClr val="FFFFFF"/>
                </a:highlight>
                <a:latin typeface="Fira Sans Extra Condensed"/>
                <a:ea typeface="Fira Sans Extra Condensed"/>
                <a:cs typeface="Fira Sans Extra Condensed"/>
                <a:sym typeface="Fira Sans Extra Condensed"/>
              </a:rPr>
              <a:t>oppose </a:t>
            </a:r>
            <a:r>
              <a:rPr lang="en" sz="1600">
                <a:solidFill>
                  <a:srgbClr val="434343"/>
                </a:solidFill>
                <a:highlight>
                  <a:srgbClr val="FFFFFF"/>
                </a:highlight>
                <a:latin typeface="Fira Sans Extra Condensed"/>
                <a:ea typeface="Fira Sans Extra Condensed"/>
                <a:cs typeface="Fira Sans Extra Condensed"/>
                <a:sym typeface="Fira Sans Extra Condensed"/>
              </a:rPr>
              <a:t>alveoli </a:t>
            </a:r>
            <a:r>
              <a:rPr lang="en" sz="1600">
                <a:solidFill>
                  <a:srgbClr val="CC4125"/>
                </a:solidFill>
                <a:highlight>
                  <a:srgbClr val="FFFFFF"/>
                </a:highlight>
                <a:latin typeface="Fira Sans Extra Condensed"/>
                <a:ea typeface="Fira Sans Extra Condensed"/>
                <a:cs typeface="Fira Sans Extra Condensed"/>
                <a:sym typeface="Fira Sans Extra Condensed"/>
              </a:rPr>
              <a:t>expansion </a:t>
            </a:r>
            <a:r>
              <a:rPr lang="en" sz="1600">
                <a:solidFill>
                  <a:srgbClr val="434343"/>
                </a:solidFill>
                <a:highlight>
                  <a:srgbClr val="FFFFFF"/>
                </a:highlight>
                <a:latin typeface="Fira Sans Extra Condensed"/>
                <a:ea typeface="Fira Sans Extra Condensed"/>
                <a:cs typeface="Fira Sans Extra Condensed"/>
                <a:sym typeface="Fira Sans Extra Condensed"/>
              </a:rPr>
              <a:t>→ </a:t>
            </a:r>
            <a:r>
              <a:rPr lang="en">
                <a:solidFill>
                  <a:srgbClr val="6AA84F"/>
                </a:solidFill>
                <a:highlight>
                  <a:srgbClr val="FFFFFF"/>
                </a:highlight>
                <a:latin typeface="Fira Sans Extra Condensed"/>
                <a:ea typeface="Fira Sans Extra Condensed"/>
                <a:cs typeface="Fira Sans Extra Condensed"/>
                <a:sym typeface="Fira Sans Extra Condensed"/>
              </a:rPr>
              <a:t>it’s bad</a:t>
            </a:r>
            <a:r>
              <a:rPr lang="en" sz="1600">
                <a:solidFill>
                  <a:srgbClr val="434343"/>
                </a:solidFill>
                <a:highlight>
                  <a:srgbClr val="FFFFFF"/>
                </a:highlight>
                <a:latin typeface="Fira Sans Extra Condensed"/>
                <a:ea typeface="Fira Sans Extra Condensed"/>
                <a:cs typeface="Fira Sans Extra Condensed"/>
                <a:sym typeface="Fira Sans Extra Condensed"/>
              </a:rPr>
              <a:t>.</a:t>
            </a:r>
            <a:endParaRPr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96" name="Google Shape;496;p43"/>
          <p:cNvSpPr txBox="1"/>
          <p:nvPr/>
        </p:nvSpPr>
        <p:spPr>
          <a:xfrm>
            <a:off x="510575" y="2715375"/>
            <a:ext cx="6569400" cy="119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800">
                <a:solidFill>
                  <a:srgbClr val="434343"/>
                </a:solidFill>
                <a:highlight>
                  <a:srgbClr val="FFFFFF"/>
                </a:highlight>
                <a:latin typeface="Fira Sans Extra Condensed"/>
                <a:ea typeface="Fira Sans Extra Condensed"/>
                <a:cs typeface="Fira Sans Extra Condensed"/>
                <a:sym typeface="Fira Sans Extra Condensed"/>
              </a:rPr>
              <a:t>Pulmonary </a:t>
            </a:r>
            <a:r>
              <a:rPr lang="en" sz="1800">
                <a:solidFill>
                  <a:srgbClr val="CC4125"/>
                </a:solidFill>
                <a:highlight>
                  <a:srgbClr val="FFFFFF"/>
                </a:highlight>
                <a:latin typeface="Fira Sans Extra Condensed"/>
                <a:ea typeface="Fira Sans Extra Condensed"/>
                <a:cs typeface="Fira Sans Extra Condensed"/>
                <a:sym typeface="Fira Sans Extra Condensed"/>
              </a:rPr>
              <a:t>surfactant reduces </a:t>
            </a:r>
            <a:r>
              <a:rPr lang="en" sz="1800">
                <a:solidFill>
                  <a:srgbClr val="434343"/>
                </a:solidFill>
                <a:highlight>
                  <a:srgbClr val="FFFFFF"/>
                </a:highlight>
                <a:latin typeface="Fira Sans Extra Condensed"/>
                <a:ea typeface="Fira Sans Extra Condensed"/>
                <a:cs typeface="Fira Sans Extra Condensed"/>
                <a:sym typeface="Fira Sans Extra Condensed"/>
              </a:rPr>
              <a:t>the </a:t>
            </a:r>
            <a:r>
              <a:rPr lang="en" sz="1800">
                <a:solidFill>
                  <a:srgbClr val="CC4125"/>
                </a:solidFill>
                <a:highlight>
                  <a:srgbClr val="FFFFFF"/>
                </a:highlight>
                <a:latin typeface="Fira Sans Extra Condensed"/>
                <a:ea typeface="Fira Sans Extra Condensed"/>
                <a:cs typeface="Fira Sans Extra Condensed"/>
                <a:sym typeface="Fira Sans Extra Condensed"/>
              </a:rPr>
              <a:t>surface tension </a:t>
            </a:r>
            <a:r>
              <a:rPr lang="en" sz="1800">
                <a:solidFill>
                  <a:srgbClr val="434343"/>
                </a:solidFill>
                <a:highlight>
                  <a:srgbClr val="FFFFFF"/>
                </a:highlight>
                <a:latin typeface="Fira Sans Extra Condensed"/>
                <a:ea typeface="Fira Sans Extra Condensed"/>
                <a:cs typeface="Fira Sans Extra Condensed"/>
                <a:sym typeface="Fira Sans Extra Condensed"/>
              </a:rPr>
              <a:t>of the fluid lining the alveoli → </a:t>
            </a:r>
            <a:r>
              <a:rPr lang="en">
                <a:solidFill>
                  <a:srgbClr val="999999"/>
                </a:solidFill>
                <a:highlight>
                  <a:srgbClr val="FFFFFF"/>
                </a:highlight>
                <a:latin typeface="Fira Sans Extra Condensed"/>
                <a:ea typeface="Fira Sans Extra Condensed"/>
                <a:cs typeface="Fira Sans Extra Condensed"/>
                <a:sym typeface="Fira Sans Extra Condensed"/>
              </a:rPr>
              <a:t>it’s good</a:t>
            </a:r>
            <a:r>
              <a:rPr lang="en" sz="1800">
                <a:solidFill>
                  <a:srgbClr val="434343"/>
                </a:solidFill>
                <a:highlight>
                  <a:srgbClr val="FFFFFF"/>
                </a:highlight>
                <a:latin typeface="Fira Sans Extra Condensed"/>
                <a:ea typeface="Fira Sans Extra Condensed"/>
                <a:cs typeface="Fira Sans Extra Condensed"/>
                <a:sym typeface="Fira Sans Extra Condensed"/>
              </a:rPr>
              <a:t>.</a:t>
            </a:r>
            <a:endParaRPr sz="18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97" name="Google Shape;497;p43"/>
          <p:cNvSpPr txBox="1"/>
          <p:nvPr/>
        </p:nvSpPr>
        <p:spPr>
          <a:xfrm flipH="1">
            <a:off x="348300" y="3504425"/>
            <a:ext cx="8795700" cy="119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solidFill>
                  <a:srgbClr val="434343"/>
                </a:solidFill>
                <a:highlight>
                  <a:srgbClr val="FFFFFF"/>
                </a:highlight>
                <a:latin typeface="Fira Sans Extra Condensed"/>
                <a:ea typeface="Fira Sans Extra Condensed"/>
                <a:cs typeface="Fira Sans Extra Condensed"/>
                <a:sym typeface="Fira Sans Extra Condensed"/>
              </a:rPr>
              <a:t>Collapsing Pressure: </a:t>
            </a:r>
            <a:r>
              <a:rPr lang="en" sz="1800">
                <a:solidFill>
                  <a:srgbClr val="999999"/>
                </a:solidFill>
                <a:highlight>
                  <a:srgbClr val="FFFFFF"/>
                </a:highlight>
                <a:latin typeface="Fira Sans Extra Condensed"/>
                <a:ea typeface="Fira Sans Extra Condensed"/>
                <a:cs typeface="Fira Sans Extra Condensed"/>
                <a:sym typeface="Fira Sans Extra Condensed"/>
              </a:rPr>
              <a:t>pressure </a:t>
            </a:r>
            <a:r>
              <a:rPr lang="en" sz="1800">
                <a:solidFill>
                  <a:srgbClr val="434343"/>
                </a:solidFill>
                <a:highlight>
                  <a:srgbClr val="FFFFFF"/>
                </a:highlight>
                <a:latin typeface="Fira Sans Extra Condensed"/>
                <a:ea typeface="Fira Sans Extra Condensed"/>
                <a:cs typeface="Fira Sans Extra Condensed"/>
                <a:sym typeface="Fira Sans Extra Condensed"/>
              </a:rPr>
              <a:t>caused by </a:t>
            </a:r>
            <a:r>
              <a:rPr lang="en" sz="1800">
                <a:solidFill>
                  <a:srgbClr val="CC4125"/>
                </a:solidFill>
                <a:highlight>
                  <a:srgbClr val="FFFFFF"/>
                </a:highlight>
                <a:latin typeface="Fira Sans Extra Condensed"/>
                <a:ea typeface="Fira Sans Extra Condensed"/>
                <a:cs typeface="Fira Sans Extra Condensed"/>
                <a:sym typeface="Fira Sans Extra Condensed"/>
              </a:rPr>
              <a:t>surface tension </a:t>
            </a:r>
            <a:r>
              <a:rPr lang="en" sz="1800">
                <a:solidFill>
                  <a:srgbClr val="434343"/>
                </a:solidFill>
                <a:highlight>
                  <a:srgbClr val="FFFFFF"/>
                </a:highlight>
                <a:latin typeface="Fira Sans Extra Condensed"/>
                <a:ea typeface="Fira Sans Extra Condensed"/>
                <a:cs typeface="Fira Sans Extra Condensed"/>
                <a:sym typeface="Fira Sans Extra Condensed"/>
              </a:rPr>
              <a:t>and is </a:t>
            </a:r>
            <a:r>
              <a:rPr lang="en" sz="1800">
                <a:solidFill>
                  <a:srgbClr val="CC4125"/>
                </a:solidFill>
                <a:highlight>
                  <a:srgbClr val="FFFFFF"/>
                </a:highlight>
                <a:latin typeface="Fira Sans Extra Condensed"/>
                <a:ea typeface="Fira Sans Extra Condensed"/>
                <a:cs typeface="Fira Sans Extra Condensed"/>
                <a:sym typeface="Fira Sans Extra Condensed"/>
              </a:rPr>
              <a:t>indirectly </a:t>
            </a:r>
            <a:r>
              <a:rPr lang="en" sz="1800">
                <a:solidFill>
                  <a:srgbClr val="434343"/>
                </a:solidFill>
                <a:highlight>
                  <a:srgbClr val="FFFFFF"/>
                </a:highlight>
                <a:latin typeface="Fira Sans Extra Condensed"/>
                <a:ea typeface="Fira Sans Extra Condensed"/>
                <a:cs typeface="Fira Sans Extra Condensed"/>
                <a:sym typeface="Fira Sans Extra Condensed"/>
              </a:rPr>
              <a:t>related to the </a:t>
            </a:r>
            <a:r>
              <a:rPr lang="en" sz="1800">
                <a:solidFill>
                  <a:srgbClr val="CC4125"/>
                </a:solidFill>
                <a:highlight>
                  <a:srgbClr val="FFFFFF"/>
                </a:highlight>
                <a:latin typeface="Fira Sans Extra Condensed"/>
                <a:ea typeface="Fira Sans Extra Condensed"/>
                <a:cs typeface="Fira Sans Extra Condensed"/>
                <a:sym typeface="Fira Sans Extra Condensed"/>
              </a:rPr>
              <a:t>size of alveoli </a:t>
            </a:r>
            <a:r>
              <a:rPr lang="en" sz="1800">
                <a:solidFill>
                  <a:srgbClr val="434343"/>
                </a:solidFill>
                <a:highlight>
                  <a:srgbClr val="FFFFFF"/>
                </a:highlight>
                <a:latin typeface="Fira Sans Extra Condensed"/>
                <a:ea typeface="Fira Sans Extra Condensed"/>
                <a:cs typeface="Fira Sans Extra Condensed"/>
                <a:sym typeface="Fira Sans Extra Condensed"/>
              </a:rPr>
              <a:t>(</a:t>
            </a:r>
            <a:r>
              <a:rPr b="1" lang="en" sz="1800">
                <a:solidFill>
                  <a:srgbClr val="CC4125"/>
                </a:solidFill>
                <a:highlight>
                  <a:srgbClr val="FFFFFF"/>
                </a:highlight>
                <a:latin typeface="Fira Sans Extra Condensed"/>
                <a:ea typeface="Fira Sans Extra Condensed"/>
                <a:cs typeface="Fira Sans Extra Condensed"/>
                <a:sym typeface="Fira Sans Extra Condensed"/>
              </a:rPr>
              <a:t>Law of LaPlace</a:t>
            </a:r>
            <a:r>
              <a:rPr lang="en" sz="1800">
                <a:solidFill>
                  <a:srgbClr val="434343"/>
                </a:solidFill>
                <a:highlight>
                  <a:srgbClr val="FFFFFF"/>
                </a:highlight>
                <a:latin typeface="Fira Sans Extra Condensed"/>
                <a:ea typeface="Fira Sans Extra Condensed"/>
                <a:cs typeface="Fira Sans Extra Condensed"/>
                <a:sym typeface="Fira Sans Extra Condensed"/>
              </a:rPr>
              <a:t>).</a:t>
            </a:r>
            <a:endParaRPr sz="18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498" name="Google Shape;498;p43"/>
          <p:cNvSpPr/>
          <p:nvPr/>
        </p:nvSpPr>
        <p:spPr>
          <a:xfrm>
            <a:off x="4702500" y="4027400"/>
            <a:ext cx="1885800" cy="567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A61C00"/>
                </a:solidFill>
              </a:rPr>
              <a:t>2</a:t>
            </a:r>
            <a:r>
              <a:rPr lang="en"/>
              <a:t> X </a:t>
            </a:r>
            <a:r>
              <a:rPr lang="en">
                <a:solidFill>
                  <a:srgbClr val="A61C00"/>
                </a:solidFill>
              </a:rPr>
              <a:t>surface tension</a:t>
            </a:r>
            <a:endParaRPr>
              <a:solidFill>
                <a:srgbClr val="A61C00"/>
              </a:solidFill>
            </a:endParaRPr>
          </a:p>
          <a:p>
            <a:pPr indent="0" lvl="0" marL="0" rtl="0" algn="l">
              <a:spcBef>
                <a:spcPts val="0"/>
              </a:spcBef>
              <a:spcAft>
                <a:spcPts val="0"/>
              </a:spcAft>
              <a:buNone/>
            </a:pPr>
            <a:r>
              <a:rPr lang="en">
                <a:solidFill>
                  <a:srgbClr val="A61C00"/>
                </a:solidFill>
              </a:rPr>
              <a:t> Radius </a:t>
            </a:r>
            <a:r>
              <a:rPr lang="en">
                <a:solidFill>
                  <a:schemeClr val="dk1"/>
                </a:solidFill>
              </a:rPr>
              <a:t>of</a:t>
            </a:r>
            <a:r>
              <a:rPr lang="en">
                <a:solidFill>
                  <a:srgbClr val="A61C00"/>
                </a:solidFill>
              </a:rPr>
              <a:t> </a:t>
            </a:r>
            <a:r>
              <a:rPr lang="en">
                <a:solidFill>
                  <a:schemeClr val="dk1"/>
                </a:solidFill>
              </a:rPr>
              <a:t>alveolus</a:t>
            </a:r>
            <a:endParaRPr>
              <a:solidFill>
                <a:schemeClr val="dk1"/>
              </a:solidFill>
            </a:endParaRPr>
          </a:p>
        </p:txBody>
      </p:sp>
      <p:cxnSp>
        <p:nvCxnSpPr>
          <p:cNvPr id="499" name="Google Shape;499;p43"/>
          <p:cNvCxnSpPr/>
          <p:nvPr/>
        </p:nvCxnSpPr>
        <p:spPr>
          <a:xfrm flipH="1" rot="10800000">
            <a:off x="4798400" y="4309550"/>
            <a:ext cx="1519200" cy="3300"/>
          </a:xfrm>
          <a:prstGeom prst="straightConnector1">
            <a:avLst/>
          </a:prstGeom>
          <a:noFill/>
          <a:ln cap="flat" cmpd="sng" w="9525">
            <a:solidFill>
              <a:schemeClr val="dk1"/>
            </a:solidFill>
            <a:prstDash val="solid"/>
            <a:round/>
            <a:headEnd len="med" w="med" type="none"/>
            <a:tailEnd len="med" w="med" type="none"/>
          </a:ln>
        </p:spPr>
      </p:cxnSp>
      <p:sp>
        <p:nvSpPr>
          <p:cNvPr id="500" name="Google Shape;500;p43"/>
          <p:cNvSpPr txBox="1"/>
          <p:nvPr/>
        </p:nvSpPr>
        <p:spPr>
          <a:xfrm>
            <a:off x="2766000" y="4111100"/>
            <a:ext cx="216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Collapsing Pressure = </a:t>
            </a:r>
            <a:endParaRPr/>
          </a:p>
        </p:txBody>
      </p:sp>
      <p:sp>
        <p:nvSpPr>
          <p:cNvPr id="501" name="Google Shape;501;p43"/>
          <p:cNvSpPr txBox="1"/>
          <p:nvPr/>
        </p:nvSpPr>
        <p:spPr>
          <a:xfrm>
            <a:off x="374375" y="4511300"/>
            <a:ext cx="4058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AA84F"/>
                </a:solidFill>
                <a:latin typeface="Arimo"/>
                <a:ea typeface="Arimo"/>
                <a:cs typeface="Arimo"/>
                <a:sym typeface="Arimo"/>
              </a:rPr>
              <a:t>● Collapsing pressure? Alveoli tend to contract and collapse تنكمش Because of surface tension. However, surfactant prevents it from collapsing. </a:t>
            </a:r>
            <a:endParaRPr sz="800">
              <a:solidFill>
                <a:srgbClr val="6AA84F"/>
              </a:solidFill>
              <a:latin typeface="Arimo"/>
              <a:ea typeface="Arimo"/>
              <a:cs typeface="Arimo"/>
              <a:sym typeface="Arimo"/>
            </a:endParaRPr>
          </a:p>
          <a:p>
            <a:pPr indent="0" lvl="0" marL="0" rtl="0" algn="l">
              <a:spcBef>
                <a:spcPts val="0"/>
              </a:spcBef>
              <a:spcAft>
                <a:spcPts val="0"/>
              </a:spcAft>
              <a:buNone/>
            </a:pPr>
            <a:r>
              <a:rPr lang="en" sz="800">
                <a:solidFill>
                  <a:srgbClr val="6AA84F"/>
                </a:solidFill>
                <a:latin typeface="Arimo"/>
                <a:ea typeface="Arimo"/>
                <a:cs typeface="Arimo"/>
                <a:sym typeface="Arimo"/>
              </a:rPr>
              <a:t>● Alveoli size increases → collapsing pressure decreases (indirectly proportional).</a:t>
            </a:r>
            <a:endParaRPr sz="800">
              <a:solidFill>
                <a:srgbClr val="6AA84F"/>
              </a:solidFill>
              <a:latin typeface="Arimo"/>
              <a:ea typeface="Arimo"/>
              <a:cs typeface="Arimo"/>
              <a:sym typeface="Arimo"/>
            </a:endParaRPr>
          </a:p>
        </p:txBody>
      </p:sp>
      <p:pic>
        <p:nvPicPr>
          <p:cNvPr id="502" name="Google Shape;502;p43"/>
          <p:cNvPicPr preferRelativeResize="0"/>
          <p:nvPr/>
        </p:nvPicPr>
        <p:blipFill>
          <a:blip r:embed="rId3">
            <a:alphaModFix/>
          </a:blip>
          <a:stretch>
            <a:fillRect/>
          </a:stretch>
        </p:blipFill>
        <p:spPr>
          <a:xfrm>
            <a:off x="6164054" y="37475"/>
            <a:ext cx="1201096" cy="1191300"/>
          </a:xfrm>
          <a:prstGeom prst="rect">
            <a:avLst/>
          </a:prstGeom>
          <a:noFill/>
          <a:ln>
            <a:noFill/>
          </a:ln>
        </p:spPr>
      </p:pic>
      <p:pic>
        <p:nvPicPr>
          <p:cNvPr id="503" name="Google Shape;503;p43"/>
          <p:cNvPicPr preferRelativeResize="0"/>
          <p:nvPr/>
        </p:nvPicPr>
        <p:blipFill>
          <a:blip r:embed="rId4">
            <a:alphaModFix/>
          </a:blip>
          <a:stretch>
            <a:fillRect/>
          </a:stretch>
        </p:blipFill>
        <p:spPr>
          <a:xfrm>
            <a:off x="7411697" y="0"/>
            <a:ext cx="1688803" cy="1239875"/>
          </a:xfrm>
          <a:prstGeom prst="rect">
            <a:avLst/>
          </a:prstGeom>
          <a:noFill/>
          <a:ln>
            <a:noFill/>
          </a:ln>
        </p:spPr>
      </p:pic>
      <p:pic>
        <p:nvPicPr>
          <p:cNvPr id="504" name="Google Shape;504;p43"/>
          <p:cNvPicPr preferRelativeResize="0"/>
          <p:nvPr/>
        </p:nvPicPr>
        <p:blipFill>
          <a:blip r:embed="rId5">
            <a:alphaModFix/>
          </a:blip>
          <a:stretch>
            <a:fillRect/>
          </a:stretch>
        </p:blipFill>
        <p:spPr>
          <a:xfrm>
            <a:off x="6536124" y="1362399"/>
            <a:ext cx="2517050" cy="135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4"/>
          <p:cNvSpPr txBox="1"/>
          <p:nvPr>
            <p:ph type="title"/>
          </p:nvPr>
        </p:nvSpPr>
        <p:spPr>
          <a:xfrm>
            <a:off x="714300" y="435300"/>
            <a:ext cx="3857700" cy="468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3000">
                <a:solidFill>
                  <a:srgbClr val="434343"/>
                </a:solidFill>
                <a:highlight>
                  <a:srgbClr val="FFFFFF"/>
                </a:highlight>
              </a:rPr>
              <a:t>Surfactant</a:t>
            </a:r>
            <a:endParaRPr sz="3000">
              <a:solidFill>
                <a:srgbClr val="434343"/>
              </a:solidFill>
              <a:highlight>
                <a:srgbClr val="FFFFFF"/>
              </a:highlight>
            </a:endParaRPr>
          </a:p>
          <a:p>
            <a:pPr indent="0" lvl="0" marL="0" rtl="0" algn="l">
              <a:spcBef>
                <a:spcPts val="1200"/>
              </a:spcBef>
              <a:spcAft>
                <a:spcPts val="0"/>
              </a:spcAft>
              <a:buNone/>
            </a:pPr>
            <a:r>
              <a:t/>
            </a:r>
            <a:endParaRPr/>
          </a:p>
        </p:txBody>
      </p:sp>
      <p:sp>
        <p:nvSpPr>
          <p:cNvPr id="510" name="Google Shape;510;p44"/>
          <p:cNvSpPr txBox="1"/>
          <p:nvPr/>
        </p:nvSpPr>
        <p:spPr>
          <a:xfrm>
            <a:off x="974750" y="1160400"/>
            <a:ext cx="7008900" cy="21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600">
                <a:solidFill>
                  <a:srgbClr val="434343"/>
                </a:solidFill>
                <a:highlight>
                  <a:srgbClr val="FFFFFF"/>
                </a:highlight>
                <a:latin typeface="Fira Sans Extra Condensed"/>
                <a:ea typeface="Fira Sans Extra Condensed"/>
                <a:cs typeface="Fira Sans Extra Condensed"/>
                <a:sym typeface="Fira Sans Extra Condensed"/>
              </a:rPr>
              <a:t>Surfactant: </a:t>
            </a:r>
            <a:r>
              <a:rPr lang="en" sz="1600">
                <a:solidFill>
                  <a:srgbClr val="434343"/>
                </a:solidFill>
                <a:highlight>
                  <a:srgbClr val="FFFFFF"/>
                </a:highlight>
                <a:latin typeface="Fira Sans Extra Condensed"/>
                <a:ea typeface="Fira Sans Extra Condensed"/>
                <a:cs typeface="Fira Sans Extra Condensed"/>
                <a:sym typeface="Fira Sans Extra Condensed"/>
              </a:rPr>
              <a:t>a complex compound containing </a:t>
            </a:r>
            <a:r>
              <a:rPr lang="en" sz="1600">
                <a:solidFill>
                  <a:srgbClr val="CC4125"/>
                </a:solidFill>
                <a:highlight>
                  <a:srgbClr val="FFFFFF"/>
                </a:highlight>
                <a:latin typeface="Fira Sans Extra Condensed"/>
                <a:ea typeface="Fira Sans Extra Condensed"/>
                <a:cs typeface="Fira Sans Extra Condensed"/>
                <a:sym typeface="Fira Sans Extra Condensed"/>
              </a:rPr>
              <a:t>phospholipids</a:t>
            </a:r>
            <a:r>
              <a:rPr lang="en" sz="1600">
                <a:solidFill>
                  <a:srgbClr val="434343"/>
                </a:solidFill>
                <a:highlight>
                  <a:srgbClr val="FFFFFF"/>
                </a:highlight>
                <a:latin typeface="Fira Sans Extra Condensed"/>
                <a:ea typeface="Fira Sans Extra Condensed"/>
                <a:cs typeface="Fira Sans Extra Condensed"/>
                <a:sym typeface="Fira Sans Extra Condensed"/>
              </a:rPr>
              <a:t>.</a:t>
            </a:r>
            <a:endParaRPr sz="16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1600">
                <a:solidFill>
                  <a:srgbClr val="434343"/>
                </a:solidFill>
                <a:highlight>
                  <a:srgbClr val="FFFFFF"/>
                </a:highlight>
                <a:latin typeface="Fira Sans Extra Condensed"/>
                <a:ea typeface="Fira Sans Extra Condensed"/>
                <a:cs typeface="Fira Sans Extra Condensed"/>
                <a:sym typeface="Fira Sans Extra Condensed"/>
              </a:rPr>
              <a:t>• </a:t>
            </a:r>
            <a:r>
              <a:rPr b="1" lang="en">
                <a:solidFill>
                  <a:srgbClr val="CC4125"/>
                </a:solidFill>
                <a:highlight>
                  <a:srgbClr val="FFFFFF"/>
                </a:highlight>
                <a:latin typeface="Fira Sans Extra Condensed"/>
                <a:ea typeface="Fira Sans Extra Condensed"/>
                <a:cs typeface="Fira Sans Extra Condensed"/>
                <a:sym typeface="Fira Sans Extra Condensed"/>
              </a:rPr>
              <a:t>D</a:t>
            </a:r>
            <a:r>
              <a:rPr lang="en">
                <a:solidFill>
                  <a:srgbClr val="CC4125"/>
                </a:solidFill>
                <a:highlight>
                  <a:srgbClr val="FFFFFF"/>
                </a:highlight>
                <a:latin typeface="Fira Sans Extra Condensed"/>
                <a:ea typeface="Fira Sans Extra Condensed"/>
                <a:cs typeface="Fira Sans Extra Condensed"/>
                <a:sym typeface="Fira Sans Extra Condensed"/>
              </a:rPr>
              <a:t>i</a:t>
            </a:r>
            <a:r>
              <a:rPr b="1" lang="en">
                <a:solidFill>
                  <a:srgbClr val="CC4125"/>
                </a:solidFill>
                <a:highlight>
                  <a:srgbClr val="FFFFFF"/>
                </a:highlight>
                <a:latin typeface="Fira Sans Extra Condensed"/>
                <a:ea typeface="Fira Sans Extra Condensed"/>
                <a:cs typeface="Fira Sans Extra Condensed"/>
                <a:sym typeface="Fira Sans Extra Condensed"/>
              </a:rPr>
              <a:t>p</a:t>
            </a:r>
            <a:r>
              <a:rPr lang="en">
                <a:solidFill>
                  <a:srgbClr val="CC4125"/>
                </a:solidFill>
                <a:highlight>
                  <a:srgbClr val="FFFFFF"/>
                </a:highlight>
                <a:latin typeface="Fira Sans Extra Condensed"/>
                <a:ea typeface="Fira Sans Extra Condensed"/>
                <a:cs typeface="Fira Sans Extra Condensed"/>
                <a:sym typeface="Fira Sans Extra Condensed"/>
              </a:rPr>
              <a:t>almitoyl</a:t>
            </a:r>
            <a:r>
              <a:rPr b="1" lang="en">
                <a:solidFill>
                  <a:srgbClr val="CC4125"/>
                </a:solidFill>
                <a:highlight>
                  <a:srgbClr val="FFFFFF"/>
                </a:highlight>
                <a:latin typeface="Fira Sans Extra Condensed"/>
                <a:ea typeface="Fira Sans Extra Condensed"/>
                <a:cs typeface="Fira Sans Extra Condensed"/>
                <a:sym typeface="Fira Sans Extra Condensed"/>
              </a:rPr>
              <a:t>p</a:t>
            </a:r>
            <a:r>
              <a:rPr lang="en">
                <a:solidFill>
                  <a:srgbClr val="CC4125"/>
                </a:solidFill>
                <a:highlight>
                  <a:srgbClr val="FFFFFF"/>
                </a:highlight>
                <a:latin typeface="Fira Sans Extra Condensed"/>
                <a:ea typeface="Fira Sans Extra Condensed"/>
                <a:cs typeface="Fira Sans Extra Condensed"/>
                <a:sym typeface="Fira Sans Extra Condensed"/>
              </a:rPr>
              <a:t>hosphatidyl</a:t>
            </a:r>
            <a:r>
              <a:rPr b="1" lang="en">
                <a:solidFill>
                  <a:srgbClr val="CC4125"/>
                </a:solidFill>
                <a:highlight>
                  <a:srgbClr val="FFFFFF"/>
                </a:highlight>
                <a:latin typeface="Fira Sans Extra Condensed"/>
                <a:ea typeface="Fira Sans Extra Condensed"/>
                <a:cs typeface="Fira Sans Extra Condensed"/>
                <a:sym typeface="Fira Sans Extra Condensed"/>
              </a:rPr>
              <a:t>c</a:t>
            </a:r>
            <a:r>
              <a:rPr lang="en">
                <a:solidFill>
                  <a:srgbClr val="CC4125"/>
                </a:solidFill>
                <a:highlight>
                  <a:srgbClr val="FFFFFF"/>
                </a:highlight>
                <a:latin typeface="Fira Sans Extra Condensed"/>
                <a:ea typeface="Fira Sans Extra Condensed"/>
                <a:cs typeface="Fira Sans Extra Condensed"/>
                <a:sym typeface="Fira Sans Extra Condensed"/>
              </a:rPr>
              <a:t>holine </a:t>
            </a:r>
            <a:r>
              <a:rPr lang="en">
                <a:solidFill>
                  <a:srgbClr val="434343"/>
                </a:solidFill>
                <a:highlight>
                  <a:srgbClr val="FFFFFF"/>
                </a:highlight>
                <a:latin typeface="Fira Sans Extra Condensed"/>
                <a:ea typeface="Fira Sans Extra Condensed"/>
                <a:cs typeface="Fira Sans Extra Condensed"/>
                <a:sym typeface="Fira Sans Extra Condensed"/>
              </a:rPr>
              <a:t>(DPPC) + </a:t>
            </a:r>
            <a:r>
              <a:rPr lang="en">
                <a:solidFill>
                  <a:srgbClr val="CC4125"/>
                </a:solidFill>
                <a:highlight>
                  <a:srgbClr val="FFFFFF"/>
                </a:highlight>
                <a:latin typeface="Fira Sans Extra Condensed"/>
                <a:ea typeface="Fira Sans Extra Condensed"/>
                <a:cs typeface="Fira Sans Extra Condensed"/>
                <a:sym typeface="Fira Sans Extra Condensed"/>
              </a:rPr>
              <a:t>apo proteins </a:t>
            </a:r>
            <a:r>
              <a:rPr lang="en">
                <a:solidFill>
                  <a:srgbClr val="434343"/>
                </a:solidFill>
                <a:highlight>
                  <a:srgbClr val="FFFFFF"/>
                </a:highlight>
                <a:latin typeface="Fira Sans Extra Condensed"/>
                <a:ea typeface="Fira Sans Extra Condensed"/>
                <a:cs typeface="Fira Sans Extra Condensed"/>
                <a:sym typeface="Fira Sans Extra Condensed"/>
              </a:rPr>
              <a:t>(</a:t>
            </a:r>
            <a:r>
              <a:rPr lang="en" sz="1000">
                <a:solidFill>
                  <a:srgbClr val="999999"/>
                </a:solidFill>
                <a:highlight>
                  <a:srgbClr val="FFFFFF"/>
                </a:highlight>
                <a:latin typeface="Fira Sans Extra Condensed"/>
                <a:ea typeface="Fira Sans Extra Condensed"/>
                <a:cs typeface="Fira Sans Extra Condensed"/>
                <a:sym typeface="Fira Sans Extra Condensed"/>
              </a:rPr>
              <a:t>90% lipids &amp; 10%protein</a:t>
            </a:r>
            <a:r>
              <a:rPr lang="en">
                <a:solidFill>
                  <a:srgbClr val="434343"/>
                </a:solidFill>
                <a:highlight>
                  <a:srgbClr val="FFFFFF"/>
                </a:highlight>
                <a:latin typeface="Fira Sans Extra Condensed"/>
                <a:ea typeface="Fira Sans Extra Condensed"/>
                <a:cs typeface="Fira Sans Extra Condensed"/>
                <a:sym typeface="Fira Sans Extra Condensed"/>
              </a:rPr>
              <a:t>).</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t/>
            </a:r>
            <a:endParaRPr sz="1000">
              <a:solidFill>
                <a:srgbClr val="999999"/>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11" name="Google Shape;511;p44"/>
          <p:cNvSpPr txBox="1"/>
          <p:nvPr/>
        </p:nvSpPr>
        <p:spPr>
          <a:xfrm>
            <a:off x="974750" y="1903025"/>
            <a:ext cx="8123100" cy="123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600">
                <a:solidFill>
                  <a:srgbClr val="434343"/>
                </a:solidFill>
                <a:highlight>
                  <a:srgbClr val="FFFFFF"/>
                </a:highlight>
                <a:latin typeface="Fira Sans Extra Condensed"/>
                <a:ea typeface="Fira Sans Extra Condensed"/>
                <a:cs typeface="Fira Sans Extra Condensed"/>
                <a:sym typeface="Fira Sans Extra Condensed"/>
              </a:rPr>
              <a:t>• </a:t>
            </a:r>
            <a:r>
              <a:rPr lang="en">
                <a:solidFill>
                  <a:srgbClr val="434343"/>
                </a:solidFill>
                <a:highlight>
                  <a:srgbClr val="FFFFFF"/>
                </a:highlight>
                <a:latin typeface="Fira Sans Extra Condensed"/>
                <a:ea typeface="Fira Sans Extra Condensed"/>
                <a:cs typeface="Fira Sans Extra Condensed"/>
                <a:sym typeface="Fira Sans Extra Condensed"/>
              </a:rPr>
              <a:t>Earliest detection of surfactant: from fetal alveoli begins between 6 -7</a:t>
            </a:r>
            <a:r>
              <a:rPr lang="en" sz="900">
                <a:solidFill>
                  <a:srgbClr val="434343"/>
                </a:solidFill>
                <a:highlight>
                  <a:srgbClr val="FFFFFF"/>
                </a:highlight>
                <a:latin typeface="Fira Sans Extra Condensed"/>
                <a:ea typeface="Fira Sans Extra Condensed"/>
                <a:cs typeface="Fira Sans Extra Condensed"/>
                <a:sym typeface="Fira Sans Extra Condensed"/>
              </a:rPr>
              <a:t>th </a:t>
            </a:r>
            <a:r>
              <a:rPr lang="en">
                <a:solidFill>
                  <a:srgbClr val="434343"/>
                </a:solidFill>
                <a:highlight>
                  <a:srgbClr val="FFFFFF"/>
                </a:highlight>
                <a:latin typeface="Fira Sans Extra Condensed"/>
                <a:ea typeface="Fira Sans Extra Condensed"/>
                <a:cs typeface="Fira Sans Extra Condensed"/>
                <a:sym typeface="Fira Sans Extra Condensed"/>
              </a:rPr>
              <a:t>month (</a:t>
            </a:r>
            <a:r>
              <a:rPr lang="en" sz="1200">
                <a:solidFill>
                  <a:srgbClr val="434343"/>
                </a:solidFill>
                <a:highlight>
                  <a:srgbClr val="FFFFFF"/>
                </a:highlight>
                <a:latin typeface="Fira Sans Extra Condensed"/>
                <a:ea typeface="Fira Sans Extra Condensed"/>
                <a:cs typeface="Fira Sans Extra Condensed"/>
                <a:sym typeface="Fira Sans Extra Condensed"/>
              </a:rPr>
              <a:t>24 - 28 weeks</a:t>
            </a:r>
            <a:r>
              <a:rPr lang="en">
                <a:solidFill>
                  <a:srgbClr val="434343"/>
                </a:solidFill>
                <a:highlight>
                  <a:srgbClr val="FFFFFF"/>
                </a:highlight>
                <a:latin typeface="Fira Sans Extra Condensed"/>
                <a:ea typeface="Fira Sans Extra Condensed"/>
                <a:cs typeface="Fira Sans Extra Condensed"/>
                <a:sym typeface="Fira Sans Extra Condensed"/>
              </a:rPr>
              <a:t>); it could be delayed to week 35 of intrauterine </a:t>
            </a:r>
            <a:r>
              <a:rPr lang="en">
                <a:solidFill>
                  <a:srgbClr val="434343"/>
                </a:solidFill>
                <a:highlight>
                  <a:srgbClr val="FFFFFF"/>
                </a:highlight>
                <a:latin typeface="Fira Sans Extra Condensed"/>
                <a:ea typeface="Fira Sans Extra Condensed"/>
                <a:cs typeface="Fira Sans Extra Condensed"/>
                <a:sym typeface="Fira Sans Extra Condensed"/>
              </a:rPr>
              <a:t>life.</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12" name="Google Shape;512;p44"/>
          <p:cNvSpPr txBox="1"/>
          <p:nvPr/>
        </p:nvSpPr>
        <p:spPr>
          <a:xfrm>
            <a:off x="951525" y="2854600"/>
            <a:ext cx="2460000" cy="77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600">
                <a:solidFill>
                  <a:srgbClr val="434343"/>
                </a:solidFill>
                <a:highlight>
                  <a:srgbClr val="FFFFFF"/>
                </a:highlight>
                <a:latin typeface="Fira Sans Extra Condensed"/>
                <a:ea typeface="Fira Sans Extra Condensed"/>
                <a:cs typeface="Fira Sans Extra Condensed"/>
                <a:sym typeface="Fira Sans Extra Condensed"/>
              </a:rPr>
              <a:t>Functions of Surfactant:</a:t>
            </a:r>
            <a:endParaRPr>
              <a:latin typeface="Fira Sans Extra Condensed"/>
              <a:ea typeface="Fira Sans Extra Condensed"/>
              <a:cs typeface="Fira Sans Extra Condensed"/>
              <a:sym typeface="Fira Sans Extra Condensed"/>
            </a:endParaRPr>
          </a:p>
        </p:txBody>
      </p:sp>
      <p:sp>
        <p:nvSpPr>
          <p:cNvPr id="513" name="Google Shape;513;p44"/>
          <p:cNvSpPr txBox="1"/>
          <p:nvPr/>
        </p:nvSpPr>
        <p:spPr>
          <a:xfrm>
            <a:off x="6098313" y="3491158"/>
            <a:ext cx="1435200" cy="12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rgbClr val="CC4125"/>
                </a:solidFill>
                <a:highlight>
                  <a:srgbClr val="FFFFFF"/>
                </a:highlight>
                <a:latin typeface="Fira Sans Extra Condensed"/>
                <a:ea typeface="Fira Sans Extra Condensed"/>
                <a:cs typeface="Fira Sans Extra Condensed"/>
                <a:sym typeface="Fira Sans Extra Condensed"/>
              </a:rPr>
              <a:t>5- Decreases work </a:t>
            </a:r>
            <a:r>
              <a:rPr lang="en">
                <a:solidFill>
                  <a:srgbClr val="434343"/>
                </a:solidFill>
                <a:highlight>
                  <a:srgbClr val="FFFFFF"/>
                </a:highlight>
                <a:latin typeface="Fira Sans Extra Condensed"/>
                <a:ea typeface="Fira Sans Extra Condensed"/>
                <a:cs typeface="Fira Sans Extra Condensed"/>
                <a:sym typeface="Fira Sans Extra Condensed"/>
              </a:rPr>
              <a:t>of breathing and keeps alveoli dry</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14" name="Google Shape;514;p44"/>
          <p:cNvSpPr txBox="1"/>
          <p:nvPr/>
        </p:nvSpPr>
        <p:spPr>
          <a:xfrm>
            <a:off x="7754746" y="3520188"/>
            <a:ext cx="1360200" cy="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rgbClr val="999999"/>
                </a:solidFill>
                <a:highlight>
                  <a:srgbClr val="FFFFFF"/>
                </a:highlight>
                <a:latin typeface="Fira Sans Extra Condensed"/>
                <a:ea typeface="Fira Sans Extra Condensed"/>
                <a:cs typeface="Fira Sans Extra Condensed"/>
                <a:sym typeface="Fira Sans Extra Condensed"/>
              </a:rPr>
              <a:t>Keep alveoli dry</a:t>
            </a:r>
            <a:r>
              <a:rPr lang="en">
                <a:solidFill>
                  <a:srgbClr val="434343"/>
                </a:solidFill>
                <a:highlight>
                  <a:srgbClr val="FFFFFF"/>
                </a:highlight>
                <a:latin typeface="Fira Sans Extra Condensed"/>
                <a:ea typeface="Fira Sans Extra Condensed"/>
                <a:cs typeface="Fira Sans Extra Condensed"/>
                <a:sym typeface="Fira Sans Extra Condensed"/>
              </a:rPr>
              <a:t>.</a:t>
            </a:r>
            <a:endParaRPr>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15" name="Google Shape;515;p44"/>
          <p:cNvSpPr/>
          <p:nvPr/>
        </p:nvSpPr>
        <p:spPr>
          <a:xfrm>
            <a:off x="376725" y="3477825"/>
            <a:ext cx="15009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t> </a:t>
            </a:r>
            <a:r>
              <a:rPr lang="en">
                <a:solidFill>
                  <a:srgbClr val="CC4125"/>
                </a:solidFill>
                <a:highlight>
                  <a:schemeClr val="lt1"/>
                </a:highlight>
                <a:latin typeface="Fira Sans Extra Condensed"/>
                <a:ea typeface="Fira Sans Extra Condensed"/>
                <a:cs typeface="Fira Sans Extra Condensed"/>
                <a:sym typeface="Fira Sans Extra Condensed"/>
              </a:rPr>
              <a:t>1- Reduces surface tension </a:t>
            </a:r>
            <a:r>
              <a:rPr lang="en">
                <a:solidFill>
                  <a:srgbClr val="434343"/>
                </a:solidFill>
                <a:highlight>
                  <a:schemeClr val="lt1"/>
                </a:highlight>
                <a:latin typeface="Fira Sans Extra Condensed"/>
                <a:ea typeface="Fira Sans Extra Condensed"/>
                <a:cs typeface="Fira Sans Extra Condensed"/>
                <a:sym typeface="Fira Sans Extra Condensed"/>
              </a:rPr>
              <a:t>throughout the lung.</a:t>
            </a:r>
            <a:endParaRPr b="1" sz="1500"/>
          </a:p>
        </p:txBody>
      </p:sp>
      <p:sp>
        <p:nvSpPr>
          <p:cNvPr id="516" name="Google Shape;516;p44"/>
          <p:cNvSpPr/>
          <p:nvPr/>
        </p:nvSpPr>
        <p:spPr>
          <a:xfrm>
            <a:off x="3707475" y="3477825"/>
            <a:ext cx="10440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rgbClr val="CC4125"/>
                </a:solidFill>
                <a:latin typeface="Fira Sans Extra Condensed"/>
                <a:ea typeface="Fira Sans Extra Condensed"/>
                <a:cs typeface="Fira Sans Extra Condensed"/>
                <a:sym typeface="Fira Sans Extra Condensed"/>
              </a:rPr>
              <a:t>3-Prevents </a:t>
            </a:r>
            <a:r>
              <a:rPr lang="en">
                <a:solidFill>
                  <a:srgbClr val="434343"/>
                </a:solidFill>
                <a:latin typeface="Fira Sans Extra Condensed"/>
                <a:ea typeface="Fira Sans Extra Condensed"/>
                <a:cs typeface="Fira Sans Extra Condensed"/>
                <a:sym typeface="Fira Sans Extra Condensed"/>
              </a:rPr>
              <a:t>alveolar </a:t>
            </a:r>
            <a:r>
              <a:rPr lang="en">
                <a:solidFill>
                  <a:srgbClr val="CC4125"/>
                </a:solidFill>
                <a:latin typeface="Fira Sans Extra Condensed"/>
                <a:ea typeface="Fira Sans Extra Condensed"/>
                <a:cs typeface="Fira Sans Extra Condensed"/>
                <a:sym typeface="Fira Sans Extra Condensed"/>
              </a:rPr>
              <a:t>collapse</a:t>
            </a:r>
            <a:endParaRPr b="1" sz="1500"/>
          </a:p>
        </p:txBody>
      </p:sp>
      <p:sp>
        <p:nvSpPr>
          <p:cNvPr id="517" name="Google Shape;517;p44"/>
          <p:cNvSpPr/>
          <p:nvPr/>
        </p:nvSpPr>
        <p:spPr>
          <a:xfrm>
            <a:off x="4853250" y="3477825"/>
            <a:ext cx="11433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CC4125"/>
                </a:solidFill>
                <a:latin typeface="Fira Sans Extra Condensed"/>
                <a:ea typeface="Fira Sans Extra Condensed"/>
                <a:cs typeface="Fira Sans Extra Condensed"/>
                <a:sym typeface="Fira Sans Extra Condensed"/>
              </a:rPr>
              <a:t>4-Decreases </a:t>
            </a:r>
            <a:r>
              <a:rPr lang="en">
                <a:solidFill>
                  <a:srgbClr val="434343"/>
                </a:solidFill>
                <a:latin typeface="Fira Sans Extra Condensed"/>
                <a:ea typeface="Fira Sans Extra Condensed"/>
                <a:cs typeface="Fira Sans Extra Condensed"/>
                <a:sym typeface="Fira Sans Extra Condensed"/>
              </a:rPr>
              <a:t>airway </a:t>
            </a:r>
            <a:r>
              <a:rPr lang="en">
                <a:solidFill>
                  <a:srgbClr val="CC4125"/>
                </a:solidFill>
                <a:latin typeface="Fira Sans Extra Condensed"/>
                <a:ea typeface="Fira Sans Extra Condensed"/>
                <a:cs typeface="Fira Sans Extra Condensed"/>
                <a:sym typeface="Fira Sans Extra Condensed"/>
              </a:rPr>
              <a:t>resistance</a:t>
            </a:r>
            <a:r>
              <a:rPr lang="en">
                <a:solidFill>
                  <a:srgbClr val="434343"/>
                </a:solidFill>
                <a:latin typeface="Fira Sans Extra Condensed"/>
                <a:ea typeface="Fira Sans Extra Condensed"/>
                <a:cs typeface="Fira Sans Extra Condensed"/>
                <a:sym typeface="Fira Sans Extra Condensed"/>
              </a:rPr>
              <a:t>.</a:t>
            </a:r>
            <a:endParaRPr b="1" sz="1500"/>
          </a:p>
        </p:txBody>
      </p:sp>
      <p:sp>
        <p:nvSpPr>
          <p:cNvPr id="518" name="Google Shape;518;p44"/>
          <p:cNvSpPr/>
          <p:nvPr/>
        </p:nvSpPr>
        <p:spPr>
          <a:xfrm>
            <a:off x="6158050" y="3466150"/>
            <a:ext cx="14352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500"/>
          </a:p>
        </p:txBody>
      </p:sp>
      <p:sp>
        <p:nvSpPr>
          <p:cNvPr id="519" name="Google Shape;519;p44"/>
          <p:cNvSpPr/>
          <p:nvPr/>
        </p:nvSpPr>
        <p:spPr>
          <a:xfrm>
            <a:off x="7771975" y="3435475"/>
            <a:ext cx="12324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500"/>
          </a:p>
        </p:txBody>
      </p:sp>
      <p:pic>
        <p:nvPicPr>
          <p:cNvPr id="520" name="Google Shape;520;p44"/>
          <p:cNvPicPr preferRelativeResize="0"/>
          <p:nvPr/>
        </p:nvPicPr>
        <p:blipFill>
          <a:blip r:embed="rId4">
            <a:alphaModFix/>
          </a:blip>
          <a:stretch>
            <a:fillRect/>
          </a:stretch>
        </p:blipFill>
        <p:spPr>
          <a:xfrm>
            <a:off x="7002025" y="0"/>
            <a:ext cx="2095827" cy="1685801"/>
          </a:xfrm>
          <a:prstGeom prst="rect">
            <a:avLst/>
          </a:prstGeom>
          <a:noFill/>
          <a:ln>
            <a:noFill/>
          </a:ln>
        </p:spPr>
      </p:pic>
      <p:sp>
        <p:nvSpPr>
          <p:cNvPr id="521" name="Google Shape;521;p44"/>
          <p:cNvSpPr/>
          <p:nvPr/>
        </p:nvSpPr>
        <p:spPr>
          <a:xfrm>
            <a:off x="1979388" y="3477825"/>
            <a:ext cx="1626300" cy="10806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a:solidFill>
                  <a:srgbClr val="CC4125"/>
                </a:solidFill>
                <a:latin typeface="Fira Sans Extra Condensed"/>
                <a:ea typeface="Fira Sans Extra Condensed"/>
                <a:cs typeface="Fira Sans Extra Condensed"/>
                <a:sym typeface="Fira Sans Extra Condensed"/>
              </a:rPr>
              <a:t>2- Reduces effort </a:t>
            </a:r>
            <a:r>
              <a:rPr lang="en">
                <a:solidFill>
                  <a:srgbClr val="434343"/>
                </a:solidFill>
                <a:latin typeface="Fira Sans Extra Condensed"/>
                <a:ea typeface="Fira Sans Extra Condensed"/>
                <a:cs typeface="Fira Sans Extra Condensed"/>
                <a:sym typeface="Fira Sans Extra Condensed"/>
              </a:rPr>
              <a:t>required by respiratory </a:t>
            </a:r>
            <a:r>
              <a:rPr lang="en">
                <a:solidFill>
                  <a:srgbClr val="CC4125"/>
                </a:solidFill>
                <a:latin typeface="Fira Sans Extra Condensed"/>
                <a:ea typeface="Fira Sans Extra Condensed"/>
                <a:cs typeface="Fira Sans Extra Condensed"/>
                <a:sym typeface="Fira Sans Extra Condensed"/>
              </a:rPr>
              <a:t>muscles </a:t>
            </a:r>
            <a:r>
              <a:rPr lang="en">
                <a:solidFill>
                  <a:srgbClr val="434343"/>
                </a:solidFill>
                <a:latin typeface="Fira Sans Extra Condensed"/>
                <a:ea typeface="Fira Sans Extra Condensed"/>
                <a:cs typeface="Fira Sans Extra Condensed"/>
                <a:sym typeface="Fira Sans Extra Condensed"/>
              </a:rPr>
              <a:t>to </a:t>
            </a:r>
            <a:r>
              <a:rPr lang="en">
                <a:solidFill>
                  <a:srgbClr val="CC4125"/>
                </a:solidFill>
                <a:latin typeface="Fira Sans Extra Condensed"/>
                <a:ea typeface="Fira Sans Extra Condensed"/>
                <a:cs typeface="Fira Sans Extra Condensed"/>
                <a:sym typeface="Fira Sans Extra Condensed"/>
              </a:rPr>
              <a:t>expand </a:t>
            </a:r>
            <a:r>
              <a:rPr lang="en">
                <a:solidFill>
                  <a:srgbClr val="434343"/>
                </a:solidFill>
                <a:latin typeface="Fira Sans Extra Condensed"/>
                <a:ea typeface="Fira Sans Extra Condensed"/>
                <a:cs typeface="Fira Sans Extra Condensed"/>
                <a:sym typeface="Fira Sans Extra Condensed"/>
              </a:rPr>
              <a:t>lungs</a:t>
            </a:r>
            <a:endParaRPr b="1"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5"/>
          <p:cNvSpPr txBox="1"/>
          <p:nvPr>
            <p:ph type="title"/>
          </p:nvPr>
        </p:nvSpPr>
        <p:spPr>
          <a:xfrm>
            <a:off x="836400" y="491150"/>
            <a:ext cx="7471200" cy="4680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3000">
                <a:solidFill>
                  <a:srgbClr val="434343"/>
                </a:solidFill>
                <a:highlight>
                  <a:srgbClr val="FFFFFF"/>
                </a:highlight>
              </a:rPr>
              <a:t>Surfactant Deficiency</a:t>
            </a:r>
            <a:endParaRPr sz="3000">
              <a:solidFill>
                <a:srgbClr val="434343"/>
              </a:solidFill>
              <a:highlight>
                <a:srgbClr val="FFFFFF"/>
              </a:highlight>
            </a:endParaRPr>
          </a:p>
          <a:p>
            <a:pPr indent="0" lvl="0" marL="0" rtl="0" algn="l">
              <a:spcBef>
                <a:spcPts val="1200"/>
              </a:spcBef>
              <a:spcAft>
                <a:spcPts val="0"/>
              </a:spcAft>
              <a:buNone/>
            </a:pPr>
            <a:r>
              <a:t/>
            </a:r>
            <a:endParaRPr/>
          </a:p>
        </p:txBody>
      </p:sp>
      <p:sp>
        <p:nvSpPr>
          <p:cNvPr id="527" name="Google Shape;527;p45"/>
          <p:cNvSpPr txBox="1"/>
          <p:nvPr/>
        </p:nvSpPr>
        <p:spPr>
          <a:xfrm>
            <a:off x="387600" y="1287025"/>
            <a:ext cx="4817400" cy="3232500"/>
          </a:xfrm>
          <a:prstGeom prst="rect">
            <a:avLst/>
          </a:prstGeom>
          <a:noFill/>
          <a:ln>
            <a:noFill/>
          </a:ln>
        </p:spPr>
        <p:txBody>
          <a:bodyPr anchorCtr="0" anchor="t" bIns="91425" lIns="91425" spcFirstLastPara="1" rIns="91425" wrap="square" tIns="91425">
            <a:spAutoFit/>
          </a:bodyPr>
          <a:lstStyle/>
          <a:p>
            <a:pPr indent="-292100" lvl="0" marL="342900" rtl="0" algn="l">
              <a:spcBef>
                <a:spcPts val="0"/>
              </a:spcBef>
              <a:spcAft>
                <a:spcPts val="0"/>
              </a:spcAft>
              <a:buClr>
                <a:schemeClr val="dk1"/>
              </a:buClr>
              <a:buSzPts val="1600"/>
              <a:buFont typeface="Fira Sans Extra Condensed"/>
              <a:buChar char="•"/>
            </a:pPr>
            <a:r>
              <a:rPr b="1" lang="en" sz="1600">
                <a:solidFill>
                  <a:schemeClr val="dk1"/>
                </a:solidFill>
                <a:latin typeface="Fira Sans Extra Condensed"/>
                <a:ea typeface="Fira Sans Extra Condensed"/>
                <a:cs typeface="Fira Sans Extra Condensed"/>
                <a:sym typeface="Fira Sans Extra Condensed"/>
              </a:rPr>
              <a:t>Deficiency in premature babies</a:t>
            </a:r>
            <a:r>
              <a:rPr lang="en" sz="1600">
                <a:solidFill>
                  <a:schemeClr val="dk1"/>
                </a:solidFill>
                <a:latin typeface="Fira Sans Extra Condensed"/>
                <a:ea typeface="Fira Sans Extra Condensed"/>
                <a:cs typeface="Fira Sans Extra Condensed"/>
                <a:sym typeface="Fira Sans Extra Condensed"/>
              </a:rPr>
              <a:t> causes </a:t>
            </a:r>
            <a:endParaRPr sz="1600">
              <a:solidFill>
                <a:schemeClr val="dk1"/>
              </a:solidFill>
              <a:latin typeface="Fira Sans Extra Condensed"/>
              <a:ea typeface="Fira Sans Extra Condensed"/>
              <a:cs typeface="Fira Sans Extra Condensed"/>
              <a:sym typeface="Fira Sans Extra Condensed"/>
            </a:endParaRPr>
          </a:p>
          <a:p>
            <a:pPr indent="-292100" lvl="0" marL="342900" rtl="0" algn="l">
              <a:spcBef>
                <a:spcPts val="0"/>
              </a:spcBef>
              <a:spcAft>
                <a:spcPts val="0"/>
              </a:spcAft>
              <a:buClr>
                <a:schemeClr val="dk1"/>
              </a:buClr>
              <a:buSzPts val="1600"/>
              <a:buFont typeface="Fira Sans Extra Condensed"/>
              <a:buChar char="•"/>
            </a:pPr>
            <a:r>
              <a:rPr lang="en" sz="1600">
                <a:solidFill>
                  <a:srgbClr val="A61C00"/>
                </a:solidFill>
                <a:latin typeface="Fira Sans Extra Condensed"/>
                <a:ea typeface="Fira Sans Extra Condensed"/>
                <a:cs typeface="Fira Sans Extra Condensed"/>
                <a:sym typeface="Fira Sans Extra Condensed"/>
              </a:rPr>
              <a:t>respiratory distress syndrome of the newborn (RDS) (hyaline membrane disease).</a:t>
            </a:r>
            <a:endParaRPr sz="2400">
              <a:solidFill>
                <a:srgbClr val="A61C00"/>
              </a:solidFill>
              <a:latin typeface="Fira Sans Extra Condensed"/>
              <a:ea typeface="Fira Sans Extra Condensed"/>
              <a:cs typeface="Fira Sans Extra Condensed"/>
              <a:sym typeface="Fira Sans Extra Condensed"/>
            </a:endParaRPr>
          </a:p>
          <a:p>
            <a:pPr indent="-292100" lvl="0" marL="342900" rtl="0" algn="l">
              <a:spcBef>
                <a:spcPts val="480"/>
              </a:spcBef>
              <a:spcAft>
                <a:spcPts val="0"/>
              </a:spcAft>
              <a:buClr>
                <a:schemeClr val="dk1"/>
              </a:buClr>
              <a:buSzPts val="1600"/>
              <a:buFont typeface="Fira Sans Extra Condensed"/>
              <a:buChar char="•"/>
            </a:pPr>
            <a:r>
              <a:rPr b="1" lang="en" sz="1600">
                <a:solidFill>
                  <a:schemeClr val="dk1"/>
                </a:solidFill>
                <a:latin typeface="Fira Sans Extra Condensed"/>
                <a:ea typeface="Fira Sans Extra Condensed"/>
                <a:cs typeface="Fira Sans Extra Condensed"/>
                <a:sym typeface="Fira Sans Extra Condensed"/>
              </a:rPr>
              <a:t>Prevention:</a:t>
            </a:r>
            <a:r>
              <a:rPr lang="en" sz="1600">
                <a:solidFill>
                  <a:schemeClr val="dk1"/>
                </a:solidFill>
                <a:latin typeface="Fira Sans Extra Condensed"/>
                <a:ea typeface="Fira Sans Extra Condensed"/>
                <a:cs typeface="Fira Sans Extra Condensed"/>
                <a:sym typeface="Fira Sans Extra Condensed"/>
              </a:rPr>
              <a:t> Corticosteroid injection to mothers expected to deliver prematurely.</a:t>
            </a:r>
            <a:endParaRPr sz="1600">
              <a:solidFill>
                <a:schemeClr val="dk1"/>
              </a:solidFill>
              <a:latin typeface="Fira Sans Extra Condensed"/>
              <a:ea typeface="Fira Sans Extra Condensed"/>
              <a:cs typeface="Fira Sans Extra Condensed"/>
              <a:sym typeface="Fira Sans Extra Condensed"/>
            </a:endParaRPr>
          </a:p>
          <a:p>
            <a:pPr indent="0" lvl="0" marL="342900" rtl="0" algn="l">
              <a:spcBef>
                <a:spcPts val="480"/>
              </a:spcBef>
              <a:spcAft>
                <a:spcPts val="0"/>
              </a:spcAft>
              <a:buNone/>
            </a:pPr>
            <a:r>
              <a:rPr lang="en" sz="1600">
                <a:solidFill>
                  <a:schemeClr val="dk1"/>
                </a:solidFill>
                <a:latin typeface="Fira Sans Extra Condensed"/>
                <a:ea typeface="Fira Sans Extra Condensed"/>
                <a:cs typeface="Fira Sans Extra Condensed"/>
                <a:sym typeface="Fira Sans Extra Condensed"/>
              </a:rPr>
              <a:t> This will enhance surfactant maturation.</a:t>
            </a:r>
            <a:endParaRPr sz="2400">
              <a:solidFill>
                <a:schemeClr val="dk1"/>
              </a:solidFill>
              <a:latin typeface="Fira Sans Extra Condensed"/>
              <a:ea typeface="Fira Sans Extra Condensed"/>
              <a:cs typeface="Fira Sans Extra Condensed"/>
              <a:sym typeface="Fira Sans Extra Condensed"/>
            </a:endParaRPr>
          </a:p>
          <a:p>
            <a:pPr indent="-292100" lvl="0" marL="342900" rtl="0" algn="l">
              <a:spcBef>
                <a:spcPts val="480"/>
              </a:spcBef>
              <a:spcAft>
                <a:spcPts val="0"/>
              </a:spcAft>
              <a:buClr>
                <a:schemeClr val="dk1"/>
              </a:buClr>
              <a:buSzPts val="1600"/>
              <a:buFont typeface="Fira Sans Extra Condensed"/>
              <a:buChar char="•"/>
            </a:pPr>
            <a:r>
              <a:rPr lang="en" sz="1600">
                <a:solidFill>
                  <a:schemeClr val="dk1"/>
                </a:solidFill>
                <a:latin typeface="Fira Sans Extra Condensed"/>
                <a:ea typeface="Fira Sans Extra Condensed"/>
                <a:cs typeface="Fira Sans Extra Condensed"/>
                <a:sym typeface="Fira Sans Extra Condensed"/>
              </a:rPr>
              <a:t>After delivery they are given inhaled surfactant.</a:t>
            </a:r>
            <a:endParaRPr sz="2400">
              <a:solidFill>
                <a:schemeClr val="dk1"/>
              </a:solidFill>
              <a:latin typeface="Fira Sans Extra Condensed"/>
              <a:ea typeface="Fira Sans Extra Condensed"/>
              <a:cs typeface="Fira Sans Extra Condensed"/>
              <a:sym typeface="Fira Sans Extra Condensed"/>
            </a:endParaRPr>
          </a:p>
          <a:p>
            <a:pPr indent="-292100" lvl="0" marL="342900" rtl="0" algn="just">
              <a:spcBef>
                <a:spcPts val="480"/>
              </a:spcBef>
              <a:spcAft>
                <a:spcPts val="0"/>
              </a:spcAft>
              <a:buClr>
                <a:schemeClr val="dk1"/>
              </a:buClr>
              <a:buSzPts val="1600"/>
              <a:buFont typeface="Fira Sans Extra Condensed"/>
              <a:buChar char="•"/>
            </a:pPr>
            <a:r>
              <a:rPr lang="en" sz="1600">
                <a:solidFill>
                  <a:schemeClr val="dk1"/>
                </a:solidFill>
                <a:latin typeface="Fira Sans Extra Condensed"/>
                <a:ea typeface="Fira Sans Extra Condensed"/>
                <a:cs typeface="Fira Sans Extra Condensed"/>
                <a:sym typeface="Fira Sans Extra Condensed"/>
              </a:rPr>
              <a:t>Smoking in </a:t>
            </a:r>
            <a:r>
              <a:rPr b="1" lang="en" sz="1600">
                <a:solidFill>
                  <a:schemeClr val="dk1"/>
                </a:solidFill>
                <a:latin typeface="Fira Sans Extra Condensed"/>
                <a:ea typeface="Fira Sans Extra Condensed"/>
                <a:cs typeface="Fira Sans Extra Condensed"/>
                <a:sym typeface="Fira Sans Extra Condensed"/>
              </a:rPr>
              <a:t>adults</a:t>
            </a:r>
            <a:r>
              <a:rPr lang="en" sz="1600">
                <a:solidFill>
                  <a:schemeClr val="dk1"/>
                </a:solidFill>
                <a:latin typeface="Fira Sans Extra Condensed"/>
                <a:ea typeface="Fira Sans Extra Condensed"/>
                <a:cs typeface="Fira Sans Extra Condensed"/>
                <a:sym typeface="Fira Sans Extra Condensed"/>
              </a:rPr>
              <a:t>, hypoxia or hypoxemia, </a:t>
            </a:r>
            <a:endParaRPr sz="1600">
              <a:solidFill>
                <a:schemeClr val="dk1"/>
              </a:solidFill>
              <a:latin typeface="Fira Sans Extra Condensed"/>
              <a:ea typeface="Fira Sans Extra Condensed"/>
              <a:cs typeface="Fira Sans Extra Condensed"/>
              <a:sym typeface="Fira Sans Extra Condensed"/>
            </a:endParaRPr>
          </a:p>
          <a:p>
            <a:pPr indent="0" lvl="0" marL="342900" rtl="0" algn="just">
              <a:spcBef>
                <a:spcPts val="480"/>
              </a:spcBef>
              <a:spcAft>
                <a:spcPts val="0"/>
              </a:spcAft>
              <a:buNone/>
            </a:pPr>
            <a:r>
              <a:rPr lang="en" sz="1600">
                <a:solidFill>
                  <a:schemeClr val="dk1"/>
                </a:solidFill>
                <a:latin typeface="Fira Sans Extra Condensed"/>
                <a:ea typeface="Fira Sans Extra Condensed"/>
                <a:cs typeface="Fira Sans Extra Condensed"/>
                <a:sym typeface="Fira Sans Extra Condensed"/>
              </a:rPr>
              <a:t>decrease the secretion of surfactant </a:t>
            </a:r>
            <a:endParaRPr sz="1600">
              <a:solidFill>
                <a:schemeClr val="dk1"/>
              </a:solidFill>
              <a:latin typeface="Fira Sans Extra Condensed"/>
              <a:ea typeface="Fira Sans Extra Condensed"/>
              <a:cs typeface="Fira Sans Extra Condensed"/>
              <a:sym typeface="Fira Sans Extra Condensed"/>
            </a:endParaRPr>
          </a:p>
          <a:p>
            <a:pPr indent="0" lvl="0" marL="342900" rtl="0" algn="just">
              <a:spcBef>
                <a:spcPts val="480"/>
              </a:spcBef>
              <a:spcAft>
                <a:spcPts val="0"/>
              </a:spcAft>
              <a:buNone/>
            </a:pPr>
            <a:r>
              <a:rPr lang="en" sz="1600">
                <a:solidFill>
                  <a:schemeClr val="dk1"/>
                </a:solidFill>
                <a:latin typeface="Fira Sans Extra Condensed"/>
                <a:ea typeface="Fira Sans Extra Condensed"/>
                <a:cs typeface="Fira Sans Extra Condensed"/>
                <a:sym typeface="Fira Sans Extra Condensed"/>
              </a:rPr>
              <a:t>and cause </a:t>
            </a:r>
            <a:r>
              <a:rPr lang="en" sz="1600">
                <a:solidFill>
                  <a:srgbClr val="A61C00"/>
                </a:solidFill>
                <a:latin typeface="Fira Sans Extra Condensed"/>
                <a:ea typeface="Fira Sans Extra Condensed"/>
                <a:cs typeface="Fira Sans Extra Condensed"/>
                <a:sym typeface="Fira Sans Extra Condensed"/>
              </a:rPr>
              <a:t>adult respiratory distress syndrome.</a:t>
            </a:r>
            <a:endParaRPr sz="2400">
              <a:solidFill>
                <a:srgbClr val="A61C0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p:txBody>
      </p:sp>
      <p:pic>
        <p:nvPicPr>
          <p:cNvPr id="528" name="Google Shape;528;p45"/>
          <p:cNvPicPr preferRelativeResize="0"/>
          <p:nvPr/>
        </p:nvPicPr>
        <p:blipFill>
          <a:blip r:embed="rId3">
            <a:alphaModFix/>
          </a:blip>
          <a:stretch>
            <a:fillRect/>
          </a:stretch>
        </p:blipFill>
        <p:spPr>
          <a:xfrm>
            <a:off x="5077976" y="1290838"/>
            <a:ext cx="3657551" cy="2561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6"/>
          <p:cNvSpPr txBox="1"/>
          <p:nvPr/>
        </p:nvSpPr>
        <p:spPr>
          <a:xfrm>
            <a:off x="266850" y="91900"/>
            <a:ext cx="8610300" cy="108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800">
                <a:solidFill>
                  <a:srgbClr val="434343"/>
                </a:solidFill>
                <a:latin typeface="Fira Sans Extra Condensed"/>
                <a:ea typeface="Fira Sans Extra Condensed"/>
                <a:cs typeface="Fira Sans Extra Condensed"/>
                <a:sym typeface="Fira Sans Extra Condensed"/>
              </a:rPr>
              <a:t>Innervations of lungs &amp; bronchi </a:t>
            </a:r>
            <a:r>
              <a:rPr b="1" lang="en" sz="1800">
                <a:solidFill>
                  <a:srgbClr val="434343"/>
                </a:solidFill>
                <a:latin typeface="Fira Sans Extra Condensed"/>
                <a:ea typeface="Fira Sans Extra Condensed"/>
                <a:cs typeface="Fira Sans Extra Condensed"/>
                <a:sym typeface="Fira Sans Extra Condensed"/>
              </a:rPr>
              <a:t> </a:t>
            </a:r>
            <a:endParaRPr b="1" sz="18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1200"/>
              </a:spcAft>
              <a:buNone/>
            </a:pPr>
            <a:r>
              <a:rPr b="1" i="1" lang="en" sz="1600">
                <a:solidFill>
                  <a:srgbClr val="434343"/>
                </a:solidFill>
                <a:latin typeface="Fira Sans Extra Condensed"/>
                <a:ea typeface="Fira Sans Extra Condensed"/>
                <a:cs typeface="Fira Sans Extra Condensed"/>
                <a:sym typeface="Fira Sans Extra Condensed"/>
              </a:rPr>
              <a:t>By Autonomic Nerves</a:t>
            </a:r>
            <a:endParaRPr b="1" sz="1800">
              <a:solidFill>
                <a:srgbClr val="434343"/>
              </a:solidFill>
              <a:latin typeface="Fira Sans Extra Condensed"/>
              <a:ea typeface="Fira Sans Extra Condensed"/>
              <a:cs typeface="Fira Sans Extra Condensed"/>
              <a:sym typeface="Fira Sans Extra Condensed"/>
            </a:endParaRPr>
          </a:p>
        </p:txBody>
      </p:sp>
      <p:sp>
        <p:nvSpPr>
          <p:cNvPr id="534" name="Google Shape;534;p46"/>
          <p:cNvSpPr txBox="1"/>
          <p:nvPr/>
        </p:nvSpPr>
        <p:spPr>
          <a:xfrm>
            <a:off x="266850" y="1610225"/>
            <a:ext cx="8907300" cy="253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a:solidFill>
                  <a:srgbClr val="434343"/>
                </a:solidFill>
                <a:highlight>
                  <a:srgbClr val="FFFFFF"/>
                </a:highlight>
                <a:latin typeface="Fira Sans Extra Condensed"/>
                <a:ea typeface="Fira Sans Extra Condensed"/>
                <a:cs typeface="Fira Sans Extra Condensed"/>
                <a:sym typeface="Fira Sans Extra Condensed"/>
              </a:rPr>
              <a:t>2- Parasympathetic stimulation</a:t>
            </a:r>
            <a:r>
              <a:rPr lang="en">
                <a:solidFill>
                  <a:srgbClr val="434343"/>
                </a:solidFill>
                <a:highlight>
                  <a:srgbClr val="FFFFFF"/>
                </a:highlight>
                <a:latin typeface="Fira Sans Extra Condensed"/>
                <a:ea typeface="Fira Sans Extra Condensed"/>
                <a:cs typeface="Fira Sans Extra Condensed"/>
                <a:sym typeface="Fira Sans Extra Condensed"/>
              </a:rPr>
              <a:t> release </a:t>
            </a:r>
            <a:r>
              <a:rPr lang="en">
                <a:solidFill>
                  <a:srgbClr val="CC4125"/>
                </a:solidFill>
                <a:highlight>
                  <a:srgbClr val="FFFFFF"/>
                </a:highlight>
                <a:latin typeface="Fira Sans Extra Condensed"/>
                <a:ea typeface="Fira Sans Extra Condensed"/>
                <a:cs typeface="Fira Sans Extra Condensed"/>
                <a:sym typeface="Fira Sans Extra Condensed"/>
              </a:rPr>
              <a:t>acetylcholine </a:t>
            </a:r>
            <a:r>
              <a:rPr lang="en">
                <a:solidFill>
                  <a:srgbClr val="434343"/>
                </a:solidFill>
                <a:highlight>
                  <a:srgbClr val="FFFFFF"/>
                </a:highlight>
                <a:latin typeface="Fira Sans Extra Condensed"/>
                <a:ea typeface="Fira Sans Extra Condensed"/>
                <a:cs typeface="Fira Sans Extra Condensed"/>
                <a:sym typeface="Fira Sans Extra Condensed"/>
              </a:rPr>
              <a:t>→ </a:t>
            </a:r>
            <a:r>
              <a:rPr b="1" lang="en">
                <a:solidFill>
                  <a:srgbClr val="CC4125"/>
                </a:solidFill>
                <a:highlight>
                  <a:srgbClr val="FFFFFF"/>
                </a:highlight>
                <a:latin typeface="Fira Sans Extra Condensed"/>
                <a:ea typeface="Fira Sans Extra Condensed"/>
                <a:cs typeface="Fira Sans Extra Condensed"/>
                <a:sym typeface="Fira Sans Extra Condensed"/>
              </a:rPr>
              <a:t>constriction of the bronchi</a:t>
            </a:r>
            <a:r>
              <a:rPr b="1" lang="en">
                <a:solidFill>
                  <a:srgbClr val="434343"/>
                </a:solidFill>
                <a:highlight>
                  <a:srgbClr val="FFFFFF"/>
                </a:highlight>
                <a:latin typeface="Fira Sans Extra Condensed"/>
                <a:ea typeface="Fira Sans Extra Condensed"/>
                <a:cs typeface="Fira Sans Extra Condensed"/>
                <a:sym typeface="Fira Sans Extra Condensed"/>
              </a:rPr>
              <a:t>.</a:t>
            </a:r>
            <a:endParaRPr b="1">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rPr b="1" lang="en" sz="1200">
                <a:solidFill>
                  <a:srgbClr val="434343"/>
                </a:solidFill>
                <a:highlight>
                  <a:schemeClr val="lt1"/>
                </a:highlight>
                <a:latin typeface="Fira Sans Extra Condensed"/>
                <a:ea typeface="Fira Sans Extra Condensed"/>
                <a:cs typeface="Fira Sans Extra Condensed"/>
                <a:sym typeface="Fira Sans Extra Condensed"/>
              </a:rPr>
              <a:t>-</a:t>
            </a:r>
            <a:r>
              <a:rPr b="1" lang="en" sz="1200">
                <a:solidFill>
                  <a:srgbClr val="434343"/>
                </a:solidFill>
                <a:highlight>
                  <a:schemeClr val="lt1"/>
                </a:highlight>
                <a:latin typeface="Fira Sans Extra Condensed"/>
                <a:ea typeface="Fira Sans Extra Condensed"/>
                <a:cs typeface="Fira Sans Extra Condensed"/>
                <a:sym typeface="Fira Sans Extra Condensed"/>
              </a:rPr>
              <a:t>Local secretory factors e.g : Histamine,</a:t>
            </a:r>
            <a:r>
              <a:rPr lang="en" sz="1200">
                <a:solidFill>
                  <a:srgbClr val="434343"/>
                </a:solidFill>
                <a:highlight>
                  <a:schemeClr val="lt1"/>
                </a:highlight>
                <a:latin typeface="Fira Sans Extra Condensed"/>
                <a:ea typeface="Fira Sans Extra Condensed"/>
                <a:cs typeface="Fira Sans Extra Condensed"/>
                <a:sym typeface="Fira Sans Extra Condensed"/>
              </a:rPr>
              <a:t> slow reacting substances of anaphylaxis (SRSA) </a:t>
            </a:r>
            <a:r>
              <a:rPr lang="en">
                <a:solidFill>
                  <a:srgbClr val="434343"/>
                </a:solidFill>
                <a:highlight>
                  <a:schemeClr val="lt1"/>
                </a:highlight>
                <a:latin typeface="Fira Sans Extra Condensed"/>
                <a:ea typeface="Fira Sans Extra Condensed"/>
                <a:cs typeface="Fira Sans Extra Condensed"/>
                <a:sym typeface="Fira Sans Extra Condensed"/>
              </a:rPr>
              <a:t>→secreted by </a:t>
            </a:r>
            <a:r>
              <a:rPr lang="en">
                <a:solidFill>
                  <a:srgbClr val="CC4125"/>
                </a:solidFill>
                <a:highlight>
                  <a:schemeClr val="lt1"/>
                </a:highlight>
                <a:latin typeface="Fira Sans Extra Condensed"/>
                <a:ea typeface="Fira Sans Extra Condensed"/>
                <a:cs typeface="Fira Sans Extra Condensed"/>
                <a:sym typeface="Fira Sans Extra Condensed"/>
              </a:rPr>
              <a:t>mast cells </a:t>
            </a:r>
            <a:r>
              <a:rPr lang="en" sz="1200">
                <a:solidFill>
                  <a:schemeClr val="dk1"/>
                </a:solidFill>
                <a:highlight>
                  <a:schemeClr val="lt1"/>
                </a:highlight>
                <a:latin typeface="Fira Sans Extra Condensed"/>
                <a:ea typeface="Fira Sans Extra Condensed"/>
                <a:cs typeface="Fira Sans Extra Condensed"/>
                <a:sym typeface="Fira Sans Extra Condensed"/>
              </a:rPr>
              <a:t>due to allergy (as in asthma)</a:t>
            </a:r>
            <a:r>
              <a:rPr lang="en">
                <a:solidFill>
                  <a:schemeClr val="dk1"/>
                </a:solidFill>
                <a:highlight>
                  <a:schemeClr val="lt1"/>
                </a:highlight>
                <a:latin typeface="Fira Sans Extra Condensed"/>
                <a:ea typeface="Fira Sans Extra Condensed"/>
                <a:cs typeface="Fira Sans Extra Condensed"/>
                <a:sym typeface="Fira Sans Extra Condensed"/>
              </a:rPr>
              <a:t> </a:t>
            </a:r>
            <a:r>
              <a:rPr lang="en">
                <a:solidFill>
                  <a:srgbClr val="434343"/>
                </a:solidFill>
                <a:highlight>
                  <a:schemeClr val="lt1"/>
                </a:highlight>
                <a:latin typeface="Fira Sans Extra Condensed"/>
                <a:ea typeface="Fira Sans Extra Condensed"/>
                <a:cs typeface="Fira Sans Extra Condensed"/>
                <a:sym typeface="Fira Sans Extra Condensed"/>
              </a:rPr>
              <a:t>→ cause bronchiolar </a:t>
            </a:r>
            <a:r>
              <a:rPr lang="en">
                <a:solidFill>
                  <a:srgbClr val="CC4125"/>
                </a:solidFill>
                <a:highlight>
                  <a:schemeClr val="lt1"/>
                </a:highlight>
                <a:latin typeface="Fira Sans Extra Condensed"/>
                <a:ea typeface="Fira Sans Extra Condensed"/>
                <a:cs typeface="Fira Sans Extra Condensed"/>
                <a:sym typeface="Fira Sans Extra Condensed"/>
              </a:rPr>
              <a:t>constriction </a:t>
            </a:r>
            <a:r>
              <a:rPr lang="en">
                <a:solidFill>
                  <a:srgbClr val="434343"/>
                </a:solidFill>
                <a:highlight>
                  <a:schemeClr val="lt1"/>
                </a:highlight>
                <a:latin typeface="Fira Sans Extra Condensed"/>
                <a:ea typeface="Fira Sans Extra Condensed"/>
                <a:cs typeface="Fira Sans Extra Condensed"/>
                <a:sym typeface="Fira Sans Extra Condensed"/>
              </a:rPr>
              <a:t>+ increased airway </a:t>
            </a:r>
            <a:r>
              <a:rPr lang="en">
                <a:solidFill>
                  <a:srgbClr val="CC4125"/>
                </a:solidFill>
                <a:highlight>
                  <a:schemeClr val="lt1"/>
                </a:highlight>
                <a:latin typeface="Fira Sans Extra Condensed"/>
                <a:ea typeface="Fira Sans Extra Condensed"/>
                <a:cs typeface="Fira Sans Extra Condensed"/>
                <a:sym typeface="Fira Sans Extra Condensed"/>
              </a:rPr>
              <a:t>resistance </a:t>
            </a:r>
            <a:r>
              <a:rPr lang="en">
                <a:solidFill>
                  <a:srgbClr val="434343"/>
                </a:solidFill>
                <a:highlight>
                  <a:schemeClr val="lt1"/>
                </a:highlight>
                <a:latin typeface="Fira Sans Extra Condensed"/>
                <a:ea typeface="Fira Sans Extra Condensed"/>
                <a:cs typeface="Fira Sans Extra Condensed"/>
                <a:sym typeface="Fira Sans Extra Condensed"/>
              </a:rPr>
              <a:t>→ leading to forced breathing.</a:t>
            </a:r>
            <a:endParaRPr>
              <a:solidFill>
                <a:schemeClr val="dk1"/>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rPr lang="en">
                <a:solidFill>
                  <a:srgbClr val="C27BA0"/>
                </a:solidFill>
                <a:latin typeface="Fira Sans Extra Condensed"/>
                <a:ea typeface="Fira Sans Extra Condensed"/>
                <a:cs typeface="Fira Sans Extra Condensed"/>
                <a:sym typeface="Fira Sans Extra Condensed"/>
              </a:rPr>
              <a:t>Parasympathetic nerves are also activated by irritation of the epithelial membrane of the respiratory passageways by</a:t>
            </a:r>
            <a:endParaRPr>
              <a:solidFill>
                <a:srgbClr val="C27BA0"/>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Clr>
                <a:schemeClr val="dk1"/>
              </a:buClr>
              <a:buSzPts val="1100"/>
              <a:buFont typeface="Arial"/>
              <a:buNone/>
            </a:pPr>
            <a:r>
              <a:rPr lang="en" sz="1500">
                <a:solidFill>
                  <a:srgbClr val="C27BA0"/>
                </a:solidFill>
                <a:highlight>
                  <a:srgbClr val="FFFFFF"/>
                </a:highlight>
                <a:latin typeface="Fira Sans Extra Condensed"/>
                <a:ea typeface="Fira Sans Extra Condensed"/>
                <a:cs typeface="Fira Sans Extra Condensed"/>
                <a:sym typeface="Fira Sans Extra Condensed"/>
              </a:rPr>
              <a:t>Noxious gases</a:t>
            </a:r>
            <a:r>
              <a:rPr lang="en" sz="1500">
                <a:solidFill>
                  <a:srgbClr val="CC4125"/>
                </a:solidFill>
                <a:highlight>
                  <a:srgbClr val="FFFFFF"/>
                </a:highlight>
                <a:latin typeface="Fira Sans Extra Condensed"/>
                <a:ea typeface="Fira Sans Extra Condensed"/>
                <a:cs typeface="Fira Sans Extra Condensed"/>
                <a:sym typeface="Fira Sans Extra Condensed"/>
              </a:rPr>
              <a:t> </a:t>
            </a:r>
            <a:r>
              <a:rPr lang="en" sz="1500">
                <a:solidFill>
                  <a:srgbClr val="434343"/>
                </a:solidFill>
                <a:highlight>
                  <a:srgbClr val="FFFFFF"/>
                </a:highlight>
                <a:latin typeface="Fira Sans Extra Condensed"/>
                <a:ea typeface="Fira Sans Extra Condensed"/>
                <a:cs typeface="Fira Sans Extra Condensed"/>
                <a:sym typeface="Fira Sans Extra Condensed"/>
              </a:rPr>
              <a:t>/ </a:t>
            </a:r>
            <a:r>
              <a:rPr lang="en" sz="1500">
                <a:solidFill>
                  <a:srgbClr val="CC4125"/>
                </a:solidFill>
                <a:highlight>
                  <a:srgbClr val="FFFFFF"/>
                </a:highlight>
                <a:latin typeface="Fira Sans Extra Condensed"/>
                <a:ea typeface="Fira Sans Extra Condensed"/>
                <a:cs typeface="Fira Sans Extra Condensed"/>
                <a:sym typeface="Fira Sans Extra Condensed"/>
              </a:rPr>
              <a:t>dust </a:t>
            </a:r>
            <a:r>
              <a:rPr lang="en" sz="1500">
                <a:solidFill>
                  <a:srgbClr val="434343"/>
                </a:solidFill>
                <a:highlight>
                  <a:srgbClr val="FFFFFF"/>
                </a:highlight>
                <a:latin typeface="Fira Sans Extra Condensed"/>
                <a:ea typeface="Fira Sans Extra Condensed"/>
                <a:cs typeface="Fira Sans Extra Condensed"/>
                <a:sym typeface="Fira Sans Extra Condensed"/>
              </a:rPr>
              <a:t>/ </a:t>
            </a:r>
            <a:r>
              <a:rPr lang="en" sz="1500">
                <a:solidFill>
                  <a:srgbClr val="CC4125"/>
                </a:solidFill>
                <a:highlight>
                  <a:srgbClr val="FFFFFF"/>
                </a:highlight>
                <a:latin typeface="Fira Sans Extra Condensed"/>
                <a:ea typeface="Fira Sans Extra Condensed"/>
                <a:cs typeface="Fira Sans Extra Condensed"/>
                <a:sym typeface="Fira Sans Extra Condensed"/>
              </a:rPr>
              <a:t>cigarette </a:t>
            </a:r>
            <a:r>
              <a:rPr lang="en" sz="1500">
                <a:solidFill>
                  <a:srgbClr val="434343"/>
                </a:solidFill>
                <a:highlight>
                  <a:srgbClr val="FFFFFF"/>
                </a:highlight>
                <a:latin typeface="Fira Sans Extra Condensed"/>
                <a:ea typeface="Fira Sans Extra Condensed"/>
                <a:cs typeface="Fira Sans Extra Condensed"/>
                <a:sym typeface="Fira Sans Extra Condensed"/>
              </a:rPr>
              <a:t>smoke / bronchial </a:t>
            </a:r>
            <a:r>
              <a:rPr lang="en" sz="1500">
                <a:solidFill>
                  <a:srgbClr val="CC4125"/>
                </a:solidFill>
                <a:highlight>
                  <a:srgbClr val="FFFFFF"/>
                </a:highlight>
                <a:latin typeface="Fira Sans Extra Condensed"/>
                <a:ea typeface="Fira Sans Extra Condensed"/>
                <a:cs typeface="Fira Sans Extra Condensed"/>
                <a:sym typeface="Fira Sans Extra Condensed"/>
              </a:rPr>
              <a:t>infection </a:t>
            </a:r>
            <a:r>
              <a:rPr lang="en" sz="1500">
                <a:solidFill>
                  <a:srgbClr val="434343"/>
                </a:solidFill>
                <a:highlight>
                  <a:srgbClr val="FFFFFF"/>
                </a:highlight>
                <a:latin typeface="Fira Sans Extra Condensed"/>
                <a:ea typeface="Fira Sans Extra Condensed"/>
                <a:cs typeface="Fira Sans Extra Condensed"/>
                <a:sym typeface="Fira Sans Extra Condensed"/>
              </a:rPr>
              <a:t>irritate </a:t>
            </a:r>
            <a:r>
              <a:rPr lang="en" sz="1500">
                <a:solidFill>
                  <a:srgbClr val="CC4125"/>
                </a:solidFill>
                <a:highlight>
                  <a:srgbClr val="FFFFFF"/>
                </a:highlight>
                <a:latin typeface="Fira Sans Extra Condensed"/>
                <a:ea typeface="Fira Sans Extra Condensed"/>
                <a:cs typeface="Fira Sans Extra Condensed"/>
                <a:sym typeface="Fira Sans Extra Condensed"/>
              </a:rPr>
              <a:t>epithelial membrane </a:t>
            </a:r>
            <a:r>
              <a:rPr lang="en" sz="1500">
                <a:solidFill>
                  <a:srgbClr val="434343"/>
                </a:solidFill>
                <a:highlight>
                  <a:srgbClr val="FFFFFF"/>
                </a:highlight>
                <a:latin typeface="Fira Sans Extra Condensed"/>
                <a:ea typeface="Fira Sans Extra Condensed"/>
                <a:cs typeface="Fira Sans Extra Condensed"/>
                <a:sym typeface="Fira Sans Extra Condensed"/>
              </a:rPr>
              <a:t>of respiratory passageways → activates </a:t>
            </a:r>
            <a:r>
              <a:rPr lang="en" sz="1500">
                <a:solidFill>
                  <a:srgbClr val="CC4125"/>
                </a:solidFill>
                <a:highlight>
                  <a:srgbClr val="FFFFFF"/>
                </a:highlight>
                <a:latin typeface="Fira Sans Extra Condensed"/>
                <a:ea typeface="Fira Sans Extra Condensed"/>
                <a:cs typeface="Fira Sans Extra Condensed"/>
                <a:sym typeface="Fira Sans Extra Condensed"/>
              </a:rPr>
              <a:t>parasympathetic </a:t>
            </a:r>
            <a:r>
              <a:rPr lang="en" sz="1500">
                <a:solidFill>
                  <a:srgbClr val="434343"/>
                </a:solidFill>
                <a:highlight>
                  <a:srgbClr val="FFFFFF"/>
                </a:highlight>
                <a:latin typeface="Fira Sans Extra Condensed"/>
                <a:ea typeface="Fira Sans Extra Condensed"/>
                <a:cs typeface="Fira Sans Extra Condensed"/>
                <a:sym typeface="Fira Sans Extra Condensed"/>
              </a:rPr>
              <a:t>nerves.</a:t>
            </a:r>
            <a:endParaRPr sz="1500">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35" name="Google Shape;535;p46"/>
          <p:cNvSpPr txBox="1"/>
          <p:nvPr/>
        </p:nvSpPr>
        <p:spPr>
          <a:xfrm>
            <a:off x="212750" y="3748325"/>
            <a:ext cx="8206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lang="en">
                <a:solidFill>
                  <a:srgbClr val="C27BA0"/>
                </a:solidFill>
                <a:highlight>
                  <a:srgbClr val="FFFFFF"/>
                </a:highlight>
                <a:latin typeface="Fira Sans Extra Condensed"/>
                <a:ea typeface="Fira Sans Extra Condensed"/>
                <a:cs typeface="Fira Sans Extra Condensed"/>
                <a:sym typeface="Fira Sans Extra Condensed"/>
              </a:rPr>
              <a:t>Micro </a:t>
            </a:r>
            <a:r>
              <a:rPr lang="en">
                <a:solidFill>
                  <a:srgbClr val="CC4125"/>
                </a:solidFill>
                <a:highlight>
                  <a:srgbClr val="FFFFFF"/>
                </a:highlight>
                <a:latin typeface="Fira Sans Extra Condensed"/>
                <a:ea typeface="Fira Sans Extra Condensed"/>
                <a:cs typeface="Fira Sans Extra Condensed"/>
                <a:sym typeface="Fira Sans Extra Condensed"/>
              </a:rPr>
              <a:t>emboli </a:t>
            </a:r>
            <a:r>
              <a:rPr lang="en">
                <a:solidFill>
                  <a:srgbClr val="C27BA0"/>
                </a:solidFill>
                <a:highlight>
                  <a:srgbClr val="FFFFFF"/>
                </a:highlight>
                <a:latin typeface="Fira Sans Extra Condensed"/>
                <a:ea typeface="Fira Sans Extra Condensed"/>
                <a:cs typeface="Fira Sans Extra Condensed"/>
                <a:sym typeface="Fira Sans Extra Condensed"/>
              </a:rPr>
              <a:t>occlude small pulmonary </a:t>
            </a:r>
            <a:r>
              <a:rPr lang="en">
                <a:solidFill>
                  <a:srgbClr val="CC4125"/>
                </a:solidFill>
                <a:highlight>
                  <a:srgbClr val="FFFFFF"/>
                </a:highlight>
                <a:latin typeface="Fira Sans Extra Condensed"/>
                <a:ea typeface="Fira Sans Extra Condensed"/>
                <a:cs typeface="Fira Sans Extra Condensed"/>
                <a:sym typeface="Fira Sans Extra Condensed"/>
              </a:rPr>
              <a:t>arteries </a:t>
            </a:r>
            <a:r>
              <a:rPr lang="en">
                <a:solidFill>
                  <a:srgbClr val="C27BA0"/>
                </a:solidFill>
                <a:highlight>
                  <a:srgbClr val="FFFFFF"/>
                </a:highlight>
                <a:latin typeface="Fira Sans Extra Condensed"/>
                <a:ea typeface="Fira Sans Extra Condensed"/>
                <a:cs typeface="Fira Sans Extra Condensed"/>
                <a:sym typeface="Fira Sans Extra Condensed"/>
              </a:rPr>
              <a:t>→ bronchiolar </a:t>
            </a:r>
            <a:r>
              <a:rPr lang="en">
                <a:solidFill>
                  <a:srgbClr val="CC4125"/>
                </a:solidFill>
                <a:highlight>
                  <a:srgbClr val="FFFFFF"/>
                </a:highlight>
                <a:latin typeface="Fira Sans Extra Condensed"/>
                <a:ea typeface="Fira Sans Extra Condensed"/>
                <a:cs typeface="Fira Sans Extra Condensed"/>
                <a:sym typeface="Fira Sans Extra Condensed"/>
              </a:rPr>
              <a:t>constriction reflex</a:t>
            </a:r>
            <a:r>
              <a:rPr lang="en">
                <a:solidFill>
                  <a:srgbClr val="434343"/>
                </a:solidFill>
                <a:highlight>
                  <a:srgbClr val="FFFFFF"/>
                </a:highlight>
                <a:latin typeface="Fira Sans Extra Condensed"/>
                <a:ea typeface="Fira Sans Extra Condensed"/>
                <a:cs typeface="Fira Sans Extra Condensed"/>
                <a:sym typeface="Fira Sans Extra Condensed"/>
              </a:rPr>
              <a:t>.</a:t>
            </a:r>
            <a:endParaRPr>
              <a:latin typeface="Fira Sans Extra Condensed"/>
              <a:ea typeface="Fira Sans Extra Condensed"/>
              <a:cs typeface="Fira Sans Extra Condensed"/>
              <a:sym typeface="Fira Sans Extra Condensed"/>
            </a:endParaRPr>
          </a:p>
        </p:txBody>
      </p:sp>
      <p:sp>
        <p:nvSpPr>
          <p:cNvPr id="536" name="Google Shape;536;p46"/>
          <p:cNvSpPr txBox="1"/>
          <p:nvPr/>
        </p:nvSpPr>
        <p:spPr>
          <a:xfrm>
            <a:off x="266850" y="1172500"/>
            <a:ext cx="7519500" cy="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a:solidFill>
                  <a:srgbClr val="434343"/>
                </a:solidFill>
                <a:highlight>
                  <a:srgbClr val="FFFFFF"/>
                </a:highlight>
                <a:latin typeface="Fira Sans Extra Condensed"/>
                <a:ea typeface="Fira Sans Extra Condensed"/>
                <a:cs typeface="Fira Sans Extra Condensed"/>
                <a:sym typeface="Fira Sans Extra Condensed"/>
              </a:rPr>
              <a:t>1- Sympathetic stimulation</a:t>
            </a:r>
            <a:r>
              <a:rPr lang="en">
                <a:solidFill>
                  <a:srgbClr val="434343"/>
                </a:solidFill>
                <a:highlight>
                  <a:srgbClr val="FFFFFF"/>
                </a:highlight>
                <a:latin typeface="Fira Sans Extra Condensed"/>
                <a:ea typeface="Fira Sans Extra Condensed"/>
                <a:cs typeface="Fira Sans Extra Condensed"/>
                <a:sym typeface="Fira Sans Extra Condensed"/>
              </a:rPr>
              <a:t> release </a:t>
            </a:r>
            <a:r>
              <a:rPr lang="en">
                <a:solidFill>
                  <a:srgbClr val="CC4125"/>
                </a:solidFill>
                <a:highlight>
                  <a:srgbClr val="FFFFFF"/>
                </a:highlight>
                <a:latin typeface="Fira Sans Extra Condensed"/>
                <a:ea typeface="Fira Sans Extra Condensed"/>
                <a:cs typeface="Fira Sans Extra Condensed"/>
                <a:sym typeface="Fira Sans Extra Condensed"/>
              </a:rPr>
              <a:t>epinephrine </a:t>
            </a:r>
            <a:r>
              <a:rPr lang="en">
                <a:solidFill>
                  <a:srgbClr val="434343"/>
                </a:solidFill>
                <a:highlight>
                  <a:srgbClr val="FFFFFF"/>
                </a:highlight>
                <a:latin typeface="Fira Sans Extra Condensed"/>
                <a:ea typeface="Fira Sans Extra Condensed"/>
                <a:cs typeface="Fira Sans Extra Condensed"/>
                <a:sym typeface="Fira Sans Extra Condensed"/>
              </a:rPr>
              <a:t>(adrenaline) →</a:t>
            </a:r>
            <a:r>
              <a:rPr b="1" lang="en">
                <a:solidFill>
                  <a:srgbClr val="434343"/>
                </a:solidFill>
                <a:highlight>
                  <a:srgbClr val="FFFFFF"/>
                </a:highlight>
                <a:latin typeface="Fira Sans Extra Condensed"/>
                <a:ea typeface="Fira Sans Extra Condensed"/>
                <a:cs typeface="Fira Sans Extra Condensed"/>
                <a:sym typeface="Fira Sans Extra Condensed"/>
              </a:rPr>
              <a:t> </a:t>
            </a:r>
            <a:r>
              <a:rPr b="1" lang="en">
                <a:solidFill>
                  <a:srgbClr val="CC4125"/>
                </a:solidFill>
                <a:highlight>
                  <a:srgbClr val="FFFFFF"/>
                </a:highlight>
                <a:latin typeface="Fira Sans Extra Condensed"/>
                <a:ea typeface="Fira Sans Extra Condensed"/>
                <a:cs typeface="Fira Sans Extra Condensed"/>
                <a:sym typeface="Fira Sans Extra Condensed"/>
              </a:rPr>
              <a:t>dilatation </a:t>
            </a:r>
            <a:r>
              <a:rPr b="1" lang="en">
                <a:solidFill>
                  <a:srgbClr val="434343"/>
                </a:solidFill>
                <a:highlight>
                  <a:srgbClr val="FFFFFF"/>
                </a:highlight>
                <a:latin typeface="Fira Sans Extra Condensed"/>
                <a:ea typeface="Fira Sans Extra Condensed"/>
                <a:cs typeface="Fira Sans Extra Condensed"/>
                <a:sym typeface="Fira Sans Extra Condensed"/>
              </a:rPr>
              <a:t>of bronchi.</a:t>
            </a:r>
            <a:endParaRPr b="1">
              <a:solidFill>
                <a:srgbClr val="434343"/>
              </a:solidFill>
              <a:highlight>
                <a:srgbClr val="FFFFFF"/>
              </a:highlight>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a:latin typeface="Fira Sans Extra Condensed"/>
              <a:ea typeface="Fira Sans Extra Condensed"/>
              <a:cs typeface="Fira Sans Extra Condensed"/>
              <a:sym typeface="Fira Sans Extra Condensed"/>
            </a:endParaRPr>
          </a:p>
        </p:txBody>
      </p:sp>
      <p:sp>
        <p:nvSpPr>
          <p:cNvPr id="537" name="Google Shape;537;p46"/>
          <p:cNvSpPr txBox="1"/>
          <p:nvPr/>
        </p:nvSpPr>
        <p:spPr>
          <a:xfrm>
            <a:off x="134850" y="4233875"/>
            <a:ext cx="8833800" cy="923400"/>
          </a:xfrm>
          <a:prstGeom prst="rect">
            <a:avLst/>
          </a:prstGeom>
          <a:noFill/>
          <a:ln>
            <a:noFill/>
          </a:ln>
        </p:spPr>
        <p:txBody>
          <a:bodyPr anchorCtr="0" anchor="t" bIns="91425" lIns="91425" spcFirstLastPara="1" rIns="91425" wrap="square" tIns="91425">
            <a:spAutoFit/>
          </a:bodyPr>
          <a:lstStyle/>
          <a:p>
            <a:pPr indent="0" lvl="0" marL="0" rtl="0" algn="just">
              <a:spcBef>
                <a:spcPts val="480"/>
              </a:spcBef>
              <a:spcAft>
                <a:spcPts val="0"/>
              </a:spcAft>
              <a:buNone/>
            </a:pPr>
            <a:r>
              <a:rPr lang="en" sz="1600">
                <a:solidFill>
                  <a:srgbClr val="3D85C6"/>
                </a:solidFill>
                <a:latin typeface="Fira Sans Extra Condensed"/>
                <a:ea typeface="Fira Sans Extra Condensed"/>
                <a:cs typeface="Fira Sans Extra Condensed"/>
                <a:sym typeface="Fira Sans Extra Condensed"/>
              </a:rPr>
              <a:t>The same irritants that cause parasympathetic constrictor reflexes of the airways—smoke, dust, sulfur dioxide, and some of the acidic elements in smog—may also act directly on the lung tissues to initiate local, non-nervous reactions that cause obstructive constriction of the airways.</a:t>
            </a:r>
            <a:endParaRPr sz="2400">
              <a:solidFill>
                <a:srgbClr val="3D85C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7"/>
          <p:cNvSpPr txBox="1"/>
          <p:nvPr>
            <p:ph type="title"/>
          </p:nvPr>
        </p:nvSpPr>
        <p:spPr>
          <a:xfrm>
            <a:off x="672850" y="230400"/>
            <a:ext cx="7710300" cy="6090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3000">
                <a:solidFill>
                  <a:srgbClr val="434343"/>
                </a:solidFill>
              </a:rPr>
              <a:t>Resistance to Airflow in Bronchial Tree</a:t>
            </a:r>
            <a:endParaRPr sz="3000">
              <a:solidFill>
                <a:srgbClr val="434343"/>
              </a:solidFill>
            </a:endParaRPr>
          </a:p>
          <a:p>
            <a:pPr indent="0" lvl="0" marL="0" rtl="0" algn="l">
              <a:spcBef>
                <a:spcPts val="1200"/>
              </a:spcBef>
              <a:spcAft>
                <a:spcPts val="0"/>
              </a:spcAft>
              <a:buNone/>
            </a:pPr>
            <a:r>
              <a:t/>
            </a:r>
            <a:endParaRPr/>
          </a:p>
        </p:txBody>
      </p:sp>
      <p:sp>
        <p:nvSpPr>
          <p:cNvPr id="543" name="Google Shape;543;p47"/>
          <p:cNvSpPr/>
          <p:nvPr/>
        </p:nvSpPr>
        <p:spPr>
          <a:xfrm>
            <a:off x="557100" y="1079550"/>
            <a:ext cx="464100" cy="441000"/>
          </a:xfrm>
          <a:prstGeom prst="ellipse">
            <a:avLst/>
          </a:prstGeom>
          <a:solidFill>
            <a:schemeClr val="dk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Fira Sans Extra Condensed"/>
              <a:ea typeface="Fira Sans Extra Condensed"/>
              <a:cs typeface="Fira Sans Extra Condensed"/>
              <a:sym typeface="Fira Sans Extra Condensed"/>
            </a:endParaRPr>
          </a:p>
        </p:txBody>
      </p:sp>
      <p:sp>
        <p:nvSpPr>
          <p:cNvPr id="544" name="Google Shape;544;p47"/>
          <p:cNvSpPr/>
          <p:nvPr/>
        </p:nvSpPr>
        <p:spPr>
          <a:xfrm>
            <a:off x="557100" y="2378750"/>
            <a:ext cx="464100" cy="441000"/>
          </a:xfrm>
          <a:prstGeom prst="ellipse">
            <a:avLst/>
          </a:prstGeom>
          <a:solidFill>
            <a:schemeClr val="dk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Fira Sans Extra Condensed"/>
              <a:ea typeface="Fira Sans Extra Condensed"/>
              <a:cs typeface="Fira Sans Extra Condensed"/>
              <a:sym typeface="Fira Sans Extra Condensed"/>
            </a:endParaRPr>
          </a:p>
        </p:txBody>
      </p:sp>
      <p:sp>
        <p:nvSpPr>
          <p:cNvPr id="545" name="Google Shape;545;p47"/>
          <p:cNvSpPr txBox="1"/>
          <p:nvPr/>
        </p:nvSpPr>
        <p:spPr>
          <a:xfrm>
            <a:off x="1018750" y="1044288"/>
            <a:ext cx="7101600" cy="8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700">
                <a:solidFill>
                  <a:srgbClr val="434343"/>
                </a:solidFill>
                <a:latin typeface="Fira Sans Extra Condensed"/>
                <a:ea typeface="Fira Sans Extra Condensed"/>
                <a:cs typeface="Fira Sans Extra Condensed"/>
                <a:sym typeface="Fira Sans Extra Condensed"/>
              </a:rPr>
              <a:t>The </a:t>
            </a:r>
            <a:r>
              <a:rPr lang="en" sz="1700">
                <a:solidFill>
                  <a:srgbClr val="CC4125"/>
                </a:solidFill>
                <a:latin typeface="Fira Sans Extra Condensed"/>
                <a:ea typeface="Fira Sans Extra Condensed"/>
                <a:cs typeface="Fira Sans Extra Condensed"/>
                <a:sym typeface="Fira Sans Extra Condensed"/>
              </a:rPr>
              <a:t>greatest </a:t>
            </a:r>
            <a:r>
              <a:rPr lang="en" sz="1700">
                <a:solidFill>
                  <a:srgbClr val="434343"/>
                </a:solidFill>
                <a:latin typeface="Fira Sans Extra Condensed"/>
                <a:ea typeface="Fira Sans Extra Condensed"/>
                <a:cs typeface="Fira Sans Extra Condensed"/>
                <a:sym typeface="Fira Sans Extra Condensed"/>
              </a:rPr>
              <a:t>amount of </a:t>
            </a:r>
            <a:r>
              <a:rPr lang="en" sz="1700">
                <a:solidFill>
                  <a:srgbClr val="CC4125"/>
                </a:solidFill>
                <a:latin typeface="Fira Sans Extra Condensed"/>
                <a:ea typeface="Fira Sans Extra Condensed"/>
                <a:cs typeface="Fira Sans Extra Condensed"/>
                <a:sym typeface="Fira Sans Extra Condensed"/>
              </a:rPr>
              <a:t>resistance </a:t>
            </a:r>
            <a:r>
              <a:rPr lang="en" sz="1700">
                <a:solidFill>
                  <a:srgbClr val="434343"/>
                </a:solidFill>
                <a:latin typeface="Fira Sans Extra Condensed"/>
                <a:ea typeface="Fira Sans Extra Condensed"/>
                <a:cs typeface="Fira Sans Extra Condensed"/>
                <a:sym typeface="Fira Sans Extra Condensed"/>
              </a:rPr>
              <a:t>to airflow occurs in</a:t>
            </a:r>
            <a:endParaRPr sz="1700">
              <a:solidFill>
                <a:srgbClr val="434343"/>
              </a:solidFill>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sz="1300">
              <a:latin typeface="Fira Sans Extra Condensed"/>
              <a:ea typeface="Fira Sans Extra Condensed"/>
              <a:cs typeface="Fira Sans Extra Condensed"/>
              <a:sym typeface="Fira Sans Extra Condensed"/>
            </a:endParaRPr>
          </a:p>
        </p:txBody>
      </p:sp>
      <p:sp>
        <p:nvSpPr>
          <p:cNvPr id="546" name="Google Shape;546;p47"/>
          <p:cNvSpPr txBox="1"/>
          <p:nvPr/>
        </p:nvSpPr>
        <p:spPr>
          <a:xfrm>
            <a:off x="1021200" y="1381250"/>
            <a:ext cx="8122800" cy="946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1200"/>
              </a:spcBef>
              <a:spcAft>
                <a:spcPts val="0"/>
              </a:spcAft>
              <a:buClr>
                <a:srgbClr val="434343"/>
              </a:buClr>
              <a:buSzPts val="1500"/>
              <a:buFont typeface="Fira Sans Extra Condensed"/>
              <a:buChar char="●"/>
            </a:pPr>
            <a:r>
              <a:rPr lang="en" sz="1500">
                <a:solidFill>
                  <a:srgbClr val="CC4125"/>
                </a:solidFill>
                <a:latin typeface="Fira Sans Extra Condensed"/>
                <a:ea typeface="Fira Sans Extra Condensed"/>
                <a:cs typeface="Fira Sans Extra Condensed"/>
                <a:sym typeface="Fira Sans Extra Condensed"/>
              </a:rPr>
              <a:t>Larger </a:t>
            </a:r>
            <a:r>
              <a:rPr lang="en" sz="1500">
                <a:solidFill>
                  <a:srgbClr val="434343"/>
                </a:solidFill>
                <a:latin typeface="Fira Sans Extra Condensed"/>
                <a:ea typeface="Fira Sans Extra Condensed"/>
                <a:cs typeface="Fira Sans Extra Condensed"/>
                <a:sym typeface="Fira Sans Extra Condensed"/>
              </a:rPr>
              <a:t>bronch</a:t>
            </a:r>
            <a:r>
              <a:rPr lang="en" sz="1500">
                <a:solidFill>
                  <a:srgbClr val="CC4125"/>
                </a:solidFill>
                <a:latin typeface="Fira Sans Extra Condensed"/>
                <a:ea typeface="Fira Sans Extra Condensed"/>
                <a:cs typeface="Fira Sans Extra Condensed"/>
                <a:sym typeface="Fira Sans Extra Condensed"/>
              </a:rPr>
              <a:t>io</a:t>
            </a:r>
            <a:r>
              <a:rPr lang="en" sz="1500">
                <a:solidFill>
                  <a:srgbClr val="434343"/>
                </a:solidFill>
                <a:latin typeface="Fira Sans Extra Condensed"/>
                <a:ea typeface="Fira Sans Extra Condensed"/>
                <a:cs typeface="Fira Sans Extra Condensed"/>
                <a:sym typeface="Fira Sans Extra Condensed"/>
              </a:rPr>
              <a:t>les.</a:t>
            </a:r>
            <a:endParaRPr sz="1500">
              <a:solidFill>
                <a:srgbClr val="434343"/>
              </a:solidFill>
              <a:latin typeface="Fira Sans Extra Condensed"/>
              <a:ea typeface="Fira Sans Extra Condensed"/>
              <a:cs typeface="Fira Sans Extra Condensed"/>
              <a:sym typeface="Fira Sans Extra Condensed"/>
            </a:endParaRPr>
          </a:p>
          <a:p>
            <a:pPr indent="-323850" lvl="0" marL="457200" rtl="0" algn="l">
              <a:lnSpc>
                <a:spcPct val="115000"/>
              </a:lnSpc>
              <a:spcBef>
                <a:spcPts val="0"/>
              </a:spcBef>
              <a:spcAft>
                <a:spcPts val="0"/>
              </a:spcAft>
              <a:buClr>
                <a:srgbClr val="434343"/>
              </a:buClr>
              <a:buSzPts val="1500"/>
              <a:buFont typeface="Fira Sans Extra Condensed"/>
              <a:buChar char="●"/>
            </a:pPr>
            <a:r>
              <a:rPr lang="en" sz="1500">
                <a:solidFill>
                  <a:srgbClr val="CC4125"/>
                </a:solidFill>
                <a:latin typeface="Fira Sans Extra Condensed"/>
                <a:ea typeface="Fira Sans Extra Condensed"/>
                <a:cs typeface="Fira Sans Extra Condensed"/>
                <a:sym typeface="Fira Sans Extra Condensed"/>
              </a:rPr>
              <a:t>Bronchi </a:t>
            </a:r>
            <a:r>
              <a:rPr lang="en" sz="1500">
                <a:solidFill>
                  <a:srgbClr val="434343"/>
                </a:solidFill>
                <a:latin typeface="Fira Sans Extra Condensed"/>
                <a:ea typeface="Fira Sans Extra Condensed"/>
                <a:cs typeface="Fira Sans Extra Condensed"/>
                <a:sym typeface="Fira Sans Extra Condensed"/>
              </a:rPr>
              <a:t>near </a:t>
            </a:r>
            <a:r>
              <a:rPr lang="en" sz="1500">
                <a:solidFill>
                  <a:srgbClr val="CC4125"/>
                </a:solidFill>
                <a:latin typeface="Fira Sans Extra Condensed"/>
                <a:ea typeface="Fira Sans Extra Condensed"/>
                <a:cs typeface="Fira Sans Extra Condensed"/>
                <a:sym typeface="Fira Sans Extra Condensed"/>
              </a:rPr>
              <a:t>trachea</a:t>
            </a:r>
            <a:r>
              <a:rPr lang="en" sz="1500">
                <a:solidFill>
                  <a:srgbClr val="434343"/>
                </a:solidFill>
                <a:latin typeface="Fira Sans Extra Condensed"/>
                <a:ea typeface="Fira Sans Extra Condensed"/>
                <a:cs typeface="Fira Sans Extra Condensed"/>
                <a:sym typeface="Fira Sans Extra Condensed"/>
              </a:rPr>
              <a:t>. Why?</a:t>
            </a:r>
            <a:endParaRPr sz="1500">
              <a:solidFill>
                <a:srgbClr val="434343"/>
              </a:solidFill>
              <a:latin typeface="Fira Sans Extra Condensed"/>
              <a:ea typeface="Fira Sans Extra Condensed"/>
              <a:cs typeface="Fira Sans Extra Condensed"/>
              <a:sym typeface="Fira Sans Extra Condensed"/>
            </a:endParaRPr>
          </a:p>
          <a:p>
            <a:pPr indent="-323850" lvl="0" marL="457200" rtl="0" algn="l">
              <a:lnSpc>
                <a:spcPct val="115000"/>
              </a:lnSpc>
              <a:spcBef>
                <a:spcPts val="0"/>
              </a:spcBef>
              <a:spcAft>
                <a:spcPts val="0"/>
              </a:spcAft>
              <a:buClr>
                <a:srgbClr val="434343"/>
              </a:buClr>
              <a:buSzPts val="1500"/>
              <a:buFont typeface="Fira Sans Extra Condensed"/>
              <a:buChar char="●"/>
            </a:pPr>
            <a:r>
              <a:rPr lang="en" sz="1300">
                <a:solidFill>
                  <a:srgbClr val="CC4125"/>
                </a:solidFill>
                <a:latin typeface="Fira Sans Extra Condensed"/>
                <a:ea typeface="Fira Sans Extra Condensed"/>
                <a:cs typeface="Fira Sans Extra Condensed"/>
                <a:sym typeface="Fira Sans Extra Condensed"/>
              </a:rPr>
              <a:t>Few </a:t>
            </a:r>
            <a:r>
              <a:rPr lang="en" sz="1300">
                <a:solidFill>
                  <a:srgbClr val="434343"/>
                </a:solidFill>
                <a:latin typeface="Fira Sans Extra Condensed"/>
                <a:ea typeface="Fira Sans Extra Condensed"/>
                <a:cs typeface="Fira Sans Extra Condensed"/>
                <a:sym typeface="Fira Sans Extra Condensed"/>
              </a:rPr>
              <a:t>larger </a:t>
            </a:r>
            <a:r>
              <a:rPr lang="en" sz="1300">
                <a:solidFill>
                  <a:srgbClr val="CC4125"/>
                </a:solidFill>
                <a:latin typeface="Fira Sans Extra Condensed"/>
                <a:ea typeface="Fira Sans Extra Condensed"/>
                <a:cs typeface="Fira Sans Extra Condensed"/>
                <a:sym typeface="Fira Sans Extra Condensed"/>
              </a:rPr>
              <a:t>bronchi </a:t>
            </a:r>
            <a:r>
              <a:rPr lang="en" sz="1300">
                <a:solidFill>
                  <a:srgbClr val="434343"/>
                </a:solidFill>
                <a:latin typeface="Fira Sans Extra Condensed"/>
                <a:ea typeface="Fira Sans Extra Condensed"/>
                <a:cs typeface="Fira Sans Extra Condensed"/>
                <a:sym typeface="Fira Sans Extra Condensed"/>
              </a:rPr>
              <a:t>in comparison with approximately 65,000 parallel terminal bronchioles</a:t>
            </a:r>
            <a:endParaRPr sz="1300">
              <a:latin typeface="Fira Sans Extra Condensed"/>
              <a:ea typeface="Fira Sans Extra Condensed"/>
              <a:cs typeface="Fira Sans Extra Condensed"/>
              <a:sym typeface="Fira Sans Extra Condensed"/>
            </a:endParaRPr>
          </a:p>
        </p:txBody>
      </p:sp>
      <p:sp>
        <p:nvSpPr>
          <p:cNvPr id="547" name="Google Shape;547;p47"/>
          <p:cNvSpPr txBox="1"/>
          <p:nvPr/>
        </p:nvSpPr>
        <p:spPr>
          <a:xfrm>
            <a:off x="1107450" y="2362725"/>
            <a:ext cx="6776700" cy="136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500">
                <a:solidFill>
                  <a:srgbClr val="434343"/>
                </a:solidFill>
                <a:latin typeface="Fira Sans Extra Condensed"/>
                <a:ea typeface="Fira Sans Extra Condensed"/>
                <a:cs typeface="Fira Sans Extra Condensed"/>
                <a:sym typeface="Fira Sans Extra Condensed"/>
              </a:rPr>
              <a:t>In some </a:t>
            </a:r>
            <a:r>
              <a:rPr lang="en" sz="1500">
                <a:solidFill>
                  <a:srgbClr val="CC4125"/>
                </a:solidFill>
                <a:latin typeface="Fira Sans Extra Condensed"/>
                <a:ea typeface="Fira Sans Extra Condensed"/>
                <a:cs typeface="Fira Sans Extra Condensed"/>
                <a:sym typeface="Fira Sans Extra Condensed"/>
              </a:rPr>
              <a:t>disease </a:t>
            </a:r>
            <a:r>
              <a:rPr lang="en" sz="1500">
                <a:solidFill>
                  <a:srgbClr val="434343"/>
                </a:solidFill>
                <a:latin typeface="Fira Sans Extra Condensed"/>
                <a:ea typeface="Fira Sans Extra Condensed"/>
                <a:cs typeface="Fira Sans Extra Condensed"/>
                <a:sym typeface="Fira Sans Extra Condensed"/>
              </a:rPr>
              <a:t>conditions, </a:t>
            </a:r>
            <a:r>
              <a:rPr lang="en" sz="1500">
                <a:solidFill>
                  <a:srgbClr val="CC4125"/>
                </a:solidFill>
                <a:latin typeface="Fira Sans Extra Condensed"/>
                <a:ea typeface="Fira Sans Extra Condensed"/>
                <a:cs typeface="Fira Sans Extra Condensed"/>
                <a:sym typeface="Fira Sans Extra Condensed"/>
              </a:rPr>
              <a:t>smaller bronchioles </a:t>
            </a:r>
            <a:r>
              <a:rPr lang="en" sz="1500">
                <a:solidFill>
                  <a:srgbClr val="434343"/>
                </a:solidFill>
                <a:latin typeface="Fira Sans Extra Condensed"/>
                <a:ea typeface="Fira Sans Extra Condensed"/>
                <a:cs typeface="Fira Sans Extra Condensed"/>
                <a:sym typeface="Fira Sans Extra Condensed"/>
              </a:rPr>
              <a:t>play a greater role in determining airflow </a:t>
            </a:r>
            <a:r>
              <a:rPr lang="en" sz="1500">
                <a:solidFill>
                  <a:srgbClr val="CC4125"/>
                </a:solidFill>
                <a:latin typeface="Fira Sans Extra Condensed"/>
                <a:ea typeface="Fira Sans Extra Condensed"/>
                <a:cs typeface="Fira Sans Extra Condensed"/>
                <a:sym typeface="Fira Sans Extra Condensed"/>
              </a:rPr>
              <a:t>resistance</a:t>
            </a:r>
            <a:r>
              <a:rPr lang="en" sz="1500">
                <a:solidFill>
                  <a:srgbClr val="434343"/>
                </a:solidFill>
                <a:latin typeface="Fira Sans Extra Condensed"/>
                <a:ea typeface="Fira Sans Extra Condensed"/>
                <a:cs typeface="Fira Sans Extra Condensed"/>
                <a:sym typeface="Fira Sans Extra Condensed"/>
              </a:rPr>
              <a:t>. Why?</a:t>
            </a:r>
            <a:endParaRPr sz="1000">
              <a:latin typeface="Fira Sans Extra Condensed"/>
              <a:ea typeface="Fira Sans Extra Condensed"/>
              <a:cs typeface="Fira Sans Extra Condensed"/>
              <a:sym typeface="Fira Sans Extra Condensed"/>
            </a:endParaRPr>
          </a:p>
          <a:p>
            <a:pPr indent="-323850" lvl="0" marL="457200" rtl="0" algn="l">
              <a:lnSpc>
                <a:spcPct val="115000"/>
              </a:lnSpc>
              <a:spcBef>
                <a:spcPts val="1200"/>
              </a:spcBef>
              <a:spcAft>
                <a:spcPts val="0"/>
              </a:spcAft>
              <a:buClr>
                <a:srgbClr val="434343"/>
              </a:buClr>
              <a:buSzPts val="1500"/>
              <a:buFont typeface="Fira Sans Extra Condensed"/>
              <a:buChar char="●"/>
            </a:pPr>
            <a:r>
              <a:rPr lang="en" sz="1500">
                <a:solidFill>
                  <a:srgbClr val="CC4125"/>
                </a:solidFill>
                <a:latin typeface="Fira Sans Extra Condensed"/>
                <a:ea typeface="Fira Sans Extra Condensed"/>
                <a:cs typeface="Fira Sans Extra Condensed"/>
                <a:sym typeface="Fira Sans Extra Condensed"/>
              </a:rPr>
              <a:t>Small </a:t>
            </a:r>
            <a:r>
              <a:rPr lang="en" sz="1500">
                <a:solidFill>
                  <a:srgbClr val="434343"/>
                </a:solidFill>
                <a:latin typeface="Fira Sans Extra Condensed"/>
                <a:ea typeface="Fira Sans Extra Condensed"/>
                <a:cs typeface="Fira Sans Extra Condensed"/>
                <a:sym typeface="Fira Sans Extra Condensed"/>
              </a:rPr>
              <a:t>size.</a:t>
            </a:r>
            <a:endParaRPr sz="1500">
              <a:solidFill>
                <a:srgbClr val="434343"/>
              </a:solidFill>
              <a:latin typeface="Fira Sans Extra Condensed"/>
              <a:ea typeface="Fira Sans Extra Condensed"/>
              <a:cs typeface="Fira Sans Extra Condensed"/>
              <a:sym typeface="Fira Sans Extra Condensed"/>
            </a:endParaRPr>
          </a:p>
          <a:p>
            <a:pPr indent="-323850" lvl="0" marL="457200" rtl="0" algn="l">
              <a:lnSpc>
                <a:spcPct val="115000"/>
              </a:lnSpc>
              <a:spcBef>
                <a:spcPts val="0"/>
              </a:spcBef>
              <a:spcAft>
                <a:spcPts val="0"/>
              </a:spcAft>
              <a:buClr>
                <a:srgbClr val="434343"/>
              </a:buClr>
              <a:buSzPts val="1500"/>
              <a:buFont typeface="Fira Sans Extra Condensed"/>
              <a:buChar char="●"/>
            </a:pPr>
            <a:r>
              <a:rPr lang="en" sz="1500">
                <a:solidFill>
                  <a:srgbClr val="434343"/>
                </a:solidFill>
                <a:latin typeface="Fira Sans Extra Condensed"/>
                <a:ea typeface="Fira Sans Extra Condensed"/>
                <a:cs typeface="Fira Sans Extra Condensed"/>
                <a:sym typeface="Fira Sans Extra Condensed"/>
              </a:rPr>
              <a:t>Easily </a:t>
            </a:r>
            <a:r>
              <a:rPr lang="en" sz="1500">
                <a:solidFill>
                  <a:srgbClr val="CC4125"/>
                </a:solidFill>
                <a:latin typeface="Fira Sans Extra Condensed"/>
                <a:ea typeface="Fira Sans Extra Condensed"/>
                <a:cs typeface="Fira Sans Extra Condensed"/>
                <a:sym typeface="Fira Sans Extra Condensed"/>
              </a:rPr>
              <a:t>occluded </a:t>
            </a:r>
            <a:r>
              <a:rPr lang="en" sz="1500">
                <a:solidFill>
                  <a:srgbClr val="434343"/>
                </a:solidFill>
                <a:latin typeface="Fira Sans Extra Condensed"/>
                <a:ea typeface="Fira Sans Extra Condensed"/>
                <a:cs typeface="Fira Sans Extra Condensed"/>
                <a:sym typeface="Fira Sans Extra Condensed"/>
              </a:rPr>
              <a:t>by : </a:t>
            </a:r>
            <a:endParaRPr sz="1300">
              <a:latin typeface="Fira Sans Extra Condensed"/>
              <a:ea typeface="Fira Sans Extra Condensed"/>
              <a:cs typeface="Fira Sans Extra Condensed"/>
              <a:sym typeface="Fira Sans Extra Condensed"/>
            </a:endParaRPr>
          </a:p>
        </p:txBody>
      </p:sp>
      <p:sp>
        <p:nvSpPr>
          <p:cNvPr id="548" name="Google Shape;548;p47"/>
          <p:cNvSpPr txBox="1"/>
          <p:nvPr/>
        </p:nvSpPr>
        <p:spPr>
          <a:xfrm>
            <a:off x="317625" y="4467175"/>
            <a:ext cx="5301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a:solidFill>
                  <a:srgbClr val="434343"/>
                </a:solidFill>
                <a:latin typeface="Fira Sans Extra Condensed"/>
                <a:ea typeface="Fira Sans Extra Condensed"/>
                <a:cs typeface="Fira Sans Extra Condensed"/>
                <a:sym typeface="Fira Sans Extra Condensed"/>
              </a:rPr>
              <a:t>- </a:t>
            </a:r>
            <a:r>
              <a:rPr lang="en">
                <a:solidFill>
                  <a:srgbClr val="434343"/>
                </a:solidFill>
                <a:latin typeface="Fira Sans Extra Condensed"/>
                <a:ea typeface="Fira Sans Extra Condensed"/>
                <a:cs typeface="Fira Sans Extra Condensed"/>
                <a:sym typeface="Fira Sans Extra Condensed"/>
              </a:rPr>
              <a:t>Airway resistance is </a:t>
            </a:r>
            <a:r>
              <a:rPr lang="en">
                <a:solidFill>
                  <a:srgbClr val="CC4125"/>
                </a:solidFill>
                <a:latin typeface="Fira Sans Extra Condensed"/>
                <a:ea typeface="Fira Sans Extra Condensed"/>
                <a:cs typeface="Fira Sans Extra Condensed"/>
                <a:sym typeface="Fira Sans Extra Condensed"/>
              </a:rPr>
              <a:t>inversely </a:t>
            </a:r>
            <a:r>
              <a:rPr lang="en">
                <a:solidFill>
                  <a:srgbClr val="434343"/>
                </a:solidFill>
                <a:latin typeface="Fira Sans Extra Condensed"/>
                <a:ea typeface="Fira Sans Extra Condensed"/>
                <a:cs typeface="Fira Sans Extra Condensed"/>
                <a:sym typeface="Fira Sans Extra Condensed"/>
              </a:rPr>
              <a:t>proportional to lung volume.</a:t>
            </a:r>
            <a:endParaRPr>
              <a:latin typeface="Fira Sans Extra Condensed"/>
              <a:ea typeface="Fira Sans Extra Condensed"/>
              <a:cs typeface="Fira Sans Extra Condensed"/>
              <a:sym typeface="Fira Sans Extra Condensed"/>
            </a:endParaRPr>
          </a:p>
        </p:txBody>
      </p:sp>
      <p:sp>
        <p:nvSpPr>
          <p:cNvPr id="549" name="Google Shape;549;p47"/>
          <p:cNvSpPr txBox="1"/>
          <p:nvPr/>
        </p:nvSpPr>
        <p:spPr>
          <a:xfrm>
            <a:off x="1299500" y="3642025"/>
            <a:ext cx="82788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b="1" lang="en" sz="1300">
                <a:solidFill>
                  <a:schemeClr val="dk1"/>
                </a:solidFill>
                <a:latin typeface="Fira Sans Extra Condensed"/>
                <a:ea typeface="Fira Sans Extra Condensed"/>
                <a:cs typeface="Fira Sans Extra Condensed"/>
                <a:sym typeface="Fira Sans Extra Condensed"/>
              </a:rPr>
              <a:t>1-</a:t>
            </a:r>
            <a:r>
              <a:rPr lang="en" sz="1300">
                <a:solidFill>
                  <a:srgbClr val="CC4125"/>
                </a:solidFill>
                <a:latin typeface="Fira Sans Extra Condensed"/>
                <a:ea typeface="Fira Sans Extra Condensed"/>
                <a:cs typeface="Fira Sans Extra Condensed"/>
                <a:sym typeface="Fira Sans Extra Condensed"/>
              </a:rPr>
              <a:t> </a:t>
            </a:r>
            <a:r>
              <a:rPr lang="en" sz="1300">
                <a:solidFill>
                  <a:srgbClr val="CC4125"/>
                </a:solidFill>
                <a:latin typeface="Fira Sans Extra Condensed"/>
                <a:ea typeface="Fira Sans Extra Condensed"/>
                <a:cs typeface="Fira Sans Extra Condensed"/>
                <a:sym typeface="Fira Sans Extra Condensed"/>
              </a:rPr>
              <a:t>Muscle contraction </a:t>
            </a:r>
            <a:r>
              <a:rPr lang="en" sz="1300">
                <a:solidFill>
                  <a:srgbClr val="434343"/>
                </a:solidFill>
                <a:latin typeface="Fira Sans Extra Condensed"/>
                <a:ea typeface="Fira Sans Extra Condensed"/>
                <a:cs typeface="Fira Sans Extra Condensed"/>
                <a:sym typeface="Fira Sans Extra Condensed"/>
              </a:rPr>
              <a:t>in their walls </a:t>
            </a:r>
            <a:r>
              <a:rPr b="1" lang="en" sz="1300">
                <a:solidFill>
                  <a:schemeClr val="dk1"/>
                </a:solidFill>
                <a:latin typeface="Fira Sans Extra Condensed"/>
                <a:ea typeface="Fira Sans Extra Condensed"/>
                <a:cs typeface="Fira Sans Extra Condensed"/>
                <a:sym typeface="Fira Sans Extra Condensed"/>
              </a:rPr>
              <a:t>2-</a:t>
            </a:r>
            <a:r>
              <a:rPr lang="en" sz="1300">
                <a:solidFill>
                  <a:srgbClr val="CC4125"/>
                </a:solidFill>
                <a:latin typeface="Fira Sans Extra Condensed"/>
                <a:ea typeface="Fira Sans Extra Condensed"/>
                <a:cs typeface="Fira Sans Extra Condensed"/>
                <a:sym typeface="Fira Sans Extra Condensed"/>
              </a:rPr>
              <a:t> Edema </a:t>
            </a:r>
            <a:r>
              <a:rPr lang="en" sz="1300">
                <a:solidFill>
                  <a:srgbClr val="434343"/>
                </a:solidFill>
                <a:latin typeface="Fira Sans Extra Condensed"/>
                <a:ea typeface="Fira Sans Extra Condensed"/>
                <a:cs typeface="Fira Sans Extra Condensed"/>
                <a:sym typeface="Fira Sans Extra Condensed"/>
              </a:rPr>
              <a:t>occurring in the </a:t>
            </a:r>
            <a:r>
              <a:rPr lang="en" sz="1300">
                <a:solidFill>
                  <a:srgbClr val="CC4125"/>
                </a:solidFill>
                <a:latin typeface="Fira Sans Extra Condensed"/>
                <a:ea typeface="Fira Sans Extra Condensed"/>
                <a:cs typeface="Fira Sans Extra Condensed"/>
                <a:sym typeface="Fira Sans Extra Condensed"/>
              </a:rPr>
              <a:t>walls  </a:t>
            </a:r>
            <a:r>
              <a:rPr b="1" lang="en" sz="1300">
                <a:solidFill>
                  <a:schemeClr val="dk1"/>
                </a:solidFill>
                <a:latin typeface="Fira Sans Extra Condensed"/>
                <a:ea typeface="Fira Sans Extra Condensed"/>
                <a:cs typeface="Fira Sans Extra Condensed"/>
                <a:sym typeface="Fira Sans Extra Condensed"/>
              </a:rPr>
              <a:t>3-</a:t>
            </a:r>
            <a:r>
              <a:rPr lang="en" sz="1300">
                <a:solidFill>
                  <a:srgbClr val="CC4125"/>
                </a:solidFill>
                <a:latin typeface="Fira Sans Extra Condensed"/>
                <a:ea typeface="Fira Sans Extra Condensed"/>
                <a:cs typeface="Fira Sans Extra Condensed"/>
                <a:sym typeface="Fira Sans Extra Condensed"/>
              </a:rPr>
              <a:t> Mucus </a:t>
            </a:r>
            <a:r>
              <a:rPr lang="en" sz="1300">
                <a:solidFill>
                  <a:srgbClr val="434343"/>
                </a:solidFill>
                <a:latin typeface="Fira Sans Extra Condensed"/>
                <a:ea typeface="Fira Sans Extra Condensed"/>
                <a:cs typeface="Fira Sans Extra Condensed"/>
                <a:sym typeface="Fira Sans Extra Condensed"/>
              </a:rPr>
              <a:t>collecting in the </a:t>
            </a:r>
            <a:r>
              <a:rPr lang="en" sz="1300">
                <a:solidFill>
                  <a:srgbClr val="CC4125"/>
                </a:solidFill>
                <a:latin typeface="Fira Sans Extra Condensed"/>
                <a:ea typeface="Fira Sans Extra Condensed"/>
                <a:cs typeface="Fira Sans Extra Condensed"/>
                <a:sym typeface="Fira Sans Extra Condensed"/>
              </a:rPr>
              <a:t>lumens </a:t>
            </a:r>
            <a:r>
              <a:rPr lang="en" sz="1300">
                <a:solidFill>
                  <a:srgbClr val="434343"/>
                </a:solidFill>
                <a:latin typeface="Fira Sans Extra Condensed"/>
                <a:ea typeface="Fira Sans Extra Condensed"/>
                <a:cs typeface="Fira Sans Extra Condensed"/>
                <a:sym typeface="Fira Sans Extra Condensed"/>
              </a:rPr>
              <a:t>of </a:t>
            </a:r>
            <a:r>
              <a:rPr lang="en" sz="1300">
                <a:solidFill>
                  <a:srgbClr val="CC4125"/>
                </a:solidFill>
                <a:latin typeface="Fira Sans Extra Condensed"/>
                <a:ea typeface="Fira Sans Extra Condensed"/>
                <a:cs typeface="Fira Sans Extra Condensed"/>
                <a:sym typeface="Fira Sans Extra Condensed"/>
              </a:rPr>
              <a:t>bronchioles</a:t>
            </a:r>
            <a:endParaRPr>
              <a:latin typeface="Arimo"/>
              <a:ea typeface="Arimo"/>
              <a:cs typeface="Arimo"/>
              <a:sym typeface="Arimo"/>
            </a:endParaRPr>
          </a:p>
        </p:txBody>
      </p:sp>
      <p:sp>
        <p:nvSpPr>
          <p:cNvPr id="550" name="Google Shape;550;p47"/>
          <p:cNvSpPr txBox="1"/>
          <p:nvPr/>
        </p:nvSpPr>
        <p:spPr>
          <a:xfrm>
            <a:off x="672850" y="4054950"/>
            <a:ext cx="42009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rgbClr val="434343"/>
                </a:solidFill>
                <a:latin typeface="Fira Sans Extra Condensed"/>
                <a:ea typeface="Fira Sans Extra Condensed"/>
                <a:cs typeface="Fira Sans Extra Condensed"/>
                <a:sym typeface="Fira Sans Extra Condensed"/>
              </a:rPr>
              <a:t>Airway Resistance &amp; Lung Volume</a:t>
            </a:r>
            <a:endParaRPr b="1" sz="2000">
              <a:solidFill>
                <a:srgbClr val="434343"/>
              </a:solidFill>
              <a:latin typeface="Fira Sans Extra Condensed"/>
              <a:ea typeface="Fira Sans Extra Condensed"/>
              <a:cs typeface="Fira Sans Extra Condensed"/>
              <a:sym typeface="Fira Sans Extra Condensed"/>
            </a:endParaRPr>
          </a:p>
        </p:txBody>
      </p:sp>
      <p:sp>
        <p:nvSpPr>
          <p:cNvPr id="551" name="Google Shape;551;p47"/>
          <p:cNvSpPr txBox="1"/>
          <p:nvPr/>
        </p:nvSpPr>
        <p:spPr>
          <a:xfrm>
            <a:off x="7181400" y="44725"/>
            <a:ext cx="1962600" cy="240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900">
                <a:solidFill>
                  <a:srgbClr val="70AD47"/>
                </a:solidFill>
                <a:latin typeface="Fira Sans Extra Condensed"/>
                <a:ea typeface="Fira Sans Extra Condensed"/>
                <a:cs typeface="Fira Sans Extra Condensed"/>
                <a:sym typeface="Fira Sans Extra Condensed"/>
              </a:rPr>
              <a:t>Resistance is higher in trachea (larger size) than terminal bronchioles (smaller size) </a:t>
            </a:r>
            <a:r>
              <a:rPr b="1" lang="en" sz="900">
                <a:solidFill>
                  <a:srgbClr val="70AD47"/>
                </a:solidFill>
                <a:latin typeface="Fira Sans Extra Condensed"/>
                <a:ea typeface="Fira Sans Extra Condensed"/>
                <a:cs typeface="Fira Sans Extra Condensed"/>
                <a:sym typeface="Fira Sans Extra Condensed"/>
              </a:rPr>
              <a:t>why?</a:t>
            </a:r>
            <a:endParaRPr b="1" sz="900">
              <a:solidFill>
                <a:srgbClr val="70AD47"/>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900">
                <a:solidFill>
                  <a:srgbClr val="70AD47"/>
                </a:solidFill>
                <a:latin typeface="Fira Sans Extra Condensed"/>
                <a:ea typeface="Fira Sans Extra Condensed"/>
                <a:cs typeface="Fira Sans Extra Condensed"/>
                <a:sym typeface="Fira Sans Extra Condensed"/>
              </a:rPr>
              <a:t>High number of T.B. means more volume → reduced resistance.</a:t>
            </a:r>
            <a:endParaRPr sz="900">
              <a:solidFill>
                <a:srgbClr val="70AD47"/>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900">
                <a:solidFill>
                  <a:srgbClr val="70AD47"/>
                </a:solidFill>
                <a:latin typeface="Fira Sans Extra Condensed"/>
                <a:ea typeface="Fira Sans Extra Condensed"/>
                <a:cs typeface="Fira Sans Extra Condensed"/>
                <a:sym typeface="Fira Sans Extra Condensed"/>
              </a:rPr>
              <a:t>The size is considered as cross section (C.S.):</a:t>
            </a:r>
            <a:endParaRPr sz="900">
              <a:solidFill>
                <a:srgbClr val="70AD47"/>
              </a:solidFill>
              <a:latin typeface="Fira Sans Extra Condensed"/>
              <a:ea typeface="Fira Sans Extra Condensed"/>
              <a:cs typeface="Fira Sans Extra Condensed"/>
              <a:sym typeface="Fira Sans Extra Condensed"/>
            </a:endParaRPr>
          </a:p>
          <a:p>
            <a:pPr indent="0" lvl="0" marL="0" rtl="0" algn="l">
              <a:lnSpc>
                <a:spcPct val="115000"/>
              </a:lnSpc>
              <a:spcBef>
                <a:spcPts val="1200"/>
              </a:spcBef>
              <a:spcAft>
                <a:spcPts val="0"/>
              </a:spcAft>
              <a:buNone/>
            </a:pPr>
            <a:r>
              <a:rPr lang="en" sz="900">
                <a:solidFill>
                  <a:srgbClr val="70AD47"/>
                </a:solidFill>
                <a:latin typeface="Fira Sans Extra Condensed"/>
                <a:ea typeface="Fira Sans Extra Condensed"/>
                <a:cs typeface="Fira Sans Extra Condensed"/>
                <a:sym typeface="Fira Sans Extra Condensed"/>
              </a:rPr>
              <a:t>C.S. of terminal bronchioles &gt; C. S. of trachea</a:t>
            </a:r>
            <a:endParaRPr sz="900">
              <a:solidFill>
                <a:srgbClr val="70AD47"/>
              </a:solidFill>
              <a:latin typeface="Fira Sans Extra Condensed"/>
              <a:ea typeface="Fira Sans Extra Condensed"/>
              <a:cs typeface="Fira Sans Extra Condensed"/>
              <a:sym typeface="Fira Sans Extra Condensed"/>
            </a:endParaRPr>
          </a:p>
          <a:p>
            <a:pPr indent="0" lvl="0" marL="0" rtl="0" algn="l">
              <a:spcBef>
                <a:spcPts val="1200"/>
              </a:spcBef>
              <a:spcAft>
                <a:spcPts val="0"/>
              </a:spcAft>
              <a:buNone/>
            </a:pPr>
            <a:r>
              <a:t/>
            </a:r>
            <a:endParaRPr sz="1100">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8"/>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MCQ</a:t>
            </a:r>
            <a:endParaRPr sz="3000"/>
          </a:p>
        </p:txBody>
      </p:sp>
      <p:graphicFrame>
        <p:nvGraphicFramePr>
          <p:cNvPr id="557" name="Google Shape;557;p48"/>
          <p:cNvGraphicFramePr/>
          <p:nvPr/>
        </p:nvGraphicFramePr>
        <p:xfrm>
          <a:off x="714300" y="1047750"/>
          <a:ext cx="3000000" cy="3000000"/>
        </p:xfrm>
        <a:graphic>
          <a:graphicData uri="http://schemas.openxmlformats.org/drawingml/2006/table">
            <a:tbl>
              <a:tblPr>
                <a:noFill/>
                <a:tableStyleId>{3C0724A4-A309-4E60-8F02-0B992F68AEC8}</a:tableStyleId>
              </a:tblPr>
              <a:tblGrid>
                <a:gridCol w="1958175"/>
                <a:gridCol w="1958175"/>
                <a:gridCol w="1958175"/>
                <a:gridCol w="1958175"/>
              </a:tblGrid>
              <a:tr h="466250">
                <a:tc gridSpan="4">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1- lung surfactant is </a:t>
                      </a:r>
                      <a:r>
                        <a:rPr lang="en">
                          <a:latin typeface="Fira Sans Extra Condensed"/>
                          <a:ea typeface="Fira Sans Extra Condensed"/>
                          <a:cs typeface="Fira Sans Extra Condensed"/>
                          <a:sym typeface="Fira Sans Extra Condensed"/>
                        </a:rPr>
                        <a:t>produced</a:t>
                      </a:r>
                      <a:r>
                        <a:rPr lang="en">
                          <a:latin typeface="Fira Sans Extra Condensed"/>
                          <a:ea typeface="Fira Sans Extra Condensed"/>
                          <a:cs typeface="Fira Sans Extra Condensed"/>
                          <a:sym typeface="Fira Sans Extra Condensed"/>
                        </a:rPr>
                        <a:t> by?</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A- pneumocytes I</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B- pneumocytes II</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C- </a:t>
                      </a:r>
                      <a:r>
                        <a:rPr lang="en" sz="1200">
                          <a:latin typeface="Fira Sans Extra Condensed"/>
                          <a:ea typeface="Fira Sans Extra Condensed"/>
                          <a:cs typeface="Fira Sans Extra Condensed"/>
                          <a:sym typeface="Fira Sans Extra Condensed"/>
                        </a:rPr>
                        <a:t>alveolar macrophage</a:t>
                      </a:r>
                      <a:endParaRPr sz="1200">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D- mast cell</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2- All of the following is a part of </a:t>
                      </a:r>
                      <a:r>
                        <a:rPr lang="en">
                          <a:latin typeface="Fira Sans Extra Condensed"/>
                          <a:ea typeface="Fira Sans Extra Condensed"/>
                          <a:cs typeface="Fira Sans Extra Condensed"/>
                          <a:sym typeface="Fira Sans Extra Condensed"/>
                        </a:rPr>
                        <a:t>respiratory</a:t>
                      </a:r>
                      <a:r>
                        <a:rPr lang="en">
                          <a:latin typeface="Fira Sans Extra Condensed"/>
                          <a:ea typeface="Fira Sans Extra Condensed"/>
                          <a:cs typeface="Fira Sans Extra Condensed"/>
                          <a:sym typeface="Fira Sans Extra Condensed"/>
                        </a:rPr>
                        <a:t> upper tract EXCEPT?</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A- Pharynx</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B- Nostralis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C- Trachea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D- Nasal cavity</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3- what is the prevention of RDS in mothers expected </a:t>
                      </a:r>
                      <a:r>
                        <a:rPr lang="en">
                          <a:solidFill>
                            <a:schemeClr val="dk1"/>
                          </a:solidFill>
                          <a:latin typeface="Fira Sans Extra Condensed"/>
                          <a:ea typeface="Fira Sans Extra Condensed"/>
                          <a:cs typeface="Fira Sans Extra Condensed"/>
                          <a:sym typeface="Fira Sans Extra Condensed"/>
                        </a:rPr>
                        <a:t>to deliver prematurely? </a:t>
                      </a:r>
                      <a:endParaRPr sz="1200">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A- NSAIDs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B- Inhaled surfactant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C- Respiratory support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D- </a:t>
                      </a:r>
                      <a:r>
                        <a:rPr lang="en">
                          <a:solidFill>
                            <a:schemeClr val="dk1"/>
                          </a:solidFill>
                          <a:latin typeface="Fira Sans Extra Condensed"/>
                          <a:ea typeface="Fira Sans Extra Condensed"/>
                          <a:cs typeface="Fira Sans Extra Condensed"/>
                          <a:sym typeface="Fira Sans Extra Condensed"/>
                        </a:rPr>
                        <a:t>Corticosteroid</a:t>
                      </a:r>
                      <a:endParaRPr sz="1200">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4- what is the second functional event in respiration?</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A- Gases transport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B- Diffusion of gases</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C- Ventilation </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D- Regulation</a:t>
                      </a:r>
                      <a:endParaRPr>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bl>
          </a:graphicData>
        </a:graphic>
      </p:graphicFrame>
      <p:sp>
        <p:nvSpPr>
          <p:cNvPr id="558" name="Google Shape;558;p48"/>
          <p:cNvSpPr txBox="1"/>
          <p:nvPr/>
        </p:nvSpPr>
        <p:spPr>
          <a:xfrm rot="10800000">
            <a:off x="8157625" y="4189200"/>
            <a:ext cx="1008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Arimo"/>
                <a:ea typeface="Arimo"/>
                <a:cs typeface="Arimo"/>
                <a:sym typeface="Arimo"/>
              </a:rPr>
              <a:t>1- B</a:t>
            </a:r>
            <a:endParaRPr sz="900">
              <a:latin typeface="Arimo"/>
              <a:ea typeface="Arimo"/>
              <a:cs typeface="Arimo"/>
              <a:sym typeface="Arimo"/>
            </a:endParaRPr>
          </a:p>
          <a:p>
            <a:pPr indent="0" lvl="0" marL="0" rtl="0" algn="l">
              <a:spcBef>
                <a:spcPts val="0"/>
              </a:spcBef>
              <a:spcAft>
                <a:spcPts val="0"/>
              </a:spcAft>
              <a:buNone/>
            </a:pPr>
            <a:r>
              <a:rPr lang="en" sz="900">
                <a:latin typeface="Arimo"/>
                <a:ea typeface="Arimo"/>
                <a:cs typeface="Arimo"/>
                <a:sym typeface="Arimo"/>
              </a:rPr>
              <a:t>2- C</a:t>
            </a:r>
            <a:endParaRPr sz="900">
              <a:latin typeface="Arimo"/>
              <a:ea typeface="Arimo"/>
              <a:cs typeface="Arimo"/>
              <a:sym typeface="Arimo"/>
            </a:endParaRPr>
          </a:p>
          <a:p>
            <a:pPr indent="0" lvl="0" marL="0" rtl="0" algn="l">
              <a:spcBef>
                <a:spcPts val="0"/>
              </a:spcBef>
              <a:spcAft>
                <a:spcPts val="0"/>
              </a:spcAft>
              <a:buNone/>
            </a:pPr>
            <a:r>
              <a:rPr lang="en" sz="900">
                <a:latin typeface="Arimo"/>
                <a:ea typeface="Arimo"/>
                <a:cs typeface="Arimo"/>
                <a:sym typeface="Arimo"/>
              </a:rPr>
              <a:t>3- D</a:t>
            </a:r>
            <a:endParaRPr sz="900">
              <a:latin typeface="Arimo"/>
              <a:ea typeface="Arimo"/>
              <a:cs typeface="Arimo"/>
              <a:sym typeface="Arimo"/>
            </a:endParaRPr>
          </a:p>
          <a:p>
            <a:pPr indent="0" lvl="0" marL="0" rtl="0" algn="l">
              <a:spcBef>
                <a:spcPts val="0"/>
              </a:spcBef>
              <a:spcAft>
                <a:spcPts val="0"/>
              </a:spcAft>
              <a:buNone/>
            </a:pPr>
            <a:r>
              <a:rPr lang="en" sz="900">
                <a:latin typeface="Arimo"/>
                <a:ea typeface="Arimo"/>
                <a:cs typeface="Arimo"/>
                <a:sym typeface="Arimo"/>
              </a:rPr>
              <a:t>4- B</a:t>
            </a:r>
            <a:endParaRPr sz="900">
              <a:latin typeface="Arimo"/>
              <a:ea typeface="Arimo"/>
              <a:cs typeface="Arimo"/>
              <a:sym typeface="Arimo"/>
            </a:endParaRPr>
          </a:p>
          <a:p>
            <a:pPr indent="0" lvl="0" marL="0" rtl="0" algn="l">
              <a:spcBef>
                <a:spcPts val="0"/>
              </a:spcBef>
              <a:spcAft>
                <a:spcPts val="0"/>
              </a:spcAft>
              <a:buNone/>
            </a:pPr>
            <a:r>
              <a:t/>
            </a:r>
            <a:endParaRPr>
              <a:latin typeface="Arimo"/>
              <a:ea typeface="Arimo"/>
              <a:cs typeface="Arimo"/>
              <a:sym typeface="Arimo"/>
            </a:endParaRPr>
          </a:p>
        </p:txBody>
      </p:sp>
      <p:pic>
        <p:nvPicPr>
          <p:cNvPr id="559" name="Google Shape;559;p48">
            <a:hlinkClick r:id="rId3"/>
          </p:cNvPr>
          <p:cNvPicPr preferRelativeResize="0"/>
          <p:nvPr/>
        </p:nvPicPr>
        <p:blipFill rotWithShape="1">
          <a:blip r:embed="rId4">
            <a:alphaModFix/>
          </a:blip>
          <a:srcRect b="0" l="0" r="0" t="0"/>
          <a:stretch/>
        </p:blipFill>
        <p:spPr>
          <a:xfrm>
            <a:off x="8485525" y="51250"/>
            <a:ext cx="597000" cy="597000"/>
          </a:xfrm>
          <a:prstGeom prst="rect">
            <a:avLst/>
          </a:prstGeom>
          <a:noFill/>
          <a:ln>
            <a:noFill/>
          </a:ln>
        </p:spPr>
      </p:pic>
      <p:sp>
        <p:nvSpPr>
          <p:cNvPr id="560" name="Google Shape;560;p48"/>
          <p:cNvSpPr txBox="1"/>
          <p:nvPr/>
        </p:nvSpPr>
        <p:spPr>
          <a:xfrm>
            <a:off x="6497725" y="41950"/>
            <a:ext cx="1721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For more questions</a:t>
            </a:r>
            <a:endParaRPr>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Click here  </a:t>
            </a:r>
            <a:endParaRPr>
              <a:latin typeface="Fira Sans Extra Condensed"/>
              <a:ea typeface="Fira Sans Extra Condensed"/>
              <a:cs typeface="Fira Sans Extra Condensed"/>
              <a:sym typeface="Fira Sans Extra Condensed"/>
            </a:endParaRPr>
          </a:p>
        </p:txBody>
      </p:sp>
      <p:sp>
        <p:nvSpPr>
          <p:cNvPr id="561" name="Google Shape;561;p48"/>
          <p:cNvSpPr/>
          <p:nvPr/>
        </p:nvSpPr>
        <p:spPr>
          <a:xfrm>
            <a:off x="6559225" y="92650"/>
            <a:ext cx="1598400" cy="514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2" name="Google Shape;562;p48"/>
          <p:cNvCxnSpPr>
            <a:stCxn id="561" idx="3"/>
            <a:endCxn id="559" idx="1"/>
          </p:cNvCxnSpPr>
          <p:nvPr/>
        </p:nvCxnSpPr>
        <p:spPr>
          <a:xfrm>
            <a:off x="8157625" y="349750"/>
            <a:ext cx="3279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9"/>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SAQ</a:t>
            </a:r>
            <a:endParaRPr sz="3000"/>
          </a:p>
        </p:txBody>
      </p:sp>
      <p:sp>
        <p:nvSpPr>
          <p:cNvPr id="568" name="Google Shape;568;p49"/>
          <p:cNvSpPr txBox="1"/>
          <p:nvPr/>
        </p:nvSpPr>
        <p:spPr>
          <a:xfrm>
            <a:off x="829950" y="1454925"/>
            <a:ext cx="5061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Fira Sans Extra Condensed"/>
                <a:ea typeface="Fira Sans Extra Condensed"/>
                <a:cs typeface="Fira Sans Extra Condensed"/>
                <a:sym typeface="Fira Sans Extra Condensed"/>
              </a:rPr>
              <a:t>1- Enumerate the functional events in respiration?</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a:solidFill>
                  <a:schemeClr val="dk1"/>
                </a:solidFill>
                <a:latin typeface="Fira Sans Extra Condensed"/>
                <a:ea typeface="Fira Sans Extra Condensed"/>
                <a:cs typeface="Fira Sans Extra Condensed"/>
                <a:sym typeface="Fira Sans Extra Condensed"/>
              </a:rPr>
              <a:t>2- Mention three functions of surfactants?</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a:solidFill>
                  <a:schemeClr val="dk1"/>
                </a:solidFill>
                <a:latin typeface="Fira Sans Extra Condensed"/>
                <a:ea typeface="Fira Sans Extra Condensed"/>
                <a:cs typeface="Fira Sans Extra Condensed"/>
                <a:sym typeface="Fira Sans Extra Condensed"/>
              </a:rPr>
              <a:t>3- in which zone, olfactory receptors are found? </a:t>
            </a:r>
            <a:endParaRPr>
              <a:solidFill>
                <a:schemeClr val="dk1"/>
              </a:solidFill>
              <a:latin typeface="Fira Sans Extra Condensed"/>
              <a:ea typeface="Fira Sans Extra Condensed"/>
              <a:cs typeface="Fira Sans Extra Condensed"/>
              <a:sym typeface="Fira Sans Extra Condensed"/>
            </a:endParaRPr>
          </a:p>
        </p:txBody>
      </p:sp>
      <p:sp>
        <p:nvSpPr>
          <p:cNvPr id="569" name="Google Shape;569;p49"/>
          <p:cNvSpPr txBox="1"/>
          <p:nvPr/>
        </p:nvSpPr>
        <p:spPr>
          <a:xfrm>
            <a:off x="150000" y="4137575"/>
            <a:ext cx="64215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9E9E9E"/>
                </a:solidFill>
                <a:latin typeface="Fira Sans Extra Condensed"/>
                <a:ea typeface="Fira Sans Extra Condensed"/>
                <a:cs typeface="Fira Sans Extra Condensed"/>
                <a:sym typeface="Fira Sans Extra Condensed"/>
              </a:rPr>
              <a:t>1- </a:t>
            </a:r>
            <a:r>
              <a:rPr lang="en" sz="800">
                <a:solidFill>
                  <a:srgbClr val="9E9E9E"/>
                </a:solidFill>
                <a:highlight>
                  <a:schemeClr val="lt1"/>
                </a:highlight>
                <a:latin typeface="Fira Sans Extra Condensed"/>
                <a:ea typeface="Fira Sans Extra Condensed"/>
                <a:cs typeface="Fira Sans Extra Condensed"/>
                <a:sym typeface="Fira Sans Extra Condensed"/>
              </a:rPr>
              <a:t>  Pulmonary ventilation - Diffusion of O</a:t>
            </a:r>
            <a:r>
              <a:rPr lang="en" sz="300">
                <a:solidFill>
                  <a:srgbClr val="9E9E9E"/>
                </a:solidFill>
                <a:highlight>
                  <a:schemeClr val="lt1"/>
                </a:highlight>
                <a:latin typeface="Fira Sans Extra Condensed"/>
                <a:ea typeface="Fira Sans Extra Condensed"/>
                <a:cs typeface="Fira Sans Extra Condensed"/>
                <a:sym typeface="Fira Sans Extra Condensed"/>
              </a:rPr>
              <a:t>2 </a:t>
            </a:r>
            <a:r>
              <a:rPr lang="en" sz="800">
                <a:solidFill>
                  <a:srgbClr val="9E9E9E"/>
                </a:solidFill>
                <a:highlight>
                  <a:schemeClr val="lt1"/>
                </a:highlight>
                <a:latin typeface="Fira Sans Extra Condensed"/>
                <a:ea typeface="Fira Sans Extra Condensed"/>
                <a:cs typeface="Fira Sans Extra Condensed"/>
                <a:sym typeface="Fira Sans Extra Condensed"/>
              </a:rPr>
              <a:t>&amp; CO</a:t>
            </a:r>
            <a:r>
              <a:rPr lang="en" sz="300">
                <a:solidFill>
                  <a:srgbClr val="9E9E9E"/>
                </a:solidFill>
                <a:highlight>
                  <a:schemeClr val="lt1"/>
                </a:highlight>
                <a:latin typeface="Fira Sans Extra Condensed"/>
                <a:ea typeface="Fira Sans Extra Condensed"/>
                <a:cs typeface="Fira Sans Extra Condensed"/>
                <a:sym typeface="Fira Sans Extra Condensed"/>
              </a:rPr>
              <a:t>2 </a:t>
            </a:r>
            <a:r>
              <a:rPr lang="en" sz="800">
                <a:solidFill>
                  <a:srgbClr val="9E9E9E"/>
                </a:solidFill>
                <a:highlight>
                  <a:schemeClr val="lt1"/>
                </a:highlight>
                <a:latin typeface="Fira Sans Extra Condensed"/>
                <a:ea typeface="Fira Sans Extra Condensed"/>
                <a:cs typeface="Fira Sans Extra Condensed"/>
                <a:sym typeface="Fira Sans Extra Condensed"/>
              </a:rPr>
              <a:t> - Transport of O</a:t>
            </a:r>
            <a:r>
              <a:rPr lang="en" sz="300">
                <a:solidFill>
                  <a:srgbClr val="9E9E9E"/>
                </a:solidFill>
                <a:highlight>
                  <a:schemeClr val="lt1"/>
                </a:highlight>
                <a:latin typeface="Fira Sans Extra Condensed"/>
                <a:ea typeface="Fira Sans Extra Condensed"/>
                <a:cs typeface="Fira Sans Extra Condensed"/>
                <a:sym typeface="Fira Sans Extra Condensed"/>
              </a:rPr>
              <a:t>2 </a:t>
            </a:r>
            <a:r>
              <a:rPr lang="en" sz="800">
                <a:solidFill>
                  <a:srgbClr val="9E9E9E"/>
                </a:solidFill>
                <a:highlight>
                  <a:schemeClr val="lt1"/>
                </a:highlight>
                <a:latin typeface="Fira Sans Extra Condensed"/>
                <a:ea typeface="Fira Sans Extra Condensed"/>
                <a:cs typeface="Fira Sans Extra Condensed"/>
                <a:sym typeface="Fira Sans Extra Condensed"/>
              </a:rPr>
              <a:t>&amp; CO</a:t>
            </a:r>
            <a:r>
              <a:rPr lang="en" sz="300">
                <a:solidFill>
                  <a:srgbClr val="9E9E9E"/>
                </a:solidFill>
                <a:highlight>
                  <a:schemeClr val="lt1"/>
                </a:highlight>
                <a:latin typeface="Fira Sans Extra Condensed"/>
                <a:ea typeface="Fira Sans Extra Condensed"/>
                <a:cs typeface="Fira Sans Extra Condensed"/>
                <a:sym typeface="Fira Sans Extra Condensed"/>
              </a:rPr>
              <a:t>2 </a:t>
            </a:r>
            <a:r>
              <a:rPr lang="en" sz="800">
                <a:solidFill>
                  <a:srgbClr val="9E9E9E"/>
                </a:solidFill>
                <a:highlight>
                  <a:schemeClr val="lt1"/>
                </a:highlight>
                <a:latin typeface="Fira Sans Extra Condensed"/>
                <a:ea typeface="Fira Sans Extra Condensed"/>
                <a:cs typeface="Fira Sans Extra Condensed"/>
                <a:sym typeface="Fira Sans Extra Condensed"/>
              </a:rPr>
              <a:t>- Regulation of ventilation</a:t>
            </a:r>
            <a:endParaRPr sz="800">
              <a:solidFill>
                <a:srgbClr val="9E9E9E"/>
              </a:solidFill>
              <a:highlight>
                <a:schemeClr val="lt1"/>
              </a:highlight>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100">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100">
                <a:solidFill>
                  <a:srgbClr val="9E9E9E"/>
                </a:solidFill>
                <a:latin typeface="Fira Sans Extra Condensed"/>
                <a:ea typeface="Fira Sans Extra Condensed"/>
                <a:cs typeface="Fira Sans Extra Condensed"/>
                <a:sym typeface="Fira Sans Extra Condensed"/>
              </a:rPr>
              <a:t>2- reduce surface tension - reduce effort during breathing - prevent alveolar collapse </a:t>
            </a:r>
            <a:endParaRPr sz="1100">
              <a:solidFill>
                <a:srgbClr val="9E9E9E"/>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100">
              <a:solidFill>
                <a:srgbClr val="9E9E9E"/>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chemeClr val="dk1"/>
              </a:buClr>
              <a:buSzPts val="1100"/>
              <a:buFont typeface="Arial"/>
              <a:buNone/>
            </a:pPr>
            <a:r>
              <a:rPr lang="en" sz="1100">
                <a:solidFill>
                  <a:srgbClr val="9E9E9E"/>
                </a:solidFill>
                <a:latin typeface="Fira Sans Extra Condensed"/>
                <a:ea typeface="Fira Sans Extra Condensed"/>
                <a:cs typeface="Fira Sans Extra Condensed"/>
                <a:sym typeface="Fira Sans Extra Condensed"/>
              </a:rPr>
              <a:t>3- conducting zone</a:t>
            </a:r>
            <a:endParaRPr sz="1100">
              <a:solidFill>
                <a:srgbClr val="9E9E9E"/>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100">
                <a:solidFill>
                  <a:schemeClr val="dk1"/>
                </a:solidFill>
                <a:latin typeface="Fira Sans Extra Condensed"/>
                <a:ea typeface="Fira Sans Extra Condensed"/>
                <a:cs typeface="Fira Sans Extra Condensed"/>
                <a:sym typeface="Fira Sans Extra Condensed"/>
              </a:rPr>
              <a:t> </a:t>
            </a:r>
            <a:endParaRPr sz="1100">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0"/>
          <p:cNvSpPr txBox="1"/>
          <p:nvPr/>
        </p:nvSpPr>
        <p:spPr>
          <a:xfrm>
            <a:off x="1870952" y="1162525"/>
            <a:ext cx="5402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accent1"/>
                </a:solidFill>
                <a:latin typeface="Fira Sans Extra Condensed"/>
                <a:ea typeface="Fira Sans Extra Condensed"/>
                <a:cs typeface="Fira Sans Extra Condensed"/>
                <a:sym typeface="Fira Sans Extra Condensed"/>
              </a:rPr>
              <a:t>Deema aljuribah       </a:t>
            </a:r>
            <a:r>
              <a:rPr b="1" lang="en" sz="1700">
                <a:solidFill>
                  <a:schemeClr val="accent1"/>
                </a:solidFill>
                <a:highlight>
                  <a:srgbClr val="C9DAF8"/>
                </a:highlight>
                <a:latin typeface="Fira Sans Extra Condensed"/>
                <a:ea typeface="Fira Sans Extra Condensed"/>
                <a:cs typeface="Fira Sans Extra Condensed"/>
                <a:sym typeface="Fira Sans Extra Condensed"/>
              </a:rPr>
              <a:t>Mishal Alsuwayegh</a:t>
            </a:r>
            <a:r>
              <a:rPr b="1" lang="en" sz="1700">
                <a:solidFill>
                  <a:schemeClr val="accent1"/>
                </a:solidFill>
                <a:latin typeface="Fira Sans Extra Condensed"/>
                <a:ea typeface="Fira Sans Extra Condensed"/>
                <a:cs typeface="Fira Sans Extra Condensed"/>
                <a:sym typeface="Fira Sans Extra Condensed"/>
              </a:rPr>
              <a:t>        Waleed Alrashoud</a:t>
            </a:r>
            <a:endParaRPr b="1" sz="1700">
              <a:solidFill>
                <a:schemeClr val="accent1"/>
              </a:solidFill>
              <a:latin typeface="Fira Sans Extra Condensed"/>
              <a:ea typeface="Fira Sans Extra Condensed"/>
              <a:cs typeface="Fira Sans Extra Condensed"/>
              <a:sym typeface="Fira Sans Extra Condensed"/>
            </a:endParaRPr>
          </a:p>
        </p:txBody>
      </p:sp>
      <p:sp>
        <p:nvSpPr>
          <p:cNvPr id="575" name="Google Shape;575;p50"/>
          <p:cNvSpPr txBox="1"/>
          <p:nvPr/>
        </p:nvSpPr>
        <p:spPr>
          <a:xfrm>
            <a:off x="2580900" y="2114250"/>
            <a:ext cx="21165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Maram Beyari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Raghad Alnadeef</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Hend Almogary</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Farah Alfayez</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Kadi aldoosari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Farah Alqazlan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Ghada Binslmah</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highlight>
                  <a:srgbClr val="C9DAF8"/>
                </a:highlight>
                <a:latin typeface="Fira Sans Extra Condensed"/>
                <a:ea typeface="Fira Sans Extra Condensed"/>
                <a:cs typeface="Fira Sans Extra Condensed"/>
                <a:sym typeface="Fira Sans Extra Condensed"/>
              </a:rPr>
              <a:t>Shatha Alshabani</a:t>
            </a:r>
            <a:endParaRPr sz="1500">
              <a:solidFill>
                <a:schemeClr val="accent1"/>
              </a:solidFill>
              <a:highlight>
                <a:srgbClr val="C9DAF8"/>
              </a:highlight>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Raghad Alkhudair</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500">
              <a:solidFill>
                <a:schemeClr val="accent1"/>
              </a:solidFill>
              <a:latin typeface="Fira Sans Extra Condensed"/>
              <a:ea typeface="Fira Sans Extra Condensed"/>
              <a:cs typeface="Fira Sans Extra Condensed"/>
              <a:sym typeface="Fira Sans Extra Condensed"/>
            </a:endParaRPr>
          </a:p>
        </p:txBody>
      </p:sp>
      <p:sp>
        <p:nvSpPr>
          <p:cNvPr id="576" name="Google Shape;576;p50"/>
          <p:cNvSpPr txBox="1"/>
          <p:nvPr/>
        </p:nvSpPr>
        <p:spPr>
          <a:xfrm>
            <a:off x="2580897" y="632080"/>
            <a:ext cx="398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accent1"/>
                </a:solidFill>
                <a:latin typeface="Fira Sans Extra Condensed"/>
                <a:ea typeface="Fira Sans Extra Condensed"/>
                <a:cs typeface="Fira Sans Extra Condensed"/>
                <a:sym typeface="Fira Sans Extra Condensed"/>
              </a:rPr>
              <a:t>Team leaders </a:t>
            </a:r>
            <a:endParaRPr b="1" sz="2800">
              <a:solidFill>
                <a:schemeClr val="accent1"/>
              </a:solidFill>
              <a:latin typeface="Fira Sans Extra Condensed"/>
              <a:ea typeface="Fira Sans Extra Condensed"/>
              <a:cs typeface="Fira Sans Extra Condensed"/>
              <a:sym typeface="Fira Sans Extra Condensed"/>
            </a:endParaRPr>
          </a:p>
        </p:txBody>
      </p:sp>
      <p:sp>
        <p:nvSpPr>
          <p:cNvPr id="577" name="Google Shape;577;p50"/>
          <p:cNvSpPr txBox="1"/>
          <p:nvPr/>
        </p:nvSpPr>
        <p:spPr>
          <a:xfrm>
            <a:off x="2580897" y="1606828"/>
            <a:ext cx="398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accent1"/>
                </a:solidFill>
                <a:latin typeface="Fira Sans Extra Condensed"/>
                <a:ea typeface="Fira Sans Extra Condensed"/>
                <a:cs typeface="Fira Sans Extra Condensed"/>
                <a:sym typeface="Fira Sans Extra Condensed"/>
              </a:rPr>
              <a:t>Team members </a:t>
            </a:r>
            <a:endParaRPr b="1" sz="2800">
              <a:solidFill>
                <a:schemeClr val="accent1"/>
              </a:solidFill>
              <a:latin typeface="Fira Sans Extra Condensed"/>
              <a:ea typeface="Fira Sans Extra Condensed"/>
              <a:cs typeface="Fira Sans Extra Condensed"/>
              <a:sym typeface="Fira Sans Extra Condensed"/>
            </a:endParaRPr>
          </a:p>
        </p:txBody>
      </p:sp>
      <p:sp>
        <p:nvSpPr>
          <p:cNvPr id="578" name="Google Shape;578;p50"/>
          <p:cNvSpPr txBox="1"/>
          <p:nvPr/>
        </p:nvSpPr>
        <p:spPr>
          <a:xfrm>
            <a:off x="4549202" y="2114250"/>
            <a:ext cx="20139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Faisal Ali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Othman Aldraihem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Abdullah Alqarni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Rayan Alotaibi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Faisal Alkhunein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Mishari Alenezi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highlight>
                  <a:srgbClr val="C9DAF8"/>
                </a:highlight>
                <a:latin typeface="Fira Sans Extra Condensed"/>
                <a:ea typeface="Fira Sans Extra Condensed"/>
                <a:cs typeface="Fira Sans Extra Condensed"/>
                <a:sym typeface="Fira Sans Extra Condensed"/>
              </a:rPr>
              <a:t>Bandar Almutairi</a:t>
            </a:r>
            <a:endParaRPr sz="1500">
              <a:solidFill>
                <a:schemeClr val="accent1"/>
              </a:solidFill>
              <a:highlight>
                <a:srgbClr val="C9DAF8"/>
              </a:highlight>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Fahad Alhelelah</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Rayan Bosaid </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500">
              <a:solidFill>
                <a:schemeClr val="accent1"/>
              </a:solidFill>
              <a:latin typeface="Fira Sans Extra Condensed"/>
              <a:ea typeface="Fira Sans Extra Condensed"/>
              <a:cs typeface="Fira Sans Extra Condensed"/>
              <a:sym typeface="Fira Sans Extra Condensed"/>
            </a:endParaRPr>
          </a:p>
        </p:txBody>
      </p:sp>
      <p:sp>
        <p:nvSpPr>
          <p:cNvPr id="579" name="Google Shape;579;p50"/>
          <p:cNvSpPr txBox="1"/>
          <p:nvPr/>
        </p:nvSpPr>
        <p:spPr>
          <a:xfrm>
            <a:off x="6563105" y="2106425"/>
            <a:ext cx="1870800" cy="180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Ibraheem Alkanhal</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Saad Alhammad</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Emad Almutairi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Ahmad Almarshed</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Salman Almutaz</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chemeClr val="accent1"/>
                </a:solidFill>
                <a:latin typeface="Fira Sans Extra Condensed"/>
                <a:ea typeface="Fira Sans Extra Condensed"/>
                <a:cs typeface="Fira Sans Extra Condensed"/>
                <a:sym typeface="Fira Sans Extra Condensed"/>
              </a:rPr>
              <a:t>Osama Alzahrani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500">
              <a:solidFill>
                <a:schemeClr val="accent1"/>
              </a:solidFill>
              <a:latin typeface="Fira Sans Extra Condensed"/>
              <a:ea typeface="Fira Sans Extra Condensed"/>
              <a:cs typeface="Fira Sans Extra Condensed"/>
              <a:sym typeface="Fira Sans Extra Condensed"/>
            </a:endParaRPr>
          </a:p>
        </p:txBody>
      </p:sp>
      <p:grpSp>
        <p:nvGrpSpPr>
          <p:cNvPr id="580" name="Google Shape;580;p50"/>
          <p:cNvGrpSpPr/>
          <p:nvPr/>
        </p:nvGrpSpPr>
        <p:grpSpPr>
          <a:xfrm>
            <a:off x="110297" y="4830090"/>
            <a:ext cx="421927" cy="264068"/>
            <a:chOff x="-1199300" y="3279250"/>
            <a:chExt cx="293025" cy="206400"/>
          </a:xfrm>
        </p:grpSpPr>
        <p:sp>
          <p:nvSpPr>
            <p:cNvPr id="581" name="Google Shape;581;p50"/>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0"/>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0"/>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0"/>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50"/>
          <p:cNvSpPr txBox="1"/>
          <p:nvPr/>
        </p:nvSpPr>
        <p:spPr>
          <a:xfrm>
            <a:off x="532224" y="4763980"/>
            <a:ext cx="426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Physio442@gmail.com</a:t>
            </a:r>
            <a:endParaRPr>
              <a:latin typeface="Fira Sans Extra Condensed"/>
              <a:ea typeface="Fira Sans Extra Condensed"/>
              <a:cs typeface="Fira Sans Extra Condensed"/>
              <a:sym typeface="Fira Sans Extra Condensed"/>
            </a:endParaRPr>
          </a:p>
        </p:txBody>
      </p:sp>
      <p:sp>
        <p:nvSpPr>
          <p:cNvPr id="586" name="Google Shape;586;p50"/>
          <p:cNvSpPr txBox="1"/>
          <p:nvPr/>
        </p:nvSpPr>
        <p:spPr>
          <a:xfrm>
            <a:off x="799200" y="2221925"/>
            <a:ext cx="17817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Haifa Almuddahi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Haifa Alamri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Jana Alhazmi</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Meznah Ahmad</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100"/>
              <a:buFont typeface="Arial"/>
              <a:buNone/>
            </a:pPr>
            <a:r>
              <a:rPr lang="en" sz="1500">
                <a:solidFill>
                  <a:schemeClr val="accent1"/>
                </a:solidFill>
                <a:latin typeface="Fira Sans Extra Condensed"/>
                <a:ea typeface="Fira Sans Extra Condensed"/>
                <a:cs typeface="Fira Sans Extra Condensed"/>
                <a:sym typeface="Fira Sans Extra Condensed"/>
              </a:rPr>
              <a:t>Maha Alkoryshy</a:t>
            </a:r>
            <a:endParaRPr sz="1500">
              <a:solidFill>
                <a:schemeClr val="accent1"/>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500">
              <a:solidFill>
                <a:schemeClr val="accent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33"/>
          <p:cNvSpPr txBox="1"/>
          <p:nvPr>
            <p:ph type="title"/>
          </p:nvPr>
        </p:nvSpPr>
        <p:spPr>
          <a:xfrm>
            <a:off x="714300" y="435300"/>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Objectives:</a:t>
            </a:r>
            <a:endParaRPr sz="3000"/>
          </a:p>
        </p:txBody>
      </p:sp>
      <p:sp>
        <p:nvSpPr>
          <p:cNvPr id="347" name="Google Shape;347;p33"/>
          <p:cNvSpPr txBox="1"/>
          <p:nvPr/>
        </p:nvSpPr>
        <p:spPr>
          <a:xfrm>
            <a:off x="752100" y="1074900"/>
            <a:ext cx="76398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Fira Sans Extra Condensed"/>
                <a:ea typeface="Fira Sans Extra Condensed"/>
                <a:cs typeface="Fira Sans Extra Condensed"/>
                <a:sym typeface="Fira Sans Extra Condensed"/>
              </a:rPr>
              <a:t>1- Describe the structures and functions of the conductive and respiratory zones of airways. </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500">
                <a:latin typeface="Fira Sans Extra Condensed"/>
                <a:ea typeface="Fira Sans Extra Condensed"/>
                <a:cs typeface="Fira Sans Extra Condensed"/>
                <a:sym typeface="Fira Sans Extra Condensed"/>
              </a:rPr>
              <a:t>2- Distinguish the difference between internal and external respiration.</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500">
                <a:latin typeface="Fira Sans Extra Condensed"/>
                <a:ea typeface="Fira Sans Extra Condensed"/>
                <a:cs typeface="Fira Sans Extra Condensed"/>
                <a:sym typeface="Fira Sans Extra Condensed"/>
              </a:rPr>
              <a:t>3- Discuss the functions of the respiratory system, including non-respiratory functions, like the metabolic function, the protective function, the production of surfactant and its physiological significance.</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500">
                <a:solidFill>
                  <a:srgbClr val="C27BA0"/>
                </a:solidFill>
                <a:latin typeface="Fira Sans Extra Condensed"/>
                <a:ea typeface="Fira Sans Extra Condensed"/>
                <a:cs typeface="Fira Sans Extra Condensed"/>
                <a:sym typeface="Fira Sans Extra Condensed"/>
              </a:rPr>
              <a:t>4- Identify the cells lining the alveoli and discuss their functions and the concept of surface tension. </a:t>
            </a:r>
            <a:endParaRPr sz="1500">
              <a:solidFill>
                <a:srgbClr val="C27BA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500">
              <a:solidFill>
                <a:srgbClr val="C27BA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500">
                <a:solidFill>
                  <a:srgbClr val="C27BA0"/>
                </a:solidFill>
                <a:latin typeface="Fira Sans Extra Condensed"/>
                <a:ea typeface="Fira Sans Extra Condensed"/>
                <a:cs typeface="Fira Sans Extra Condensed"/>
                <a:sym typeface="Fira Sans Extra Condensed"/>
              </a:rPr>
              <a:t>5- Identify the innervation of the respiratory passages and the determinants of airway resistance.</a:t>
            </a:r>
            <a:endParaRPr sz="1500">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nvSpPr>
        <p:spPr>
          <a:xfrm>
            <a:off x="1723375" y="470850"/>
            <a:ext cx="5987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latin typeface="Fira Sans Extra Condensed"/>
                <a:ea typeface="Fira Sans Extra Condensed"/>
                <a:cs typeface="Fira Sans Extra Condensed"/>
                <a:sym typeface="Fira Sans Extra Condensed"/>
              </a:rPr>
              <a:t>The Main Goal of Respiration</a:t>
            </a:r>
            <a:endParaRPr b="1" sz="3000">
              <a:latin typeface="Fira Sans Extra Condensed"/>
              <a:ea typeface="Fira Sans Extra Condensed"/>
              <a:cs typeface="Fira Sans Extra Condensed"/>
              <a:sym typeface="Fira Sans Extra Condensed"/>
            </a:endParaRPr>
          </a:p>
        </p:txBody>
      </p:sp>
      <p:sp>
        <p:nvSpPr>
          <p:cNvPr id="353" name="Google Shape;353;p34"/>
          <p:cNvSpPr txBox="1"/>
          <p:nvPr/>
        </p:nvSpPr>
        <p:spPr>
          <a:xfrm>
            <a:off x="1323600" y="1394275"/>
            <a:ext cx="39708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Fira Sans Extra Condensed"/>
                <a:ea typeface="Fira Sans Extra Condensed"/>
                <a:cs typeface="Fira Sans Extra Condensed"/>
                <a:sym typeface="Fira Sans Extra Condensed"/>
              </a:rPr>
              <a:t>Main goals of respiration:</a:t>
            </a:r>
            <a:endParaRPr sz="1700">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Fira Sans Extra Condensed"/>
              <a:buChar char="●"/>
            </a:pPr>
            <a:r>
              <a:rPr lang="en" sz="1500">
                <a:latin typeface="Fira Sans Extra Condensed"/>
                <a:ea typeface="Fira Sans Extra Condensed"/>
                <a:cs typeface="Fira Sans Extra Condensed"/>
                <a:sym typeface="Fira Sans Extra Condensed"/>
              </a:rPr>
              <a:t>Provide O2 to tissues (the main function).</a:t>
            </a:r>
            <a:endParaRPr sz="1500" u="sng">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Fira Sans Extra Condensed"/>
              <a:buChar char="●"/>
            </a:pPr>
            <a:r>
              <a:rPr lang="en" sz="1500">
                <a:latin typeface="Fira Sans Extra Condensed"/>
                <a:ea typeface="Fira Sans Extra Condensed"/>
                <a:cs typeface="Fira Sans Extra Condensed"/>
                <a:sym typeface="Fira Sans Extra Condensed"/>
              </a:rPr>
              <a:t>Remove CO2 from the body </a:t>
            </a:r>
            <a:r>
              <a:rPr lang="en" sz="1500">
                <a:latin typeface="Fira Sans Extra Condensed"/>
                <a:ea typeface="Fira Sans Extra Condensed"/>
                <a:cs typeface="Fira Sans Extra Condensed"/>
                <a:sym typeface="Fira Sans Extra Condensed"/>
              </a:rPr>
              <a:t>through</a:t>
            </a:r>
            <a:r>
              <a:rPr lang="en" sz="1500">
                <a:latin typeface="Fira Sans Extra Condensed"/>
                <a:ea typeface="Fira Sans Extra Condensed"/>
                <a:cs typeface="Fira Sans Extra Condensed"/>
                <a:sym typeface="Fira Sans Extra Condensed"/>
              </a:rPr>
              <a:t> gas exchange.</a:t>
            </a:r>
            <a:endParaRPr sz="15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sz="17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700">
                <a:latin typeface="Fira Sans Extra Condensed"/>
                <a:ea typeface="Fira Sans Extra Condensed"/>
                <a:cs typeface="Fira Sans Extra Condensed"/>
                <a:sym typeface="Fira Sans Extra Condensed"/>
              </a:rPr>
              <a:t>The respiratory system consists of:</a:t>
            </a:r>
            <a:endParaRPr sz="1700">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Arimo"/>
              <a:buChar char="●"/>
            </a:pPr>
            <a:r>
              <a:rPr lang="en" sz="1500">
                <a:latin typeface="Fira Sans Extra Condensed"/>
                <a:ea typeface="Fira Sans Extra Condensed"/>
                <a:cs typeface="Fira Sans Extra Condensed"/>
                <a:sym typeface="Fira Sans Extra Condensed"/>
              </a:rPr>
              <a:t>Respiratory passages </a:t>
            </a:r>
            <a:r>
              <a:rPr b="1" lang="en" sz="1500">
                <a:solidFill>
                  <a:srgbClr val="980000"/>
                </a:solidFill>
                <a:latin typeface="Fira Sans Extra Condensed"/>
                <a:ea typeface="Fira Sans Extra Condensed"/>
                <a:cs typeface="Fira Sans Extra Condensed"/>
                <a:sym typeface="Fira Sans Extra Condensed"/>
              </a:rPr>
              <a:t>(</a:t>
            </a:r>
            <a:r>
              <a:rPr b="1" lang="en" sz="1500">
                <a:solidFill>
                  <a:srgbClr val="A61C00"/>
                </a:solidFill>
                <a:latin typeface="Fira Sans Extra Condensed"/>
                <a:ea typeface="Fira Sans Extra Condensed"/>
                <a:cs typeface="Fira Sans Extra Condensed"/>
                <a:sym typeface="Fira Sans Extra Condensed"/>
              </a:rPr>
              <a:t>airways</a:t>
            </a:r>
            <a:r>
              <a:rPr b="1" lang="en" sz="1500">
                <a:solidFill>
                  <a:srgbClr val="980000"/>
                </a:solidFill>
                <a:latin typeface="Fira Sans Extra Condensed"/>
                <a:ea typeface="Fira Sans Extra Condensed"/>
                <a:cs typeface="Fira Sans Extra Condensed"/>
                <a:sym typeface="Fira Sans Extra Condensed"/>
              </a:rPr>
              <a:t>)</a:t>
            </a:r>
            <a:endParaRPr b="1" sz="1500">
              <a:solidFill>
                <a:srgbClr val="980000"/>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Arimo"/>
              <a:buChar char="●"/>
            </a:pPr>
            <a:r>
              <a:rPr lang="en" sz="1500">
                <a:latin typeface="Fira Sans Extra Condensed"/>
                <a:ea typeface="Fira Sans Extra Condensed"/>
                <a:cs typeface="Fira Sans Extra Condensed"/>
                <a:sym typeface="Fira Sans Extra Condensed"/>
              </a:rPr>
              <a:t>Respiratory </a:t>
            </a:r>
            <a:r>
              <a:rPr b="1" lang="en" sz="1500">
                <a:solidFill>
                  <a:srgbClr val="A61C00"/>
                </a:solidFill>
                <a:latin typeface="Fira Sans Extra Condensed"/>
                <a:ea typeface="Fira Sans Extra Condensed"/>
                <a:cs typeface="Fira Sans Extra Condensed"/>
                <a:sym typeface="Fira Sans Extra Condensed"/>
              </a:rPr>
              <a:t>muscles</a:t>
            </a:r>
            <a:endParaRPr b="1" sz="1500">
              <a:solidFill>
                <a:srgbClr val="A61C00"/>
              </a:solidFill>
              <a:latin typeface="Fira Sans Extra Condensed"/>
              <a:ea typeface="Fira Sans Extra Condensed"/>
              <a:cs typeface="Fira Sans Extra Condensed"/>
              <a:sym typeface="Fira Sans Extra Condensed"/>
            </a:endParaRPr>
          </a:p>
          <a:p>
            <a:pPr indent="-323850" lvl="0" marL="457200" rtl="0" algn="l">
              <a:spcBef>
                <a:spcPts val="0"/>
              </a:spcBef>
              <a:spcAft>
                <a:spcPts val="0"/>
              </a:spcAft>
              <a:buSzPts val="1500"/>
              <a:buFont typeface="Arimo"/>
              <a:buChar char="●"/>
            </a:pPr>
            <a:r>
              <a:rPr lang="en" sz="1500">
                <a:latin typeface="Fira Sans Extra Condensed"/>
                <a:ea typeface="Fira Sans Extra Condensed"/>
                <a:cs typeface="Fira Sans Extra Condensed"/>
                <a:sym typeface="Fira Sans Extra Condensed"/>
              </a:rPr>
              <a:t>Respiratory </a:t>
            </a:r>
            <a:r>
              <a:rPr b="1" lang="en" sz="1500">
                <a:solidFill>
                  <a:srgbClr val="A61C00"/>
                </a:solidFill>
                <a:latin typeface="Fira Sans Extra Condensed"/>
                <a:ea typeface="Fira Sans Extra Condensed"/>
                <a:cs typeface="Fira Sans Extra Condensed"/>
                <a:sym typeface="Fira Sans Extra Condensed"/>
              </a:rPr>
              <a:t>control centers</a:t>
            </a:r>
            <a:endParaRPr b="1" sz="1500">
              <a:solidFill>
                <a:srgbClr val="A61C00"/>
              </a:solidFill>
              <a:latin typeface="Fira Sans Extra Condensed"/>
              <a:ea typeface="Fira Sans Extra Condensed"/>
              <a:cs typeface="Fira Sans Extra Condensed"/>
              <a:sym typeface="Fira Sans Extra Condensed"/>
            </a:endParaRPr>
          </a:p>
        </p:txBody>
      </p:sp>
      <p:pic>
        <p:nvPicPr>
          <p:cNvPr id="354" name="Google Shape;354;p34"/>
          <p:cNvPicPr preferRelativeResize="0"/>
          <p:nvPr/>
        </p:nvPicPr>
        <p:blipFill>
          <a:blip r:embed="rId3">
            <a:alphaModFix/>
          </a:blip>
          <a:stretch>
            <a:fillRect/>
          </a:stretch>
        </p:blipFill>
        <p:spPr>
          <a:xfrm>
            <a:off x="5802125" y="1394275"/>
            <a:ext cx="1778375" cy="279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p:nvPr/>
        </p:nvSpPr>
        <p:spPr>
          <a:xfrm>
            <a:off x="3173850" y="2233200"/>
            <a:ext cx="2796300" cy="67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Fira Sans Extra Condensed"/>
                <a:ea typeface="Fira Sans Extra Condensed"/>
                <a:cs typeface="Fira Sans Extra Condensed"/>
                <a:sym typeface="Fira Sans Extra Condensed"/>
              </a:rPr>
              <a:t>Functions of the Respiratory system</a:t>
            </a:r>
            <a:endParaRPr b="1" sz="1800">
              <a:solidFill>
                <a:schemeClr val="dk1"/>
              </a:solidFill>
              <a:latin typeface="Fira Sans Extra Condensed"/>
              <a:ea typeface="Fira Sans Extra Condensed"/>
              <a:cs typeface="Fira Sans Extra Condensed"/>
              <a:sym typeface="Fira Sans Extra Condensed"/>
            </a:endParaRPr>
          </a:p>
        </p:txBody>
      </p:sp>
      <p:cxnSp>
        <p:nvCxnSpPr>
          <p:cNvPr id="360" name="Google Shape;360;p35"/>
          <p:cNvCxnSpPr>
            <a:stCxn id="359" idx="1"/>
          </p:cNvCxnSpPr>
          <p:nvPr/>
        </p:nvCxnSpPr>
        <p:spPr>
          <a:xfrm rot="10800000">
            <a:off x="2295150" y="1816350"/>
            <a:ext cx="878700" cy="755400"/>
          </a:xfrm>
          <a:prstGeom prst="straightConnector1">
            <a:avLst/>
          </a:prstGeom>
          <a:noFill/>
          <a:ln cap="flat" cmpd="sng" w="9525">
            <a:solidFill>
              <a:srgbClr val="0E2A47"/>
            </a:solidFill>
            <a:prstDash val="solid"/>
            <a:round/>
            <a:headEnd len="med" w="med" type="none"/>
            <a:tailEnd len="med" w="med" type="triangle"/>
          </a:ln>
        </p:spPr>
      </p:cxnSp>
      <p:cxnSp>
        <p:nvCxnSpPr>
          <p:cNvPr id="361" name="Google Shape;361;p35"/>
          <p:cNvCxnSpPr/>
          <p:nvPr/>
        </p:nvCxnSpPr>
        <p:spPr>
          <a:xfrm>
            <a:off x="5937125" y="2571750"/>
            <a:ext cx="792600" cy="792600"/>
          </a:xfrm>
          <a:prstGeom prst="straightConnector1">
            <a:avLst/>
          </a:prstGeom>
          <a:noFill/>
          <a:ln cap="flat" cmpd="sng" w="9525">
            <a:solidFill>
              <a:srgbClr val="0E2A47"/>
            </a:solidFill>
            <a:prstDash val="solid"/>
            <a:round/>
            <a:headEnd len="med" w="med" type="none"/>
            <a:tailEnd len="med" w="med" type="triangle"/>
          </a:ln>
        </p:spPr>
      </p:cxnSp>
      <p:cxnSp>
        <p:nvCxnSpPr>
          <p:cNvPr id="362" name="Google Shape;362;p35"/>
          <p:cNvCxnSpPr/>
          <p:nvPr/>
        </p:nvCxnSpPr>
        <p:spPr>
          <a:xfrm flipH="1" rot="10800000">
            <a:off x="5937125" y="1812150"/>
            <a:ext cx="865800" cy="763800"/>
          </a:xfrm>
          <a:prstGeom prst="straightConnector1">
            <a:avLst/>
          </a:prstGeom>
          <a:noFill/>
          <a:ln cap="flat" cmpd="sng" w="9525">
            <a:solidFill>
              <a:srgbClr val="0E2A47"/>
            </a:solidFill>
            <a:prstDash val="solid"/>
            <a:round/>
            <a:headEnd len="med" w="med" type="none"/>
            <a:tailEnd len="med" w="med" type="triangle"/>
          </a:ln>
        </p:spPr>
      </p:cxnSp>
      <p:cxnSp>
        <p:nvCxnSpPr>
          <p:cNvPr id="363" name="Google Shape;363;p35"/>
          <p:cNvCxnSpPr/>
          <p:nvPr/>
        </p:nvCxnSpPr>
        <p:spPr>
          <a:xfrm flipH="1">
            <a:off x="2262150" y="2571750"/>
            <a:ext cx="911700" cy="565500"/>
          </a:xfrm>
          <a:prstGeom prst="straightConnector1">
            <a:avLst/>
          </a:prstGeom>
          <a:noFill/>
          <a:ln cap="flat" cmpd="sng" w="9525">
            <a:solidFill>
              <a:srgbClr val="0E2A47"/>
            </a:solidFill>
            <a:prstDash val="solid"/>
            <a:round/>
            <a:headEnd len="med" w="med" type="none"/>
            <a:tailEnd len="med" w="med" type="triangle"/>
          </a:ln>
        </p:spPr>
      </p:cxnSp>
      <p:sp>
        <p:nvSpPr>
          <p:cNvPr id="364" name="Google Shape;364;p35"/>
          <p:cNvSpPr/>
          <p:nvPr/>
        </p:nvSpPr>
        <p:spPr>
          <a:xfrm>
            <a:off x="6802925" y="3067900"/>
            <a:ext cx="1965000" cy="6390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Fira Sans Extra Condensed"/>
                <a:ea typeface="Fira Sans Extra Condensed"/>
                <a:cs typeface="Fira Sans Extra Condensed"/>
                <a:sym typeface="Fira Sans Extra Condensed"/>
              </a:rPr>
              <a:t>2- </a:t>
            </a:r>
            <a:r>
              <a:rPr b="1" lang="en">
                <a:solidFill>
                  <a:schemeClr val="dk1"/>
                </a:solidFill>
                <a:latin typeface="Fira Sans Extra Condensed"/>
                <a:ea typeface="Fira Sans Extra Condensed"/>
                <a:cs typeface="Fira Sans Extra Condensed"/>
                <a:sym typeface="Fira Sans Extra Condensed"/>
              </a:rPr>
              <a:t>Gas Exchange</a:t>
            </a:r>
            <a:endParaRPr b="1">
              <a:solidFill>
                <a:schemeClr val="dk1"/>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chemeClr val="dk1"/>
              </a:buClr>
              <a:buSzPts val="1400"/>
              <a:buFont typeface="Fira Sans Extra Condensed"/>
              <a:buChar char="●"/>
            </a:pPr>
            <a:r>
              <a:rPr lang="en">
                <a:solidFill>
                  <a:srgbClr val="980000"/>
                </a:solidFill>
                <a:latin typeface="Fira Sans Extra Condensed"/>
                <a:ea typeface="Fira Sans Extra Condensed"/>
                <a:cs typeface="Fira Sans Extra Condensed"/>
                <a:sym typeface="Fira Sans Extra Condensed"/>
              </a:rPr>
              <a:t>Respiratory</a:t>
            </a:r>
            <a:r>
              <a:rPr lang="en">
                <a:solidFill>
                  <a:schemeClr val="dk1"/>
                </a:solidFill>
                <a:latin typeface="Fira Sans Extra Condensed"/>
                <a:ea typeface="Fira Sans Extra Condensed"/>
                <a:cs typeface="Fira Sans Extra Condensed"/>
                <a:sym typeface="Fira Sans Extra Condensed"/>
              </a:rPr>
              <a:t> function</a:t>
            </a:r>
            <a:endParaRPr b="1" sz="1300">
              <a:solidFill>
                <a:srgbClr val="A61C00"/>
              </a:solidFill>
              <a:latin typeface="Fira Sans Extra Condensed"/>
              <a:ea typeface="Fira Sans Extra Condensed"/>
              <a:cs typeface="Fira Sans Extra Condensed"/>
              <a:sym typeface="Fira Sans Extra Condensed"/>
            </a:endParaRPr>
          </a:p>
        </p:txBody>
      </p:sp>
      <p:sp>
        <p:nvSpPr>
          <p:cNvPr id="365" name="Google Shape;365;p35"/>
          <p:cNvSpPr/>
          <p:nvPr/>
        </p:nvSpPr>
        <p:spPr>
          <a:xfrm>
            <a:off x="6802925" y="1577350"/>
            <a:ext cx="1806900" cy="5241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Fira Sans Extra Condensed"/>
                <a:ea typeface="Fira Sans Extra Condensed"/>
                <a:cs typeface="Fira Sans Extra Condensed"/>
                <a:sym typeface="Fira Sans Extra Condensed"/>
              </a:rPr>
              <a:t>1- </a:t>
            </a:r>
            <a:r>
              <a:rPr b="1" lang="en">
                <a:solidFill>
                  <a:schemeClr val="dk1"/>
                </a:solidFill>
                <a:latin typeface="Fira Sans Extra Condensed"/>
                <a:ea typeface="Fira Sans Extra Condensed"/>
                <a:cs typeface="Fira Sans Extra Condensed"/>
                <a:sym typeface="Fira Sans Extra Condensed"/>
              </a:rPr>
              <a:t>Pulmonary Defence</a:t>
            </a:r>
            <a:endParaRPr b="1">
              <a:solidFill>
                <a:schemeClr val="dk1"/>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chemeClr val="dk1"/>
              </a:buClr>
              <a:buSzPts val="1400"/>
              <a:buFont typeface="Fira Sans Extra Condensed"/>
              <a:buChar char="●"/>
            </a:pPr>
            <a:r>
              <a:rPr lang="en">
                <a:solidFill>
                  <a:schemeClr val="dk1"/>
                </a:solidFill>
                <a:latin typeface="Fira Sans Extra Condensed"/>
                <a:ea typeface="Fira Sans Extra Condensed"/>
                <a:cs typeface="Fira Sans Extra Condensed"/>
                <a:sym typeface="Fira Sans Extra Condensed"/>
              </a:rPr>
              <a:t>Check next slide</a:t>
            </a:r>
            <a:endParaRPr b="1" sz="1300">
              <a:solidFill>
                <a:srgbClr val="A61C00"/>
              </a:solidFill>
              <a:latin typeface="Fira Sans Extra Condensed"/>
              <a:ea typeface="Fira Sans Extra Condensed"/>
              <a:cs typeface="Fira Sans Extra Condensed"/>
              <a:sym typeface="Fira Sans Extra Condensed"/>
            </a:endParaRPr>
          </a:p>
        </p:txBody>
      </p:sp>
      <p:sp>
        <p:nvSpPr>
          <p:cNvPr id="366" name="Google Shape;366;p35"/>
          <p:cNvSpPr/>
          <p:nvPr/>
        </p:nvSpPr>
        <p:spPr>
          <a:xfrm>
            <a:off x="422250" y="2840250"/>
            <a:ext cx="1839900" cy="15849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Fira Sans Extra Condensed"/>
                <a:ea typeface="Fira Sans Extra Condensed"/>
                <a:cs typeface="Fira Sans Extra Condensed"/>
                <a:sym typeface="Fira Sans Extra Condensed"/>
              </a:rPr>
              <a:t>4- </a:t>
            </a:r>
            <a:r>
              <a:rPr b="1" lang="en">
                <a:solidFill>
                  <a:schemeClr val="dk1"/>
                </a:solidFill>
                <a:latin typeface="Fira Sans Extra Condensed"/>
                <a:ea typeface="Fira Sans Extra Condensed"/>
                <a:cs typeface="Fira Sans Extra Condensed"/>
                <a:sym typeface="Fira Sans Extra Condensed"/>
              </a:rPr>
              <a:t>Phonation</a:t>
            </a:r>
            <a:endParaRPr b="1">
              <a:solidFill>
                <a:schemeClr val="dk1"/>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chemeClr val="dk1"/>
              </a:buClr>
              <a:buSzPts val="1400"/>
              <a:buFont typeface="Fira Sans Extra Condensed"/>
              <a:buChar char="●"/>
            </a:pPr>
            <a:r>
              <a:rPr lang="en">
                <a:solidFill>
                  <a:schemeClr val="dk1"/>
                </a:solidFill>
                <a:latin typeface="Fira Sans Extra Condensed"/>
                <a:ea typeface="Fira Sans Extra Condensed"/>
                <a:cs typeface="Fira Sans Extra Condensed"/>
                <a:sym typeface="Fira Sans Extra Condensed"/>
              </a:rPr>
              <a:t>Production of sounds by the movement of air through </a:t>
            </a:r>
            <a:r>
              <a:rPr lang="en">
                <a:solidFill>
                  <a:srgbClr val="A61C00"/>
                </a:solidFill>
                <a:latin typeface="Fira Sans Extra Condensed"/>
                <a:ea typeface="Fira Sans Extra Condensed"/>
                <a:cs typeface="Fira Sans Extra Condensed"/>
                <a:sym typeface="Fira Sans Extra Condensed"/>
              </a:rPr>
              <a:t>vocal cords.</a:t>
            </a:r>
            <a:endParaRPr>
              <a:solidFill>
                <a:srgbClr val="A61C00"/>
              </a:solidFill>
              <a:latin typeface="Fira Sans Extra Condensed"/>
              <a:ea typeface="Fira Sans Extra Condensed"/>
              <a:cs typeface="Fira Sans Extra Condensed"/>
              <a:sym typeface="Fira Sans Extra Condensed"/>
            </a:endParaRPr>
          </a:p>
          <a:p>
            <a:pPr indent="0" lvl="0" marL="457200" rtl="0" algn="l">
              <a:spcBef>
                <a:spcPts val="0"/>
              </a:spcBef>
              <a:spcAft>
                <a:spcPts val="0"/>
              </a:spcAft>
              <a:buNone/>
            </a:pPr>
            <a:r>
              <a:t/>
            </a:r>
            <a:endParaRPr b="1" sz="1300">
              <a:solidFill>
                <a:srgbClr val="A61C00"/>
              </a:solidFill>
              <a:latin typeface="Fira Sans Extra Condensed"/>
              <a:ea typeface="Fira Sans Extra Condensed"/>
              <a:cs typeface="Fira Sans Extra Condensed"/>
              <a:sym typeface="Fira Sans Extra Condensed"/>
            </a:endParaRPr>
          </a:p>
        </p:txBody>
      </p:sp>
      <p:sp>
        <p:nvSpPr>
          <p:cNvPr id="367" name="Google Shape;367;p35"/>
          <p:cNvSpPr/>
          <p:nvPr/>
        </p:nvSpPr>
        <p:spPr>
          <a:xfrm>
            <a:off x="438750" y="1461750"/>
            <a:ext cx="1839900" cy="9243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Fira Sans Extra Condensed"/>
                <a:ea typeface="Fira Sans Extra Condensed"/>
                <a:cs typeface="Fira Sans Extra Condensed"/>
                <a:sym typeface="Fira Sans Extra Condensed"/>
              </a:rPr>
              <a:t>3- </a:t>
            </a:r>
            <a:r>
              <a:rPr b="1" lang="en">
                <a:solidFill>
                  <a:srgbClr val="C27BA0"/>
                </a:solidFill>
                <a:latin typeface="Fira Sans Extra Condensed"/>
                <a:ea typeface="Fira Sans Extra Condensed"/>
                <a:cs typeface="Fira Sans Extra Condensed"/>
                <a:sym typeface="Fira Sans Extra Condensed"/>
              </a:rPr>
              <a:t>Olfaction</a:t>
            </a:r>
            <a:endParaRPr b="1">
              <a:solidFill>
                <a:srgbClr val="C27BA0"/>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rgbClr val="C27BA0"/>
              </a:buClr>
              <a:buSzPts val="1400"/>
              <a:buFont typeface="Fira Sans Extra Condensed"/>
              <a:buChar char="●"/>
            </a:pPr>
            <a:r>
              <a:rPr lang="en">
                <a:solidFill>
                  <a:srgbClr val="C27BA0"/>
                </a:solidFill>
                <a:latin typeface="Fira Sans Extra Condensed"/>
                <a:ea typeface="Fira Sans Extra Condensed"/>
                <a:cs typeface="Fira Sans Extra Condensed"/>
                <a:sym typeface="Fira Sans Extra Condensed"/>
              </a:rPr>
              <a:t>Sense of smell by receptors in roof of nose</a:t>
            </a:r>
            <a:endParaRPr b="1" sz="1300">
              <a:solidFill>
                <a:srgbClr val="A61C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6"/>
          <p:cNvSpPr txBox="1"/>
          <p:nvPr/>
        </p:nvSpPr>
        <p:spPr>
          <a:xfrm>
            <a:off x="1479100" y="550800"/>
            <a:ext cx="650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Fira Sans Extra Condensed"/>
                <a:ea typeface="Fira Sans Extra Condensed"/>
                <a:cs typeface="Fira Sans Extra Condensed"/>
                <a:sym typeface="Fira Sans Extra Condensed"/>
              </a:rPr>
              <a:t>Functions of the Respiratory System</a:t>
            </a:r>
            <a:endParaRPr b="1" sz="2800">
              <a:latin typeface="Fira Sans Extra Condensed"/>
              <a:ea typeface="Fira Sans Extra Condensed"/>
              <a:cs typeface="Fira Sans Extra Condensed"/>
              <a:sym typeface="Fira Sans Extra Condensed"/>
            </a:endParaRPr>
          </a:p>
        </p:txBody>
      </p:sp>
      <p:sp>
        <p:nvSpPr>
          <p:cNvPr id="373" name="Google Shape;373;p36"/>
          <p:cNvSpPr/>
          <p:nvPr/>
        </p:nvSpPr>
        <p:spPr>
          <a:xfrm>
            <a:off x="151100" y="2454325"/>
            <a:ext cx="2442900" cy="52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Pulmonary Defence</a:t>
            </a:r>
            <a:endParaRPr>
              <a:latin typeface="Fira Sans Extra Condensed"/>
              <a:ea typeface="Fira Sans Extra Condensed"/>
              <a:cs typeface="Fira Sans Extra Condensed"/>
              <a:sym typeface="Fira Sans Extra Condensed"/>
            </a:endParaRPr>
          </a:p>
        </p:txBody>
      </p:sp>
      <p:cxnSp>
        <p:nvCxnSpPr>
          <p:cNvPr id="374" name="Google Shape;374;p36"/>
          <p:cNvCxnSpPr>
            <a:stCxn id="373" idx="3"/>
          </p:cNvCxnSpPr>
          <p:nvPr/>
        </p:nvCxnSpPr>
        <p:spPr>
          <a:xfrm flipH="1" rot="10800000">
            <a:off x="2594000" y="1767775"/>
            <a:ext cx="719400" cy="948600"/>
          </a:xfrm>
          <a:prstGeom prst="straightConnector1">
            <a:avLst/>
          </a:prstGeom>
          <a:noFill/>
          <a:ln cap="flat" cmpd="sng" w="9525">
            <a:solidFill>
              <a:srgbClr val="0E2A47"/>
            </a:solidFill>
            <a:prstDash val="solid"/>
            <a:round/>
            <a:headEnd len="med" w="med" type="none"/>
            <a:tailEnd len="med" w="med" type="triangle"/>
          </a:ln>
        </p:spPr>
      </p:cxnSp>
      <p:sp>
        <p:nvSpPr>
          <p:cNvPr id="375" name="Google Shape;375;p36"/>
          <p:cNvSpPr/>
          <p:nvPr/>
        </p:nvSpPr>
        <p:spPr>
          <a:xfrm>
            <a:off x="3313400" y="1496275"/>
            <a:ext cx="1936800" cy="52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Fira Sans Extra Condensed"/>
                <a:ea typeface="Fira Sans Extra Condensed"/>
                <a:cs typeface="Fira Sans Extra Condensed"/>
                <a:sym typeface="Fira Sans Extra Condensed"/>
              </a:rPr>
              <a:t>Respiratory mucus membrane </a:t>
            </a:r>
            <a:endParaRPr sz="1200">
              <a:latin typeface="Fira Sans Extra Condensed"/>
              <a:ea typeface="Fira Sans Extra Condensed"/>
              <a:cs typeface="Fira Sans Extra Condensed"/>
              <a:sym typeface="Fira Sans Extra Condensed"/>
            </a:endParaRPr>
          </a:p>
        </p:txBody>
      </p:sp>
      <p:sp>
        <p:nvSpPr>
          <p:cNvPr id="376" name="Google Shape;376;p36"/>
          <p:cNvSpPr/>
          <p:nvPr/>
        </p:nvSpPr>
        <p:spPr>
          <a:xfrm>
            <a:off x="5809750" y="1166400"/>
            <a:ext cx="2824800" cy="6156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dk1"/>
                </a:solidFill>
                <a:latin typeface="Fira Sans Extra Condensed"/>
                <a:ea typeface="Fira Sans Extra Condensed"/>
                <a:cs typeface="Fira Sans Extra Condensed"/>
                <a:sym typeface="Fira Sans Extra Condensed"/>
              </a:rPr>
              <a:t>Secretes</a:t>
            </a:r>
            <a:endParaRPr b="1" sz="1300">
              <a:solidFill>
                <a:schemeClr val="dk1"/>
              </a:solidFill>
              <a:latin typeface="Fira Sans Extra Condensed"/>
              <a:ea typeface="Fira Sans Extra Condensed"/>
              <a:cs typeface="Fira Sans Extra Condensed"/>
              <a:sym typeface="Fira Sans Extra Condensed"/>
            </a:endParaRPr>
          </a:p>
          <a:p>
            <a:pPr indent="-311150" lvl="0" marL="457200" rtl="0" algn="ctr">
              <a:spcBef>
                <a:spcPts val="0"/>
              </a:spcBef>
              <a:spcAft>
                <a:spcPts val="0"/>
              </a:spcAft>
              <a:buClr>
                <a:schemeClr val="dk1"/>
              </a:buClr>
              <a:buSzPts val="1300"/>
              <a:buFont typeface="Fira Sans Extra Condensed"/>
              <a:buAutoNum type="arabicPeriod"/>
            </a:pPr>
            <a:r>
              <a:rPr b="1" lang="en" sz="1300">
                <a:solidFill>
                  <a:schemeClr val="dk1"/>
                </a:solidFill>
                <a:latin typeface="Fira Sans Extra Condensed"/>
                <a:ea typeface="Fira Sans Extra Condensed"/>
                <a:cs typeface="Fira Sans Extra Condensed"/>
                <a:sym typeface="Fira Sans Extra Condensed"/>
              </a:rPr>
              <a:t>Immunoglobulin A </a:t>
            </a:r>
            <a:r>
              <a:rPr b="1" lang="en" sz="1300">
                <a:solidFill>
                  <a:srgbClr val="A61C00"/>
                </a:solidFill>
                <a:latin typeface="Fira Sans Extra Condensed"/>
                <a:ea typeface="Fira Sans Extra Condensed"/>
                <a:cs typeface="Fira Sans Extra Condensed"/>
                <a:sym typeface="Fira Sans Extra Condensed"/>
              </a:rPr>
              <a:t>(IgA)</a:t>
            </a:r>
            <a:r>
              <a:rPr b="1" lang="en" sz="1300">
                <a:solidFill>
                  <a:schemeClr val="dk1"/>
                </a:solidFill>
                <a:latin typeface="Fira Sans Extra Condensed"/>
                <a:ea typeface="Fira Sans Extra Condensed"/>
                <a:cs typeface="Fira Sans Extra Condensed"/>
                <a:sym typeface="Fira Sans Extra Condensed"/>
              </a:rPr>
              <a:t> </a:t>
            </a:r>
            <a:endParaRPr b="1" sz="1300">
              <a:solidFill>
                <a:schemeClr val="dk1"/>
              </a:solidFill>
              <a:latin typeface="Fira Sans Extra Condensed"/>
              <a:ea typeface="Fira Sans Extra Condensed"/>
              <a:cs typeface="Fira Sans Extra Condensed"/>
              <a:sym typeface="Fira Sans Extra Condensed"/>
            </a:endParaRPr>
          </a:p>
          <a:p>
            <a:pPr indent="-311150" lvl="0" marL="457200" rtl="0" algn="ctr">
              <a:spcBef>
                <a:spcPts val="0"/>
              </a:spcBef>
              <a:spcAft>
                <a:spcPts val="0"/>
              </a:spcAft>
              <a:buClr>
                <a:srgbClr val="A61C00"/>
              </a:buClr>
              <a:buSzPts val="1300"/>
              <a:buFont typeface="Fira Sans Extra Condensed"/>
              <a:buAutoNum type="arabicPeriod"/>
            </a:pPr>
            <a:r>
              <a:rPr b="1" lang="en" sz="1300">
                <a:solidFill>
                  <a:srgbClr val="A61C00"/>
                </a:solidFill>
                <a:latin typeface="Fira Sans Extra Condensed"/>
                <a:ea typeface="Fira Sans Extra Condensed"/>
                <a:cs typeface="Fira Sans Extra Condensed"/>
                <a:sym typeface="Fira Sans Extra Condensed"/>
              </a:rPr>
              <a:t>Alpha-1 antitrypsin</a:t>
            </a:r>
            <a:endParaRPr b="1" sz="1300">
              <a:solidFill>
                <a:srgbClr val="A61C00"/>
              </a:solidFill>
              <a:latin typeface="Fira Sans Extra Condensed"/>
              <a:ea typeface="Fira Sans Extra Condensed"/>
              <a:cs typeface="Fira Sans Extra Condensed"/>
              <a:sym typeface="Fira Sans Extra Condensed"/>
            </a:endParaRPr>
          </a:p>
        </p:txBody>
      </p:sp>
      <p:cxnSp>
        <p:nvCxnSpPr>
          <p:cNvPr id="377" name="Google Shape;377;p36"/>
          <p:cNvCxnSpPr>
            <a:stCxn id="375" idx="3"/>
            <a:endCxn id="376" idx="1"/>
          </p:cNvCxnSpPr>
          <p:nvPr/>
        </p:nvCxnSpPr>
        <p:spPr>
          <a:xfrm flipH="1" rot="10800000">
            <a:off x="5250200" y="1474225"/>
            <a:ext cx="559500" cy="284100"/>
          </a:xfrm>
          <a:prstGeom prst="straightConnector1">
            <a:avLst/>
          </a:prstGeom>
          <a:noFill/>
          <a:ln cap="flat" cmpd="sng" w="9525">
            <a:solidFill>
              <a:schemeClr val="dk1"/>
            </a:solidFill>
            <a:prstDash val="solid"/>
            <a:round/>
            <a:headEnd len="med" w="med" type="none"/>
            <a:tailEnd len="med" w="med" type="triangle"/>
          </a:ln>
        </p:spPr>
      </p:cxnSp>
      <p:cxnSp>
        <p:nvCxnSpPr>
          <p:cNvPr id="378" name="Google Shape;378;p36"/>
          <p:cNvCxnSpPr>
            <a:stCxn id="375" idx="3"/>
          </p:cNvCxnSpPr>
          <p:nvPr/>
        </p:nvCxnSpPr>
        <p:spPr>
          <a:xfrm>
            <a:off x="5250200" y="1758325"/>
            <a:ext cx="550800" cy="240600"/>
          </a:xfrm>
          <a:prstGeom prst="straightConnector1">
            <a:avLst/>
          </a:prstGeom>
          <a:noFill/>
          <a:ln cap="flat" cmpd="sng" w="9525">
            <a:solidFill>
              <a:schemeClr val="dk1"/>
            </a:solidFill>
            <a:prstDash val="solid"/>
            <a:round/>
            <a:headEnd len="med" w="med" type="none"/>
            <a:tailEnd len="med" w="med" type="triangle"/>
          </a:ln>
        </p:spPr>
      </p:cxnSp>
      <p:sp>
        <p:nvSpPr>
          <p:cNvPr id="379" name="Google Shape;379;p36"/>
          <p:cNvSpPr/>
          <p:nvPr/>
        </p:nvSpPr>
        <p:spPr>
          <a:xfrm>
            <a:off x="5801000" y="1842900"/>
            <a:ext cx="2824800" cy="5241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sz="1300">
                <a:solidFill>
                  <a:srgbClr val="A61C00"/>
                </a:solidFill>
                <a:latin typeface="Fira Sans Extra Condensed"/>
                <a:ea typeface="Fira Sans Extra Condensed"/>
                <a:cs typeface="Fira Sans Extra Condensed"/>
                <a:sym typeface="Fira Sans Extra Condensed"/>
              </a:rPr>
              <a:t>Mucociliary barrier filter </a:t>
            </a:r>
            <a:endParaRPr b="1" sz="1300">
              <a:solidFill>
                <a:srgbClr val="A61C00"/>
              </a:solidFill>
              <a:latin typeface="Fira Sans Extra Condensed"/>
              <a:ea typeface="Fira Sans Extra Condensed"/>
              <a:cs typeface="Fira Sans Extra Condensed"/>
              <a:sym typeface="Fira Sans Extra Condensed"/>
            </a:endParaRPr>
          </a:p>
        </p:txBody>
      </p:sp>
      <p:cxnSp>
        <p:nvCxnSpPr>
          <p:cNvPr id="380" name="Google Shape;380;p36"/>
          <p:cNvCxnSpPr>
            <a:stCxn id="375" idx="3"/>
          </p:cNvCxnSpPr>
          <p:nvPr/>
        </p:nvCxnSpPr>
        <p:spPr>
          <a:xfrm>
            <a:off x="5250200" y="1758325"/>
            <a:ext cx="470700" cy="871200"/>
          </a:xfrm>
          <a:prstGeom prst="straightConnector1">
            <a:avLst/>
          </a:prstGeom>
          <a:noFill/>
          <a:ln cap="flat" cmpd="sng" w="9525">
            <a:solidFill>
              <a:schemeClr val="dk1"/>
            </a:solidFill>
            <a:prstDash val="solid"/>
            <a:round/>
            <a:headEnd len="med" w="med" type="none"/>
            <a:tailEnd len="med" w="med" type="triangle"/>
          </a:ln>
        </p:spPr>
      </p:cxnSp>
      <p:sp>
        <p:nvSpPr>
          <p:cNvPr id="381" name="Google Shape;381;p36"/>
          <p:cNvSpPr/>
          <p:nvPr/>
        </p:nvSpPr>
        <p:spPr>
          <a:xfrm>
            <a:off x="5801000" y="2629525"/>
            <a:ext cx="3224400" cy="23238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Fira Sans Extra Condensed"/>
                <a:ea typeface="Fira Sans Extra Condensed"/>
                <a:cs typeface="Fira Sans Extra Condensed"/>
                <a:sym typeface="Fira Sans Extra Condensed"/>
              </a:rPr>
              <a:t>Cough &amp; sneezing reflexes</a:t>
            </a:r>
            <a:endParaRPr b="1">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b="1" lang="en" sz="1300">
                <a:solidFill>
                  <a:srgbClr val="A61C00"/>
                </a:solidFill>
                <a:latin typeface="Fira Sans Extra Condensed"/>
                <a:ea typeface="Fira Sans Extra Condensed"/>
                <a:cs typeface="Fira Sans Extra Condensed"/>
                <a:sym typeface="Fira Sans Extra Condensed"/>
              </a:rPr>
              <a:t>Cough</a:t>
            </a:r>
            <a:r>
              <a:rPr b="1" lang="en" sz="1300">
                <a:solidFill>
                  <a:schemeClr val="dk1"/>
                </a:solidFill>
                <a:latin typeface="Fira Sans Extra Condensed"/>
                <a:ea typeface="Fira Sans Extra Condensed"/>
                <a:cs typeface="Fira Sans Extra Condensed"/>
                <a:sym typeface="Fira Sans Extra Condensed"/>
              </a:rPr>
              <a:t> reflex:</a:t>
            </a:r>
            <a:endParaRPr b="1" sz="1300">
              <a:solidFill>
                <a:schemeClr val="dk1"/>
              </a:solidFill>
              <a:latin typeface="Fira Sans Extra Condensed"/>
              <a:ea typeface="Fira Sans Extra Condensed"/>
              <a:cs typeface="Fira Sans Extra Condensed"/>
              <a:sym typeface="Fira Sans Extra Condensed"/>
            </a:endParaRPr>
          </a:p>
          <a:p>
            <a:pPr indent="-311150" lvl="0" marL="457200" rtl="0" algn="l">
              <a:spcBef>
                <a:spcPts val="0"/>
              </a:spcBef>
              <a:spcAft>
                <a:spcPts val="0"/>
              </a:spcAft>
              <a:buClr>
                <a:schemeClr val="dk1"/>
              </a:buClr>
              <a:buSzPts val="1300"/>
              <a:buFont typeface="Arimo"/>
              <a:buChar char="●"/>
            </a:pPr>
            <a:r>
              <a:rPr lang="en" sz="1300">
                <a:solidFill>
                  <a:srgbClr val="A64D79"/>
                </a:solidFill>
                <a:latin typeface="Fira Sans Extra Condensed"/>
                <a:ea typeface="Fira Sans Extra Condensed"/>
                <a:cs typeface="Fira Sans Extra Condensed"/>
                <a:sym typeface="Fira Sans Extra Condensed"/>
              </a:rPr>
              <a:t>Initiated by slight foreign matter irritation of bronchi and trachea</a:t>
            </a:r>
            <a:r>
              <a:rPr b="1" lang="en" sz="1300">
                <a:solidFill>
                  <a:schemeClr val="dk1"/>
                </a:solidFill>
                <a:latin typeface="Fira Sans Extra Condensed"/>
                <a:ea typeface="Fira Sans Extra Condensed"/>
                <a:cs typeface="Fira Sans Extra Condensed"/>
                <a:sym typeface="Fira Sans Extra Condensed"/>
              </a:rPr>
              <a:t> </a:t>
            </a:r>
            <a:r>
              <a:rPr lang="en" sz="1300">
                <a:solidFill>
                  <a:srgbClr val="93C47D"/>
                </a:solidFill>
                <a:latin typeface="Fira Sans Extra Condensed"/>
                <a:ea typeface="Fira Sans Extra Condensed"/>
                <a:cs typeface="Fira Sans Extra Condensed"/>
                <a:sym typeface="Fira Sans Extra Condensed"/>
              </a:rPr>
              <a:t>(lower respiratory passages).</a:t>
            </a:r>
            <a:r>
              <a:rPr b="1" lang="en" sz="1300">
                <a:solidFill>
                  <a:schemeClr val="dk1"/>
                </a:solidFill>
                <a:latin typeface="Fira Sans Extra Condensed"/>
                <a:ea typeface="Fira Sans Extra Condensed"/>
                <a:cs typeface="Fira Sans Extra Condensed"/>
                <a:sym typeface="Fira Sans Extra Condensed"/>
              </a:rPr>
              <a:t> </a:t>
            </a:r>
            <a:endParaRPr b="1" sz="1300">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b="1" lang="en" sz="1300">
                <a:solidFill>
                  <a:srgbClr val="A61C00"/>
                </a:solidFill>
                <a:latin typeface="Fira Sans Extra Condensed"/>
                <a:ea typeface="Fira Sans Extra Condensed"/>
                <a:cs typeface="Fira Sans Extra Condensed"/>
                <a:sym typeface="Fira Sans Extra Condensed"/>
              </a:rPr>
              <a:t>Sneezing</a:t>
            </a:r>
            <a:r>
              <a:rPr b="1" lang="en" sz="1300">
                <a:solidFill>
                  <a:schemeClr val="dk1"/>
                </a:solidFill>
                <a:latin typeface="Fira Sans Extra Condensed"/>
                <a:ea typeface="Fira Sans Extra Condensed"/>
                <a:cs typeface="Fira Sans Extra Condensed"/>
                <a:sym typeface="Fira Sans Extra Condensed"/>
              </a:rPr>
              <a:t> reflex:</a:t>
            </a:r>
            <a:endParaRPr b="1" sz="1300">
              <a:solidFill>
                <a:schemeClr val="dk1"/>
              </a:solidFill>
              <a:latin typeface="Fira Sans Extra Condensed"/>
              <a:ea typeface="Fira Sans Extra Condensed"/>
              <a:cs typeface="Fira Sans Extra Condensed"/>
              <a:sym typeface="Fira Sans Extra Condensed"/>
            </a:endParaRPr>
          </a:p>
          <a:p>
            <a:pPr indent="-311150" lvl="0" marL="457200" rtl="0" algn="l">
              <a:spcBef>
                <a:spcPts val="0"/>
              </a:spcBef>
              <a:spcAft>
                <a:spcPts val="0"/>
              </a:spcAft>
              <a:buClr>
                <a:schemeClr val="dk1"/>
              </a:buClr>
              <a:buSzPts val="1300"/>
              <a:buFont typeface="Fira Sans Extra Condensed"/>
              <a:buChar char="●"/>
            </a:pPr>
            <a:r>
              <a:rPr lang="en" sz="1300">
                <a:solidFill>
                  <a:srgbClr val="A64D79"/>
                </a:solidFill>
                <a:latin typeface="Fira Sans Extra Condensed"/>
                <a:ea typeface="Fira Sans Extra Condensed"/>
                <a:cs typeface="Fira Sans Extra Condensed"/>
                <a:sym typeface="Fira Sans Extra Condensed"/>
              </a:rPr>
              <a:t> Like cough reflex. </a:t>
            </a:r>
            <a:endParaRPr sz="1300">
              <a:solidFill>
                <a:srgbClr val="A64D79"/>
              </a:solidFill>
              <a:latin typeface="Fira Sans Extra Condensed"/>
              <a:ea typeface="Fira Sans Extra Condensed"/>
              <a:cs typeface="Fira Sans Extra Condensed"/>
              <a:sym typeface="Fira Sans Extra Condensed"/>
            </a:endParaRPr>
          </a:p>
          <a:p>
            <a:pPr indent="-311150" lvl="0" marL="457200" rtl="0" algn="l">
              <a:spcBef>
                <a:spcPts val="0"/>
              </a:spcBef>
              <a:spcAft>
                <a:spcPts val="0"/>
              </a:spcAft>
              <a:buClr>
                <a:schemeClr val="dk1"/>
              </a:buClr>
              <a:buSzPts val="1300"/>
              <a:buFont typeface="Arimo"/>
              <a:buChar char="●"/>
            </a:pPr>
            <a:r>
              <a:rPr b="1" lang="en" sz="1300">
                <a:solidFill>
                  <a:schemeClr val="dk1"/>
                </a:solidFill>
                <a:latin typeface="Fira Sans Extra Condensed"/>
                <a:ea typeface="Fira Sans Extra Condensed"/>
                <a:cs typeface="Fira Sans Extra Condensed"/>
                <a:sym typeface="Fira Sans Extra Condensed"/>
              </a:rPr>
              <a:t> </a:t>
            </a:r>
            <a:r>
              <a:rPr lang="en" sz="1300">
                <a:solidFill>
                  <a:srgbClr val="A64D79"/>
                </a:solidFill>
                <a:latin typeface="Fira Sans Extra Condensed"/>
                <a:ea typeface="Fira Sans Extra Condensed"/>
                <a:cs typeface="Fira Sans Extra Condensed"/>
                <a:sym typeface="Fira Sans Extra Condensed"/>
              </a:rPr>
              <a:t>Applies to </a:t>
            </a:r>
            <a:r>
              <a:rPr lang="en" sz="1300">
                <a:solidFill>
                  <a:srgbClr val="A61C00"/>
                </a:solidFill>
                <a:latin typeface="Fira Sans Extra Condensed"/>
                <a:ea typeface="Fira Sans Extra Condensed"/>
                <a:cs typeface="Fira Sans Extra Condensed"/>
                <a:sym typeface="Fira Sans Extra Condensed"/>
              </a:rPr>
              <a:t>nasal</a:t>
            </a:r>
            <a:r>
              <a:rPr lang="en" sz="1300">
                <a:solidFill>
                  <a:srgbClr val="A64D79"/>
                </a:solidFill>
                <a:latin typeface="Fira Sans Extra Condensed"/>
                <a:ea typeface="Fira Sans Extra Condensed"/>
                <a:cs typeface="Fira Sans Extra Condensed"/>
                <a:sym typeface="Fira Sans Extra Condensed"/>
              </a:rPr>
              <a:t> (</a:t>
            </a:r>
            <a:r>
              <a:rPr lang="en" sz="1300">
                <a:solidFill>
                  <a:srgbClr val="93C47D"/>
                </a:solidFill>
                <a:latin typeface="Fira Sans Extra Condensed"/>
                <a:ea typeface="Fira Sans Extra Condensed"/>
                <a:cs typeface="Fira Sans Extra Condensed"/>
                <a:sym typeface="Fira Sans Extra Condensed"/>
              </a:rPr>
              <a:t>upper</a:t>
            </a:r>
            <a:r>
              <a:rPr lang="en" sz="1300">
                <a:solidFill>
                  <a:srgbClr val="A64D79"/>
                </a:solidFill>
                <a:latin typeface="Fira Sans Extra Condensed"/>
                <a:ea typeface="Fira Sans Extra Condensed"/>
                <a:cs typeface="Fira Sans Extra Condensed"/>
                <a:sym typeface="Fira Sans Extra Condensed"/>
              </a:rPr>
              <a:t>) </a:t>
            </a:r>
            <a:r>
              <a:rPr lang="en" sz="1300">
                <a:solidFill>
                  <a:srgbClr val="A61C00"/>
                </a:solidFill>
                <a:latin typeface="Fira Sans Extra Condensed"/>
                <a:ea typeface="Fira Sans Extra Condensed"/>
                <a:cs typeface="Fira Sans Extra Condensed"/>
                <a:sym typeface="Fira Sans Extra Condensed"/>
              </a:rPr>
              <a:t>passageways</a:t>
            </a:r>
            <a:r>
              <a:rPr lang="en" sz="1300">
                <a:solidFill>
                  <a:srgbClr val="A64D79"/>
                </a:solidFill>
                <a:latin typeface="Fira Sans Extra Condensed"/>
                <a:ea typeface="Fira Sans Extra Condensed"/>
                <a:cs typeface="Fira Sans Extra Condensed"/>
                <a:sym typeface="Fira Sans Extra Condensed"/>
              </a:rPr>
              <a:t> instead of lower respiratory passages. </a:t>
            </a:r>
            <a:endParaRPr sz="1300">
              <a:solidFill>
                <a:srgbClr val="A64D79"/>
              </a:solidFill>
              <a:latin typeface="Fira Sans Extra Condensed"/>
              <a:ea typeface="Fira Sans Extra Condensed"/>
              <a:cs typeface="Fira Sans Extra Condensed"/>
              <a:sym typeface="Fira Sans Extra Condensed"/>
            </a:endParaRPr>
          </a:p>
        </p:txBody>
      </p:sp>
      <p:cxnSp>
        <p:nvCxnSpPr>
          <p:cNvPr id="382" name="Google Shape;382;p36"/>
          <p:cNvCxnSpPr>
            <a:stCxn id="373" idx="3"/>
            <a:endCxn id="383" idx="1"/>
          </p:cNvCxnSpPr>
          <p:nvPr/>
        </p:nvCxnSpPr>
        <p:spPr>
          <a:xfrm>
            <a:off x="2594000" y="2716375"/>
            <a:ext cx="719400" cy="570000"/>
          </a:xfrm>
          <a:prstGeom prst="straightConnector1">
            <a:avLst/>
          </a:prstGeom>
          <a:noFill/>
          <a:ln cap="flat" cmpd="sng" w="9525">
            <a:solidFill>
              <a:schemeClr val="dk1"/>
            </a:solidFill>
            <a:prstDash val="solid"/>
            <a:round/>
            <a:headEnd len="med" w="med" type="none"/>
            <a:tailEnd len="med" w="med" type="triangle"/>
          </a:ln>
        </p:spPr>
      </p:cxnSp>
      <p:sp>
        <p:nvSpPr>
          <p:cNvPr id="383" name="Google Shape;383;p36"/>
          <p:cNvSpPr/>
          <p:nvPr/>
        </p:nvSpPr>
        <p:spPr>
          <a:xfrm>
            <a:off x="3313400" y="2978425"/>
            <a:ext cx="20610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Fira Sans Extra Condensed"/>
                <a:ea typeface="Fira Sans Extra Condensed"/>
                <a:cs typeface="Fira Sans Extra Condensed"/>
                <a:sym typeface="Fira Sans Extra Condensed"/>
              </a:rPr>
              <a:t>Pulmonary macrophages in alveoli</a:t>
            </a:r>
            <a:endParaRPr sz="1200">
              <a:latin typeface="Fira Sans Extra Condensed"/>
              <a:ea typeface="Fira Sans Extra Condensed"/>
              <a:cs typeface="Fira Sans Extra Condensed"/>
              <a:sym typeface="Fira Sans Extra Condensed"/>
            </a:endParaRPr>
          </a:p>
        </p:txBody>
      </p:sp>
      <p:cxnSp>
        <p:nvCxnSpPr>
          <p:cNvPr id="384" name="Google Shape;384;p36"/>
          <p:cNvCxnSpPr>
            <a:stCxn id="383" idx="2"/>
          </p:cNvCxnSpPr>
          <p:nvPr/>
        </p:nvCxnSpPr>
        <p:spPr>
          <a:xfrm flipH="1">
            <a:off x="4342400" y="3594025"/>
            <a:ext cx="1500" cy="232200"/>
          </a:xfrm>
          <a:prstGeom prst="straightConnector1">
            <a:avLst/>
          </a:prstGeom>
          <a:noFill/>
          <a:ln cap="flat" cmpd="sng" w="9525">
            <a:solidFill>
              <a:schemeClr val="dk1"/>
            </a:solidFill>
            <a:prstDash val="solid"/>
            <a:round/>
            <a:headEnd len="med" w="med" type="none"/>
            <a:tailEnd len="med" w="med" type="triangle"/>
          </a:ln>
        </p:spPr>
      </p:cxnSp>
      <p:sp>
        <p:nvSpPr>
          <p:cNvPr id="385" name="Google Shape;385;p36"/>
          <p:cNvSpPr/>
          <p:nvPr/>
        </p:nvSpPr>
        <p:spPr>
          <a:xfrm>
            <a:off x="1856625" y="3857050"/>
            <a:ext cx="3837600" cy="5241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A61C00"/>
                </a:solidFill>
                <a:latin typeface="Fira Sans Extra Condensed"/>
                <a:ea typeface="Fira Sans Extra Condensed"/>
                <a:cs typeface="Fira Sans Extra Condensed"/>
                <a:sym typeface="Fira Sans Extra Condensed"/>
              </a:rPr>
              <a:t>Engulf</a:t>
            </a:r>
            <a:r>
              <a:rPr lang="en" sz="1500">
                <a:solidFill>
                  <a:schemeClr val="dk1"/>
                </a:solidFill>
                <a:latin typeface="Fira Sans Extra Condensed"/>
                <a:ea typeface="Fira Sans Extra Condensed"/>
                <a:cs typeface="Fira Sans Extra Condensed"/>
                <a:sym typeface="Fira Sans Extra Condensed"/>
              </a:rPr>
              <a:t> smaller </a:t>
            </a:r>
            <a:r>
              <a:rPr lang="en" sz="1500">
                <a:solidFill>
                  <a:srgbClr val="A61C00"/>
                </a:solidFill>
                <a:latin typeface="Fira Sans Extra Condensed"/>
                <a:ea typeface="Fira Sans Extra Condensed"/>
                <a:cs typeface="Fira Sans Extra Condensed"/>
                <a:sym typeface="Fira Sans Extra Condensed"/>
              </a:rPr>
              <a:t>foreign particles</a:t>
            </a:r>
            <a:r>
              <a:rPr lang="en" sz="1500">
                <a:solidFill>
                  <a:schemeClr val="dk1"/>
                </a:solidFill>
                <a:latin typeface="Fira Sans Extra Condensed"/>
                <a:ea typeface="Fira Sans Extra Condensed"/>
                <a:cs typeface="Fira Sans Extra Condensed"/>
                <a:sym typeface="Fira Sans Extra Condensed"/>
              </a:rPr>
              <a:t> → pass through </a:t>
            </a:r>
            <a:r>
              <a:rPr lang="en" sz="1500">
                <a:solidFill>
                  <a:srgbClr val="A61C00"/>
                </a:solidFill>
                <a:latin typeface="Fira Sans Extra Condensed"/>
                <a:ea typeface="Fira Sans Extra Condensed"/>
                <a:cs typeface="Fira Sans Extra Condensed"/>
                <a:sym typeface="Fira Sans Extra Condensed"/>
              </a:rPr>
              <a:t>mucociliary barrier filter</a:t>
            </a:r>
            <a:endParaRPr sz="1500">
              <a:solidFill>
                <a:srgbClr val="A61C00"/>
              </a:solidFill>
              <a:latin typeface="Fira Sans Extra Condensed"/>
              <a:ea typeface="Fira Sans Extra Condensed"/>
              <a:cs typeface="Fira Sans Extra Condensed"/>
              <a:sym typeface="Fira Sans Extra Condensed"/>
            </a:endParaRPr>
          </a:p>
        </p:txBody>
      </p:sp>
      <p:sp>
        <p:nvSpPr>
          <p:cNvPr id="386" name="Google Shape;386;p36"/>
          <p:cNvSpPr txBox="1"/>
          <p:nvPr/>
        </p:nvSpPr>
        <p:spPr>
          <a:xfrm>
            <a:off x="151100" y="4491775"/>
            <a:ext cx="545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666666"/>
                </a:solidFill>
                <a:latin typeface="Fira Sans Extra Condensed"/>
                <a:ea typeface="Fira Sans Extra Condensed"/>
                <a:cs typeface="Fira Sans Extra Condensed"/>
                <a:sym typeface="Fira Sans Extra Condensed"/>
              </a:rPr>
              <a:t>Trypsin is proteolytic enzyme produce by bacteria to digest the tissue “مادة تفرزها البكتيريا عشان تحطم  بروتينات الرئة“so when Bacteria enters the respiratory system , the respiratory system produces alpha-1 </a:t>
            </a:r>
            <a:r>
              <a:rPr lang="en" sz="900">
                <a:solidFill>
                  <a:srgbClr val="666666"/>
                </a:solidFill>
                <a:latin typeface="Fira Sans Extra Condensed"/>
                <a:ea typeface="Fira Sans Extra Condensed"/>
                <a:cs typeface="Fira Sans Extra Condensed"/>
                <a:sym typeface="Fira Sans Extra Condensed"/>
              </a:rPr>
              <a:t>antitrypsin</a:t>
            </a:r>
            <a:r>
              <a:rPr lang="en" sz="900">
                <a:solidFill>
                  <a:srgbClr val="666666"/>
                </a:solidFill>
                <a:latin typeface="Fira Sans Extra Condensed"/>
                <a:ea typeface="Fira Sans Extra Condensed"/>
                <a:cs typeface="Fira Sans Extra Condensed"/>
                <a:sym typeface="Fira Sans Extra Condensed"/>
              </a:rPr>
              <a:t> to protect us</a:t>
            </a:r>
            <a:endParaRPr sz="900">
              <a:solidFill>
                <a:srgbClr val="66666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7"/>
          <p:cNvSpPr txBox="1"/>
          <p:nvPr/>
        </p:nvSpPr>
        <p:spPr>
          <a:xfrm>
            <a:off x="1479100" y="550800"/>
            <a:ext cx="6502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A61C00"/>
                </a:solidFill>
                <a:latin typeface="Fira Sans Extra Condensed"/>
                <a:ea typeface="Fira Sans Extra Condensed"/>
                <a:cs typeface="Fira Sans Extra Condensed"/>
                <a:sym typeface="Fira Sans Extra Condensed"/>
              </a:rPr>
              <a:t>Non</a:t>
            </a:r>
            <a:r>
              <a:rPr b="1" lang="en" sz="2800">
                <a:latin typeface="Fira Sans Extra Condensed"/>
                <a:ea typeface="Fira Sans Extra Condensed"/>
                <a:cs typeface="Fira Sans Extra Condensed"/>
                <a:sym typeface="Fira Sans Extra Condensed"/>
              </a:rPr>
              <a:t>-Respiratory Functions of Lung </a:t>
            </a:r>
            <a:endParaRPr b="1" sz="2800">
              <a:latin typeface="Fira Sans Extra Condensed"/>
              <a:ea typeface="Fira Sans Extra Condensed"/>
              <a:cs typeface="Fira Sans Extra Condensed"/>
              <a:sym typeface="Fira Sans Extra Condensed"/>
            </a:endParaRPr>
          </a:p>
        </p:txBody>
      </p:sp>
      <p:sp>
        <p:nvSpPr>
          <p:cNvPr id="392" name="Google Shape;392;p37"/>
          <p:cNvSpPr/>
          <p:nvPr/>
        </p:nvSpPr>
        <p:spPr>
          <a:xfrm>
            <a:off x="2869175" y="1394700"/>
            <a:ext cx="3393600" cy="48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A61C00"/>
                </a:solidFill>
                <a:latin typeface="Fira Sans Extra Condensed"/>
                <a:ea typeface="Fira Sans Extra Condensed"/>
                <a:cs typeface="Fira Sans Extra Condensed"/>
                <a:sym typeface="Fira Sans Extra Condensed"/>
              </a:rPr>
              <a:t>Non</a:t>
            </a:r>
            <a:r>
              <a:rPr b="1" lang="en">
                <a:latin typeface="Fira Sans Extra Condensed"/>
                <a:ea typeface="Fira Sans Extra Condensed"/>
                <a:cs typeface="Fira Sans Extra Condensed"/>
                <a:sym typeface="Fira Sans Extra Condensed"/>
              </a:rPr>
              <a:t>-Respiratory Functions of Lung</a:t>
            </a:r>
            <a:endParaRPr b="1">
              <a:latin typeface="Fira Sans Extra Condensed"/>
              <a:ea typeface="Fira Sans Extra Condensed"/>
              <a:cs typeface="Fira Sans Extra Condensed"/>
              <a:sym typeface="Fira Sans Extra Condensed"/>
            </a:endParaRPr>
          </a:p>
        </p:txBody>
      </p:sp>
      <p:cxnSp>
        <p:nvCxnSpPr>
          <p:cNvPr id="393" name="Google Shape;393;p37"/>
          <p:cNvCxnSpPr>
            <a:stCxn id="392" idx="2"/>
          </p:cNvCxnSpPr>
          <p:nvPr/>
        </p:nvCxnSpPr>
        <p:spPr>
          <a:xfrm flipH="1">
            <a:off x="1274675" y="1883400"/>
            <a:ext cx="3291300" cy="301800"/>
          </a:xfrm>
          <a:prstGeom prst="straightConnector1">
            <a:avLst/>
          </a:prstGeom>
          <a:noFill/>
          <a:ln cap="flat" cmpd="sng" w="9525">
            <a:solidFill>
              <a:schemeClr val="dk1"/>
            </a:solidFill>
            <a:prstDash val="solid"/>
            <a:round/>
            <a:headEnd len="med" w="med" type="none"/>
            <a:tailEnd len="med" w="med" type="triangle"/>
          </a:ln>
        </p:spPr>
      </p:cxnSp>
      <p:sp>
        <p:nvSpPr>
          <p:cNvPr id="394" name="Google Shape;394;p37"/>
          <p:cNvSpPr/>
          <p:nvPr/>
        </p:nvSpPr>
        <p:spPr>
          <a:xfrm>
            <a:off x="355325" y="2287500"/>
            <a:ext cx="2549700" cy="5685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Activation of Angiotensin I to </a:t>
            </a:r>
            <a:r>
              <a:rPr lang="en">
                <a:solidFill>
                  <a:srgbClr val="A61C00"/>
                </a:solidFill>
                <a:latin typeface="Fira Sans Extra Condensed"/>
                <a:ea typeface="Fira Sans Extra Condensed"/>
                <a:cs typeface="Fira Sans Extra Condensed"/>
                <a:sym typeface="Fira Sans Extra Condensed"/>
              </a:rPr>
              <a:t>angiotensin II</a:t>
            </a:r>
            <a:endParaRPr>
              <a:solidFill>
                <a:srgbClr val="A61C00"/>
              </a:solidFill>
              <a:latin typeface="Fira Sans Extra Condensed"/>
              <a:ea typeface="Fira Sans Extra Condensed"/>
              <a:cs typeface="Fira Sans Extra Condensed"/>
              <a:sym typeface="Fira Sans Extra Condensed"/>
            </a:endParaRPr>
          </a:p>
        </p:txBody>
      </p:sp>
      <p:cxnSp>
        <p:nvCxnSpPr>
          <p:cNvPr id="395" name="Google Shape;395;p37"/>
          <p:cNvCxnSpPr>
            <a:stCxn id="394" idx="2"/>
          </p:cNvCxnSpPr>
          <p:nvPr/>
        </p:nvCxnSpPr>
        <p:spPr>
          <a:xfrm flipH="1">
            <a:off x="1625675" y="2856000"/>
            <a:ext cx="4500" cy="359700"/>
          </a:xfrm>
          <a:prstGeom prst="straightConnector1">
            <a:avLst/>
          </a:prstGeom>
          <a:noFill/>
          <a:ln cap="flat" cmpd="sng" w="9525">
            <a:solidFill>
              <a:schemeClr val="dk1"/>
            </a:solidFill>
            <a:prstDash val="solid"/>
            <a:round/>
            <a:headEnd len="med" w="med" type="none"/>
            <a:tailEnd len="med" w="med" type="triangle"/>
          </a:ln>
        </p:spPr>
      </p:cxnSp>
      <p:sp>
        <p:nvSpPr>
          <p:cNvPr id="396" name="Google Shape;396;p37"/>
          <p:cNvSpPr/>
          <p:nvPr/>
        </p:nvSpPr>
        <p:spPr>
          <a:xfrm>
            <a:off x="353075" y="3215700"/>
            <a:ext cx="2549700" cy="790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Enzyme: </a:t>
            </a:r>
            <a:r>
              <a:rPr lang="en">
                <a:solidFill>
                  <a:srgbClr val="A61C00"/>
                </a:solidFill>
                <a:latin typeface="Fira Sans Extra Condensed"/>
                <a:ea typeface="Fira Sans Extra Condensed"/>
                <a:cs typeface="Fira Sans Extra Condensed"/>
                <a:sym typeface="Fira Sans Extra Condensed"/>
              </a:rPr>
              <a:t>angiotensin converting enzyme</a:t>
            </a:r>
            <a:r>
              <a:rPr lang="en">
                <a:latin typeface="Fira Sans Extra Condensed"/>
                <a:ea typeface="Fira Sans Extra Condensed"/>
                <a:cs typeface="Fira Sans Extra Condensed"/>
                <a:sym typeface="Fira Sans Extra Condensed"/>
              </a:rPr>
              <a:t> </a:t>
            </a:r>
            <a:r>
              <a:rPr lang="en">
                <a:solidFill>
                  <a:srgbClr val="A64D79"/>
                </a:solidFill>
                <a:latin typeface="Fira Sans Extra Condensed"/>
                <a:ea typeface="Fira Sans Extra Condensed"/>
                <a:cs typeface="Fira Sans Extra Condensed"/>
                <a:sym typeface="Fira Sans Extra Condensed"/>
              </a:rPr>
              <a:t>(ACE)</a:t>
            </a:r>
            <a:r>
              <a:rPr lang="en">
                <a:latin typeface="Fira Sans Extra Condensed"/>
                <a:ea typeface="Fira Sans Extra Condensed"/>
                <a:cs typeface="Fira Sans Extra Condensed"/>
                <a:sym typeface="Fira Sans Extra Condensed"/>
              </a:rPr>
              <a:t>. </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It is formed by the </a:t>
            </a:r>
            <a:r>
              <a:rPr lang="en">
                <a:solidFill>
                  <a:srgbClr val="A61C00"/>
                </a:solidFill>
                <a:latin typeface="Fira Sans Extra Condensed"/>
                <a:ea typeface="Fira Sans Extra Condensed"/>
                <a:cs typeface="Fira Sans Extra Condensed"/>
                <a:sym typeface="Fira Sans Extra Condensed"/>
              </a:rPr>
              <a:t>lungs</a:t>
            </a:r>
            <a:r>
              <a:rPr lang="en">
                <a:latin typeface="Fira Sans Extra Condensed"/>
                <a:ea typeface="Fira Sans Extra Condensed"/>
                <a:cs typeface="Fira Sans Extra Condensed"/>
                <a:sym typeface="Fira Sans Extra Condensed"/>
              </a:rPr>
              <a:t>.</a:t>
            </a:r>
            <a:endParaRPr>
              <a:latin typeface="Fira Sans Extra Condensed"/>
              <a:ea typeface="Fira Sans Extra Condensed"/>
              <a:cs typeface="Fira Sans Extra Condensed"/>
              <a:sym typeface="Fira Sans Extra Condensed"/>
            </a:endParaRPr>
          </a:p>
        </p:txBody>
      </p:sp>
      <p:sp>
        <p:nvSpPr>
          <p:cNvPr id="397" name="Google Shape;397;p37"/>
          <p:cNvSpPr txBox="1"/>
          <p:nvPr/>
        </p:nvSpPr>
        <p:spPr>
          <a:xfrm>
            <a:off x="355325" y="4077475"/>
            <a:ext cx="2935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AA84F"/>
                </a:solidFill>
                <a:latin typeface="Fira Sans Extra Condensed"/>
                <a:ea typeface="Fira Sans Extra Condensed"/>
                <a:cs typeface="Fira Sans Extra Condensed"/>
                <a:sym typeface="Fira Sans Extra Condensed"/>
              </a:rPr>
              <a:t>Angiotensin I (inactive form) is converted to Angiotensin II by angiotensin converting enzymes which are produced by the lungs. Angiotensin || maintain the high level of blood pressure,so patients with hypertension we should give them ACE inhibitor</a:t>
            </a:r>
            <a:endParaRPr sz="1000">
              <a:solidFill>
                <a:srgbClr val="6AA84F"/>
              </a:solidFill>
              <a:latin typeface="Fira Sans Extra Condensed"/>
              <a:ea typeface="Fira Sans Extra Condensed"/>
              <a:cs typeface="Fira Sans Extra Condensed"/>
              <a:sym typeface="Fira Sans Extra Condensed"/>
            </a:endParaRPr>
          </a:p>
        </p:txBody>
      </p:sp>
      <p:cxnSp>
        <p:nvCxnSpPr>
          <p:cNvPr id="398" name="Google Shape;398;p37"/>
          <p:cNvCxnSpPr>
            <a:stCxn id="392" idx="2"/>
          </p:cNvCxnSpPr>
          <p:nvPr/>
        </p:nvCxnSpPr>
        <p:spPr>
          <a:xfrm flipH="1">
            <a:off x="4561475" y="1883400"/>
            <a:ext cx="4500" cy="346500"/>
          </a:xfrm>
          <a:prstGeom prst="straightConnector1">
            <a:avLst/>
          </a:prstGeom>
          <a:noFill/>
          <a:ln cap="flat" cmpd="sng" w="9525">
            <a:solidFill>
              <a:schemeClr val="dk1"/>
            </a:solidFill>
            <a:prstDash val="solid"/>
            <a:round/>
            <a:headEnd len="med" w="med" type="none"/>
            <a:tailEnd len="med" w="med" type="triangle"/>
          </a:ln>
        </p:spPr>
      </p:cxnSp>
      <p:sp>
        <p:nvSpPr>
          <p:cNvPr id="399" name="Google Shape;399;p37"/>
          <p:cNvSpPr/>
          <p:nvPr/>
        </p:nvSpPr>
        <p:spPr>
          <a:xfrm>
            <a:off x="3291125" y="2287500"/>
            <a:ext cx="2549700" cy="5685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Regulation</a:t>
            </a:r>
            <a:endParaRPr>
              <a:latin typeface="Fira Sans Extra Condensed"/>
              <a:ea typeface="Fira Sans Extra Condensed"/>
              <a:cs typeface="Fira Sans Extra Condensed"/>
              <a:sym typeface="Fira Sans Extra Condensed"/>
            </a:endParaRPr>
          </a:p>
        </p:txBody>
      </p:sp>
      <p:sp>
        <p:nvSpPr>
          <p:cNvPr id="400" name="Google Shape;400;p37"/>
          <p:cNvSpPr/>
          <p:nvPr/>
        </p:nvSpPr>
        <p:spPr>
          <a:xfrm>
            <a:off x="6226925" y="2287500"/>
            <a:ext cx="2549700" cy="5685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Secretion</a:t>
            </a:r>
            <a:endParaRPr>
              <a:latin typeface="Fira Sans Extra Condensed"/>
              <a:ea typeface="Fira Sans Extra Condensed"/>
              <a:cs typeface="Fira Sans Extra Condensed"/>
              <a:sym typeface="Fira Sans Extra Condensed"/>
            </a:endParaRPr>
          </a:p>
        </p:txBody>
      </p:sp>
      <p:cxnSp>
        <p:nvCxnSpPr>
          <p:cNvPr id="401" name="Google Shape;401;p37"/>
          <p:cNvCxnSpPr>
            <a:stCxn id="392" idx="2"/>
          </p:cNvCxnSpPr>
          <p:nvPr/>
        </p:nvCxnSpPr>
        <p:spPr>
          <a:xfrm>
            <a:off x="4565975" y="1883400"/>
            <a:ext cx="2793900" cy="346500"/>
          </a:xfrm>
          <a:prstGeom prst="straightConnector1">
            <a:avLst/>
          </a:prstGeom>
          <a:noFill/>
          <a:ln cap="flat" cmpd="sng" w="9525">
            <a:solidFill>
              <a:schemeClr val="dk1"/>
            </a:solidFill>
            <a:prstDash val="solid"/>
            <a:round/>
            <a:headEnd len="med" w="med" type="none"/>
            <a:tailEnd len="med" w="med" type="triangle"/>
          </a:ln>
        </p:spPr>
      </p:cxnSp>
      <p:sp>
        <p:nvSpPr>
          <p:cNvPr id="402" name="Google Shape;402;p37"/>
          <p:cNvSpPr/>
          <p:nvPr/>
        </p:nvSpPr>
        <p:spPr>
          <a:xfrm>
            <a:off x="3297150" y="3215700"/>
            <a:ext cx="2549700" cy="790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Regulating the </a:t>
            </a:r>
            <a:r>
              <a:rPr lang="en">
                <a:solidFill>
                  <a:srgbClr val="A61C00"/>
                </a:solidFill>
                <a:latin typeface="Fira Sans Extra Condensed"/>
                <a:ea typeface="Fira Sans Extra Condensed"/>
                <a:cs typeface="Fira Sans Extra Condensed"/>
                <a:sym typeface="Fira Sans Extra Condensed"/>
              </a:rPr>
              <a:t>acid-base</a:t>
            </a:r>
            <a:r>
              <a:rPr lang="en">
                <a:latin typeface="Fira Sans Extra Condensed"/>
                <a:ea typeface="Fira Sans Extra Condensed"/>
                <a:cs typeface="Fira Sans Extra Condensed"/>
                <a:sym typeface="Fira Sans Extra Condensed"/>
              </a:rPr>
              <a:t> status of body by washing </a:t>
            </a:r>
            <a:r>
              <a:rPr lang="en">
                <a:solidFill>
                  <a:srgbClr val="A61C00"/>
                </a:solidFill>
                <a:latin typeface="Fira Sans Extra Condensed"/>
                <a:ea typeface="Fira Sans Extra Condensed"/>
                <a:cs typeface="Fira Sans Extra Condensed"/>
                <a:sym typeface="Fira Sans Extra Condensed"/>
              </a:rPr>
              <a:t>out</a:t>
            </a:r>
            <a:r>
              <a:rPr lang="en">
                <a:latin typeface="Fira Sans Extra Condensed"/>
                <a:ea typeface="Fira Sans Extra Condensed"/>
                <a:cs typeface="Fira Sans Extra Condensed"/>
                <a:sym typeface="Fira Sans Extra Condensed"/>
              </a:rPr>
              <a:t> extra </a:t>
            </a:r>
            <a:r>
              <a:rPr lang="en">
                <a:solidFill>
                  <a:srgbClr val="A61C00"/>
                </a:solidFill>
                <a:latin typeface="Fira Sans Extra Condensed"/>
                <a:ea typeface="Fira Sans Extra Condensed"/>
                <a:cs typeface="Fira Sans Extra Condensed"/>
                <a:sym typeface="Fira Sans Extra Condensed"/>
              </a:rPr>
              <a:t>CO2</a:t>
            </a:r>
            <a:r>
              <a:rPr lang="en">
                <a:latin typeface="Fira Sans Extra Condensed"/>
                <a:ea typeface="Fira Sans Extra Condensed"/>
                <a:cs typeface="Fira Sans Extra Condensed"/>
                <a:sym typeface="Fira Sans Extra Condensed"/>
              </a:rPr>
              <a:t> (carbon dioxide) from the blood.</a:t>
            </a:r>
            <a:endParaRPr>
              <a:latin typeface="Fira Sans Extra Condensed"/>
              <a:ea typeface="Fira Sans Extra Condensed"/>
              <a:cs typeface="Fira Sans Extra Condensed"/>
              <a:sym typeface="Fira Sans Extra Condensed"/>
            </a:endParaRPr>
          </a:p>
        </p:txBody>
      </p:sp>
      <p:sp>
        <p:nvSpPr>
          <p:cNvPr id="403" name="Google Shape;403;p37"/>
          <p:cNvSpPr txBox="1"/>
          <p:nvPr/>
        </p:nvSpPr>
        <p:spPr>
          <a:xfrm>
            <a:off x="3262600" y="4141050"/>
            <a:ext cx="2935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AA84F"/>
                </a:solidFill>
                <a:latin typeface="Fira Sans Extra Condensed"/>
                <a:ea typeface="Fira Sans Extra Condensed"/>
                <a:cs typeface="Fira Sans Extra Condensed"/>
                <a:sym typeface="Fira Sans Extra Condensed"/>
              </a:rPr>
              <a:t>● H + decrease pH of blood.</a:t>
            </a:r>
            <a:endParaRPr sz="1000">
              <a:solidFill>
                <a:srgbClr val="6AA84F"/>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6AA84F"/>
                </a:solidFill>
                <a:latin typeface="Fira Sans Extra Condensed"/>
                <a:ea typeface="Fira Sans Extra Condensed"/>
                <a:cs typeface="Fira Sans Extra Condensed"/>
                <a:sym typeface="Fira Sans Extra Condensed"/>
              </a:rPr>
              <a:t>● H + is produced from bicarbonate derived from CO2 </a:t>
            </a:r>
            <a:endParaRPr sz="1000">
              <a:solidFill>
                <a:srgbClr val="6AA84F"/>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6AA84F"/>
                </a:solidFill>
                <a:latin typeface="Fira Sans Extra Condensed"/>
                <a:ea typeface="Fira Sans Extra Condensed"/>
                <a:cs typeface="Fira Sans Extra Condensed"/>
                <a:sym typeface="Fira Sans Extra Condensed"/>
              </a:rPr>
              <a:t>● Expiration of CO2 → increase pH.</a:t>
            </a:r>
            <a:endParaRPr sz="1000">
              <a:solidFill>
                <a:srgbClr val="6AA84F"/>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6AA84F"/>
                </a:solidFill>
                <a:latin typeface="Fira Sans Extra Condensed"/>
                <a:ea typeface="Fira Sans Extra Condensed"/>
                <a:cs typeface="Fira Sans Extra Condensed"/>
                <a:sym typeface="Fira Sans Extra Condensed"/>
              </a:rPr>
              <a:t>ثاني اكسيد الكربون يسبب حموضة بالدم وممكن تقتل </a:t>
            </a:r>
            <a:endParaRPr sz="1000">
              <a:solidFill>
                <a:srgbClr val="6AA84F"/>
              </a:solidFill>
              <a:latin typeface="Fira Sans Extra Condensed"/>
              <a:ea typeface="Fira Sans Extra Condensed"/>
              <a:cs typeface="Fira Sans Extra Condensed"/>
              <a:sym typeface="Fira Sans Extra Condensed"/>
            </a:endParaRPr>
          </a:p>
        </p:txBody>
      </p:sp>
      <p:sp>
        <p:nvSpPr>
          <p:cNvPr id="404" name="Google Shape;404;p37"/>
          <p:cNvSpPr/>
          <p:nvPr/>
        </p:nvSpPr>
        <p:spPr>
          <a:xfrm>
            <a:off x="6241225" y="3215700"/>
            <a:ext cx="2549700" cy="790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Secretion of important substances like </a:t>
            </a:r>
            <a:r>
              <a:rPr lang="en">
                <a:solidFill>
                  <a:srgbClr val="A61C00"/>
                </a:solidFill>
                <a:latin typeface="Fira Sans Extra Condensed"/>
                <a:ea typeface="Fira Sans Extra Condensed"/>
                <a:cs typeface="Fira Sans Extra Condensed"/>
                <a:sym typeface="Fira Sans Extra Condensed"/>
              </a:rPr>
              <a:t>surfactant</a:t>
            </a:r>
            <a:r>
              <a:rPr lang="en">
                <a:latin typeface="Fira Sans Extra Condensed"/>
                <a:ea typeface="Fira Sans Extra Condensed"/>
                <a:cs typeface="Fira Sans Extra Condensed"/>
                <a:sym typeface="Fira Sans Extra Condensed"/>
              </a:rPr>
              <a:t>.</a:t>
            </a:r>
            <a:endParaRPr>
              <a:latin typeface="Fira Sans Extra Condensed"/>
              <a:ea typeface="Fira Sans Extra Condensed"/>
              <a:cs typeface="Fira Sans Extra Condensed"/>
              <a:sym typeface="Fira Sans Extra Condensed"/>
            </a:endParaRPr>
          </a:p>
        </p:txBody>
      </p:sp>
      <p:cxnSp>
        <p:nvCxnSpPr>
          <p:cNvPr id="405" name="Google Shape;405;p37"/>
          <p:cNvCxnSpPr>
            <a:stCxn id="399" idx="2"/>
            <a:endCxn id="402" idx="0"/>
          </p:cNvCxnSpPr>
          <p:nvPr/>
        </p:nvCxnSpPr>
        <p:spPr>
          <a:xfrm>
            <a:off x="4565975" y="2856000"/>
            <a:ext cx="6000" cy="359700"/>
          </a:xfrm>
          <a:prstGeom prst="straightConnector1">
            <a:avLst/>
          </a:prstGeom>
          <a:noFill/>
          <a:ln cap="flat" cmpd="sng" w="9525">
            <a:solidFill>
              <a:schemeClr val="dk1"/>
            </a:solidFill>
            <a:prstDash val="solid"/>
            <a:round/>
            <a:headEnd len="med" w="med" type="none"/>
            <a:tailEnd len="med" w="med" type="triangle"/>
          </a:ln>
        </p:spPr>
      </p:cxnSp>
      <p:cxnSp>
        <p:nvCxnSpPr>
          <p:cNvPr id="406" name="Google Shape;406;p37"/>
          <p:cNvCxnSpPr>
            <a:stCxn id="400" idx="2"/>
            <a:endCxn id="404" idx="0"/>
          </p:cNvCxnSpPr>
          <p:nvPr/>
        </p:nvCxnSpPr>
        <p:spPr>
          <a:xfrm>
            <a:off x="7501775" y="2856000"/>
            <a:ext cx="14400" cy="3597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8"/>
          <p:cNvSpPr txBox="1"/>
          <p:nvPr/>
        </p:nvSpPr>
        <p:spPr>
          <a:xfrm>
            <a:off x="1682700" y="319850"/>
            <a:ext cx="577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Fira Sans Extra Condensed"/>
                <a:ea typeface="Fira Sans Extra Condensed"/>
                <a:cs typeface="Fira Sans Extra Condensed"/>
                <a:sym typeface="Fira Sans Extra Condensed"/>
              </a:rPr>
              <a:t>Respiratory Passages (Airways)</a:t>
            </a:r>
            <a:endParaRPr b="1" sz="2800">
              <a:latin typeface="Fira Sans Extra Condensed"/>
              <a:ea typeface="Fira Sans Extra Condensed"/>
              <a:cs typeface="Fira Sans Extra Condensed"/>
              <a:sym typeface="Fira Sans Extra Condensed"/>
            </a:endParaRPr>
          </a:p>
        </p:txBody>
      </p:sp>
      <p:sp>
        <p:nvSpPr>
          <p:cNvPr id="412" name="Google Shape;412;p38"/>
          <p:cNvSpPr/>
          <p:nvPr/>
        </p:nvSpPr>
        <p:spPr>
          <a:xfrm>
            <a:off x="142200" y="2309700"/>
            <a:ext cx="1368000" cy="52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Airways</a:t>
            </a:r>
            <a:endParaRPr>
              <a:latin typeface="Fira Sans Extra Condensed"/>
              <a:ea typeface="Fira Sans Extra Condensed"/>
              <a:cs typeface="Fira Sans Extra Condensed"/>
              <a:sym typeface="Fira Sans Extra Condensed"/>
            </a:endParaRPr>
          </a:p>
        </p:txBody>
      </p:sp>
      <p:cxnSp>
        <p:nvCxnSpPr>
          <p:cNvPr id="413" name="Google Shape;413;p38"/>
          <p:cNvCxnSpPr>
            <a:stCxn id="412" idx="3"/>
            <a:endCxn id="414" idx="1"/>
          </p:cNvCxnSpPr>
          <p:nvPr/>
        </p:nvCxnSpPr>
        <p:spPr>
          <a:xfrm flipH="1" rot="10800000">
            <a:off x="1510200" y="1661250"/>
            <a:ext cx="790500" cy="910500"/>
          </a:xfrm>
          <a:prstGeom prst="straightConnector1">
            <a:avLst/>
          </a:prstGeom>
          <a:noFill/>
          <a:ln cap="flat" cmpd="sng" w="9525">
            <a:solidFill>
              <a:schemeClr val="dk1"/>
            </a:solidFill>
            <a:prstDash val="solid"/>
            <a:round/>
            <a:headEnd len="med" w="med" type="none"/>
            <a:tailEnd len="med" w="med" type="triangle"/>
          </a:ln>
        </p:spPr>
      </p:cxnSp>
      <p:cxnSp>
        <p:nvCxnSpPr>
          <p:cNvPr id="415" name="Google Shape;415;p38"/>
          <p:cNvCxnSpPr>
            <a:stCxn id="412" idx="3"/>
            <a:endCxn id="416" idx="1"/>
          </p:cNvCxnSpPr>
          <p:nvPr/>
        </p:nvCxnSpPr>
        <p:spPr>
          <a:xfrm>
            <a:off x="1510200" y="2571750"/>
            <a:ext cx="790500" cy="654300"/>
          </a:xfrm>
          <a:prstGeom prst="straightConnector1">
            <a:avLst/>
          </a:prstGeom>
          <a:noFill/>
          <a:ln cap="flat" cmpd="sng" w="9525">
            <a:solidFill>
              <a:schemeClr val="dk1"/>
            </a:solidFill>
            <a:prstDash val="solid"/>
            <a:round/>
            <a:headEnd len="med" w="med" type="none"/>
            <a:tailEnd len="med" w="med" type="triangle"/>
          </a:ln>
        </p:spPr>
      </p:cxnSp>
      <p:sp>
        <p:nvSpPr>
          <p:cNvPr id="414" name="Google Shape;414;p38"/>
          <p:cNvSpPr/>
          <p:nvPr/>
        </p:nvSpPr>
        <p:spPr>
          <a:xfrm>
            <a:off x="2300700" y="1399150"/>
            <a:ext cx="14172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Upper Tract</a:t>
            </a:r>
            <a:endParaRPr>
              <a:latin typeface="Fira Sans Extra Condensed"/>
              <a:ea typeface="Fira Sans Extra Condensed"/>
              <a:cs typeface="Fira Sans Extra Condensed"/>
              <a:sym typeface="Fira Sans Extra Condensed"/>
            </a:endParaRPr>
          </a:p>
        </p:txBody>
      </p:sp>
      <p:sp>
        <p:nvSpPr>
          <p:cNvPr id="416" name="Google Shape;416;p38"/>
          <p:cNvSpPr/>
          <p:nvPr/>
        </p:nvSpPr>
        <p:spPr>
          <a:xfrm>
            <a:off x="2300700" y="2964000"/>
            <a:ext cx="14172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lower</a:t>
            </a:r>
            <a:r>
              <a:rPr lang="en">
                <a:latin typeface="Fira Sans Extra Condensed"/>
                <a:ea typeface="Fira Sans Extra Condensed"/>
                <a:cs typeface="Fira Sans Extra Condensed"/>
                <a:sym typeface="Fira Sans Extra Condensed"/>
              </a:rPr>
              <a:t> Tract</a:t>
            </a:r>
            <a:endParaRPr>
              <a:latin typeface="Fira Sans Extra Condensed"/>
              <a:ea typeface="Fira Sans Extra Condensed"/>
              <a:cs typeface="Fira Sans Extra Condensed"/>
              <a:sym typeface="Fira Sans Extra Condensed"/>
            </a:endParaRPr>
          </a:p>
        </p:txBody>
      </p:sp>
      <p:cxnSp>
        <p:nvCxnSpPr>
          <p:cNvPr id="417" name="Google Shape;417;p38"/>
          <p:cNvCxnSpPr>
            <a:stCxn id="414" idx="3"/>
          </p:cNvCxnSpPr>
          <p:nvPr/>
        </p:nvCxnSpPr>
        <p:spPr>
          <a:xfrm>
            <a:off x="3717900" y="1661200"/>
            <a:ext cx="643800" cy="0"/>
          </a:xfrm>
          <a:prstGeom prst="straightConnector1">
            <a:avLst/>
          </a:prstGeom>
          <a:noFill/>
          <a:ln cap="flat" cmpd="sng" w="9525">
            <a:solidFill>
              <a:schemeClr val="dk1"/>
            </a:solidFill>
            <a:prstDash val="solid"/>
            <a:round/>
            <a:headEnd len="med" w="med" type="none"/>
            <a:tailEnd len="med" w="med" type="triangle"/>
          </a:ln>
        </p:spPr>
      </p:cxnSp>
      <p:cxnSp>
        <p:nvCxnSpPr>
          <p:cNvPr id="418" name="Google Shape;418;p38"/>
          <p:cNvCxnSpPr>
            <a:stCxn id="416" idx="3"/>
          </p:cNvCxnSpPr>
          <p:nvPr/>
        </p:nvCxnSpPr>
        <p:spPr>
          <a:xfrm>
            <a:off x="3717900" y="3226050"/>
            <a:ext cx="590700" cy="7500"/>
          </a:xfrm>
          <a:prstGeom prst="straightConnector1">
            <a:avLst/>
          </a:prstGeom>
          <a:noFill/>
          <a:ln cap="flat" cmpd="sng" w="9525">
            <a:solidFill>
              <a:schemeClr val="dk1"/>
            </a:solidFill>
            <a:prstDash val="solid"/>
            <a:round/>
            <a:headEnd len="med" w="med" type="none"/>
            <a:tailEnd len="med" w="med" type="triangle"/>
          </a:ln>
        </p:spPr>
      </p:cxnSp>
      <p:sp>
        <p:nvSpPr>
          <p:cNvPr id="419" name="Google Shape;419;p38"/>
          <p:cNvSpPr/>
          <p:nvPr/>
        </p:nvSpPr>
        <p:spPr>
          <a:xfrm>
            <a:off x="4361700" y="1399150"/>
            <a:ext cx="1846200" cy="1172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666666"/>
              </a:buClr>
              <a:buSzPts val="1400"/>
              <a:buFont typeface="Fira Sans Extra Condensed"/>
              <a:buAutoNum type="arabicPeriod"/>
            </a:pPr>
            <a:r>
              <a:rPr lang="en">
                <a:solidFill>
                  <a:srgbClr val="666666"/>
                </a:solidFill>
                <a:latin typeface="Fira Sans Extra Condensed"/>
                <a:ea typeface="Fira Sans Extra Condensed"/>
                <a:cs typeface="Fira Sans Extra Condensed"/>
                <a:sym typeface="Fira Sans Extra Condensed"/>
              </a:rPr>
              <a:t>Nostrils</a:t>
            </a:r>
            <a:endParaRPr>
              <a:solidFill>
                <a:srgbClr val="666666"/>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Nasal cavity</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Pharynx</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Larynx</a:t>
            </a:r>
            <a:endParaRPr>
              <a:latin typeface="Fira Sans Extra Condensed"/>
              <a:ea typeface="Fira Sans Extra Condensed"/>
              <a:cs typeface="Fira Sans Extra Condensed"/>
              <a:sym typeface="Fira Sans Extra Condensed"/>
            </a:endParaRPr>
          </a:p>
        </p:txBody>
      </p:sp>
      <p:sp>
        <p:nvSpPr>
          <p:cNvPr id="420" name="Google Shape;420;p38"/>
          <p:cNvSpPr/>
          <p:nvPr/>
        </p:nvSpPr>
        <p:spPr>
          <a:xfrm>
            <a:off x="4407500" y="2964000"/>
            <a:ext cx="2247600" cy="1172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Trachea</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Thoracic cavity</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Alveoli</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AutoNum type="arabicPeriod"/>
            </a:pPr>
            <a:r>
              <a:rPr lang="en">
                <a:latin typeface="Fira Sans Extra Condensed"/>
                <a:ea typeface="Fira Sans Extra Condensed"/>
                <a:cs typeface="Fira Sans Extra Condensed"/>
                <a:sym typeface="Fira Sans Extra Condensed"/>
              </a:rPr>
              <a:t>Primary bronchi</a:t>
            </a:r>
            <a:endParaRPr>
              <a:latin typeface="Fira Sans Extra Condensed"/>
              <a:ea typeface="Fira Sans Extra Condensed"/>
              <a:cs typeface="Fira Sans Extra Condensed"/>
              <a:sym typeface="Fira Sans Extra Condensed"/>
            </a:endParaRPr>
          </a:p>
        </p:txBody>
      </p:sp>
      <p:pic>
        <p:nvPicPr>
          <p:cNvPr id="421" name="Google Shape;421;p38"/>
          <p:cNvPicPr preferRelativeResize="0"/>
          <p:nvPr/>
        </p:nvPicPr>
        <p:blipFill>
          <a:blip r:embed="rId4">
            <a:alphaModFix/>
          </a:blip>
          <a:stretch>
            <a:fillRect/>
          </a:stretch>
        </p:blipFill>
        <p:spPr>
          <a:xfrm>
            <a:off x="6902400" y="1275275"/>
            <a:ext cx="2039775" cy="262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9"/>
          <p:cNvSpPr txBox="1"/>
          <p:nvPr/>
        </p:nvSpPr>
        <p:spPr>
          <a:xfrm>
            <a:off x="1784850" y="349775"/>
            <a:ext cx="557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latin typeface="Fira Sans Extra Condensed"/>
                <a:ea typeface="Fira Sans Extra Condensed"/>
                <a:cs typeface="Fira Sans Extra Condensed"/>
                <a:sym typeface="Fira Sans Extra Condensed"/>
              </a:rPr>
              <a:t>Organization of the Respiratory System</a:t>
            </a:r>
            <a:endParaRPr b="1" sz="2800">
              <a:solidFill>
                <a:schemeClr val="dk1"/>
              </a:solidFill>
              <a:latin typeface="Fira Sans Extra Condensed"/>
              <a:ea typeface="Fira Sans Extra Condensed"/>
              <a:cs typeface="Fira Sans Extra Condensed"/>
              <a:sym typeface="Fira Sans Extra Condensed"/>
            </a:endParaRPr>
          </a:p>
        </p:txBody>
      </p:sp>
      <p:sp>
        <p:nvSpPr>
          <p:cNvPr id="427" name="Google Shape;427;p39"/>
          <p:cNvSpPr/>
          <p:nvPr/>
        </p:nvSpPr>
        <p:spPr>
          <a:xfrm>
            <a:off x="3621450" y="1042013"/>
            <a:ext cx="1901100" cy="52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Respiratory System</a:t>
            </a:r>
            <a:endParaRPr>
              <a:latin typeface="Fira Sans Extra Condensed"/>
              <a:ea typeface="Fira Sans Extra Condensed"/>
              <a:cs typeface="Fira Sans Extra Condensed"/>
              <a:sym typeface="Fira Sans Extra Condensed"/>
            </a:endParaRPr>
          </a:p>
        </p:txBody>
      </p:sp>
      <p:cxnSp>
        <p:nvCxnSpPr>
          <p:cNvPr id="428" name="Google Shape;428;p39"/>
          <p:cNvCxnSpPr>
            <a:stCxn id="427" idx="2"/>
          </p:cNvCxnSpPr>
          <p:nvPr/>
        </p:nvCxnSpPr>
        <p:spPr>
          <a:xfrm flipH="1">
            <a:off x="2219400" y="1566113"/>
            <a:ext cx="2352600" cy="364800"/>
          </a:xfrm>
          <a:prstGeom prst="straightConnector1">
            <a:avLst/>
          </a:prstGeom>
          <a:noFill/>
          <a:ln cap="flat" cmpd="sng" w="9525">
            <a:solidFill>
              <a:schemeClr val="dk1"/>
            </a:solidFill>
            <a:prstDash val="solid"/>
            <a:round/>
            <a:headEnd len="med" w="med" type="none"/>
            <a:tailEnd len="med" w="med" type="triangle"/>
          </a:ln>
        </p:spPr>
      </p:cxnSp>
      <p:cxnSp>
        <p:nvCxnSpPr>
          <p:cNvPr id="429" name="Google Shape;429;p39"/>
          <p:cNvCxnSpPr>
            <a:endCxn id="430" idx="0"/>
          </p:cNvCxnSpPr>
          <p:nvPr/>
        </p:nvCxnSpPr>
        <p:spPr>
          <a:xfrm>
            <a:off x="4571850" y="1565975"/>
            <a:ext cx="721500" cy="441600"/>
          </a:xfrm>
          <a:prstGeom prst="straightConnector1">
            <a:avLst/>
          </a:prstGeom>
          <a:noFill/>
          <a:ln cap="flat" cmpd="sng" w="9525">
            <a:solidFill>
              <a:schemeClr val="dk1"/>
            </a:solidFill>
            <a:prstDash val="solid"/>
            <a:round/>
            <a:headEnd len="med" w="med" type="none"/>
            <a:tailEnd len="med" w="med" type="triangle"/>
          </a:ln>
        </p:spPr>
      </p:cxnSp>
      <p:sp>
        <p:nvSpPr>
          <p:cNvPr id="431" name="Google Shape;431;p39"/>
          <p:cNvSpPr/>
          <p:nvPr/>
        </p:nvSpPr>
        <p:spPr>
          <a:xfrm>
            <a:off x="1222800" y="2007575"/>
            <a:ext cx="14172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Conductive Zone</a:t>
            </a:r>
            <a:endParaRPr>
              <a:latin typeface="Fira Sans Extra Condensed"/>
              <a:ea typeface="Fira Sans Extra Condensed"/>
              <a:cs typeface="Fira Sans Extra Condensed"/>
              <a:sym typeface="Fira Sans Extra Condensed"/>
            </a:endParaRPr>
          </a:p>
        </p:txBody>
      </p:sp>
      <p:sp>
        <p:nvSpPr>
          <p:cNvPr id="430" name="Google Shape;430;p39"/>
          <p:cNvSpPr/>
          <p:nvPr/>
        </p:nvSpPr>
        <p:spPr>
          <a:xfrm>
            <a:off x="4374600" y="2007575"/>
            <a:ext cx="18375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Respiratory</a:t>
            </a:r>
            <a:r>
              <a:rPr lang="en">
                <a:latin typeface="Fira Sans Extra Condensed"/>
                <a:ea typeface="Fira Sans Extra Condensed"/>
                <a:cs typeface="Fira Sans Extra Condensed"/>
                <a:sym typeface="Fira Sans Extra Condensed"/>
              </a:rPr>
              <a:t> Zone/Unit</a:t>
            </a:r>
            <a:endParaRPr>
              <a:latin typeface="Fira Sans Extra Condensed"/>
              <a:ea typeface="Fira Sans Extra Condensed"/>
              <a:cs typeface="Fira Sans Extra Condensed"/>
              <a:sym typeface="Fira Sans Extra Condensed"/>
            </a:endParaRPr>
          </a:p>
        </p:txBody>
      </p:sp>
      <p:sp>
        <p:nvSpPr>
          <p:cNvPr id="432" name="Google Shape;432;p39"/>
          <p:cNvSpPr/>
          <p:nvPr/>
        </p:nvSpPr>
        <p:spPr>
          <a:xfrm>
            <a:off x="241350" y="2531675"/>
            <a:ext cx="3380100" cy="2567100"/>
          </a:xfrm>
          <a:prstGeom prst="roundRect">
            <a:avLst>
              <a:gd fmla="val 16667" name="adj"/>
            </a:avLst>
          </a:prstGeom>
          <a:solidFill>
            <a:schemeClr val="dk2"/>
          </a:solidFill>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Extension</a:t>
            </a:r>
            <a:r>
              <a:rPr lang="en">
                <a:latin typeface="Fira Sans Extra Condensed"/>
                <a:ea typeface="Fira Sans Extra Condensed"/>
                <a:cs typeface="Fira Sans Extra Condensed"/>
                <a:sym typeface="Fira Sans Extra Condensed"/>
              </a:rPr>
              <a:t>: </a:t>
            </a:r>
            <a:r>
              <a:rPr lang="en">
                <a:solidFill>
                  <a:srgbClr val="3D85C6"/>
                </a:solidFill>
                <a:latin typeface="Fira Sans Extra Condensed"/>
                <a:ea typeface="Fira Sans Extra Condensed"/>
                <a:cs typeface="Fira Sans Extra Condensed"/>
                <a:sym typeface="Fira Sans Extra Condensed"/>
              </a:rPr>
              <a:t>nose</a:t>
            </a:r>
            <a:r>
              <a:rPr lang="en">
                <a:latin typeface="Fira Sans Extra Condensed"/>
                <a:ea typeface="Fira Sans Extra Condensed"/>
                <a:cs typeface="Fira Sans Extra Condensed"/>
                <a:sym typeface="Fira Sans Extra Condensed"/>
              </a:rPr>
              <a:t> / </a:t>
            </a:r>
            <a:r>
              <a:rPr lang="en">
                <a:solidFill>
                  <a:srgbClr val="A64D79"/>
                </a:solidFill>
                <a:latin typeface="Fira Sans Extra Condensed"/>
                <a:ea typeface="Fira Sans Extra Condensed"/>
                <a:cs typeface="Fira Sans Extra Condensed"/>
                <a:sym typeface="Fira Sans Extra Condensed"/>
              </a:rPr>
              <a:t>trachea</a:t>
            </a:r>
            <a:r>
              <a:rPr lang="en">
                <a:latin typeface="Fira Sans Extra Condensed"/>
                <a:ea typeface="Fira Sans Extra Condensed"/>
                <a:cs typeface="Fira Sans Extra Condensed"/>
                <a:sym typeface="Fira Sans Extra Condensed"/>
              </a:rPr>
              <a:t> → end of </a:t>
            </a:r>
            <a:r>
              <a:rPr lang="en">
                <a:solidFill>
                  <a:srgbClr val="A61C00"/>
                </a:solidFill>
                <a:latin typeface="Fira Sans Extra Condensed"/>
                <a:ea typeface="Fira Sans Extra Condensed"/>
                <a:cs typeface="Fira Sans Extra Condensed"/>
                <a:sym typeface="Fira Sans Extra Condensed"/>
              </a:rPr>
              <a:t>terminal bronchioles.</a:t>
            </a:r>
            <a:endParaRPr>
              <a:solidFill>
                <a:srgbClr val="A61C0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Function</a:t>
            </a:r>
            <a:r>
              <a:rPr lang="en">
                <a:latin typeface="Fira Sans Extra Condensed"/>
                <a:ea typeface="Fira Sans Extra Condensed"/>
                <a:cs typeface="Fira Sans Extra Condensed"/>
                <a:sym typeface="Fira Sans Extra Condensed"/>
              </a:rPr>
              <a:t>: </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rgbClr val="A61C00"/>
              </a:buClr>
              <a:buSzPts val="1400"/>
              <a:buFont typeface="Fira Sans Extra Condensed"/>
              <a:buChar char="●"/>
            </a:pPr>
            <a:r>
              <a:rPr lang="en">
                <a:solidFill>
                  <a:srgbClr val="A61C00"/>
                </a:solidFill>
                <a:latin typeface="Fira Sans Extra Condensed"/>
                <a:ea typeface="Fira Sans Extra Condensed"/>
                <a:cs typeface="Fira Sans Extra Condensed"/>
                <a:sym typeface="Fira Sans Extra Condensed"/>
              </a:rPr>
              <a:t>Warming, humidification, filtration of inspired air </a:t>
            </a:r>
            <a:r>
              <a:rPr lang="en">
                <a:solidFill>
                  <a:srgbClr val="6AA84F"/>
                </a:solidFill>
                <a:latin typeface="Fira Sans Extra Condensed"/>
                <a:ea typeface="Fira Sans Extra Condensed"/>
                <a:cs typeface="Fira Sans Extra Condensed"/>
                <a:sym typeface="Fira Sans Extra Condensed"/>
              </a:rPr>
              <a:t>no gas exchange</a:t>
            </a:r>
            <a:r>
              <a:rPr lang="en">
                <a:solidFill>
                  <a:srgbClr val="A61C00"/>
                </a:solidFill>
                <a:latin typeface="Fira Sans Extra Condensed"/>
                <a:ea typeface="Fira Sans Extra Condensed"/>
                <a:cs typeface="Fira Sans Extra Condensed"/>
                <a:sym typeface="Fira Sans Extra Condensed"/>
              </a:rPr>
              <a:t>.</a:t>
            </a:r>
            <a:endParaRPr>
              <a:solidFill>
                <a:srgbClr val="A61C00"/>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Char char="●"/>
            </a:pPr>
            <a:r>
              <a:rPr lang="en">
                <a:latin typeface="Fira Sans Extra Condensed"/>
                <a:ea typeface="Fira Sans Extra Condensed"/>
                <a:cs typeface="Fira Sans Extra Condensed"/>
                <a:sym typeface="Fira Sans Extra Condensed"/>
              </a:rPr>
              <a:t>Contains </a:t>
            </a:r>
            <a:r>
              <a:rPr lang="en">
                <a:solidFill>
                  <a:srgbClr val="A61C00"/>
                </a:solidFill>
                <a:latin typeface="Fira Sans Extra Condensed"/>
                <a:ea typeface="Fira Sans Extra Condensed"/>
                <a:cs typeface="Fira Sans Extra Condensed"/>
                <a:sym typeface="Fira Sans Extra Condensed"/>
              </a:rPr>
              <a:t>olfactory receptors → smell sensation.</a:t>
            </a:r>
            <a:endParaRPr>
              <a:solidFill>
                <a:srgbClr val="A61C00"/>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Char char="●"/>
            </a:pPr>
            <a:r>
              <a:rPr lang="en">
                <a:latin typeface="Fira Sans Extra Condensed"/>
                <a:ea typeface="Fira Sans Extra Condensed"/>
                <a:cs typeface="Fira Sans Extra Condensed"/>
                <a:sym typeface="Fira Sans Extra Condensed"/>
              </a:rPr>
              <a:t>Conducts </a:t>
            </a:r>
            <a:r>
              <a:rPr lang="en">
                <a:solidFill>
                  <a:srgbClr val="A61C00"/>
                </a:solidFill>
                <a:latin typeface="Fira Sans Extra Condensed"/>
                <a:ea typeface="Fira Sans Extra Condensed"/>
                <a:cs typeface="Fira Sans Extra Condensed"/>
                <a:sym typeface="Fira Sans Extra Condensed"/>
              </a:rPr>
              <a:t>sound</a:t>
            </a:r>
            <a:r>
              <a:rPr lang="en">
                <a:latin typeface="Fira Sans Extra Condensed"/>
                <a:ea typeface="Fira Sans Extra Condensed"/>
                <a:cs typeface="Fira Sans Extra Condensed"/>
                <a:sym typeface="Fira Sans Extra Condensed"/>
              </a:rPr>
              <a:t> during speech.</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SzPts val="1400"/>
              <a:buFont typeface="Fira Sans Extra Condensed"/>
              <a:buChar char="●"/>
            </a:pPr>
            <a:r>
              <a:rPr lang="en">
                <a:latin typeface="Fira Sans Extra Condensed"/>
                <a:ea typeface="Fira Sans Extra Condensed"/>
                <a:cs typeface="Fira Sans Extra Condensed"/>
                <a:sym typeface="Fira Sans Extra Condensed"/>
              </a:rPr>
              <a:t>Cough &amp; sneezing reflexes → </a:t>
            </a:r>
            <a:r>
              <a:rPr lang="en">
                <a:solidFill>
                  <a:srgbClr val="A61C00"/>
                </a:solidFill>
                <a:latin typeface="Fira Sans Extra Condensed"/>
                <a:ea typeface="Fira Sans Extra Condensed"/>
                <a:cs typeface="Fira Sans Extra Condensed"/>
                <a:sym typeface="Fira Sans Extra Condensed"/>
              </a:rPr>
              <a:t>protection</a:t>
            </a:r>
            <a:r>
              <a:rPr lang="en">
                <a:latin typeface="Fira Sans Extra Condensed"/>
                <a:ea typeface="Fira Sans Extra Condensed"/>
                <a:cs typeface="Fira Sans Extra Condensed"/>
                <a:sym typeface="Fira Sans Extra Condensed"/>
              </a:rPr>
              <a:t>.</a:t>
            </a:r>
            <a:endParaRPr>
              <a:latin typeface="Fira Sans Extra Condensed"/>
              <a:ea typeface="Fira Sans Extra Condensed"/>
              <a:cs typeface="Fira Sans Extra Condensed"/>
              <a:sym typeface="Fira Sans Extra Condensed"/>
            </a:endParaRPr>
          </a:p>
        </p:txBody>
      </p:sp>
      <p:sp>
        <p:nvSpPr>
          <p:cNvPr id="433" name="Google Shape;433;p39"/>
          <p:cNvSpPr/>
          <p:nvPr/>
        </p:nvSpPr>
        <p:spPr>
          <a:xfrm>
            <a:off x="3782400" y="2523000"/>
            <a:ext cx="3258900" cy="1359300"/>
          </a:xfrm>
          <a:prstGeom prst="roundRect">
            <a:avLst>
              <a:gd fmla="val 16667" name="adj"/>
            </a:avLst>
          </a:prstGeom>
          <a:solidFill>
            <a:schemeClr val="dk2"/>
          </a:solidFill>
          <a:ln cap="flat" cmpd="sng" w="9525">
            <a:solidFill>
              <a:srgbClr val="51ABE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Extension</a:t>
            </a:r>
            <a:r>
              <a:rPr lang="en">
                <a:latin typeface="Fira Sans Extra Condensed"/>
                <a:ea typeface="Fira Sans Extra Condensed"/>
                <a:cs typeface="Fira Sans Extra Condensed"/>
                <a:sym typeface="Fira Sans Extra Condensed"/>
              </a:rPr>
              <a:t>: </a:t>
            </a:r>
            <a:r>
              <a:rPr lang="en">
                <a:latin typeface="Fira Sans Extra Condensed"/>
                <a:ea typeface="Fira Sans Extra Condensed"/>
                <a:cs typeface="Fira Sans Extra Condensed"/>
                <a:sym typeface="Fira Sans Extra Condensed"/>
              </a:rPr>
              <a:t>: </a:t>
            </a:r>
            <a:r>
              <a:rPr lang="en">
                <a:solidFill>
                  <a:srgbClr val="A61C00"/>
                </a:solidFill>
                <a:latin typeface="Fira Sans Extra Condensed"/>
                <a:ea typeface="Fira Sans Extra Condensed"/>
                <a:cs typeface="Fira Sans Extra Condensed"/>
                <a:sym typeface="Fira Sans Extra Condensed"/>
              </a:rPr>
              <a:t>respiratory bronchioles, alveolar ducts, alveolar sacs, alveoli.</a:t>
            </a:r>
            <a:endParaRPr>
              <a:solidFill>
                <a:srgbClr val="A61C0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b="1" lang="en">
                <a:latin typeface="Fira Sans Extra Condensed"/>
                <a:ea typeface="Fira Sans Extra Condensed"/>
                <a:cs typeface="Fira Sans Extra Condensed"/>
                <a:sym typeface="Fira Sans Extra Condensed"/>
              </a:rPr>
              <a:t>Function</a:t>
            </a:r>
            <a:r>
              <a:rPr lang="en">
                <a:latin typeface="Fira Sans Extra Condensed"/>
                <a:ea typeface="Fira Sans Extra Condensed"/>
                <a:cs typeface="Fira Sans Extra Condensed"/>
                <a:sym typeface="Fira Sans Extra Condensed"/>
              </a:rPr>
              <a:t>: </a:t>
            </a:r>
            <a:endParaRPr>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rgbClr val="A61C00"/>
              </a:buClr>
              <a:buSzPts val="1400"/>
              <a:buFont typeface="Fira Sans Extra Condensed"/>
              <a:buChar char="●"/>
            </a:pPr>
            <a:r>
              <a:rPr lang="en">
                <a:solidFill>
                  <a:srgbClr val="A61C00"/>
                </a:solidFill>
                <a:latin typeface="Fira Sans Extra Condensed"/>
                <a:ea typeface="Fira Sans Extra Condensed"/>
                <a:cs typeface="Fira Sans Extra Condensed"/>
                <a:sym typeface="Fira Sans Extra Condensed"/>
              </a:rPr>
              <a:t>gas exchange.</a:t>
            </a:r>
            <a:r>
              <a:rPr lang="en">
                <a:solidFill>
                  <a:srgbClr val="A61C00"/>
                </a:solidFill>
                <a:latin typeface="Fira Sans Extra Condensed"/>
                <a:ea typeface="Fira Sans Extra Condensed"/>
                <a:cs typeface="Fira Sans Extra Condensed"/>
                <a:sym typeface="Fira Sans Extra Condensed"/>
              </a:rPr>
              <a:t> </a:t>
            </a:r>
            <a:endParaRPr>
              <a:solidFill>
                <a:srgbClr val="A61C00"/>
              </a:solidFill>
              <a:latin typeface="Fira Sans Extra Condensed"/>
              <a:ea typeface="Fira Sans Extra Condensed"/>
              <a:cs typeface="Fira Sans Extra Condensed"/>
              <a:sym typeface="Fira Sans Extra Condensed"/>
            </a:endParaRPr>
          </a:p>
        </p:txBody>
      </p:sp>
      <p:sp>
        <p:nvSpPr>
          <p:cNvPr id="434" name="Google Shape;434;p39"/>
          <p:cNvSpPr txBox="1"/>
          <p:nvPr/>
        </p:nvSpPr>
        <p:spPr>
          <a:xfrm>
            <a:off x="6671400" y="4650900"/>
            <a:ext cx="247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66666"/>
                </a:solidFill>
                <a:latin typeface="Fira Sans Extra Condensed"/>
                <a:ea typeface="Fira Sans Extra Condensed"/>
                <a:cs typeface="Fira Sans Extra Condensed"/>
                <a:sym typeface="Fira Sans Extra Condensed"/>
              </a:rPr>
              <a:t>Conductive zone: no r</a:t>
            </a:r>
            <a:r>
              <a:rPr lang="en" sz="1000">
                <a:solidFill>
                  <a:srgbClr val="666666"/>
                </a:solidFill>
                <a:latin typeface="Fira Sans Extra Condensed"/>
                <a:ea typeface="Fira Sans Extra Condensed"/>
                <a:cs typeface="Fira Sans Extra Condensed"/>
                <a:sym typeface="Fira Sans Extra Condensed"/>
              </a:rPr>
              <a:t>espiratory</a:t>
            </a:r>
            <a:r>
              <a:rPr lang="en" sz="1000">
                <a:solidFill>
                  <a:srgbClr val="666666"/>
                </a:solidFill>
                <a:latin typeface="Fira Sans Extra Condensed"/>
                <a:ea typeface="Fira Sans Extra Condensed"/>
                <a:cs typeface="Fira Sans Extra Condensed"/>
                <a:sym typeface="Fira Sans Extra Condensed"/>
              </a:rPr>
              <a:t> function </a:t>
            </a:r>
            <a:endParaRPr sz="1000">
              <a:solidFill>
                <a:srgbClr val="666666"/>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666666"/>
                </a:solidFill>
                <a:latin typeface="Fira Sans Extra Condensed"/>
                <a:ea typeface="Fira Sans Extra Condensed"/>
                <a:cs typeface="Fira Sans Extra Condensed"/>
                <a:sym typeface="Fira Sans Extra Condensed"/>
              </a:rPr>
              <a:t> مجرد نقل هواء مافيه تبادل غازات</a:t>
            </a:r>
            <a:endParaRPr sz="1000">
              <a:solidFill>
                <a:srgbClr val="666666"/>
              </a:solidFill>
              <a:latin typeface="Fira Sans Extra Condensed"/>
              <a:ea typeface="Fira Sans Extra Condensed"/>
              <a:cs typeface="Fira Sans Extra Condensed"/>
              <a:sym typeface="Fira Sans Extra Condensed"/>
            </a:endParaRPr>
          </a:p>
        </p:txBody>
      </p:sp>
      <p:pic>
        <p:nvPicPr>
          <p:cNvPr id="435" name="Google Shape;435;p39"/>
          <p:cNvPicPr preferRelativeResize="0"/>
          <p:nvPr/>
        </p:nvPicPr>
        <p:blipFill>
          <a:blip r:embed="rId3">
            <a:alphaModFix/>
          </a:blip>
          <a:stretch>
            <a:fillRect/>
          </a:stretch>
        </p:blipFill>
        <p:spPr>
          <a:xfrm>
            <a:off x="7413900" y="2"/>
            <a:ext cx="1680325" cy="1690376"/>
          </a:xfrm>
          <a:prstGeom prst="rect">
            <a:avLst/>
          </a:prstGeom>
          <a:noFill/>
          <a:ln>
            <a:noFill/>
          </a:ln>
        </p:spPr>
      </p:pic>
      <p:pic>
        <p:nvPicPr>
          <p:cNvPr id="436" name="Google Shape;436;p39"/>
          <p:cNvPicPr preferRelativeResize="0"/>
          <p:nvPr/>
        </p:nvPicPr>
        <p:blipFill>
          <a:blip r:embed="rId4">
            <a:alphaModFix/>
          </a:blip>
          <a:stretch>
            <a:fillRect/>
          </a:stretch>
        </p:blipFill>
        <p:spPr>
          <a:xfrm>
            <a:off x="7202250" y="1767750"/>
            <a:ext cx="1943100" cy="211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0"/>
          <p:cNvSpPr txBox="1"/>
          <p:nvPr/>
        </p:nvSpPr>
        <p:spPr>
          <a:xfrm>
            <a:off x="1784850" y="346450"/>
            <a:ext cx="557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Fira Sans Extra Condensed"/>
                <a:ea typeface="Fira Sans Extra Condensed"/>
                <a:cs typeface="Fira Sans Extra Condensed"/>
                <a:sym typeface="Fira Sans Extra Condensed"/>
              </a:rPr>
              <a:t>Types of Respiration</a:t>
            </a:r>
            <a:endParaRPr b="1" sz="2800">
              <a:solidFill>
                <a:schemeClr val="dk1"/>
              </a:solidFill>
              <a:latin typeface="Fira Sans Extra Condensed"/>
              <a:ea typeface="Fira Sans Extra Condensed"/>
              <a:cs typeface="Fira Sans Extra Condensed"/>
              <a:sym typeface="Fira Sans Extra Condensed"/>
            </a:endParaRPr>
          </a:p>
        </p:txBody>
      </p:sp>
      <p:sp>
        <p:nvSpPr>
          <p:cNvPr id="442" name="Google Shape;442;p40"/>
          <p:cNvSpPr/>
          <p:nvPr/>
        </p:nvSpPr>
        <p:spPr>
          <a:xfrm>
            <a:off x="174675" y="2309688"/>
            <a:ext cx="1901100" cy="52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Fira Sans Extra Condensed"/>
                <a:ea typeface="Fira Sans Extra Condensed"/>
                <a:cs typeface="Fira Sans Extra Condensed"/>
                <a:sym typeface="Fira Sans Extra Condensed"/>
              </a:rPr>
              <a:t>Respiration</a:t>
            </a:r>
            <a:endParaRPr>
              <a:latin typeface="Fira Sans Extra Condensed"/>
              <a:ea typeface="Fira Sans Extra Condensed"/>
              <a:cs typeface="Fira Sans Extra Condensed"/>
              <a:sym typeface="Fira Sans Extra Condensed"/>
            </a:endParaRPr>
          </a:p>
        </p:txBody>
      </p:sp>
      <p:cxnSp>
        <p:nvCxnSpPr>
          <p:cNvPr id="443" name="Google Shape;443;p40"/>
          <p:cNvCxnSpPr>
            <a:stCxn id="442" idx="3"/>
          </p:cNvCxnSpPr>
          <p:nvPr/>
        </p:nvCxnSpPr>
        <p:spPr>
          <a:xfrm flipH="1" rot="10800000">
            <a:off x="2075775" y="1661238"/>
            <a:ext cx="562500" cy="910500"/>
          </a:xfrm>
          <a:prstGeom prst="straightConnector1">
            <a:avLst/>
          </a:prstGeom>
          <a:noFill/>
          <a:ln cap="flat" cmpd="sng" w="9525">
            <a:solidFill>
              <a:schemeClr val="dk1"/>
            </a:solidFill>
            <a:prstDash val="solid"/>
            <a:round/>
            <a:headEnd len="med" w="med" type="none"/>
            <a:tailEnd len="med" w="med" type="triangle"/>
          </a:ln>
        </p:spPr>
      </p:cxnSp>
      <p:sp>
        <p:nvSpPr>
          <p:cNvPr id="444" name="Google Shape;444;p40"/>
          <p:cNvSpPr/>
          <p:nvPr/>
        </p:nvSpPr>
        <p:spPr>
          <a:xfrm>
            <a:off x="2718225" y="1363625"/>
            <a:ext cx="14172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External Respiration</a:t>
            </a:r>
            <a:endParaRPr>
              <a:latin typeface="Fira Sans Extra Condensed"/>
              <a:ea typeface="Fira Sans Extra Condensed"/>
              <a:cs typeface="Fira Sans Extra Condensed"/>
              <a:sym typeface="Fira Sans Extra Condensed"/>
            </a:endParaRPr>
          </a:p>
        </p:txBody>
      </p:sp>
      <p:cxnSp>
        <p:nvCxnSpPr>
          <p:cNvPr id="445" name="Google Shape;445;p40"/>
          <p:cNvCxnSpPr>
            <a:stCxn id="444" idx="3"/>
          </p:cNvCxnSpPr>
          <p:nvPr/>
        </p:nvCxnSpPr>
        <p:spPr>
          <a:xfrm flipH="1" rot="10800000">
            <a:off x="4135425" y="1616675"/>
            <a:ext cx="306300" cy="9000"/>
          </a:xfrm>
          <a:prstGeom prst="straightConnector1">
            <a:avLst/>
          </a:prstGeom>
          <a:noFill/>
          <a:ln cap="flat" cmpd="sng" w="9525">
            <a:solidFill>
              <a:schemeClr val="dk1"/>
            </a:solidFill>
            <a:prstDash val="solid"/>
            <a:round/>
            <a:headEnd len="med" w="med" type="none"/>
            <a:tailEnd len="med" w="med" type="triangle"/>
          </a:ln>
        </p:spPr>
      </p:cxnSp>
      <p:sp>
        <p:nvSpPr>
          <p:cNvPr id="446" name="Google Shape;446;p40"/>
          <p:cNvSpPr/>
          <p:nvPr/>
        </p:nvSpPr>
        <p:spPr>
          <a:xfrm>
            <a:off x="4441725" y="1363625"/>
            <a:ext cx="1901100" cy="7152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61C00"/>
                </a:solidFill>
                <a:latin typeface="Fira Sans Extra Condensed"/>
                <a:ea typeface="Fira Sans Extra Condensed"/>
                <a:cs typeface="Fira Sans Extra Condensed"/>
                <a:sym typeface="Fira Sans Extra Condensed"/>
              </a:rPr>
              <a:t>Absorption</a:t>
            </a:r>
            <a:r>
              <a:rPr lang="en">
                <a:latin typeface="Fira Sans Extra Condensed"/>
                <a:ea typeface="Fira Sans Extra Condensed"/>
                <a:cs typeface="Fira Sans Extra Condensed"/>
                <a:sym typeface="Fira Sans Extra Condensed"/>
              </a:rPr>
              <a:t> of </a:t>
            </a:r>
            <a:r>
              <a:rPr lang="en">
                <a:solidFill>
                  <a:srgbClr val="A61C00"/>
                </a:solidFill>
                <a:latin typeface="Fira Sans Extra Condensed"/>
                <a:ea typeface="Fira Sans Extra Condensed"/>
                <a:cs typeface="Fira Sans Extra Condensed"/>
                <a:sym typeface="Fira Sans Extra Condensed"/>
              </a:rPr>
              <a:t>O2</a:t>
            </a:r>
            <a:r>
              <a:rPr lang="en">
                <a:latin typeface="Fira Sans Extra Condensed"/>
                <a:ea typeface="Fira Sans Extra Condensed"/>
                <a:cs typeface="Fira Sans Extra Condensed"/>
                <a:sym typeface="Fira Sans Extra Condensed"/>
              </a:rPr>
              <a:t> &amp; removal of </a:t>
            </a:r>
            <a:r>
              <a:rPr lang="en">
                <a:solidFill>
                  <a:srgbClr val="A61C00"/>
                </a:solidFill>
                <a:latin typeface="Fira Sans Extra Condensed"/>
                <a:ea typeface="Fira Sans Extra Condensed"/>
                <a:cs typeface="Fira Sans Extra Condensed"/>
                <a:sym typeface="Fira Sans Extra Condensed"/>
              </a:rPr>
              <a:t>CO2</a:t>
            </a:r>
            <a:r>
              <a:rPr lang="en">
                <a:latin typeface="Fira Sans Extra Condensed"/>
                <a:ea typeface="Fira Sans Extra Condensed"/>
                <a:cs typeface="Fira Sans Extra Condensed"/>
                <a:sym typeface="Fira Sans Extra Condensed"/>
              </a:rPr>
              <a:t> from the </a:t>
            </a:r>
            <a:r>
              <a:rPr lang="en">
                <a:solidFill>
                  <a:srgbClr val="A61C00"/>
                </a:solidFill>
                <a:latin typeface="Fira Sans Extra Condensed"/>
                <a:ea typeface="Fira Sans Extra Condensed"/>
                <a:cs typeface="Fira Sans Extra Condensed"/>
                <a:sym typeface="Fira Sans Extra Condensed"/>
              </a:rPr>
              <a:t>body</a:t>
            </a:r>
            <a:r>
              <a:rPr lang="en">
                <a:latin typeface="Fira Sans Extra Condensed"/>
                <a:ea typeface="Fira Sans Extra Condensed"/>
                <a:cs typeface="Fira Sans Extra Condensed"/>
                <a:sym typeface="Fira Sans Extra Condensed"/>
              </a:rPr>
              <a:t> as a whole.</a:t>
            </a:r>
            <a:endParaRPr>
              <a:latin typeface="Fira Sans Extra Condensed"/>
              <a:ea typeface="Fira Sans Extra Condensed"/>
              <a:cs typeface="Fira Sans Extra Condensed"/>
              <a:sym typeface="Fira Sans Extra Condensed"/>
            </a:endParaRPr>
          </a:p>
        </p:txBody>
      </p:sp>
      <p:sp>
        <p:nvSpPr>
          <p:cNvPr id="447" name="Google Shape;447;p40"/>
          <p:cNvSpPr/>
          <p:nvPr/>
        </p:nvSpPr>
        <p:spPr>
          <a:xfrm>
            <a:off x="2718225" y="3043975"/>
            <a:ext cx="1417200" cy="524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Fira Sans Extra Condensed"/>
                <a:ea typeface="Fira Sans Extra Condensed"/>
                <a:cs typeface="Fira Sans Extra Condensed"/>
                <a:sym typeface="Fira Sans Extra Condensed"/>
              </a:rPr>
              <a:t>Internal</a:t>
            </a:r>
            <a:r>
              <a:rPr lang="en">
                <a:latin typeface="Fira Sans Extra Condensed"/>
                <a:ea typeface="Fira Sans Extra Condensed"/>
                <a:cs typeface="Fira Sans Extra Condensed"/>
                <a:sym typeface="Fira Sans Extra Condensed"/>
              </a:rPr>
              <a:t> Respiration</a:t>
            </a:r>
            <a:endParaRPr>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800">
                <a:solidFill>
                  <a:srgbClr val="A61C00"/>
                </a:solidFill>
                <a:latin typeface="Fira Sans Extra Condensed"/>
                <a:ea typeface="Fira Sans Extra Condensed"/>
                <a:cs typeface="Fira Sans Extra Condensed"/>
                <a:sym typeface="Fira Sans Extra Condensed"/>
              </a:rPr>
              <a:t>(Cellular Respiration)</a:t>
            </a:r>
            <a:endParaRPr sz="800">
              <a:solidFill>
                <a:srgbClr val="A61C00"/>
              </a:solidFill>
              <a:latin typeface="Fira Sans Extra Condensed"/>
              <a:ea typeface="Fira Sans Extra Condensed"/>
              <a:cs typeface="Fira Sans Extra Condensed"/>
              <a:sym typeface="Fira Sans Extra Condensed"/>
            </a:endParaRPr>
          </a:p>
        </p:txBody>
      </p:sp>
      <p:cxnSp>
        <p:nvCxnSpPr>
          <p:cNvPr id="448" name="Google Shape;448;p40"/>
          <p:cNvCxnSpPr>
            <a:stCxn id="442" idx="3"/>
          </p:cNvCxnSpPr>
          <p:nvPr/>
        </p:nvCxnSpPr>
        <p:spPr>
          <a:xfrm>
            <a:off x="2075775" y="2571738"/>
            <a:ext cx="509400" cy="786300"/>
          </a:xfrm>
          <a:prstGeom prst="straightConnector1">
            <a:avLst/>
          </a:prstGeom>
          <a:noFill/>
          <a:ln cap="flat" cmpd="sng" w="9525">
            <a:solidFill>
              <a:schemeClr val="dk1"/>
            </a:solidFill>
            <a:prstDash val="solid"/>
            <a:round/>
            <a:headEnd len="med" w="med" type="none"/>
            <a:tailEnd len="med" w="med" type="triangle"/>
          </a:ln>
        </p:spPr>
      </p:cxnSp>
      <p:sp>
        <p:nvSpPr>
          <p:cNvPr id="449" name="Google Shape;449;p40"/>
          <p:cNvSpPr/>
          <p:nvPr/>
        </p:nvSpPr>
        <p:spPr>
          <a:xfrm>
            <a:off x="4441725" y="2948425"/>
            <a:ext cx="1901100" cy="7152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61C00"/>
                </a:solidFill>
                <a:latin typeface="Fira Sans Extra Condensed"/>
                <a:ea typeface="Fira Sans Extra Condensed"/>
                <a:cs typeface="Fira Sans Extra Condensed"/>
                <a:sym typeface="Fira Sans Extra Condensed"/>
              </a:rPr>
              <a:t>Utilization</a:t>
            </a:r>
            <a:r>
              <a:rPr lang="en">
                <a:latin typeface="Fira Sans Extra Condensed"/>
                <a:ea typeface="Fira Sans Extra Condensed"/>
                <a:cs typeface="Fira Sans Extra Condensed"/>
                <a:sym typeface="Fira Sans Extra Condensed"/>
              </a:rPr>
              <a:t> of </a:t>
            </a:r>
            <a:r>
              <a:rPr lang="en">
                <a:solidFill>
                  <a:srgbClr val="A61C00"/>
                </a:solidFill>
                <a:latin typeface="Fira Sans Extra Condensed"/>
                <a:ea typeface="Fira Sans Extra Condensed"/>
                <a:cs typeface="Fira Sans Extra Condensed"/>
                <a:sym typeface="Fira Sans Extra Condensed"/>
              </a:rPr>
              <a:t>O2</a:t>
            </a:r>
            <a:r>
              <a:rPr lang="en">
                <a:latin typeface="Fira Sans Extra Condensed"/>
                <a:ea typeface="Fira Sans Extra Condensed"/>
                <a:cs typeface="Fira Sans Extra Condensed"/>
                <a:sym typeface="Fira Sans Extra Condensed"/>
              </a:rPr>
              <a:t> &amp; </a:t>
            </a:r>
            <a:r>
              <a:rPr lang="en">
                <a:solidFill>
                  <a:srgbClr val="A61C00"/>
                </a:solidFill>
                <a:latin typeface="Fira Sans Extra Condensed"/>
                <a:ea typeface="Fira Sans Extra Condensed"/>
                <a:cs typeface="Fira Sans Extra Condensed"/>
                <a:sym typeface="Fira Sans Extra Condensed"/>
              </a:rPr>
              <a:t>production</a:t>
            </a:r>
            <a:r>
              <a:rPr lang="en">
                <a:latin typeface="Fira Sans Extra Condensed"/>
                <a:ea typeface="Fira Sans Extra Condensed"/>
                <a:cs typeface="Fira Sans Extra Condensed"/>
                <a:sym typeface="Fira Sans Extra Condensed"/>
              </a:rPr>
              <a:t> of </a:t>
            </a:r>
            <a:r>
              <a:rPr lang="en">
                <a:solidFill>
                  <a:srgbClr val="A61C00"/>
                </a:solidFill>
                <a:latin typeface="Fira Sans Extra Condensed"/>
                <a:ea typeface="Fira Sans Extra Condensed"/>
                <a:cs typeface="Fira Sans Extra Condensed"/>
                <a:sym typeface="Fira Sans Extra Condensed"/>
              </a:rPr>
              <a:t>CO2</a:t>
            </a:r>
            <a:r>
              <a:rPr lang="en">
                <a:latin typeface="Fira Sans Extra Condensed"/>
                <a:ea typeface="Fira Sans Extra Condensed"/>
                <a:cs typeface="Fira Sans Extra Condensed"/>
                <a:sym typeface="Fira Sans Extra Condensed"/>
              </a:rPr>
              <a:t> by the </a:t>
            </a:r>
            <a:r>
              <a:rPr lang="en">
                <a:solidFill>
                  <a:srgbClr val="A61C00"/>
                </a:solidFill>
                <a:latin typeface="Fira Sans Extra Condensed"/>
                <a:ea typeface="Fira Sans Extra Condensed"/>
                <a:cs typeface="Fira Sans Extra Condensed"/>
                <a:sym typeface="Fira Sans Extra Condensed"/>
              </a:rPr>
              <a:t>cells</a:t>
            </a:r>
            <a:r>
              <a:rPr lang="en">
                <a:latin typeface="Fira Sans Extra Condensed"/>
                <a:ea typeface="Fira Sans Extra Condensed"/>
                <a:cs typeface="Fira Sans Extra Condensed"/>
                <a:sym typeface="Fira Sans Extra Condensed"/>
              </a:rPr>
              <a:t>.</a:t>
            </a:r>
            <a:endParaRPr>
              <a:latin typeface="Fira Sans Extra Condensed"/>
              <a:ea typeface="Fira Sans Extra Condensed"/>
              <a:cs typeface="Fira Sans Extra Condensed"/>
              <a:sym typeface="Fira Sans Extra Condensed"/>
            </a:endParaRPr>
          </a:p>
        </p:txBody>
      </p:sp>
      <p:cxnSp>
        <p:nvCxnSpPr>
          <p:cNvPr id="450" name="Google Shape;450;p40"/>
          <p:cNvCxnSpPr>
            <a:stCxn id="447" idx="3"/>
            <a:endCxn id="449" idx="1"/>
          </p:cNvCxnSpPr>
          <p:nvPr/>
        </p:nvCxnSpPr>
        <p:spPr>
          <a:xfrm>
            <a:off x="4135425" y="3306025"/>
            <a:ext cx="306300" cy="0"/>
          </a:xfrm>
          <a:prstGeom prst="straightConnector1">
            <a:avLst/>
          </a:prstGeom>
          <a:noFill/>
          <a:ln cap="flat" cmpd="sng" w="9525">
            <a:solidFill>
              <a:schemeClr val="dk1"/>
            </a:solidFill>
            <a:prstDash val="solid"/>
            <a:round/>
            <a:headEnd len="med" w="med" type="none"/>
            <a:tailEnd len="med" w="med" type="triangle"/>
          </a:ln>
        </p:spPr>
      </p:cxnSp>
      <p:sp>
        <p:nvSpPr>
          <p:cNvPr id="451" name="Google Shape;451;p40"/>
          <p:cNvSpPr txBox="1"/>
          <p:nvPr/>
        </p:nvSpPr>
        <p:spPr>
          <a:xfrm>
            <a:off x="0" y="3899800"/>
            <a:ext cx="6715800" cy="415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666666"/>
              </a:buClr>
              <a:buSzPts val="1500"/>
              <a:buFont typeface="Fira Sans Extra Condensed"/>
              <a:buChar char="●"/>
            </a:pPr>
            <a:r>
              <a:rPr lang="en" sz="1500">
                <a:solidFill>
                  <a:srgbClr val="666666"/>
                </a:solidFill>
                <a:latin typeface="Fira Sans Extra Condensed"/>
                <a:ea typeface="Fira Sans Extra Condensed"/>
                <a:cs typeface="Fira Sans Extra Condensed"/>
                <a:sym typeface="Fira Sans Extra Condensed"/>
              </a:rPr>
              <a:t>Respiratory physiology deals with the processes governing external respiration.</a:t>
            </a:r>
            <a:endParaRPr sz="1500">
              <a:solidFill>
                <a:srgbClr val="666666"/>
              </a:solidFill>
              <a:latin typeface="Fira Sans Extra Condensed"/>
              <a:ea typeface="Fira Sans Extra Condensed"/>
              <a:cs typeface="Fira Sans Extra Condensed"/>
              <a:sym typeface="Fira Sans Extra Condensed"/>
            </a:endParaRPr>
          </a:p>
        </p:txBody>
      </p:sp>
      <p:pic>
        <p:nvPicPr>
          <p:cNvPr id="452" name="Google Shape;452;p40"/>
          <p:cNvPicPr preferRelativeResize="0"/>
          <p:nvPr/>
        </p:nvPicPr>
        <p:blipFill>
          <a:blip r:embed="rId4">
            <a:alphaModFix/>
          </a:blip>
          <a:stretch>
            <a:fillRect/>
          </a:stretch>
        </p:blipFill>
        <p:spPr>
          <a:xfrm>
            <a:off x="7150625" y="0"/>
            <a:ext cx="1993375" cy="2261346"/>
          </a:xfrm>
          <a:prstGeom prst="rect">
            <a:avLst/>
          </a:prstGeom>
          <a:noFill/>
          <a:ln>
            <a:noFill/>
          </a:ln>
        </p:spPr>
      </p:pic>
      <p:pic>
        <p:nvPicPr>
          <p:cNvPr id="453" name="Google Shape;453;p40"/>
          <p:cNvPicPr preferRelativeResize="0"/>
          <p:nvPr/>
        </p:nvPicPr>
        <p:blipFill>
          <a:blip r:embed="rId5">
            <a:alphaModFix/>
          </a:blip>
          <a:stretch>
            <a:fillRect/>
          </a:stretch>
        </p:blipFill>
        <p:spPr>
          <a:xfrm>
            <a:off x="7242900" y="2357143"/>
            <a:ext cx="1901100" cy="2391707"/>
          </a:xfrm>
          <a:prstGeom prst="rect">
            <a:avLst/>
          </a:prstGeom>
          <a:noFill/>
          <a:ln>
            <a:noFill/>
          </a:ln>
        </p:spPr>
      </p:pic>
      <p:sp>
        <p:nvSpPr>
          <p:cNvPr id="454" name="Google Shape;454;p40"/>
          <p:cNvSpPr txBox="1"/>
          <p:nvPr/>
        </p:nvSpPr>
        <p:spPr>
          <a:xfrm>
            <a:off x="0" y="4181450"/>
            <a:ext cx="71505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Fira Sans Extra Condensed"/>
              <a:buChar char="●"/>
            </a:pPr>
            <a:r>
              <a:rPr lang="en" sz="1200">
                <a:solidFill>
                  <a:srgbClr val="A61C00"/>
                </a:solidFill>
                <a:latin typeface="Fira Sans Extra Condensed"/>
                <a:ea typeface="Fira Sans Extra Condensed"/>
                <a:cs typeface="Fira Sans Extra Condensed"/>
                <a:sym typeface="Fira Sans Extra Condensed"/>
              </a:rPr>
              <a:t>Pulmonary artery</a:t>
            </a:r>
            <a:r>
              <a:rPr lang="en" sz="1200">
                <a:solidFill>
                  <a:srgbClr val="6AA84F"/>
                </a:solidFill>
                <a:latin typeface="Fira Sans Extra Condensed"/>
                <a:ea typeface="Fira Sans Extra Condensed"/>
                <a:cs typeface="Fira Sans Extra Condensed"/>
                <a:sym typeface="Fira Sans Extra Condensed"/>
              </a:rPr>
              <a:t> is the only artery that contains </a:t>
            </a:r>
            <a:r>
              <a:rPr lang="en" sz="1200">
                <a:solidFill>
                  <a:srgbClr val="A61C00"/>
                </a:solidFill>
                <a:latin typeface="Fira Sans Extra Condensed"/>
                <a:ea typeface="Fira Sans Extra Condensed"/>
                <a:cs typeface="Fira Sans Extra Condensed"/>
                <a:sym typeface="Fira Sans Extra Condensed"/>
              </a:rPr>
              <a:t>deoxygenated</a:t>
            </a:r>
            <a:r>
              <a:rPr lang="en" sz="1200">
                <a:solidFill>
                  <a:srgbClr val="6AA84F"/>
                </a:solidFill>
                <a:latin typeface="Fira Sans Extra Condensed"/>
                <a:ea typeface="Fira Sans Extra Condensed"/>
                <a:cs typeface="Fira Sans Extra Condensed"/>
                <a:sym typeface="Fira Sans Extra Condensed"/>
              </a:rPr>
              <a:t> blood because it’s a continuation of the </a:t>
            </a:r>
            <a:r>
              <a:rPr lang="en" sz="1200">
                <a:solidFill>
                  <a:srgbClr val="A61C00"/>
                </a:solidFill>
                <a:latin typeface="Fira Sans Extra Condensed"/>
                <a:ea typeface="Fira Sans Extra Condensed"/>
                <a:cs typeface="Fira Sans Extra Condensed"/>
                <a:sym typeface="Fira Sans Extra Condensed"/>
              </a:rPr>
              <a:t>venous</a:t>
            </a:r>
            <a:r>
              <a:rPr lang="en" sz="1200">
                <a:solidFill>
                  <a:srgbClr val="6AA84F"/>
                </a:solidFill>
                <a:latin typeface="Fira Sans Extra Condensed"/>
                <a:ea typeface="Fira Sans Extra Condensed"/>
                <a:cs typeface="Fira Sans Extra Condensed"/>
                <a:sym typeface="Fira Sans Extra Condensed"/>
              </a:rPr>
              <a:t> </a:t>
            </a:r>
            <a:r>
              <a:rPr lang="en" sz="1200">
                <a:solidFill>
                  <a:srgbClr val="A61C00"/>
                </a:solidFill>
                <a:latin typeface="Fira Sans Extra Condensed"/>
                <a:ea typeface="Fira Sans Extra Condensed"/>
                <a:cs typeface="Fira Sans Extra Condensed"/>
                <a:sym typeface="Fira Sans Extra Condensed"/>
              </a:rPr>
              <a:t>circulation</a:t>
            </a:r>
            <a:r>
              <a:rPr lang="en" sz="1200">
                <a:solidFill>
                  <a:srgbClr val="6AA84F"/>
                </a:solidFill>
                <a:latin typeface="Fira Sans Extra Condensed"/>
                <a:ea typeface="Fira Sans Extra Condensed"/>
                <a:cs typeface="Fira Sans Extra Condensed"/>
                <a:sym typeface="Fira Sans Extra Condensed"/>
              </a:rPr>
              <a:t>.</a:t>
            </a:r>
            <a:endParaRPr sz="1200">
              <a:solidFill>
                <a:srgbClr val="6AA84F"/>
              </a:solidFill>
              <a:latin typeface="Fira Sans Extra Condensed"/>
              <a:ea typeface="Fira Sans Extra Condensed"/>
              <a:cs typeface="Fira Sans Extra Condensed"/>
              <a:sym typeface="Fira Sans Extra Condensed"/>
            </a:endParaRPr>
          </a:p>
          <a:p>
            <a:pPr indent="-304800" lvl="0" marL="457200" rtl="0" algn="l">
              <a:spcBef>
                <a:spcPts val="0"/>
              </a:spcBef>
              <a:spcAft>
                <a:spcPts val="0"/>
              </a:spcAft>
              <a:buClr>
                <a:srgbClr val="6AA84F"/>
              </a:buClr>
              <a:buSzPts val="1200"/>
              <a:buFont typeface="Fira Sans Extra Condensed"/>
              <a:buChar char="●"/>
            </a:pPr>
            <a:r>
              <a:rPr b="1" lang="en" sz="1200">
                <a:solidFill>
                  <a:srgbClr val="6AA84F"/>
                </a:solidFill>
                <a:latin typeface="Fira Sans Extra Condensed"/>
                <a:ea typeface="Fira Sans Extra Condensed"/>
                <a:cs typeface="Fira Sans Extra Condensed"/>
                <a:sym typeface="Fira Sans Extra Condensed"/>
              </a:rPr>
              <a:t>A</a:t>
            </a:r>
            <a:r>
              <a:rPr lang="en" sz="1200">
                <a:solidFill>
                  <a:srgbClr val="6AA84F"/>
                </a:solidFill>
                <a:latin typeface="Fira Sans Extra Condensed"/>
                <a:ea typeface="Fira Sans Extra Condensed"/>
                <a:cs typeface="Fira Sans Extra Condensed"/>
                <a:sym typeface="Fira Sans Extra Condensed"/>
              </a:rPr>
              <a:t>: </a:t>
            </a:r>
            <a:r>
              <a:rPr lang="en" sz="1200">
                <a:solidFill>
                  <a:srgbClr val="A61C00"/>
                </a:solidFill>
                <a:latin typeface="Fira Sans Extra Condensed"/>
                <a:ea typeface="Fira Sans Extra Condensed"/>
                <a:cs typeface="Fira Sans Extra Condensed"/>
                <a:sym typeface="Fira Sans Extra Condensed"/>
              </a:rPr>
              <a:t>1st </a:t>
            </a:r>
            <a:r>
              <a:rPr lang="en" sz="1200">
                <a:solidFill>
                  <a:srgbClr val="6AA84F"/>
                </a:solidFill>
                <a:latin typeface="Fira Sans Extra Condensed"/>
                <a:ea typeface="Fira Sans Extra Condensed"/>
                <a:cs typeface="Fira Sans Extra Condensed"/>
                <a:sym typeface="Fira Sans Extra Condensed"/>
              </a:rPr>
              <a:t>point of </a:t>
            </a:r>
            <a:r>
              <a:rPr lang="en" sz="1200">
                <a:solidFill>
                  <a:srgbClr val="A61C00"/>
                </a:solidFill>
                <a:latin typeface="Fira Sans Extra Condensed"/>
                <a:ea typeface="Fira Sans Extra Condensed"/>
                <a:cs typeface="Fira Sans Extra Condensed"/>
                <a:sym typeface="Fira Sans Extra Condensed"/>
              </a:rPr>
              <a:t>gas exchange in alveoli → external.</a:t>
            </a:r>
            <a:endParaRPr sz="1200">
              <a:solidFill>
                <a:srgbClr val="A61C00"/>
              </a:solidFill>
              <a:latin typeface="Fira Sans Extra Condensed"/>
              <a:ea typeface="Fira Sans Extra Condensed"/>
              <a:cs typeface="Fira Sans Extra Condensed"/>
              <a:sym typeface="Fira Sans Extra Condensed"/>
            </a:endParaRPr>
          </a:p>
          <a:p>
            <a:pPr indent="-304800" lvl="0" marL="457200" rtl="0" algn="l">
              <a:spcBef>
                <a:spcPts val="0"/>
              </a:spcBef>
              <a:spcAft>
                <a:spcPts val="0"/>
              </a:spcAft>
              <a:buClr>
                <a:srgbClr val="6AA84F"/>
              </a:buClr>
              <a:buSzPts val="1200"/>
              <a:buFont typeface="Fira Sans Extra Condensed"/>
              <a:buChar char="●"/>
            </a:pPr>
            <a:r>
              <a:rPr b="1" lang="en" sz="1200">
                <a:solidFill>
                  <a:srgbClr val="6AA84F"/>
                </a:solidFill>
                <a:latin typeface="Fira Sans Extra Condensed"/>
                <a:ea typeface="Fira Sans Extra Condensed"/>
                <a:cs typeface="Fira Sans Extra Condensed"/>
                <a:sym typeface="Fira Sans Extra Condensed"/>
              </a:rPr>
              <a:t>B</a:t>
            </a:r>
            <a:r>
              <a:rPr lang="en" sz="1200">
                <a:solidFill>
                  <a:srgbClr val="6AA84F"/>
                </a:solidFill>
                <a:latin typeface="Fira Sans Extra Condensed"/>
                <a:ea typeface="Fira Sans Extra Condensed"/>
                <a:cs typeface="Fira Sans Extra Condensed"/>
                <a:sym typeface="Fira Sans Extra Condensed"/>
              </a:rPr>
              <a:t>: </a:t>
            </a:r>
            <a:r>
              <a:rPr lang="en" sz="1200">
                <a:solidFill>
                  <a:srgbClr val="A61C00"/>
                </a:solidFill>
                <a:latin typeface="Fira Sans Extra Condensed"/>
                <a:ea typeface="Fira Sans Extra Condensed"/>
                <a:cs typeface="Fira Sans Extra Condensed"/>
                <a:sym typeface="Fira Sans Extra Condensed"/>
              </a:rPr>
              <a:t>2nd</a:t>
            </a:r>
            <a:r>
              <a:rPr lang="en" sz="1200">
                <a:solidFill>
                  <a:srgbClr val="6AA84F"/>
                </a:solidFill>
                <a:latin typeface="Fira Sans Extra Condensed"/>
                <a:ea typeface="Fira Sans Extra Condensed"/>
                <a:cs typeface="Fira Sans Extra Condensed"/>
                <a:sym typeface="Fira Sans Extra Condensed"/>
              </a:rPr>
              <a:t> point of </a:t>
            </a:r>
            <a:r>
              <a:rPr lang="en" sz="1200">
                <a:solidFill>
                  <a:srgbClr val="A61C00"/>
                </a:solidFill>
                <a:latin typeface="Fira Sans Extra Condensed"/>
                <a:ea typeface="Fira Sans Extra Condensed"/>
                <a:cs typeface="Fira Sans Extra Condensed"/>
                <a:sym typeface="Fira Sans Extra Condensed"/>
              </a:rPr>
              <a:t>gas exchange in tissues → internal.</a:t>
            </a:r>
            <a:endParaRPr sz="1200">
              <a:solidFill>
                <a:srgbClr val="A61C00"/>
              </a:solidFill>
              <a:latin typeface="Fira Sans Extra Condensed"/>
              <a:ea typeface="Fira Sans Extra Condensed"/>
              <a:cs typeface="Fira Sans Extra Condensed"/>
              <a:sym typeface="Fira Sans Extra Condensed"/>
            </a:endParaRPr>
          </a:p>
        </p:txBody>
      </p:sp>
      <p:sp>
        <p:nvSpPr>
          <p:cNvPr id="455" name="Google Shape;455;p40"/>
          <p:cNvSpPr txBox="1"/>
          <p:nvPr/>
        </p:nvSpPr>
        <p:spPr>
          <a:xfrm>
            <a:off x="7586450" y="3306025"/>
            <a:ext cx="399600" cy="25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
                <a:latin typeface="Arimo"/>
                <a:ea typeface="Arimo"/>
                <a:cs typeface="Arimo"/>
                <a:sym typeface="Arimo"/>
              </a:rPr>
              <a:t>Pulmonary artery</a:t>
            </a:r>
            <a:endParaRPr b="1" sz="200">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