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rimo"/>
      <p:regular r:id="rId26"/>
      <p:bold r:id="rId27"/>
      <p:italic r:id="rId28"/>
      <p:boldItalic r:id="rId29"/>
    </p:embeddedFont>
    <p:embeddedFont>
      <p:font typeface="Fira Sans Extra Condense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jR/g7L1yH5HaEXMTY7gz4n3152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320792-9222-4AD3-93BA-47BFBD9C2B3B}">
  <a:tblStyle styleId="{B7320792-9222-4AD3-93BA-47BFBD9C2B3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regular.fntdata"/><Relationship Id="rId25" Type="http://schemas.openxmlformats.org/officeDocument/2006/relationships/slide" Target="slides/slide20.xml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-bold.fntdata"/><Relationship Id="rId30" Type="http://schemas.openxmlformats.org/officeDocument/2006/relationships/font" Target="fonts/FiraSansExtra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5" name="Google Shape;7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0cd50e84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0cd50e84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2839338" y="2322300"/>
            <a:ext cx="3465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2"/>
          <p:cNvSpPr txBox="1"/>
          <p:nvPr>
            <p:ph idx="2" type="title"/>
          </p:nvPr>
        </p:nvSpPr>
        <p:spPr>
          <a:xfrm>
            <a:off x="2839338" y="549600"/>
            <a:ext cx="3465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" name="Google Shape;13;p22"/>
          <p:cNvSpPr txBox="1"/>
          <p:nvPr>
            <p:ph idx="1" type="subTitle"/>
          </p:nvPr>
        </p:nvSpPr>
        <p:spPr>
          <a:xfrm>
            <a:off x="3421338" y="3164100"/>
            <a:ext cx="2301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/>
          <p:nvPr/>
        </p:nvSpPr>
        <p:spPr>
          <a:xfrm>
            <a:off x="0" y="0"/>
            <a:ext cx="6932819" cy="3762684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/>
          <p:nvPr/>
        </p:nvSpPr>
        <p:spPr>
          <a:xfrm>
            <a:off x="0" y="0"/>
            <a:ext cx="7235021" cy="327191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"/>
          <p:cNvSpPr/>
          <p:nvPr/>
        </p:nvSpPr>
        <p:spPr>
          <a:xfrm>
            <a:off x="0" y="0"/>
            <a:ext cx="6649181" cy="3093048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2"/>
          <p:cNvSpPr/>
          <p:nvPr/>
        </p:nvSpPr>
        <p:spPr>
          <a:xfrm>
            <a:off x="1479196" y="2322300"/>
            <a:ext cx="7669417" cy="2821208"/>
          </a:xfrm>
          <a:custGeom>
            <a:rect b="b" l="l" r="r" t="t"/>
            <a:pathLst>
              <a:path extrusionOk="0" h="28258" w="76819">
                <a:moveTo>
                  <a:pt x="76819" y="0"/>
                </a:moveTo>
                <a:cubicBezTo>
                  <a:pt x="71736" y="4265"/>
                  <a:pt x="71951" y="9227"/>
                  <a:pt x="63462" y="9924"/>
                </a:cubicBezTo>
                <a:cubicBezTo>
                  <a:pt x="52585" y="10783"/>
                  <a:pt x="47422" y="16214"/>
                  <a:pt x="43962" y="20130"/>
                </a:cubicBezTo>
                <a:cubicBezTo>
                  <a:pt x="41531" y="22750"/>
                  <a:pt x="37451" y="23254"/>
                  <a:pt x="32459" y="23254"/>
                </a:cubicBezTo>
                <a:cubicBezTo>
                  <a:pt x="30014" y="23254"/>
                  <a:pt x="27351" y="23133"/>
                  <a:pt x="24556" y="23080"/>
                </a:cubicBezTo>
                <a:cubicBezTo>
                  <a:pt x="24125" y="23076"/>
                  <a:pt x="23694" y="23074"/>
                  <a:pt x="23263" y="23074"/>
                </a:cubicBezTo>
                <a:cubicBezTo>
                  <a:pt x="12098" y="23074"/>
                  <a:pt x="852" y="24590"/>
                  <a:pt x="0" y="28257"/>
                </a:cubicBezTo>
                <a:lnTo>
                  <a:pt x="76819" y="28257"/>
                </a:lnTo>
                <a:lnTo>
                  <a:pt x="76819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/>
          <p:nvPr/>
        </p:nvSpPr>
        <p:spPr>
          <a:xfrm>
            <a:off x="1479196" y="2322300"/>
            <a:ext cx="7669417" cy="2819810"/>
          </a:xfrm>
          <a:custGeom>
            <a:rect b="b" l="l" r="r" t="t"/>
            <a:pathLst>
              <a:path extrusionOk="0" h="28244" w="76819">
                <a:moveTo>
                  <a:pt x="76819" y="0"/>
                </a:moveTo>
                <a:cubicBezTo>
                  <a:pt x="71736" y="4265"/>
                  <a:pt x="72568" y="10796"/>
                  <a:pt x="64078" y="11480"/>
                </a:cubicBezTo>
                <a:cubicBezTo>
                  <a:pt x="53819" y="12767"/>
                  <a:pt x="44874" y="15879"/>
                  <a:pt x="41897" y="19983"/>
                </a:cubicBezTo>
                <a:cubicBezTo>
                  <a:pt x="38569" y="23582"/>
                  <a:pt x="33245" y="24535"/>
                  <a:pt x="25767" y="24535"/>
                </a:cubicBezTo>
                <a:cubicBezTo>
                  <a:pt x="25137" y="24535"/>
                  <a:pt x="24492" y="24528"/>
                  <a:pt x="23832" y="24515"/>
                </a:cubicBezTo>
                <a:cubicBezTo>
                  <a:pt x="22227" y="24501"/>
                  <a:pt x="20627" y="24488"/>
                  <a:pt x="19057" y="24488"/>
                </a:cubicBezTo>
                <a:cubicBezTo>
                  <a:pt x="9306" y="24488"/>
                  <a:pt x="763" y="24963"/>
                  <a:pt x="0" y="28244"/>
                </a:cubicBezTo>
                <a:lnTo>
                  <a:pt x="76819" y="28244"/>
                </a:lnTo>
                <a:lnTo>
                  <a:pt x="76819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1643829" y="2322300"/>
            <a:ext cx="7504785" cy="2821208"/>
          </a:xfrm>
          <a:custGeom>
            <a:rect b="b" l="l" r="r" t="t"/>
            <a:pathLst>
              <a:path extrusionOk="0" h="28258" w="75170">
                <a:moveTo>
                  <a:pt x="75170" y="0"/>
                </a:moveTo>
                <a:cubicBezTo>
                  <a:pt x="70087" y="4265"/>
                  <a:pt x="73963" y="10179"/>
                  <a:pt x="65474" y="10876"/>
                </a:cubicBezTo>
                <a:cubicBezTo>
                  <a:pt x="54450" y="11681"/>
                  <a:pt x="51862" y="11627"/>
                  <a:pt x="42514" y="20908"/>
                </a:cubicBezTo>
                <a:cubicBezTo>
                  <a:pt x="38198" y="23733"/>
                  <a:pt x="31185" y="24258"/>
                  <a:pt x="24803" y="24258"/>
                </a:cubicBezTo>
                <a:cubicBezTo>
                  <a:pt x="21028" y="24258"/>
                  <a:pt x="17475" y="24074"/>
                  <a:pt x="14832" y="24074"/>
                </a:cubicBezTo>
                <a:cubicBezTo>
                  <a:pt x="13863" y="24074"/>
                  <a:pt x="13016" y="24099"/>
                  <a:pt x="12326" y="24167"/>
                </a:cubicBezTo>
                <a:cubicBezTo>
                  <a:pt x="12300" y="24167"/>
                  <a:pt x="12274" y="24167"/>
                  <a:pt x="12248" y="24167"/>
                </a:cubicBezTo>
                <a:cubicBezTo>
                  <a:pt x="6825" y="24167"/>
                  <a:pt x="2403" y="25561"/>
                  <a:pt x="1" y="28257"/>
                </a:cubicBezTo>
                <a:lnTo>
                  <a:pt x="75170" y="28257"/>
                </a:lnTo>
                <a:lnTo>
                  <a:pt x="751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 rot="1883981">
            <a:off x="-465712" y="3390016"/>
            <a:ext cx="6370433" cy="3325904"/>
          </a:xfrm>
          <a:custGeom>
            <a:rect b="b" l="l" r="r" t="t"/>
            <a:pathLst>
              <a:path extrusionOk="0" fill="none" h="54974" w="92510">
                <a:moveTo>
                  <a:pt x="2259" y="54974"/>
                </a:moveTo>
                <a:cubicBezTo>
                  <a:pt x="946" y="50218"/>
                  <a:pt x="1" y="45046"/>
                  <a:pt x="1826" y="40450"/>
                </a:cubicBezTo>
                <a:cubicBezTo>
                  <a:pt x="4212" y="34445"/>
                  <a:pt x="10826" y="31098"/>
                  <a:pt x="17231" y="30329"/>
                </a:cubicBezTo>
                <a:cubicBezTo>
                  <a:pt x="23637" y="29561"/>
                  <a:pt x="30106" y="30842"/>
                  <a:pt x="36527" y="31322"/>
                </a:cubicBezTo>
                <a:cubicBezTo>
                  <a:pt x="42965" y="31803"/>
                  <a:pt x="49866" y="31386"/>
                  <a:pt x="55167" y="27719"/>
                </a:cubicBezTo>
                <a:cubicBezTo>
                  <a:pt x="62533" y="22611"/>
                  <a:pt x="64951" y="12683"/>
                  <a:pt x="71580" y="6662"/>
                </a:cubicBezTo>
                <a:cubicBezTo>
                  <a:pt x="77121" y="1666"/>
                  <a:pt x="85480" y="0"/>
                  <a:pt x="92510" y="253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/>
          <p:nvPr/>
        </p:nvSpPr>
        <p:spPr>
          <a:xfrm rot="-3003199">
            <a:off x="1156707" y="2129899"/>
            <a:ext cx="2593915" cy="6099155"/>
          </a:xfrm>
          <a:custGeom>
            <a:rect b="b" l="l" r="r" t="t"/>
            <a:pathLst>
              <a:path extrusionOk="0" fill="none" h="55215" w="47976">
                <a:moveTo>
                  <a:pt x="0" y="0"/>
                </a:moveTo>
                <a:cubicBezTo>
                  <a:pt x="497" y="3603"/>
                  <a:pt x="3683" y="6326"/>
                  <a:pt x="7094" y="7607"/>
                </a:cubicBezTo>
                <a:cubicBezTo>
                  <a:pt x="10489" y="8872"/>
                  <a:pt x="14204" y="9032"/>
                  <a:pt x="17807" y="9608"/>
                </a:cubicBezTo>
                <a:cubicBezTo>
                  <a:pt x="21394" y="10169"/>
                  <a:pt x="25125" y="11290"/>
                  <a:pt x="27591" y="13964"/>
                </a:cubicBezTo>
                <a:cubicBezTo>
                  <a:pt x="31963" y="18736"/>
                  <a:pt x="30682" y="26150"/>
                  <a:pt x="31370" y="32603"/>
                </a:cubicBezTo>
                <a:cubicBezTo>
                  <a:pt x="32395" y="42339"/>
                  <a:pt x="38976" y="51307"/>
                  <a:pt x="47976" y="5521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2"/>
          <p:cNvSpPr/>
          <p:nvPr/>
        </p:nvSpPr>
        <p:spPr>
          <a:xfrm flipH="1" rot="-6632099">
            <a:off x="7022087" y="-2278905"/>
            <a:ext cx="1382995" cy="5186144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/>
          <p:nvPr/>
        </p:nvSpPr>
        <p:spPr>
          <a:xfrm rot="-2144616">
            <a:off x="6248673" y="-1574361"/>
            <a:ext cx="1570938" cy="471800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99D9FF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/>
          <p:nvPr>
            <p:ph type="title"/>
          </p:nvPr>
        </p:nvSpPr>
        <p:spPr>
          <a:xfrm>
            <a:off x="1028750" y="1681350"/>
            <a:ext cx="28746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31"/>
          <p:cNvSpPr txBox="1"/>
          <p:nvPr>
            <p:ph idx="1" type="subTitle"/>
          </p:nvPr>
        </p:nvSpPr>
        <p:spPr>
          <a:xfrm>
            <a:off x="1028750" y="2539600"/>
            <a:ext cx="28746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/>
          <p:nvPr/>
        </p:nvSpPr>
        <p:spPr>
          <a:xfrm flipH="1" rot="4595814">
            <a:off x="6118924" y="-1918201"/>
            <a:ext cx="1382990" cy="518615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/>
          <p:nvPr/>
        </p:nvSpPr>
        <p:spPr>
          <a:xfrm flipH="1" rot="-6204186">
            <a:off x="1915715" y="1939424"/>
            <a:ext cx="1382990" cy="518615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1"/>
          <p:cNvSpPr/>
          <p:nvPr/>
        </p:nvSpPr>
        <p:spPr>
          <a:xfrm flipH="1" rot="-6127406">
            <a:off x="1157601" y="2604880"/>
            <a:ext cx="1243597" cy="373551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1"/>
          <p:cNvSpPr/>
          <p:nvPr/>
        </p:nvSpPr>
        <p:spPr>
          <a:xfrm flipH="1" rot="4672594">
            <a:off x="7016432" y="-1133014"/>
            <a:ext cx="1243597" cy="373551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1"/>
          <p:cNvSpPr/>
          <p:nvPr/>
        </p:nvSpPr>
        <p:spPr>
          <a:xfrm flipH="1" rot="10800000">
            <a:off x="4505275" y="3109842"/>
            <a:ext cx="4702123" cy="2033664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1"/>
          <p:cNvSpPr/>
          <p:nvPr/>
        </p:nvSpPr>
        <p:spPr>
          <a:xfrm flipH="1" rot="10800000">
            <a:off x="4625157" y="3192590"/>
            <a:ext cx="4582244" cy="1950916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1"/>
          <p:cNvSpPr/>
          <p:nvPr/>
        </p:nvSpPr>
        <p:spPr>
          <a:xfrm flipH="1" rot="10800000">
            <a:off x="4784270" y="3111393"/>
            <a:ext cx="4423134" cy="2032113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1"/>
          <p:cNvSpPr/>
          <p:nvPr/>
        </p:nvSpPr>
        <p:spPr>
          <a:xfrm flipH="1">
            <a:off x="1" y="-18450"/>
            <a:ext cx="4702123" cy="2033664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1"/>
          <p:cNvSpPr/>
          <p:nvPr/>
        </p:nvSpPr>
        <p:spPr>
          <a:xfrm flipH="1">
            <a:off x="-2" y="-18450"/>
            <a:ext cx="4582244" cy="1950916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1"/>
          <p:cNvSpPr/>
          <p:nvPr/>
        </p:nvSpPr>
        <p:spPr>
          <a:xfrm flipH="1">
            <a:off x="-9" y="-18450"/>
            <a:ext cx="4423134" cy="2033672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/>
          <p:nvPr/>
        </p:nvSpPr>
        <p:spPr>
          <a:xfrm flipH="1" rot="-178981">
            <a:off x="-708931" y="15505"/>
            <a:ext cx="5171804" cy="4333873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/>
          <p:nvPr/>
        </p:nvSpPr>
        <p:spPr>
          <a:xfrm flipH="1" rot="294329">
            <a:off x="-582649" y="15468"/>
            <a:ext cx="5171801" cy="4333765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2"/>
          <p:cNvSpPr/>
          <p:nvPr/>
        </p:nvSpPr>
        <p:spPr>
          <a:xfrm flipH="1">
            <a:off x="-677854" y="81150"/>
            <a:ext cx="5171804" cy="4333834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/>
          <p:cNvSpPr/>
          <p:nvPr/>
        </p:nvSpPr>
        <p:spPr>
          <a:xfrm>
            <a:off x="3999650" y="3580887"/>
            <a:ext cx="5343525" cy="2247975"/>
          </a:xfrm>
          <a:custGeom>
            <a:rect b="b" l="l" r="r" t="t"/>
            <a:pathLst>
              <a:path extrusionOk="0" h="89919" w="213741">
                <a:moveTo>
                  <a:pt x="213741" y="2505"/>
                </a:moveTo>
                <a:cubicBezTo>
                  <a:pt x="201309" y="-4954"/>
                  <a:pt x="182509" y="6025"/>
                  <a:pt x="172593" y="16602"/>
                </a:cubicBezTo>
                <a:cubicBezTo>
                  <a:pt x="163735" y="26051"/>
                  <a:pt x="157224" y="38030"/>
                  <a:pt x="146685" y="45558"/>
                </a:cubicBezTo>
                <a:cubicBezTo>
                  <a:pt x="122906" y="62543"/>
                  <a:pt x="87638" y="48427"/>
                  <a:pt x="59817" y="57369"/>
                </a:cubicBezTo>
                <a:cubicBezTo>
                  <a:pt x="47809" y="61229"/>
                  <a:pt x="35156" y="65224"/>
                  <a:pt x="25527" y="73371"/>
                </a:cubicBezTo>
                <a:cubicBezTo>
                  <a:pt x="17861" y="79858"/>
                  <a:pt x="9527" y="92549"/>
                  <a:pt x="0" y="8937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2"/>
          <p:cNvSpPr txBox="1"/>
          <p:nvPr>
            <p:ph type="title"/>
          </p:nvPr>
        </p:nvSpPr>
        <p:spPr>
          <a:xfrm>
            <a:off x="750500" y="549600"/>
            <a:ext cx="34968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700"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2"/>
          <p:cNvSpPr/>
          <p:nvPr/>
        </p:nvSpPr>
        <p:spPr>
          <a:xfrm rot="-3137463">
            <a:off x="5675973" y="3173409"/>
            <a:ext cx="4250046" cy="2439523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hasCustomPrompt="1" type="title"/>
          </p:nvPr>
        </p:nvSpPr>
        <p:spPr>
          <a:xfrm>
            <a:off x="1285800" y="1344250"/>
            <a:ext cx="6572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33"/>
          <p:cNvSpPr txBox="1"/>
          <p:nvPr>
            <p:ph idx="1" type="subTitle"/>
          </p:nvPr>
        </p:nvSpPr>
        <p:spPr>
          <a:xfrm>
            <a:off x="714300" y="3422050"/>
            <a:ext cx="77154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/>
          <p:nvPr/>
        </p:nvSpPr>
        <p:spPr>
          <a:xfrm>
            <a:off x="0" y="147081"/>
            <a:ext cx="9143964" cy="926936"/>
          </a:xfrm>
          <a:custGeom>
            <a:rect b="b" l="l" r="r" t="t"/>
            <a:pathLst>
              <a:path extrusionOk="0" h="23406" w="135788">
                <a:moveTo>
                  <a:pt x="1" y="1"/>
                </a:moveTo>
                <a:lnTo>
                  <a:pt x="1" y="21391"/>
                </a:lnTo>
                <a:cubicBezTo>
                  <a:pt x="10874" y="17420"/>
                  <a:pt x="15543" y="15715"/>
                  <a:pt x="20413" y="15715"/>
                </a:cubicBezTo>
                <a:cubicBezTo>
                  <a:pt x="24079" y="15715"/>
                  <a:pt x="27858" y="16681"/>
                  <a:pt x="34481" y="18374"/>
                </a:cubicBezTo>
                <a:cubicBezTo>
                  <a:pt x="45339" y="22136"/>
                  <a:pt x="56747" y="23406"/>
                  <a:pt x="67198" y="23406"/>
                </a:cubicBezTo>
                <a:cubicBezTo>
                  <a:pt x="88901" y="23406"/>
                  <a:pt x="106485" y="17931"/>
                  <a:pt x="106485" y="17931"/>
                </a:cubicBezTo>
                <a:cubicBezTo>
                  <a:pt x="111072" y="16805"/>
                  <a:pt x="115454" y="16225"/>
                  <a:pt x="119597" y="16225"/>
                </a:cubicBezTo>
                <a:cubicBezTo>
                  <a:pt x="125519" y="16225"/>
                  <a:pt x="130951" y="17412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3"/>
          <p:cNvSpPr/>
          <p:nvPr/>
        </p:nvSpPr>
        <p:spPr>
          <a:xfrm>
            <a:off x="0" y="147076"/>
            <a:ext cx="9143964" cy="1010412"/>
          </a:xfrm>
          <a:custGeom>
            <a:rect b="b" l="l" r="r" t="t"/>
            <a:pathLst>
              <a:path extrusionOk="0" h="23794" w="135788">
                <a:moveTo>
                  <a:pt x="1" y="1"/>
                </a:moveTo>
                <a:lnTo>
                  <a:pt x="1" y="21391"/>
                </a:lnTo>
                <a:cubicBezTo>
                  <a:pt x="10196" y="17668"/>
                  <a:pt x="19827" y="16155"/>
                  <a:pt x="28942" y="16155"/>
                </a:cubicBezTo>
                <a:cubicBezTo>
                  <a:pt x="36863" y="16155"/>
                  <a:pt x="44395" y="17298"/>
                  <a:pt x="51566" y="19125"/>
                </a:cubicBezTo>
                <a:cubicBezTo>
                  <a:pt x="63844" y="22535"/>
                  <a:pt x="72101" y="23793"/>
                  <a:pt x="78256" y="23793"/>
                </a:cubicBezTo>
                <a:cubicBezTo>
                  <a:pt x="90448" y="23793"/>
                  <a:pt x="94391" y="18856"/>
                  <a:pt x="104996" y="15933"/>
                </a:cubicBezTo>
                <a:cubicBezTo>
                  <a:pt x="108689" y="15184"/>
                  <a:pt x="112134" y="14846"/>
                  <a:pt x="115365" y="14846"/>
                </a:cubicBezTo>
                <a:cubicBezTo>
                  <a:pt x="123303" y="14846"/>
                  <a:pt x="129945" y="16887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3"/>
          <p:cNvSpPr/>
          <p:nvPr/>
        </p:nvSpPr>
        <p:spPr>
          <a:xfrm>
            <a:off x="0" y="0"/>
            <a:ext cx="9143964" cy="1010379"/>
          </a:xfrm>
          <a:custGeom>
            <a:rect b="b" l="l" r="r" t="t"/>
            <a:pathLst>
              <a:path extrusionOk="0" h="25513" w="135788">
                <a:moveTo>
                  <a:pt x="1" y="0"/>
                </a:moveTo>
                <a:lnTo>
                  <a:pt x="1" y="21391"/>
                </a:lnTo>
                <a:cubicBezTo>
                  <a:pt x="7309" y="18721"/>
                  <a:pt x="13188" y="17719"/>
                  <a:pt x="18528" y="17719"/>
                </a:cubicBezTo>
                <a:cubicBezTo>
                  <a:pt x="27113" y="17719"/>
                  <a:pt x="34307" y="20309"/>
                  <a:pt x="43815" y="22732"/>
                </a:cubicBezTo>
                <a:cubicBezTo>
                  <a:pt x="51402" y="24739"/>
                  <a:pt x="58823" y="25512"/>
                  <a:pt x="65860" y="25512"/>
                </a:cubicBezTo>
                <a:cubicBezTo>
                  <a:pt x="89474" y="25512"/>
                  <a:pt x="108743" y="16804"/>
                  <a:pt x="115321" y="16804"/>
                </a:cubicBezTo>
                <a:cubicBezTo>
                  <a:pt x="115531" y="16804"/>
                  <a:pt x="115729" y="16812"/>
                  <a:pt x="115913" y="16831"/>
                </a:cubicBezTo>
                <a:cubicBezTo>
                  <a:pt x="116040" y="16829"/>
                  <a:pt x="116171" y="16827"/>
                  <a:pt x="116308" y="16827"/>
                </a:cubicBezTo>
                <a:cubicBezTo>
                  <a:pt x="119514" y="16827"/>
                  <a:pt x="125368" y="17532"/>
                  <a:pt x="135788" y="23603"/>
                </a:cubicBezTo>
                <a:lnTo>
                  <a:pt x="135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/>
          <p:nvPr/>
        </p:nvSpPr>
        <p:spPr>
          <a:xfrm>
            <a:off x="-154375" y="4088523"/>
            <a:ext cx="9839325" cy="730525"/>
          </a:xfrm>
          <a:custGeom>
            <a:rect b="b" l="l" r="r" t="t"/>
            <a:pathLst>
              <a:path extrusionOk="0" h="29221" w="393573">
                <a:moveTo>
                  <a:pt x="0" y="21823"/>
                </a:moveTo>
                <a:cubicBezTo>
                  <a:pt x="24315" y="5613"/>
                  <a:pt x="59279" y="12068"/>
                  <a:pt x="87630" y="19156"/>
                </a:cubicBezTo>
                <a:cubicBezTo>
                  <a:pt x="121150" y="27536"/>
                  <a:pt x="156426" y="30884"/>
                  <a:pt x="190881" y="28300"/>
                </a:cubicBezTo>
                <a:cubicBezTo>
                  <a:pt x="233899" y="25074"/>
                  <a:pt x="275049" y="8874"/>
                  <a:pt x="317754" y="2773"/>
                </a:cubicBezTo>
                <a:cubicBezTo>
                  <a:pt x="334100" y="438"/>
                  <a:pt x="351165" y="-1571"/>
                  <a:pt x="367284" y="2011"/>
                </a:cubicBezTo>
                <a:cubicBezTo>
                  <a:pt x="376612" y="4084"/>
                  <a:pt x="385026" y="9168"/>
                  <a:pt x="393573" y="13441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3"/>
          <p:cNvSpPr/>
          <p:nvPr/>
        </p:nvSpPr>
        <p:spPr>
          <a:xfrm>
            <a:off x="-382975" y="3938775"/>
            <a:ext cx="10001250" cy="912900"/>
          </a:xfrm>
          <a:custGeom>
            <a:rect b="b" l="l" r="r" t="t"/>
            <a:pathLst>
              <a:path extrusionOk="0" h="36516" w="400050">
                <a:moveTo>
                  <a:pt x="400050" y="4191"/>
                </a:moveTo>
                <a:cubicBezTo>
                  <a:pt x="385147" y="3127"/>
                  <a:pt x="370995" y="11758"/>
                  <a:pt x="357378" y="17907"/>
                </a:cubicBezTo>
                <a:cubicBezTo>
                  <a:pt x="345135" y="23436"/>
                  <a:pt x="331852" y="26959"/>
                  <a:pt x="318516" y="28575"/>
                </a:cubicBezTo>
                <a:cubicBezTo>
                  <a:pt x="270607" y="34382"/>
                  <a:pt x="221798" y="24206"/>
                  <a:pt x="173736" y="28575"/>
                </a:cubicBezTo>
                <a:cubicBezTo>
                  <a:pt x="158474" y="29962"/>
                  <a:pt x="143659" y="34808"/>
                  <a:pt x="128397" y="36195"/>
                </a:cubicBezTo>
                <a:cubicBezTo>
                  <a:pt x="100151" y="38763"/>
                  <a:pt x="74721" y="17773"/>
                  <a:pt x="48387" y="7239"/>
                </a:cubicBezTo>
                <a:cubicBezTo>
                  <a:pt x="33245" y="1182"/>
                  <a:pt x="16309" y="0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2" type="title"/>
          </p:nvPr>
        </p:nvSpPr>
        <p:spPr>
          <a:xfrm>
            <a:off x="362625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35"/>
          <p:cNvSpPr txBox="1"/>
          <p:nvPr>
            <p:ph idx="1" type="subTitle"/>
          </p:nvPr>
        </p:nvSpPr>
        <p:spPr>
          <a:xfrm>
            <a:off x="362625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3" type="title"/>
          </p:nvPr>
        </p:nvSpPr>
        <p:spPr>
          <a:xfrm>
            <a:off x="101910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4" name="Google Shape;144;p35"/>
          <p:cNvSpPr txBox="1"/>
          <p:nvPr>
            <p:ph idx="4" type="subTitle"/>
          </p:nvPr>
        </p:nvSpPr>
        <p:spPr>
          <a:xfrm>
            <a:off x="101910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5" type="title"/>
          </p:nvPr>
        </p:nvSpPr>
        <p:spPr>
          <a:xfrm>
            <a:off x="623340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35"/>
          <p:cNvSpPr txBox="1"/>
          <p:nvPr>
            <p:ph idx="6" type="subTitle"/>
          </p:nvPr>
        </p:nvSpPr>
        <p:spPr>
          <a:xfrm>
            <a:off x="623340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7" type="title"/>
          </p:nvPr>
        </p:nvSpPr>
        <p:spPr>
          <a:xfrm>
            <a:off x="101910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5"/>
          <p:cNvSpPr txBox="1"/>
          <p:nvPr>
            <p:ph idx="8" type="subTitle"/>
          </p:nvPr>
        </p:nvSpPr>
        <p:spPr>
          <a:xfrm>
            <a:off x="101910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9" type="title"/>
          </p:nvPr>
        </p:nvSpPr>
        <p:spPr>
          <a:xfrm>
            <a:off x="623340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0" name="Google Shape;150;p35"/>
          <p:cNvSpPr txBox="1"/>
          <p:nvPr>
            <p:ph idx="13" type="subTitle"/>
          </p:nvPr>
        </p:nvSpPr>
        <p:spPr>
          <a:xfrm>
            <a:off x="623340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14" type="title"/>
          </p:nvPr>
        </p:nvSpPr>
        <p:spPr>
          <a:xfrm>
            <a:off x="362625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35"/>
          <p:cNvSpPr txBox="1"/>
          <p:nvPr>
            <p:ph idx="15" type="subTitle"/>
          </p:nvPr>
        </p:nvSpPr>
        <p:spPr>
          <a:xfrm>
            <a:off x="362625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/>
          <p:nvPr/>
        </p:nvSpPr>
        <p:spPr>
          <a:xfrm>
            <a:off x="-144750" y="-51435"/>
            <a:ext cx="9915525" cy="642425"/>
          </a:xfrm>
          <a:custGeom>
            <a:rect b="b" l="l" r="r" t="t"/>
            <a:pathLst>
              <a:path extrusionOk="0" h="25697" w="396621">
                <a:moveTo>
                  <a:pt x="0" y="15704"/>
                </a:moveTo>
                <a:cubicBezTo>
                  <a:pt x="25650" y="7154"/>
                  <a:pt x="54012" y="-5059"/>
                  <a:pt x="80010" y="2369"/>
                </a:cubicBezTo>
                <a:cubicBezTo>
                  <a:pt x="105193" y="9564"/>
                  <a:pt x="128891" y="24737"/>
                  <a:pt x="155067" y="25610"/>
                </a:cubicBezTo>
                <a:cubicBezTo>
                  <a:pt x="196552" y="26993"/>
                  <a:pt x="236658" y="-1596"/>
                  <a:pt x="277749" y="4274"/>
                </a:cubicBezTo>
                <a:cubicBezTo>
                  <a:pt x="291790" y="6280"/>
                  <a:pt x="304991" y="12195"/>
                  <a:pt x="318516" y="16466"/>
                </a:cubicBezTo>
                <a:cubicBezTo>
                  <a:pt x="335257" y="21752"/>
                  <a:pt x="353674" y="21691"/>
                  <a:pt x="371094" y="19514"/>
                </a:cubicBezTo>
                <a:cubicBezTo>
                  <a:pt x="379775" y="18429"/>
                  <a:pt x="390435" y="19604"/>
                  <a:pt x="396621" y="13418"/>
                </a:cubicBezTo>
              </a:path>
            </a:pathLst>
          </a:custGeom>
          <a:noFill/>
          <a:ln cap="flat" cmpd="sng" w="19050">
            <a:solidFill>
              <a:srgbClr val="99D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5"/>
          <p:cNvSpPr/>
          <p:nvPr/>
        </p:nvSpPr>
        <p:spPr>
          <a:xfrm flipH="1" rot="-7037005">
            <a:off x="3853533" y="-4365727"/>
            <a:ext cx="1627845" cy="900076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2" type="title"/>
          </p:nvPr>
        </p:nvSpPr>
        <p:spPr>
          <a:xfrm>
            <a:off x="5992938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8" name="Google Shape;158;p36"/>
          <p:cNvSpPr txBox="1"/>
          <p:nvPr>
            <p:ph idx="1" type="subTitle"/>
          </p:nvPr>
        </p:nvSpPr>
        <p:spPr>
          <a:xfrm>
            <a:off x="6001663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3" type="title"/>
          </p:nvPr>
        </p:nvSpPr>
        <p:spPr>
          <a:xfrm>
            <a:off x="3558732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6"/>
          <p:cNvSpPr txBox="1"/>
          <p:nvPr>
            <p:ph idx="4" type="subTitle"/>
          </p:nvPr>
        </p:nvSpPr>
        <p:spPr>
          <a:xfrm>
            <a:off x="3558770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5" type="title"/>
          </p:nvPr>
        </p:nvSpPr>
        <p:spPr>
          <a:xfrm>
            <a:off x="1115838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2" name="Google Shape;162;p36"/>
          <p:cNvSpPr txBox="1"/>
          <p:nvPr>
            <p:ph idx="6" type="subTitle"/>
          </p:nvPr>
        </p:nvSpPr>
        <p:spPr>
          <a:xfrm>
            <a:off x="1115838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6"/>
          <p:cNvSpPr/>
          <p:nvPr/>
        </p:nvSpPr>
        <p:spPr>
          <a:xfrm flipH="1" rot="10800000">
            <a:off x="0" y="2643048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6"/>
          <p:cNvSpPr/>
          <p:nvPr/>
        </p:nvSpPr>
        <p:spPr>
          <a:xfrm flipH="1" rot="10800000">
            <a:off x="0" y="2969184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6"/>
          <p:cNvSpPr/>
          <p:nvPr/>
        </p:nvSpPr>
        <p:spPr>
          <a:xfrm flipH="1" rot="10800000">
            <a:off x="0" y="3088048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6"/>
          <p:cNvSpPr/>
          <p:nvPr/>
        </p:nvSpPr>
        <p:spPr>
          <a:xfrm rot="10800000">
            <a:off x="3411627" y="4624656"/>
            <a:ext cx="6425723" cy="640944"/>
          </a:xfrm>
          <a:custGeom>
            <a:rect b="b" l="l" r="r" t="t"/>
            <a:pathLst>
              <a:path extrusionOk="0" h="31527" w="251841">
                <a:moveTo>
                  <a:pt x="251841" y="1271"/>
                </a:moveTo>
                <a:cubicBezTo>
                  <a:pt x="251841" y="13315"/>
                  <a:pt x="228325" y="13495"/>
                  <a:pt x="216789" y="10034"/>
                </a:cubicBezTo>
                <a:cubicBezTo>
                  <a:pt x="202830" y="5846"/>
                  <a:pt x="188469" y="-2024"/>
                  <a:pt x="174117" y="509"/>
                </a:cubicBezTo>
                <a:cubicBezTo>
                  <a:pt x="158069" y="3341"/>
                  <a:pt x="143023" y="10883"/>
                  <a:pt x="128778" y="18797"/>
                </a:cubicBezTo>
                <a:cubicBezTo>
                  <a:pt x="121521" y="22829"/>
                  <a:pt x="115279" y="29815"/>
                  <a:pt x="107061" y="30989"/>
                </a:cubicBezTo>
                <a:cubicBezTo>
                  <a:pt x="84765" y="34174"/>
                  <a:pt x="63170" y="20849"/>
                  <a:pt x="41148" y="16130"/>
                </a:cubicBezTo>
                <a:cubicBezTo>
                  <a:pt x="35424" y="14903"/>
                  <a:pt x="29431" y="14261"/>
                  <a:pt x="23622" y="14987"/>
                </a:cubicBezTo>
                <a:cubicBezTo>
                  <a:pt x="15520" y="16000"/>
                  <a:pt x="8165" y="21464"/>
                  <a:pt x="0" y="2146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6"/>
          <p:cNvSpPr/>
          <p:nvPr/>
        </p:nvSpPr>
        <p:spPr>
          <a:xfrm rot="10800000">
            <a:off x="4269175" y="4672263"/>
            <a:ext cx="5486400" cy="532988"/>
          </a:xfrm>
          <a:custGeom>
            <a:rect b="b" l="l" r="r" t="t"/>
            <a:pathLst>
              <a:path extrusionOk="0" h="26530" w="219456">
                <a:moveTo>
                  <a:pt x="219456" y="0"/>
                </a:moveTo>
                <a:cubicBezTo>
                  <a:pt x="212549" y="4605"/>
                  <a:pt x="205957" y="11018"/>
                  <a:pt x="197739" y="12192"/>
                </a:cubicBezTo>
                <a:cubicBezTo>
                  <a:pt x="178765" y="14903"/>
                  <a:pt x="160020" y="931"/>
                  <a:pt x="140970" y="3048"/>
                </a:cubicBezTo>
                <a:cubicBezTo>
                  <a:pt x="129398" y="4334"/>
                  <a:pt x="120001" y="13190"/>
                  <a:pt x="109728" y="18669"/>
                </a:cubicBezTo>
                <a:cubicBezTo>
                  <a:pt x="99506" y="24121"/>
                  <a:pt x="87364" y="27251"/>
                  <a:pt x="75819" y="26289"/>
                </a:cubicBezTo>
                <a:cubicBezTo>
                  <a:pt x="63480" y="25261"/>
                  <a:pt x="51077" y="23453"/>
                  <a:pt x="39243" y="19812"/>
                </a:cubicBezTo>
                <a:cubicBezTo>
                  <a:pt x="26656" y="15939"/>
                  <a:pt x="12494" y="11075"/>
                  <a:pt x="0" y="15240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6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6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6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6"/>
          <p:cNvSpPr/>
          <p:nvPr/>
        </p:nvSpPr>
        <p:spPr>
          <a:xfrm>
            <a:off x="-563950" y="-238567"/>
            <a:ext cx="6296025" cy="788175"/>
          </a:xfrm>
          <a:custGeom>
            <a:rect b="b" l="l" r="r" t="t"/>
            <a:pathLst>
              <a:path extrusionOk="0" h="31527" w="251841">
                <a:moveTo>
                  <a:pt x="251841" y="1271"/>
                </a:moveTo>
                <a:cubicBezTo>
                  <a:pt x="251841" y="13315"/>
                  <a:pt x="228325" y="13495"/>
                  <a:pt x="216789" y="10034"/>
                </a:cubicBezTo>
                <a:cubicBezTo>
                  <a:pt x="202830" y="5846"/>
                  <a:pt x="188469" y="-2024"/>
                  <a:pt x="174117" y="509"/>
                </a:cubicBezTo>
                <a:cubicBezTo>
                  <a:pt x="158069" y="3341"/>
                  <a:pt x="143023" y="10883"/>
                  <a:pt x="128778" y="18797"/>
                </a:cubicBezTo>
                <a:cubicBezTo>
                  <a:pt x="121521" y="22829"/>
                  <a:pt x="115279" y="29815"/>
                  <a:pt x="107061" y="30989"/>
                </a:cubicBezTo>
                <a:cubicBezTo>
                  <a:pt x="84765" y="34174"/>
                  <a:pt x="63170" y="20849"/>
                  <a:pt x="41148" y="16130"/>
                </a:cubicBezTo>
                <a:cubicBezTo>
                  <a:pt x="35424" y="14903"/>
                  <a:pt x="29431" y="14261"/>
                  <a:pt x="23622" y="14987"/>
                </a:cubicBezTo>
                <a:cubicBezTo>
                  <a:pt x="15520" y="16000"/>
                  <a:pt x="8165" y="21464"/>
                  <a:pt x="0" y="2146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6"/>
          <p:cNvSpPr/>
          <p:nvPr/>
        </p:nvSpPr>
        <p:spPr>
          <a:xfrm>
            <a:off x="-611575" y="-178225"/>
            <a:ext cx="5486400" cy="663250"/>
          </a:xfrm>
          <a:custGeom>
            <a:rect b="b" l="l" r="r" t="t"/>
            <a:pathLst>
              <a:path extrusionOk="0" h="26530" w="219456">
                <a:moveTo>
                  <a:pt x="219456" y="0"/>
                </a:moveTo>
                <a:cubicBezTo>
                  <a:pt x="212549" y="4605"/>
                  <a:pt x="205957" y="11018"/>
                  <a:pt x="197739" y="12192"/>
                </a:cubicBezTo>
                <a:cubicBezTo>
                  <a:pt x="178765" y="14903"/>
                  <a:pt x="160020" y="931"/>
                  <a:pt x="140970" y="3048"/>
                </a:cubicBezTo>
                <a:cubicBezTo>
                  <a:pt x="129398" y="4334"/>
                  <a:pt x="120001" y="13190"/>
                  <a:pt x="109728" y="18669"/>
                </a:cubicBezTo>
                <a:cubicBezTo>
                  <a:pt x="99506" y="24121"/>
                  <a:pt x="87364" y="27251"/>
                  <a:pt x="75819" y="26289"/>
                </a:cubicBezTo>
                <a:cubicBezTo>
                  <a:pt x="63480" y="25261"/>
                  <a:pt x="51077" y="23453"/>
                  <a:pt x="39243" y="19812"/>
                </a:cubicBezTo>
                <a:cubicBezTo>
                  <a:pt x="26656" y="15939"/>
                  <a:pt x="12494" y="11075"/>
                  <a:pt x="0" y="15240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3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7"/>
          <p:cNvSpPr txBox="1"/>
          <p:nvPr>
            <p:ph idx="2" type="title"/>
          </p:nvPr>
        </p:nvSpPr>
        <p:spPr>
          <a:xfrm>
            <a:off x="6017838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6" name="Google Shape;176;p37"/>
          <p:cNvSpPr txBox="1"/>
          <p:nvPr>
            <p:ph idx="1" type="subTitle"/>
          </p:nvPr>
        </p:nvSpPr>
        <p:spPr>
          <a:xfrm>
            <a:off x="6017838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3" type="title"/>
          </p:nvPr>
        </p:nvSpPr>
        <p:spPr>
          <a:xfrm>
            <a:off x="3579270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8" name="Google Shape;178;p37"/>
          <p:cNvSpPr txBox="1"/>
          <p:nvPr>
            <p:ph idx="4" type="subTitle"/>
          </p:nvPr>
        </p:nvSpPr>
        <p:spPr>
          <a:xfrm>
            <a:off x="3579270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5" type="title"/>
          </p:nvPr>
        </p:nvSpPr>
        <p:spPr>
          <a:xfrm>
            <a:off x="1136375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37"/>
          <p:cNvSpPr txBox="1"/>
          <p:nvPr>
            <p:ph idx="6" type="subTitle"/>
          </p:nvPr>
        </p:nvSpPr>
        <p:spPr>
          <a:xfrm>
            <a:off x="1136375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7"/>
          <p:cNvSpPr txBox="1"/>
          <p:nvPr>
            <p:ph idx="7" type="title"/>
          </p:nvPr>
        </p:nvSpPr>
        <p:spPr>
          <a:xfrm>
            <a:off x="1240175" y="2026382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2" name="Google Shape;182;p37"/>
          <p:cNvSpPr txBox="1"/>
          <p:nvPr>
            <p:ph idx="8" type="title"/>
          </p:nvPr>
        </p:nvSpPr>
        <p:spPr>
          <a:xfrm>
            <a:off x="3683070" y="2038398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3" name="Google Shape;183;p37"/>
          <p:cNvSpPr txBox="1"/>
          <p:nvPr>
            <p:ph idx="9" type="title"/>
          </p:nvPr>
        </p:nvSpPr>
        <p:spPr>
          <a:xfrm>
            <a:off x="6121638" y="2038398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4" name="Google Shape;184;p37"/>
          <p:cNvSpPr/>
          <p:nvPr/>
        </p:nvSpPr>
        <p:spPr>
          <a:xfrm flipH="1" rot="4351074">
            <a:off x="5591369" y="-2163383"/>
            <a:ext cx="1511425" cy="5667592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7"/>
          <p:cNvSpPr/>
          <p:nvPr/>
        </p:nvSpPr>
        <p:spPr>
          <a:xfrm flipH="1" rot="4427949">
            <a:off x="6602741" y="-1267455"/>
            <a:ext cx="1359071" cy="408232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37"/>
          <p:cNvGrpSpPr/>
          <p:nvPr/>
        </p:nvGrpSpPr>
        <p:grpSpPr>
          <a:xfrm>
            <a:off x="-3" y="3918341"/>
            <a:ext cx="5417960" cy="1282081"/>
            <a:chOff x="-66609" y="4201387"/>
            <a:chExt cx="4210740" cy="996488"/>
          </a:xfrm>
        </p:grpSpPr>
        <p:sp>
          <p:nvSpPr>
            <p:cNvPr id="187" name="Google Shape;187;p37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7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7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_3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8"/>
          <p:cNvSpPr txBox="1"/>
          <p:nvPr>
            <p:ph idx="2" type="title"/>
          </p:nvPr>
        </p:nvSpPr>
        <p:spPr>
          <a:xfrm>
            <a:off x="1152452" y="1302150"/>
            <a:ext cx="290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3" name="Google Shape;193;p38"/>
          <p:cNvSpPr txBox="1"/>
          <p:nvPr>
            <p:ph idx="1" type="subTitle"/>
          </p:nvPr>
        </p:nvSpPr>
        <p:spPr>
          <a:xfrm>
            <a:off x="1152452" y="1646335"/>
            <a:ext cx="2900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8"/>
          <p:cNvSpPr txBox="1"/>
          <p:nvPr>
            <p:ph idx="3" type="title"/>
          </p:nvPr>
        </p:nvSpPr>
        <p:spPr>
          <a:xfrm>
            <a:off x="1152460" y="2817744"/>
            <a:ext cx="290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5" name="Google Shape;195;p38"/>
          <p:cNvSpPr txBox="1"/>
          <p:nvPr>
            <p:ph idx="4" type="subTitle"/>
          </p:nvPr>
        </p:nvSpPr>
        <p:spPr>
          <a:xfrm>
            <a:off x="1152460" y="3161929"/>
            <a:ext cx="2900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8"/>
          <p:cNvSpPr/>
          <p:nvPr/>
        </p:nvSpPr>
        <p:spPr>
          <a:xfrm flipH="1" rot="10800000">
            <a:off x="4923272" y="3334842"/>
            <a:ext cx="4220739" cy="1825466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8"/>
          <p:cNvSpPr/>
          <p:nvPr/>
        </p:nvSpPr>
        <p:spPr>
          <a:xfrm flipH="1" rot="10800000">
            <a:off x="5030875" y="3334807"/>
            <a:ext cx="4113133" cy="1825499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8"/>
          <p:cNvSpPr/>
          <p:nvPr/>
        </p:nvSpPr>
        <p:spPr>
          <a:xfrm flipH="1" rot="10800000">
            <a:off x="5099350" y="3336253"/>
            <a:ext cx="4113092" cy="1889670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38"/>
          <p:cNvGrpSpPr/>
          <p:nvPr/>
        </p:nvGrpSpPr>
        <p:grpSpPr>
          <a:xfrm>
            <a:off x="5522066" y="-1100332"/>
            <a:ext cx="4121742" cy="2833166"/>
            <a:chOff x="5417291" y="-1100332"/>
            <a:chExt cx="4121742" cy="2833166"/>
          </a:xfrm>
        </p:grpSpPr>
        <p:sp>
          <p:nvSpPr>
            <p:cNvPr id="200" name="Google Shape;200;p38"/>
            <p:cNvSpPr/>
            <p:nvPr/>
          </p:nvSpPr>
          <p:spPr>
            <a:xfrm rot="-773467">
              <a:off x="5771537" y="-466733"/>
              <a:ext cx="3609991" cy="1819808"/>
            </a:xfrm>
            <a:custGeom>
              <a:rect b="b" l="l" r="r" t="t"/>
              <a:pathLst>
                <a:path extrusionOk="0" h="72792" w="144399">
                  <a:moveTo>
                    <a:pt x="0" y="0"/>
                  </a:moveTo>
                  <a:cubicBezTo>
                    <a:pt x="5317" y="11393"/>
                    <a:pt x="14397" y="23943"/>
                    <a:pt x="26670" y="26670"/>
                  </a:cubicBezTo>
                  <a:cubicBezTo>
                    <a:pt x="46864" y="31158"/>
                    <a:pt x="69527" y="24658"/>
                    <a:pt x="88392" y="33147"/>
                  </a:cubicBezTo>
                  <a:cubicBezTo>
                    <a:pt x="101184" y="38903"/>
                    <a:pt x="106159" y="55005"/>
                    <a:pt x="116586" y="64389"/>
                  </a:cubicBezTo>
                  <a:cubicBezTo>
                    <a:pt x="123707" y="70798"/>
                    <a:pt x="135396" y="74902"/>
                    <a:pt x="144399" y="71628"/>
                  </a:cubicBez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8"/>
            <p:cNvSpPr/>
            <p:nvPr/>
          </p:nvSpPr>
          <p:spPr>
            <a:xfrm rot="-773581">
              <a:off x="5607257" y="-752908"/>
              <a:ext cx="3349229" cy="2081162"/>
            </a:xfrm>
            <a:custGeom>
              <a:rect b="b" l="l" r="r" t="t"/>
              <a:pathLst>
                <a:path extrusionOk="0" h="84963" w="159258">
                  <a:moveTo>
                    <a:pt x="0" y="0"/>
                  </a:moveTo>
                  <a:cubicBezTo>
                    <a:pt x="10716" y="8037"/>
                    <a:pt x="22955" y="15488"/>
                    <a:pt x="29718" y="27051"/>
                  </a:cubicBezTo>
                  <a:cubicBezTo>
                    <a:pt x="37323" y="40053"/>
                    <a:pt x="42480" y="58483"/>
                    <a:pt x="56769" y="63246"/>
                  </a:cubicBezTo>
                  <a:cubicBezTo>
                    <a:pt x="71125" y="68031"/>
                    <a:pt x="87012" y="66573"/>
                    <a:pt x="102108" y="65532"/>
                  </a:cubicBezTo>
                  <a:cubicBezTo>
                    <a:pt x="111126" y="64910"/>
                    <a:pt x="120265" y="62010"/>
                    <a:pt x="129159" y="63627"/>
                  </a:cubicBezTo>
                  <a:cubicBezTo>
                    <a:pt x="141259" y="65827"/>
                    <a:pt x="152436" y="74730"/>
                    <a:pt x="159258" y="84963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1_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39"/>
          <p:cNvSpPr txBox="1"/>
          <p:nvPr>
            <p:ph idx="2" type="title"/>
          </p:nvPr>
        </p:nvSpPr>
        <p:spPr>
          <a:xfrm>
            <a:off x="714300" y="1482700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5" name="Google Shape;205;p39"/>
          <p:cNvSpPr txBox="1"/>
          <p:nvPr>
            <p:ph idx="1" type="subTitle"/>
          </p:nvPr>
        </p:nvSpPr>
        <p:spPr>
          <a:xfrm>
            <a:off x="714300" y="1806650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9"/>
          <p:cNvSpPr txBox="1"/>
          <p:nvPr>
            <p:ph idx="3" type="title"/>
          </p:nvPr>
        </p:nvSpPr>
        <p:spPr>
          <a:xfrm>
            <a:off x="714300" y="2557824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7" name="Google Shape;207;p39"/>
          <p:cNvSpPr txBox="1"/>
          <p:nvPr>
            <p:ph idx="4" type="subTitle"/>
          </p:nvPr>
        </p:nvSpPr>
        <p:spPr>
          <a:xfrm>
            <a:off x="714300" y="2881775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9"/>
          <p:cNvSpPr txBox="1"/>
          <p:nvPr>
            <p:ph idx="5" type="title"/>
          </p:nvPr>
        </p:nvSpPr>
        <p:spPr>
          <a:xfrm>
            <a:off x="714300" y="3632948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9" name="Google Shape;209;p39"/>
          <p:cNvSpPr txBox="1"/>
          <p:nvPr>
            <p:ph idx="6" type="subTitle"/>
          </p:nvPr>
        </p:nvSpPr>
        <p:spPr>
          <a:xfrm>
            <a:off x="714300" y="3956900"/>
            <a:ext cx="2139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9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9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9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9"/>
          <p:cNvSpPr txBox="1"/>
          <p:nvPr>
            <p:ph idx="7" type="title"/>
          </p:nvPr>
        </p:nvSpPr>
        <p:spPr>
          <a:xfrm>
            <a:off x="6290700" y="1482700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4" name="Google Shape;214;p39"/>
          <p:cNvSpPr txBox="1"/>
          <p:nvPr>
            <p:ph idx="8" type="subTitle"/>
          </p:nvPr>
        </p:nvSpPr>
        <p:spPr>
          <a:xfrm>
            <a:off x="6290650" y="1806650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9" type="title"/>
          </p:nvPr>
        </p:nvSpPr>
        <p:spPr>
          <a:xfrm>
            <a:off x="6290700" y="2557824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6" name="Google Shape;216;p39"/>
          <p:cNvSpPr txBox="1"/>
          <p:nvPr>
            <p:ph idx="13" type="subTitle"/>
          </p:nvPr>
        </p:nvSpPr>
        <p:spPr>
          <a:xfrm>
            <a:off x="6290650" y="2881775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4" type="title"/>
          </p:nvPr>
        </p:nvSpPr>
        <p:spPr>
          <a:xfrm>
            <a:off x="6290700" y="3632948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8" name="Google Shape;218;p39"/>
          <p:cNvSpPr txBox="1"/>
          <p:nvPr>
            <p:ph idx="15" type="subTitle"/>
          </p:nvPr>
        </p:nvSpPr>
        <p:spPr>
          <a:xfrm>
            <a:off x="6290650" y="3956900"/>
            <a:ext cx="2139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2" type="title"/>
          </p:nvPr>
        </p:nvSpPr>
        <p:spPr>
          <a:xfrm>
            <a:off x="5265358" y="2941614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2" name="Google Shape;222;p40"/>
          <p:cNvSpPr txBox="1"/>
          <p:nvPr>
            <p:ph idx="1" type="subTitle"/>
          </p:nvPr>
        </p:nvSpPr>
        <p:spPr>
          <a:xfrm>
            <a:off x="5277950" y="3218550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3" type="title"/>
          </p:nvPr>
        </p:nvSpPr>
        <p:spPr>
          <a:xfrm>
            <a:off x="5265350" y="3846471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4" name="Google Shape;224;p40"/>
          <p:cNvSpPr txBox="1"/>
          <p:nvPr>
            <p:ph idx="4" type="subTitle"/>
          </p:nvPr>
        </p:nvSpPr>
        <p:spPr>
          <a:xfrm>
            <a:off x="5265350" y="4123400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5" type="title"/>
          </p:nvPr>
        </p:nvSpPr>
        <p:spPr>
          <a:xfrm>
            <a:off x="5277943" y="1131900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6" name="Google Shape;226;p40"/>
          <p:cNvSpPr txBox="1"/>
          <p:nvPr>
            <p:ph idx="6" type="subTitle"/>
          </p:nvPr>
        </p:nvSpPr>
        <p:spPr>
          <a:xfrm>
            <a:off x="5277950" y="1408825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7" type="title"/>
          </p:nvPr>
        </p:nvSpPr>
        <p:spPr>
          <a:xfrm>
            <a:off x="5277943" y="2036757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8" name="Google Shape;228;p40"/>
          <p:cNvSpPr txBox="1"/>
          <p:nvPr>
            <p:ph idx="8" type="subTitle"/>
          </p:nvPr>
        </p:nvSpPr>
        <p:spPr>
          <a:xfrm>
            <a:off x="5277950" y="2313675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9" name="Google Shape;229;p40"/>
          <p:cNvGrpSpPr/>
          <p:nvPr/>
        </p:nvGrpSpPr>
        <p:grpSpPr>
          <a:xfrm>
            <a:off x="-66609" y="4201387"/>
            <a:ext cx="4210740" cy="996488"/>
            <a:chOff x="-66609" y="4201387"/>
            <a:chExt cx="4210740" cy="996488"/>
          </a:xfrm>
        </p:grpSpPr>
        <p:sp>
          <p:nvSpPr>
            <p:cNvPr id="230" name="Google Shape;230;p40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40"/>
          <p:cNvGrpSpPr/>
          <p:nvPr/>
        </p:nvGrpSpPr>
        <p:grpSpPr>
          <a:xfrm>
            <a:off x="5522066" y="-1100332"/>
            <a:ext cx="4121742" cy="2833166"/>
            <a:chOff x="5417291" y="-1100332"/>
            <a:chExt cx="4121742" cy="2833166"/>
          </a:xfrm>
        </p:grpSpPr>
        <p:sp>
          <p:nvSpPr>
            <p:cNvPr id="234" name="Google Shape;234;p40"/>
            <p:cNvSpPr/>
            <p:nvPr/>
          </p:nvSpPr>
          <p:spPr>
            <a:xfrm rot="-773467">
              <a:off x="5771537" y="-466733"/>
              <a:ext cx="3609991" cy="1819808"/>
            </a:xfrm>
            <a:custGeom>
              <a:rect b="b" l="l" r="r" t="t"/>
              <a:pathLst>
                <a:path extrusionOk="0" h="72792" w="144399">
                  <a:moveTo>
                    <a:pt x="0" y="0"/>
                  </a:moveTo>
                  <a:cubicBezTo>
                    <a:pt x="5317" y="11393"/>
                    <a:pt x="14397" y="23943"/>
                    <a:pt x="26670" y="26670"/>
                  </a:cubicBezTo>
                  <a:cubicBezTo>
                    <a:pt x="46864" y="31158"/>
                    <a:pt x="69527" y="24658"/>
                    <a:pt x="88392" y="33147"/>
                  </a:cubicBezTo>
                  <a:cubicBezTo>
                    <a:pt x="101184" y="38903"/>
                    <a:pt x="106159" y="55005"/>
                    <a:pt x="116586" y="64389"/>
                  </a:cubicBezTo>
                  <a:cubicBezTo>
                    <a:pt x="123707" y="70798"/>
                    <a:pt x="135396" y="74902"/>
                    <a:pt x="144399" y="71628"/>
                  </a:cubicBez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 rot="-773581">
              <a:off x="5607257" y="-752908"/>
              <a:ext cx="3349229" cy="2081162"/>
            </a:xfrm>
            <a:custGeom>
              <a:rect b="b" l="l" r="r" t="t"/>
              <a:pathLst>
                <a:path extrusionOk="0" h="84963" w="159258">
                  <a:moveTo>
                    <a:pt x="0" y="0"/>
                  </a:moveTo>
                  <a:cubicBezTo>
                    <a:pt x="10716" y="8037"/>
                    <a:pt x="22955" y="15488"/>
                    <a:pt x="29718" y="27051"/>
                  </a:cubicBezTo>
                  <a:cubicBezTo>
                    <a:pt x="37323" y="40053"/>
                    <a:pt x="42480" y="58483"/>
                    <a:pt x="56769" y="63246"/>
                  </a:cubicBezTo>
                  <a:cubicBezTo>
                    <a:pt x="71125" y="68031"/>
                    <a:pt x="87012" y="66573"/>
                    <a:pt x="102108" y="65532"/>
                  </a:cubicBezTo>
                  <a:cubicBezTo>
                    <a:pt x="111126" y="64910"/>
                    <a:pt x="120265" y="62010"/>
                    <a:pt x="129159" y="63627"/>
                  </a:cubicBezTo>
                  <a:cubicBezTo>
                    <a:pt x="141259" y="65827"/>
                    <a:pt x="152436" y="74730"/>
                    <a:pt x="159258" y="84963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23"/>
          <p:cNvSpPr txBox="1"/>
          <p:nvPr>
            <p:ph idx="1" type="subTitle"/>
          </p:nvPr>
        </p:nvSpPr>
        <p:spPr>
          <a:xfrm>
            <a:off x="714300" y="1206650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Lato"/>
              <a:buAutoNum type="arabicPeriod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23"/>
          <p:cNvSpPr/>
          <p:nvPr/>
        </p:nvSpPr>
        <p:spPr>
          <a:xfrm flipH="1" rot="-8368102">
            <a:off x="6896688" y="2228457"/>
            <a:ext cx="1152474" cy="4423336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/>
          <p:nvPr/>
        </p:nvSpPr>
        <p:spPr>
          <a:xfrm rot="5454147">
            <a:off x="7011559" y="2379227"/>
            <a:ext cx="1035083" cy="4121804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3"/>
          <p:cNvSpPr/>
          <p:nvPr/>
        </p:nvSpPr>
        <p:spPr>
          <a:xfrm>
            <a:off x="4923272" y="-2"/>
            <a:ext cx="4220739" cy="1825466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3"/>
          <p:cNvSpPr/>
          <p:nvPr/>
        </p:nvSpPr>
        <p:spPr>
          <a:xfrm>
            <a:off x="5030875" y="0"/>
            <a:ext cx="4113133" cy="1825499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3"/>
          <p:cNvSpPr/>
          <p:nvPr/>
        </p:nvSpPr>
        <p:spPr>
          <a:xfrm>
            <a:off x="5099350" y="-65618"/>
            <a:ext cx="4113092" cy="1889670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 1">
  <p:cSld name="CUSTOM_1_1_2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41"/>
          <p:cNvSpPr txBox="1"/>
          <p:nvPr>
            <p:ph idx="2" type="title"/>
          </p:nvPr>
        </p:nvSpPr>
        <p:spPr>
          <a:xfrm>
            <a:off x="5819013" y="1358852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9" name="Google Shape;239;p41"/>
          <p:cNvSpPr txBox="1"/>
          <p:nvPr>
            <p:ph idx="1" type="subTitle"/>
          </p:nvPr>
        </p:nvSpPr>
        <p:spPr>
          <a:xfrm>
            <a:off x="5819013" y="1683412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1"/>
          <p:cNvSpPr txBox="1"/>
          <p:nvPr>
            <p:ph idx="3" type="title"/>
          </p:nvPr>
        </p:nvSpPr>
        <p:spPr>
          <a:xfrm>
            <a:off x="5819013" y="3004296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1" name="Google Shape;241;p41"/>
          <p:cNvSpPr txBox="1"/>
          <p:nvPr>
            <p:ph idx="4" type="subTitle"/>
          </p:nvPr>
        </p:nvSpPr>
        <p:spPr>
          <a:xfrm>
            <a:off x="5819013" y="3328850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1"/>
          <p:cNvSpPr txBox="1"/>
          <p:nvPr>
            <p:ph idx="5" type="title"/>
          </p:nvPr>
        </p:nvSpPr>
        <p:spPr>
          <a:xfrm>
            <a:off x="1799486" y="1358863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3" name="Google Shape;243;p41"/>
          <p:cNvSpPr txBox="1"/>
          <p:nvPr>
            <p:ph idx="6" type="subTitle"/>
          </p:nvPr>
        </p:nvSpPr>
        <p:spPr>
          <a:xfrm>
            <a:off x="1799486" y="1683413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1"/>
          <p:cNvSpPr txBox="1"/>
          <p:nvPr>
            <p:ph idx="7" type="title"/>
          </p:nvPr>
        </p:nvSpPr>
        <p:spPr>
          <a:xfrm>
            <a:off x="1799486" y="3004307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5" name="Google Shape;245;p41"/>
          <p:cNvSpPr txBox="1"/>
          <p:nvPr>
            <p:ph idx="8" type="subTitle"/>
          </p:nvPr>
        </p:nvSpPr>
        <p:spPr>
          <a:xfrm>
            <a:off x="1799486" y="3328850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1"/>
          <p:cNvSpPr txBox="1"/>
          <p:nvPr>
            <p:ph idx="9" type="title"/>
          </p:nvPr>
        </p:nvSpPr>
        <p:spPr>
          <a:xfrm>
            <a:off x="783375" y="1358863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7" name="Google Shape;247;p41"/>
          <p:cNvSpPr txBox="1"/>
          <p:nvPr>
            <p:ph idx="13" type="title"/>
          </p:nvPr>
        </p:nvSpPr>
        <p:spPr>
          <a:xfrm>
            <a:off x="783375" y="3004312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8" name="Google Shape;248;p41"/>
          <p:cNvSpPr txBox="1"/>
          <p:nvPr>
            <p:ph idx="14" type="title"/>
          </p:nvPr>
        </p:nvSpPr>
        <p:spPr>
          <a:xfrm>
            <a:off x="4802927" y="1358863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9" name="Google Shape;249;p41"/>
          <p:cNvSpPr txBox="1"/>
          <p:nvPr>
            <p:ph idx="15" type="title"/>
          </p:nvPr>
        </p:nvSpPr>
        <p:spPr>
          <a:xfrm>
            <a:off x="4802927" y="3004312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0" name="Google Shape;250;p41"/>
          <p:cNvSpPr/>
          <p:nvPr/>
        </p:nvSpPr>
        <p:spPr>
          <a:xfrm rot="10800000">
            <a:off x="-73198" y="4011042"/>
            <a:ext cx="5151613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1"/>
          <p:cNvSpPr/>
          <p:nvPr/>
        </p:nvSpPr>
        <p:spPr>
          <a:xfrm rot="10800000">
            <a:off x="-73157" y="4147143"/>
            <a:ext cx="5595682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1"/>
          <p:cNvSpPr/>
          <p:nvPr/>
        </p:nvSpPr>
        <p:spPr>
          <a:xfrm rot="10800000">
            <a:off x="-73139" y="4209012"/>
            <a:ext cx="4956830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1"/>
          <p:cNvSpPr/>
          <p:nvPr/>
        </p:nvSpPr>
        <p:spPr>
          <a:xfrm>
            <a:off x="3992387" y="-8134"/>
            <a:ext cx="5151613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1"/>
          <p:cNvSpPr/>
          <p:nvPr/>
        </p:nvSpPr>
        <p:spPr>
          <a:xfrm>
            <a:off x="3548277" y="-26733"/>
            <a:ext cx="5595682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1"/>
          <p:cNvSpPr/>
          <p:nvPr/>
        </p:nvSpPr>
        <p:spPr>
          <a:xfrm>
            <a:off x="4187111" y="-43808"/>
            <a:ext cx="4956830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idx="1" type="subTitle"/>
          </p:nvPr>
        </p:nvSpPr>
        <p:spPr>
          <a:xfrm>
            <a:off x="4229100" y="428135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2"/>
          <p:cNvSpPr txBox="1"/>
          <p:nvPr>
            <p:ph idx="2" type="subTitle"/>
          </p:nvPr>
        </p:nvSpPr>
        <p:spPr>
          <a:xfrm>
            <a:off x="4229100" y="168725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2"/>
          <p:cNvSpPr txBox="1"/>
          <p:nvPr>
            <p:ph idx="3" type="subTitle"/>
          </p:nvPr>
        </p:nvSpPr>
        <p:spPr>
          <a:xfrm>
            <a:off x="4229100" y="298430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0" name="Google Shape;260;p42"/>
          <p:cNvGrpSpPr/>
          <p:nvPr/>
        </p:nvGrpSpPr>
        <p:grpSpPr>
          <a:xfrm rot="10800000">
            <a:off x="4972116" y="-45563"/>
            <a:ext cx="4210740" cy="996488"/>
            <a:chOff x="-66609" y="4201387"/>
            <a:chExt cx="4210740" cy="996488"/>
          </a:xfrm>
        </p:grpSpPr>
        <p:sp>
          <p:nvSpPr>
            <p:cNvPr id="261" name="Google Shape;261;p42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2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42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5" name="Google Shape;265;p42"/>
          <p:cNvSpPr txBox="1"/>
          <p:nvPr>
            <p:ph idx="4" type="title"/>
          </p:nvPr>
        </p:nvSpPr>
        <p:spPr>
          <a:xfrm>
            <a:off x="4229100" y="384582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6" name="Google Shape;266;p42"/>
          <p:cNvSpPr txBox="1"/>
          <p:nvPr>
            <p:ph idx="5" type="title"/>
          </p:nvPr>
        </p:nvSpPr>
        <p:spPr>
          <a:xfrm>
            <a:off x="4229100" y="254877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7" name="Google Shape;267;p42"/>
          <p:cNvSpPr txBox="1"/>
          <p:nvPr>
            <p:ph idx="6" type="title"/>
          </p:nvPr>
        </p:nvSpPr>
        <p:spPr>
          <a:xfrm>
            <a:off x="4229100" y="125172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8" name="Google Shape;268;p42"/>
          <p:cNvSpPr/>
          <p:nvPr/>
        </p:nvSpPr>
        <p:spPr>
          <a:xfrm rot="-10438038">
            <a:off x="-466913" y="4133826"/>
            <a:ext cx="4267363" cy="89940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2"/>
          <p:cNvSpPr/>
          <p:nvPr/>
        </p:nvSpPr>
        <p:spPr>
          <a:xfrm rot="10800000">
            <a:off x="-676275" y="4335560"/>
            <a:ext cx="4905375" cy="942975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_1_1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43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3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3"/>
          <p:cNvSpPr/>
          <p:nvPr/>
        </p:nvSpPr>
        <p:spPr>
          <a:xfrm flipH="1" rot="5445432">
            <a:off x="1181122" y="2566984"/>
            <a:ext cx="1152501" cy="4423209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3"/>
          <p:cNvSpPr/>
          <p:nvPr/>
        </p:nvSpPr>
        <p:spPr>
          <a:xfrm rot="-2332491">
            <a:off x="1348283" y="2717713"/>
            <a:ext cx="1035137" cy="412174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44"/>
          <p:cNvSpPr/>
          <p:nvPr/>
        </p:nvSpPr>
        <p:spPr>
          <a:xfrm rot="10800000">
            <a:off x="-45453" y="4312217"/>
            <a:ext cx="9189453" cy="756365"/>
          </a:xfrm>
          <a:custGeom>
            <a:rect b="b" l="l" r="r" t="t"/>
            <a:pathLst>
              <a:path extrusionOk="0" h="23406" w="135788">
                <a:moveTo>
                  <a:pt x="1" y="1"/>
                </a:moveTo>
                <a:lnTo>
                  <a:pt x="1" y="21391"/>
                </a:lnTo>
                <a:cubicBezTo>
                  <a:pt x="10874" y="17420"/>
                  <a:pt x="15543" y="15715"/>
                  <a:pt x="20413" y="15715"/>
                </a:cubicBezTo>
                <a:cubicBezTo>
                  <a:pt x="24079" y="15715"/>
                  <a:pt x="27858" y="16681"/>
                  <a:pt x="34481" y="18374"/>
                </a:cubicBezTo>
                <a:cubicBezTo>
                  <a:pt x="45339" y="22136"/>
                  <a:pt x="56747" y="23406"/>
                  <a:pt x="67198" y="23406"/>
                </a:cubicBezTo>
                <a:cubicBezTo>
                  <a:pt x="88901" y="23406"/>
                  <a:pt x="106485" y="17931"/>
                  <a:pt x="106485" y="17931"/>
                </a:cubicBezTo>
                <a:cubicBezTo>
                  <a:pt x="111072" y="16805"/>
                  <a:pt x="115454" y="16225"/>
                  <a:pt x="119597" y="16225"/>
                </a:cubicBezTo>
                <a:cubicBezTo>
                  <a:pt x="125519" y="16225"/>
                  <a:pt x="130951" y="17412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4"/>
          <p:cNvSpPr/>
          <p:nvPr/>
        </p:nvSpPr>
        <p:spPr>
          <a:xfrm rot="10800000">
            <a:off x="-45453" y="4299679"/>
            <a:ext cx="9189453" cy="768903"/>
          </a:xfrm>
          <a:custGeom>
            <a:rect b="b" l="l" r="r" t="t"/>
            <a:pathLst>
              <a:path extrusionOk="0" h="23794" w="135788">
                <a:moveTo>
                  <a:pt x="1" y="1"/>
                </a:moveTo>
                <a:lnTo>
                  <a:pt x="1" y="21391"/>
                </a:lnTo>
                <a:cubicBezTo>
                  <a:pt x="10196" y="17668"/>
                  <a:pt x="19827" y="16155"/>
                  <a:pt x="28942" y="16155"/>
                </a:cubicBezTo>
                <a:cubicBezTo>
                  <a:pt x="36863" y="16155"/>
                  <a:pt x="44395" y="17298"/>
                  <a:pt x="51566" y="19125"/>
                </a:cubicBezTo>
                <a:cubicBezTo>
                  <a:pt x="63844" y="22535"/>
                  <a:pt x="72101" y="23793"/>
                  <a:pt x="78256" y="23793"/>
                </a:cubicBezTo>
                <a:cubicBezTo>
                  <a:pt x="90448" y="23793"/>
                  <a:pt x="94391" y="18856"/>
                  <a:pt x="104996" y="15933"/>
                </a:cubicBezTo>
                <a:cubicBezTo>
                  <a:pt x="108689" y="15184"/>
                  <a:pt x="112134" y="14846"/>
                  <a:pt x="115365" y="14846"/>
                </a:cubicBezTo>
                <a:cubicBezTo>
                  <a:pt x="123303" y="14846"/>
                  <a:pt x="129945" y="16887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4"/>
          <p:cNvSpPr/>
          <p:nvPr/>
        </p:nvSpPr>
        <p:spPr>
          <a:xfrm rot="10800000">
            <a:off x="-45453" y="4364147"/>
            <a:ext cx="9189453" cy="824453"/>
          </a:xfrm>
          <a:custGeom>
            <a:rect b="b" l="l" r="r" t="t"/>
            <a:pathLst>
              <a:path extrusionOk="0" h="25513" w="135788">
                <a:moveTo>
                  <a:pt x="1" y="0"/>
                </a:moveTo>
                <a:lnTo>
                  <a:pt x="1" y="21391"/>
                </a:lnTo>
                <a:cubicBezTo>
                  <a:pt x="7309" y="18721"/>
                  <a:pt x="13188" y="17719"/>
                  <a:pt x="18528" y="17719"/>
                </a:cubicBezTo>
                <a:cubicBezTo>
                  <a:pt x="27113" y="17719"/>
                  <a:pt x="34307" y="20309"/>
                  <a:pt x="43815" y="22732"/>
                </a:cubicBezTo>
                <a:cubicBezTo>
                  <a:pt x="51402" y="24739"/>
                  <a:pt x="58823" y="25512"/>
                  <a:pt x="65860" y="25512"/>
                </a:cubicBezTo>
                <a:cubicBezTo>
                  <a:pt x="89474" y="25512"/>
                  <a:pt x="108743" y="16804"/>
                  <a:pt x="115321" y="16804"/>
                </a:cubicBezTo>
                <a:cubicBezTo>
                  <a:pt x="115531" y="16804"/>
                  <a:pt x="115729" y="16812"/>
                  <a:pt x="115913" y="16831"/>
                </a:cubicBezTo>
                <a:cubicBezTo>
                  <a:pt x="116040" y="16829"/>
                  <a:pt x="116171" y="16827"/>
                  <a:pt x="116308" y="16827"/>
                </a:cubicBezTo>
                <a:cubicBezTo>
                  <a:pt x="119514" y="16827"/>
                  <a:pt x="125368" y="17532"/>
                  <a:pt x="135788" y="23603"/>
                </a:cubicBezTo>
                <a:lnTo>
                  <a:pt x="135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1_1_1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/>
          <p:nvPr>
            <p:ph type="title"/>
          </p:nvPr>
        </p:nvSpPr>
        <p:spPr>
          <a:xfrm>
            <a:off x="1304850" y="2394900"/>
            <a:ext cx="3712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45"/>
          <p:cNvSpPr/>
          <p:nvPr/>
        </p:nvSpPr>
        <p:spPr>
          <a:xfrm flipH="1" rot="-5641984">
            <a:off x="6250509" y="-1838915"/>
            <a:ext cx="1152546" cy="5050778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5"/>
          <p:cNvSpPr/>
          <p:nvPr/>
        </p:nvSpPr>
        <p:spPr>
          <a:xfrm rot="8555305">
            <a:off x="6256973" y="-1753245"/>
            <a:ext cx="1139646" cy="462527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idx="1" type="subTitle"/>
          </p:nvPr>
        </p:nvSpPr>
        <p:spPr>
          <a:xfrm>
            <a:off x="1304850" y="912225"/>
            <a:ext cx="3293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5"/>
          <p:cNvSpPr/>
          <p:nvPr/>
        </p:nvSpPr>
        <p:spPr>
          <a:xfrm>
            <a:off x="-59500" y="3500624"/>
            <a:ext cx="9203371" cy="1614727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5"/>
          <p:cNvSpPr/>
          <p:nvPr/>
        </p:nvSpPr>
        <p:spPr>
          <a:xfrm>
            <a:off x="-59500" y="3499550"/>
            <a:ext cx="9203371" cy="1643932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5"/>
          <p:cNvSpPr/>
          <p:nvPr/>
        </p:nvSpPr>
        <p:spPr>
          <a:xfrm>
            <a:off x="-59500" y="3571260"/>
            <a:ext cx="9203371" cy="1572223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_1_1_1_1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title"/>
          </p:nvPr>
        </p:nvSpPr>
        <p:spPr>
          <a:xfrm>
            <a:off x="2110800" y="1318025"/>
            <a:ext cx="4922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46"/>
          <p:cNvSpPr/>
          <p:nvPr/>
        </p:nvSpPr>
        <p:spPr>
          <a:xfrm flipH="1" rot="-7361971">
            <a:off x="3942927" y="-3767622"/>
            <a:ext cx="1245288" cy="860007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/>
          <p:nvPr/>
        </p:nvSpPr>
        <p:spPr>
          <a:xfrm rot="8416218">
            <a:off x="3811187" y="-3681433"/>
            <a:ext cx="1521614" cy="815153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6"/>
          <p:cNvSpPr txBox="1"/>
          <p:nvPr>
            <p:ph idx="1" type="subTitle"/>
          </p:nvPr>
        </p:nvSpPr>
        <p:spPr>
          <a:xfrm>
            <a:off x="2110800" y="2045275"/>
            <a:ext cx="492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DDE5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5" name="Google Shape;295;p46"/>
          <p:cNvSpPr/>
          <p:nvPr/>
        </p:nvSpPr>
        <p:spPr>
          <a:xfrm>
            <a:off x="0" y="4044268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6"/>
          <p:cNvSpPr/>
          <p:nvPr/>
        </p:nvSpPr>
        <p:spPr>
          <a:xfrm>
            <a:off x="0" y="4043550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6"/>
          <p:cNvSpPr/>
          <p:nvPr/>
        </p:nvSpPr>
        <p:spPr>
          <a:xfrm>
            <a:off x="0" y="4091530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 1">
  <p:cSld name="CUSTOM_1_1_1_1_1_1_2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>
            <a:off x="5564400" y="2575500"/>
            <a:ext cx="286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47"/>
          <p:cNvSpPr txBox="1"/>
          <p:nvPr>
            <p:ph idx="1" type="subTitle"/>
          </p:nvPr>
        </p:nvSpPr>
        <p:spPr>
          <a:xfrm>
            <a:off x="5564400" y="3110325"/>
            <a:ext cx="2865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7"/>
          <p:cNvSpPr/>
          <p:nvPr/>
        </p:nvSpPr>
        <p:spPr>
          <a:xfrm flipH="1">
            <a:off x="2211177" y="0"/>
            <a:ext cx="6932819" cy="3762684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7"/>
          <p:cNvSpPr/>
          <p:nvPr/>
        </p:nvSpPr>
        <p:spPr>
          <a:xfrm flipH="1">
            <a:off x="1908975" y="0"/>
            <a:ext cx="7235021" cy="327191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/>
        </p:nvSpPr>
        <p:spPr>
          <a:xfrm flipH="1">
            <a:off x="2494814" y="0"/>
            <a:ext cx="6649181" cy="3093048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_1_1_1_1_1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/>
          <p:nvPr>
            <p:ph type="title"/>
          </p:nvPr>
        </p:nvSpPr>
        <p:spPr>
          <a:xfrm>
            <a:off x="2834252" y="690425"/>
            <a:ext cx="3475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72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6" name="Google Shape;306;p48"/>
          <p:cNvSpPr txBox="1"/>
          <p:nvPr>
            <p:ph idx="1" type="subTitle"/>
          </p:nvPr>
        </p:nvSpPr>
        <p:spPr>
          <a:xfrm>
            <a:off x="2902250" y="1746463"/>
            <a:ext cx="32937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48"/>
          <p:cNvSpPr/>
          <p:nvPr/>
        </p:nvSpPr>
        <p:spPr>
          <a:xfrm flipH="1" rot="10800000">
            <a:off x="-45775" y="-2051"/>
            <a:ext cx="9189785" cy="2150126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/>
          <p:nvPr/>
        </p:nvSpPr>
        <p:spPr>
          <a:xfrm flipH="1" rot="10800000">
            <a:off x="-45775" y="-2050"/>
            <a:ext cx="8953036" cy="2062371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8"/>
          <p:cNvSpPr/>
          <p:nvPr/>
        </p:nvSpPr>
        <p:spPr>
          <a:xfrm flipH="1" rot="10800000">
            <a:off x="-45775" y="-45087"/>
            <a:ext cx="8642846" cy="2148438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8"/>
          <p:cNvSpPr/>
          <p:nvPr/>
        </p:nvSpPr>
        <p:spPr>
          <a:xfrm>
            <a:off x="-192375" y="3058975"/>
            <a:ext cx="10267600" cy="2249475"/>
          </a:xfrm>
          <a:custGeom>
            <a:rect b="b" l="l" r="r" t="t"/>
            <a:pathLst>
              <a:path extrusionOk="0" h="89979" w="410704">
                <a:moveTo>
                  <a:pt x="0" y="45479"/>
                </a:moveTo>
                <a:cubicBezTo>
                  <a:pt x="17460" y="52852"/>
                  <a:pt x="67247" y="86561"/>
                  <a:pt x="104761" y="89714"/>
                </a:cubicBezTo>
                <a:cubicBezTo>
                  <a:pt x="142275" y="92867"/>
                  <a:pt x="190878" y="66935"/>
                  <a:pt x="225083" y="64398"/>
                </a:cubicBezTo>
                <a:cubicBezTo>
                  <a:pt x="259288" y="61861"/>
                  <a:pt x="287880" y="83241"/>
                  <a:pt x="309993" y="74494"/>
                </a:cubicBezTo>
                <a:cubicBezTo>
                  <a:pt x="332106" y="65747"/>
                  <a:pt x="340975" y="24334"/>
                  <a:pt x="357760" y="11918"/>
                </a:cubicBezTo>
                <a:cubicBezTo>
                  <a:pt x="374545" y="-498"/>
                  <a:pt x="401880" y="1986"/>
                  <a:pt x="410704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8"/>
          <p:cNvSpPr/>
          <p:nvPr/>
        </p:nvSpPr>
        <p:spPr>
          <a:xfrm>
            <a:off x="-287625" y="3563475"/>
            <a:ext cx="10546375" cy="1514050"/>
          </a:xfrm>
          <a:custGeom>
            <a:rect b="b" l="l" r="r" t="t"/>
            <a:pathLst>
              <a:path extrusionOk="0" h="60562" w="421855">
                <a:moveTo>
                  <a:pt x="421855" y="0"/>
                </a:moveTo>
                <a:cubicBezTo>
                  <a:pt x="407963" y="2542"/>
                  <a:pt x="360796" y="5801"/>
                  <a:pt x="338504" y="15250"/>
                </a:cubicBezTo>
                <a:cubicBezTo>
                  <a:pt x="316212" y="24699"/>
                  <a:pt x="317901" y="51556"/>
                  <a:pt x="288104" y="56692"/>
                </a:cubicBezTo>
                <a:cubicBezTo>
                  <a:pt x="258307" y="61829"/>
                  <a:pt x="194101" y="45450"/>
                  <a:pt x="159724" y="46069"/>
                </a:cubicBezTo>
                <a:cubicBezTo>
                  <a:pt x="125347" y="46688"/>
                  <a:pt x="108462" y="62280"/>
                  <a:pt x="81841" y="60406"/>
                </a:cubicBezTo>
                <a:cubicBezTo>
                  <a:pt x="55220" y="58532"/>
                  <a:pt x="13640" y="39088"/>
                  <a:pt x="0" y="34824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8"/>
          <p:cNvSpPr txBox="1"/>
          <p:nvPr/>
        </p:nvSpPr>
        <p:spPr>
          <a:xfrm>
            <a:off x="2925150" y="3491138"/>
            <a:ext cx="32937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CREDITS: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presentation template was created by Slidesgo, including icons by Flaticon, and infographics &amp; images by Freepik </a:t>
            </a:r>
            <a:endParaRPr b="0" i="0" sz="11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_1_1_1_1_1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>
            <a:off x="0" y="4044268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/>
          <p:nvPr/>
        </p:nvSpPr>
        <p:spPr>
          <a:xfrm>
            <a:off x="0" y="4043550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9"/>
          <p:cNvSpPr/>
          <p:nvPr/>
        </p:nvSpPr>
        <p:spPr>
          <a:xfrm>
            <a:off x="0" y="4091530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9"/>
          <p:cNvSpPr/>
          <p:nvPr/>
        </p:nvSpPr>
        <p:spPr>
          <a:xfrm rot="10800000">
            <a:off x="0" y="18447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/>
        </p:nvSpPr>
        <p:spPr>
          <a:xfrm rot="10800000">
            <a:off x="0" y="-375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9"/>
          <p:cNvSpPr/>
          <p:nvPr/>
        </p:nvSpPr>
        <p:spPr>
          <a:xfrm rot="10800000">
            <a:off x="0" y="-375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_1_1_1_1_1_1_1_2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rot="5641984">
            <a:off x="1573763" y="-1715090"/>
            <a:ext cx="1152546" cy="5050778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/>
          <p:nvPr/>
        </p:nvSpPr>
        <p:spPr>
          <a:xfrm flipH="1" rot="-8555305">
            <a:off x="1580198" y="-1629420"/>
            <a:ext cx="1139646" cy="462527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0"/>
          <p:cNvSpPr/>
          <p:nvPr/>
        </p:nvSpPr>
        <p:spPr>
          <a:xfrm rot="-5420864">
            <a:off x="6445978" y="1755383"/>
            <a:ext cx="1152534" cy="5050825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0"/>
          <p:cNvSpPr/>
          <p:nvPr/>
        </p:nvSpPr>
        <p:spPr>
          <a:xfrm flipH="1" rot="1981903">
            <a:off x="6462100" y="2094841"/>
            <a:ext cx="1139680" cy="4625251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714300" y="435300"/>
            <a:ext cx="3857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2" type="title"/>
          </p:nvPr>
        </p:nvSpPr>
        <p:spPr>
          <a:xfrm>
            <a:off x="3405459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1" type="subTitle"/>
          </p:nvPr>
        </p:nvSpPr>
        <p:spPr>
          <a:xfrm>
            <a:off x="3405459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3" type="title"/>
          </p:nvPr>
        </p:nvSpPr>
        <p:spPr>
          <a:xfrm>
            <a:off x="714300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" name="Google Shape;38;p24"/>
          <p:cNvSpPr txBox="1"/>
          <p:nvPr>
            <p:ph idx="4" type="subTitle"/>
          </p:nvPr>
        </p:nvSpPr>
        <p:spPr>
          <a:xfrm>
            <a:off x="714300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5" type="title"/>
          </p:nvPr>
        </p:nvSpPr>
        <p:spPr>
          <a:xfrm>
            <a:off x="3405459" y="2865100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24"/>
          <p:cNvSpPr txBox="1"/>
          <p:nvPr>
            <p:ph idx="6" type="subTitle"/>
          </p:nvPr>
        </p:nvSpPr>
        <p:spPr>
          <a:xfrm>
            <a:off x="3405459" y="3256700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7" type="title"/>
          </p:nvPr>
        </p:nvSpPr>
        <p:spPr>
          <a:xfrm>
            <a:off x="714300" y="2865100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" name="Google Shape;42;p24"/>
          <p:cNvSpPr txBox="1"/>
          <p:nvPr>
            <p:ph idx="8" type="subTitle"/>
          </p:nvPr>
        </p:nvSpPr>
        <p:spPr>
          <a:xfrm>
            <a:off x="714300" y="3256700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9" type="title"/>
          </p:nvPr>
        </p:nvSpPr>
        <p:spPr>
          <a:xfrm>
            <a:off x="6096609" y="2855725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" name="Google Shape;44;p24"/>
          <p:cNvSpPr txBox="1"/>
          <p:nvPr>
            <p:ph idx="13" type="subTitle"/>
          </p:nvPr>
        </p:nvSpPr>
        <p:spPr>
          <a:xfrm>
            <a:off x="6096609" y="3247325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4" type="title"/>
          </p:nvPr>
        </p:nvSpPr>
        <p:spPr>
          <a:xfrm>
            <a:off x="6096600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" name="Google Shape;46;p24"/>
          <p:cNvSpPr txBox="1"/>
          <p:nvPr>
            <p:ph idx="15" type="subTitle"/>
          </p:nvPr>
        </p:nvSpPr>
        <p:spPr>
          <a:xfrm>
            <a:off x="6096600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/>
          <p:nvPr/>
        </p:nvSpPr>
        <p:spPr>
          <a:xfrm rot="-4351074">
            <a:off x="2227599" y="-2163383"/>
            <a:ext cx="1511425" cy="5667592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4"/>
          <p:cNvSpPr/>
          <p:nvPr/>
        </p:nvSpPr>
        <p:spPr>
          <a:xfrm rot="-4427949">
            <a:off x="1368581" y="-1267455"/>
            <a:ext cx="1359071" cy="408232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4"/>
          <p:cNvSpPr/>
          <p:nvPr/>
        </p:nvSpPr>
        <p:spPr>
          <a:xfrm flipH="1" rot="10800000">
            <a:off x="2999625" y="4011042"/>
            <a:ext cx="6144117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 flipH="1" rot="10800000">
            <a:off x="2469949" y="4147143"/>
            <a:ext cx="6673729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 flipH="1" rot="10800000">
            <a:off x="3231866" y="4209012"/>
            <a:ext cx="5911954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_1_1_1_1_1_1_1_2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/>
          <p:nvPr/>
        </p:nvSpPr>
        <p:spPr>
          <a:xfrm flipH="1" rot="10800000">
            <a:off x="1" y="2346984"/>
            <a:ext cx="5152512" cy="2796516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1"/>
          <p:cNvSpPr/>
          <p:nvPr/>
        </p:nvSpPr>
        <p:spPr>
          <a:xfrm flipH="1" rot="10800000">
            <a:off x="1" y="2711736"/>
            <a:ext cx="5377110" cy="243176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1"/>
          <p:cNvSpPr/>
          <p:nvPr/>
        </p:nvSpPr>
        <p:spPr>
          <a:xfrm flipH="1" rot="10800000">
            <a:off x="1" y="2844674"/>
            <a:ext cx="4941711" cy="2298827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1"/>
          <p:cNvSpPr/>
          <p:nvPr/>
        </p:nvSpPr>
        <p:spPr>
          <a:xfrm flipH="1" rot="838890">
            <a:off x="1934325" y="368492"/>
            <a:ext cx="7493258" cy="556340"/>
          </a:xfrm>
          <a:custGeom>
            <a:rect b="b" l="l" r="r" t="t"/>
            <a:pathLst>
              <a:path extrusionOk="0" h="29221" w="393573">
                <a:moveTo>
                  <a:pt x="0" y="21823"/>
                </a:moveTo>
                <a:cubicBezTo>
                  <a:pt x="24315" y="5613"/>
                  <a:pt x="59279" y="12068"/>
                  <a:pt x="87630" y="19156"/>
                </a:cubicBezTo>
                <a:cubicBezTo>
                  <a:pt x="121150" y="27536"/>
                  <a:pt x="156426" y="30884"/>
                  <a:pt x="190881" y="28300"/>
                </a:cubicBezTo>
                <a:cubicBezTo>
                  <a:pt x="233899" y="25074"/>
                  <a:pt x="275049" y="8874"/>
                  <a:pt x="317754" y="2773"/>
                </a:cubicBezTo>
                <a:cubicBezTo>
                  <a:pt x="334100" y="438"/>
                  <a:pt x="351165" y="-1571"/>
                  <a:pt x="367284" y="2011"/>
                </a:cubicBezTo>
                <a:cubicBezTo>
                  <a:pt x="376612" y="4084"/>
                  <a:pt x="385026" y="9168"/>
                  <a:pt x="393573" y="13441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1"/>
          <p:cNvSpPr/>
          <p:nvPr/>
        </p:nvSpPr>
        <p:spPr>
          <a:xfrm flipH="1" rot="838890">
            <a:off x="1992540" y="282933"/>
            <a:ext cx="7616574" cy="695230"/>
          </a:xfrm>
          <a:custGeom>
            <a:rect b="b" l="l" r="r" t="t"/>
            <a:pathLst>
              <a:path extrusionOk="0" h="36516" w="400050">
                <a:moveTo>
                  <a:pt x="400050" y="4191"/>
                </a:moveTo>
                <a:cubicBezTo>
                  <a:pt x="385147" y="3127"/>
                  <a:pt x="370995" y="11758"/>
                  <a:pt x="357378" y="17907"/>
                </a:cubicBezTo>
                <a:cubicBezTo>
                  <a:pt x="345135" y="23436"/>
                  <a:pt x="331852" y="26959"/>
                  <a:pt x="318516" y="28575"/>
                </a:cubicBezTo>
                <a:cubicBezTo>
                  <a:pt x="270607" y="34382"/>
                  <a:pt x="221798" y="24206"/>
                  <a:pt x="173736" y="28575"/>
                </a:cubicBezTo>
                <a:cubicBezTo>
                  <a:pt x="158474" y="29962"/>
                  <a:pt x="143659" y="34808"/>
                  <a:pt x="128397" y="36195"/>
                </a:cubicBezTo>
                <a:cubicBezTo>
                  <a:pt x="100151" y="38763"/>
                  <a:pt x="74721" y="17773"/>
                  <a:pt x="48387" y="7239"/>
                </a:cubicBezTo>
                <a:cubicBezTo>
                  <a:pt x="33245" y="1182"/>
                  <a:pt x="16309" y="0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_1_1_1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54" name="Google Shape;54;p25"/>
          <p:cNvSpPr txBox="1"/>
          <p:nvPr>
            <p:ph idx="1" type="subTitle"/>
          </p:nvPr>
        </p:nvSpPr>
        <p:spPr>
          <a:xfrm>
            <a:off x="714300" y="1347975"/>
            <a:ext cx="7715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25"/>
          <p:cNvSpPr/>
          <p:nvPr/>
        </p:nvSpPr>
        <p:spPr>
          <a:xfrm flipH="1" rot="2575878">
            <a:off x="7023063" y="2529315"/>
            <a:ext cx="1152514" cy="4423315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/>
          <p:nvPr/>
        </p:nvSpPr>
        <p:spPr>
          <a:xfrm rot="-5202050">
            <a:off x="7154661" y="2599743"/>
            <a:ext cx="1035090" cy="4121726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/>
          <p:nvPr/>
        </p:nvSpPr>
        <p:spPr>
          <a:xfrm rot="10800000">
            <a:off x="4069050" y="0"/>
            <a:ext cx="5074960" cy="2717160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6"/>
          <p:cNvSpPr/>
          <p:nvPr/>
        </p:nvSpPr>
        <p:spPr>
          <a:xfrm rot="10800000">
            <a:off x="4199792" y="1"/>
            <a:ext cx="4944218" cy="2606262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6"/>
          <p:cNvSpPr/>
          <p:nvPr/>
        </p:nvSpPr>
        <p:spPr>
          <a:xfrm rot="10800000">
            <a:off x="4371091" y="0"/>
            <a:ext cx="4772919" cy="2715028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6"/>
          <p:cNvSpPr/>
          <p:nvPr/>
        </p:nvSpPr>
        <p:spPr>
          <a:xfrm>
            <a:off x="0" y="2426400"/>
            <a:ext cx="5074960" cy="2717160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6"/>
          <p:cNvSpPr/>
          <p:nvPr/>
        </p:nvSpPr>
        <p:spPr>
          <a:xfrm>
            <a:off x="0" y="2537297"/>
            <a:ext cx="4944218" cy="2606262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6"/>
          <p:cNvSpPr/>
          <p:nvPr/>
        </p:nvSpPr>
        <p:spPr>
          <a:xfrm>
            <a:off x="0" y="2428533"/>
            <a:ext cx="4772919" cy="2715027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6"/>
          <p:cNvSpPr txBox="1"/>
          <p:nvPr>
            <p:ph type="title"/>
          </p:nvPr>
        </p:nvSpPr>
        <p:spPr>
          <a:xfrm>
            <a:off x="1940850" y="1113300"/>
            <a:ext cx="52623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26"/>
          <p:cNvSpPr/>
          <p:nvPr/>
        </p:nvSpPr>
        <p:spPr>
          <a:xfrm rot="8979895">
            <a:off x="4099906" y="3593144"/>
            <a:ext cx="5415785" cy="114146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6"/>
          <p:cNvSpPr/>
          <p:nvPr/>
        </p:nvSpPr>
        <p:spPr>
          <a:xfrm rot="9418929">
            <a:off x="4165755" y="3987454"/>
            <a:ext cx="5410721" cy="1040119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6"/>
          <p:cNvSpPr/>
          <p:nvPr/>
        </p:nvSpPr>
        <p:spPr>
          <a:xfrm rot="-1820105">
            <a:off x="-310753" y="223121"/>
            <a:ext cx="5415785" cy="114146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6"/>
          <p:cNvSpPr/>
          <p:nvPr/>
        </p:nvSpPr>
        <p:spPr>
          <a:xfrm rot="-1381071">
            <a:off x="-371540" y="-69839"/>
            <a:ext cx="5410721" cy="1040119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/>
          <p:nvPr/>
        </p:nvSpPr>
        <p:spPr>
          <a:xfrm>
            <a:off x="-13000" y="2553875"/>
            <a:ext cx="9156861" cy="2511989"/>
          </a:xfrm>
          <a:custGeom>
            <a:rect b="b" l="l" r="r" t="t"/>
            <a:pathLst>
              <a:path extrusionOk="0" h="79790" w="284485">
                <a:moveTo>
                  <a:pt x="189582" y="0"/>
                </a:moveTo>
                <a:cubicBezTo>
                  <a:pt x="164108" y="0"/>
                  <a:pt x="134486" y="5964"/>
                  <a:pt x="101984" y="23129"/>
                </a:cubicBezTo>
                <a:cubicBezTo>
                  <a:pt x="80871" y="36371"/>
                  <a:pt x="67436" y="40482"/>
                  <a:pt x="56542" y="40482"/>
                </a:cubicBezTo>
                <a:cubicBezTo>
                  <a:pt x="38700" y="40482"/>
                  <a:pt x="27672" y="29455"/>
                  <a:pt x="882" y="29455"/>
                </a:cubicBezTo>
                <a:cubicBezTo>
                  <a:pt x="590" y="29455"/>
                  <a:pt x="296" y="29456"/>
                  <a:pt x="1" y="29459"/>
                </a:cubicBezTo>
                <a:lnTo>
                  <a:pt x="141" y="79789"/>
                </a:lnTo>
                <a:lnTo>
                  <a:pt x="284485" y="79789"/>
                </a:lnTo>
                <a:lnTo>
                  <a:pt x="284119" y="30950"/>
                </a:lnTo>
                <a:cubicBezTo>
                  <a:pt x="284119" y="30950"/>
                  <a:pt x="247612" y="0"/>
                  <a:pt x="189582" y="0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7"/>
          <p:cNvSpPr/>
          <p:nvPr/>
        </p:nvSpPr>
        <p:spPr>
          <a:xfrm>
            <a:off x="-13000" y="2615932"/>
            <a:ext cx="9156861" cy="2557103"/>
          </a:xfrm>
          <a:custGeom>
            <a:rect b="b" l="l" r="r" t="t"/>
            <a:pathLst>
              <a:path extrusionOk="0" h="81223" w="284485">
                <a:moveTo>
                  <a:pt x="203737" y="0"/>
                </a:moveTo>
                <a:cubicBezTo>
                  <a:pt x="176756" y="0"/>
                  <a:pt x="144034" y="7077"/>
                  <a:pt x="107161" y="28810"/>
                </a:cubicBezTo>
                <a:cubicBezTo>
                  <a:pt x="89028" y="40183"/>
                  <a:pt x="76018" y="44020"/>
                  <a:pt x="65226" y="44020"/>
                </a:cubicBezTo>
                <a:cubicBezTo>
                  <a:pt x="42823" y="44020"/>
                  <a:pt x="29975" y="27485"/>
                  <a:pt x="700" y="27485"/>
                </a:cubicBezTo>
                <a:cubicBezTo>
                  <a:pt x="468" y="27485"/>
                  <a:pt x="235" y="27486"/>
                  <a:pt x="1" y="27488"/>
                </a:cubicBezTo>
                <a:lnTo>
                  <a:pt x="141" y="81222"/>
                </a:lnTo>
                <a:lnTo>
                  <a:pt x="284485" y="81222"/>
                </a:lnTo>
                <a:lnTo>
                  <a:pt x="284485" y="24675"/>
                </a:lnTo>
                <a:cubicBezTo>
                  <a:pt x="284485" y="24675"/>
                  <a:pt x="254119" y="0"/>
                  <a:pt x="203737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7"/>
          <p:cNvSpPr/>
          <p:nvPr/>
        </p:nvSpPr>
        <p:spPr>
          <a:xfrm>
            <a:off x="-24750" y="2716825"/>
            <a:ext cx="9168919" cy="2456170"/>
          </a:xfrm>
          <a:custGeom>
            <a:rect b="b" l="l" r="r" t="t"/>
            <a:pathLst>
              <a:path extrusionOk="0" h="77311" w="284484">
                <a:moveTo>
                  <a:pt x="191671" y="0"/>
                </a:moveTo>
                <a:cubicBezTo>
                  <a:pt x="160429" y="0"/>
                  <a:pt x="122886" y="7577"/>
                  <a:pt x="81558" y="31059"/>
                </a:cubicBezTo>
                <a:cubicBezTo>
                  <a:pt x="68720" y="38027"/>
                  <a:pt x="60256" y="40370"/>
                  <a:pt x="53175" y="40370"/>
                </a:cubicBezTo>
                <a:cubicBezTo>
                  <a:pt x="38619" y="40370"/>
                  <a:pt x="29911" y="30464"/>
                  <a:pt x="1062" y="30464"/>
                </a:cubicBezTo>
                <a:cubicBezTo>
                  <a:pt x="711" y="30464"/>
                  <a:pt x="357" y="30466"/>
                  <a:pt x="0" y="30469"/>
                </a:cubicBezTo>
                <a:lnTo>
                  <a:pt x="113" y="77310"/>
                </a:lnTo>
                <a:lnTo>
                  <a:pt x="284484" y="77310"/>
                </a:lnTo>
                <a:lnTo>
                  <a:pt x="284484" y="25067"/>
                </a:lnTo>
                <a:cubicBezTo>
                  <a:pt x="284484" y="25067"/>
                  <a:pt x="248500" y="0"/>
                  <a:pt x="191671" y="0"/>
                </a:cubicBez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7"/>
          <p:cNvSpPr txBox="1"/>
          <p:nvPr>
            <p:ph type="ctrTitle"/>
          </p:nvPr>
        </p:nvSpPr>
        <p:spPr>
          <a:xfrm>
            <a:off x="2359525" y="3142625"/>
            <a:ext cx="60702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3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75" name="Google Shape;75;p27"/>
          <p:cNvSpPr txBox="1"/>
          <p:nvPr>
            <p:ph idx="1" type="subTitle"/>
          </p:nvPr>
        </p:nvSpPr>
        <p:spPr>
          <a:xfrm>
            <a:off x="4187100" y="4260450"/>
            <a:ext cx="4242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/>
          <p:nvPr>
            <p:ph type="title"/>
          </p:nvPr>
        </p:nvSpPr>
        <p:spPr>
          <a:xfrm>
            <a:off x="4998988" y="3107813"/>
            <a:ext cx="2539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28"/>
          <p:cNvSpPr txBox="1"/>
          <p:nvPr>
            <p:ph idx="1" type="subTitle"/>
          </p:nvPr>
        </p:nvSpPr>
        <p:spPr>
          <a:xfrm>
            <a:off x="1605788" y="3528188"/>
            <a:ext cx="2539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2" type="subTitle"/>
          </p:nvPr>
        </p:nvSpPr>
        <p:spPr>
          <a:xfrm>
            <a:off x="4998981" y="3528188"/>
            <a:ext cx="2539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3" type="title"/>
          </p:nvPr>
        </p:nvSpPr>
        <p:spPr>
          <a:xfrm>
            <a:off x="1605788" y="3107813"/>
            <a:ext cx="2539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" name="Google Shape;83;p28"/>
          <p:cNvSpPr txBox="1"/>
          <p:nvPr>
            <p:ph idx="4"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84" name="Google Shape;84;p28"/>
          <p:cNvSpPr/>
          <p:nvPr/>
        </p:nvSpPr>
        <p:spPr>
          <a:xfrm rot="-484257">
            <a:off x="-133947" y="3905970"/>
            <a:ext cx="3609993" cy="1819809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8"/>
          <p:cNvSpPr/>
          <p:nvPr/>
        </p:nvSpPr>
        <p:spPr>
          <a:xfrm>
            <a:off x="-398850" y="3745475"/>
            <a:ext cx="5311917" cy="1583875"/>
          </a:xfrm>
          <a:custGeom>
            <a:rect b="b" l="l" r="r" t="t"/>
            <a:pathLst>
              <a:path extrusionOk="0" h="63355" w="181356">
                <a:moveTo>
                  <a:pt x="0" y="2395"/>
                </a:moveTo>
                <a:cubicBezTo>
                  <a:pt x="10339" y="-913"/>
                  <a:pt x="24216" y="-1324"/>
                  <a:pt x="32385" y="5824"/>
                </a:cubicBezTo>
                <a:cubicBezTo>
                  <a:pt x="49892" y="21143"/>
                  <a:pt x="59298" y="47169"/>
                  <a:pt x="80772" y="56116"/>
                </a:cubicBezTo>
                <a:cubicBezTo>
                  <a:pt x="92036" y="60809"/>
                  <a:pt x="105615" y="57944"/>
                  <a:pt x="117348" y="54592"/>
                </a:cubicBezTo>
                <a:cubicBezTo>
                  <a:pt x="125037" y="52395"/>
                  <a:pt x="131858" y="46874"/>
                  <a:pt x="139827" y="46210"/>
                </a:cubicBezTo>
                <a:cubicBezTo>
                  <a:pt x="154752" y="44966"/>
                  <a:pt x="167961" y="56657"/>
                  <a:pt x="181356" y="63355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8"/>
          <p:cNvSpPr/>
          <p:nvPr/>
        </p:nvSpPr>
        <p:spPr>
          <a:xfrm flipH="1">
            <a:off x="5932462" y="39050"/>
            <a:ext cx="3630638" cy="942878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 flipH="1">
            <a:off x="5686365" y="1"/>
            <a:ext cx="3733860" cy="962172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 flipH="1">
            <a:off x="5829240" y="0"/>
            <a:ext cx="3733860" cy="903315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9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9"/>
          <p:cNvSpPr/>
          <p:nvPr/>
        </p:nvSpPr>
        <p:spPr>
          <a:xfrm>
            <a:off x="-154275" y="3601175"/>
            <a:ext cx="3609975" cy="1819800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9"/>
          <p:cNvSpPr/>
          <p:nvPr/>
        </p:nvSpPr>
        <p:spPr>
          <a:xfrm>
            <a:off x="-249525" y="3339775"/>
            <a:ext cx="3349196" cy="2081169"/>
          </a:xfrm>
          <a:custGeom>
            <a:rect b="b" l="l" r="r" t="t"/>
            <a:pathLst>
              <a:path extrusionOk="0" h="84963" w="159258">
                <a:moveTo>
                  <a:pt x="0" y="0"/>
                </a:moveTo>
                <a:cubicBezTo>
                  <a:pt x="10716" y="8037"/>
                  <a:pt x="22955" y="15488"/>
                  <a:pt x="29718" y="27051"/>
                </a:cubicBezTo>
                <a:cubicBezTo>
                  <a:pt x="37323" y="40053"/>
                  <a:pt x="42480" y="58483"/>
                  <a:pt x="56769" y="63246"/>
                </a:cubicBezTo>
                <a:cubicBezTo>
                  <a:pt x="71125" y="68031"/>
                  <a:pt x="87012" y="66573"/>
                  <a:pt x="102108" y="65532"/>
                </a:cubicBezTo>
                <a:cubicBezTo>
                  <a:pt x="111126" y="64910"/>
                  <a:pt x="120265" y="62010"/>
                  <a:pt x="129159" y="63627"/>
                </a:cubicBezTo>
                <a:cubicBezTo>
                  <a:pt x="141259" y="65827"/>
                  <a:pt x="152436" y="74730"/>
                  <a:pt x="159258" y="8496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9"/>
          <p:cNvSpPr/>
          <p:nvPr/>
        </p:nvSpPr>
        <p:spPr>
          <a:xfrm>
            <a:off x="5492079" y="21658"/>
            <a:ext cx="3707918" cy="1092059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/>
          <p:nvPr/>
        </p:nvSpPr>
        <p:spPr>
          <a:xfrm>
            <a:off x="5097048" y="1091"/>
            <a:ext cx="4102953" cy="978054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9"/>
          <p:cNvSpPr/>
          <p:nvPr/>
        </p:nvSpPr>
        <p:spPr>
          <a:xfrm>
            <a:off x="5356740" y="-59600"/>
            <a:ext cx="3843258" cy="977602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0"/>
          <p:cNvSpPr txBox="1"/>
          <p:nvPr>
            <p:ph type="title"/>
          </p:nvPr>
        </p:nvSpPr>
        <p:spPr>
          <a:xfrm>
            <a:off x="895275" y="1088100"/>
            <a:ext cx="2731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30"/>
          <p:cNvSpPr txBox="1"/>
          <p:nvPr>
            <p:ph idx="1" type="subTitle"/>
          </p:nvPr>
        </p:nvSpPr>
        <p:spPr>
          <a:xfrm>
            <a:off x="895275" y="1901225"/>
            <a:ext cx="2731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/>
          <p:nvPr/>
        </p:nvSpPr>
        <p:spPr>
          <a:xfrm flipH="1" rot="-361962">
            <a:off x="-47813" y="69175"/>
            <a:ext cx="4267363" cy="89940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0"/>
          <p:cNvSpPr/>
          <p:nvPr/>
        </p:nvSpPr>
        <p:spPr>
          <a:xfrm flipH="1">
            <a:off x="-257175" y="-176125"/>
            <a:ext cx="4905375" cy="942975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0"/>
          <p:cNvSpPr/>
          <p:nvPr/>
        </p:nvSpPr>
        <p:spPr>
          <a:xfrm>
            <a:off x="0" y="3252200"/>
            <a:ext cx="5558312" cy="1891329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0"/>
          <p:cNvSpPr/>
          <p:nvPr/>
        </p:nvSpPr>
        <p:spPr>
          <a:xfrm>
            <a:off x="0" y="3329393"/>
            <a:ext cx="5415118" cy="1814137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0"/>
          <p:cNvSpPr/>
          <p:nvPr/>
        </p:nvSpPr>
        <p:spPr>
          <a:xfrm>
            <a:off x="0" y="3253684"/>
            <a:ext cx="5227504" cy="1889845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hyperlink" Target="https://docs.google.com/presentation/d/10w4uhB2KIm74W3s5taftkhqCF9GSLcBvtNAkvmSzJh8/edit" TargetMode="External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hyperlink" Target="https://youtu.be/kV_J8O0HIQI" TargetMode="External"/><Relationship Id="rId5" Type="http://schemas.openxmlformats.org/officeDocument/2006/relationships/hyperlink" Target="https://youtu.be/AWKTCwmXopY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quizlet.com/join/83MnjJVMS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youtu.be/GD-HPx_ZG8I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>
            <p:ph type="title"/>
          </p:nvPr>
        </p:nvSpPr>
        <p:spPr>
          <a:xfrm>
            <a:off x="463500" y="1451330"/>
            <a:ext cx="82170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/>
              <a:t>L-2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/>
              <a:t>Mechanics of  Pulmonary Ventilation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5000"/>
          </a:p>
        </p:txBody>
      </p:sp>
      <p:pic>
        <p:nvPicPr>
          <p:cNvPr id="336" name="Google Shape;3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9758" y="56229"/>
            <a:ext cx="962850" cy="9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125" y="-274502"/>
            <a:ext cx="1488624" cy="148867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"/>
          <p:cNvSpPr txBox="1"/>
          <p:nvPr/>
        </p:nvSpPr>
        <p:spPr>
          <a:xfrm>
            <a:off x="7148399" y="3342600"/>
            <a:ext cx="1995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Main text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Important 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Doctor notes </a:t>
            </a:r>
            <a:endParaRPr b="0" i="0" sz="15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Extra</a:t>
            </a:r>
            <a:endParaRPr b="0" i="0" sz="15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9" name="Google Shape;339;p1">
            <a:hlinkClick r:id="rId5"/>
          </p:cNvPr>
          <p:cNvSpPr txBox="1"/>
          <p:nvPr/>
        </p:nvSpPr>
        <p:spPr>
          <a:xfrm>
            <a:off x="5931593" y="4688453"/>
            <a:ext cx="1216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rgbClr val="0B5394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Editing file</a:t>
            </a:r>
            <a:endParaRPr b="0" i="0" sz="1500" u="sng" cap="none" strike="noStrike">
              <a:solidFill>
                <a:srgbClr val="0B5394"/>
              </a:solidFill>
              <a:highlight>
                <a:srgbClr val="C9DAF8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40" name="Google Shape;34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5950" y="884125"/>
            <a:ext cx="1118024" cy="8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0"/>
          <p:cNvSpPr txBox="1"/>
          <p:nvPr>
            <p:ph type="title"/>
          </p:nvPr>
        </p:nvSpPr>
        <p:spPr>
          <a:xfrm>
            <a:off x="2555648" y="266069"/>
            <a:ext cx="3857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Intrapleural Pressure (</a:t>
            </a:r>
            <a:r>
              <a:rPr lang="en">
                <a:solidFill>
                  <a:schemeClr val="accent1"/>
                </a:solidFill>
              </a:rPr>
              <a:t>IPP)</a:t>
            </a:r>
            <a:endParaRPr/>
          </a:p>
        </p:txBody>
      </p:sp>
      <p:sp>
        <p:nvSpPr>
          <p:cNvPr id="554" name="Google Shape;554;p10"/>
          <p:cNvSpPr txBox="1"/>
          <p:nvPr/>
        </p:nvSpPr>
        <p:spPr>
          <a:xfrm>
            <a:off x="903107" y="1663138"/>
            <a:ext cx="73152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in the pleural space is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negative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with respect to atmospheric pressure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 the end of normal expiration (-5 cm </a:t>
            </a:r>
            <a:r>
              <a:rPr lang="en" sz="1600">
                <a:solidFill>
                  <a:srgbClr val="20212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H₂O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).</a:t>
            </a:r>
            <a:endParaRPr sz="15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C27BA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55" name="Google Shape;555;p10"/>
          <p:cNvGrpSpPr/>
          <p:nvPr/>
        </p:nvGrpSpPr>
        <p:grpSpPr>
          <a:xfrm>
            <a:off x="215242" y="1818296"/>
            <a:ext cx="469191" cy="469350"/>
            <a:chOff x="2565073" y="2075876"/>
            <a:chExt cx="672483" cy="672517"/>
          </a:xfrm>
        </p:grpSpPr>
        <p:sp>
          <p:nvSpPr>
            <p:cNvPr id="556" name="Google Shape;556;p10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p10"/>
          <p:cNvSpPr txBox="1"/>
          <p:nvPr/>
        </p:nvSpPr>
        <p:spPr>
          <a:xfrm>
            <a:off x="903097" y="2676178"/>
            <a:ext cx="73152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Why is it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negative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??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two opposing forces: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lung's elastic tissue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which cause it to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recoil 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chest wall’s tissue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hich cause it to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expand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</a:t>
            </a:r>
            <a:endParaRPr b="0" i="0" sz="15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2.   The pleural space is a potential space (empty) due to continuous suction of</a:t>
            </a:r>
            <a:r>
              <a:rPr lang="en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15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fluids by lymphatic vessels </a:t>
            </a:r>
            <a:r>
              <a:rPr b="0" i="0" lang="en" sz="15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(which is also the basis of the negative pressure found </a:t>
            </a:r>
            <a:endParaRPr b="0" i="0" sz="15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most tissue spaces of the bod</a:t>
            </a:r>
            <a:r>
              <a:rPr lang="en" sz="15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y)</a:t>
            </a:r>
            <a:r>
              <a:rPr lang="en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563" name="Google Shape;5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0975" y="2776225"/>
            <a:ext cx="2062342" cy="10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0975" y="543275"/>
            <a:ext cx="2097599" cy="98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0975" y="1610725"/>
            <a:ext cx="2097600" cy="1087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10"/>
          <p:cNvGrpSpPr/>
          <p:nvPr/>
        </p:nvGrpSpPr>
        <p:grpSpPr>
          <a:xfrm>
            <a:off x="215238" y="960414"/>
            <a:ext cx="469191" cy="469350"/>
            <a:chOff x="2565073" y="2075876"/>
            <a:chExt cx="672483" cy="672517"/>
          </a:xfrm>
        </p:grpSpPr>
        <p:sp>
          <p:nvSpPr>
            <p:cNvPr id="567" name="Google Shape;567;p10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Google Shape;573;p10"/>
          <p:cNvSpPr txBox="1"/>
          <p:nvPr/>
        </p:nvSpPr>
        <p:spPr>
          <a:xfrm>
            <a:off x="815600" y="847103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Intrapleural pressure: pressure of the fluid found in the thin </a:t>
            </a:r>
            <a:endParaRPr b="0" i="0" sz="15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space between lung pleura </a:t>
            </a:r>
            <a:r>
              <a:rPr lang="en" sz="15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and</a:t>
            </a:r>
            <a:r>
              <a:rPr b="0" i="0" lang="en" sz="15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chest wall pleura.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74" name="Google Shape;574;p10"/>
          <p:cNvGrpSpPr/>
          <p:nvPr/>
        </p:nvGrpSpPr>
        <p:grpSpPr>
          <a:xfrm>
            <a:off x="215242" y="2721393"/>
            <a:ext cx="469191" cy="469350"/>
            <a:chOff x="2565073" y="2075876"/>
            <a:chExt cx="672483" cy="672517"/>
          </a:xfrm>
        </p:grpSpPr>
        <p:sp>
          <p:nvSpPr>
            <p:cNvPr id="575" name="Google Shape;575;p10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1"/>
          <p:cNvSpPr txBox="1"/>
          <p:nvPr>
            <p:ph type="title"/>
          </p:nvPr>
        </p:nvSpPr>
        <p:spPr>
          <a:xfrm>
            <a:off x="2798754" y="309423"/>
            <a:ext cx="38577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         Values of IPP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586" name="Google Shape;586;p11"/>
          <p:cNvGrpSpPr/>
          <p:nvPr/>
        </p:nvGrpSpPr>
        <p:grpSpPr>
          <a:xfrm>
            <a:off x="592265" y="973634"/>
            <a:ext cx="505651" cy="504006"/>
            <a:chOff x="6039282" y="1042577"/>
            <a:chExt cx="734316" cy="731929"/>
          </a:xfrm>
        </p:grpSpPr>
        <p:sp>
          <p:nvSpPr>
            <p:cNvPr id="587" name="Google Shape;587;p11"/>
            <p:cNvSpPr/>
            <p:nvPr/>
          </p:nvSpPr>
          <p:spPr>
            <a:xfrm>
              <a:off x="6045348" y="1300071"/>
              <a:ext cx="131951" cy="65352"/>
            </a:xfrm>
            <a:custGeom>
              <a:rect b="b" l="l" r="r" t="t"/>
              <a:pathLst>
                <a:path extrusionOk="0" h="701" w="1414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080342" y="1201250"/>
              <a:ext cx="127938" cy="96863"/>
            </a:xfrm>
            <a:custGeom>
              <a:rect b="b" l="l" r="r" t="t"/>
              <a:pathLst>
                <a:path extrusionOk="0" h="1039" w="1371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144918" y="1121167"/>
              <a:ext cx="112541" cy="119145"/>
            </a:xfrm>
            <a:custGeom>
              <a:rect b="b" l="l" r="r" t="t"/>
              <a:pathLst>
                <a:path extrusionOk="0" h="1278" w="1206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232449" y="1066723"/>
              <a:ext cx="86879" cy="130518"/>
            </a:xfrm>
            <a:custGeom>
              <a:rect b="b" l="l" r="r" t="t"/>
              <a:pathLst>
                <a:path extrusionOk="0" h="1400" w="931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6335379" y="1042577"/>
              <a:ext cx="53284" cy="130518"/>
            </a:xfrm>
            <a:custGeom>
              <a:rect b="b" l="l" r="r" t="t"/>
              <a:pathLst>
                <a:path extrusionOk="0" h="1400" w="571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6431682" y="1043229"/>
              <a:ext cx="56550" cy="131824"/>
            </a:xfrm>
            <a:custGeom>
              <a:rect b="b" l="l" r="r" t="t"/>
              <a:pathLst>
                <a:path extrusionOk="0" h="1414" w="606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6500924" y="1070731"/>
              <a:ext cx="89678" cy="130612"/>
            </a:xfrm>
            <a:custGeom>
              <a:rect b="b" l="l" r="r" t="t"/>
              <a:pathLst>
                <a:path extrusionOk="0" h="1401" w="961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6561580" y="1127973"/>
              <a:ext cx="114501" cy="117746"/>
            </a:xfrm>
            <a:custGeom>
              <a:rect b="b" l="l" r="r" t="t"/>
              <a:pathLst>
                <a:path extrusionOk="0" h="1263" w="1227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6636887" y="1310792"/>
              <a:ext cx="132697" cy="61996"/>
            </a:xfrm>
            <a:custGeom>
              <a:rect b="b" l="l" r="r" t="t"/>
              <a:pathLst>
                <a:path extrusionOk="0" h="665" w="1422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6642953" y="1415020"/>
              <a:ext cx="130645" cy="47826"/>
            </a:xfrm>
            <a:custGeom>
              <a:rect b="b" l="l" r="r" t="t"/>
              <a:pathLst>
                <a:path extrusionOk="0" h="513" w="140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6622143" y="1485687"/>
              <a:ext cx="131951" cy="81388"/>
            </a:xfrm>
            <a:custGeom>
              <a:rect b="b" l="l" r="r" t="t"/>
              <a:pathLst>
                <a:path extrusionOk="0" h="873" w="1414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6582390" y="1548895"/>
              <a:ext cx="121219" cy="108983"/>
            </a:xfrm>
            <a:custGeom>
              <a:rect b="b" l="l" r="r" t="t"/>
              <a:pathLst>
                <a:path extrusionOk="0" h="1169" w="1299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6526586" y="1599238"/>
              <a:ext cx="100316" cy="126510"/>
            </a:xfrm>
            <a:custGeom>
              <a:rect b="b" l="l" r="r" t="t"/>
              <a:pathLst>
                <a:path extrusionOk="0" h="1357" w="1075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6459957" y="1632893"/>
              <a:ext cx="70735" cy="132570"/>
            </a:xfrm>
            <a:custGeom>
              <a:rect b="b" l="l" r="r" t="t"/>
              <a:pathLst>
                <a:path extrusionOk="0" h="1422" w="758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6379145" y="1646318"/>
              <a:ext cx="43859" cy="128188"/>
            </a:xfrm>
            <a:custGeom>
              <a:rect b="b" l="l" r="r" t="t"/>
              <a:pathLst>
                <a:path extrusionOk="0" h="1375" w="47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6272109" y="1630842"/>
              <a:ext cx="74187" cy="131917"/>
            </a:xfrm>
            <a:custGeom>
              <a:rect b="b" l="l" r="r" t="t"/>
              <a:pathLst>
                <a:path extrusionOk="0" h="1415" w="795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6177205" y="1595229"/>
              <a:ext cx="103769" cy="125205"/>
            </a:xfrm>
            <a:custGeom>
              <a:rect b="b" l="l" r="r" t="t"/>
              <a:pathLst>
                <a:path extrusionOk="0" h="1343" w="1112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6103205" y="1542835"/>
              <a:ext cx="123272" cy="106932"/>
            </a:xfrm>
            <a:custGeom>
              <a:rect b="b" l="l" r="r" t="t"/>
              <a:pathLst>
                <a:path extrusionOk="0" h="1147" w="1321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6055426" y="1478881"/>
              <a:ext cx="131951" cy="78777"/>
            </a:xfrm>
            <a:custGeom>
              <a:rect b="b" l="l" r="r" t="t"/>
              <a:pathLst>
                <a:path extrusionOk="0" h="845" w="1414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6039282" y="1408308"/>
              <a:ext cx="129338" cy="43817"/>
            </a:xfrm>
            <a:custGeom>
              <a:rect b="b" l="l" r="r" t="t"/>
              <a:pathLst>
                <a:path extrusionOk="0" h="470" w="1386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6608612" y="1210666"/>
              <a:ext cx="128685" cy="93507"/>
            </a:xfrm>
            <a:custGeom>
              <a:rect b="b" l="l" r="r" t="t"/>
              <a:pathLst>
                <a:path extrusionOk="0" h="1003" w="1379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11"/>
          <p:cNvSpPr txBox="1"/>
          <p:nvPr/>
        </p:nvSpPr>
        <p:spPr>
          <a:xfrm>
            <a:off x="1250325" y="905266"/>
            <a:ext cx="7315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resting position (between breaths):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-5 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cm </a:t>
            </a:r>
            <a:r>
              <a:rPr lang="en" sz="1800">
                <a:solidFill>
                  <a:srgbClr val="20212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H₂O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(-4 mmHg).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7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A64D7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Intrapleural pressure during resting position: the amount of suction required to hold the lungs open to their resting level.</a:t>
            </a:r>
            <a:endParaRPr b="0" i="0" sz="1500" u="none" cap="none" strike="noStrike">
              <a:solidFill>
                <a:srgbClr val="A64D7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09" name="Google Shape;609;p11"/>
          <p:cNvGrpSpPr/>
          <p:nvPr/>
        </p:nvGrpSpPr>
        <p:grpSpPr>
          <a:xfrm>
            <a:off x="592265" y="2345234"/>
            <a:ext cx="505651" cy="504006"/>
            <a:chOff x="6039282" y="1042577"/>
            <a:chExt cx="734316" cy="731929"/>
          </a:xfrm>
        </p:grpSpPr>
        <p:sp>
          <p:nvSpPr>
            <p:cNvPr id="610" name="Google Shape;610;p11"/>
            <p:cNvSpPr/>
            <p:nvPr/>
          </p:nvSpPr>
          <p:spPr>
            <a:xfrm>
              <a:off x="6045348" y="1300071"/>
              <a:ext cx="131951" cy="65352"/>
            </a:xfrm>
            <a:custGeom>
              <a:rect b="b" l="l" r="r" t="t"/>
              <a:pathLst>
                <a:path extrusionOk="0" h="701" w="1414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6080342" y="1201250"/>
              <a:ext cx="127938" cy="96863"/>
            </a:xfrm>
            <a:custGeom>
              <a:rect b="b" l="l" r="r" t="t"/>
              <a:pathLst>
                <a:path extrusionOk="0" h="1039" w="1371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6144918" y="1121167"/>
              <a:ext cx="112541" cy="119145"/>
            </a:xfrm>
            <a:custGeom>
              <a:rect b="b" l="l" r="r" t="t"/>
              <a:pathLst>
                <a:path extrusionOk="0" h="1278" w="1206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6232449" y="1066723"/>
              <a:ext cx="86879" cy="130518"/>
            </a:xfrm>
            <a:custGeom>
              <a:rect b="b" l="l" r="r" t="t"/>
              <a:pathLst>
                <a:path extrusionOk="0" h="1400" w="931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6335379" y="1042577"/>
              <a:ext cx="53284" cy="130518"/>
            </a:xfrm>
            <a:custGeom>
              <a:rect b="b" l="l" r="r" t="t"/>
              <a:pathLst>
                <a:path extrusionOk="0" h="1400" w="571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6431682" y="1043229"/>
              <a:ext cx="56550" cy="131824"/>
            </a:xfrm>
            <a:custGeom>
              <a:rect b="b" l="l" r="r" t="t"/>
              <a:pathLst>
                <a:path extrusionOk="0" h="1414" w="606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6500924" y="1070731"/>
              <a:ext cx="89678" cy="130612"/>
            </a:xfrm>
            <a:custGeom>
              <a:rect b="b" l="l" r="r" t="t"/>
              <a:pathLst>
                <a:path extrusionOk="0" h="1401" w="961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6561580" y="1127973"/>
              <a:ext cx="114501" cy="117746"/>
            </a:xfrm>
            <a:custGeom>
              <a:rect b="b" l="l" r="r" t="t"/>
              <a:pathLst>
                <a:path extrusionOk="0" h="1263" w="1227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636887" y="1310792"/>
              <a:ext cx="132697" cy="61996"/>
            </a:xfrm>
            <a:custGeom>
              <a:rect b="b" l="l" r="r" t="t"/>
              <a:pathLst>
                <a:path extrusionOk="0" h="665" w="1422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6642953" y="1415020"/>
              <a:ext cx="130645" cy="47826"/>
            </a:xfrm>
            <a:custGeom>
              <a:rect b="b" l="l" r="r" t="t"/>
              <a:pathLst>
                <a:path extrusionOk="0" h="513" w="140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6622143" y="1485687"/>
              <a:ext cx="131951" cy="81388"/>
            </a:xfrm>
            <a:custGeom>
              <a:rect b="b" l="l" r="r" t="t"/>
              <a:pathLst>
                <a:path extrusionOk="0" h="873" w="1414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6582390" y="1548895"/>
              <a:ext cx="121219" cy="108983"/>
            </a:xfrm>
            <a:custGeom>
              <a:rect b="b" l="l" r="r" t="t"/>
              <a:pathLst>
                <a:path extrusionOk="0" h="1169" w="1299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6526586" y="1599238"/>
              <a:ext cx="100316" cy="126510"/>
            </a:xfrm>
            <a:custGeom>
              <a:rect b="b" l="l" r="r" t="t"/>
              <a:pathLst>
                <a:path extrusionOk="0" h="1357" w="1075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6459957" y="1632893"/>
              <a:ext cx="70735" cy="132570"/>
            </a:xfrm>
            <a:custGeom>
              <a:rect b="b" l="l" r="r" t="t"/>
              <a:pathLst>
                <a:path extrusionOk="0" h="1422" w="758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379145" y="1646318"/>
              <a:ext cx="43859" cy="128188"/>
            </a:xfrm>
            <a:custGeom>
              <a:rect b="b" l="l" r="r" t="t"/>
              <a:pathLst>
                <a:path extrusionOk="0" h="1375" w="47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6272109" y="1630842"/>
              <a:ext cx="74187" cy="131917"/>
            </a:xfrm>
            <a:custGeom>
              <a:rect b="b" l="l" r="r" t="t"/>
              <a:pathLst>
                <a:path extrusionOk="0" h="1415" w="795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6177205" y="1595229"/>
              <a:ext cx="103769" cy="125205"/>
            </a:xfrm>
            <a:custGeom>
              <a:rect b="b" l="l" r="r" t="t"/>
              <a:pathLst>
                <a:path extrusionOk="0" h="1343" w="1112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6103205" y="1542835"/>
              <a:ext cx="123272" cy="106932"/>
            </a:xfrm>
            <a:custGeom>
              <a:rect b="b" l="l" r="r" t="t"/>
              <a:pathLst>
                <a:path extrusionOk="0" h="1147" w="1321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6055426" y="1478881"/>
              <a:ext cx="131951" cy="78777"/>
            </a:xfrm>
            <a:custGeom>
              <a:rect b="b" l="l" r="r" t="t"/>
              <a:pathLst>
                <a:path extrusionOk="0" h="845" w="1414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6039282" y="1408308"/>
              <a:ext cx="129338" cy="43817"/>
            </a:xfrm>
            <a:custGeom>
              <a:rect b="b" l="l" r="r" t="t"/>
              <a:pathLst>
                <a:path extrusionOk="0" h="470" w="1386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6608612" y="1210666"/>
              <a:ext cx="128685" cy="93507"/>
            </a:xfrm>
            <a:custGeom>
              <a:rect b="b" l="l" r="r" t="t"/>
              <a:pathLst>
                <a:path extrusionOk="0" h="1003" w="1379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1"/>
          <p:cNvSpPr txBox="1"/>
          <p:nvPr/>
        </p:nvSpPr>
        <p:spPr>
          <a:xfrm>
            <a:off x="1395075" y="2147741"/>
            <a:ext cx="7315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resting inspiration: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Becomes more </a:t>
            </a:r>
            <a:r>
              <a:rPr b="0" i="0" lang="en" sz="20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negative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Char char="●"/>
            </a:pPr>
            <a:r>
              <a:rPr lang="en" sz="2000">
                <a:solidFill>
                  <a:srgbClr val="A64D7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-7.5</a:t>
            </a: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/</a:t>
            </a:r>
            <a:r>
              <a:rPr b="0" i="0" lang="en" sz="2000" u="none" cap="none" strike="noStrike">
                <a:solidFill>
                  <a:srgbClr val="4A86E8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-8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cm </a:t>
            </a:r>
            <a:r>
              <a:rPr lang="en" sz="1800">
                <a:solidFill>
                  <a:srgbClr val="20212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H₂O</a:t>
            </a:r>
            <a:endParaRPr b="0" i="0" sz="23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632" name="Google Shape;6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6450" y="2146697"/>
            <a:ext cx="2487549" cy="163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11"/>
          <p:cNvGrpSpPr/>
          <p:nvPr/>
        </p:nvGrpSpPr>
        <p:grpSpPr>
          <a:xfrm>
            <a:off x="592265" y="3793034"/>
            <a:ext cx="505651" cy="504006"/>
            <a:chOff x="6039282" y="1042577"/>
            <a:chExt cx="734316" cy="731929"/>
          </a:xfrm>
        </p:grpSpPr>
        <p:sp>
          <p:nvSpPr>
            <p:cNvPr id="634" name="Google Shape;634;p11"/>
            <p:cNvSpPr/>
            <p:nvPr/>
          </p:nvSpPr>
          <p:spPr>
            <a:xfrm>
              <a:off x="6045348" y="1300071"/>
              <a:ext cx="131951" cy="65352"/>
            </a:xfrm>
            <a:custGeom>
              <a:rect b="b" l="l" r="r" t="t"/>
              <a:pathLst>
                <a:path extrusionOk="0" h="701" w="1414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6080342" y="1201250"/>
              <a:ext cx="127938" cy="96863"/>
            </a:xfrm>
            <a:custGeom>
              <a:rect b="b" l="l" r="r" t="t"/>
              <a:pathLst>
                <a:path extrusionOk="0" h="1039" w="1371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6144918" y="1121167"/>
              <a:ext cx="112541" cy="119145"/>
            </a:xfrm>
            <a:custGeom>
              <a:rect b="b" l="l" r="r" t="t"/>
              <a:pathLst>
                <a:path extrusionOk="0" h="1278" w="1206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6232449" y="1066723"/>
              <a:ext cx="86879" cy="130518"/>
            </a:xfrm>
            <a:custGeom>
              <a:rect b="b" l="l" r="r" t="t"/>
              <a:pathLst>
                <a:path extrusionOk="0" h="1400" w="931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6335379" y="1042577"/>
              <a:ext cx="53284" cy="130518"/>
            </a:xfrm>
            <a:custGeom>
              <a:rect b="b" l="l" r="r" t="t"/>
              <a:pathLst>
                <a:path extrusionOk="0" h="1400" w="571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6431682" y="1043229"/>
              <a:ext cx="56550" cy="131824"/>
            </a:xfrm>
            <a:custGeom>
              <a:rect b="b" l="l" r="r" t="t"/>
              <a:pathLst>
                <a:path extrusionOk="0" h="1414" w="606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6500924" y="1070731"/>
              <a:ext cx="89678" cy="130612"/>
            </a:xfrm>
            <a:custGeom>
              <a:rect b="b" l="l" r="r" t="t"/>
              <a:pathLst>
                <a:path extrusionOk="0" h="1401" w="961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6561580" y="1127973"/>
              <a:ext cx="114501" cy="117746"/>
            </a:xfrm>
            <a:custGeom>
              <a:rect b="b" l="l" r="r" t="t"/>
              <a:pathLst>
                <a:path extrusionOk="0" h="1263" w="1227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6636887" y="1310792"/>
              <a:ext cx="132697" cy="61996"/>
            </a:xfrm>
            <a:custGeom>
              <a:rect b="b" l="l" r="r" t="t"/>
              <a:pathLst>
                <a:path extrusionOk="0" h="665" w="1422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6642953" y="1415020"/>
              <a:ext cx="130645" cy="47826"/>
            </a:xfrm>
            <a:custGeom>
              <a:rect b="b" l="l" r="r" t="t"/>
              <a:pathLst>
                <a:path extrusionOk="0" h="513" w="140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6622143" y="1485687"/>
              <a:ext cx="131951" cy="81388"/>
            </a:xfrm>
            <a:custGeom>
              <a:rect b="b" l="l" r="r" t="t"/>
              <a:pathLst>
                <a:path extrusionOk="0" h="873" w="1414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6582390" y="1548895"/>
              <a:ext cx="121219" cy="108983"/>
            </a:xfrm>
            <a:custGeom>
              <a:rect b="b" l="l" r="r" t="t"/>
              <a:pathLst>
                <a:path extrusionOk="0" h="1169" w="1299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6526586" y="1599238"/>
              <a:ext cx="100316" cy="126510"/>
            </a:xfrm>
            <a:custGeom>
              <a:rect b="b" l="l" r="r" t="t"/>
              <a:pathLst>
                <a:path extrusionOk="0" h="1357" w="1075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6459957" y="1632893"/>
              <a:ext cx="70735" cy="132570"/>
            </a:xfrm>
            <a:custGeom>
              <a:rect b="b" l="l" r="r" t="t"/>
              <a:pathLst>
                <a:path extrusionOk="0" h="1422" w="758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6379145" y="1646318"/>
              <a:ext cx="43859" cy="128188"/>
            </a:xfrm>
            <a:custGeom>
              <a:rect b="b" l="l" r="r" t="t"/>
              <a:pathLst>
                <a:path extrusionOk="0" h="1375" w="47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6272109" y="1630842"/>
              <a:ext cx="74187" cy="131917"/>
            </a:xfrm>
            <a:custGeom>
              <a:rect b="b" l="l" r="r" t="t"/>
              <a:pathLst>
                <a:path extrusionOk="0" h="1415" w="795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6177205" y="1595229"/>
              <a:ext cx="103769" cy="125205"/>
            </a:xfrm>
            <a:custGeom>
              <a:rect b="b" l="l" r="r" t="t"/>
              <a:pathLst>
                <a:path extrusionOk="0" h="1343" w="1112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6103205" y="1542835"/>
              <a:ext cx="123272" cy="106932"/>
            </a:xfrm>
            <a:custGeom>
              <a:rect b="b" l="l" r="r" t="t"/>
              <a:pathLst>
                <a:path extrusionOk="0" h="1147" w="1321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6055426" y="1478881"/>
              <a:ext cx="131951" cy="78777"/>
            </a:xfrm>
            <a:custGeom>
              <a:rect b="b" l="l" r="r" t="t"/>
              <a:pathLst>
                <a:path extrusionOk="0" h="845" w="1414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6039282" y="1408308"/>
              <a:ext cx="129338" cy="43817"/>
            </a:xfrm>
            <a:custGeom>
              <a:rect b="b" l="l" r="r" t="t"/>
              <a:pathLst>
                <a:path extrusionOk="0" h="470" w="1386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6608612" y="1210666"/>
              <a:ext cx="128685" cy="93507"/>
            </a:xfrm>
            <a:custGeom>
              <a:rect b="b" l="l" r="r" t="t"/>
              <a:pathLst>
                <a:path extrusionOk="0" h="1003" w="1379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11"/>
          <p:cNvSpPr txBox="1"/>
          <p:nvPr/>
        </p:nvSpPr>
        <p:spPr>
          <a:xfrm>
            <a:off x="1429657" y="3710016"/>
            <a:ext cx="73152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Pneumothorax</a:t>
            </a:r>
            <a:r>
              <a:rPr b="0" i="0" lang="en" sz="20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:Intrapleural pressure becomes equal to atmospheric pressure → lungs collapse + chest wall expands.</a:t>
            </a:r>
            <a:endParaRPr b="0" i="0" sz="2000" u="none" cap="none" strike="noStrike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56" name="Google Shape;656;p11"/>
          <p:cNvSpPr txBox="1"/>
          <p:nvPr/>
        </p:nvSpPr>
        <p:spPr>
          <a:xfrm>
            <a:off x="1250325" y="423962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2"/>
          <p:cNvSpPr txBox="1"/>
          <p:nvPr>
            <p:ph type="title"/>
          </p:nvPr>
        </p:nvSpPr>
        <p:spPr>
          <a:xfrm>
            <a:off x="2463276" y="342500"/>
            <a:ext cx="4750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Transpulmonary Pressure (TPp)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62" name="Google Shape;662;p12"/>
          <p:cNvSpPr txBox="1"/>
          <p:nvPr/>
        </p:nvSpPr>
        <p:spPr>
          <a:xfrm>
            <a:off x="1473200" y="1094349"/>
            <a:ext cx="7315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Transpulmonary/Extending Pressure: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the difference between alveolar pressure (Palv) </a:t>
            </a: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and the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pleural pressure (Ppl).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000"/>
              <a:buFont typeface="Fira Sans Extra Condensed"/>
              <a:buChar char="●"/>
            </a:pPr>
            <a:r>
              <a:rPr b="0" i="0" lang="en" sz="20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TPp = Palv - Ppl</a:t>
            </a:r>
            <a:endParaRPr b="0" i="0" sz="20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Measures the elastic forces in lungs that tend to collapse </a:t>
            </a: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lungs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              (</a:t>
            </a:r>
            <a:r>
              <a:rPr b="0" i="0" lang="en" sz="20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recoil pressure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bigger the volume of the lung the higher will be its tendency to recoil. </a:t>
            </a:r>
            <a:r>
              <a:rPr lang="en" sz="20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</a:t>
            </a:r>
            <a:r>
              <a:rPr b="0" i="0" lang="en" sz="20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.g TLC</a:t>
            </a:r>
            <a:endParaRPr b="0" i="0" sz="20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Char char="●"/>
            </a:pPr>
            <a:r>
              <a:rPr lang="en" sz="20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 p</a:t>
            </a:r>
            <a:r>
              <a:rPr b="0" i="0" lang="en" sz="20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revents lung collapse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Fira Sans Extra Condensed"/>
              <a:buChar char="●"/>
            </a:pPr>
            <a:r>
              <a:rPr b="0" i="0" lang="en" sz="20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(always positive)</a:t>
            </a:r>
            <a:endParaRPr b="0" i="0" sz="20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Fira Sans Extra Condensed"/>
              <a:buChar char="●"/>
            </a:pPr>
            <a:r>
              <a:rPr b="0" i="0" lang="en" sz="20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rest (0 - -5 = </a:t>
            </a:r>
            <a:r>
              <a:rPr b="0" i="0" lang="en" sz="20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+5</a:t>
            </a:r>
            <a:r>
              <a:rPr b="0" i="0" lang="en" sz="20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20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63" name="Google Shape;663;p12"/>
          <p:cNvGrpSpPr/>
          <p:nvPr/>
        </p:nvGrpSpPr>
        <p:grpSpPr>
          <a:xfrm>
            <a:off x="719298" y="1214105"/>
            <a:ext cx="536179" cy="518047"/>
            <a:chOff x="3729467" y="2889422"/>
            <a:chExt cx="419152" cy="404977"/>
          </a:xfrm>
        </p:grpSpPr>
        <p:sp>
          <p:nvSpPr>
            <p:cNvPr id="664" name="Google Shape;664;p12"/>
            <p:cNvSpPr/>
            <p:nvPr/>
          </p:nvSpPr>
          <p:spPr>
            <a:xfrm>
              <a:off x="4014137" y="2974913"/>
              <a:ext cx="134482" cy="178707"/>
            </a:xfrm>
            <a:custGeom>
              <a:rect b="b" l="l" r="r" t="t"/>
              <a:pathLst>
                <a:path extrusionOk="0" h="8207" w="6176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3741225" y="3095375"/>
              <a:ext cx="148963" cy="173460"/>
            </a:xfrm>
            <a:custGeom>
              <a:rect b="b" l="l" r="r" t="t"/>
              <a:pathLst>
                <a:path extrusionOk="0" h="7966" w="6841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3949660" y="2889684"/>
              <a:ext cx="146219" cy="145980"/>
            </a:xfrm>
            <a:custGeom>
              <a:rect b="b" l="l" r="r" t="t"/>
              <a:pathLst>
                <a:path extrusionOk="0" h="6704" w="6715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3847947" y="3172089"/>
              <a:ext cx="167210" cy="122310"/>
            </a:xfrm>
            <a:custGeom>
              <a:rect b="b" l="l" r="r" t="t"/>
              <a:pathLst>
                <a:path extrusionOk="0" h="5617" w="7679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2"/>
            <p:cNvSpPr/>
            <p:nvPr/>
          </p:nvSpPr>
          <p:spPr>
            <a:xfrm>
              <a:off x="3974658" y="3122616"/>
              <a:ext cx="158457" cy="151206"/>
            </a:xfrm>
            <a:custGeom>
              <a:rect b="b" l="l" r="r" t="t"/>
              <a:pathLst>
                <a:path extrusionOk="0" h="6944" w="7277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3729467" y="2966660"/>
              <a:ext cx="138990" cy="158718"/>
            </a:xfrm>
            <a:custGeom>
              <a:rect b="b" l="l" r="r" t="t"/>
              <a:pathLst>
                <a:path extrusionOk="0" h="7289" w="6383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3787716" y="2889422"/>
              <a:ext cx="180449" cy="139229"/>
            </a:xfrm>
            <a:custGeom>
              <a:rect b="b" l="l" r="r" t="t"/>
              <a:pathLst>
                <a:path extrusionOk="0" h="6394" w="8287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1" name="Google Shape;6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1422" y="3410389"/>
            <a:ext cx="3526975" cy="135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3"/>
          <p:cNvSpPr txBox="1"/>
          <p:nvPr>
            <p:ph type="title"/>
          </p:nvPr>
        </p:nvSpPr>
        <p:spPr>
          <a:xfrm>
            <a:off x="2453225" y="457400"/>
            <a:ext cx="4638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/>
              <a:t>Compliance</a:t>
            </a:r>
            <a:r>
              <a:rPr lang="en" sz="3000"/>
              <a:t> </a:t>
            </a:r>
            <a:r>
              <a:rPr lang="en" sz="2900"/>
              <a:t>of the Lung (CL) </a:t>
            </a:r>
            <a:endParaRPr sz="2900"/>
          </a:p>
        </p:txBody>
      </p:sp>
      <p:sp>
        <p:nvSpPr>
          <p:cNvPr id="677" name="Google Shape;677;p13"/>
          <p:cNvSpPr txBox="1"/>
          <p:nvPr/>
        </p:nvSpPr>
        <p:spPr>
          <a:xfrm>
            <a:off x="71650" y="1602000"/>
            <a:ext cx="44700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 Extra Condensed"/>
              <a:buChar char="●"/>
            </a:pP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</a:t>
            </a:r>
            <a:r>
              <a:rPr b="1" lang="en" sz="15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</a:t>
            </a: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ompliance (CL):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the extent to which the lungs will expand for each unit increase in the transpulmonary pressure is called the lung compliance (CL)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A61C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ΔV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 =       </a:t>
            </a:r>
            <a:endParaRPr b="0" i="0" sz="1200" u="none" cap="none" strike="noStrike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0" i="0" lang="en" sz="1200" u="none" cap="none" strike="noStrike">
                <a:solidFill>
                  <a:srgbClr val="A61C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ΔP </a:t>
            </a:r>
            <a:endParaRPr b="0" i="0" sz="1200" u="none" cap="none" strike="noStrike">
              <a:solidFill>
                <a:srgbClr val="A61C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78" name="Google Shape;678;p13"/>
          <p:cNvCxnSpPr/>
          <p:nvPr/>
        </p:nvCxnSpPr>
        <p:spPr>
          <a:xfrm>
            <a:off x="576325" y="3120675"/>
            <a:ext cx="11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13"/>
          <p:cNvCxnSpPr/>
          <p:nvPr/>
        </p:nvCxnSpPr>
        <p:spPr>
          <a:xfrm>
            <a:off x="4572000" y="1421100"/>
            <a:ext cx="12600" cy="237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680" name="Google Shape;680;p13"/>
          <p:cNvSpPr txBox="1"/>
          <p:nvPr/>
        </p:nvSpPr>
        <p:spPr>
          <a:xfrm>
            <a:off x="71650" y="3567500"/>
            <a:ext cx="414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CL: is the ratio of the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change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the lung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volume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produced per unit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change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the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distending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transpulmonary/recoli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1" name="Google Shape;681;p13"/>
          <p:cNvSpPr txBox="1"/>
          <p:nvPr/>
        </p:nvSpPr>
        <p:spPr>
          <a:xfrm>
            <a:off x="4728000" y="1602000"/>
            <a:ext cx="40116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 : 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 both lungs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adult: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200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ml of air/cm </a:t>
            </a:r>
            <a:r>
              <a:rPr b="0" i="0" lang="en" sz="1500" u="none" cap="none" strike="noStrike">
                <a:solidFill>
                  <a:srgbClr val="20212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H₂O</a:t>
            </a:r>
            <a:endParaRPr b="0" i="0" sz="1500" u="none" cap="none" strike="noStrike">
              <a:solidFill>
                <a:srgbClr val="20212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 lungs </a:t>
            </a:r>
            <a:r>
              <a:rPr b="0" i="0" lang="en" sz="1500" u="none" cap="none" strike="noStrike">
                <a:solidFill>
                  <a:srgbClr val="20212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&amp;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thorax </a:t>
            </a:r>
            <a:r>
              <a:rPr b="0" i="0" lang="en" sz="1500" u="none" cap="none" strike="noStrike">
                <a:solidFill>
                  <a:srgbClr val="20212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together: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110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ml/cm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500" u="none" cap="none" strike="noStrike">
                <a:solidFill>
                  <a:srgbClr val="20212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H₂O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682" name="Google Shape;6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3724" y="2782650"/>
            <a:ext cx="2055297" cy="2073274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3"/>
          <p:cNvSpPr/>
          <p:nvPr/>
        </p:nvSpPr>
        <p:spPr>
          <a:xfrm>
            <a:off x="7003777" y="2782650"/>
            <a:ext cx="2055300" cy="207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3"/>
          <p:cNvSpPr txBox="1"/>
          <p:nvPr/>
        </p:nvSpPr>
        <p:spPr>
          <a:xfrm>
            <a:off x="3968650" y="4126250"/>
            <a:ext cx="246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5" name="Google Shape;685;p13"/>
          <p:cNvSpPr txBox="1"/>
          <p:nvPr/>
        </p:nvSpPr>
        <p:spPr>
          <a:xfrm>
            <a:off x="4572000" y="3121825"/>
            <a:ext cx="2355000" cy="7851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439:</a:t>
            </a:r>
            <a:endParaRPr b="0" i="0" sz="13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Thick </a:t>
            </a:r>
            <a:r>
              <a:rPr b="0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rubber        </a:t>
            </a:r>
            <a:r>
              <a:rPr b="1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Low </a:t>
            </a:r>
            <a:r>
              <a:rPr b="0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compliance</a:t>
            </a:r>
            <a:endParaRPr b="0" i="0" sz="13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Thin </a:t>
            </a:r>
            <a:r>
              <a:rPr b="0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rubber           </a:t>
            </a:r>
            <a:r>
              <a:rPr b="1" lang="en" sz="13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</a:t>
            </a:r>
            <a:r>
              <a:rPr b="1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igh </a:t>
            </a:r>
            <a:r>
              <a:rPr b="0" i="0" lang="en" sz="13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compliance </a:t>
            </a:r>
            <a:endParaRPr b="0" i="0" sz="13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6" name="Google Shape;686;p13"/>
          <p:cNvSpPr/>
          <p:nvPr/>
        </p:nvSpPr>
        <p:spPr>
          <a:xfrm>
            <a:off x="5492875" y="3449875"/>
            <a:ext cx="251400" cy="1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7" name="Google Shape;687;p13"/>
          <p:cNvGrpSpPr/>
          <p:nvPr/>
        </p:nvGrpSpPr>
        <p:grpSpPr>
          <a:xfrm>
            <a:off x="7549467" y="287831"/>
            <a:ext cx="387681" cy="272572"/>
            <a:chOff x="3386036" y="1746339"/>
            <a:chExt cx="397907" cy="279762"/>
          </a:xfrm>
        </p:grpSpPr>
        <p:sp>
          <p:nvSpPr>
            <p:cNvPr id="688" name="Google Shape;688;p13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0000"/>
            </a:solidFill>
            <a:ln cap="flat" cmpd="sng" w="9525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9525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p13">
            <a:hlinkClick r:id="rId4"/>
          </p:cNvPr>
          <p:cNvSpPr txBox="1"/>
          <p:nvPr/>
        </p:nvSpPr>
        <p:spPr>
          <a:xfrm>
            <a:off x="7973700" y="84887"/>
            <a:ext cx="117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Helping video</a:t>
            </a:r>
            <a:endParaRPr b="1" i="0" sz="1400" u="sng" cap="none" strike="noStrike">
              <a:solidFill>
                <a:srgbClr val="0B539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1" name="Google Shape;691;p13">
            <a:hlinkClick r:id="rId5"/>
          </p:cNvPr>
          <p:cNvSpPr txBox="1"/>
          <p:nvPr/>
        </p:nvSpPr>
        <p:spPr>
          <a:xfrm>
            <a:off x="7973695" y="368256"/>
            <a:ext cx="117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Helping video</a:t>
            </a:r>
            <a:endParaRPr b="1" i="0" sz="1400" u="sng" cap="none" strike="noStrike">
              <a:solidFill>
                <a:srgbClr val="0B539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2" name="Google Shape;692;p13"/>
          <p:cNvSpPr/>
          <p:nvPr/>
        </p:nvSpPr>
        <p:spPr>
          <a:xfrm>
            <a:off x="5482288" y="3643200"/>
            <a:ext cx="251400" cy="1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4"/>
          <p:cNvSpPr txBox="1"/>
          <p:nvPr>
            <p:ph type="title"/>
          </p:nvPr>
        </p:nvSpPr>
        <p:spPr>
          <a:xfrm>
            <a:off x="2118350" y="449650"/>
            <a:ext cx="50022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chemeClr val="accent1"/>
                </a:solidFill>
              </a:rPr>
              <a:t>Compliance Diagram of the Lungs </a:t>
            </a:r>
            <a:endParaRPr/>
          </a:p>
        </p:txBody>
      </p:sp>
      <p:sp>
        <p:nvSpPr>
          <p:cNvPr id="698" name="Google Shape;698;p14"/>
          <p:cNvSpPr txBox="1"/>
          <p:nvPr/>
        </p:nvSpPr>
        <p:spPr>
          <a:xfrm>
            <a:off x="1576000" y="1576000"/>
            <a:ext cx="68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99" name="Google Shape;699;p14"/>
          <p:cNvSpPr txBox="1"/>
          <p:nvPr/>
        </p:nvSpPr>
        <p:spPr>
          <a:xfrm>
            <a:off x="610650" y="1086650"/>
            <a:ext cx="7596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characteristic 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of the compliance diagram are determined by the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elastic forces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the lungs. </a:t>
            </a:r>
            <a:endParaRPr b="0" i="0" sz="18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These can divided into: 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8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⅓ is due to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elastic </a:t>
            </a:r>
            <a:r>
              <a:rPr b="0" i="0" lang="en" sz="18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fibers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/</a:t>
            </a:r>
            <a:r>
              <a:rPr b="0" i="0" lang="en" sz="18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forces</a:t>
            </a:r>
            <a:r>
              <a:rPr b="0" i="0" lang="en" sz="18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of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tissue itself. </a:t>
            </a:r>
            <a:r>
              <a:rPr b="0" i="0" lang="en" sz="1800" u="sng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Caused by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elastin 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and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collagen 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fibers.      </a:t>
            </a:r>
            <a:endParaRPr b="0" i="0" sz="18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⅔ of the elastic forces caused by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surface tension of the fluid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that lines the inside walls of the alveoli and other lung air spaces. </a:t>
            </a:r>
            <a:endParaRPr b="0" i="0" sz="18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A61C00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endParaRPr b="0" i="0" sz="1500" u="none" cap="none" strike="noStrike">
              <a:solidFill>
                <a:srgbClr val="A61C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700" name="Google Shape;7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8750" y="2933125"/>
            <a:ext cx="2576526" cy="210862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4"/>
          <p:cNvSpPr/>
          <p:nvPr/>
        </p:nvSpPr>
        <p:spPr>
          <a:xfrm>
            <a:off x="6308750" y="2933147"/>
            <a:ext cx="2576400" cy="210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4"/>
          <p:cNvSpPr txBox="1"/>
          <p:nvPr/>
        </p:nvSpPr>
        <p:spPr>
          <a:xfrm>
            <a:off x="2610900" y="3802850"/>
            <a:ext cx="3596100" cy="3693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diagram shows compliance of the lungs only </a:t>
            </a:r>
            <a:endParaRPr b="0" i="0" sz="12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"/>
          <p:cNvSpPr txBox="1"/>
          <p:nvPr>
            <p:ph type="title"/>
          </p:nvPr>
        </p:nvSpPr>
        <p:spPr>
          <a:xfrm>
            <a:off x="1874800" y="320675"/>
            <a:ext cx="6220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Diseases Affecting Lung Compliance </a:t>
            </a:r>
            <a:endParaRPr sz="3000"/>
          </a:p>
        </p:txBody>
      </p:sp>
      <p:cxnSp>
        <p:nvCxnSpPr>
          <p:cNvPr id="708" name="Google Shape;708;p15"/>
          <p:cNvCxnSpPr/>
          <p:nvPr/>
        </p:nvCxnSpPr>
        <p:spPr>
          <a:xfrm>
            <a:off x="3696450" y="888300"/>
            <a:ext cx="14400" cy="38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09" name="Google Shape;709;p15"/>
          <p:cNvSpPr txBox="1"/>
          <p:nvPr/>
        </p:nvSpPr>
        <p:spPr>
          <a:xfrm>
            <a:off x="4051675" y="1085763"/>
            <a:ext cx="293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compliance is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reduced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: 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10" name="Google Shape;710;p15"/>
          <p:cNvSpPr txBox="1"/>
          <p:nvPr/>
        </p:nvSpPr>
        <p:spPr>
          <a:xfrm>
            <a:off x="696450" y="10857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compliance is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: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5"/>
          <p:cNvSpPr/>
          <p:nvPr/>
        </p:nvSpPr>
        <p:spPr>
          <a:xfrm>
            <a:off x="3941050" y="1518975"/>
            <a:ext cx="2201202" cy="630450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fibrosis 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12" name="Google Shape;712;p15"/>
          <p:cNvSpPr/>
          <p:nvPr/>
        </p:nvSpPr>
        <p:spPr>
          <a:xfrm>
            <a:off x="3941050" y="2256513"/>
            <a:ext cx="2201202" cy="630450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Edema 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13" name="Google Shape;713;p15"/>
          <p:cNvSpPr/>
          <p:nvPr/>
        </p:nvSpPr>
        <p:spPr>
          <a:xfrm>
            <a:off x="3941050" y="2994075"/>
            <a:ext cx="2201202" cy="630450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Diseases of chest wall:  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Kyphosis - scoliosis - paralysis of muscles. </a:t>
            </a:r>
            <a:endParaRPr b="0" i="0" sz="12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14" name="Google Shape;714;p15"/>
          <p:cNvSpPr/>
          <p:nvPr/>
        </p:nvSpPr>
        <p:spPr>
          <a:xfrm>
            <a:off x="796850" y="1487588"/>
            <a:ext cx="2201202" cy="630450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Emphysema 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15" name="Google Shape;715;p15"/>
          <p:cNvSpPr/>
          <p:nvPr/>
        </p:nvSpPr>
        <p:spPr>
          <a:xfrm rot="5400000">
            <a:off x="136175" y="1880325"/>
            <a:ext cx="702000" cy="458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5"/>
          <p:cNvSpPr txBox="1"/>
          <p:nvPr/>
        </p:nvSpPr>
        <p:spPr>
          <a:xfrm>
            <a:off x="629625" y="2364663"/>
            <a:ext cx="2765100" cy="10467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Because it destroys the alveolar septal tissue rich with with elastic fibers that normally oppose lung expansion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717" name="Google Shape;7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18513"/>
            <a:ext cx="2109300" cy="161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4700" y="3454475"/>
            <a:ext cx="2109300" cy="1740074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5"/>
          <p:cNvSpPr txBox="1"/>
          <p:nvPr/>
        </p:nvSpPr>
        <p:spPr>
          <a:xfrm>
            <a:off x="6255725" y="1518975"/>
            <a:ext cx="2521800" cy="7389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Elastic fibers are replaced by collagen (less elastic) , so the compliance will decrease </a:t>
            </a:r>
            <a:endParaRPr b="0" i="0" sz="12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0" name="Google Shape;720;p15"/>
          <p:cNvSpPr txBox="1"/>
          <p:nvPr/>
        </p:nvSpPr>
        <p:spPr>
          <a:xfrm>
            <a:off x="3882700" y="3731625"/>
            <a:ext cx="3000000" cy="5541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Kyphosis: </a:t>
            </a:r>
            <a:r>
              <a:rPr b="0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تحدب الظهر </a:t>
            </a:r>
            <a:endParaRPr b="0" i="0" sz="12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Scoliosis:</a:t>
            </a:r>
            <a:r>
              <a:rPr b="0" i="0" lang="en" sz="12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</a:t>
            </a:r>
            <a:r>
              <a:rPr b="0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(ميلان العمود الفقري) (الجنف) </a:t>
            </a:r>
            <a:endParaRPr b="1" i="0" sz="12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1" name="Google Shape;721;p15"/>
          <p:cNvSpPr txBox="1"/>
          <p:nvPr/>
        </p:nvSpPr>
        <p:spPr>
          <a:xfrm>
            <a:off x="2005825" y="974250"/>
            <a:ext cx="320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2" name="Google Shape;722;p15"/>
          <p:cNvSpPr txBox="1"/>
          <p:nvPr/>
        </p:nvSpPr>
        <p:spPr>
          <a:xfrm>
            <a:off x="2116950" y="788675"/>
            <a:ext cx="491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lung diseases will decrease the lung compliance, except </a:t>
            </a:r>
            <a:r>
              <a:rPr b="0" i="0" lang="en" sz="1200" u="sng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emphysema</a:t>
            </a:r>
            <a:endParaRPr b="0" i="0" sz="1200" u="sng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6"/>
          <p:cNvSpPr txBox="1"/>
          <p:nvPr>
            <p:ph type="title"/>
          </p:nvPr>
        </p:nvSpPr>
        <p:spPr>
          <a:xfrm>
            <a:off x="2443200" y="420950"/>
            <a:ext cx="3653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The Work of Inspiration  </a:t>
            </a:r>
            <a:endParaRPr sz="3000"/>
          </a:p>
        </p:txBody>
      </p:sp>
      <p:sp>
        <p:nvSpPr>
          <p:cNvPr id="728" name="Google Shape;728;p16"/>
          <p:cNvSpPr txBox="1"/>
          <p:nvPr/>
        </p:nvSpPr>
        <p:spPr>
          <a:xfrm>
            <a:off x="867300" y="1246475"/>
            <a:ext cx="522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work of inspiration is divided into three parts: 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29" name="Google Shape;729;p16"/>
          <p:cNvGrpSpPr/>
          <p:nvPr/>
        </p:nvGrpSpPr>
        <p:grpSpPr>
          <a:xfrm>
            <a:off x="691187" y="1775906"/>
            <a:ext cx="7675745" cy="745528"/>
            <a:chOff x="4411970" y="3131459"/>
            <a:chExt cx="710520" cy="117399"/>
          </a:xfrm>
        </p:grpSpPr>
        <p:sp>
          <p:nvSpPr>
            <p:cNvPr id="730" name="Google Shape;730;p16"/>
            <p:cNvSpPr/>
            <p:nvPr/>
          </p:nvSpPr>
          <p:spPr>
            <a:xfrm>
              <a:off x="4411970" y="3131459"/>
              <a:ext cx="710520" cy="117397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CFE2F3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                                                 Hh      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        </a:t>
              </a:r>
              <a:r>
                <a:rPr b="0" i="0" lang="en" sz="1200" u="none" cap="none" strike="noStrike">
                  <a:solidFill>
                    <a:srgbClr val="A61C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Expand the lungs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against the lung and chest </a:t>
              </a:r>
              <a:r>
                <a:rPr b="0" i="0" lang="en" sz="1200" u="none" cap="none" strike="noStrike">
                  <a:solidFill>
                    <a:srgbClr val="A61C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elastic forces</a:t>
              </a:r>
              <a:r>
                <a:rPr b="0" i="0" lang="en" sz="1200" u="none" cap="none" strike="noStrike">
                  <a:solidFill>
                    <a:srgbClr val="3D85C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(65%) </a:t>
              </a:r>
              <a:endParaRPr b="0" i="0" sz="12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4411971" y="3131461"/>
              <a:ext cx="233735" cy="117397"/>
            </a:xfrm>
            <a:custGeom>
              <a:rect b="b" l="l" r="r" t="t"/>
              <a:pathLst>
                <a:path extrusionOk="0" h="2600" w="3721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rgbClr val="CFE2F3"/>
            </a:solidFill>
            <a:ln cap="flat" cmpd="sng" w="9525">
              <a:solidFill>
                <a:srgbClr val="CFE2F3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Compliance/elastic work 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32" name="Google Shape;732;p16"/>
          <p:cNvGrpSpPr/>
          <p:nvPr/>
        </p:nvGrpSpPr>
        <p:grpSpPr>
          <a:xfrm>
            <a:off x="698840" y="2630356"/>
            <a:ext cx="7675745" cy="745528"/>
            <a:chOff x="4411970" y="3131459"/>
            <a:chExt cx="710520" cy="117399"/>
          </a:xfrm>
        </p:grpSpPr>
        <p:sp>
          <p:nvSpPr>
            <p:cNvPr id="733" name="Google Shape;733;p16"/>
            <p:cNvSpPr/>
            <p:nvPr/>
          </p:nvSpPr>
          <p:spPr>
            <a:xfrm>
              <a:off x="4411970" y="3131459"/>
              <a:ext cx="710520" cy="117397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E2F3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                 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 </a:t>
              </a:r>
              <a:r>
                <a:rPr b="0" i="0" lang="en" sz="1200" u="none" cap="none" strike="noStrike">
                  <a:solidFill>
                    <a:srgbClr val="A61C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overcome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the </a:t>
              </a:r>
              <a:r>
                <a:rPr b="0" i="0" lang="en" sz="1200" u="none" cap="none" strike="noStrike">
                  <a:solidFill>
                    <a:srgbClr val="A61C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viscosity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of the lung and chest wall structures. </a:t>
              </a:r>
              <a:r>
                <a:rPr b="0" i="0" lang="en" sz="1200" u="none" cap="none" strike="noStrike">
                  <a:solidFill>
                    <a:srgbClr val="3D85C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(7%)</a:t>
              </a:r>
              <a:endParaRPr b="0" i="0" sz="12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4411971" y="3131461"/>
              <a:ext cx="233735" cy="117397"/>
            </a:xfrm>
            <a:custGeom>
              <a:rect b="b" l="l" r="r" t="t"/>
              <a:pathLst>
                <a:path extrusionOk="0" h="2600" w="3721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rgbClr val="CFE2F3"/>
            </a:solidFill>
            <a:ln cap="flat" cmpd="sng" w="9525">
              <a:solidFill>
                <a:srgbClr val="CFE2F3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Tissue resistance work 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35" name="Google Shape;735;p16"/>
          <p:cNvGrpSpPr/>
          <p:nvPr/>
        </p:nvGrpSpPr>
        <p:grpSpPr>
          <a:xfrm>
            <a:off x="691343" y="3484806"/>
            <a:ext cx="7675745" cy="745528"/>
            <a:chOff x="4411970" y="3131459"/>
            <a:chExt cx="710520" cy="117399"/>
          </a:xfrm>
        </p:grpSpPr>
        <p:sp>
          <p:nvSpPr>
            <p:cNvPr id="736" name="Google Shape;736;p16"/>
            <p:cNvSpPr/>
            <p:nvPr/>
          </p:nvSpPr>
          <p:spPr>
            <a:xfrm>
              <a:off x="4411970" y="3131459"/>
              <a:ext cx="710520" cy="117397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E2F3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                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Required to </a:t>
              </a:r>
              <a:r>
                <a:rPr b="0" i="0" lang="en" sz="1200" u="none" cap="none" strike="noStrike">
                  <a:solidFill>
                    <a:srgbClr val="A61C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overcome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airway </a:t>
              </a:r>
              <a:r>
                <a:rPr b="0" i="0" lang="en" sz="1200" u="none" cap="none" strike="noStrike">
                  <a:solidFill>
                    <a:srgbClr val="A61C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resistance </a:t>
              </a:r>
              <a:r>
                <a:rPr b="0" i="0" lang="en" sz="1200" u="none" cap="none" strike="noStrik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during the movement of air in the lungs.</a:t>
              </a:r>
              <a:r>
                <a:rPr b="0" i="0" lang="en" sz="1200" u="none" cap="none" strike="noStrike">
                  <a:solidFill>
                    <a:srgbClr val="3D85C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(28%) </a:t>
              </a:r>
              <a:endParaRPr b="0" i="0" sz="12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4411971" y="3131461"/>
              <a:ext cx="233735" cy="117397"/>
            </a:xfrm>
            <a:custGeom>
              <a:rect b="b" l="l" r="r" t="t"/>
              <a:pathLst>
                <a:path extrusionOk="0" h="2600" w="3721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rgbClr val="CFE2F3"/>
            </a:solidFill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Airway resistance work 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38" name="Google Shape;738;p16"/>
          <p:cNvSpPr txBox="1"/>
          <p:nvPr/>
        </p:nvSpPr>
        <p:spPr>
          <a:xfrm>
            <a:off x="698850" y="4412825"/>
            <a:ext cx="6475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diseases all 3 types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work are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739" name="Google Shape;7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875" y="0"/>
            <a:ext cx="2539125" cy="17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7"/>
          <p:cNvSpPr txBox="1"/>
          <p:nvPr>
            <p:ph type="title"/>
          </p:nvPr>
        </p:nvSpPr>
        <p:spPr>
          <a:xfrm>
            <a:off x="2300125" y="607225"/>
            <a:ext cx="4944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Energy Required for Respiration </a:t>
            </a:r>
            <a:endParaRPr sz="3000"/>
          </a:p>
        </p:txBody>
      </p:sp>
      <p:sp>
        <p:nvSpPr>
          <p:cNvPr id="745" name="Google Shape;745;p17"/>
          <p:cNvSpPr txBox="1"/>
          <p:nvPr/>
        </p:nvSpPr>
        <p:spPr>
          <a:xfrm>
            <a:off x="1104775" y="1467825"/>
            <a:ext cx="7335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Energy 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required for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respiration 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3-5%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total energy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expended 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18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used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 by the body.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Heavy exercise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 can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 50 folds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especially if the person has</a:t>
            </a:r>
            <a:r>
              <a:rPr b="0" i="0" lang="en" sz="1800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i="0" lang="en" sz="1800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any degree of </a:t>
            </a:r>
            <a:r>
              <a:rPr b="1" i="0" lang="en" sz="1800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 </a:t>
            </a:r>
            <a:r>
              <a:rPr b="1" i="0" lang="en" sz="1800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</a:t>
            </a:r>
            <a:r>
              <a:rPr b="1" i="0" lang="en" sz="1800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resistance</a:t>
            </a:r>
            <a:r>
              <a:rPr b="0" i="0" lang="en" sz="1800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800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 </a:t>
            </a:r>
            <a:r>
              <a:rPr b="1" i="0" lang="en" sz="1800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decreased </a:t>
            </a:r>
            <a:r>
              <a:rPr b="1" i="0" lang="en" sz="1800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</a:t>
            </a:r>
            <a:r>
              <a:rPr b="1" i="0" lang="en" sz="1800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compliance</a:t>
            </a:r>
            <a:r>
              <a:rPr b="1" i="0" lang="en" sz="1800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endParaRPr b="1" i="0" sz="1800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One of the major limitations on the  intensity of exercise that can be performed is the person’s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ability 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provide enough muscle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energy 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 the </a:t>
            </a:r>
            <a:r>
              <a:rPr b="0" i="0" lang="en" sz="18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respiratory 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process alone. 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387259" y="1548679"/>
            <a:ext cx="615120" cy="615219"/>
            <a:chOff x="2565073" y="2075876"/>
            <a:chExt cx="672483" cy="672517"/>
          </a:xfrm>
        </p:grpSpPr>
        <p:sp>
          <p:nvSpPr>
            <p:cNvPr id="747" name="Google Shape;747;p17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17"/>
          <p:cNvGrpSpPr/>
          <p:nvPr/>
        </p:nvGrpSpPr>
        <p:grpSpPr>
          <a:xfrm>
            <a:off x="387259" y="2397516"/>
            <a:ext cx="615120" cy="615219"/>
            <a:chOff x="2565073" y="2075876"/>
            <a:chExt cx="672483" cy="672517"/>
          </a:xfrm>
        </p:grpSpPr>
        <p:sp>
          <p:nvSpPr>
            <p:cNvPr id="754" name="Google Shape;754;p17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17"/>
          <p:cNvGrpSpPr/>
          <p:nvPr/>
        </p:nvGrpSpPr>
        <p:grpSpPr>
          <a:xfrm>
            <a:off x="387253" y="3246353"/>
            <a:ext cx="615120" cy="615219"/>
            <a:chOff x="2565073" y="2075876"/>
            <a:chExt cx="672483" cy="672517"/>
          </a:xfrm>
        </p:grpSpPr>
        <p:sp>
          <p:nvSpPr>
            <p:cNvPr id="761" name="Google Shape;761;p17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8"/>
          <p:cNvSpPr txBox="1"/>
          <p:nvPr>
            <p:ph type="title"/>
          </p:nvPr>
        </p:nvSpPr>
        <p:spPr>
          <a:xfrm>
            <a:off x="655650" y="324618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MCQ</a:t>
            </a:r>
            <a:endParaRPr sz="3000"/>
          </a:p>
        </p:txBody>
      </p:sp>
      <p:graphicFrame>
        <p:nvGraphicFramePr>
          <p:cNvPr id="772" name="Google Shape;772;p18"/>
          <p:cNvGraphicFramePr/>
          <p:nvPr/>
        </p:nvGraphicFramePr>
        <p:xfrm>
          <a:off x="655650" y="9118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{B7320792-9222-4AD3-93BA-47BFBD9C2B3B}</a:tableStyleId>
              </a:tblPr>
              <a:tblGrid>
                <a:gridCol w="1958175"/>
                <a:gridCol w="1958175"/>
                <a:gridCol w="1958175"/>
                <a:gridCol w="1958175"/>
              </a:tblGrid>
              <a:tr h="46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1- A healthy 25-year-old medical student participates in a 10km charity run for an american heart association. Which muscle does the student use (contract) during the </a:t>
                      </a:r>
                      <a:r>
                        <a:rPr lang="en" sz="1200" u="sng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expiration?</a:t>
                      </a:r>
                      <a:endParaRPr sz="1200" u="sng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A) Diaphragm and external intercostal</a:t>
                      </a:r>
                      <a:endParaRPr sz="10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B) Diaphragm and internal intercostal</a:t>
                      </a:r>
                      <a:endParaRPr sz="10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C) Internal intercostal and abdominal recti </a:t>
                      </a:r>
                      <a:endParaRPr sz="10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D) Scaleni</a:t>
                      </a:r>
                      <a:endParaRPr sz="10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2- The pleural pressure of normal 56-years old woman is approximately -5 cm </a:t>
                      </a:r>
                      <a:r>
                        <a:rPr lang="en" sz="1200" u="none" cap="none" strike="noStrike">
                          <a:solidFill>
                            <a:srgbClr val="20212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H₂O during resting conditions immediately before inspiration, what is the pleural pressure in (cm H₂O) during </a:t>
                      </a:r>
                      <a:r>
                        <a:rPr lang="en" sz="1200" u="sng" cap="none" strike="noStrike">
                          <a:solidFill>
                            <a:srgbClr val="20212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inspiration</a:t>
                      </a:r>
                      <a:r>
                        <a:rPr lang="en" sz="1200" u="none" cap="none" strike="noStrike">
                          <a:solidFill>
                            <a:srgbClr val="20212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?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6250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Fira Sans Extra Condensed"/>
                        <a:buAutoNum type="alphaUcParenR"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+1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B) +4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C) 0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D) -7.5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3- Using the equation PV=constant; if the volume of thoracic cavity decreases, the </a:t>
                      </a:r>
                      <a:r>
                        <a:rPr lang="en" sz="1200" u="sng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pressure</a:t>
                      </a: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inside the thoracic cavity will..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6250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Fira Sans Extra Condensed"/>
                        <a:buAutoNum type="alphaUcParenR"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Increase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B)  Decrease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C)  Stay the same 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-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4- When the pressure within the thoracic cavity </a:t>
                      </a:r>
                      <a:r>
                        <a:rPr lang="en" sz="1200" u="sng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decreases</a:t>
                      </a: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(compared to atmospheric pressure) air will……………….the lungs 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6250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Fira Sans Extra Condensed"/>
                        <a:buAutoNum type="alphaUcParenR"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Exit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B)   Enter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C)  Not enter or exit</a:t>
                      </a:r>
                      <a:endParaRPr sz="12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73" name="Google Shape;773;p18"/>
          <p:cNvSpPr txBox="1"/>
          <p:nvPr/>
        </p:nvSpPr>
        <p:spPr>
          <a:xfrm>
            <a:off x="8371056" y="4189200"/>
            <a:ext cx="903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</a:t>
            </a: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Answers :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Fira Sans Extra Condensed"/>
              <a:buAutoNum type="arabicParenR"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 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Fira Sans Extra Condensed"/>
              <a:buAutoNum type="arabicParenR"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 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Fira Sans Extra Condensed"/>
              <a:buAutoNum type="arabicParenR"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Fira Sans Extra Condensed"/>
              <a:buAutoNum type="arabicParenR"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774" name="Google Shape;774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5525" y="51250"/>
            <a:ext cx="597000" cy="5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8"/>
          <p:cNvSpPr txBox="1"/>
          <p:nvPr/>
        </p:nvSpPr>
        <p:spPr>
          <a:xfrm>
            <a:off x="6497725" y="41950"/>
            <a:ext cx="172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 more questions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Click here 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76" name="Google Shape;776;p18"/>
          <p:cNvSpPr/>
          <p:nvPr/>
        </p:nvSpPr>
        <p:spPr>
          <a:xfrm>
            <a:off x="6559225" y="92650"/>
            <a:ext cx="1598400" cy="51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77" name="Google Shape;777;p18"/>
          <p:cNvCxnSpPr>
            <a:stCxn id="776" idx="3"/>
            <a:endCxn id="774" idx="1"/>
          </p:cNvCxnSpPr>
          <p:nvPr/>
        </p:nvCxnSpPr>
        <p:spPr>
          <a:xfrm>
            <a:off x="8157625" y="349750"/>
            <a:ext cx="327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9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SAQ</a:t>
            </a:r>
            <a:endParaRPr sz="3000"/>
          </a:p>
        </p:txBody>
      </p:sp>
      <p:sp>
        <p:nvSpPr>
          <p:cNvPr id="783" name="Google Shape;783;p19"/>
          <p:cNvSpPr txBox="1"/>
          <p:nvPr/>
        </p:nvSpPr>
        <p:spPr>
          <a:xfrm>
            <a:off x="921774" y="2145890"/>
            <a:ext cx="7300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84" name="Google Shape;784;p19"/>
          <p:cNvSpPr txBox="1"/>
          <p:nvPr/>
        </p:nvSpPr>
        <p:spPr>
          <a:xfrm>
            <a:off x="453979" y="1217543"/>
            <a:ext cx="73005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1-Enumerate the different types of work of inspiration?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2-explain the compliance of the lung?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3-why the emphysema increased the lung compliance?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85" name="Google Shape;785;p19"/>
          <p:cNvCxnSpPr/>
          <p:nvPr/>
        </p:nvCxnSpPr>
        <p:spPr>
          <a:xfrm flipH="1">
            <a:off x="4555954" y="1217543"/>
            <a:ext cx="32100" cy="29619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86" name="Google Shape;786;p19"/>
          <p:cNvSpPr txBox="1"/>
          <p:nvPr/>
        </p:nvSpPr>
        <p:spPr>
          <a:xfrm>
            <a:off x="4896018" y="1267200"/>
            <a:ext cx="39003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Answers</a:t>
            </a:r>
            <a:r>
              <a:rPr b="0" i="0" lang="en" sz="14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 : </a:t>
            </a:r>
            <a:endParaRPr b="0" i="0" sz="1400" u="none" cap="none" strike="noStrike">
              <a:solidFill>
                <a:srgbClr val="6666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1- compliance/elastic work, tissue resistance work, airway resistance work</a:t>
            </a:r>
            <a:endParaRPr b="0" i="0" sz="12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2-</a:t>
            </a:r>
            <a:r>
              <a:rPr b="0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extent to which the lungs will expand for each unit increase in the transpulmonary pressure is called the lung compliance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(CL), also is the ratio of the change in the lung  volume produced per unit change in the distending (transpulmonary/recoli) pressure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3- Because it destroys the alveolar septal tissue rich with with elastic fibers that normally oppose lung expansion</a:t>
            </a:r>
            <a:r>
              <a:rPr b="0" i="0" lang="en" sz="12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b="0" i="0" sz="12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"/>
          <p:cNvSpPr txBox="1"/>
          <p:nvPr>
            <p:ph type="title"/>
          </p:nvPr>
        </p:nvSpPr>
        <p:spPr>
          <a:xfrm>
            <a:off x="403509" y="177888"/>
            <a:ext cx="7715400" cy="4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Objectives:</a:t>
            </a:r>
            <a:r>
              <a:rPr b="0" lang="en" sz="3000"/>
              <a:t> 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By the end of this lecture you will be able to</a:t>
            </a:r>
            <a:r>
              <a:rPr lang="en" sz="1500"/>
              <a:t>: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1-  List  the  muscles  of  respiration  and  describe  their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roles during inspiration and expiration.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2- Identify the importance of the following pressures in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respiration:  atmospheric,  intra-alveolar,  intrapleural,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and transpulmonary.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3-  Explain  why  intrapleural  pressure  is  always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subatmospheric  under  normal  conditions,  and  the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significance  of  the  thin  layer  of  the  intrapleural  fluid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surrounding the lung.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4-  Define  lung  compliance  and  list  the  determinants  of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500">
                <a:solidFill>
                  <a:schemeClr val="dk1"/>
                </a:solidFill>
              </a:rPr>
              <a:t>compliance.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0cd50e84cc_0_4"/>
          <p:cNvSpPr txBox="1"/>
          <p:nvPr/>
        </p:nvSpPr>
        <p:spPr>
          <a:xfrm>
            <a:off x="1870952" y="1162525"/>
            <a:ext cx="540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Deema aljuribah       </a:t>
            </a:r>
            <a:r>
              <a:rPr b="1" lang="en" sz="1700">
                <a:solidFill>
                  <a:schemeClr val="accent1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Mishal Alsuwayegh</a:t>
            </a:r>
            <a:r>
              <a:rPr b="1" lang="en"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Waleed Alrashoud</a:t>
            </a:r>
            <a:endParaRPr b="1" sz="17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92" name="Google Shape;792;g10cd50e84cc_0_4"/>
          <p:cNvSpPr txBox="1"/>
          <p:nvPr/>
        </p:nvSpPr>
        <p:spPr>
          <a:xfrm>
            <a:off x="2580900" y="2114250"/>
            <a:ext cx="2116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Maram Beyari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Raghad Alnadeef</a:t>
            </a:r>
            <a:endParaRPr sz="1500">
              <a:solidFill>
                <a:schemeClr val="accent1"/>
              </a:solidFill>
              <a:highlight>
                <a:srgbClr val="C9DAF8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Hend Almogary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Farah Alfayez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Kadi aldoosari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Farah Alqazlan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Ghada Binslmah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Shatha Alshabani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Raghad Alkhudair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93" name="Google Shape;793;g10cd50e84cc_0_4"/>
          <p:cNvSpPr txBox="1"/>
          <p:nvPr/>
        </p:nvSpPr>
        <p:spPr>
          <a:xfrm>
            <a:off x="2580897" y="632080"/>
            <a:ext cx="398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leaders </a:t>
            </a:r>
            <a:endParaRPr b="1" sz="2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94" name="Google Shape;794;g10cd50e84cc_0_4"/>
          <p:cNvSpPr txBox="1"/>
          <p:nvPr/>
        </p:nvSpPr>
        <p:spPr>
          <a:xfrm>
            <a:off x="2580897" y="1606828"/>
            <a:ext cx="398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members </a:t>
            </a:r>
            <a:endParaRPr b="1" sz="2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95" name="Google Shape;795;g10cd50e84cc_0_4"/>
          <p:cNvSpPr txBox="1"/>
          <p:nvPr/>
        </p:nvSpPr>
        <p:spPr>
          <a:xfrm>
            <a:off x="4549202" y="2114250"/>
            <a:ext cx="2013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Faisal Ali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Othman Aldraihem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Abdullah Alqarni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Rayan Alotaibi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Faisal Alkhunein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Mishari Alenezi </a:t>
            </a:r>
            <a:endParaRPr sz="1500">
              <a:solidFill>
                <a:schemeClr val="accent1"/>
              </a:solidFill>
              <a:highlight>
                <a:srgbClr val="C9DAF8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Bandar Almutiri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Fahad Alhelelah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Rayan Bosaid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96" name="Google Shape;796;g10cd50e84cc_0_4"/>
          <p:cNvSpPr txBox="1"/>
          <p:nvPr/>
        </p:nvSpPr>
        <p:spPr>
          <a:xfrm>
            <a:off x="6563105" y="2106425"/>
            <a:ext cx="1870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Ibraheem Alkanhal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Saad Alhammad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Emad Almutairi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Ahmad Almarshed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Salman Almutaz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Osama Alzahrani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97" name="Google Shape;797;g10cd50e84cc_0_4"/>
          <p:cNvGrpSpPr/>
          <p:nvPr/>
        </p:nvGrpSpPr>
        <p:grpSpPr>
          <a:xfrm>
            <a:off x="110297" y="4830090"/>
            <a:ext cx="421927" cy="264068"/>
            <a:chOff x="-1199300" y="3279250"/>
            <a:chExt cx="293025" cy="206400"/>
          </a:xfrm>
        </p:grpSpPr>
        <p:sp>
          <p:nvSpPr>
            <p:cNvPr id="798" name="Google Shape;798;g10cd50e84cc_0_4"/>
            <p:cNvSpPr/>
            <p:nvPr/>
          </p:nvSpPr>
          <p:spPr>
            <a:xfrm>
              <a:off x="-1183550" y="3395050"/>
              <a:ext cx="261525" cy="90600"/>
            </a:xfrm>
            <a:custGeom>
              <a:rect b="b" l="l" r="r" t="t"/>
              <a:pathLst>
                <a:path extrusionOk="0" h="3624" w="10461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g10cd50e84cc_0_4"/>
            <p:cNvSpPr/>
            <p:nvPr/>
          </p:nvSpPr>
          <p:spPr>
            <a:xfrm>
              <a:off x="-1184325" y="3279250"/>
              <a:ext cx="261500" cy="129400"/>
            </a:xfrm>
            <a:custGeom>
              <a:rect b="b" l="l" r="r" t="t"/>
              <a:pathLst>
                <a:path extrusionOk="0" h="5176" w="1046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g10cd50e84cc_0_4"/>
            <p:cNvSpPr/>
            <p:nvPr/>
          </p:nvSpPr>
          <p:spPr>
            <a:xfrm>
              <a:off x="-1199300" y="3294225"/>
              <a:ext cx="90600" cy="175650"/>
            </a:xfrm>
            <a:custGeom>
              <a:rect b="b" l="l" r="r" t="t"/>
              <a:pathLst>
                <a:path extrusionOk="0" h="7026" w="3624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g10cd50e84cc_0_4"/>
            <p:cNvSpPr/>
            <p:nvPr/>
          </p:nvSpPr>
          <p:spPr>
            <a:xfrm>
              <a:off x="-996875" y="3294225"/>
              <a:ext cx="90600" cy="177225"/>
            </a:xfrm>
            <a:custGeom>
              <a:rect b="b" l="l" r="r" t="t"/>
              <a:pathLst>
                <a:path extrusionOk="0" h="7089" w="3624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g10cd50e84cc_0_4"/>
          <p:cNvSpPr txBox="1"/>
          <p:nvPr/>
        </p:nvSpPr>
        <p:spPr>
          <a:xfrm>
            <a:off x="532224" y="4763980"/>
            <a:ext cx="42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Physio442@gmail.com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3" name="Google Shape;803;g10cd50e84cc_0_4"/>
          <p:cNvSpPr txBox="1"/>
          <p:nvPr/>
        </p:nvSpPr>
        <p:spPr>
          <a:xfrm>
            <a:off x="799200" y="2221925"/>
            <a:ext cx="1781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Haifa Almuddahi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Haifa Alamri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Jana Alhazmi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Meznah Ahmad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Maha Alkoryshy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4" name="Google Shape;804;g10cd50e84cc_0_4"/>
          <p:cNvSpPr txBox="1"/>
          <p:nvPr/>
        </p:nvSpPr>
        <p:spPr>
          <a:xfrm>
            <a:off x="2865923" y="4763981"/>
            <a:ext cx="73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Thanks to </a:t>
            </a:r>
            <a:r>
              <a:rPr lang="en"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Raneem Alwatban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for the notes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"/>
          <p:cNvSpPr txBox="1"/>
          <p:nvPr/>
        </p:nvSpPr>
        <p:spPr>
          <a:xfrm>
            <a:off x="1498125" y="605388"/>
            <a:ext cx="6147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1" name="Google Shape;351;p3"/>
          <p:cNvSpPr txBox="1"/>
          <p:nvPr/>
        </p:nvSpPr>
        <p:spPr>
          <a:xfrm>
            <a:off x="2191158" y="505050"/>
            <a:ext cx="614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Mechanics of Breathing</a:t>
            </a:r>
            <a:endParaRPr b="1" i="0" sz="30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52" name="Google Shape;352;p3"/>
          <p:cNvGrpSpPr/>
          <p:nvPr/>
        </p:nvGrpSpPr>
        <p:grpSpPr>
          <a:xfrm>
            <a:off x="1256642" y="543446"/>
            <a:ext cx="678789" cy="646494"/>
            <a:chOff x="4049800" y="640400"/>
            <a:chExt cx="858900" cy="858900"/>
          </a:xfrm>
        </p:grpSpPr>
        <p:sp>
          <p:nvSpPr>
            <p:cNvPr id="353" name="Google Shape;353;p3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25000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7914150" name="adj1"/>
                <a:gd fmla="val 0" name="adj2"/>
                <a:gd fmla="val 25000" name="adj3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3"/>
          <p:cNvGrpSpPr/>
          <p:nvPr/>
        </p:nvGrpSpPr>
        <p:grpSpPr>
          <a:xfrm>
            <a:off x="335398" y="1548480"/>
            <a:ext cx="555653" cy="568224"/>
            <a:chOff x="4820425" y="1329900"/>
            <a:chExt cx="70175" cy="70350"/>
          </a:xfrm>
        </p:grpSpPr>
        <p:sp>
          <p:nvSpPr>
            <p:cNvPr id="356" name="Google Shape;356;p3"/>
            <p:cNvSpPr/>
            <p:nvPr/>
          </p:nvSpPr>
          <p:spPr>
            <a:xfrm>
              <a:off x="4862975" y="1335475"/>
              <a:ext cx="27625" cy="34650"/>
            </a:xfrm>
            <a:custGeom>
              <a:rect b="b" l="l" r="r" t="t"/>
              <a:pathLst>
                <a:path extrusionOk="0" h="1386" w="1105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5F7D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820425" y="1360000"/>
              <a:ext cx="27625" cy="34650"/>
            </a:xfrm>
            <a:custGeom>
              <a:rect b="b" l="l" r="r" t="t"/>
              <a:pathLst>
                <a:path extrusionOk="0" h="1386" w="1105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850375" y="1372800"/>
              <a:ext cx="34625" cy="27450"/>
            </a:xfrm>
            <a:custGeom>
              <a:rect b="b" l="l" r="r" t="t"/>
              <a:pathLst>
                <a:path extrusionOk="0" h="1098" w="1385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825850" y="1329900"/>
              <a:ext cx="34625" cy="27975"/>
            </a:xfrm>
            <a:custGeom>
              <a:rect b="b" l="l" r="r" t="t"/>
              <a:pathLst>
                <a:path extrusionOk="0" h="1119" w="1385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3"/>
          <p:cNvSpPr txBox="1"/>
          <p:nvPr/>
        </p:nvSpPr>
        <p:spPr>
          <a:xfrm>
            <a:off x="1023558" y="1631036"/>
            <a:ext cx="73152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Ventilation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: The physical movement of air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into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and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out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of the lungs. 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361" name="Google Shape;361;p3"/>
          <p:cNvGrpSpPr/>
          <p:nvPr/>
        </p:nvGrpSpPr>
        <p:grpSpPr>
          <a:xfrm>
            <a:off x="335408" y="2450630"/>
            <a:ext cx="555653" cy="568224"/>
            <a:chOff x="4820425" y="1329900"/>
            <a:chExt cx="70175" cy="70350"/>
          </a:xfrm>
        </p:grpSpPr>
        <p:sp>
          <p:nvSpPr>
            <p:cNvPr id="362" name="Google Shape;362;p3"/>
            <p:cNvSpPr/>
            <p:nvPr/>
          </p:nvSpPr>
          <p:spPr>
            <a:xfrm>
              <a:off x="4862975" y="1335475"/>
              <a:ext cx="27625" cy="34650"/>
            </a:xfrm>
            <a:custGeom>
              <a:rect b="b" l="l" r="r" t="t"/>
              <a:pathLst>
                <a:path extrusionOk="0" h="1386" w="1105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5F7D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820425" y="1360000"/>
              <a:ext cx="27625" cy="34650"/>
            </a:xfrm>
            <a:custGeom>
              <a:rect b="b" l="l" r="r" t="t"/>
              <a:pathLst>
                <a:path extrusionOk="0" h="1386" w="1105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850375" y="1372800"/>
              <a:ext cx="34625" cy="27450"/>
            </a:xfrm>
            <a:custGeom>
              <a:rect b="b" l="l" r="r" t="t"/>
              <a:pathLst>
                <a:path extrusionOk="0" h="1098" w="1385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4825850" y="1329900"/>
              <a:ext cx="34625" cy="27975"/>
            </a:xfrm>
            <a:custGeom>
              <a:rect b="b" l="l" r="r" t="t"/>
              <a:pathLst>
                <a:path extrusionOk="0" h="1119" w="1385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3"/>
          <p:cNvSpPr txBox="1"/>
          <p:nvPr/>
        </p:nvSpPr>
        <p:spPr>
          <a:xfrm>
            <a:off x="1023550" y="2321722"/>
            <a:ext cx="7315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 movement depends upon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Boyle’s Law 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X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= K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P1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x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V1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=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P2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x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V2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P= pressure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V= volume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 =constant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P is inversely proportional to the V</a:t>
            </a:r>
            <a:endParaRPr b="0" i="0" sz="1500" u="none" cap="none" strike="noStrike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67" name="Google Shape;367;p3"/>
          <p:cNvGrpSpPr/>
          <p:nvPr/>
        </p:nvGrpSpPr>
        <p:grpSpPr>
          <a:xfrm>
            <a:off x="335392" y="3857512"/>
            <a:ext cx="555653" cy="568224"/>
            <a:chOff x="4820425" y="1329900"/>
            <a:chExt cx="70175" cy="70350"/>
          </a:xfrm>
        </p:grpSpPr>
        <p:sp>
          <p:nvSpPr>
            <p:cNvPr id="368" name="Google Shape;368;p3"/>
            <p:cNvSpPr/>
            <p:nvPr/>
          </p:nvSpPr>
          <p:spPr>
            <a:xfrm>
              <a:off x="4862975" y="1335475"/>
              <a:ext cx="27625" cy="34650"/>
            </a:xfrm>
            <a:custGeom>
              <a:rect b="b" l="l" r="r" t="t"/>
              <a:pathLst>
                <a:path extrusionOk="0" h="1386" w="1105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5F7D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820425" y="1360000"/>
              <a:ext cx="27625" cy="34650"/>
            </a:xfrm>
            <a:custGeom>
              <a:rect b="b" l="l" r="r" t="t"/>
              <a:pathLst>
                <a:path extrusionOk="0" h="1386" w="1105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850375" y="1372800"/>
              <a:ext cx="34625" cy="27450"/>
            </a:xfrm>
            <a:custGeom>
              <a:rect b="b" l="l" r="r" t="t"/>
              <a:pathLst>
                <a:path extrusionOk="0" h="1098" w="1385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825850" y="1329900"/>
              <a:ext cx="34625" cy="27975"/>
            </a:xfrm>
            <a:custGeom>
              <a:rect b="b" l="l" r="r" t="t"/>
              <a:pathLst>
                <a:path extrusionOk="0" h="1119" w="1385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3"/>
          <p:cNvSpPr txBox="1"/>
          <p:nvPr/>
        </p:nvSpPr>
        <p:spPr>
          <a:xfrm>
            <a:off x="1030950" y="4036275"/>
            <a:ext cx="70821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Volume depends on the movement of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diaphragm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&amp; </a:t>
            </a: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ribs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73" name="Google Shape;3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600" y="2223900"/>
            <a:ext cx="2060900" cy="14787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4" name="Google Shape;374;p3"/>
          <p:cNvSpPr txBox="1"/>
          <p:nvPr/>
        </p:nvSpPr>
        <p:spPr>
          <a:xfrm>
            <a:off x="3980500" y="2865000"/>
            <a:ext cx="271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في حالة الشهيق يقل الضغط وتزيد الكثافة </a:t>
            </a:r>
            <a:endParaRPr b="0" i="0" sz="12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في الزفير يزيد الضغط وتقل الكثافة </a:t>
            </a:r>
            <a:endParaRPr b="0" i="0" sz="12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200"/>
              <a:buFont typeface="Fira Sans Extra Condensed"/>
              <a:buChar char="-"/>
            </a:pPr>
            <a:r>
              <a:rPr b="0" i="0" lang="en" sz="12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العلاقة بين P , V عكسية, اذا زاد واحد يقل الثاني والعكس صحيح </a:t>
            </a:r>
            <a:endParaRPr b="0" i="0" sz="12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75" name="Google Shape;375;p3"/>
          <p:cNvGrpSpPr/>
          <p:nvPr/>
        </p:nvGrpSpPr>
        <p:grpSpPr>
          <a:xfrm>
            <a:off x="7541841" y="146744"/>
            <a:ext cx="387681" cy="272572"/>
            <a:chOff x="3386036" y="1746339"/>
            <a:chExt cx="397907" cy="279762"/>
          </a:xfrm>
        </p:grpSpPr>
        <p:sp>
          <p:nvSpPr>
            <p:cNvPr id="376" name="Google Shape;376;p3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0000"/>
            </a:solidFill>
            <a:ln cap="flat" cmpd="sng" w="9525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9525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3">
            <a:hlinkClick r:id="rId4"/>
          </p:cNvPr>
          <p:cNvSpPr txBox="1"/>
          <p:nvPr/>
        </p:nvSpPr>
        <p:spPr>
          <a:xfrm>
            <a:off x="7973700" y="84887"/>
            <a:ext cx="1170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Helping video</a:t>
            </a:r>
            <a:endParaRPr b="1" i="0" sz="1400" u="sng" cap="none" strike="noStrike">
              <a:solidFill>
                <a:srgbClr val="0B539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"/>
          <p:cNvSpPr txBox="1"/>
          <p:nvPr/>
        </p:nvSpPr>
        <p:spPr>
          <a:xfrm>
            <a:off x="1206825" y="2365850"/>
            <a:ext cx="7315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Deep </a:t>
            </a:r>
            <a:r>
              <a:rPr b="0" i="0" lang="en" sz="20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forceful 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inhalation</a:t>
            </a:r>
            <a:r>
              <a:rPr b="0" i="0" lang="en" sz="22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5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(inspiration) </a:t>
            </a:r>
            <a:endParaRPr b="0" i="0" sz="1500" u="none" cap="none" strike="noStrike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Muscles of resting inspiration</a:t>
            </a:r>
            <a:r>
              <a:rPr b="0" i="0" lang="en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(above)</a:t>
            </a:r>
            <a:r>
              <a:rPr b="0" i="0" lang="en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+ </a:t>
            </a:r>
            <a:r>
              <a:rPr b="0" i="0" lang="en" sz="16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Accessory 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muscles of inspiration participate to increase size of the thoracic cavity</a:t>
            </a:r>
            <a:r>
              <a:rPr b="0" i="0" lang="en" sz="22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</a:t>
            </a:r>
            <a:r>
              <a:rPr b="0" i="0" lang="en" sz="1200" u="none" cap="none" strike="noStrike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1300" u="none" cap="none" strike="noStrike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they work only in forceful inspiration or if there is a disease)</a:t>
            </a:r>
            <a:endParaRPr b="0" i="0" sz="1300" u="none" cap="none" strike="noStrike">
              <a:solidFill>
                <a:srgbClr val="38761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Sternocleidomastoid</a:t>
            </a:r>
            <a:r>
              <a:rPr b="0" i="0" lang="en" sz="22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              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elevate sternum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Scalene                                                 elevate first two ribs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Anterior serrati                                    elevates many ribs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Pectoralis minor                                  elevate 3rd–5th ribs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4" name="Google Shape;384;p4"/>
          <p:cNvSpPr/>
          <p:nvPr/>
        </p:nvSpPr>
        <p:spPr>
          <a:xfrm flipH="1" rot="10800000">
            <a:off x="3758950" y="4178426"/>
            <a:ext cx="826299" cy="137875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"/>
          <p:cNvSpPr txBox="1"/>
          <p:nvPr/>
        </p:nvSpPr>
        <p:spPr>
          <a:xfrm>
            <a:off x="1467405" y="76990"/>
            <a:ext cx="8835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       </a:t>
            </a:r>
            <a:r>
              <a:rPr b="1" i="0" lang="en" sz="3000" u="none" cap="none" strike="noStrike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b="1" i="0" lang="en" sz="30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Muscles of Breathing</a:t>
            </a:r>
            <a:endParaRPr b="1" i="0" sz="30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386" name="Google Shape;386;p4"/>
          <p:cNvGrpSpPr/>
          <p:nvPr/>
        </p:nvGrpSpPr>
        <p:grpSpPr>
          <a:xfrm flipH="1">
            <a:off x="591737" y="1264549"/>
            <a:ext cx="567767" cy="602174"/>
            <a:chOff x="5681300" y="2527788"/>
            <a:chExt cx="805800" cy="805800"/>
          </a:xfrm>
        </p:grpSpPr>
        <p:sp>
          <p:nvSpPr>
            <p:cNvPr id="387" name="Google Shape;387;p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4"/>
          <p:cNvSpPr txBox="1"/>
          <p:nvPr/>
        </p:nvSpPr>
        <p:spPr>
          <a:xfrm>
            <a:off x="1206813" y="862496"/>
            <a:ext cx="731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20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Normal </a:t>
            </a:r>
            <a:r>
              <a:rPr b="0" i="0" lang="en" sz="20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Inspiration</a:t>
            </a:r>
            <a:r>
              <a:rPr b="0" i="0" lang="en" sz="16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</a:t>
            </a:r>
            <a:endParaRPr b="0" i="0" sz="16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Diaphragm </a:t>
            </a:r>
            <a:r>
              <a:rPr b="0" i="0" lang="en" sz="1600" u="none" cap="none" strike="noStrike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(most important muscle) (if it contracts it increases the vertical diameter, increasing the volume)</a:t>
            </a:r>
            <a:endParaRPr b="0" i="0" sz="1600" u="none" cap="none" strike="noStrike">
              <a:solidFill>
                <a:srgbClr val="38761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External intercostal muscles </a:t>
            </a:r>
            <a:r>
              <a:rPr b="0" i="0" lang="en" sz="1600" u="none" cap="none" strike="noStrike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(it elevates the ribs, increasing the antero-posterior diameter also increasing the volume)</a:t>
            </a:r>
            <a:endParaRPr b="0" i="0" sz="1600" u="none" cap="none" strike="noStrike">
              <a:solidFill>
                <a:srgbClr val="38761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90" name="Google Shape;390;p4"/>
          <p:cNvGrpSpPr/>
          <p:nvPr/>
        </p:nvGrpSpPr>
        <p:grpSpPr>
          <a:xfrm flipH="1">
            <a:off x="591725" y="2629906"/>
            <a:ext cx="567767" cy="602174"/>
            <a:chOff x="5681300" y="2527788"/>
            <a:chExt cx="805800" cy="805800"/>
          </a:xfrm>
        </p:grpSpPr>
        <p:sp>
          <p:nvSpPr>
            <p:cNvPr id="391" name="Google Shape;391;p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4"/>
          <p:cNvSpPr/>
          <p:nvPr/>
        </p:nvSpPr>
        <p:spPr>
          <a:xfrm flipH="1" rot="10800000">
            <a:off x="3758950" y="3614051"/>
            <a:ext cx="826299" cy="137875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"/>
          <p:cNvSpPr/>
          <p:nvPr/>
        </p:nvSpPr>
        <p:spPr>
          <a:xfrm flipH="1" rot="10800000">
            <a:off x="3758950" y="3918851"/>
            <a:ext cx="826299" cy="137875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"/>
          <p:cNvSpPr/>
          <p:nvPr/>
        </p:nvSpPr>
        <p:spPr>
          <a:xfrm flipH="1" rot="10800000">
            <a:off x="3758950" y="4438001"/>
            <a:ext cx="826299" cy="137875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"/>
          <p:cNvSpPr txBox="1"/>
          <p:nvPr>
            <p:ph type="title"/>
          </p:nvPr>
        </p:nvSpPr>
        <p:spPr>
          <a:xfrm>
            <a:off x="1374700" y="93129"/>
            <a:ext cx="67896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3400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       </a:t>
            </a:r>
            <a:r>
              <a:rPr lang="en" sz="3400">
                <a:solidFill>
                  <a:schemeClr val="accent1"/>
                </a:solidFill>
              </a:rPr>
              <a:t>Muscles of Breathing</a:t>
            </a:r>
            <a:endParaRPr/>
          </a:p>
        </p:txBody>
      </p:sp>
      <p:grpSp>
        <p:nvGrpSpPr>
          <p:cNvPr id="401" name="Google Shape;401;p5"/>
          <p:cNvGrpSpPr/>
          <p:nvPr/>
        </p:nvGrpSpPr>
        <p:grpSpPr>
          <a:xfrm flipH="1">
            <a:off x="513053" y="1195212"/>
            <a:ext cx="567767" cy="602174"/>
            <a:chOff x="5681300" y="2527788"/>
            <a:chExt cx="805800" cy="805800"/>
          </a:xfrm>
        </p:grpSpPr>
        <p:sp>
          <p:nvSpPr>
            <p:cNvPr id="402" name="Google Shape;402;p5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5"/>
          <p:cNvGrpSpPr/>
          <p:nvPr/>
        </p:nvGrpSpPr>
        <p:grpSpPr>
          <a:xfrm flipH="1">
            <a:off x="547951" y="2554858"/>
            <a:ext cx="567767" cy="602174"/>
            <a:chOff x="5681300" y="2527788"/>
            <a:chExt cx="805800" cy="805800"/>
          </a:xfrm>
        </p:grpSpPr>
        <p:sp>
          <p:nvSpPr>
            <p:cNvPr id="405" name="Google Shape;405;p5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5"/>
          <p:cNvSpPr txBox="1"/>
          <p:nvPr/>
        </p:nvSpPr>
        <p:spPr>
          <a:xfrm>
            <a:off x="1217488" y="1123628"/>
            <a:ext cx="73152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</a:t>
            </a:r>
            <a:r>
              <a:rPr b="0" i="0" lang="en" sz="2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ormal </a:t>
            </a:r>
            <a:r>
              <a:rPr b="0" i="0" lang="en" sz="2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expiration: </a:t>
            </a:r>
            <a:endParaRPr b="0" i="0" sz="2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passive</a:t>
            </a:r>
            <a:r>
              <a:rPr b="0" i="0" lang="en" sz="20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process </a:t>
            </a:r>
            <a:r>
              <a:rPr b="0" i="0" lang="en" sz="20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that depends on the recoil tendency of lung → no muscle contraction</a:t>
            </a:r>
            <a:r>
              <a:rPr b="0" i="0" lang="en" sz="2000" u="none" cap="none" strike="noStrike">
                <a:solidFill>
                  <a:srgbClr val="A64D7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20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(it means relaxation of diaphragm and external intercostal muscle ) </a:t>
            </a:r>
            <a:endParaRPr b="0" i="0" sz="20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8" name="Google Shape;408;p5"/>
          <p:cNvSpPr txBox="1"/>
          <p:nvPr/>
        </p:nvSpPr>
        <p:spPr>
          <a:xfrm>
            <a:off x="1280862" y="2554850"/>
            <a:ext cx="7315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</a:t>
            </a:r>
            <a:r>
              <a:rPr lang="en" sz="24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</a:t>
            </a:r>
            <a:r>
              <a:rPr b="0" i="0" lang="en" sz="2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orceful </a:t>
            </a:r>
            <a:r>
              <a:rPr lang="en" sz="24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</a:t>
            </a:r>
            <a:r>
              <a:rPr b="0" i="0" lang="en" sz="2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xpiration: </a:t>
            </a:r>
            <a:endParaRPr b="0" i="0" sz="2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active process 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Contraction of mu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scles of exhalation </a:t>
            </a:r>
            <a:r>
              <a:rPr b="0" i="0" lang="en" sz="20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(expiration)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increases pressure in abdomen and thorax</a:t>
            </a: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e.g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Abdominal muscles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Internal intercostal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"/>
          <p:cNvSpPr txBox="1"/>
          <p:nvPr>
            <p:ph type="title"/>
          </p:nvPr>
        </p:nvSpPr>
        <p:spPr>
          <a:xfrm>
            <a:off x="2220543" y="414044"/>
            <a:ext cx="61656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3400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r>
              <a:rPr lang="en" sz="3400">
                <a:solidFill>
                  <a:schemeClr val="accent1"/>
                </a:solidFill>
              </a:rPr>
              <a:t>Muscles of Breathing</a:t>
            </a:r>
            <a:endParaRPr/>
          </a:p>
        </p:txBody>
      </p:sp>
      <p:pic>
        <p:nvPicPr>
          <p:cNvPr id="414" name="Google Shape;4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612" y="1783725"/>
            <a:ext cx="3852788" cy="22801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15" name="Google Shape;4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375" y="1436937"/>
            <a:ext cx="1876124" cy="297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4900" y="1783725"/>
            <a:ext cx="2267652" cy="2280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"/>
          <p:cNvSpPr txBox="1"/>
          <p:nvPr>
            <p:ph type="title"/>
          </p:nvPr>
        </p:nvSpPr>
        <p:spPr>
          <a:xfrm>
            <a:off x="1212000" y="253875"/>
            <a:ext cx="7416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    Different Pressures That Affect Respiration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22" name="Google Shape;422;p7"/>
          <p:cNvSpPr txBox="1"/>
          <p:nvPr/>
        </p:nvSpPr>
        <p:spPr>
          <a:xfrm>
            <a:off x="1262857" y="971750"/>
            <a:ext cx="731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Atmospheric: </a:t>
            </a:r>
            <a:r>
              <a:rPr b="0" i="0" lang="en" sz="20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within the atmosphere </a:t>
            </a:r>
            <a:r>
              <a:rPr b="0" i="0" lang="en" sz="20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(outside the lung)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(760 mmHg)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23" name="Google Shape;423;p7"/>
          <p:cNvGrpSpPr/>
          <p:nvPr/>
        </p:nvGrpSpPr>
        <p:grpSpPr>
          <a:xfrm>
            <a:off x="308100" y="1033510"/>
            <a:ext cx="698105" cy="698207"/>
            <a:chOff x="2565073" y="2075876"/>
            <a:chExt cx="672483" cy="672517"/>
          </a:xfrm>
        </p:grpSpPr>
        <p:sp>
          <p:nvSpPr>
            <p:cNvPr id="424" name="Google Shape;424;p7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7"/>
          <p:cNvGrpSpPr/>
          <p:nvPr/>
        </p:nvGrpSpPr>
        <p:grpSpPr>
          <a:xfrm>
            <a:off x="308100" y="2082167"/>
            <a:ext cx="698105" cy="698207"/>
            <a:chOff x="2565073" y="2075876"/>
            <a:chExt cx="672483" cy="672517"/>
          </a:xfrm>
        </p:grpSpPr>
        <p:sp>
          <p:nvSpPr>
            <p:cNvPr id="431" name="Google Shape;431;p7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7"/>
          <p:cNvSpPr txBox="1"/>
          <p:nvPr/>
        </p:nvSpPr>
        <p:spPr>
          <a:xfrm>
            <a:off x="1262857" y="1915766"/>
            <a:ext cx="731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(intra-alveolar/intrapulmonary): </a:t>
            </a:r>
            <a:r>
              <a:rPr b="0" i="0" lang="en" sz="20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inside the lung (Alveoli)</a:t>
            </a:r>
            <a:r>
              <a:rPr b="0" i="0" lang="en" sz="20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20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760/0 mmHg)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38" name="Google Shape;438;p7"/>
          <p:cNvGrpSpPr/>
          <p:nvPr/>
        </p:nvGrpSpPr>
        <p:grpSpPr>
          <a:xfrm>
            <a:off x="308093" y="3148189"/>
            <a:ext cx="698105" cy="698207"/>
            <a:chOff x="2565073" y="2075876"/>
            <a:chExt cx="672483" cy="672517"/>
          </a:xfrm>
        </p:grpSpPr>
        <p:sp>
          <p:nvSpPr>
            <p:cNvPr id="439" name="Google Shape;439;p7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7"/>
          <p:cNvSpPr txBox="1"/>
          <p:nvPr/>
        </p:nvSpPr>
        <p:spPr>
          <a:xfrm>
            <a:off x="1164886" y="3148091"/>
            <a:ext cx="73152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Intrapleural: </a:t>
            </a:r>
            <a:r>
              <a:rPr b="0" i="0" lang="en" sz="20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within the pleural cavity</a:t>
            </a:r>
            <a:r>
              <a:rPr b="0" i="0" lang="en" sz="20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20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756/ -4mmHg)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(prevent the collapsing of the lung)</a:t>
            </a:r>
            <a:endParaRPr b="0" i="0" sz="17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6" name="Google Shape;446;p7"/>
          <p:cNvSpPr txBox="1"/>
          <p:nvPr/>
        </p:nvSpPr>
        <p:spPr>
          <a:xfrm>
            <a:off x="1212000" y="4113216"/>
            <a:ext cx="731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Transpulmonary: </a:t>
            </a:r>
            <a:r>
              <a:rPr b="0" i="0" lang="en" sz="20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difference between alveolar and pleural pressure </a:t>
            </a:r>
            <a:r>
              <a:rPr b="0" i="0" lang="en" sz="20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20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760-756= 4 mmHg)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47" name="Google Shape;447;p7"/>
          <p:cNvGrpSpPr/>
          <p:nvPr/>
        </p:nvGrpSpPr>
        <p:grpSpPr>
          <a:xfrm>
            <a:off x="308093" y="4267064"/>
            <a:ext cx="698105" cy="698207"/>
            <a:chOff x="2565073" y="2075876"/>
            <a:chExt cx="672483" cy="672517"/>
          </a:xfrm>
        </p:grpSpPr>
        <p:sp>
          <p:nvSpPr>
            <p:cNvPr id="448" name="Google Shape;448;p7"/>
            <p:cNvSpPr/>
            <p:nvPr/>
          </p:nvSpPr>
          <p:spPr>
            <a:xfrm>
              <a:off x="2642193" y="2530650"/>
              <a:ext cx="419588" cy="217743"/>
            </a:xfrm>
            <a:custGeom>
              <a:rect b="b" l="l" r="r" t="t"/>
              <a:pathLst>
                <a:path extrusionOk="0" h="67780" w="130611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2910083" y="2420918"/>
              <a:ext cx="327379" cy="312727"/>
            </a:xfrm>
            <a:custGeom>
              <a:rect b="b" l="l" r="r" t="t"/>
              <a:pathLst>
                <a:path extrusionOk="0" h="97347" w="101908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2999034" y="2125384"/>
              <a:ext cx="238522" cy="411351"/>
            </a:xfrm>
            <a:custGeom>
              <a:rect b="b" l="l" r="r" t="t"/>
              <a:pathLst>
                <a:path extrusionOk="0" h="128047" w="74248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740849" y="2075876"/>
              <a:ext cx="419604" cy="217734"/>
            </a:xfrm>
            <a:custGeom>
              <a:rect b="b" l="l" r="r" t="t"/>
              <a:pathLst>
                <a:path extrusionOk="0" h="67777" w="130616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2565167" y="2090625"/>
              <a:ext cx="327379" cy="312740"/>
            </a:xfrm>
            <a:custGeom>
              <a:rect b="b" l="l" r="r" t="t"/>
              <a:pathLst>
                <a:path extrusionOk="0" h="97351" w="101908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2565073" y="2287538"/>
              <a:ext cx="218572" cy="409555"/>
            </a:xfrm>
            <a:custGeom>
              <a:rect b="b" l="l" r="r" t="t"/>
              <a:pathLst>
                <a:path extrusionOk="0" h="127488" w="68038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"/>
          <p:cNvSpPr txBox="1"/>
          <p:nvPr>
            <p:ph type="title"/>
          </p:nvPr>
        </p:nvSpPr>
        <p:spPr>
          <a:xfrm>
            <a:off x="714300" y="54300"/>
            <a:ext cx="80814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</a:rPr>
              <a:t>            Different Pressures That Affect Respiration</a:t>
            </a:r>
            <a:endParaRPr/>
          </a:p>
        </p:txBody>
      </p:sp>
      <p:pic>
        <p:nvPicPr>
          <p:cNvPr id="459" name="Google Shape;4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57" y="1182911"/>
            <a:ext cx="1923300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" name="Google Shape;460;p8"/>
          <p:cNvGrpSpPr/>
          <p:nvPr/>
        </p:nvGrpSpPr>
        <p:grpSpPr>
          <a:xfrm>
            <a:off x="180914" y="598573"/>
            <a:ext cx="661339" cy="475536"/>
            <a:chOff x="3990000" y="975400"/>
            <a:chExt cx="3934200" cy="3933300"/>
          </a:xfrm>
        </p:grpSpPr>
        <p:sp>
          <p:nvSpPr>
            <p:cNvPr id="461" name="Google Shape;461;p8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8"/>
          <p:cNvSpPr txBox="1"/>
          <p:nvPr/>
        </p:nvSpPr>
        <p:spPr>
          <a:xfrm>
            <a:off x="766057" y="414495"/>
            <a:ext cx="731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A → B: 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pressure = atmospheric =760/ 0 mmHg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Fira Sans Extra Condensed"/>
              <a:buChar char="●"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Diaphragm contract &amp; descent + external intercostal muscles contract &amp; elevated ribs → vertical + antero-posterior + lateral diameters of thoracic cavity increased → increased volume → alveolar pressure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decreased </a:t>
            </a: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(- 1 mmHg).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466" name="Google Shape;466;p8"/>
          <p:cNvGrpSpPr/>
          <p:nvPr/>
        </p:nvGrpSpPr>
        <p:grpSpPr>
          <a:xfrm>
            <a:off x="180914" y="1814848"/>
            <a:ext cx="661339" cy="475536"/>
            <a:chOff x="3990000" y="975400"/>
            <a:chExt cx="3934200" cy="3933300"/>
          </a:xfrm>
        </p:grpSpPr>
        <p:sp>
          <p:nvSpPr>
            <p:cNvPr id="467" name="Google Shape;467;p8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8"/>
          <p:cNvSpPr txBox="1"/>
          <p:nvPr/>
        </p:nvSpPr>
        <p:spPr>
          <a:xfrm>
            <a:off x="863600" y="1566803"/>
            <a:ext cx="7315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 → C:   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Fira Sans Extra Condensed"/>
              <a:buChar char="●"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 moves from area of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high </a:t>
            </a: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(atmosphere) to area of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low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 pressure (lung) 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Fira Sans Extra Condensed"/>
              <a:buChar char="●"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 keeps entering the lung until the pressure is equalized between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  atmosphere &amp; lung (0 mmHg -peak point of inspiration-).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472" name="Google Shape;472;p8"/>
          <p:cNvGrpSpPr/>
          <p:nvPr/>
        </p:nvGrpSpPr>
        <p:grpSpPr>
          <a:xfrm>
            <a:off x="180914" y="3118823"/>
            <a:ext cx="661339" cy="475536"/>
            <a:chOff x="3990000" y="975400"/>
            <a:chExt cx="3934200" cy="3933300"/>
          </a:xfrm>
        </p:grpSpPr>
        <p:sp>
          <p:nvSpPr>
            <p:cNvPr id="473" name="Google Shape;473;p8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8"/>
          <p:cNvSpPr txBox="1"/>
          <p:nvPr/>
        </p:nvSpPr>
        <p:spPr>
          <a:xfrm flipH="1">
            <a:off x="914400" y="2925671"/>
            <a:ext cx="73152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 → D: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Fira Sans Extra Condensed"/>
              <a:buChar char="●"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Inspiratory muscles relax</a:t>
            </a:r>
            <a:r>
              <a:rPr b="0" i="0" lang="en" sz="14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(diaphragm ascent + external intercostal cause ribs to fall).                        </a:t>
            </a: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→  thoracic cavity decreased → decreased volume  → alveolar pressure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 </a:t>
            </a: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(+ 1 mmHg).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78" name="Google Shape;478;p8"/>
          <p:cNvGrpSpPr/>
          <p:nvPr/>
        </p:nvGrpSpPr>
        <p:grpSpPr>
          <a:xfrm>
            <a:off x="180914" y="4422798"/>
            <a:ext cx="661339" cy="475536"/>
            <a:chOff x="3990000" y="975400"/>
            <a:chExt cx="3934200" cy="3933300"/>
          </a:xfrm>
        </p:grpSpPr>
        <p:sp>
          <p:nvSpPr>
            <p:cNvPr id="479" name="Google Shape;479;p8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8"/>
          <p:cNvSpPr txBox="1"/>
          <p:nvPr/>
        </p:nvSpPr>
        <p:spPr>
          <a:xfrm>
            <a:off x="1022328" y="3830341"/>
            <a:ext cx="731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 → A: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Fira Sans Extra Condensed"/>
              <a:buChar char="●"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 moves from area of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high </a:t>
            </a: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(lung) to area of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low </a:t>
            </a: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(atmosphere). 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Fira Sans Extra Condensed"/>
              <a:buChar char="●"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 keeps exiting the lung until the pressure is equalized between 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atmosphere &amp; lung 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(0 mmHg).</a:t>
            </a:r>
            <a:endParaRPr b="0" i="0" sz="1400" u="none" cap="none" strike="noStrike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"/>
          <p:cNvSpPr txBox="1"/>
          <p:nvPr>
            <p:ph type="title"/>
          </p:nvPr>
        </p:nvSpPr>
        <p:spPr>
          <a:xfrm>
            <a:off x="2482525" y="1"/>
            <a:ext cx="428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Intra-Alveolar Pressure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lang="en" sz="1700">
                <a:solidFill>
                  <a:srgbClr val="C27BA0"/>
                </a:solidFill>
              </a:rPr>
              <a:t>The pressure in all parts of the respiratory airways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489" name="Google Shape;489;p9"/>
          <p:cNvSpPr txBox="1"/>
          <p:nvPr/>
        </p:nvSpPr>
        <p:spPr>
          <a:xfrm>
            <a:off x="1411530" y="709500"/>
            <a:ext cx="393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Between breaths </a:t>
            </a: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(no inspiration or expiration)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 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 mmHg (</a:t>
            </a:r>
            <a:r>
              <a:rPr b="0" i="0" lang="en" sz="17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zero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press</a:t>
            </a:r>
            <a:r>
              <a:rPr lang="en" sz="17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ure)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90" name="Google Shape;490;p9"/>
          <p:cNvGrpSpPr/>
          <p:nvPr/>
        </p:nvGrpSpPr>
        <p:grpSpPr>
          <a:xfrm>
            <a:off x="565595" y="807579"/>
            <a:ext cx="508123" cy="507955"/>
            <a:chOff x="1897577" y="2802432"/>
            <a:chExt cx="492176" cy="492014"/>
          </a:xfrm>
        </p:grpSpPr>
        <p:sp>
          <p:nvSpPr>
            <p:cNvPr id="491" name="Google Shape;491;p9"/>
            <p:cNvSpPr/>
            <p:nvPr/>
          </p:nvSpPr>
          <p:spPr>
            <a:xfrm>
              <a:off x="2067309" y="2802432"/>
              <a:ext cx="152163" cy="136326"/>
            </a:xfrm>
            <a:custGeom>
              <a:rect b="b" l="l" r="r" t="t"/>
              <a:pathLst>
                <a:path extrusionOk="0" h="8453" w="9435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2179099" y="2814350"/>
              <a:ext cx="163452" cy="166049"/>
            </a:xfrm>
            <a:custGeom>
              <a:rect b="b" l="l" r="r" t="t"/>
              <a:pathLst>
                <a:path extrusionOk="0" h="10296" w="10135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2236848" y="3048492"/>
              <a:ext cx="152905" cy="144760"/>
            </a:xfrm>
            <a:custGeom>
              <a:rect b="b" l="l" r="r" t="t"/>
              <a:pathLst>
                <a:path extrusionOk="0" h="8976" w="9481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1944586" y="2814543"/>
              <a:ext cx="163097" cy="166226"/>
            </a:xfrm>
            <a:custGeom>
              <a:rect b="b" l="l" r="r" t="t"/>
              <a:pathLst>
                <a:path extrusionOk="0" h="10307" w="10113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2236848" y="2903562"/>
              <a:ext cx="152905" cy="144954"/>
            </a:xfrm>
            <a:custGeom>
              <a:rect b="b" l="l" r="r" t="t"/>
              <a:pathLst>
                <a:path extrusionOk="0" h="8988" w="9481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2179099" y="3116417"/>
              <a:ext cx="163452" cy="166242"/>
            </a:xfrm>
            <a:custGeom>
              <a:rect b="b" l="l" r="r" t="t"/>
              <a:pathLst>
                <a:path extrusionOk="0" h="10308" w="10135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1897577" y="2903933"/>
              <a:ext cx="152727" cy="144583"/>
            </a:xfrm>
            <a:custGeom>
              <a:rect b="b" l="l" r="r" t="t"/>
              <a:pathLst>
                <a:path extrusionOk="0" h="8965" w="947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067309" y="3158056"/>
              <a:ext cx="152163" cy="136390"/>
            </a:xfrm>
            <a:custGeom>
              <a:rect b="b" l="l" r="r" t="t"/>
              <a:pathLst>
                <a:path extrusionOk="0" h="8457" w="9435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944586" y="3116046"/>
              <a:ext cx="163097" cy="166242"/>
            </a:xfrm>
            <a:custGeom>
              <a:rect b="b" l="l" r="r" t="t"/>
              <a:pathLst>
                <a:path extrusionOk="0" h="10308" w="10113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1897577" y="3048492"/>
              <a:ext cx="152727" cy="144390"/>
            </a:xfrm>
            <a:custGeom>
              <a:rect b="b" l="l" r="r" t="t"/>
              <a:pathLst>
                <a:path extrusionOk="0" h="8953" w="947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2143379" y="3048492"/>
              <a:ext cx="16" cy="16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2143379" y="3048492"/>
              <a:ext cx="16" cy="16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9"/>
          <p:cNvGrpSpPr/>
          <p:nvPr/>
        </p:nvGrpSpPr>
        <p:grpSpPr>
          <a:xfrm>
            <a:off x="565593" y="1766705"/>
            <a:ext cx="508123" cy="507955"/>
            <a:chOff x="1897577" y="2802432"/>
            <a:chExt cx="492176" cy="492014"/>
          </a:xfrm>
        </p:grpSpPr>
        <p:sp>
          <p:nvSpPr>
            <p:cNvPr id="504" name="Google Shape;504;p9"/>
            <p:cNvSpPr/>
            <p:nvPr/>
          </p:nvSpPr>
          <p:spPr>
            <a:xfrm>
              <a:off x="2067309" y="2802432"/>
              <a:ext cx="152163" cy="136326"/>
            </a:xfrm>
            <a:custGeom>
              <a:rect b="b" l="l" r="r" t="t"/>
              <a:pathLst>
                <a:path extrusionOk="0" h="8453" w="9435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2179099" y="2814350"/>
              <a:ext cx="163452" cy="166049"/>
            </a:xfrm>
            <a:custGeom>
              <a:rect b="b" l="l" r="r" t="t"/>
              <a:pathLst>
                <a:path extrusionOk="0" h="10296" w="10135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2236848" y="3048492"/>
              <a:ext cx="152905" cy="144760"/>
            </a:xfrm>
            <a:custGeom>
              <a:rect b="b" l="l" r="r" t="t"/>
              <a:pathLst>
                <a:path extrusionOk="0" h="8976" w="9481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944586" y="2814543"/>
              <a:ext cx="163097" cy="166226"/>
            </a:xfrm>
            <a:custGeom>
              <a:rect b="b" l="l" r="r" t="t"/>
              <a:pathLst>
                <a:path extrusionOk="0" h="10307" w="10113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2236848" y="2903562"/>
              <a:ext cx="152905" cy="144954"/>
            </a:xfrm>
            <a:custGeom>
              <a:rect b="b" l="l" r="r" t="t"/>
              <a:pathLst>
                <a:path extrusionOk="0" h="8988" w="9481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2179099" y="3116417"/>
              <a:ext cx="163452" cy="166242"/>
            </a:xfrm>
            <a:custGeom>
              <a:rect b="b" l="l" r="r" t="t"/>
              <a:pathLst>
                <a:path extrusionOk="0" h="10308" w="10135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897577" y="2903933"/>
              <a:ext cx="152727" cy="144583"/>
            </a:xfrm>
            <a:custGeom>
              <a:rect b="b" l="l" r="r" t="t"/>
              <a:pathLst>
                <a:path extrusionOk="0" h="8965" w="947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2067309" y="3158056"/>
              <a:ext cx="152163" cy="136390"/>
            </a:xfrm>
            <a:custGeom>
              <a:rect b="b" l="l" r="r" t="t"/>
              <a:pathLst>
                <a:path extrusionOk="0" h="8457" w="9435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944586" y="3116046"/>
              <a:ext cx="163097" cy="166242"/>
            </a:xfrm>
            <a:custGeom>
              <a:rect b="b" l="l" r="r" t="t"/>
              <a:pathLst>
                <a:path extrusionOk="0" h="10308" w="10113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897577" y="3048492"/>
              <a:ext cx="152727" cy="144390"/>
            </a:xfrm>
            <a:custGeom>
              <a:rect b="b" l="l" r="r" t="t"/>
              <a:pathLst>
                <a:path extrusionOk="0" h="8953" w="947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2143379" y="3048492"/>
              <a:ext cx="16" cy="16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2143379" y="3048492"/>
              <a:ext cx="16" cy="16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9"/>
          <p:cNvSpPr txBox="1"/>
          <p:nvPr/>
        </p:nvSpPr>
        <p:spPr>
          <a:xfrm>
            <a:off x="1411525" y="1365325"/>
            <a:ext cx="4636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 inspiration: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-1 mmHg 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Air/tidal volume flows outside →  inside lungs.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volume will </a:t>
            </a:r>
            <a:r>
              <a:rPr b="0" i="0" lang="en" sz="17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17" name="Google Shape;517;p9"/>
          <p:cNvGrpSpPr/>
          <p:nvPr/>
        </p:nvGrpSpPr>
        <p:grpSpPr>
          <a:xfrm>
            <a:off x="565606" y="2812230"/>
            <a:ext cx="508123" cy="507955"/>
            <a:chOff x="1897577" y="2802432"/>
            <a:chExt cx="492176" cy="492014"/>
          </a:xfrm>
        </p:grpSpPr>
        <p:sp>
          <p:nvSpPr>
            <p:cNvPr id="518" name="Google Shape;518;p9"/>
            <p:cNvSpPr/>
            <p:nvPr/>
          </p:nvSpPr>
          <p:spPr>
            <a:xfrm>
              <a:off x="2067309" y="2802432"/>
              <a:ext cx="152163" cy="136326"/>
            </a:xfrm>
            <a:custGeom>
              <a:rect b="b" l="l" r="r" t="t"/>
              <a:pathLst>
                <a:path extrusionOk="0" h="8453" w="9435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2179099" y="2814350"/>
              <a:ext cx="163452" cy="166049"/>
            </a:xfrm>
            <a:custGeom>
              <a:rect b="b" l="l" r="r" t="t"/>
              <a:pathLst>
                <a:path extrusionOk="0" h="10296" w="10135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2236848" y="3048492"/>
              <a:ext cx="152905" cy="144760"/>
            </a:xfrm>
            <a:custGeom>
              <a:rect b="b" l="l" r="r" t="t"/>
              <a:pathLst>
                <a:path extrusionOk="0" h="8976" w="9481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944586" y="2814543"/>
              <a:ext cx="163097" cy="166226"/>
            </a:xfrm>
            <a:custGeom>
              <a:rect b="b" l="l" r="r" t="t"/>
              <a:pathLst>
                <a:path extrusionOk="0" h="10307" w="10113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236848" y="2903562"/>
              <a:ext cx="152905" cy="144954"/>
            </a:xfrm>
            <a:custGeom>
              <a:rect b="b" l="l" r="r" t="t"/>
              <a:pathLst>
                <a:path extrusionOk="0" h="8988" w="9481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2179099" y="3116417"/>
              <a:ext cx="163452" cy="166242"/>
            </a:xfrm>
            <a:custGeom>
              <a:rect b="b" l="l" r="r" t="t"/>
              <a:pathLst>
                <a:path extrusionOk="0" h="10308" w="10135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897577" y="2903933"/>
              <a:ext cx="152727" cy="144583"/>
            </a:xfrm>
            <a:custGeom>
              <a:rect b="b" l="l" r="r" t="t"/>
              <a:pathLst>
                <a:path extrusionOk="0" h="8965" w="947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2067309" y="3158056"/>
              <a:ext cx="152163" cy="136390"/>
            </a:xfrm>
            <a:custGeom>
              <a:rect b="b" l="l" r="r" t="t"/>
              <a:pathLst>
                <a:path extrusionOk="0" h="8457" w="9435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944586" y="3116046"/>
              <a:ext cx="163097" cy="166242"/>
            </a:xfrm>
            <a:custGeom>
              <a:rect b="b" l="l" r="r" t="t"/>
              <a:pathLst>
                <a:path extrusionOk="0" h="10308" w="10113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897577" y="3048492"/>
              <a:ext cx="152727" cy="144390"/>
            </a:xfrm>
            <a:custGeom>
              <a:rect b="b" l="l" r="r" t="t"/>
              <a:pathLst>
                <a:path extrusionOk="0" h="8953" w="947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2143379" y="3048492"/>
              <a:ext cx="16" cy="16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2143379" y="3048492"/>
              <a:ext cx="16" cy="16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0" name="Google Shape;530;p9"/>
          <p:cNvSpPr txBox="1"/>
          <p:nvPr/>
        </p:nvSpPr>
        <p:spPr>
          <a:xfrm>
            <a:off x="1390788" y="2523341"/>
            <a:ext cx="73152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 the end of inspiration: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0 mmHg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Air flow stops.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31" name="Google Shape;531;p9"/>
          <p:cNvSpPr txBox="1"/>
          <p:nvPr/>
        </p:nvSpPr>
        <p:spPr>
          <a:xfrm>
            <a:off x="1390792" y="3367180"/>
            <a:ext cx="73152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expiration </a:t>
            </a: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(the pressure will increased)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+1 mmHg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Becomes +ve with respect to the atmosphere.</a:t>
            </a:r>
            <a:endParaRPr b="0" i="0" sz="1700" u="none" cap="none" strike="noStrike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Air/tidal volume flows inside →  outside lungs.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ra Sans Extra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volume will </a:t>
            </a:r>
            <a:r>
              <a:rPr b="0" i="0" lang="en" sz="17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32" name="Google Shape;532;p9"/>
          <p:cNvGrpSpPr/>
          <p:nvPr/>
        </p:nvGrpSpPr>
        <p:grpSpPr>
          <a:xfrm>
            <a:off x="565606" y="3899930"/>
            <a:ext cx="508123" cy="507955"/>
            <a:chOff x="1897577" y="2802432"/>
            <a:chExt cx="492176" cy="492014"/>
          </a:xfrm>
        </p:grpSpPr>
        <p:sp>
          <p:nvSpPr>
            <p:cNvPr id="533" name="Google Shape;533;p9"/>
            <p:cNvSpPr/>
            <p:nvPr/>
          </p:nvSpPr>
          <p:spPr>
            <a:xfrm>
              <a:off x="2067309" y="2802432"/>
              <a:ext cx="152163" cy="136326"/>
            </a:xfrm>
            <a:custGeom>
              <a:rect b="b" l="l" r="r" t="t"/>
              <a:pathLst>
                <a:path extrusionOk="0" h="8453" w="9435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2179099" y="2814350"/>
              <a:ext cx="163452" cy="166049"/>
            </a:xfrm>
            <a:custGeom>
              <a:rect b="b" l="l" r="r" t="t"/>
              <a:pathLst>
                <a:path extrusionOk="0" h="10296" w="10135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2236848" y="3048492"/>
              <a:ext cx="152905" cy="144760"/>
            </a:xfrm>
            <a:custGeom>
              <a:rect b="b" l="l" r="r" t="t"/>
              <a:pathLst>
                <a:path extrusionOk="0" h="8976" w="9481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944586" y="2814543"/>
              <a:ext cx="163097" cy="166226"/>
            </a:xfrm>
            <a:custGeom>
              <a:rect b="b" l="l" r="r" t="t"/>
              <a:pathLst>
                <a:path extrusionOk="0" h="10307" w="10113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2236848" y="2903562"/>
              <a:ext cx="152905" cy="144954"/>
            </a:xfrm>
            <a:custGeom>
              <a:rect b="b" l="l" r="r" t="t"/>
              <a:pathLst>
                <a:path extrusionOk="0" h="8988" w="9481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179099" y="3116417"/>
              <a:ext cx="163452" cy="166242"/>
            </a:xfrm>
            <a:custGeom>
              <a:rect b="b" l="l" r="r" t="t"/>
              <a:pathLst>
                <a:path extrusionOk="0" h="10308" w="10135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897577" y="2903933"/>
              <a:ext cx="152727" cy="144583"/>
            </a:xfrm>
            <a:custGeom>
              <a:rect b="b" l="l" r="r" t="t"/>
              <a:pathLst>
                <a:path extrusionOk="0" h="8965" w="947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067309" y="3158056"/>
              <a:ext cx="152163" cy="136390"/>
            </a:xfrm>
            <a:custGeom>
              <a:rect b="b" l="l" r="r" t="t"/>
              <a:pathLst>
                <a:path extrusionOk="0" h="8457" w="9435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944586" y="3116046"/>
              <a:ext cx="163097" cy="166242"/>
            </a:xfrm>
            <a:custGeom>
              <a:rect b="b" l="l" r="r" t="t"/>
              <a:pathLst>
                <a:path extrusionOk="0" h="10308" w="10113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897577" y="3048492"/>
              <a:ext cx="152727" cy="144390"/>
            </a:xfrm>
            <a:custGeom>
              <a:rect b="b" l="l" r="r" t="t"/>
              <a:pathLst>
                <a:path extrusionOk="0" h="8953" w="947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2143379" y="3048492"/>
              <a:ext cx="16" cy="16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2143379" y="3048492"/>
              <a:ext cx="16" cy="16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5" name="Google Shape;5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6000" y="965813"/>
            <a:ext cx="1005225" cy="9177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546" name="Google Shape;5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8750" y="965813"/>
            <a:ext cx="834575" cy="9177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547" name="Google Shape;54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4750" y="925238"/>
            <a:ext cx="834575" cy="9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24688" y="2141425"/>
            <a:ext cx="2922689" cy="144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onic Obstructive Pulmonary Disease (COPD) by Slidesgo">
  <a:themeElements>
    <a:clrScheme name="Simple Light">
      <a:dk1>
        <a:srgbClr val="000000"/>
      </a:dk1>
      <a:lt1>
        <a:srgbClr val="FFFFFF"/>
      </a:lt1>
      <a:dk2>
        <a:srgbClr val="D4F3FF"/>
      </a:dk2>
      <a:lt2>
        <a:srgbClr val="A7EDED"/>
      </a:lt2>
      <a:accent1>
        <a:srgbClr val="0B5394"/>
      </a:accent1>
      <a:accent2>
        <a:srgbClr val="68CADD"/>
      </a:accent2>
      <a:accent3>
        <a:srgbClr val="A7EDED"/>
      </a:accent3>
      <a:accent4>
        <a:srgbClr val="99D9FF"/>
      </a:accent4>
      <a:accent5>
        <a:srgbClr val="0B5394"/>
      </a:accent5>
      <a:accent6>
        <a:srgbClr val="D4F3FF"/>
      </a:accent6>
      <a:hlink>
        <a:srgbClr val="CAD7E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