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Arimo"/>
      <p:regular r:id="rId29"/>
      <p:bold r:id="rId30"/>
      <p:italic r:id="rId31"/>
      <p:boldItalic r:id="rId32"/>
    </p:embeddedFont>
    <p:embeddedFont>
      <p:font typeface="Titillium Web"/>
      <p:regular r:id="rId33"/>
      <p:bold r:id="rId34"/>
      <p:italic r:id="rId35"/>
      <p:boldItalic r:id="rId36"/>
    </p:embeddedFont>
    <p:embeddedFont>
      <p:font typeface="Fira Sans Extra Condense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hJHmXbc7Cvoc/7anrOCONUAPeyH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Med 44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523B57-F735-432A-88AD-3A11542C2A6B}">
  <a:tblStyle styleId="{08523B57-F735-432A-88AD-3A11542C2A6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FiraSansExtraCondensed-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m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mo-italic.fntdata"/><Relationship Id="rId30" Type="http://schemas.openxmlformats.org/officeDocument/2006/relationships/font" Target="fonts/Arimo-bold.fntdata"/><Relationship Id="rId11" Type="http://schemas.openxmlformats.org/officeDocument/2006/relationships/slide" Target="slides/slide5.xml"/><Relationship Id="rId33" Type="http://schemas.openxmlformats.org/officeDocument/2006/relationships/font" Target="fonts/TitilliumWeb-regular.fntdata"/><Relationship Id="rId10" Type="http://schemas.openxmlformats.org/officeDocument/2006/relationships/slide" Target="slides/slide4.xml"/><Relationship Id="rId32" Type="http://schemas.openxmlformats.org/officeDocument/2006/relationships/font" Target="fonts/Arimo-boldItalic.fntdata"/><Relationship Id="rId13" Type="http://schemas.openxmlformats.org/officeDocument/2006/relationships/slide" Target="slides/slide7.xml"/><Relationship Id="rId35" Type="http://schemas.openxmlformats.org/officeDocument/2006/relationships/font" Target="fonts/TitilliumWeb-italic.fntdata"/><Relationship Id="rId12" Type="http://schemas.openxmlformats.org/officeDocument/2006/relationships/slide" Target="slides/slide6.xml"/><Relationship Id="rId34" Type="http://schemas.openxmlformats.org/officeDocument/2006/relationships/font" Target="fonts/TitilliumWeb-bold.fntdata"/><Relationship Id="rId15" Type="http://schemas.openxmlformats.org/officeDocument/2006/relationships/slide" Target="slides/slide9.xml"/><Relationship Id="rId37" Type="http://schemas.openxmlformats.org/officeDocument/2006/relationships/font" Target="fonts/FiraSansExtraCondensed-regular.fntdata"/><Relationship Id="rId14" Type="http://schemas.openxmlformats.org/officeDocument/2006/relationships/slide" Target="slides/slide8.xml"/><Relationship Id="rId36" Type="http://schemas.openxmlformats.org/officeDocument/2006/relationships/font" Target="fonts/TitilliumWeb-boldItalic.fntdata"/><Relationship Id="rId17" Type="http://schemas.openxmlformats.org/officeDocument/2006/relationships/slide" Target="slides/slide11.xml"/><Relationship Id="rId39" Type="http://schemas.openxmlformats.org/officeDocument/2006/relationships/font" Target="fonts/FiraSansExtraCondensed-italic.fntdata"/><Relationship Id="rId16" Type="http://schemas.openxmlformats.org/officeDocument/2006/relationships/slide" Target="slides/slide10.xml"/><Relationship Id="rId38" Type="http://schemas.openxmlformats.org/officeDocument/2006/relationships/font" Target="fonts/FiraSansExtraCondensed-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1-18T18:33:55.830">
    <p:pos x="6000" y="0"/>
    <p:text>add the cross section view of alveolar walls, just the pictures</p:text>
    <p:extLst>
      <p:ext uri="{C676402C-5697-4E1C-873F-D02D1690AC5C}">
        <p15:threadingInfo timeZoneBias="0"/>
      </p:ext>
      <p:ext uri="http://customooxmlschemas.google.com/">
        <go:slidesCustomData xmlns:go="http://customooxmlschemas.google.com/" commentPostId="AAAAUT-UG9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1-18T16:17:07.243">
    <p:pos x="359" y="1201"/>
    <p:text>Missing “ gas diffusion “</p:text>
    <p:extLst>
      <p:ext uri="{C676402C-5697-4E1C-873F-D02D1690AC5C}">
        <p15:threadingInfo timeZoneBias="0"/>
      </p:ext>
      <p:ext uri="http://customooxmlschemas.google.com/">
        <go:slidesCustomData xmlns:go="http://customooxmlschemas.google.com/" commentPostId="AAAAUTS5FuA"/>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1-18T18:16:25.141">
    <p:pos x="6000" y="0"/>
    <p:text>from slide 11-19 different color index, change it</p:text>
    <p:extLst>
      <p:ext uri="{C676402C-5697-4E1C-873F-D02D1690AC5C}">
        <p15:threadingInfo timeZoneBias="0"/>
      </p:ext>
      <p:ext uri="http://customooxmlschemas.google.com/">
        <go:slidesCustomData xmlns:go="http://customooxmlschemas.google.com/" commentPostId="AAAAUT-UG9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24"/>
          <p:cNvSpPr txBox="1"/>
          <p:nvPr>
            <p:ph type="title"/>
          </p:nvPr>
        </p:nvSpPr>
        <p:spPr>
          <a:xfrm>
            <a:off x="2839338" y="2322300"/>
            <a:ext cx="34653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500">
                <a:solidFill>
                  <a:srgbClr val="0B539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4"/>
          <p:cNvSpPr txBox="1"/>
          <p:nvPr>
            <p:ph idx="2" type="title"/>
          </p:nvPr>
        </p:nvSpPr>
        <p:spPr>
          <a:xfrm>
            <a:off x="2839338" y="549600"/>
            <a:ext cx="34653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0700">
                <a:solidFill>
                  <a:schemeClr val="accent4"/>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 name="Google Shape;13;p24"/>
          <p:cNvSpPr txBox="1"/>
          <p:nvPr>
            <p:ph idx="1" type="subTitle"/>
          </p:nvPr>
        </p:nvSpPr>
        <p:spPr>
          <a:xfrm>
            <a:off x="3421338" y="3164100"/>
            <a:ext cx="2301300" cy="8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 name="Google Shape;14;p24"/>
          <p:cNvSpPr/>
          <p:nvPr/>
        </p:nvSpPr>
        <p:spPr>
          <a:xfrm>
            <a:off x="0"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4"/>
          <p:cNvSpPr/>
          <p:nvPr/>
        </p:nvSpPr>
        <p:spPr>
          <a:xfrm>
            <a:off x="0"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4"/>
          <p:cNvSpPr/>
          <p:nvPr/>
        </p:nvSpPr>
        <p:spPr>
          <a:xfrm>
            <a:off x="0"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4"/>
          <p:cNvSpPr/>
          <p:nvPr/>
        </p:nvSpPr>
        <p:spPr>
          <a:xfrm>
            <a:off x="1479196" y="2322300"/>
            <a:ext cx="7669417" cy="2821208"/>
          </a:xfrm>
          <a:custGeom>
            <a:rect b="b" l="l" r="r" t="t"/>
            <a:pathLst>
              <a:path extrusionOk="0" h="28258" w="76819">
                <a:moveTo>
                  <a:pt x="76819" y="0"/>
                </a:moveTo>
                <a:cubicBezTo>
                  <a:pt x="71736" y="4265"/>
                  <a:pt x="71951" y="9227"/>
                  <a:pt x="63462" y="9924"/>
                </a:cubicBezTo>
                <a:cubicBezTo>
                  <a:pt x="52585" y="10783"/>
                  <a:pt x="47422" y="16214"/>
                  <a:pt x="43962" y="20130"/>
                </a:cubicBezTo>
                <a:cubicBezTo>
                  <a:pt x="41531" y="22750"/>
                  <a:pt x="37451" y="23254"/>
                  <a:pt x="32459" y="23254"/>
                </a:cubicBezTo>
                <a:cubicBezTo>
                  <a:pt x="30014" y="23254"/>
                  <a:pt x="27351" y="23133"/>
                  <a:pt x="24556" y="23080"/>
                </a:cubicBezTo>
                <a:cubicBezTo>
                  <a:pt x="24125" y="23076"/>
                  <a:pt x="23694" y="23074"/>
                  <a:pt x="23263" y="23074"/>
                </a:cubicBezTo>
                <a:cubicBezTo>
                  <a:pt x="12098" y="23074"/>
                  <a:pt x="852" y="24590"/>
                  <a:pt x="0" y="28257"/>
                </a:cubicBezTo>
                <a:lnTo>
                  <a:pt x="76819" y="28257"/>
                </a:lnTo>
                <a:lnTo>
                  <a:pt x="76819"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4"/>
          <p:cNvSpPr/>
          <p:nvPr/>
        </p:nvSpPr>
        <p:spPr>
          <a:xfrm>
            <a:off x="1479196" y="2322300"/>
            <a:ext cx="7669417" cy="2819810"/>
          </a:xfrm>
          <a:custGeom>
            <a:rect b="b" l="l" r="r" t="t"/>
            <a:pathLst>
              <a:path extrusionOk="0" h="28244" w="76819">
                <a:moveTo>
                  <a:pt x="76819" y="0"/>
                </a:moveTo>
                <a:cubicBezTo>
                  <a:pt x="71736" y="4265"/>
                  <a:pt x="72568" y="10796"/>
                  <a:pt x="64078" y="11480"/>
                </a:cubicBezTo>
                <a:cubicBezTo>
                  <a:pt x="53819" y="12767"/>
                  <a:pt x="44874" y="15879"/>
                  <a:pt x="41897" y="19983"/>
                </a:cubicBezTo>
                <a:cubicBezTo>
                  <a:pt x="38569" y="23582"/>
                  <a:pt x="33245" y="24535"/>
                  <a:pt x="25767" y="24535"/>
                </a:cubicBezTo>
                <a:cubicBezTo>
                  <a:pt x="25137" y="24535"/>
                  <a:pt x="24492" y="24528"/>
                  <a:pt x="23832" y="24515"/>
                </a:cubicBezTo>
                <a:cubicBezTo>
                  <a:pt x="22227" y="24501"/>
                  <a:pt x="20627" y="24488"/>
                  <a:pt x="19057" y="24488"/>
                </a:cubicBezTo>
                <a:cubicBezTo>
                  <a:pt x="9306" y="24488"/>
                  <a:pt x="763" y="24963"/>
                  <a:pt x="0" y="28244"/>
                </a:cubicBezTo>
                <a:lnTo>
                  <a:pt x="76819" y="28244"/>
                </a:lnTo>
                <a:lnTo>
                  <a:pt x="76819"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4"/>
          <p:cNvSpPr/>
          <p:nvPr/>
        </p:nvSpPr>
        <p:spPr>
          <a:xfrm>
            <a:off x="1643829" y="2322300"/>
            <a:ext cx="7504785" cy="2821208"/>
          </a:xfrm>
          <a:custGeom>
            <a:rect b="b" l="l" r="r" t="t"/>
            <a:pathLst>
              <a:path extrusionOk="0" h="28258" w="75170">
                <a:moveTo>
                  <a:pt x="75170" y="0"/>
                </a:moveTo>
                <a:cubicBezTo>
                  <a:pt x="70087" y="4265"/>
                  <a:pt x="73963" y="10179"/>
                  <a:pt x="65474" y="10876"/>
                </a:cubicBezTo>
                <a:cubicBezTo>
                  <a:pt x="54450" y="11681"/>
                  <a:pt x="51862" y="11627"/>
                  <a:pt x="42514" y="20908"/>
                </a:cubicBezTo>
                <a:cubicBezTo>
                  <a:pt x="38198" y="23733"/>
                  <a:pt x="31185" y="24258"/>
                  <a:pt x="24803" y="24258"/>
                </a:cubicBezTo>
                <a:cubicBezTo>
                  <a:pt x="21028" y="24258"/>
                  <a:pt x="17475" y="24074"/>
                  <a:pt x="14832" y="24074"/>
                </a:cubicBezTo>
                <a:cubicBezTo>
                  <a:pt x="13863" y="24074"/>
                  <a:pt x="13016" y="24099"/>
                  <a:pt x="12326" y="24167"/>
                </a:cubicBezTo>
                <a:cubicBezTo>
                  <a:pt x="12300" y="24167"/>
                  <a:pt x="12274" y="24167"/>
                  <a:pt x="12248" y="24167"/>
                </a:cubicBezTo>
                <a:cubicBezTo>
                  <a:pt x="6825" y="24167"/>
                  <a:pt x="2403" y="25561"/>
                  <a:pt x="1" y="28257"/>
                </a:cubicBezTo>
                <a:lnTo>
                  <a:pt x="75170" y="28257"/>
                </a:lnTo>
                <a:lnTo>
                  <a:pt x="7517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4"/>
          <p:cNvSpPr/>
          <p:nvPr/>
        </p:nvSpPr>
        <p:spPr>
          <a:xfrm rot="1883981">
            <a:off x="-465712" y="3390016"/>
            <a:ext cx="6370433" cy="3325904"/>
          </a:xfrm>
          <a:custGeom>
            <a:rect b="b" l="l" r="r" t="t"/>
            <a:pathLst>
              <a:path extrusionOk="0" fill="none" h="54974" w="92510">
                <a:moveTo>
                  <a:pt x="2259" y="54974"/>
                </a:moveTo>
                <a:cubicBezTo>
                  <a:pt x="946" y="50218"/>
                  <a:pt x="1" y="45046"/>
                  <a:pt x="1826" y="40450"/>
                </a:cubicBezTo>
                <a:cubicBezTo>
                  <a:pt x="4212" y="34445"/>
                  <a:pt x="10826" y="31098"/>
                  <a:pt x="17231" y="30329"/>
                </a:cubicBezTo>
                <a:cubicBezTo>
                  <a:pt x="23637" y="29561"/>
                  <a:pt x="30106" y="30842"/>
                  <a:pt x="36527" y="31322"/>
                </a:cubicBezTo>
                <a:cubicBezTo>
                  <a:pt x="42965" y="31803"/>
                  <a:pt x="49866" y="31386"/>
                  <a:pt x="55167" y="27719"/>
                </a:cubicBezTo>
                <a:cubicBezTo>
                  <a:pt x="62533" y="22611"/>
                  <a:pt x="64951" y="12683"/>
                  <a:pt x="71580" y="6662"/>
                </a:cubicBezTo>
                <a:cubicBezTo>
                  <a:pt x="77121" y="1666"/>
                  <a:pt x="85480" y="0"/>
                  <a:pt x="92510" y="2530"/>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4"/>
          <p:cNvSpPr/>
          <p:nvPr/>
        </p:nvSpPr>
        <p:spPr>
          <a:xfrm rot="-3003199">
            <a:off x="1156707" y="2129899"/>
            <a:ext cx="2593915" cy="6099155"/>
          </a:xfrm>
          <a:custGeom>
            <a:rect b="b" l="l" r="r" t="t"/>
            <a:pathLst>
              <a:path extrusionOk="0" fill="none" h="55215" w="47976">
                <a:moveTo>
                  <a:pt x="0" y="0"/>
                </a:moveTo>
                <a:cubicBezTo>
                  <a:pt x="497" y="3603"/>
                  <a:pt x="3683" y="6326"/>
                  <a:pt x="7094" y="7607"/>
                </a:cubicBezTo>
                <a:cubicBezTo>
                  <a:pt x="10489" y="8872"/>
                  <a:pt x="14204" y="9032"/>
                  <a:pt x="17807" y="9608"/>
                </a:cubicBezTo>
                <a:cubicBezTo>
                  <a:pt x="21394" y="10169"/>
                  <a:pt x="25125" y="11290"/>
                  <a:pt x="27591" y="13964"/>
                </a:cubicBezTo>
                <a:cubicBezTo>
                  <a:pt x="31963" y="18736"/>
                  <a:pt x="30682" y="26150"/>
                  <a:pt x="31370" y="32603"/>
                </a:cubicBezTo>
                <a:cubicBezTo>
                  <a:pt x="32395" y="42339"/>
                  <a:pt x="38976" y="51307"/>
                  <a:pt x="47976" y="55214"/>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4"/>
          <p:cNvSpPr/>
          <p:nvPr/>
        </p:nvSpPr>
        <p:spPr>
          <a:xfrm flipH="1" rot="-6632099">
            <a:off x="7022087" y="-2278905"/>
            <a:ext cx="1382995" cy="5186144"/>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4"/>
          <p:cNvSpPr/>
          <p:nvPr/>
        </p:nvSpPr>
        <p:spPr>
          <a:xfrm rot="-2144616">
            <a:off x="6248673" y="-1574361"/>
            <a:ext cx="1570938" cy="471800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99D9FF"/>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33"/>
          <p:cNvSpPr txBox="1"/>
          <p:nvPr>
            <p:ph type="title"/>
          </p:nvPr>
        </p:nvSpPr>
        <p:spPr>
          <a:xfrm>
            <a:off x="1028750" y="1681350"/>
            <a:ext cx="2874600" cy="858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3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33"/>
          <p:cNvSpPr txBox="1"/>
          <p:nvPr>
            <p:ph idx="1" type="subTitle"/>
          </p:nvPr>
        </p:nvSpPr>
        <p:spPr>
          <a:xfrm>
            <a:off x="1028750" y="2539600"/>
            <a:ext cx="2874600" cy="125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3"/>
          <p:cNvSpPr/>
          <p:nvPr/>
        </p:nvSpPr>
        <p:spPr>
          <a:xfrm flipH="1" rot="4595814">
            <a:off x="6118924" y="-1918201"/>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3"/>
          <p:cNvSpPr/>
          <p:nvPr/>
        </p:nvSpPr>
        <p:spPr>
          <a:xfrm flipH="1" rot="-6204186">
            <a:off x="1915715" y="1939424"/>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3"/>
          <p:cNvSpPr/>
          <p:nvPr/>
        </p:nvSpPr>
        <p:spPr>
          <a:xfrm flipH="1" rot="-6127406">
            <a:off x="1157601" y="2604880"/>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3"/>
          <p:cNvSpPr/>
          <p:nvPr/>
        </p:nvSpPr>
        <p:spPr>
          <a:xfrm flipH="1" rot="4672594">
            <a:off x="7016432" y="-1133014"/>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3"/>
          <p:cNvSpPr/>
          <p:nvPr/>
        </p:nvSpPr>
        <p:spPr>
          <a:xfrm flipH="1" rot="10800000">
            <a:off x="4505275" y="3109842"/>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3"/>
          <p:cNvSpPr/>
          <p:nvPr/>
        </p:nvSpPr>
        <p:spPr>
          <a:xfrm flipH="1" rot="10800000">
            <a:off x="4625157" y="319259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3"/>
          <p:cNvSpPr/>
          <p:nvPr/>
        </p:nvSpPr>
        <p:spPr>
          <a:xfrm flipH="1" rot="10800000">
            <a:off x="4784270" y="3111393"/>
            <a:ext cx="4423134" cy="2032113"/>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3"/>
          <p:cNvSpPr/>
          <p:nvPr/>
        </p:nvSpPr>
        <p:spPr>
          <a:xfrm flipH="1">
            <a:off x="1" y="-18450"/>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3"/>
          <p:cNvSpPr/>
          <p:nvPr/>
        </p:nvSpPr>
        <p:spPr>
          <a:xfrm flipH="1">
            <a:off x="-2" y="-1845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3"/>
          <p:cNvSpPr/>
          <p:nvPr/>
        </p:nvSpPr>
        <p:spPr>
          <a:xfrm flipH="1">
            <a:off x="-9" y="-18450"/>
            <a:ext cx="4423134" cy="2033672"/>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34"/>
          <p:cNvSpPr/>
          <p:nvPr/>
        </p:nvSpPr>
        <p:spPr>
          <a:xfrm flipH="1" rot="-178981">
            <a:off x="-708931" y="15505"/>
            <a:ext cx="5171804" cy="4333873"/>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4"/>
          <p:cNvSpPr/>
          <p:nvPr/>
        </p:nvSpPr>
        <p:spPr>
          <a:xfrm flipH="1" rot="294329">
            <a:off x="-582649" y="15468"/>
            <a:ext cx="5171801" cy="4333765"/>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4"/>
          <p:cNvSpPr/>
          <p:nvPr/>
        </p:nvSpPr>
        <p:spPr>
          <a:xfrm flipH="1">
            <a:off x="-677854" y="81150"/>
            <a:ext cx="5171804" cy="4333834"/>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4"/>
          <p:cNvSpPr/>
          <p:nvPr/>
        </p:nvSpPr>
        <p:spPr>
          <a:xfrm>
            <a:off x="3999650" y="3580887"/>
            <a:ext cx="5343525" cy="2247975"/>
          </a:xfrm>
          <a:custGeom>
            <a:rect b="b" l="l" r="r" t="t"/>
            <a:pathLst>
              <a:path extrusionOk="0" h="89919" w="213741">
                <a:moveTo>
                  <a:pt x="213741" y="2505"/>
                </a:moveTo>
                <a:cubicBezTo>
                  <a:pt x="201309" y="-4954"/>
                  <a:pt x="182509" y="6025"/>
                  <a:pt x="172593" y="16602"/>
                </a:cubicBezTo>
                <a:cubicBezTo>
                  <a:pt x="163735" y="26051"/>
                  <a:pt x="157224" y="38030"/>
                  <a:pt x="146685" y="45558"/>
                </a:cubicBezTo>
                <a:cubicBezTo>
                  <a:pt x="122906" y="62543"/>
                  <a:pt x="87638" y="48427"/>
                  <a:pt x="59817" y="57369"/>
                </a:cubicBezTo>
                <a:cubicBezTo>
                  <a:pt x="47809" y="61229"/>
                  <a:pt x="35156" y="65224"/>
                  <a:pt x="25527" y="73371"/>
                </a:cubicBezTo>
                <a:cubicBezTo>
                  <a:pt x="17861" y="79858"/>
                  <a:pt x="9527" y="92549"/>
                  <a:pt x="0" y="8937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4"/>
          <p:cNvSpPr txBox="1"/>
          <p:nvPr>
            <p:ph type="title"/>
          </p:nvPr>
        </p:nvSpPr>
        <p:spPr>
          <a:xfrm>
            <a:off x="750500" y="549600"/>
            <a:ext cx="3496800" cy="326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4700">
                <a:solidFill>
                  <a:srgbClr val="0B53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4"/>
          <p:cNvSpPr/>
          <p:nvPr/>
        </p:nvSpPr>
        <p:spPr>
          <a:xfrm rot="-3137463">
            <a:off x="5675973" y="3173409"/>
            <a:ext cx="4250046" cy="2439523"/>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8" name="Shape 128"/>
        <p:cNvGrpSpPr/>
        <p:nvPr/>
      </p:nvGrpSpPr>
      <p:grpSpPr>
        <a:xfrm>
          <a:off x="0" y="0"/>
          <a:ext cx="0" cy="0"/>
          <a:chOff x="0" y="0"/>
          <a:chExt cx="0" cy="0"/>
        </a:xfrm>
      </p:grpSpPr>
      <p:sp>
        <p:nvSpPr>
          <p:cNvPr id="129" name="Google Shape;129;p35"/>
          <p:cNvSpPr txBox="1"/>
          <p:nvPr>
            <p:ph hasCustomPrompt="1" type="title"/>
          </p:nvPr>
        </p:nvSpPr>
        <p:spPr>
          <a:xfrm>
            <a:off x="1285800" y="1344250"/>
            <a:ext cx="65724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0" name="Google Shape;13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35"/>
          <p:cNvSpPr txBox="1"/>
          <p:nvPr>
            <p:ph idx="1" type="subTitle"/>
          </p:nvPr>
        </p:nvSpPr>
        <p:spPr>
          <a:xfrm>
            <a:off x="714300" y="3422050"/>
            <a:ext cx="7715400" cy="8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2" name="Google Shape;132;p35"/>
          <p:cNvSpPr/>
          <p:nvPr/>
        </p:nvSpPr>
        <p:spPr>
          <a:xfrm>
            <a:off x="0" y="147081"/>
            <a:ext cx="9143964" cy="926936"/>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5"/>
          <p:cNvSpPr/>
          <p:nvPr/>
        </p:nvSpPr>
        <p:spPr>
          <a:xfrm>
            <a:off x="0" y="147076"/>
            <a:ext cx="9143964" cy="1010412"/>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5"/>
          <p:cNvSpPr/>
          <p:nvPr/>
        </p:nvSpPr>
        <p:spPr>
          <a:xfrm>
            <a:off x="0" y="0"/>
            <a:ext cx="9143964" cy="1010379"/>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5"/>
          <p:cNvSpPr/>
          <p:nvPr/>
        </p:nvSpPr>
        <p:spPr>
          <a:xfrm>
            <a:off x="-154375" y="4088523"/>
            <a:ext cx="9839325" cy="730525"/>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5"/>
          <p:cNvSpPr/>
          <p:nvPr/>
        </p:nvSpPr>
        <p:spPr>
          <a:xfrm>
            <a:off x="-382975" y="3938775"/>
            <a:ext cx="10001250" cy="91290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37" name="Shape 137"/>
        <p:cNvGrpSpPr/>
        <p:nvPr/>
      </p:nvGrpSpPr>
      <p:grpSpPr>
        <a:xfrm>
          <a:off x="0" y="0"/>
          <a:ext cx="0" cy="0"/>
          <a:chOff x="0" y="0"/>
          <a:chExt cx="0" cy="0"/>
        </a:xfrm>
      </p:grpSpPr>
      <p:sp>
        <p:nvSpPr>
          <p:cNvPr id="138" name="Google Shape;13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39" name="Shape 139"/>
        <p:cNvGrpSpPr/>
        <p:nvPr/>
      </p:nvGrpSpPr>
      <p:grpSpPr>
        <a:xfrm>
          <a:off x="0" y="0"/>
          <a:ext cx="0" cy="0"/>
          <a:chOff x="0" y="0"/>
          <a:chExt cx="0" cy="0"/>
        </a:xfrm>
      </p:grpSpPr>
      <p:sp>
        <p:nvSpPr>
          <p:cNvPr id="140" name="Google Shape;140;p3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37"/>
          <p:cNvSpPr txBox="1"/>
          <p:nvPr>
            <p:ph idx="2" type="title"/>
          </p:nvPr>
        </p:nvSpPr>
        <p:spPr>
          <a:xfrm>
            <a:off x="362625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2" name="Google Shape;142;p37"/>
          <p:cNvSpPr txBox="1"/>
          <p:nvPr>
            <p:ph idx="1" type="subTitle"/>
          </p:nvPr>
        </p:nvSpPr>
        <p:spPr>
          <a:xfrm>
            <a:off x="362625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3" name="Google Shape;143;p37"/>
          <p:cNvSpPr txBox="1"/>
          <p:nvPr>
            <p:ph idx="3" type="title"/>
          </p:nvPr>
        </p:nvSpPr>
        <p:spPr>
          <a:xfrm>
            <a:off x="10191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4" name="Google Shape;144;p37"/>
          <p:cNvSpPr txBox="1"/>
          <p:nvPr>
            <p:ph idx="4" type="subTitle"/>
          </p:nvPr>
        </p:nvSpPr>
        <p:spPr>
          <a:xfrm>
            <a:off x="10191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5" name="Google Shape;145;p37"/>
          <p:cNvSpPr txBox="1"/>
          <p:nvPr>
            <p:ph idx="5" type="title"/>
          </p:nvPr>
        </p:nvSpPr>
        <p:spPr>
          <a:xfrm>
            <a:off x="62334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6" name="Google Shape;146;p37"/>
          <p:cNvSpPr txBox="1"/>
          <p:nvPr>
            <p:ph idx="6" type="subTitle"/>
          </p:nvPr>
        </p:nvSpPr>
        <p:spPr>
          <a:xfrm>
            <a:off x="62334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7" name="Google Shape;147;p37"/>
          <p:cNvSpPr txBox="1"/>
          <p:nvPr>
            <p:ph idx="7" type="title"/>
          </p:nvPr>
        </p:nvSpPr>
        <p:spPr>
          <a:xfrm>
            <a:off x="10191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8" name="Google Shape;148;p37"/>
          <p:cNvSpPr txBox="1"/>
          <p:nvPr>
            <p:ph idx="8" type="subTitle"/>
          </p:nvPr>
        </p:nvSpPr>
        <p:spPr>
          <a:xfrm>
            <a:off x="10191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9" name="Google Shape;149;p37"/>
          <p:cNvSpPr txBox="1"/>
          <p:nvPr>
            <p:ph idx="9" type="title"/>
          </p:nvPr>
        </p:nvSpPr>
        <p:spPr>
          <a:xfrm>
            <a:off x="62334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0" name="Google Shape;150;p37"/>
          <p:cNvSpPr txBox="1"/>
          <p:nvPr>
            <p:ph idx="13" type="subTitle"/>
          </p:nvPr>
        </p:nvSpPr>
        <p:spPr>
          <a:xfrm>
            <a:off x="62334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1" name="Google Shape;151;p37"/>
          <p:cNvSpPr txBox="1"/>
          <p:nvPr>
            <p:ph idx="14" type="title"/>
          </p:nvPr>
        </p:nvSpPr>
        <p:spPr>
          <a:xfrm>
            <a:off x="362625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2" name="Google Shape;152;p37"/>
          <p:cNvSpPr txBox="1"/>
          <p:nvPr>
            <p:ph idx="15" type="subTitle"/>
          </p:nvPr>
        </p:nvSpPr>
        <p:spPr>
          <a:xfrm>
            <a:off x="362625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 name="Google Shape;153;p37"/>
          <p:cNvSpPr/>
          <p:nvPr/>
        </p:nvSpPr>
        <p:spPr>
          <a:xfrm>
            <a:off x="-144750" y="-51435"/>
            <a:ext cx="9915525" cy="642425"/>
          </a:xfrm>
          <a:custGeom>
            <a:rect b="b" l="l" r="r" t="t"/>
            <a:pathLst>
              <a:path extrusionOk="0" h="25697" w="396621">
                <a:moveTo>
                  <a:pt x="0" y="15704"/>
                </a:moveTo>
                <a:cubicBezTo>
                  <a:pt x="25650" y="7154"/>
                  <a:pt x="54012" y="-5059"/>
                  <a:pt x="80010" y="2369"/>
                </a:cubicBezTo>
                <a:cubicBezTo>
                  <a:pt x="105193" y="9564"/>
                  <a:pt x="128891" y="24737"/>
                  <a:pt x="155067" y="25610"/>
                </a:cubicBezTo>
                <a:cubicBezTo>
                  <a:pt x="196552" y="26993"/>
                  <a:pt x="236658" y="-1596"/>
                  <a:pt x="277749" y="4274"/>
                </a:cubicBezTo>
                <a:cubicBezTo>
                  <a:pt x="291790" y="6280"/>
                  <a:pt x="304991" y="12195"/>
                  <a:pt x="318516" y="16466"/>
                </a:cubicBezTo>
                <a:cubicBezTo>
                  <a:pt x="335257" y="21752"/>
                  <a:pt x="353674" y="21691"/>
                  <a:pt x="371094" y="19514"/>
                </a:cubicBezTo>
                <a:cubicBezTo>
                  <a:pt x="379775" y="18429"/>
                  <a:pt x="390435" y="19604"/>
                  <a:pt x="396621" y="13418"/>
                </a:cubicBezTo>
              </a:path>
            </a:pathLst>
          </a:custGeom>
          <a:noFill/>
          <a:ln cap="flat" cmpd="sng" w="19050">
            <a:solidFill>
              <a:srgbClr val="99D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7"/>
          <p:cNvSpPr/>
          <p:nvPr/>
        </p:nvSpPr>
        <p:spPr>
          <a:xfrm flipH="1" rot="-7037005">
            <a:off x="3853533" y="-4365727"/>
            <a:ext cx="1627845" cy="900076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155" name="Shape 155"/>
        <p:cNvGrpSpPr/>
        <p:nvPr/>
      </p:nvGrpSpPr>
      <p:grpSpPr>
        <a:xfrm>
          <a:off x="0" y="0"/>
          <a:ext cx="0" cy="0"/>
          <a:chOff x="0" y="0"/>
          <a:chExt cx="0" cy="0"/>
        </a:xfrm>
      </p:grpSpPr>
      <p:sp>
        <p:nvSpPr>
          <p:cNvPr id="156" name="Google Shape;156;p38"/>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7" name="Google Shape;157;p38"/>
          <p:cNvSpPr txBox="1"/>
          <p:nvPr>
            <p:ph idx="2" type="title"/>
          </p:nvPr>
        </p:nvSpPr>
        <p:spPr>
          <a:xfrm>
            <a:off x="59929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58" name="Google Shape;158;p38"/>
          <p:cNvSpPr txBox="1"/>
          <p:nvPr>
            <p:ph idx="1" type="subTitle"/>
          </p:nvPr>
        </p:nvSpPr>
        <p:spPr>
          <a:xfrm>
            <a:off x="6001663"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38"/>
          <p:cNvSpPr txBox="1"/>
          <p:nvPr>
            <p:ph idx="3" type="title"/>
          </p:nvPr>
        </p:nvSpPr>
        <p:spPr>
          <a:xfrm>
            <a:off x="3558732"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0" name="Google Shape;160;p38"/>
          <p:cNvSpPr txBox="1"/>
          <p:nvPr>
            <p:ph idx="4" type="subTitle"/>
          </p:nvPr>
        </p:nvSpPr>
        <p:spPr>
          <a:xfrm>
            <a:off x="3558770"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38"/>
          <p:cNvSpPr txBox="1"/>
          <p:nvPr>
            <p:ph idx="5" type="title"/>
          </p:nvPr>
        </p:nvSpPr>
        <p:spPr>
          <a:xfrm>
            <a:off x="11158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2" name="Google Shape;162;p38"/>
          <p:cNvSpPr txBox="1"/>
          <p:nvPr>
            <p:ph idx="6" type="subTitle"/>
          </p:nvPr>
        </p:nvSpPr>
        <p:spPr>
          <a:xfrm>
            <a:off x="1115838"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8"/>
          <p:cNvSpPr/>
          <p:nvPr/>
        </p:nvSpPr>
        <p:spPr>
          <a:xfrm flipH="1" rot="10800000">
            <a:off x="0" y="2643048"/>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8"/>
          <p:cNvSpPr/>
          <p:nvPr/>
        </p:nvSpPr>
        <p:spPr>
          <a:xfrm flipH="1" rot="10800000">
            <a:off x="0" y="2969184"/>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8"/>
          <p:cNvSpPr/>
          <p:nvPr/>
        </p:nvSpPr>
        <p:spPr>
          <a:xfrm flipH="1" rot="10800000">
            <a:off x="0" y="3088048"/>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8"/>
          <p:cNvSpPr/>
          <p:nvPr/>
        </p:nvSpPr>
        <p:spPr>
          <a:xfrm rot="10800000">
            <a:off x="3411627" y="4624656"/>
            <a:ext cx="6425723" cy="640944"/>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8"/>
          <p:cNvSpPr/>
          <p:nvPr/>
        </p:nvSpPr>
        <p:spPr>
          <a:xfrm rot="10800000">
            <a:off x="4269175" y="4672263"/>
            <a:ext cx="5486400" cy="532988"/>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8"/>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8"/>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8"/>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8"/>
          <p:cNvSpPr/>
          <p:nvPr/>
        </p:nvSpPr>
        <p:spPr>
          <a:xfrm>
            <a:off x="-563950" y="-238567"/>
            <a:ext cx="6296025" cy="788175"/>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8"/>
          <p:cNvSpPr/>
          <p:nvPr/>
        </p:nvSpPr>
        <p:spPr>
          <a:xfrm>
            <a:off x="-611575" y="-178225"/>
            <a:ext cx="5486400" cy="663250"/>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3">
    <p:spTree>
      <p:nvGrpSpPr>
        <p:cNvPr id="173" name="Shape 173"/>
        <p:cNvGrpSpPr/>
        <p:nvPr/>
      </p:nvGrpSpPr>
      <p:grpSpPr>
        <a:xfrm>
          <a:off x="0" y="0"/>
          <a:ext cx="0" cy="0"/>
          <a:chOff x="0" y="0"/>
          <a:chExt cx="0" cy="0"/>
        </a:xfrm>
      </p:grpSpPr>
      <p:sp>
        <p:nvSpPr>
          <p:cNvPr id="174" name="Google Shape;174;p3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p39"/>
          <p:cNvSpPr txBox="1"/>
          <p:nvPr>
            <p:ph idx="2" type="title"/>
          </p:nvPr>
        </p:nvSpPr>
        <p:spPr>
          <a:xfrm>
            <a:off x="6017838"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76" name="Google Shape;176;p39"/>
          <p:cNvSpPr txBox="1"/>
          <p:nvPr>
            <p:ph idx="1" type="subTitle"/>
          </p:nvPr>
        </p:nvSpPr>
        <p:spPr>
          <a:xfrm>
            <a:off x="6017838"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9"/>
          <p:cNvSpPr txBox="1"/>
          <p:nvPr>
            <p:ph idx="3" type="title"/>
          </p:nvPr>
        </p:nvSpPr>
        <p:spPr>
          <a:xfrm>
            <a:off x="3579270"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78" name="Google Shape;178;p39"/>
          <p:cNvSpPr txBox="1"/>
          <p:nvPr>
            <p:ph idx="4" type="subTitle"/>
          </p:nvPr>
        </p:nvSpPr>
        <p:spPr>
          <a:xfrm>
            <a:off x="3579270"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9"/>
          <p:cNvSpPr txBox="1"/>
          <p:nvPr>
            <p:ph idx="5" type="title"/>
          </p:nvPr>
        </p:nvSpPr>
        <p:spPr>
          <a:xfrm>
            <a:off x="1136375"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0" name="Google Shape;180;p39"/>
          <p:cNvSpPr txBox="1"/>
          <p:nvPr>
            <p:ph idx="6" type="subTitle"/>
          </p:nvPr>
        </p:nvSpPr>
        <p:spPr>
          <a:xfrm>
            <a:off x="1136375"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9"/>
          <p:cNvSpPr txBox="1"/>
          <p:nvPr>
            <p:ph idx="7" type="title"/>
          </p:nvPr>
        </p:nvSpPr>
        <p:spPr>
          <a:xfrm>
            <a:off x="1240175" y="2026382"/>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82" name="Google Shape;182;p39"/>
          <p:cNvSpPr txBox="1"/>
          <p:nvPr>
            <p:ph idx="8" type="title"/>
          </p:nvPr>
        </p:nvSpPr>
        <p:spPr>
          <a:xfrm>
            <a:off x="3683070"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83" name="Google Shape;183;p39"/>
          <p:cNvSpPr txBox="1"/>
          <p:nvPr>
            <p:ph idx="9" type="title"/>
          </p:nvPr>
        </p:nvSpPr>
        <p:spPr>
          <a:xfrm>
            <a:off x="6121638"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84" name="Google Shape;184;p39"/>
          <p:cNvSpPr/>
          <p:nvPr/>
        </p:nvSpPr>
        <p:spPr>
          <a:xfrm flipH="1" rot="4351074">
            <a:off x="559136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9"/>
          <p:cNvSpPr/>
          <p:nvPr/>
        </p:nvSpPr>
        <p:spPr>
          <a:xfrm flipH="1" rot="4427949">
            <a:off x="660274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 name="Google Shape;186;p39"/>
          <p:cNvGrpSpPr/>
          <p:nvPr/>
        </p:nvGrpSpPr>
        <p:grpSpPr>
          <a:xfrm>
            <a:off x="-3" y="3918341"/>
            <a:ext cx="5417960" cy="1282081"/>
            <a:chOff x="-66609" y="4201387"/>
            <a:chExt cx="4210740" cy="996488"/>
          </a:xfrm>
        </p:grpSpPr>
        <p:sp>
          <p:nvSpPr>
            <p:cNvPr id="187" name="Google Shape;187;p39"/>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9"/>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9"/>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3_1">
    <p:spTree>
      <p:nvGrpSpPr>
        <p:cNvPr id="190" name="Shape 190"/>
        <p:cNvGrpSpPr/>
        <p:nvPr/>
      </p:nvGrpSpPr>
      <p:grpSpPr>
        <a:xfrm>
          <a:off x="0" y="0"/>
          <a:ext cx="0" cy="0"/>
          <a:chOff x="0" y="0"/>
          <a:chExt cx="0" cy="0"/>
        </a:xfrm>
      </p:grpSpPr>
      <p:sp>
        <p:nvSpPr>
          <p:cNvPr id="191" name="Google Shape;191;p40"/>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2" name="Google Shape;192;p40"/>
          <p:cNvSpPr txBox="1"/>
          <p:nvPr>
            <p:ph idx="2" type="title"/>
          </p:nvPr>
        </p:nvSpPr>
        <p:spPr>
          <a:xfrm>
            <a:off x="1152452" y="1302150"/>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93" name="Google Shape;193;p40"/>
          <p:cNvSpPr txBox="1"/>
          <p:nvPr>
            <p:ph idx="1" type="subTitle"/>
          </p:nvPr>
        </p:nvSpPr>
        <p:spPr>
          <a:xfrm>
            <a:off x="1152452" y="1646335"/>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40"/>
          <p:cNvSpPr txBox="1"/>
          <p:nvPr>
            <p:ph idx="3" type="title"/>
          </p:nvPr>
        </p:nvSpPr>
        <p:spPr>
          <a:xfrm>
            <a:off x="1152460" y="2817744"/>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95" name="Google Shape;195;p40"/>
          <p:cNvSpPr txBox="1"/>
          <p:nvPr>
            <p:ph idx="4" type="subTitle"/>
          </p:nvPr>
        </p:nvSpPr>
        <p:spPr>
          <a:xfrm>
            <a:off x="1152460" y="3161929"/>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40"/>
          <p:cNvSpPr/>
          <p:nvPr/>
        </p:nvSpPr>
        <p:spPr>
          <a:xfrm flipH="1" rot="10800000">
            <a:off x="4923272" y="333484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40"/>
          <p:cNvSpPr/>
          <p:nvPr/>
        </p:nvSpPr>
        <p:spPr>
          <a:xfrm flipH="1" rot="10800000">
            <a:off x="5030875" y="3334807"/>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0"/>
          <p:cNvSpPr/>
          <p:nvPr/>
        </p:nvSpPr>
        <p:spPr>
          <a:xfrm flipH="1" rot="10800000">
            <a:off x="5099350" y="3336253"/>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9" name="Google Shape;199;p40"/>
          <p:cNvGrpSpPr/>
          <p:nvPr/>
        </p:nvGrpSpPr>
        <p:grpSpPr>
          <a:xfrm>
            <a:off x="5522066" y="-1100332"/>
            <a:ext cx="4121742" cy="2833166"/>
            <a:chOff x="5417291" y="-1100332"/>
            <a:chExt cx="4121742" cy="2833166"/>
          </a:xfrm>
        </p:grpSpPr>
        <p:sp>
          <p:nvSpPr>
            <p:cNvPr id="200" name="Google Shape;200;p40"/>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0"/>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_2">
    <p:spTree>
      <p:nvGrpSpPr>
        <p:cNvPr id="202" name="Shape 202"/>
        <p:cNvGrpSpPr/>
        <p:nvPr/>
      </p:nvGrpSpPr>
      <p:grpSpPr>
        <a:xfrm>
          <a:off x="0" y="0"/>
          <a:ext cx="0" cy="0"/>
          <a:chOff x="0" y="0"/>
          <a:chExt cx="0" cy="0"/>
        </a:xfrm>
      </p:grpSpPr>
      <p:sp>
        <p:nvSpPr>
          <p:cNvPr id="203" name="Google Shape;203;p41"/>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4" name="Google Shape;204;p41"/>
          <p:cNvSpPr txBox="1"/>
          <p:nvPr>
            <p:ph idx="2" type="title"/>
          </p:nvPr>
        </p:nvSpPr>
        <p:spPr>
          <a:xfrm>
            <a:off x="714300" y="1482700"/>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5" name="Google Shape;205;p41"/>
          <p:cNvSpPr txBox="1"/>
          <p:nvPr>
            <p:ph idx="1" type="subTitle"/>
          </p:nvPr>
        </p:nvSpPr>
        <p:spPr>
          <a:xfrm>
            <a:off x="714300" y="1806650"/>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1"/>
          <p:cNvSpPr txBox="1"/>
          <p:nvPr>
            <p:ph idx="3" type="title"/>
          </p:nvPr>
        </p:nvSpPr>
        <p:spPr>
          <a:xfrm>
            <a:off x="714300" y="2557824"/>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7" name="Google Shape;207;p41"/>
          <p:cNvSpPr txBox="1"/>
          <p:nvPr>
            <p:ph idx="4" type="subTitle"/>
          </p:nvPr>
        </p:nvSpPr>
        <p:spPr>
          <a:xfrm>
            <a:off x="714300" y="2881775"/>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41"/>
          <p:cNvSpPr txBox="1"/>
          <p:nvPr>
            <p:ph idx="5" type="title"/>
          </p:nvPr>
        </p:nvSpPr>
        <p:spPr>
          <a:xfrm>
            <a:off x="714300" y="3632948"/>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9" name="Google Shape;209;p41"/>
          <p:cNvSpPr txBox="1"/>
          <p:nvPr>
            <p:ph idx="6" type="subTitle"/>
          </p:nvPr>
        </p:nvSpPr>
        <p:spPr>
          <a:xfrm>
            <a:off x="714300" y="3956900"/>
            <a:ext cx="2139000" cy="68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41"/>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41"/>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41"/>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41"/>
          <p:cNvSpPr txBox="1"/>
          <p:nvPr>
            <p:ph idx="7" type="title"/>
          </p:nvPr>
        </p:nvSpPr>
        <p:spPr>
          <a:xfrm>
            <a:off x="6290700" y="1482700"/>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4" name="Google Shape;214;p41"/>
          <p:cNvSpPr txBox="1"/>
          <p:nvPr>
            <p:ph idx="8" type="subTitle"/>
          </p:nvPr>
        </p:nvSpPr>
        <p:spPr>
          <a:xfrm>
            <a:off x="6290650" y="1806650"/>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15" name="Google Shape;215;p41"/>
          <p:cNvSpPr txBox="1"/>
          <p:nvPr>
            <p:ph idx="9" type="title"/>
          </p:nvPr>
        </p:nvSpPr>
        <p:spPr>
          <a:xfrm>
            <a:off x="6290700" y="2557824"/>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6" name="Google Shape;216;p41"/>
          <p:cNvSpPr txBox="1"/>
          <p:nvPr>
            <p:ph idx="13" type="subTitle"/>
          </p:nvPr>
        </p:nvSpPr>
        <p:spPr>
          <a:xfrm>
            <a:off x="6290650" y="2881775"/>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17" name="Google Shape;217;p41"/>
          <p:cNvSpPr txBox="1"/>
          <p:nvPr>
            <p:ph idx="14" type="title"/>
          </p:nvPr>
        </p:nvSpPr>
        <p:spPr>
          <a:xfrm>
            <a:off x="6290700" y="3632948"/>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8" name="Google Shape;218;p41"/>
          <p:cNvSpPr txBox="1"/>
          <p:nvPr>
            <p:ph idx="15" type="subTitle"/>
          </p:nvPr>
        </p:nvSpPr>
        <p:spPr>
          <a:xfrm>
            <a:off x="6290650" y="3956900"/>
            <a:ext cx="2139000" cy="688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spTree>
      <p:nvGrpSpPr>
        <p:cNvPr id="219" name="Shape 219"/>
        <p:cNvGrpSpPr/>
        <p:nvPr/>
      </p:nvGrpSpPr>
      <p:grpSpPr>
        <a:xfrm>
          <a:off x="0" y="0"/>
          <a:ext cx="0" cy="0"/>
          <a:chOff x="0" y="0"/>
          <a:chExt cx="0" cy="0"/>
        </a:xfrm>
      </p:grpSpPr>
      <p:sp>
        <p:nvSpPr>
          <p:cNvPr id="220" name="Google Shape;220;p42"/>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1" name="Google Shape;221;p42"/>
          <p:cNvSpPr txBox="1"/>
          <p:nvPr>
            <p:ph idx="2" type="title"/>
          </p:nvPr>
        </p:nvSpPr>
        <p:spPr>
          <a:xfrm>
            <a:off x="5265358" y="2941614"/>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2" name="Google Shape;222;p42"/>
          <p:cNvSpPr txBox="1"/>
          <p:nvPr>
            <p:ph idx="1" type="subTitle"/>
          </p:nvPr>
        </p:nvSpPr>
        <p:spPr>
          <a:xfrm>
            <a:off x="5277950" y="321855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42"/>
          <p:cNvSpPr txBox="1"/>
          <p:nvPr>
            <p:ph idx="3" type="title"/>
          </p:nvPr>
        </p:nvSpPr>
        <p:spPr>
          <a:xfrm>
            <a:off x="5265350" y="3846471"/>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4" name="Google Shape;224;p42"/>
          <p:cNvSpPr txBox="1"/>
          <p:nvPr>
            <p:ph idx="4" type="subTitle"/>
          </p:nvPr>
        </p:nvSpPr>
        <p:spPr>
          <a:xfrm>
            <a:off x="5265350" y="412340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42"/>
          <p:cNvSpPr txBox="1"/>
          <p:nvPr>
            <p:ph idx="5" type="title"/>
          </p:nvPr>
        </p:nvSpPr>
        <p:spPr>
          <a:xfrm>
            <a:off x="5277943" y="1131900"/>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6" name="Google Shape;226;p42"/>
          <p:cNvSpPr txBox="1"/>
          <p:nvPr>
            <p:ph idx="6" type="subTitle"/>
          </p:nvPr>
        </p:nvSpPr>
        <p:spPr>
          <a:xfrm>
            <a:off x="5277950" y="140882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42"/>
          <p:cNvSpPr txBox="1"/>
          <p:nvPr>
            <p:ph idx="7" type="title"/>
          </p:nvPr>
        </p:nvSpPr>
        <p:spPr>
          <a:xfrm>
            <a:off x="5277943" y="2036757"/>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8" name="Google Shape;228;p42"/>
          <p:cNvSpPr txBox="1"/>
          <p:nvPr>
            <p:ph idx="8" type="subTitle"/>
          </p:nvPr>
        </p:nvSpPr>
        <p:spPr>
          <a:xfrm>
            <a:off x="5277950" y="231367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29" name="Google Shape;229;p42"/>
          <p:cNvGrpSpPr/>
          <p:nvPr/>
        </p:nvGrpSpPr>
        <p:grpSpPr>
          <a:xfrm>
            <a:off x="-66609" y="4201387"/>
            <a:ext cx="4210740" cy="996488"/>
            <a:chOff x="-66609" y="4201387"/>
            <a:chExt cx="4210740" cy="996488"/>
          </a:xfrm>
        </p:grpSpPr>
        <p:sp>
          <p:nvSpPr>
            <p:cNvPr id="230" name="Google Shape;230;p42"/>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2"/>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2"/>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 name="Google Shape;233;p42"/>
          <p:cNvGrpSpPr/>
          <p:nvPr/>
        </p:nvGrpSpPr>
        <p:grpSpPr>
          <a:xfrm>
            <a:off x="5522066" y="-1100332"/>
            <a:ext cx="4121742" cy="2833166"/>
            <a:chOff x="5417291" y="-1100332"/>
            <a:chExt cx="4121742" cy="2833166"/>
          </a:xfrm>
        </p:grpSpPr>
        <p:sp>
          <p:nvSpPr>
            <p:cNvPr id="234" name="Google Shape;234;p42"/>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2"/>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4" name="Shape 24"/>
        <p:cNvGrpSpPr/>
        <p:nvPr/>
      </p:nvGrpSpPr>
      <p:grpSpPr>
        <a:xfrm>
          <a:off x="0" y="0"/>
          <a:ext cx="0" cy="0"/>
          <a:chOff x="0" y="0"/>
          <a:chExt cx="0" cy="0"/>
        </a:xfrm>
      </p:grpSpPr>
      <p:sp>
        <p:nvSpPr>
          <p:cNvPr id="25" name="Google Shape;25;p25"/>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26" name="Google Shape;2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25"/>
          <p:cNvSpPr txBox="1"/>
          <p:nvPr>
            <p:ph idx="1" type="subTitle"/>
          </p:nvPr>
        </p:nvSpPr>
        <p:spPr>
          <a:xfrm>
            <a:off x="714300" y="1206650"/>
            <a:ext cx="7715400" cy="339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Font typeface="Lato"/>
              <a:buAutoNum type="arabicPeriod"/>
              <a:defRPr sz="1200"/>
            </a:lvl1pPr>
            <a:lvl2pPr lvl="1" algn="l">
              <a:lnSpc>
                <a:spcPct val="100000"/>
              </a:lnSpc>
              <a:spcBef>
                <a:spcPts val="0"/>
              </a:spcBef>
              <a:spcAft>
                <a:spcPts val="0"/>
              </a:spcAft>
              <a:buClr>
                <a:srgbClr val="434343"/>
              </a:buClr>
              <a:buSzPts val="1200"/>
              <a:buFont typeface="Roboto Condensed Light"/>
              <a:buAutoNum type="alphaLcPeriod"/>
              <a:defRPr sz="1200"/>
            </a:lvl2pPr>
            <a:lvl3pPr lvl="2" algn="l">
              <a:lnSpc>
                <a:spcPct val="100000"/>
              </a:lnSpc>
              <a:spcBef>
                <a:spcPts val="0"/>
              </a:spcBef>
              <a:spcAft>
                <a:spcPts val="0"/>
              </a:spcAft>
              <a:buClr>
                <a:srgbClr val="434343"/>
              </a:buClr>
              <a:buSzPts val="1200"/>
              <a:buFont typeface="Roboto Condensed Light"/>
              <a:buAutoNum type="romanLcPeriod"/>
              <a:defRPr sz="1200"/>
            </a:lvl3pPr>
            <a:lvl4pPr lvl="3" algn="l">
              <a:lnSpc>
                <a:spcPct val="100000"/>
              </a:lnSpc>
              <a:spcBef>
                <a:spcPts val="0"/>
              </a:spcBef>
              <a:spcAft>
                <a:spcPts val="0"/>
              </a:spcAft>
              <a:buClr>
                <a:srgbClr val="434343"/>
              </a:buClr>
              <a:buSzPts val="1200"/>
              <a:buFont typeface="Roboto Condensed Light"/>
              <a:buAutoNum type="arabicPeriod"/>
              <a:defRPr sz="1200"/>
            </a:lvl4pPr>
            <a:lvl5pPr lvl="4" algn="l">
              <a:lnSpc>
                <a:spcPct val="100000"/>
              </a:lnSpc>
              <a:spcBef>
                <a:spcPts val="0"/>
              </a:spcBef>
              <a:spcAft>
                <a:spcPts val="0"/>
              </a:spcAft>
              <a:buClr>
                <a:srgbClr val="434343"/>
              </a:buClr>
              <a:buSzPts val="1200"/>
              <a:buFont typeface="Roboto Condensed Light"/>
              <a:buAutoNum type="alphaLcPeriod"/>
              <a:defRPr sz="1200"/>
            </a:lvl5pPr>
            <a:lvl6pPr lvl="5" algn="l">
              <a:lnSpc>
                <a:spcPct val="100000"/>
              </a:lnSpc>
              <a:spcBef>
                <a:spcPts val="0"/>
              </a:spcBef>
              <a:spcAft>
                <a:spcPts val="0"/>
              </a:spcAft>
              <a:buClr>
                <a:srgbClr val="434343"/>
              </a:buClr>
              <a:buSzPts val="1200"/>
              <a:buFont typeface="Roboto Condensed Light"/>
              <a:buAutoNum type="romanLcPeriod"/>
              <a:defRPr sz="1200"/>
            </a:lvl6pPr>
            <a:lvl7pPr lvl="6" algn="l">
              <a:lnSpc>
                <a:spcPct val="100000"/>
              </a:lnSpc>
              <a:spcBef>
                <a:spcPts val="0"/>
              </a:spcBef>
              <a:spcAft>
                <a:spcPts val="0"/>
              </a:spcAft>
              <a:buClr>
                <a:srgbClr val="434343"/>
              </a:buClr>
              <a:buSzPts val="1200"/>
              <a:buFont typeface="Roboto Condensed Light"/>
              <a:buAutoNum type="arabicPeriod"/>
              <a:defRPr sz="1200"/>
            </a:lvl7pPr>
            <a:lvl8pPr lvl="7" algn="l">
              <a:lnSpc>
                <a:spcPct val="100000"/>
              </a:lnSpc>
              <a:spcBef>
                <a:spcPts val="0"/>
              </a:spcBef>
              <a:spcAft>
                <a:spcPts val="0"/>
              </a:spcAft>
              <a:buClr>
                <a:srgbClr val="434343"/>
              </a:buClr>
              <a:buSzPts val="1200"/>
              <a:buFont typeface="Roboto Condensed Light"/>
              <a:buAutoNum type="alphaLcPeriod"/>
              <a:defRPr sz="1200"/>
            </a:lvl8pPr>
            <a:lvl9pPr lvl="8" algn="l">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8" name="Google Shape;28;p25"/>
          <p:cNvSpPr/>
          <p:nvPr/>
        </p:nvSpPr>
        <p:spPr>
          <a:xfrm flipH="1" rot="-8368102">
            <a:off x="6896688" y="2228457"/>
            <a:ext cx="1152474" cy="4423336"/>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rot="5454147">
            <a:off x="7011559" y="2379227"/>
            <a:ext cx="1035083" cy="4121804"/>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4923272" y="-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5030875" y="0"/>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5099350" y="-65618"/>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2">
    <p:spTree>
      <p:nvGrpSpPr>
        <p:cNvPr id="236" name="Shape 236"/>
        <p:cNvGrpSpPr/>
        <p:nvPr/>
      </p:nvGrpSpPr>
      <p:grpSpPr>
        <a:xfrm>
          <a:off x="0" y="0"/>
          <a:ext cx="0" cy="0"/>
          <a:chOff x="0" y="0"/>
          <a:chExt cx="0" cy="0"/>
        </a:xfrm>
      </p:grpSpPr>
      <p:sp>
        <p:nvSpPr>
          <p:cNvPr id="237" name="Google Shape;237;p43"/>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8" name="Google Shape;238;p43"/>
          <p:cNvSpPr txBox="1"/>
          <p:nvPr>
            <p:ph idx="2" type="title"/>
          </p:nvPr>
        </p:nvSpPr>
        <p:spPr>
          <a:xfrm>
            <a:off x="5819013" y="1358852"/>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9" name="Google Shape;239;p43"/>
          <p:cNvSpPr txBox="1"/>
          <p:nvPr>
            <p:ph idx="1" type="subTitle"/>
          </p:nvPr>
        </p:nvSpPr>
        <p:spPr>
          <a:xfrm>
            <a:off x="5819013" y="1683412"/>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43"/>
          <p:cNvSpPr txBox="1"/>
          <p:nvPr>
            <p:ph idx="3" type="title"/>
          </p:nvPr>
        </p:nvSpPr>
        <p:spPr>
          <a:xfrm>
            <a:off x="5819013" y="3004296"/>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1" name="Google Shape;241;p43"/>
          <p:cNvSpPr txBox="1"/>
          <p:nvPr>
            <p:ph idx="4" type="subTitle"/>
          </p:nvPr>
        </p:nvSpPr>
        <p:spPr>
          <a:xfrm>
            <a:off x="5819013"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43"/>
          <p:cNvSpPr txBox="1"/>
          <p:nvPr>
            <p:ph idx="5" type="title"/>
          </p:nvPr>
        </p:nvSpPr>
        <p:spPr>
          <a:xfrm>
            <a:off x="1799486" y="1358863"/>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3" name="Google Shape;243;p43"/>
          <p:cNvSpPr txBox="1"/>
          <p:nvPr>
            <p:ph idx="6" type="subTitle"/>
          </p:nvPr>
        </p:nvSpPr>
        <p:spPr>
          <a:xfrm>
            <a:off x="1799486" y="1683413"/>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43"/>
          <p:cNvSpPr txBox="1"/>
          <p:nvPr>
            <p:ph idx="7" type="title"/>
          </p:nvPr>
        </p:nvSpPr>
        <p:spPr>
          <a:xfrm>
            <a:off x="1799486" y="3004307"/>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5" name="Google Shape;245;p43"/>
          <p:cNvSpPr txBox="1"/>
          <p:nvPr>
            <p:ph idx="8" type="subTitle"/>
          </p:nvPr>
        </p:nvSpPr>
        <p:spPr>
          <a:xfrm>
            <a:off x="1799486"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43"/>
          <p:cNvSpPr txBox="1"/>
          <p:nvPr>
            <p:ph idx="9" type="title"/>
          </p:nvPr>
        </p:nvSpPr>
        <p:spPr>
          <a:xfrm>
            <a:off x="783375"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7" name="Google Shape;247;p43"/>
          <p:cNvSpPr txBox="1"/>
          <p:nvPr>
            <p:ph idx="13" type="title"/>
          </p:nvPr>
        </p:nvSpPr>
        <p:spPr>
          <a:xfrm>
            <a:off x="783375"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8" name="Google Shape;248;p43"/>
          <p:cNvSpPr txBox="1"/>
          <p:nvPr>
            <p:ph idx="14" type="title"/>
          </p:nvPr>
        </p:nvSpPr>
        <p:spPr>
          <a:xfrm>
            <a:off x="4802927"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9" name="Google Shape;249;p43"/>
          <p:cNvSpPr txBox="1"/>
          <p:nvPr>
            <p:ph idx="15" type="title"/>
          </p:nvPr>
        </p:nvSpPr>
        <p:spPr>
          <a:xfrm>
            <a:off x="4802927"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50" name="Google Shape;250;p43"/>
          <p:cNvSpPr/>
          <p:nvPr/>
        </p:nvSpPr>
        <p:spPr>
          <a:xfrm rot="10800000">
            <a:off x="-73198" y="4011042"/>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43"/>
          <p:cNvSpPr/>
          <p:nvPr/>
        </p:nvSpPr>
        <p:spPr>
          <a:xfrm rot="10800000">
            <a:off x="-73157" y="414714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3"/>
          <p:cNvSpPr/>
          <p:nvPr/>
        </p:nvSpPr>
        <p:spPr>
          <a:xfrm rot="10800000">
            <a:off x="-73139" y="4209012"/>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3"/>
          <p:cNvSpPr/>
          <p:nvPr/>
        </p:nvSpPr>
        <p:spPr>
          <a:xfrm>
            <a:off x="3992387" y="-8134"/>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3"/>
          <p:cNvSpPr/>
          <p:nvPr/>
        </p:nvSpPr>
        <p:spPr>
          <a:xfrm>
            <a:off x="3548277" y="-2673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3"/>
          <p:cNvSpPr/>
          <p:nvPr/>
        </p:nvSpPr>
        <p:spPr>
          <a:xfrm>
            <a:off x="4187111" y="-43808"/>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1_1">
    <p:spTree>
      <p:nvGrpSpPr>
        <p:cNvPr id="256" name="Shape 256"/>
        <p:cNvGrpSpPr/>
        <p:nvPr/>
      </p:nvGrpSpPr>
      <p:grpSpPr>
        <a:xfrm>
          <a:off x="0" y="0"/>
          <a:ext cx="0" cy="0"/>
          <a:chOff x="0" y="0"/>
          <a:chExt cx="0" cy="0"/>
        </a:xfrm>
      </p:grpSpPr>
      <p:sp>
        <p:nvSpPr>
          <p:cNvPr id="257" name="Google Shape;257;p44"/>
          <p:cNvSpPr txBox="1"/>
          <p:nvPr>
            <p:ph idx="1" type="subTitle"/>
          </p:nvPr>
        </p:nvSpPr>
        <p:spPr>
          <a:xfrm>
            <a:off x="4229100" y="42813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44"/>
          <p:cNvSpPr txBox="1"/>
          <p:nvPr>
            <p:ph idx="2" type="subTitle"/>
          </p:nvPr>
        </p:nvSpPr>
        <p:spPr>
          <a:xfrm>
            <a:off x="4229100" y="16872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44"/>
          <p:cNvSpPr txBox="1"/>
          <p:nvPr>
            <p:ph idx="3" type="subTitle"/>
          </p:nvPr>
        </p:nvSpPr>
        <p:spPr>
          <a:xfrm>
            <a:off x="4229100" y="298430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60" name="Google Shape;260;p44"/>
          <p:cNvGrpSpPr/>
          <p:nvPr/>
        </p:nvGrpSpPr>
        <p:grpSpPr>
          <a:xfrm rot="10800000">
            <a:off x="4972116" y="-45563"/>
            <a:ext cx="4210740" cy="996488"/>
            <a:chOff x="-66609" y="4201387"/>
            <a:chExt cx="4210740" cy="996488"/>
          </a:xfrm>
        </p:grpSpPr>
        <p:sp>
          <p:nvSpPr>
            <p:cNvPr id="261" name="Google Shape;261;p44"/>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4"/>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4"/>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p44"/>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5" name="Google Shape;265;p44"/>
          <p:cNvSpPr txBox="1"/>
          <p:nvPr>
            <p:ph idx="4" type="title"/>
          </p:nvPr>
        </p:nvSpPr>
        <p:spPr>
          <a:xfrm>
            <a:off x="4229100" y="38458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6" name="Google Shape;266;p44"/>
          <p:cNvSpPr txBox="1"/>
          <p:nvPr>
            <p:ph idx="5" type="title"/>
          </p:nvPr>
        </p:nvSpPr>
        <p:spPr>
          <a:xfrm>
            <a:off x="4229100" y="254877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7" name="Google Shape;267;p44"/>
          <p:cNvSpPr txBox="1"/>
          <p:nvPr>
            <p:ph idx="6" type="title"/>
          </p:nvPr>
        </p:nvSpPr>
        <p:spPr>
          <a:xfrm>
            <a:off x="4229100" y="12517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8" name="Google Shape;268;p44"/>
          <p:cNvSpPr/>
          <p:nvPr/>
        </p:nvSpPr>
        <p:spPr>
          <a:xfrm rot="-10438038">
            <a:off x="-466913" y="4133826"/>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4"/>
          <p:cNvSpPr/>
          <p:nvPr/>
        </p:nvSpPr>
        <p:spPr>
          <a:xfrm rot="10800000">
            <a:off x="-676275" y="4335560"/>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
    <p:spTree>
      <p:nvGrpSpPr>
        <p:cNvPr id="270" name="Shape 270"/>
        <p:cNvGrpSpPr/>
        <p:nvPr/>
      </p:nvGrpSpPr>
      <p:grpSpPr>
        <a:xfrm>
          <a:off x="0" y="0"/>
          <a:ext cx="0" cy="0"/>
          <a:chOff x="0" y="0"/>
          <a:chExt cx="0" cy="0"/>
        </a:xfrm>
      </p:grpSpPr>
      <p:sp>
        <p:nvSpPr>
          <p:cNvPr id="271" name="Google Shape;271;p45"/>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2" name="Google Shape;272;p45"/>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5"/>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5"/>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5"/>
          <p:cNvSpPr/>
          <p:nvPr/>
        </p:nvSpPr>
        <p:spPr>
          <a:xfrm flipH="1" rot="5445432">
            <a:off x="1181122" y="2566984"/>
            <a:ext cx="1152501" cy="4423209"/>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5"/>
          <p:cNvSpPr/>
          <p:nvPr/>
        </p:nvSpPr>
        <p:spPr>
          <a:xfrm rot="-2332491">
            <a:off x="1348283" y="2717713"/>
            <a:ext cx="1035137" cy="412174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_1_1_2">
    <p:spTree>
      <p:nvGrpSpPr>
        <p:cNvPr id="277" name="Shape 277"/>
        <p:cNvGrpSpPr/>
        <p:nvPr/>
      </p:nvGrpSpPr>
      <p:grpSpPr>
        <a:xfrm>
          <a:off x="0" y="0"/>
          <a:ext cx="0" cy="0"/>
          <a:chOff x="0" y="0"/>
          <a:chExt cx="0" cy="0"/>
        </a:xfrm>
      </p:grpSpPr>
      <p:sp>
        <p:nvSpPr>
          <p:cNvPr id="278" name="Google Shape;278;p46"/>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9" name="Google Shape;279;p46"/>
          <p:cNvSpPr/>
          <p:nvPr/>
        </p:nvSpPr>
        <p:spPr>
          <a:xfrm rot="10800000">
            <a:off x="-45453" y="4312217"/>
            <a:ext cx="9189453" cy="756365"/>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6"/>
          <p:cNvSpPr/>
          <p:nvPr/>
        </p:nvSpPr>
        <p:spPr>
          <a:xfrm rot="10800000">
            <a:off x="-45453" y="4299679"/>
            <a:ext cx="9189453" cy="768903"/>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6"/>
          <p:cNvSpPr/>
          <p:nvPr/>
        </p:nvSpPr>
        <p:spPr>
          <a:xfrm rot="10800000">
            <a:off x="-45453" y="4364147"/>
            <a:ext cx="9189453" cy="824453"/>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_1_1_1">
    <p:spTree>
      <p:nvGrpSpPr>
        <p:cNvPr id="282" name="Shape 282"/>
        <p:cNvGrpSpPr/>
        <p:nvPr/>
      </p:nvGrpSpPr>
      <p:grpSpPr>
        <a:xfrm>
          <a:off x="0" y="0"/>
          <a:ext cx="0" cy="0"/>
          <a:chOff x="0" y="0"/>
          <a:chExt cx="0" cy="0"/>
        </a:xfrm>
      </p:grpSpPr>
      <p:sp>
        <p:nvSpPr>
          <p:cNvPr id="283" name="Google Shape;283;p47"/>
          <p:cNvSpPr txBox="1"/>
          <p:nvPr>
            <p:ph type="title"/>
          </p:nvPr>
        </p:nvSpPr>
        <p:spPr>
          <a:xfrm>
            <a:off x="1304850" y="2394900"/>
            <a:ext cx="37128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4" name="Google Shape;284;p47"/>
          <p:cNvSpPr/>
          <p:nvPr/>
        </p:nvSpPr>
        <p:spPr>
          <a:xfrm flipH="1" rot="-5641984">
            <a:off x="6250509" y="-1838915"/>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7"/>
          <p:cNvSpPr/>
          <p:nvPr/>
        </p:nvSpPr>
        <p:spPr>
          <a:xfrm rot="8555305">
            <a:off x="6256973" y="-1753245"/>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7"/>
          <p:cNvSpPr txBox="1"/>
          <p:nvPr>
            <p:ph idx="1" type="subTitle"/>
          </p:nvPr>
        </p:nvSpPr>
        <p:spPr>
          <a:xfrm>
            <a:off x="1304850" y="912225"/>
            <a:ext cx="32937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47"/>
          <p:cNvSpPr/>
          <p:nvPr/>
        </p:nvSpPr>
        <p:spPr>
          <a:xfrm>
            <a:off x="-59500" y="3500624"/>
            <a:ext cx="9203371" cy="1614727"/>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7"/>
          <p:cNvSpPr/>
          <p:nvPr/>
        </p:nvSpPr>
        <p:spPr>
          <a:xfrm>
            <a:off x="-59500" y="3499550"/>
            <a:ext cx="9203371" cy="1643932"/>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7"/>
          <p:cNvSpPr/>
          <p:nvPr/>
        </p:nvSpPr>
        <p:spPr>
          <a:xfrm>
            <a:off x="-59500" y="3571260"/>
            <a:ext cx="9203371" cy="1572223"/>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_1_1_1_1_1">
    <p:spTree>
      <p:nvGrpSpPr>
        <p:cNvPr id="290" name="Shape 290"/>
        <p:cNvGrpSpPr/>
        <p:nvPr/>
      </p:nvGrpSpPr>
      <p:grpSpPr>
        <a:xfrm>
          <a:off x="0" y="0"/>
          <a:ext cx="0" cy="0"/>
          <a:chOff x="0" y="0"/>
          <a:chExt cx="0" cy="0"/>
        </a:xfrm>
      </p:grpSpPr>
      <p:sp>
        <p:nvSpPr>
          <p:cNvPr id="291" name="Google Shape;291;p48"/>
          <p:cNvSpPr txBox="1"/>
          <p:nvPr>
            <p:ph type="title"/>
          </p:nvPr>
        </p:nvSpPr>
        <p:spPr>
          <a:xfrm>
            <a:off x="2110800" y="1318025"/>
            <a:ext cx="49224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2" name="Google Shape;292;p48"/>
          <p:cNvSpPr/>
          <p:nvPr/>
        </p:nvSpPr>
        <p:spPr>
          <a:xfrm flipH="1" rot="-7361971">
            <a:off x="3942927" y="-3767622"/>
            <a:ext cx="1245288" cy="860007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8"/>
          <p:cNvSpPr/>
          <p:nvPr/>
        </p:nvSpPr>
        <p:spPr>
          <a:xfrm rot="8416218">
            <a:off x="3811187" y="-3681433"/>
            <a:ext cx="1521614" cy="815153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8"/>
          <p:cNvSpPr txBox="1"/>
          <p:nvPr>
            <p:ph idx="1" type="subTitle"/>
          </p:nvPr>
        </p:nvSpPr>
        <p:spPr>
          <a:xfrm>
            <a:off x="2110800" y="2045275"/>
            <a:ext cx="4922400" cy="178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81DDE5"/>
              </a:buClr>
              <a:buSzPts val="1400"/>
              <a:buChar char="●"/>
              <a:defRPr>
                <a:solidFill>
                  <a:schemeClr val="dk1"/>
                </a:solidFill>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295" name="Google Shape;295;p48"/>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8"/>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8"/>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_1_1_1_1_2">
    <p:spTree>
      <p:nvGrpSpPr>
        <p:cNvPr id="298" name="Shape 298"/>
        <p:cNvGrpSpPr/>
        <p:nvPr/>
      </p:nvGrpSpPr>
      <p:grpSpPr>
        <a:xfrm>
          <a:off x="0" y="0"/>
          <a:ext cx="0" cy="0"/>
          <a:chOff x="0" y="0"/>
          <a:chExt cx="0" cy="0"/>
        </a:xfrm>
      </p:grpSpPr>
      <p:sp>
        <p:nvSpPr>
          <p:cNvPr id="299" name="Google Shape;299;p49"/>
          <p:cNvSpPr txBox="1"/>
          <p:nvPr>
            <p:ph type="title"/>
          </p:nvPr>
        </p:nvSpPr>
        <p:spPr>
          <a:xfrm>
            <a:off x="5564400" y="2575500"/>
            <a:ext cx="28653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0" name="Google Shape;300;p49"/>
          <p:cNvSpPr txBox="1"/>
          <p:nvPr>
            <p:ph idx="1" type="subTitle"/>
          </p:nvPr>
        </p:nvSpPr>
        <p:spPr>
          <a:xfrm>
            <a:off x="5564400" y="3110325"/>
            <a:ext cx="2865300" cy="107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49"/>
          <p:cNvSpPr/>
          <p:nvPr/>
        </p:nvSpPr>
        <p:spPr>
          <a:xfrm flipH="1">
            <a:off x="2211177"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9"/>
          <p:cNvSpPr/>
          <p:nvPr/>
        </p:nvSpPr>
        <p:spPr>
          <a:xfrm flipH="1">
            <a:off x="1908975"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9"/>
          <p:cNvSpPr/>
          <p:nvPr/>
        </p:nvSpPr>
        <p:spPr>
          <a:xfrm flipH="1">
            <a:off x="2494814"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_1_1_1_1_1_1">
    <p:spTree>
      <p:nvGrpSpPr>
        <p:cNvPr id="304" name="Shape 304"/>
        <p:cNvGrpSpPr/>
        <p:nvPr/>
      </p:nvGrpSpPr>
      <p:grpSpPr>
        <a:xfrm>
          <a:off x="0" y="0"/>
          <a:ext cx="0" cy="0"/>
          <a:chOff x="0" y="0"/>
          <a:chExt cx="0" cy="0"/>
        </a:xfrm>
      </p:grpSpPr>
      <p:sp>
        <p:nvSpPr>
          <p:cNvPr id="305" name="Google Shape;305;p50"/>
          <p:cNvSpPr txBox="1"/>
          <p:nvPr>
            <p:ph type="title"/>
          </p:nvPr>
        </p:nvSpPr>
        <p:spPr>
          <a:xfrm>
            <a:off x="2834252" y="690425"/>
            <a:ext cx="3475500" cy="95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b="1" sz="72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06" name="Google Shape;306;p50"/>
          <p:cNvSpPr txBox="1"/>
          <p:nvPr>
            <p:ph idx="1" type="subTitle"/>
          </p:nvPr>
        </p:nvSpPr>
        <p:spPr>
          <a:xfrm>
            <a:off x="2902250" y="1746463"/>
            <a:ext cx="3293700" cy="131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7" name="Google Shape;307;p50"/>
          <p:cNvSpPr/>
          <p:nvPr/>
        </p:nvSpPr>
        <p:spPr>
          <a:xfrm flipH="1" rot="10800000">
            <a:off x="-45775" y="-2051"/>
            <a:ext cx="9189785" cy="2150126"/>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0"/>
          <p:cNvSpPr/>
          <p:nvPr/>
        </p:nvSpPr>
        <p:spPr>
          <a:xfrm flipH="1" rot="10800000">
            <a:off x="-45775" y="-2050"/>
            <a:ext cx="8953036" cy="2062371"/>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0"/>
          <p:cNvSpPr/>
          <p:nvPr/>
        </p:nvSpPr>
        <p:spPr>
          <a:xfrm flipH="1" rot="10800000">
            <a:off x="-45775" y="-45087"/>
            <a:ext cx="8642846" cy="214843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0"/>
          <p:cNvSpPr/>
          <p:nvPr/>
        </p:nvSpPr>
        <p:spPr>
          <a:xfrm>
            <a:off x="-192375" y="3058975"/>
            <a:ext cx="10267600" cy="2249475"/>
          </a:xfrm>
          <a:custGeom>
            <a:rect b="b" l="l" r="r" t="t"/>
            <a:pathLst>
              <a:path extrusionOk="0" h="89979" w="410704">
                <a:moveTo>
                  <a:pt x="0" y="45479"/>
                </a:moveTo>
                <a:cubicBezTo>
                  <a:pt x="17460" y="52852"/>
                  <a:pt x="67247" y="86561"/>
                  <a:pt x="104761" y="89714"/>
                </a:cubicBezTo>
                <a:cubicBezTo>
                  <a:pt x="142275" y="92867"/>
                  <a:pt x="190878" y="66935"/>
                  <a:pt x="225083" y="64398"/>
                </a:cubicBezTo>
                <a:cubicBezTo>
                  <a:pt x="259288" y="61861"/>
                  <a:pt x="287880" y="83241"/>
                  <a:pt x="309993" y="74494"/>
                </a:cubicBezTo>
                <a:cubicBezTo>
                  <a:pt x="332106" y="65747"/>
                  <a:pt x="340975" y="24334"/>
                  <a:pt x="357760" y="11918"/>
                </a:cubicBezTo>
                <a:cubicBezTo>
                  <a:pt x="374545" y="-498"/>
                  <a:pt x="401880" y="1986"/>
                  <a:pt x="410704"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0"/>
          <p:cNvSpPr/>
          <p:nvPr/>
        </p:nvSpPr>
        <p:spPr>
          <a:xfrm>
            <a:off x="-287625" y="3563475"/>
            <a:ext cx="10546375" cy="1514050"/>
          </a:xfrm>
          <a:custGeom>
            <a:rect b="b" l="l" r="r" t="t"/>
            <a:pathLst>
              <a:path extrusionOk="0" h="60562" w="421855">
                <a:moveTo>
                  <a:pt x="421855" y="0"/>
                </a:moveTo>
                <a:cubicBezTo>
                  <a:pt x="407963" y="2542"/>
                  <a:pt x="360796" y="5801"/>
                  <a:pt x="338504" y="15250"/>
                </a:cubicBezTo>
                <a:cubicBezTo>
                  <a:pt x="316212" y="24699"/>
                  <a:pt x="317901" y="51556"/>
                  <a:pt x="288104" y="56692"/>
                </a:cubicBezTo>
                <a:cubicBezTo>
                  <a:pt x="258307" y="61829"/>
                  <a:pt x="194101" y="45450"/>
                  <a:pt x="159724" y="46069"/>
                </a:cubicBezTo>
                <a:cubicBezTo>
                  <a:pt x="125347" y="46688"/>
                  <a:pt x="108462" y="62280"/>
                  <a:pt x="81841" y="60406"/>
                </a:cubicBezTo>
                <a:cubicBezTo>
                  <a:pt x="55220" y="58532"/>
                  <a:pt x="13640" y="39088"/>
                  <a:pt x="0" y="34824"/>
                </a:cubicBezTo>
              </a:path>
            </a:pathLst>
          </a:cu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0"/>
          <p:cNvSpPr txBox="1"/>
          <p:nvPr/>
        </p:nvSpPr>
        <p:spPr>
          <a:xfrm>
            <a:off x="2925150" y="3491138"/>
            <a:ext cx="3293700" cy="58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mo"/>
                <a:ea typeface="Arimo"/>
                <a:cs typeface="Arimo"/>
                <a:sym typeface="Arimo"/>
              </a:rPr>
              <a:t>CREDITS: </a:t>
            </a:r>
            <a:r>
              <a:rPr b="0" i="0" lang="en" sz="1100" u="none" cap="none" strike="noStrike">
                <a:solidFill>
                  <a:srgbClr val="000000"/>
                </a:solidFill>
                <a:latin typeface="Arimo"/>
                <a:ea typeface="Arimo"/>
                <a:cs typeface="Arimo"/>
                <a:sym typeface="Arimo"/>
              </a:rPr>
              <a:t>This presentation template was created by Slidesgo, including icons by Flaticon, and infographics &amp; images by Freepik </a:t>
            </a:r>
            <a:endParaRPr b="0" i="0" sz="1100" u="none" cap="none" strike="noStrike">
              <a:solidFill>
                <a:srgbClr val="000000"/>
              </a:solidFill>
              <a:latin typeface="Arimo"/>
              <a:ea typeface="Arimo"/>
              <a:cs typeface="Arimo"/>
              <a:sym typeface="Arim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_1_1_1_1_1_1_1">
    <p:spTree>
      <p:nvGrpSpPr>
        <p:cNvPr id="313" name="Shape 313"/>
        <p:cNvGrpSpPr/>
        <p:nvPr/>
      </p:nvGrpSpPr>
      <p:grpSpPr>
        <a:xfrm>
          <a:off x="0" y="0"/>
          <a:ext cx="0" cy="0"/>
          <a:chOff x="0" y="0"/>
          <a:chExt cx="0" cy="0"/>
        </a:xfrm>
      </p:grpSpPr>
      <p:sp>
        <p:nvSpPr>
          <p:cNvPr id="314" name="Google Shape;314;p51"/>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51"/>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1"/>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1"/>
          <p:cNvSpPr/>
          <p:nvPr/>
        </p:nvSpPr>
        <p:spPr>
          <a:xfrm rot="10800000">
            <a:off x="0" y="18447"/>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1"/>
          <p:cNvSpPr/>
          <p:nvPr/>
        </p:nvSpPr>
        <p:spPr>
          <a:xfrm rot="10800000">
            <a:off x="0" y="-375"/>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1"/>
          <p:cNvSpPr/>
          <p:nvPr/>
        </p:nvSpPr>
        <p:spPr>
          <a:xfrm rot="10800000">
            <a:off x="0" y="-375"/>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_1_1_1_1_1_1_1_2">
    <p:spTree>
      <p:nvGrpSpPr>
        <p:cNvPr id="320" name="Shape 320"/>
        <p:cNvGrpSpPr/>
        <p:nvPr/>
      </p:nvGrpSpPr>
      <p:grpSpPr>
        <a:xfrm>
          <a:off x="0" y="0"/>
          <a:ext cx="0" cy="0"/>
          <a:chOff x="0" y="0"/>
          <a:chExt cx="0" cy="0"/>
        </a:xfrm>
      </p:grpSpPr>
      <p:sp>
        <p:nvSpPr>
          <p:cNvPr id="321" name="Google Shape;321;p52"/>
          <p:cNvSpPr/>
          <p:nvPr/>
        </p:nvSpPr>
        <p:spPr>
          <a:xfrm rot="5641984">
            <a:off x="1573763" y="-1715090"/>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2"/>
          <p:cNvSpPr/>
          <p:nvPr/>
        </p:nvSpPr>
        <p:spPr>
          <a:xfrm flipH="1" rot="-8555305">
            <a:off x="1580198" y="-1629420"/>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52"/>
          <p:cNvSpPr/>
          <p:nvPr/>
        </p:nvSpPr>
        <p:spPr>
          <a:xfrm rot="-5420864">
            <a:off x="6445978" y="1755383"/>
            <a:ext cx="1152534" cy="505082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2"/>
          <p:cNvSpPr/>
          <p:nvPr/>
        </p:nvSpPr>
        <p:spPr>
          <a:xfrm flipH="1" rot="1981903">
            <a:off x="6462100" y="2094841"/>
            <a:ext cx="1139680" cy="4625251"/>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3" name="Shape 33"/>
        <p:cNvGrpSpPr/>
        <p:nvPr/>
      </p:nvGrpSpPr>
      <p:grpSpPr>
        <a:xfrm>
          <a:off x="0" y="0"/>
          <a:ext cx="0" cy="0"/>
          <a:chOff x="0" y="0"/>
          <a:chExt cx="0" cy="0"/>
        </a:xfrm>
      </p:grpSpPr>
      <p:sp>
        <p:nvSpPr>
          <p:cNvPr id="34" name="Google Shape;34;p26"/>
          <p:cNvSpPr txBox="1"/>
          <p:nvPr>
            <p:ph type="title"/>
          </p:nvPr>
        </p:nvSpPr>
        <p:spPr>
          <a:xfrm>
            <a:off x="714300" y="435300"/>
            <a:ext cx="38577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26"/>
          <p:cNvSpPr txBox="1"/>
          <p:nvPr>
            <p:ph idx="2" type="title"/>
          </p:nvPr>
        </p:nvSpPr>
        <p:spPr>
          <a:xfrm>
            <a:off x="3405459"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6" name="Google Shape;36;p26"/>
          <p:cNvSpPr txBox="1"/>
          <p:nvPr>
            <p:ph idx="1" type="subTitle"/>
          </p:nvPr>
        </p:nvSpPr>
        <p:spPr>
          <a:xfrm>
            <a:off x="3405459"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3" type="title"/>
          </p:nvPr>
        </p:nvSpPr>
        <p:spPr>
          <a:xfrm>
            <a:off x="7143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8" name="Google Shape;38;p26"/>
          <p:cNvSpPr txBox="1"/>
          <p:nvPr>
            <p:ph idx="4" type="subTitle"/>
          </p:nvPr>
        </p:nvSpPr>
        <p:spPr>
          <a:xfrm>
            <a:off x="7143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5" type="title"/>
          </p:nvPr>
        </p:nvSpPr>
        <p:spPr>
          <a:xfrm>
            <a:off x="3405459"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0" name="Google Shape;40;p26"/>
          <p:cNvSpPr txBox="1"/>
          <p:nvPr>
            <p:ph idx="6" type="subTitle"/>
          </p:nvPr>
        </p:nvSpPr>
        <p:spPr>
          <a:xfrm>
            <a:off x="3405459"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6"/>
          <p:cNvSpPr txBox="1"/>
          <p:nvPr>
            <p:ph idx="7" type="title"/>
          </p:nvPr>
        </p:nvSpPr>
        <p:spPr>
          <a:xfrm>
            <a:off x="714300"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2" name="Google Shape;42;p26"/>
          <p:cNvSpPr txBox="1"/>
          <p:nvPr>
            <p:ph idx="8" type="subTitle"/>
          </p:nvPr>
        </p:nvSpPr>
        <p:spPr>
          <a:xfrm>
            <a:off x="714300"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9" type="title"/>
          </p:nvPr>
        </p:nvSpPr>
        <p:spPr>
          <a:xfrm>
            <a:off x="6096609" y="2855725"/>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4" name="Google Shape;44;p26"/>
          <p:cNvSpPr txBox="1"/>
          <p:nvPr>
            <p:ph idx="13" type="subTitle"/>
          </p:nvPr>
        </p:nvSpPr>
        <p:spPr>
          <a:xfrm>
            <a:off x="6096609" y="3247325"/>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6"/>
          <p:cNvSpPr txBox="1"/>
          <p:nvPr>
            <p:ph idx="14" type="title"/>
          </p:nvPr>
        </p:nvSpPr>
        <p:spPr>
          <a:xfrm>
            <a:off x="60966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6" name="Google Shape;46;p26"/>
          <p:cNvSpPr txBox="1"/>
          <p:nvPr>
            <p:ph idx="15" type="subTitle"/>
          </p:nvPr>
        </p:nvSpPr>
        <p:spPr>
          <a:xfrm>
            <a:off x="60966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6"/>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6"/>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6"/>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_1_1_1_1_1_1_1_2_1">
    <p:spTree>
      <p:nvGrpSpPr>
        <p:cNvPr id="325" name="Shape 325"/>
        <p:cNvGrpSpPr/>
        <p:nvPr/>
      </p:nvGrpSpPr>
      <p:grpSpPr>
        <a:xfrm>
          <a:off x="0" y="0"/>
          <a:ext cx="0" cy="0"/>
          <a:chOff x="0" y="0"/>
          <a:chExt cx="0" cy="0"/>
        </a:xfrm>
      </p:grpSpPr>
      <p:sp>
        <p:nvSpPr>
          <p:cNvPr id="326" name="Google Shape;326;p53"/>
          <p:cNvSpPr/>
          <p:nvPr/>
        </p:nvSpPr>
        <p:spPr>
          <a:xfrm flipH="1" rot="10800000">
            <a:off x="1" y="2346984"/>
            <a:ext cx="5152512" cy="2796516"/>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3"/>
          <p:cNvSpPr/>
          <p:nvPr/>
        </p:nvSpPr>
        <p:spPr>
          <a:xfrm flipH="1" rot="10800000">
            <a:off x="1" y="2711736"/>
            <a:ext cx="5377110" cy="243176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3"/>
          <p:cNvSpPr/>
          <p:nvPr/>
        </p:nvSpPr>
        <p:spPr>
          <a:xfrm flipH="1" rot="10800000">
            <a:off x="1" y="2844674"/>
            <a:ext cx="4941711" cy="2298827"/>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3"/>
          <p:cNvSpPr/>
          <p:nvPr/>
        </p:nvSpPr>
        <p:spPr>
          <a:xfrm flipH="1" rot="838890">
            <a:off x="1934325" y="368492"/>
            <a:ext cx="7493258" cy="556340"/>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3"/>
          <p:cNvSpPr/>
          <p:nvPr/>
        </p:nvSpPr>
        <p:spPr>
          <a:xfrm flipH="1" rot="838890">
            <a:off x="1992540" y="282933"/>
            <a:ext cx="7616574" cy="69523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_1_1_1_1_1_1_1">
    <p:spTree>
      <p:nvGrpSpPr>
        <p:cNvPr id="52" name="Shape 52"/>
        <p:cNvGrpSpPr/>
        <p:nvPr/>
      </p:nvGrpSpPr>
      <p:grpSpPr>
        <a:xfrm>
          <a:off x="0" y="0"/>
          <a:ext cx="0" cy="0"/>
          <a:chOff x="0" y="0"/>
          <a:chExt cx="0" cy="0"/>
        </a:xfrm>
      </p:grpSpPr>
      <p:sp>
        <p:nvSpPr>
          <p:cNvPr id="53" name="Google Shape;53;p2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54" name="Google Shape;54;p27"/>
          <p:cNvSpPr txBox="1"/>
          <p:nvPr>
            <p:ph idx="1" type="subTitle"/>
          </p:nvPr>
        </p:nvSpPr>
        <p:spPr>
          <a:xfrm>
            <a:off x="714300" y="1347975"/>
            <a:ext cx="7715400" cy="325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Char char="●"/>
              <a:defRPr sz="1200"/>
            </a:lvl1pPr>
            <a:lvl2pPr lvl="1" algn="l">
              <a:lnSpc>
                <a:spcPct val="100000"/>
              </a:lnSpc>
              <a:spcBef>
                <a:spcPts val="0"/>
              </a:spcBef>
              <a:spcAft>
                <a:spcPts val="0"/>
              </a:spcAft>
              <a:buClr>
                <a:srgbClr val="434343"/>
              </a:buClr>
              <a:buSzPts val="1200"/>
              <a:buChar char="○"/>
              <a:defRPr sz="1200"/>
            </a:lvl2pPr>
            <a:lvl3pPr lvl="2" algn="l">
              <a:lnSpc>
                <a:spcPct val="100000"/>
              </a:lnSpc>
              <a:spcBef>
                <a:spcPts val="0"/>
              </a:spcBef>
              <a:spcAft>
                <a:spcPts val="0"/>
              </a:spcAft>
              <a:buClr>
                <a:srgbClr val="434343"/>
              </a:buClr>
              <a:buSzPts val="1200"/>
              <a:buChar char="■"/>
              <a:defRPr sz="1200"/>
            </a:lvl3pPr>
            <a:lvl4pPr lvl="3" algn="l">
              <a:lnSpc>
                <a:spcPct val="100000"/>
              </a:lnSpc>
              <a:spcBef>
                <a:spcPts val="0"/>
              </a:spcBef>
              <a:spcAft>
                <a:spcPts val="0"/>
              </a:spcAft>
              <a:buClr>
                <a:srgbClr val="434343"/>
              </a:buClr>
              <a:buSzPts val="1200"/>
              <a:buChar char="●"/>
              <a:defRPr sz="1200"/>
            </a:lvl4pPr>
            <a:lvl5pPr lvl="4" algn="l">
              <a:lnSpc>
                <a:spcPct val="100000"/>
              </a:lnSpc>
              <a:spcBef>
                <a:spcPts val="0"/>
              </a:spcBef>
              <a:spcAft>
                <a:spcPts val="0"/>
              </a:spcAft>
              <a:buClr>
                <a:srgbClr val="434343"/>
              </a:buClr>
              <a:buSzPts val="1200"/>
              <a:buChar char="○"/>
              <a:defRPr sz="1200"/>
            </a:lvl5pPr>
            <a:lvl6pPr lvl="5" algn="l">
              <a:lnSpc>
                <a:spcPct val="100000"/>
              </a:lnSpc>
              <a:spcBef>
                <a:spcPts val="0"/>
              </a:spcBef>
              <a:spcAft>
                <a:spcPts val="0"/>
              </a:spcAft>
              <a:buClr>
                <a:srgbClr val="434343"/>
              </a:buClr>
              <a:buSzPts val="1200"/>
              <a:buChar char="■"/>
              <a:defRPr sz="1200"/>
            </a:lvl6pPr>
            <a:lvl7pPr lvl="6" algn="l">
              <a:lnSpc>
                <a:spcPct val="100000"/>
              </a:lnSpc>
              <a:spcBef>
                <a:spcPts val="0"/>
              </a:spcBef>
              <a:spcAft>
                <a:spcPts val="0"/>
              </a:spcAft>
              <a:buClr>
                <a:srgbClr val="434343"/>
              </a:buClr>
              <a:buSzPts val="1200"/>
              <a:buChar char="●"/>
              <a:defRPr sz="1200"/>
            </a:lvl7pPr>
            <a:lvl8pPr lvl="7" algn="l">
              <a:lnSpc>
                <a:spcPct val="100000"/>
              </a:lnSpc>
              <a:spcBef>
                <a:spcPts val="0"/>
              </a:spcBef>
              <a:spcAft>
                <a:spcPts val="0"/>
              </a:spcAft>
              <a:buClr>
                <a:srgbClr val="434343"/>
              </a:buClr>
              <a:buSzPts val="1200"/>
              <a:buChar char="○"/>
              <a:defRPr sz="1200"/>
            </a:lvl8pPr>
            <a:lvl9pPr lvl="8" algn="l">
              <a:lnSpc>
                <a:spcPct val="100000"/>
              </a:lnSpc>
              <a:spcBef>
                <a:spcPts val="0"/>
              </a:spcBef>
              <a:spcAft>
                <a:spcPts val="0"/>
              </a:spcAft>
              <a:buClr>
                <a:srgbClr val="434343"/>
              </a:buClr>
              <a:buSzPts val="1200"/>
              <a:buChar char="■"/>
              <a:defRPr sz="1200"/>
            </a:lvl9pPr>
          </a:lstStyle>
          <a:p/>
        </p:txBody>
      </p:sp>
      <p:sp>
        <p:nvSpPr>
          <p:cNvPr id="55" name="Google Shape;55;p27"/>
          <p:cNvSpPr/>
          <p:nvPr/>
        </p:nvSpPr>
        <p:spPr>
          <a:xfrm flipH="1" rot="2575878">
            <a:off x="7023063" y="2529315"/>
            <a:ext cx="1152514" cy="442331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7"/>
          <p:cNvSpPr/>
          <p:nvPr/>
        </p:nvSpPr>
        <p:spPr>
          <a:xfrm rot="-5202050">
            <a:off x="7154661" y="2599743"/>
            <a:ext cx="1035090" cy="4121726"/>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28"/>
          <p:cNvSpPr/>
          <p:nvPr/>
        </p:nvSpPr>
        <p:spPr>
          <a:xfrm rot="10800000">
            <a:off x="4069050" y="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8"/>
          <p:cNvSpPr/>
          <p:nvPr/>
        </p:nvSpPr>
        <p:spPr>
          <a:xfrm rot="10800000">
            <a:off x="4199792" y="1"/>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8"/>
          <p:cNvSpPr/>
          <p:nvPr/>
        </p:nvSpPr>
        <p:spPr>
          <a:xfrm rot="10800000">
            <a:off x="4371091" y="0"/>
            <a:ext cx="4772919" cy="271502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8"/>
          <p:cNvSpPr/>
          <p:nvPr/>
        </p:nvSpPr>
        <p:spPr>
          <a:xfrm>
            <a:off x="0" y="242640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8"/>
          <p:cNvSpPr/>
          <p:nvPr/>
        </p:nvSpPr>
        <p:spPr>
          <a:xfrm>
            <a:off x="0" y="2537297"/>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8"/>
          <p:cNvSpPr/>
          <p:nvPr/>
        </p:nvSpPr>
        <p:spPr>
          <a:xfrm>
            <a:off x="0" y="2428533"/>
            <a:ext cx="4772919" cy="2715027"/>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8"/>
          <p:cNvSpPr txBox="1"/>
          <p:nvPr>
            <p:ph type="title"/>
          </p:nvPr>
        </p:nvSpPr>
        <p:spPr>
          <a:xfrm>
            <a:off x="1940850" y="1113300"/>
            <a:ext cx="5262300" cy="291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8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28"/>
          <p:cNvSpPr/>
          <p:nvPr/>
        </p:nvSpPr>
        <p:spPr>
          <a:xfrm rot="8979895">
            <a:off x="4099906" y="3593144"/>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8"/>
          <p:cNvSpPr/>
          <p:nvPr/>
        </p:nvSpPr>
        <p:spPr>
          <a:xfrm rot="9418929">
            <a:off x="4165755" y="3987454"/>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8"/>
          <p:cNvSpPr/>
          <p:nvPr/>
        </p:nvSpPr>
        <p:spPr>
          <a:xfrm rot="-1820105">
            <a:off x="-310753" y="223121"/>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8"/>
          <p:cNvSpPr/>
          <p:nvPr/>
        </p:nvSpPr>
        <p:spPr>
          <a:xfrm rot="-1381071">
            <a:off x="-371540" y="-69839"/>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29"/>
          <p:cNvSpPr/>
          <p:nvPr/>
        </p:nvSpPr>
        <p:spPr>
          <a:xfrm>
            <a:off x="-13000" y="2553875"/>
            <a:ext cx="9156861" cy="2511989"/>
          </a:xfrm>
          <a:custGeom>
            <a:rect b="b" l="l" r="r" t="t"/>
            <a:pathLst>
              <a:path extrusionOk="0" h="79790" w="284485">
                <a:moveTo>
                  <a:pt x="189582" y="0"/>
                </a:moveTo>
                <a:cubicBezTo>
                  <a:pt x="164108" y="0"/>
                  <a:pt x="134486" y="5964"/>
                  <a:pt x="101984" y="23129"/>
                </a:cubicBezTo>
                <a:cubicBezTo>
                  <a:pt x="80871" y="36371"/>
                  <a:pt x="67436" y="40482"/>
                  <a:pt x="56542" y="40482"/>
                </a:cubicBezTo>
                <a:cubicBezTo>
                  <a:pt x="38700" y="40482"/>
                  <a:pt x="27672" y="29455"/>
                  <a:pt x="882" y="29455"/>
                </a:cubicBezTo>
                <a:cubicBezTo>
                  <a:pt x="590" y="29455"/>
                  <a:pt x="296" y="29456"/>
                  <a:pt x="1" y="29459"/>
                </a:cubicBezTo>
                <a:lnTo>
                  <a:pt x="141" y="79789"/>
                </a:lnTo>
                <a:lnTo>
                  <a:pt x="284485" y="79789"/>
                </a:lnTo>
                <a:lnTo>
                  <a:pt x="284119" y="30950"/>
                </a:lnTo>
                <a:cubicBezTo>
                  <a:pt x="284119" y="30950"/>
                  <a:pt x="247612" y="0"/>
                  <a:pt x="189582" y="0"/>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9"/>
          <p:cNvSpPr/>
          <p:nvPr/>
        </p:nvSpPr>
        <p:spPr>
          <a:xfrm>
            <a:off x="-13000" y="2615932"/>
            <a:ext cx="9156861" cy="2557103"/>
          </a:xfrm>
          <a:custGeom>
            <a:rect b="b" l="l" r="r" t="t"/>
            <a:pathLst>
              <a:path extrusionOk="0" h="81223" w="284485">
                <a:moveTo>
                  <a:pt x="203737" y="0"/>
                </a:moveTo>
                <a:cubicBezTo>
                  <a:pt x="176756" y="0"/>
                  <a:pt x="144034" y="7077"/>
                  <a:pt x="107161" y="28810"/>
                </a:cubicBezTo>
                <a:cubicBezTo>
                  <a:pt x="89028" y="40183"/>
                  <a:pt x="76018" y="44020"/>
                  <a:pt x="65226" y="44020"/>
                </a:cubicBezTo>
                <a:cubicBezTo>
                  <a:pt x="42823" y="44020"/>
                  <a:pt x="29975" y="27485"/>
                  <a:pt x="700" y="27485"/>
                </a:cubicBezTo>
                <a:cubicBezTo>
                  <a:pt x="468" y="27485"/>
                  <a:pt x="235" y="27486"/>
                  <a:pt x="1" y="27488"/>
                </a:cubicBezTo>
                <a:lnTo>
                  <a:pt x="141" y="81222"/>
                </a:lnTo>
                <a:lnTo>
                  <a:pt x="284485" y="81222"/>
                </a:lnTo>
                <a:lnTo>
                  <a:pt x="284485" y="24675"/>
                </a:lnTo>
                <a:cubicBezTo>
                  <a:pt x="284485" y="24675"/>
                  <a:pt x="254119" y="0"/>
                  <a:pt x="203737"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9"/>
          <p:cNvSpPr/>
          <p:nvPr/>
        </p:nvSpPr>
        <p:spPr>
          <a:xfrm>
            <a:off x="-24750" y="2716825"/>
            <a:ext cx="9168919" cy="2456170"/>
          </a:xfrm>
          <a:custGeom>
            <a:rect b="b" l="l" r="r" t="t"/>
            <a:pathLst>
              <a:path extrusionOk="0" h="77311" w="284484">
                <a:moveTo>
                  <a:pt x="191671" y="0"/>
                </a:moveTo>
                <a:cubicBezTo>
                  <a:pt x="160429" y="0"/>
                  <a:pt x="122886" y="7577"/>
                  <a:pt x="81558" y="31059"/>
                </a:cubicBezTo>
                <a:cubicBezTo>
                  <a:pt x="68720" y="38027"/>
                  <a:pt x="60256" y="40370"/>
                  <a:pt x="53175" y="40370"/>
                </a:cubicBezTo>
                <a:cubicBezTo>
                  <a:pt x="38619" y="40370"/>
                  <a:pt x="29911" y="30464"/>
                  <a:pt x="1062" y="30464"/>
                </a:cubicBezTo>
                <a:cubicBezTo>
                  <a:pt x="711" y="30464"/>
                  <a:pt x="357" y="30466"/>
                  <a:pt x="0" y="30469"/>
                </a:cubicBezTo>
                <a:lnTo>
                  <a:pt x="113" y="77310"/>
                </a:lnTo>
                <a:lnTo>
                  <a:pt x="284484" y="77310"/>
                </a:lnTo>
                <a:lnTo>
                  <a:pt x="284484" y="25067"/>
                </a:lnTo>
                <a:cubicBezTo>
                  <a:pt x="284484" y="25067"/>
                  <a:pt x="248500" y="0"/>
                  <a:pt x="191671" y="0"/>
                </a:cubicBez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9"/>
          <p:cNvSpPr txBox="1"/>
          <p:nvPr>
            <p:ph type="ctrTitle"/>
          </p:nvPr>
        </p:nvSpPr>
        <p:spPr>
          <a:xfrm>
            <a:off x="2359525" y="3142625"/>
            <a:ext cx="6070200" cy="12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1C4587"/>
              </a:buClr>
              <a:buSzPts val="5200"/>
              <a:buNone/>
              <a:defRPr sz="3800">
                <a:solidFill>
                  <a:srgbClr val="0B5394"/>
                </a:solidFill>
              </a:defRPr>
            </a:lvl1pPr>
            <a:lvl2pPr lvl="1" algn="ctr">
              <a:lnSpc>
                <a:spcPct val="100000"/>
              </a:lnSpc>
              <a:spcBef>
                <a:spcPts val="0"/>
              </a:spcBef>
              <a:spcAft>
                <a:spcPts val="0"/>
              </a:spcAft>
              <a:buClr>
                <a:srgbClr val="1C4587"/>
              </a:buClr>
              <a:buSzPts val="5200"/>
              <a:buNone/>
              <a:defRPr sz="5200">
                <a:solidFill>
                  <a:srgbClr val="1C4587"/>
                </a:solidFill>
              </a:defRPr>
            </a:lvl2pPr>
            <a:lvl3pPr lvl="2" algn="ctr">
              <a:lnSpc>
                <a:spcPct val="100000"/>
              </a:lnSpc>
              <a:spcBef>
                <a:spcPts val="0"/>
              </a:spcBef>
              <a:spcAft>
                <a:spcPts val="0"/>
              </a:spcAft>
              <a:buClr>
                <a:srgbClr val="1C4587"/>
              </a:buClr>
              <a:buSzPts val="5200"/>
              <a:buNone/>
              <a:defRPr sz="5200">
                <a:solidFill>
                  <a:srgbClr val="1C4587"/>
                </a:solidFill>
              </a:defRPr>
            </a:lvl3pPr>
            <a:lvl4pPr lvl="3" algn="ctr">
              <a:lnSpc>
                <a:spcPct val="100000"/>
              </a:lnSpc>
              <a:spcBef>
                <a:spcPts val="0"/>
              </a:spcBef>
              <a:spcAft>
                <a:spcPts val="0"/>
              </a:spcAft>
              <a:buClr>
                <a:srgbClr val="1C4587"/>
              </a:buClr>
              <a:buSzPts val="5200"/>
              <a:buNone/>
              <a:defRPr sz="5200">
                <a:solidFill>
                  <a:srgbClr val="1C4587"/>
                </a:solidFill>
              </a:defRPr>
            </a:lvl4pPr>
            <a:lvl5pPr lvl="4" algn="ctr">
              <a:lnSpc>
                <a:spcPct val="100000"/>
              </a:lnSpc>
              <a:spcBef>
                <a:spcPts val="0"/>
              </a:spcBef>
              <a:spcAft>
                <a:spcPts val="0"/>
              </a:spcAft>
              <a:buClr>
                <a:srgbClr val="1C4587"/>
              </a:buClr>
              <a:buSzPts val="5200"/>
              <a:buNone/>
              <a:defRPr sz="5200">
                <a:solidFill>
                  <a:srgbClr val="1C4587"/>
                </a:solidFill>
              </a:defRPr>
            </a:lvl5pPr>
            <a:lvl6pPr lvl="5" algn="ctr">
              <a:lnSpc>
                <a:spcPct val="100000"/>
              </a:lnSpc>
              <a:spcBef>
                <a:spcPts val="0"/>
              </a:spcBef>
              <a:spcAft>
                <a:spcPts val="0"/>
              </a:spcAft>
              <a:buClr>
                <a:srgbClr val="1C4587"/>
              </a:buClr>
              <a:buSzPts val="5200"/>
              <a:buNone/>
              <a:defRPr sz="5200">
                <a:solidFill>
                  <a:srgbClr val="1C4587"/>
                </a:solidFill>
              </a:defRPr>
            </a:lvl6pPr>
            <a:lvl7pPr lvl="6" algn="ctr">
              <a:lnSpc>
                <a:spcPct val="100000"/>
              </a:lnSpc>
              <a:spcBef>
                <a:spcPts val="0"/>
              </a:spcBef>
              <a:spcAft>
                <a:spcPts val="0"/>
              </a:spcAft>
              <a:buClr>
                <a:srgbClr val="1C4587"/>
              </a:buClr>
              <a:buSzPts val="5200"/>
              <a:buNone/>
              <a:defRPr sz="5200">
                <a:solidFill>
                  <a:srgbClr val="1C4587"/>
                </a:solidFill>
              </a:defRPr>
            </a:lvl7pPr>
            <a:lvl8pPr lvl="7" algn="ctr">
              <a:lnSpc>
                <a:spcPct val="100000"/>
              </a:lnSpc>
              <a:spcBef>
                <a:spcPts val="0"/>
              </a:spcBef>
              <a:spcAft>
                <a:spcPts val="0"/>
              </a:spcAft>
              <a:buClr>
                <a:srgbClr val="1C4587"/>
              </a:buClr>
              <a:buSzPts val="5200"/>
              <a:buNone/>
              <a:defRPr sz="5200">
                <a:solidFill>
                  <a:srgbClr val="1C4587"/>
                </a:solidFill>
              </a:defRPr>
            </a:lvl8pPr>
            <a:lvl9pPr lvl="8" algn="ctr">
              <a:lnSpc>
                <a:spcPct val="100000"/>
              </a:lnSpc>
              <a:spcBef>
                <a:spcPts val="0"/>
              </a:spcBef>
              <a:spcAft>
                <a:spcPts val="0"/>
              </a:spcAft>
              <a:buClr>
                <a:srgbClr val="1C4587"/>
              </a:buClr>
              <a:buSzPts val="5200"/>
              <a:buNone/>
              <a:defRPr sz="5200">
                <a:solidFill>
                  <a:srgbClr val="1C4587"/>
                </a:solidFill>
              </a:defRPr>
            </a:lvl9pPr>
          </a:lstStyle>
          <a:p/>
        </p:txBody>
      </p:sp>
      <p:sp>
        <p:nvSpPr>
          <p:cNvPr id="75" name="Google Shape;75;p29"/>
          <p:cNvSpPr txBox="1"/>
          <p:nvPr>
            <p:ph idx="1" type="subTitle"/>
          </p:nvPr>
        </p:nvSpPr>
        <p:spPr>
          <a:xfrm>
            <a:off x="4187100" y="4260450"/>
            <a:ext cx="4242600" cy="51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6" name="Google Shape;7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30"/>
          <p:cNvSpPr txBox="1"/>
          <p:nvPr>
            <p:ph type="title"/>
          </p:nvPr>
        </p:nvSpPr>
        <p:spPr>
          <a:xfrm>
            <a:off x="49989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79" name="Google Shape;7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30"/>
          <p:cNvSpPr txBox="1"/>
          <p:nvPr>
            <p:ph idx="1" type="subTitle"/>
          </p:nvPr>
        </p:nvSpPr>
        <p:spPr>
          <a:xfrm>
            <a:off x="1605788"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2" type="subTitle"/>
          </p:nvPr>
        </p:nvSpPr>
        <p:spPr>
          <a:xfrm>
            <a:off x="4998981"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3" type="title"/>
          </p:nvPr>
        </p:nvSpPr>
        <p:spPr>
          <a:xfrm>
            <a:off x="16057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83" name="Google Shape;83;p30"/>
          <p:cNvSpPr txBox="1"/>
          <p:nvPr>
            <p:ph idx="4"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84" name="Google Shape;84;p30"/>
          <p:cNvSpPr/>
          <p:nvPr/>
        </p:nvSpPr>
        <p:spPr>
          <a:xfrm rot="-484257">
            <a:off x="-133947" y="3905970"/>
            <a:ext cx="3609993" cy="1819809"/>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0"/>
          <p:cNvSpPr/>
          <p:nvPr/>
        </p:nvSpPr>
        <p:spPr>
          <a:xfrm>
            <a:off x="-398850" y="3745475"/>
            <a:ext cx="5311917" cy="1583875"/>
          </a:xfrm>
          <a:custGeom>
            <a:rect b="b" l="l" r="r" t="t"/>
            <a:pathLst>
              <a:path extrusionOk="0" h="63355" w="181356">
                <a:moveTo>
                  <a:pt x="0" y="2395"/>
                </a:moveTo>
                <a:cubicBezTo>
                  <a:pt x="10339" y="-913"/>
                  <a:pt x="24216" y="-1324"/>
                  <a:pt x="32385" y="5824"/>
                </a:cubicBezTo>
                <a:cubicBezTo>
                  <a:pt x="49892" y="21143"/>
                  <a:pt x="59298" y="47169"/>
                  <a:pt x="80772" y="56116"/>
                </a:cubicBezTo>
                <a:cubicBezTo>
                  <a:pt x="92036" y="60809"/>
                  <a:pt x="105615" y="57944"/>
                  <a:pt x="117348" y="54592"/>
                </a:cubicBezTo>
                <a:cubicBezTo>
                  <a:pt x="125037" y="52395"/>
                  <a:pt x="131858" y="46874"/>
                  <a:pt x="139827" y="46210"/>
                </a:cubicBezTo>
                <a:cubicBezTo>
                  <a:pt x="154752" y="44966"/>
                  <a:pt x="167961" y="56657"/>
                  <a:pt x="181356" y="63355"/>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0"/>
          <p:cNvSpPr/>
          <p:nvPr/>
        </p:nvSpPr>
        <p:spPr>
          <a:xfrm flipH="1">
            <a:off x="5932462" y="39050"/>
            <a:ext cx="3630638" cy="942878"/>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0"/>
          <p:cNvSpPr/>
          <p:nvPr/>
        </p:nvSpPr>
        <p:spPr>
          <a:xfrm flipH="1">
            <a:off x="5686365" y="1"/>
            <a:ext cx="3733860" cy="962172"/>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0"/>
          <p:cNvSpPr/>
          <p:nvPr/>
        </p:nvSpPr>
        <p:spPr>
          <a:xfrm flipH="1">
            <a:off x="5829240" y="0"/>
            <a:ext cx="3733860" cy="903315"/>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31"/>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31"/>
          <p:cNvSpPr/>
          <p:nvPr/>
        </p:nvSpPr>
        <p:spPr>
          <a:xfrm>
            <a:off x="-154275" y="3601175"/>
            <a:ext cx="3609975" cy="1819800"/>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1"/>
          <p:cNvSpPr/>
          <p:nvPr/>
        </p:nvSpPr>
        <p:spPr>
          <a:xfrm>
            <a:off x="-249525" y="3339775"/>
            <a:ext cx="3349196" cy="2081169"/>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1"/>
          <p:cNvSpPr/>
          <p:nvPr/>
        </p:nvSpPr>
        <p:spPr>
          <a:xfrm>
            <a:off x="5492079" y="21658"/>
            <a:ext cx="3707918" cy="1092059"/>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1"/>
          <p:cNvSpPr/>
          <p:nvPr/>
        </p:nvSpPr>
        <p:spPr>
          <a:xfrm>
            <a:off x="5097048" y="1091"/>
            <a:ext cx="4102953" cy="978054"/>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1"/>
          <p:cNvSpPr/>
          <p:nvPr/>
        </p:nvSpPr>
        <p:spPr>
          <a:xfrm>
            <a:off x="5356740" y="-59600"/>
            <a:ext cx="3843258" cy="977602"/>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p32"/>
          <p:cNvSpPr txBox="1"/>
          <p:nvPr>
            <p:ph type="title"/>
          </p:nvPr>
        </p:nvSpPr>
        <p:spPr>
          <a:xfrm>
            <a:off x="895275" y="1088100"/>
            <a:ext cx="27318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9" name="Google Shape;9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32"/>
          <p:cNvSpPr txBox="1"/>
          <p:nvPr>
            <p:ph idx="1" type="subTitle"/>
          </p:nvPr>
        </p:nvSpPr>
        <p:spPr>
          <a:xfrm>
            <a:off x="895275" y="1901225"/>
            <a:ext cx="2731800" cy="132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2"/>
          <p:cNvSpPr/>
          <p:nvPr/>
        </p:nvSpPr>
        <p:spPr>
          <a:xfrm flipH="1" rot="-361962">
            <a:off x="-47813" y="69175"/>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2"/>
          <p:cNvSpPr/>
          <p:nvPr/>
        </p:nvSpPr>
        <p:spPr>
          <a:xfrm flipH="1">
            <a:off x="-257175" y="-176125"/>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2"/>
          <p:cNvSpPr/>
          <p:nvPr/>
        </p:nvSpPr>
        <p:spPr>
          <a:xfrm>
            <a:off x="0" y="3252200"/>
            <a:ext cx="5558312" cy="1891329"/>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2"/>
          <p:cNvSpPr/>
          <p:nvPr/>
        </p:nvSpPr>
        <p:spPr>
          <a:xfrm>
            <a:off x="0" y="3329393"/>
            <a:ext cx="5415118" cy="1814137"/>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2"/>
          <p:cNvSpPr/>
          <p:nvPr/>
        </p:nvSpPr>
        <p:spPr>
          <a:xfrm>
            <a:off x="0" y="3253684"/>
            <a:ext cx="5227504" cy="1889845"/>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714300" y="549600"/>
            <a:ext cx="7715400" cy="46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5394"/>
              </a:buClr>
              <a:buSzPts val="2800"/>
              <a:buFont typeface="Fira Sans Extra Condensed"/>
              <a:buNone/>
              <a:defRPr b="1" i="0" sz="2800" u="none" cap="none" strike="noStrike">
                <a:solidFill>
                  <a:srgbClr val="0B5394"/>
                </a:solidFill>
                <a:latin typeface="Fira Sans Extra Condensed"/>
                <a:ea typeface="Fira Sans Extra Condensed"/>
                <a:cs typeface="Fira Sans Extra Condensed"/>
                <a:sym typeface="Fira Sans Extra Condensed"/>
              </a:defRPr>
            </a:lvl1pPr>
            <a:lvl2pPr lvl="1"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2pPr>
            <a:lvl3pPr lvl="2"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3pPr>
            <a:lvl4pPr lvl="3"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4pPr>
            <a:lvl5pPr lvl="4"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5pPr>
            <a:lvl6pPr lvl="5"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6pPr>
            <a:lvl7pPr lvl="6"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7pPr>
            <a:lvl8pPr lvl="7"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8pPr>
            <a:lvl9pPr lvl="8"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9pPr>
          </a:lstStyle>
          <a:p/>
        </p:txBody>
      </p:sp>
      <p:sp>
        <p:nvSpPr>
          <p:cNvPr id="7" name="Google Shape;7;p23"/>
          <p:cNvSpPr txBox="1"/>
          <p:nvPr>
            <p:ph idx="1" type="body"/>
          </p:nvPr>
        </p:nvSpPr>
        <p:spPr>
          <a:xfrm>
            <a:off x="714300" y="1152475"/>
            <a:ext cx="77154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1pPr>
            <a:lvl2pPr indent="-317500" lvl="1" marL="914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2pPr>
            <a:lvl3pPr indent="-317500" lvl="2" marL="1371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3pPr>
            <a:lvl4pPr indent="-317500" lvl="3" marL="1828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4pPr>
            <a:lvl5pPr indent="-317500" lvl="4" marL="22860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5pPr>
            <a:lvl6pPr indent="-317500" lvl="5" marL="2743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6pPr>
            <a:lvl7pPr indent="-317500" lvl="6" marL="3200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7pPr>
            <a:lvl8pPr indent="-317500" lvl="7" marL="3657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8pPr>
            <a:lvl9pPr indent="-317500" lvl="8" marL="4114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www.youtube.com/watch?v=6qnSsV2syUE" TargetMode="External"/><Relationship Id="rId6" Type="http://schemas.openxmlformats.org/officeDocument/2006/relationships/hyperlink" Target="https://docs.google.com/presentation/d/10w4uhB2KIm74W3s5taftkhqCF9GSLcBvtNAkvmSzJh8/edit"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3.xml"/><Relationship Id="rId4" Type="http://schemas.openxmlformats.org/officeDocument/2006/relationships/image" Target="../media/image8.pn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quizlet.com/join/83MnjJVMS"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2.xml"/><Relationship Id="rId4" Type="http://schemas.openxmlformats.org/officeDocument/2006/relationships/image" Target="../media/image9.png"/><Relationship Id="rId5" Type="http://schemas.openxmlformats.org/officeDocument/2006/relationships/image" Target="../media/image25.png"/><Relationship Id="rId6" Type="http://schemas.openxmlformats.org/officeDocument/2006/relationships/hyperlink" Target="https://youtu.be/YGGG_gKi0m8" TargetMode="External"/><Relationship Id="rId7" Type="http://schemas.openxmlformats.org/officeDocument/2006/relationships/hyperlink" Target="https://www.youtube.com/watch?v=6qnSsV2sy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
          <p:cNvSpPr txBox="1"/>
          <p:nvPr>
            <p:ph type="title"/>
          </p:nvPr>
        </p:nvSpPr>
        <p:spPr>
          <a:xfrm>
            <a:off x="415099" y="681519"/>
            <a:ext cx="4935900" cy="157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5000"/>
              <a:t>L-5</a:t>
            </a:r>
            <a:endParaRPr sz="5000"/>
          </a:p>
          <a:p>
            <a:pPr indent="0" lvl="0" marL="0" rtl="0" algn="ctr">
              <a:lnSpc>
                <a:spcPct val="100000"/>
              </a:lnSpc>
              <a:spcBef>
                <a:spcPts val="0"/>
              </a:spcBef>
              <a:spcAft>
                <a:spcPts val="0"/>
              </a:spcAft>
              <a:buSzPts val="3600"/>
              <a:buNone/>
            </a:pPr>
            <a:r>
              <a:rPr lang="en" sz="5000"/>
              <a:t>Gas exchange and transfer</a:t>
            </a:r>
            <a:endParaRPr sz="5000"/>
          </a:p>
        </p:txBody>
      </p:sp>
      <p:pic>
        <p:nvPicPr>
          <p:cNvPr id="336" name="Google Shape;336;p1"/>
          <p:cNvPicPr preferRelativeResize="0"/>
          <p:nvPr/>
        </p:nvPicPr>
        <p:blipFill rotWithShape="1">
          <a:blip r:embed="rId3">
            <a:alphaModFix/>
          </a:blip>
          <a:srcRect b="0" l="0" r="0" t="0"/>
          <a:stretch/>
        </p:blipFill>
        <p:spPr>
          <a:xfrm>
            <a:off x="8079758" y="83267"/>
            <a:ext cx="962850" cy="962850"/>
          </a:xfrm>
          <a:prstGeom prst="rect">
            <a:avLst/>
          </a:prstGeom>
          <a:noFill/>
          <a:ln>
            <a:noFill/>
          </a:ln>
        </p:spPr>
      </p:pic>
      <p:pic>
        <p:nvPicPr>
          <p:cNvPr id="337" name="Google Shape;337;p1"/>
          <p:cNvPicPr preferRelativeResize="0"/>
          <p:nvPr/>
        </p:nvPicPr>
        <p:blipFill rotWithShape="1">
          <a:blip r:embed="rId4">
            <a:alphaModFix/>
          </a:blip>
          <a:srcRect b="0" l="0" r="0" t="0"/>
          <a:stretch/>
        </p:blipFill>
        <p:spPr>
          <a:xfrm>
            <a:off x="6591125" y="-184052"/>
            <a:ext cx="1488624" cy="1488673"/>
          </a:xfrm>
          <a:prstGeom prst="rect">
            <a:avLst/>
          </a:prstGeom>
          <a:noFill/>
          <a:ln>
            <a:noFill/>
          </a:ln>
        </p:spPr>
      </p:pic>
      <p:sp>
        <p:nvSpPr>
          <p:cNvPr id="338" name="Google Shape;338;p1"/>
          <p:cNvSpPr txBox="1"/>
          <p:nvPr/>
        </p:nvSpPr>
        <p:spPr>
          <a:xfrm>
            <a:off x="7148399" y="3342600"/>
            <a:ext cx="19956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Color index:</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Main text</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A61C00"/>
              </a:buClr>
              <a:buSzPts val="1500"/>
              <a:buFont typeface="Fira Sans Extra Condensed"/>
              <a:buChar char="●"/>
            </a:pPr>
            <a:r>
              <a:rPr b="0" i="0" lang="en" sz="1500" u="none" cap="none" strike="noStrike">
                <a:solidFill>
                  <a:srgbClr val="A61C00"/>
                </a:solidFill>
                <a:latin typeface="Fira Sans Extra Condensed"/>
                <a:ea typeface="Fira Sans Extra Condensed"/>
                <a:cs typeface="Fira Sans Extra Condensed"/>
                <a:sym typeface="Fira Sans Extra Condensed"/>
              </a:rPr>
              <a:t>Important </a:t>
            </a:r>
            <a:endParaRPr b="0" i="0" sz="1500" u="none" cap="none" strike="noStrike">
              <a:solidFill>
                <a:srgbClr val="A61C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93C47D"/>
              </a:buClr>
              <a:buSzPts val="1500"/>
              <a:buFont typeface="Fira Sans Extra Condensed"/>
              <a:buChar char="●"/>
            </a:pPr>
            <a:r>
              <a:rPr b="0" i="0" lang="en" sz="1500" u="none" cap="none" strike="noStrike">
                <a:solidFill>
                  <a:srgbClr val="93C47D"/>
                </a:solidFill>
                <a:latin typeface="Fira Sans Extra Condensed"/>
                <a:ea typeface="Fira Sans Extra Condensed"/>
                <a:cs typeface="Fira Sans Extra Condensed"/>
                <a:sym typeface="Fira Sans Extra Condensed"/>
              </a:rPr>
              <a:t>Doctor notes </a:t>
            </a:r>
            <a:endParaRPr b="0" i="0" sz="1500" u="none" cap="none" strike="noStrike">
              <a:solidFill>
                <a:srgbClr val="93C47D"/>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3D85C6"/>
              </a:buClr>
              <a:buSzPts val="1500"/>
              <a:buFont typeface="Fira Sans Extra Condensed"/>
              <a:buChar char="●"/>
            </a:pPr>
            <a:r>
              <a:rPr b="0" i="0" lang="en" sz="1500" u="none" cap="none" strike="noStrike">
                <a:solidFill>
                  <a:srgbClr val="3D85C6"/>
                </a:solidFill>
                <a:latin typeface="Fira Sans Extra Condensed"/>
                <a:ea typeface="Fira Sans Extra Condensed"/>
                <a:cs typeface="Fira Sans Extra Condensed"/>
                <a:sym typeface="Fira Sans Extra Condensed"/>
              </a:rPr>
              <a:t>Boys slides</a:t>
            </a:r>
            <a:endParaRPr b="0" i="0" sz="1500" u="none" cap="none" strike="noStrike">
              <a:solidFill>
                <a:srgbClr val="3D85C6"/>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C27BA0"/>
              </a:buClr>
              <a:buSzPts val="1500"/>
              <a:buFont typeface="Fira Sans Extra Condensed"/>
              <a:buChar char="●"/>
            </a:pPr>
            <a:r>
              <a:rPr b="0" i="0" lang="en" sz="1500" u="none" cap="none" strike="noStrike">
                <a:solidFill>
                  <a:srgbClr val="C27BA0"/>
                </a:solidFill>
                <a:latin typeface="Fira Sans Extra Condensed"/>
                <a:ea typeface="Fira Sans Extra Condensed"/>
                <a:cs typeface="Fira Sans Extra Condensed"/>
                <a:sym typeface="Fira Sans Extra Condensed"/>
              </a:rPr>
              <a:t>Girls slides</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666666"/>
              </a:buClr>
              <a:buSzPts val="1500"/>
              <a:buFont typeface="Fira Sans Extra Condensed"/>
              <a:buChar char="●"/>
            </a:pPr>
            <a:r>
              <a:rPr b="0" i="0" lang="en" sz="1500" u="none" cap="none" strike="noStrike">
                <a:solidFill>
                  <a:srgbClr val="666666"/>
                </a:solidFill>
                <a:latin typeface="Fira Sans Extra Condensed"/>
                <a:ea typeface="Fira Sans Extra Condensed"/>
                <a:cs typeface="Fira Sans Extra Condensed"/>
                <a:sym typeface="Fira Sans Extra Condensed"/>
              </a:rPr>
              <a:t>Extra</a:t>
            </a:r>
            <a:endParaRPr b="0" i="0" sz="1500" u="none" cap="none" strike="noStrike">
              <a:solidFill>
                <a:srgbClr val="666666"/>
              </a:solidFill>
              <a:latin typeface="Fira Sans Extra Condensed"/>
              <a:ea typeface="Fira Sans Extra Condensed"/>
              <a:cs typeface="Fira Sans Extra Condensed"/>
              <a:sym typeface="Fira Sans Extra Condensed"/>
            </a:endParaRPr>
          </a:p>
        </p:txBody>
      </p:sp>
      <p:grpSp>
        <p:nvGrpSpPr>
          <p:cNvPr id="339" name="Google Shape;339;p1"/>
          <p:cNvGrpSpPr/>
          <p:nvPr/>
        </p:nvGrpSpPr>
        <p:grpSpPr>
          <a:xfrm>
            <a:off x="949072" y="3232211"/>
            <a:ext cx="387681" cy="272572"/>
            <a:chOff x="3386036" y="1746339"/>
            <a:chExt cx="397907" cy="279762"/>
          </a:xfrm>
        </p:grpSpPr>
        <p:sp>
          <p:nvSpPr>
            <p:cNvPr id="340" name="Google Shape;340;p1"/>
            <p:cNvSpPr/>
            <p:nvPr/>
          </p:nvSpPr>
          <p:spPr>
            <a:xfrm>
              <a:off x="3561652" y="1848954"/>
              <a:ext cx="59646" cy="74506"/>
            </a:xfrm>
            <a:custGeom>
              <a:rect b="b" l="l" r="r" t="t"/>
              <a:pathLst>
                <a:path extrusionOk="0" h="3570" w="2858">
                  <a:moveTo>
                    <a:pt x="1" y="0"/>
                  </a:moveTo>
                  <a:lnTo>
                    <a:pt x="1" y="3570"/>
                  </a:lnTo>
                  <a:lnTo>
                    <a:pt x="2858" y="1785"/>
                  </a:lnTo>
                  <a:lnTo>
                    <a:pt x="1" y="0"/>
                  </a:lnTo>
                  <a:close/>
                </a:path>
              </a:pathLst>
            </a:custGeom>
            <a:solidFill>
              <a:srgbClr val="CC0000"/>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
            <p:cNvSpPr/>
            <p:nvPr/>
          </p:nvSpPr>
          <p:spPr>
            <a:xfrm>
              <a:off x="3386036" y="1746339"/>
              <a:ext cx="397907" cy="279762"/>
            </a:xfrm>
            <a:custGeom>
              <a:rect b="b" l="l" r="r" t="t"/>
              <a:pathLst>
                <a:path extrusionOk="0" h="13405" w="19066">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CC0000"/>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 name="Google Shape;342;p1">
            <a:hlinkClick r:id="rId5"/>
          </p:cNvPr>
          <p:cNvSpPr txBox="1"/>
          <p:nvPr/>
        </p:nvSpPr>
        <p:spPr>
          <a:xfrm>
            <a:off x="1336744" y="3170338"/>
            <a:ext cx="1488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accent1"/>
                </a:solidFill>
                <a:latin typeface="Fira Sans Extra Condensed"/>
                <a:ea typeface="Fira Sans Extra Condensed"/>
                <a:cs typeface="Fira Sans Extra Condensed"/>
                <a:sym typeface="Fira Sans Extra Condensed"/>
              </a:rPr>
              <a:t>For helping videos </a:t>
            </a:r>
            <a:endParaRPr b="0" i="0" sz="14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343" name="Google Shape;343;p1">
            <a:hlinkClick r:id="rId6"/>
          </p:cNvPr>
          <p:cNvSpPr txBox="1"/>
          <p:nvPr/>
        </p:nvSpPr>
        <p:spPr>
          <a:xfrm>
            <a:off x="5931593" y="4688453"/>
            <a:ext cx="1216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sng" cap="none" strike="noStrike">
                <a:solidFill>
                  <a:schemeClr val="accent1"/>
                </a:solidFill>
                <a:highlight>
                  <a:srgbClr val="C9DAF8"/>
                </a:highlight>
                <a:latin typeface="Fira Sans Extra Condensed"/>
                <a:ea typeface="Fira Sans Extra Condensed"/>
                <a:cs typeface="Fira Sans Extra Condensed"/>
                <a:sym typeface="Fira Sans Extra Condensed"/>
              </a:rPr>
              <a:t>Editing file</a:t>
            </a:r>
            <a:endParaRPr b="0" i="0" sz="1500" u="sng" cap="none" strike="noStrike">
              <a:solidFill>
                <a:schemeClr val="accent1"/>
              </a:solidFill>
              <a:highlight>
                <a:srgbClr val="C9DAF8"/>
              </a:highlight>
              <a:latin typeface="Fira Sans Extra Condensed"/>
              <a:ea typeface="Fira Sans Extra Condensed"/>
              <a:cs typeface="Fira Sans Extra Condensed"/>
              <a:sym typeface="Fira Sans Extra Condensed"/>
            </a:endParaRPr>
          </a:p>
        </p:txBody>
      </p:sp>
      <p:pic>
        <p:nvPicPr>
          <p:cNvPr id="344" name="Google Shape;344;p1"/>
          <p:cNvPicPr preferRelativeResize="0"/>
          <p:nvPr/>
        </p:nvPicPr>
        <p:blipFill>
          <a:blip r:embed="rId7">
            <a:alphaModFix/>
          </a:blip>
          <a:stretch>
            <a:fillRect/>
          </a:stretch>
        </p:blipFill>
        <p:spPr>
          <a:xfrm>
            <a:off x="7458637" y="1046124"/>
            <a:ext cx="1055299" cy="7871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0"/>
          <p:cNvSpPr txBox="1"/>
          <p:nvPr>
            <p:ph type="title"/>
          </p:nvPr>
        </p:nvSpPr>
        <p:spPr>
          <a:xfrm>
            <a:off x="462176" y="-2850"/>
            <a:ext cx="54306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 ..Factors affecting Gas diffusion</a:t>
            </a:r>
            <a:endParaRPr/>
          </a:p>
        </p:txBody>
      </p:sp>
      <p:sp>
        <p:nvSpPr>
          <p:cNvPr id="523" name="Google Shape;523;p10"/>
          <p:cNvSpPr txBox="1"/>
          <p:nvPr/>
        </p:nvSpPr>
        <p:spPr>
          <a:xfrm>
            <a:off x="680525" y="773000"/>
            <a:ext cx="6843600" cy="702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500"/>
              <a:buFont typeface="Arial"/>
              <a:buNone/>
            </a:pPr>
            <a:r>
              <a:rPr b="0" i="0" lang="en" sz="1500" u="none" cap="none" strike="noStrike">
                <a:solidFill>
                  <a:srgbClr val="A61C00"/>
                </a:solidFill>
                <a:latin typeface="Fira Sans Extra Condensed"/>
                <a:ea typeface="Fira Sans Extra Condensed"/>
                <a:cs typeface="Fira Sans Extra Condensed"/>
                <a:sym typeface="Fira Sans Extra Condensed"/>
              </a:rPr>
              <a:t>MW </a:t>
            </a:r>
            <a:r>
              <a:rPr b="0" i="0" lang="en" sz="1500" u="none" cap="none" strike="noStrike">
                <a:solidFill>
                  <a:srgbClr val="434343"/>
                </a:solidFill>
                <a:latin typeface="Fira Sans Extra Condensed"/>
                <a:ea typeface="Fira Sans Extra Condensed"/>
                <a:cs typeface="Fira Sans Extra Condensed"/>
                <a:sym typeface="Fira Sans Extra Condensed"/>
              </a:rPr>
              <a:t>of</a:t>
            </a:r>
            <a:r>
              <a:rPr b="0" i="0" lang="en" sz="1500" u="none" cap="none" strike="noStrike">
                <a:solidFill>
                  <a:srgbClr val="CC4125"/>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A61C00"/>
                </a:solidFill>
                <a:latin typeface="Fira Sans Extra Condensed"/>
                <a:ea typeface="Fira Sans Extra Condensed"/>
                <a:cs typeface="Fira Sans Extra Condensed"/>
                <a:sym typeface="Fira Sans Extra Condensed"/>
              </a:rPr>
              <a:t> </a:t>
            </a:r>
            <a:r>
              <a:rPr b="1" i="0" lang="en" sz="1500" u="none" cap="none" strike="noStrike">
                <a:solidFill>
                  <a:srgbClr val="A61C00"/>
                </a:solidFill>
                <a:latin typeface="Fira Sans Extra Condensed"/>
                <a:ea typeface="Fira Sans Extra Condensed"/>
                <a:cs typeface="Fira Sans Extra Condensed"/>
                <a:sym typeface="Fira Sans Extra Condensed"/>
              </a:rPr>
              <a:t>&lt;</a:t>
            </a:r>
            <a:r>
              <a:rPr b="0" i="0" lang="en" sz="1500" u="none" cap="none" strike="noStrike">
                <a:solidFill>
                  <a:srgbClr val="434343"/>
                </a:solidFill>
                <a:latin typeface="Fira Sans Extra Condensed"/>
                <a:ea typeface="Fira Sans Extra Condensed"/>
                <a:cs typeface="Fira Sans Extra Condensed"/>
                <a:sym typeface="Fira Sans Extra Condensed"/>
              </a:rPr>
              <a:t> MW </a:t>
            </a:r>
            <a:r>
              <a:rPr b="0" i="0" lang="en" sz="1500" u="none" cap="none" strike="noStrike">
                <a:solidFill>
                  <a:srgbClr val="A61C00"/>
                </a:solidFill>
                <a:latin typeface="Fira Sans Extra Condensed"/>
                <a:ea typeface="Fira Sans Extra Condensed"/>
                <a:cs typeface="Fira Sans Extra Condensed"/>
                <a:sym typeface="Fira Sans Extra Condensed"/>
              </a:rPr>
              <a:t>CO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1" i="0" lang="en" sz="1500" u="none" cap="none" strike="noStrike">
                <a:solidFill>
                  <a:srgbClr val="434343"/>
                </a:solidFill>
                <a:latin typeface="Fira Sans Extra Condensed"/>
                <a:ea typeface="Fira Sans Extra Condensed"/>
                <a:cs typeface="Fira Sans Extra Condensed"/>
                <a:sym typeface="Fira Sans Extra Condensed"/>
              </a:rPr>
              <a:t>;</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CO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is </a:t>
            </a:r>
            <a:r>
              <a:rPr b="0" i="0" lang="en" sz="1500" u="none" cap="none" strike="noStrike">
                <a:solidFill>
                  <a:srgbClr val="3D85C6"/>
                </a:solidFill>
                <a:latin typeface="Fira Sans Extra Condensed"/>
                <a:ea typeface="Fira Sans Extra Condensed"/>
                <a:cs typeface="Fira Sans Extra Condensed"/>
                <a:sym typeface="Fira Sans Extra Condensed"/>
              </a:rPr>
              <a:t>20</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434343"/>
                </a:solidFill>
                <a:latin typeface="Fira Sans Extra Condensed"/>
                <a:ea typeface="Fira Sans Extra Condensed"/>
                <a:cs typeface="Fira Sans Extra Condensed"/>
                <a:sym typeface="Fira Sans Extra Condensed"/>
              </a:rPr>
              <a:t>or 24 times </a:t>
            </a:r>
            <a:r>
              <a:rPr b="0" i="0" lang="en" sz="1500" u="none" cap="none" strike="noStrike">
                <a:solidFill>
                  <a:srgbClr val="A61C00"/>
                </a:solidFill>
                <a:latin typeface="Fira Sans Extra Condensed"/>
                <a:ea typeface="Fira Sans Extra Condensed"/>
                <a:cs typeface="Fira Sans Extra Condensed"/>
                <a:sym typeface="Fira Sans Extra Condensed"/>
              </a:rPr>
              <a:t>more soluble</a:t>
            </a:r>
            <a:r>
              <a:rPr b="0" i="0" lang="en" sz="1500" u="none" cap="none" strike="noStrike">
                <a:solidFill>
                  <a:srgbClr val="434343"/>
                </a:solidFill>
                <a:latin typeface="Fira Sans Extra Condensed"/>
                <a:ea typeface="Fira Sans Extra Condensed"/>
                <a:cs typeface="Fira Sans Extra Condensed"/>
                <a:sym typeface="Fira Sans Extra Condensed"/>
              </a:rPr>
              <a:t> than </a:t>
            </a:r>
            <a:r>
              <a:rPr b="0" i="0" lang="en" sz="1500" u="none" cap="none" strike="noStrike">
                <a:solidFill>
                  <a:srgbClr val="A61C00"/>
                </a:solidFill>
                <a:latin typeface="Fira Sans Extra Condensed"/>
                <a:ea typeface="Fira Sans Extra Condensed"/>
                <a:cs typeface="Fira Sans Extra Condensed"/>
                <a:sym typeface="Fira Sans Extra Condensed"/>
              </a:rPr>
              <a:t>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90000"/>
              </a:lnSpc>
              <a:spcBef>
                <a:spcPts val="800"/>
              </a:spcBef>
              <a:spcAft>
                <a:spcPts val="0"/>
              </a:spcAft>
              <a:buClr>
                <a:srgbClr val="000000"/>
              </a:buClr>
              <a:buSzPts val="1500"/>
              <a:buFont typeface="Arial"/>
              <a:buNone/>
            </a:pPr>
            <a:r>
              <a:rPr b="0" i="0" lang="en" sz="1500" u="sng" cap="none" strike="noStrike">
                <a:solidFill>
                  <a:srgbClr val="434343"/>
                </a:solidFill>
                <a:latin typeface="Fira Sans Extra Condensed"/>
                <a:ea typeface="Fira Sans Extra Condensed"/>
                <a:cs typeface="Fira Sans Extra Condensed"/>
                <a:sym typeface="Fira Sans Extra Condensed"/>
              </a:rPr>
              <a:t>Net result:</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CO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A61C00"/>
                </a:solidFill>
                <a:latin typeface="Fira Sans Extra Condensed"/>
                <a:ea typeface="Fira Sans Extra Condensed"/>
                <a:cs typeface="Fira Sans Extra Condensed"/>
                <a:sym typeface="Fira Sans Extra Condensed"/>
              </a:rPr>
              <a:t> diffusion</a:t>
            </a:r>
            <a:r>
              <a:rPr b="0" i="0" lang="en" sz="1500" u="none" cap="none" strike="noStrike">
                <a:solidFill>
                  <a:srgbClr val="434343"/>
                </a:solidFill>
                <a:latin typeface="Fira Sans Extra Condensed"/>
                <a:ea typeface="Fira Sans Extra Condensed"/>
                <a:cs typeface="Fira Sans Extra Condensed"/>
                <a:sym typeface="Fira Sans Extra Condensed"/>
              </a:rPr>
              <a:t> ~20 times </a:t>
            </a:r>
            <a:r>
              <a:rPr b="1" i="0" lang="en" sz="1500" u="none" cap="none" strike="noStrike">
                <a:solidFill>
                  <a:srgbClr val="A61C00"/>
                </a:solidFill>
                <a:latin typeface="Fira Sans Extra Condensed"/>
                <a:ea typeface="Fira Sans Extra Condensed"/>
                <a:cs typeface="Fira Sans Extra Condensed"/>
                <a:sym typeface="Fira Sans Extra Condensed"/>
              </a:rPr>
              <a:t>faster </a:t>
            </a:r>
            <a:r>
              <a:rPr b="0" i="0" lang="en" sz="1500" u="none" cap="none" strike="noStrike">
                <a:solidFill>
                  <a:srgbClr val="434343"/>
                </a:solidFill>
                <a:latin typeface="Fira Sans Extra Condensed"/>
                <a:ea typeface="Fira Sans Extra Condensed"/>
                <a:cs typeface="Fira Sans Extra Condensed"/>
                <a:sym typeface="Fira Sans Extra Condensed"/>
              </a:rPr>
              <a:t>than </a:t>
            </a:r>
            <a:r>
              <a:rPr b="0" i="0" lang="en" sz="1500" u="none" cap="none" strike="noStrike">
                <a:solidFill>
                  <a:srgbClr val="A61C00"/>
                </a:solidFill>
                <a:latin typeface="Fira Sans Extra Condensed"/>
                <a:ea typeface="Fira Sans Extra Condensed"/>
                <a:cs typeface="Fira Sans Extra Condensed"/>
                <a:sym typeface="Fira Sans Extra Condensed"/>
              </a:rPr>
              <a:t>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A61C00"/>
                </a:solidFill>
                <a:latin typeface="Fira Sans Extra Condensed"/>
                <a:ea typeface="Fira Sans Extra Condensed"/>
                <a:cs typeface="Fira Sans Extra Condensed"/>
                <a:sym typeface="Fira Sans Extra Condensed"/>
              </a:rPr>
              <a:t> </a:t>
            </a:r>
            <a:r>
              <a:rPr b="0" i="0" lang="en" sz="1500" u="none" cap="none" strike="noStrike">
                <a:solidFill>
                  <a:srgbClr val="434343"/>
                </a:solidFill>
                <a:latin typeface="Fira Sans Extra Condensed"/>
                <a:ea typeface="Fira Sans Extra Condensed"/>
                <a:cs typeface="Fira Sans Extra Condensed"/>
                <a:sym typeface="Fira Sans Extra Condensed"/>
              </a:rPr>
              <a:t>diffusion.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grpSp>
        <p:nvGrpSpPr>
          <p:cNvPr id="524" name="Google Shape;524;p10"/>
          <p:cNvGrpSpPr/>
          <p:nvPr/>
        </p:nvGrpSpPr>
        <p:grpSpPr>
          <a:xfrm>
            <a:off x="462174" y="847893"/>
            <a:ext cx="218347" cy="208641"/>
            <a:chOff x="3270450" y="3213625"/>
            <a:chExt cx="483175" cy="481850"/>
          </a:xfrm>
        </p:grpSpPr>
        <p:sp>
          <p:nvSpPr>
            <p:cNvPr id="525" name="Google Shape;525;p10"/>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26" name="Google Shape;526;p10"/>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527" name="Google Shape;527;p10"/>
          <p:cNvSpPr txBox="1"/>
          <p:nvPr/>
        </p:nvSpPr>
        <p:spPr>
          <a:xfrm>
            <a:off x="680525" y="1652100"/>
            <a:ext cx="6648000" cy="392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Factors determining the partial pressure of a gas in a solution:</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grpSp>
        <p:nvGrpSpPr>
          <p:cNvPr id="528" name="Google Shape;528;p10"/>
          <p:cNvGrpSpPr/>
          <p:nvPr/>
        </p:nvGrpSpPr>
        <p:grpSpPr>
          <a:xfrm>
            <a:off x="462174" y="1760005"/>
            <a:ext cx="218347" cy="208641"/>
            <a:chOff x="3270450" y="3213625"/>
            <a:chExt cx="483175" cy="481850"/>
          </a:xfrm>
        </p:grpSpPr>
        <p:sp>
          <p:nvSpPr>
            <p:cNvPr id="529" name="Google Shape;529;p10"/>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30" name="Google Shape;530;p10"/>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531" name="Google Shape;531;p10"/>
          <p:cNvSpPr txBox="1"/>
          <p:nvPr/>
        </p:nvSpPr>
        <p:spPr>
          <a:xfrm>
            <a:off x="778175" y="1996575"/>
            <a:ext cx="3501000" cy="106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1-</a:t>
            </a:r>
            <a:r>
              <a:rPr b="0" i="0" lang="en" sz="1400" u="none" cap="none" strike="noStrike">
                <a:solidFill>
                  <a:srgbClr val="434343"/>
                </a:solidFill>
                <a:latin typeface="Fira Sans Extra Condensed"/>
                <a:ea typeface="Fira Sans Extra Condensed"/>
                <a:cs typeface="Fira Sans Extra Condensed"/>
                <a:sym typeface="Fira Sans Extra Condensed"/>
              </a:rPr>
              <a:t>Gas </a:t>
            </a:r>
            <a:r>
              <a:rPr b="0" i="0" lang="en" sz="1400" u="none" cap="none" strike="noStrike">
                <a:solidFill>
                  <a:srgbClr val="A61C00"/>
                </a:solidFill>
                <a:latin typeface="Fira Sans Extra Condensed"/>
                <a:ea typeface="Fira Sans Extra Condensed"/>
                <a:cs typeface="Fira Sans Extra Condensed"/>
                <a:sym typeface="Fira Sans Extra Condensed"/>
              </a:rPr>
              <a:t>concentration</a:t>
            </a:r>
            <a:endParaRPr b="0" i="0" sz="1400" u="none" cap="none" strike="noStrike">
              <a:solidFill>
                <a:srgbClr val="A61C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A61C00"/>
                </a:solidFill>
                <a:latin typeface="Titillium Web"/>
                <a:ea typeface="Titillium Web"/>
                <a:cs typeface="Titillium Web"/>
                <a:sym typeface="Titillium Web"/>
              </a:rPr>
              <a:t>Solubility</a:t>
            </a:r>
            <a:r>
              <a:rPr b="0" i="0" lang="en" sz="1500" u="none" cap="none" strike="noStrike">
                <a:solidFill>
                  <a:srgbClr val="434343"/>
                </a:solidFill>
                <a:latin typeface="Titillium Web"/>
                <a:ea typeface="Titillium Web"/>
                <a:cs typeface="Titillium Web"/>
                <a:sym typeface="Titillium Web"/>
              </a:rPr>
              <a:t>/</a:t>
            </a:r>
            <a:r>
              <a:rPr b="0" i="0" lang="en" sz="1500" u="none" cap="none" strike="noStrike">
                <a:solidFill>
                  <a:srgbClr val="999999"/>
                </a:solidFill>
                <a:latin typeface="Titillium Web"/>
                <a:ea typeface="Titillium Web"/>
                <a:cs typeface="Titillium Web"/>
                <a:sym typeface="Titillium Web"/>
              </a:rPr>
              <a:t>diffusion</a:t>
            </a:r>
            <a:r>
              <a:rPr b="0" i="0" lang="en" sz="1500" u="none" cap="none" strike="noStrike">
                <a:solidFill>
                  <a:srgbClr val="434343"/>
                </a:solidFill>
                <a:latin typeface="Titillium Web"/>
                <a:ea typeface="Titillium Web"/>
                <a:cs typeface="Titillium Web"/>
                <a:sym typeface="Titillium Web"/>
              </a:rPr>
              <a:t> </a:t>
            </a:r>
            <a:r>
              <a:rPr b="0" i="0" lang="en" sz="1500" u="none" cap="none" strike="noStrike">
                <a:solidFill>
                  <a:srgbClr val="A61C00"/>
                </a:solidFill>
                <a:latin typeface="Titillium Web"/>
                <a:ea typeface="Titillium Web"/>
                <a:cs typeface="Titillium Web"/>
                <a:sym typeface="Titillium Web"/>
              </a:rPr>
              <a:t>coefficient </a:t>
            </a:r>
            <a:r>
              <a:rPr b="0" i="0" lang="en" sz="1500" u="none" cap="none" strike="noStrike">
                <a:solidFill>
                  <a:srgbClr val="434343"/>
                </a:solidFill>
                <a:latin typeface="Titillium Web"/>
                <a:ea typeface="Titillium Web"/>
                <a:cs typeface="Titillium Web"/>
                <a:sym typeface="Titillium Web"/>
              </a:rPr>
              <a:t>of gas </a:t>
            </a:r>
            <a:endParaRPr b="0" i="0" sz="15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532" name="Google Shape;532;p10"/>
          <p:cNvSpPr/>
          <p:nvPr/>
        </p:nvSpPr>
        <p:spPr>
          <a:xfrm>
            <a:off x="1774125" y="2630575"/>
            <a:ext cx="4666200" cy="979500"/>
          </a:xfrm>
          <a:prstGeom prst="rect">
            <a:avLst/>
          </a:prstGeom>
          <a:solidFill>
            <a:srgbClr val="D4F3FF">
              <a:alpha val="536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Henry’s  </a:t>
            </a:r>
            <a:r>
              <a:rPr b="1" i="0" lang="en" sz="1500" u="none" cap="none" strike="noStrike">
                <a:solidFill>
                  <a:schemeClr val="dk1"/>
                </a:solidFill>
                <a:latin typeface="Fira Sans Extra Condensed"/>
                <a:ea typeface="Fira Sans Extra Condensed"/>
                <a:cs typeface="Fira Sans Extra Condensed"/>
                <a:sym typeface="Fira Sans Extra Condensed"/>
              </a:rPr>
              <a:t>Law</a:t>
            </a:r>
            <a:endParaRPr b="1"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Fira Sans Extra Condensed"/>
                <a:ea typeface="Fira Sans Extra Condensed"/>
                <a:cs typeface="Fira Sans Extra Condensed"/>
                <a:sym typeface="Fira Sans Extra Condensed"/>
              </a:rPr>
              <a:t> </a:t>
            </a:r>
            <a:r>
              <a:rPr b="0" i="0" lang="en" sz="1500" u="none" cap="none" strike="noStrike">
                <a:solidFill>
                  <a:srgbClr val="434343"/>
                </a:solidFill>
                <a:latin typeface="Fira Sans Extra Condensed"/>
                <a:ea typeface="Fira Sans Extra Condensed"/>
                <a:cs typeface="Fira Sans Extra Condensed"/>
                <a:sym typeface="Fira Sans Extra Condensed"/>
              </a:rPr>
              <a:t>Partial Pressure =    </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434343"/>
                </a:solidFill>
                <a:latin typeface="Titillium Web"/>
                <a:ea typeface="Titillium Web"/>
                <a:cs typeface="Titillium Web"/>
                <a:sym typeface="Titillium Web"/>
              </a:rPr>
              <a:t> </a:t>
            </a:r>
            <a:endParaRPr b="1"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33" name="Google Shape;533;p10"/>
          <p:cNvSpPr txBox="1"/>
          <p:nvPr/>
        </p:nvSpPr>
        <p:spPr>
          <a:xfrm>
            <a:off x="3027775" y="2813075"/>
            <a:ext cx="2865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Concentration of dissolved gas</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534" name="Google Shape;534;p10"/>
          <p:cNvSpPr txBox="1"/>
          <p:nvPr/>
        </p:nvSpPr>
        <p:spPr>
          <a:xfrm>
            <a:off x="3116273" y="3088588"/>
            <a:ext cx="2688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Solubility coefficient</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cxnSp>
        <p:nvCxnSpPr>
          <p:cNvPr id="535" name="Google Shape;535;p10"/>
          <p:cNvCxnSpPr/>
          <p:nvPr/>
        </p:nvCxnSpPr>
        <p:spPr>
          <a:xfrm flipH="1" rot="10800000">
            <a:off x="3196800" y="3164788"/>
            <a:ext cx="2750400" cy="1200"/>
          </a:xfrm>
          <a:prstGeom prst="straightConnector1">
            <a:avLst/>
          </a:prstGeom>
          <a:noFill/>
          <a:ln cap="flat" cmpd="sng" w="19050">
            <a:solidFill>
              <a:srgbClr val="44546A"/>
            </a:solidFill>
            <a:prstDash val="solid"/>
            <a:round/>
            <a:headEnd len="sm" w="sm" type="none"/>
            <a:tailEnd len="sm" w="sm" type="none"/>
          </a:ln>
        </p:spPr>
      </p:cxnSp>
      <p:sp>
        <p:nvSpPr>
          <p:cNvPr id="536" name="Google Shape;536;p10"/>
          <p:cNvSpPr txBox="1"/>
          <p:nvPr/>
        </p:nvSpPr>
        <p:spPr>
          <a:xfrm>
            <a:off x="696238" y="4219925"/>
            <a:ext cx="7649100" cy="908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Relative </a:t>
            </a:r>
            <a:r>
              <a:rPr b="0" i="0" lang="en" sz="1500" u="none" cap="none" strike="noStrike">
                <a:solidFill>
                  <a:srgbClr val="A61C00"/>
                </a:solidFill>
                <a:latin typeface="Fira Sans Extra Condensed"/>
                <a:ea typeface="Fira Sans Extra Condensed"/>
                <a:cs typeface="Fira Sans Extra Condensed"/>
                <a:sym typeface="Fira Sans Extra Condensed"/>
              </a:rPr>
              <a:t>rates </a:t>
            </a:r>
            <a:r>
              <a:rPr b="0" i="0" lang="en" sz="1500" u="none" cap="none" strike="noStrike">
                <a:solidFill>
                  <a:srgbClr val="434343"/>
                </a:solidFill>
                <a:latin typeface="Fira Sans Extra Condensed"/>
                <a:ea typeface="Fira Sans Extra Condensed"/>
                <a:cs typeface="Fira Sans Extra Condensed"/>
                <a:sym typeface="Fira Sans Extra Condensed"/>
              </a:rPr>
              <a:t>at which different gases at the same pressure level will </a:t>
            </a:r>
            <a:r>
              <a:rPr b="0" i="0" lang="en" sz="1500" u="none" cap="none" strike="noStrike">
                <a:solidFill>
                  <a:srgbClr val="A61C00"/>
                </a:solidFill>
                <a:latin typeface="Fira Sans Extra Condensed"/>
                <a:ea typeface="Fira Sans Extra Condensed"/>
                <a:cs typeface="Fira Sans Extra Condensed"/>
                <a:sym typeface="Fira Sans Extra Condensed"/>
              </a:rPr>
              <a:t>diffuse </a:t>
            </a:r>
            <a:r>
              <a:rPr b="0" i="0" lang="en" sz="1500" u="none" cap="none" strike="noStrike">
                <a:solidFill>
                  <a:srgbClr val="434343"/>
                </a:solidFill>
                <a:latin typeface="Fira Sans Extra Condensed"/>
                <a:ea typeface="Fira Sans Extra Condensed"/>
                <a:cs typeface="Fira Sans Extra Condensed"/>
                <a:sym typeface="Fira Sans Extra Condensed"/>
              </a:rPr>
              <a:t>are </a:t>
            </a:r>
            <a:r>
              <a:rPr b="0" i="0" lang="en" sz="1500" u="none" cap="none" strike="noStrike">
                <a:solidFill>
                  <a:srgbClr val="A61C00"/>
                </a:solidFill>
                <a:latin typeface="Fira Sans Extra Condensed"/>
                <a:ea typeface="Fira Sans Extra Condensed"/>
                <a:cs typeface="Fira Sans Extra Condensed"/>
                <a:sym typeface="Fira Sans Extra Condensed"/>
              </a:rPr>
              <a:t>proportional </a:t>
            </a:r>
            <a:r>
              <a:rPr b="0" i="0" lang="en" sz="1500" u="none" cap="none" strike="noStrike">
                <a:solidFill>
                  <a:srgbClr val="434343"/>
                </a:solidFill>
                <a:latin typeface="Fira Sans Extra Condensed"/>
                <a:ea typeface="Fira Sans Extra Condensed"/>
                <a:cs typeface="Fira Sans Extra Condensed"/>
                <a:sym typeface="Fira Sans Extra Condensed"/>
              </a:rPr>
              <a:t>to their </a:t>
            </a:r>
            <a:r>
              <a:rPr b="0" i="0" lang="en" sz="1500" u="none" cap="none" strike="noStrike">
                <a:solidFill>
                  <a:srgbClr val="A61C00"/>
                </a:solidFill>
                <a:latin typeface="Fira Sans Extra Condensed"/>
                <a:ea typeface="Fira Sans Extra Condensed"/>
                <a:cs typeface="Fira Sans Extra Condensed"/>
                <a:sym typeface="Fira Sans Extra Condensed"/>
              </a:rPr>
              <a:t>diffusion coefficient</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719999" marR="0" rtl="0" algn="l">
              <a:lnSpc>
                <a:spcPct val="90000"/>
              </a:lnSpc>
              <a:spcBef>
                <a:spcPts val="80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 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 1.0                                CO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 20.0                           N</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 0.53</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37" name="Google Shape;537;p10"/>
          <p:cNvSpPr txBox="1"/>
          <p:nvPr/>
        </p:nvSpPr>
        <p:spPr>
          <a:xfrm>
            <a:off x="671238" y="3706988"/>
            <a:ext cx="7649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A61C00"/>
                </a:solidFill>
                <a:latin typeface="Fira Sans Extra Condensed"/>
                <a:ea typeface="Fira Sans Extra Condensed"/>
                <a:cs typeface="Fira Sans Extra Condensed"/>
                <a:sym typeface="Fira Sans Extra Condensed"/>
              </a:rPr>
              <a:t>Partial pressure</a:t>
            </a:r>
            <a:r>
              <a:rPr b="0" i="0" lang="en" sz="1500" u="none" cap="none" strike="noStrike">
                <a:solidFill>
                  <a:srgbClr val="434343"/>
                </a:solidFill>
                <a:latin typeface="Fira Sans Extra Condensed"/>
                <a:ea typeface="Fira Sans Extra Condensed"/>
                <a:cs typeface="Fira Sans Extra Condensed"/>
                <a:sym typeface="Fira Sans Extra Condensed"/>
              </a:rPr>
              <a:t> of </a:t>
            </a:r>
            <a:r>
              <a:rPr b="0" i="0" lang="en" sz="1500" u="none" cap="none" strike="noStrike">
                <a:solidFill>
                  <a:srgbClr val="A61C00"/>
                </a:solidFill>
                <a:latin typeface="Fira Sans Extra Condensed"/>
                <a:ea typeface="Fira Sans Extra Condensed"/>
                <a:cs typeface="Fira Sans Extra Condensed"/>
                <a:sym typeface="Fira Sans Extra Condensed"/>
              </a:rPr>
              <a:t>CO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(for a given conc.) is </a:t>
            </a:r>
            <a:r>
              <a:rPr b="0" i="0" lang="en" sz="1500" u="none" cap="none" strike="noStrike">
                <a:solidFill>
                  <a:srgbClr val="A61C00"/>
                </a:solidFill>
                <a:latin typeface="Fira Sans Extra Condensed"/>
                <a:ea typeface="Fira Sans Extra Condensed"/>
                <a:cs typeface="Fira Sans Extra Condensed"/>
                <a:sym typeface="Fira Sans Extra Condensed"/>
              </a:rPr>
              <a:t>less </a:t>
            </a:r>
            <a:r>
              <a:rPr b="0" i="0" lang="en" sz="1500" u="none" cap="none" strike="noStrike">
                <a:solidFill>
                  <a:srgbClr val="434343"/>
                </a:solidFill>
                <a:latin typeface="Fira Sans Extra Condensed"/>
                <a:ea typeface="Fira Sans Extra Condensed"/>
                <a:cs typeface="Fira Sans Extra Condensed"/>
                <a:sym typeface="Fira Sans Extra Condensed"/>
              </a:rPr>
              <a:t>than </a:t>
            </a:r>
            <a:r>
              <a:rPr b="0" i="0" lang="en" sz="1500" u="none" cap="none" strike="noStrike">
                <a:solidFill>
                  <a:srgbClr val="A61C00"/>
                </a:solidFill>
                <a:latin typeface="Fira Sans Extra Condensed"/>
                <a:ea typeface="Fira Sans Extra Condensed"/>
                <a:cs typeface="Fira Sans Extra Condensed"/>
                <a:sym typeface="Fira Sans Extra Condensed"/>
              </a:rPr>
              <a:t>one twentieth </a:t>
            </a:r>
            <a:r>
              <a:rPr b="0" i="0" lang="en" sz="1500" u="none" cap="none" strike="noStrike">
                <a:solidFill>
                  <a:srgbClr val="434343"/>
                </a:solidFill>
                <a:latin typeface="Fira Sans Extra Condensed"/>
                <a:ea typeface="Fira Sans Extra Condensed"/>
                <a:cs typeface="Fira Sans Extra Condensed"/>
                <a:sym typeface="Fira Sans Extra Condensed"/>
              </a:rPr>
              <a:t>(</a:t>
            </a:r>
            <a:r>
              <a:rPr b="0" i="0" lang="en" sz="1500" u="none" cap="none" strike="noStrike">
                <a:solidFill>
                  <a:srgbClr val="999999"/>
                </a:solidFill>
                <a:latin typeface="Fira Sans Extra Condensed"/>
                <a:ea typeface="Fira Sans Extra Condensed"/>
                <a:cs typeface="Fira Sans Extra Condensed"/>
                <a:sym typeface="Fira Sans Extra Condensed"/>
              </a:rPr>
              <a:t>5%</a:t>
            </a:r>
            <a:r>
              <a:rPr b="0" i="0" lang="en" sz="1500" u="none" cap="none" strike="noStrike">
                <a:solidFill>
                  <a:srgbClr val="434343"/>
                </a:solidFill>
                <a:latin typeface="Fira Sans Extra Condensed"/>
                <a:ea typeface="Fira Sans Extra Condensed"/>
                <a:cs typeface="Fira Sans Extra Condensed"/>
                <a:sym typeface="Fira Sans Extra Condensed"/>
              </a:rPr>
              <a:t>) that exerted by </a:t>
            </a:r>
            <a:r>
              <a:rPr b="0" i="0" lang="en" sz="1500" u="none" cap="none" strike="noStrike">
                <a:solidFill>
                  <a:srgbClr val="A61C00"/>
                </a:solidFill>
                <a:latin typeface="Fira Sans Extra Condensed"/>
                <a:ea typeface="Fira Sans Extra Condensed"/>
                <a:cs typeface="Fira Sans Extra Condensed"/>
                <a:sym typeface="Fira Sans Extra Condensed"/>
              </a:rPr>
              <a:t>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grpSp>
        <p:nvGrpSpPr>
          <p:cNvPr id="538" name="Google Shape;538;p10"/>
          <p:cNvGrpSpPr/>
          <p:nvPr/>
        </p:nvGrpSpPr>
        <p:grpSpPr>
          <a:xfrm>
            <a:off x="462174" y="3810430"/>
            <a:ext cx="218347" cy="208641"/>
            <a:chOff x="3270450" y="3213625"/>
            <a:chExt cx="483175" cy="481850"/>
          </a:xfrm>
        </p:grpSpPr>
        <p:sp>
          <p:nvSpPr>
            <p:cNvPr id="539" name="Google Shape;539;p10"/>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40" name="Google Shape;540;p10"/>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541" name="Google Shape;541;p10"/>
          <p:cNvGrpSpPr/>
          <p:nvPr/>
        </p:nvGrpSpPr>
        <p:grpSpPr>
          <a:xfrm>
            <a:off x="462174" y="4308605"/>
            <a:ext cx="218347" cy="208641"/>
            <a:chOff x="3270450" y="3213625"/>
            <a:chExt cx="483175" cy="481850"/>
          </a:xfrm>
        </p:grpSpPr>
        <p:sp>
          <p:nvSpPr>
            <p:cNvPr id="542" name="Google Shape;542;p10"/>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43" name="Google Shape;543;p10"/>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544" name="Google Shape;544;p10"/>
          <p:cNvSpPr txBox="1"/>
          <p:nvPr/>
        </p:nvSpPr>
        <p:spPr>
          <a:xfrm>
            <a:off x="7659875" y="2630575"/>
            <a:ext cx="1412100" cy="3387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Dissolved in the blood </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sp>
        <p:nvSpPr>
          <p:cNvPr id="545" name="Google Shape;545;p10"/>
          <p:cNvSpPr txBox="1"/>
          <p:nvPr/>
        </p:nvSpPr>
        <p:spPr>
          <a:xfrm>
            <a:off x="7659875" y="3591500"/>
            <a:ext cx="1412100" cy="6465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التناسب عكسي مع الذوبان لذلك الضغط الجزئي لثاني الاكسيد اقل </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sp>
        <p:nvSpPr>
          <p:cNvPr id="546" name="Google Shape;546;p10"/>
          <p:cNvSpPr/>
          <p:nvPr/>
        </p:nvSpPr>
        <p:spPr>
          <a:xfrm>
            <a:off x="8320356" y="126495"/>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7" name="Google Shape;547;p10"/>
          <p:cNvGrpSpPr/>
          <p:nvPr/>
        </p:nvGrpSpPr>
        <p:grpSpPr>
          <a:xfrm>
            <a:off x="1286023" y="4826205"/>
            <a:ext cx="218347" cy="208641"/>
            <a:chOff x="3270450" y="3213625"/>
            <a:chExt cx="483175" cy="481850"/>
          </a:xfrm>
        </p:grpSpPr>
        <p:sp>
          <p:nvSpPr>
            <p:cNvPr id="548" name="Google Shape;548;p10"/>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49" name="Google Shape;549;p10"/>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550" name="Google Shape;550;p10"/>
          <p:cNvGrpSpPr/>
          <p:nvPr/>
        </p:nvGrpSpPr>
        <p:grpSpPr>
          <a:xfrm>
            <a:off x="3068298" y="4854905"/>
            <a:ext cx="218347" cy="208641"/>
            <a:chOff x="3270450" y="3213625"/>
            <a:chExt cx="483175" cy="481850"/>
          </a:xfrm>
        </p:grpSpPr>
        <p:sp>
          <p:nvSpPr>
            <p:cNvPr id="551" name="Google Shape;551;p10"/>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52" name="Google Shape;552;p10"/>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553" name="Google Shape;553;p10"/>
          <p:cNvGrpSpPr/>
          <p:nvPr/>
        </p:nvGrpSpPr>
        <p:grpSpPr>
          <a:xfrm>
            <a:off x="4850573" y="4840955"/>
            <a:ext cx="218347" cy="208641"/>
            <a:chOff x="3270450" y="3213625"/>
            <a:chExt cx="483175" cy="481850"/>
          </a:xfrm>
        </p:grpSpPr>
        <p:sp>
          <p:nvSpPr>
            <p:cNvPr id="554" name="Google Shape;554;p10"/>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55" name="Google Shape;555;p10"/>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1"/>
          <p:cNvSpPr txBox="1"/>
          <p:nvPr/>
        </p:nvSpPr>
        <p:spPr>
          <a:xfrm>
            <a:off x="460050" y="211600"/>
            <a:ext cx="8888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Alveolar air &amp; its relation to atmospheric air</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561" name="Google Shape;561;p11"/>
          <p:cNvSpPr/>
          <p:nvPr/>
        </p:nvSpPr>
        <p:spPr>
          <a:xfrm>
            <a:off x="1176775" y="922500"/>
            <a:ext cx="128834" cy="119612"/>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3D85C6"/>
              </a:solidFill>
              <a:latin typeface="Arial"/>
              <a:ea typeface="Arial"/>
              <a:cs typeface="Arial"/>
              <a:sym typeface="Arial"/>
            </a:endParaRPr>
          </a:p>
        </p:txBody>
      </p:sp>
      <p:sp>
        <p:nvSpPr>
          <p:cNvPr id="562" name="Google Shape;562;p11"/>
          <p:cNvSpPr txBox="1"/>
          <p:nvPr/>
        </p:nvSpPr>
        <p:spPr>
          <a:xfrm>
            <a:off x="1305600" y="748050"/>
            <a:ext cx="63498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Alveolar and atmospheric air concentrations of gases are different due to</a:t>
            </a:r>
            <a:endParaRPr b="0" i="0" sz="1500" u="sng"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500" u="sng" cap="none" strike="noStrike">
                <a:solidFill>
                  <a:srgbClr val="000000"/>
                </a:solidFill>
                <a:latin typeface="Fira Sans Extra Condensed"/>
                <a:ea typeface="Fira Sans Extra Condensed"/>
                <a:cs typeface="Fira Sans Extra Condensed"/>
                <a:sym typeface="Fira Sans Extra Condensed"/>
              </a:rPr>
              <a:t>4</a:t>
            </a:r>
            <a:r>
              <a:rPr b="0" i="0" lang="en" sz="1500" u="none" cap="none" strike="noStrike">
                <a:solidFill>
                  <a:srgbClr val="000000"/>
                </a:solidFill>
                <a:latin typeface="Fira Sans Extra Condensed"/>
                <a:ea typeface="Fira Sans Extra Condensed"/>
                <a:cs typeface="Fira Sans Extra Condensed"/>
                <a:sym typeface="Fira Sans Extra Condensed"/>
              </a:rPr>
              <a:t> Reasons: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63" name="Google Shape;563;p11"/>
          <p:cNvSpPr txBox="1"/>
          <p:nvPr/>
        </p:nvSpPr>
        <p:spPr>
          <a:xfrm>
            <a:off x="404925" y="1394550"/>
            <a:ext cx="5529900" cy="3647700"/>
          </a:xfrm>
          <a:prstGeom prst="rect">
            <a:avLst/>
          </a:prstGeom>
          <a:noFill/>
          <a:ln>
            <a:noFill/>
          </a:ln>
        </p:spPr>
        <p:txBody>
          <a:bodyPr anchorCtr="0" anchor="t" bIns="91425" lIns="91425" spcFirstLastPara="1" rIns="91425" wrap="square" tIns="91425">
            <a:normAutofit lnSpcReduction="10000"/>
          </a:bodyPr>
          <a:lstStyle/>
          <a:p>
            <a:pPr indent="0" lvl="0" marL="107950" marR="0" rtl="0" algn="l">
              <a:lnSpc>
                <a:spcPct val="100000"/>
              </a:lnSpc>
              <a:spcBef>
                <a:spcPts val="40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The alveolar air is only</a:t>
            </a:r>
            <a:r>
              <a:rPr b="0" i="0" lang="en" sz="1500" u="none" cap="none" strike="noStrike">
                <a:solidFill>
                  <a:srgbClr val="FF0000"/>
                </a:solidFill>
                <a:latin typeface="Fira Sans Extra Condensed"/>
                <a:ea typeface="Fira Sans Extra Condensed"/>
                <a:cs typeface="Fira Sans Extra Condensed"/>
                <a:sym typeface="Fira Sans Extra Condensed"/>
              </a:rPr>
              <a:t> </a:t>
            </a:r>
            <a:r>
              <a:rPr b="1" i="0" lang="en" sz="1500" u="none" cap="none" strike="noStrike">
                <a:solidFill>
                  <a:srgbClr val="A61C00"/>
                </a:solidFill>
                <a:latin typeface="Fira Sans Extra Condensed"/>
                <a:ea typeface="Fira Sans Extra Condensed"/>
                <a:cs typeface="Fira Sans Extra Condensed"/>
                <a:sym typeface="Fira Sans Extra Condensed"/>
              </a:rPr>
              <a:t>partially</a:t>
            </a:r>
            <a:r>
              <a:rPr b="0" i="0" lang="en" sz="1500" u="none" cap="none" strike="noStrike">
                <a:solidFill>
                  <a:srgbClr val="A61C00"/>
                </a:solidFill>
                <a:latin typeface="Fira Sans Extra Condensed"/>
                <a:ea typeface="Fira Sans Extra Condensed"/>
                <a:cs typeface="Fira Sans Extra Condensed"/>
                <a:sym typeface="Fira Sans Extra Condensed"/>
              </a:rPr>
              <a:t> </a:t>
            </a:r>
            <a:r>
              <a:rPr b="0" i="0" lang="en" sz="1500" u="none" cap="none" strike="noStrike">
                <a:solidFill>
                  <a:schemeClr val="dk1"/>
                </a:solidFill>
                <a:latin typeface="Fira Sans Extra Condensed"/>
                <a:ea typeface="Fira Sans Extra Condensed"/>
                <a:cs typeface="Fira Sans Extra Condensed"/>
                <a:sym typeface="Fira Sans Extra Condensed"/>
              </a:rPr>
              <a:t>replaced by atmospheric air with each breath</a:t>
            </a:r>
            <a:r>
              <a:rPr b="0" i="0" lang="en" sz="1500" u="none" cap="none" strike="noStrike">
                <a:solidFill>
                  <a:srgbClr val="0000FF"/>
                </a:solidFill>
                <a:latin typeface="Fira Sans Extra Condensed"/>
                <a:ea typeface="Fira Sans Extra Condensed"/>
                <a:cs typeface="Fira Sans Extra Condensed"/>
                <a:sym typeface="Fira Sans Extra Condensed"/>
              </a:rPr>
              <a:t>.</a:t>
            </a:r>
            <a:endParaRPr b="0" i="0" sz="1500" u="none" cap="none" strike="noStrike">
              <a:solidFill>
                <a:srgbClr val="0000FF"/>
              </a:solidFill>
              <a:latin typeface="Fira Sans Extra Condensed"/>
              <a:ea typeface="Fira Sans Extra Condensed"/>
              <a:cs typeface="Fira Sans Extra Condensed"/>
              <a:sym typeface="Fira Sans Extra Condensed"/>
            </a:endParaRPr>
          </a:p>
          <a:p>
            <a:pPr indent="0" lvl="0" marL="107950" marR="0" rtl="0" algn="l">
              <a:lnSpc>
                <a:spcPct val="100000"/>
              </a:lnSpc>
              <a:spcBef>
                <a:spcPts val="40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 Only 350 milliliters of new air is brought into the alveoli with each normal inspiration, and the same amount of old alveolar air is expired.</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107950" marR="0" rtl="0" algn="just">
              <a:lnSpc>
                <a:spcPct val="100000"/>
              </a:lnSpc>
              <a:spcBef>
                <a:spcPts val="40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 i.e The volume of alveolar air replaced by new atmospheric air with each breath is only one seventh of the total.</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107950" marR="0" rtl="0" algn="just">
              <a:lnSpc>
                <a:spcPct val="100000"/>
              </a:lnSpc>
              <a:spcBef>
                <a:spcPts val="40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107950" marR="0" rtl="0" algn="just">
              <a:lnSpc>
                <a:spcPct val="100000"/>
              </a:lnSpc>
              <a:spcBef>
                <a:spcPts val="400"/>
              </a:spcBef>
              <a:spcAft>
                <a:spcPts val="0"/>
              </a:spcAft>
              <a:buClr>
                <a:srgbClr val="000000"/>
              </a:buClr>
              <a:buSzPts val="1500"/>
              <a:buFont typeface="Arial"/>
              <a:buNone/>
            </a:pPr>
            <a:r>
              <a:rPr b="1" i="0" lang="en" sz="1500" u="none" cap="none" strike="noStrike">
                <a:solidFill>
                  <a:srgbClr val="A61C00"/>
                </a:solidFill>
                <a:latin typeface="Fira Sans Extra Condensed"/>
                <a:ea typeface="Fira Sans Extra Condensed"/>
                <a:cs typeface="Fira Sans Extra Condensed"/>
                <a:sym typeface="Fira Sans Extra Condensed"/>
              </a:rPr>
              <a:t>Oxygen (O2)</a:t>
            </a:r>
            <a:r>
              <a:rPr b="0" i="0" lang="en" sz="1500" u="none" cap="none" strike="noStrike">
                <a:solidFill>
                  <a:schemeClr val="dk1"/>
                </a:solidFill>
                <a:latin typeface="Fira Sans Extra Condensed"/>
                <a:ea typeface="Fira Sans Extra Condensed"/>
                <a:cs typeface="Fira Sans Extra Condensed"/>
                <a:sym typeface="Fira Sans Extra Condensed"/>
              </a:rPr>
              <a:t> is being absorbed from the alveolar air into the pulmonary blood.</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107950" marR="0" rtl="0" algn="just">
              <a:lnSpc>
                <a:spcPct val="100000"/>
              </a:lnSpc>
              <a:spcBef>
                <a:spcPts val="40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107950" marR="0" rtl="0" algn="just">
              <a:lnSpc>
                <a:spcPct val="100000"/>
              </a:lnSpc>
              <a:spcBef>
                <a:spcPts val="400"/>
              </a:spcBef>
              <a:spcAft>
                <a:spcPts val="0"/>
              </a:spcAft>
              <a:buClr>
                <a:srgbClr val="000000"/>
              </a:buClr>
              <a:buSzPts val="1500"/>
              <a:buFont typeface="Arial"/>
              <a:buNone/>
            </a:pPr>
            <a:r>
              <a:rPr b="1" i="0" lang="en" sz="1500" u="none" cap="none" strike="noStrike">
                <a:solidFill>
                  <a:srgbClr val="A61C00"/>
                </a:solidFill>
                <a:latin typeface="Fira Sans Extra Condensed"/>
                <a:ea typeface="Fira Sans Extra Condensed"/>
                <a:cs typeface="Fira Sans Extra Condensed"/>
                <a:sym typeface="Fira Sans Extra Condensed"/>
              </a:rPr>
              <a:t>Carbon dioxide</a:t>
            </a:r>
            <a:r>
              <a:rPr b="0" i="0" lang="en" sz="1500" u="none" cap="none" strike="noStrike">
                <a:solidFill>
                  <a:srgbClr val="A61C00"/>
                </a:solidFill>
                <a:latin typeface="Fira Sans Extra Condensed"/>
                <a:ea typeface="Fira Sans Extra Condensed"/>
                <a:cs typeface="Fira Sans Extra Condensed"/>
                <a:sym typeface="Fira Sans Extra Condensed"/>
              </a:rPr>
              <a:t> </a:t>
            </a:r>
            <a:r>
              <a:rPr b="1" i="0" lang="en" sz="1500" u="none" cap="none" strike="noStrike">
                <a:solidFill>
                  <a:srgbClr val="A61C00"/>
                </a:solidFill>
                <a:latin typeface="Fira Sans Extra Condensed"/>
                <a:ea typeface="Fira Sans Extra Condensed"/>
                <a:cs typeface="Fira Sans Extra Condensed"/>
                <a:sym typeface="Fira Sans Extra Condensed"/>
              </a:rPr>
              <a:t>(CO2)</a:t>
            </a:r>
            <a:r>
              <a:rPr b="1" i="0" lang="en" sz="1500" u="none" cap="none" strike="noStrike">
                <a:solidFill>
                  <a:schemeClr val="dk1"/>
                </a:solidFill>
                <a:latin typeface="Fira Sans Extra Condensed"/>
                <a:ea typeface="Fira Sans Extra Condensed"/>
                <a:cs typeface="Fira Sans Extra Condensed"/>
                <a:sym typeface="Fira Sans Extra Condensed"/>
              </a:rPr>
              <a:t> </a:t>
            </a:r>
            <a:r>
              <a:rPr b="0" i="0" lang="en" sz="1500" u="none" cap="none" strike="noStrike">
                <a:solidFill>
                  <a:schemeClr val="dk1"/>
                </a:solidFill>
                <a:latin typeface="Fira Sans Extra Condensed"/>
                <a:ea typeface="Fira Sans Extra Condensed"/>
                <a:cs typeface="Fira Sans Extra Condensed"/>
                <a:sym typeface="Fira Sans Extra Condensed"/>
              </a:rPr>
              <a:t>is diffusing from the pulmonary blood into the alveoli.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107950" marR="0" rtl="0" algn="just">
              <a:lnSpc>
                <a:spcPct val="100000"/>
              </a:lnSpc>
              <a:spcBef>
                <a:spcPts val="40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107950" marR="0" rtl="0" algn="l">
              <a:lnSpc>
                <a:spcPct val="100000"/>
              </a:lnSpc>
              <a:spcBef>
                <a:spcPts val="400"/>
              </a:spcBef>
              <a:spcAft>
                <a:spcPts val="0"/>
              </a:spcAft>
              <a:buClr>
                <a:schemeClr val="dk1"/>
              </a:buClr>
              <a:buSzPts val="1360"/>
              <a:buFont typeface="Noto Sans Symbols"/>
              <a:buNone/>
            </a:pPr>
            <a:r>
              <a:rPr b="0" i="0" lang="en" sz="1500" u="none" cap="none" strike="noStrike">
                <a:solidFill>
                  <a:schemeClr val="dk1"/>
                </a:solidFill>
                <a:latin typeface="Fira Sans Extra Condensed"/>
                <a:ea typeface="Fira Sans Extra Condensed"/>
                <a:cs typeface="Fira Sans Extra Condensed"/>
                <a:sym typeface="Fira Sans Extra Condensed"/>
              </a:rPr>
              <a:t>Dry atmospheric air is </a:t>
            </a:r>
            <a:r>
              <a:rPr b="1" i="0" lang="en" sz="1500" u="none" cap="none" strike="noStrike">
                <a:solidFill>
                  <a:srgbClr val="A61C00"/>
                </a:solidFill>
                <a:latin typeface="Fira Sans Extra Condensed"/>
                <a:ea typeface="Fira Sans Extra Condensed"/>
                <a:cs typeface="Fira Sans Extra Condensed"/>
                <a:sym typeface="Fira Sans Extra Condensed"/>
              </a:rPr>
              <a:t>humidified</a:t>
            </a:r>
            <a:r>
              <a:rPr b="0" i="0" lang="en" sz="1500" u="none" cap="none" strike="noStrike">
                <a:solidFill>
                  <a:schemeClr val="dk1"/>
                </a:solidFill>
                <a:latin typeface="Fira Sans Extra Condensed"/>
                <a:ea typeface="Fira Sans Extra Condensed"/>
                <a:cs typeface="Fira Sans Extra Condensed"/>
                <a:sym typeface="Fira Sans Extra Condensed"/>
              </a:rPr>
              <a:t> even before it reaches the alveoli.</a:t>
            </a:r>
            <a:r>
              <a:rPr b="0" i="0" lang="en" sz="2000" u="none" cap="none" strike="noStrike">
                <a:solidFill>
                  <a:schemeClr val="dk1"/>
                </a:solidFill>
                <a:latin typeface="Times New Roman"/>
                <a:ea typeface="Times New Roman"/>
                <a:cs typeface="Times New Roman"/>
                <a:sym typeface="Times New Roman"/>
              </a:rPr>
              <a:t> </a:t>
            </a:r>
            <a:endParaRPr b="0" i="0" sz="1500" u="none" cap="none" strike="noStrike">
              <a:solidFill>
                <a:schemeClr val="dk1"/>
              </a:solidFill>
              <a:latin typeface="Fira Sans Extra Condensed"/>
              <a:ea typeface="Fira Sans Extra Condensed"/>
              <a:cs typeface="Fira Sans Extra Condensed"/>
              <a:sym typeface="Fira Sans Extra Condensed"/>
            </a:endParaRPr>
          </a:p>
        </p:txBody>
      </p:sp>
      <p:pic>
        <p:nvPicPr>
          <p:cNvPr id="564" name="Google Shape;564;p11"/>
          <p:cNvPicPr preferRelativeResize="0"/>
          <p:nvPr/>
        </p:nvPicPr>
        <p:blipFill rotWithShape="1">
          <a:blip r:embed="rId4">
            <a:alphaModFix/>
          </a:blip>
          <a:srcRect b="0" l="0" r="0" t="0"/>
          <a:stretch/>
        </p:blipFill>
        <p:spPr>
          <a:xfrm>
            <a:off x="6507016" y="1285685"/>
            <a:ext cx="2448272" cy="1656184"/>
          </a:xfrm>
          <a:prstGeom prst="rect">
            <a:avLst/>
          </a:prstGeom>
          <a:noFill/>
          <a:ln cap="flat" cmpd="sng" w="19050">
            <a:solidFill>
              <a:srgbClr val="0B5394"/>
            </a:solidFill>
            <a:prstDash val="solid"/>
            <a:round/>
            <a:headEnd len="sm" w="sm" type="none"/>
            <a:tailEnd len="sm" w="sm" type="none"/>
          </a:ln>
        </p:spPr>
      </p:pic>
      <p:pic>
        <p:nvPicPr>
          <p:cNvPr descr="Pulmonary Alveolus Gas Exchange Lung Capillary Respiration, PNG,  3185x2192px, Pulmonary Alveolus, Anatomy, Blood, Brand, Bronchus Download" id="565" name="Google Shape;565;p11"/>
          <p:cNvPicPr preferRelativeResize="0"/>
          <p:nvPr/>
        </p:nvPicPr>
        <p:blipFill rotWithShape="1">
          <a:blip r:embed="rId5">
            <a:alphaModFix/>
          </a:blip>
          <a:srcRect b="0" l="0" r="0" t="0"/>
          <a:stretch/>
        </p:blipFill>
        <p:spPr>
          <a:xfrm>
            <a:off x="6507000" y="3001325"/>
            <a:ext cx="2448300" cy="1948800"/>
          </a:xfrm>
          <a:prstGeom prst="rect">
            <a:avLst/>
          </a:prstGeom>
          <a:noFill/>
          <a:ln cap="flat" cmpd="sng" w="9525">
            <a:solidFill>
              <a:srgbClr val="0B5394"/>
            </a:solidFill>
            <a:prstDash val="solid"/>
            <a:round/>
            <a:headEnd len="sm" w="sm" type="none"/>
            <a:tailEnd len="sm" w="sm" type="none"/>
          </a:ln>
        </p:spPr>
      </p:pic>
      <p:sp>
        <p:nvSpPr>
          <p:cNvPr id="566" name="Google Shape;566;p11"/>
          <p:cNvSpPr/>
          <p:nvPr/>
        </p:nvSpPr>
        <p:spPr>
          <a:xfrm>
            <a:off x="187057" y="1478478"/>
            <a:ext cx="273000" cy="273000"/>
          </a:xfrm>
          <a:prstGeom prst="diamond">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567" name="Google Shape;567;p11"/>
          <p:cNvSpPr/>
          <p:nvPr/>
        </p:nvSpPr>
        <p:spPr>
          <a:xfrm>
            <a:off x="187057" y="3092803"/>
            <a:ext cx="273000" cy="273000"/>
          </a:xfrm>
          <a:prstGeom prst="diamond">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568" name="Google Shape;568;p11"/>
          <p:cNvSpPr/>
          <p:nvPr/>
        </p:nvSpPr>
        <p:spPr>
          <a:xfrm>
            <a:off x="187057" y="3839228"/>
            <a:ext cx="273000" cy="273000"/>
          </a:xfrm>
          <a:prstGeom prst="diamond">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569" name="Google Shape;569;p11"/>
          <p:cNvSpPr/>
          <p:nvPr/>
        </p:nvSpPr>
        <p:spPr>
          <a:xfrm>
            <a:off x="187057" y="4585653"/>
            <a:ext cx="273000" cy="273000"/>
          </a:xfrm>
          <a:prstGeom prst="diamond">
            <a:avLst/>
          </a:pr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570" name="Google Shape;570;p11"/>
          <p:cNvSpPr/>
          <p:nvPr/>
        </p:nvSpPr>
        <p:spPr>
          <a:xfrm>
            <a:off x="8189106" y="1288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2"/>
          <p:cNvSpPr txBox="1"/>
          <p:nvPr/>
        </p:nvSpPr>
        <p:spPr>
          <a:xfrm>
            <a:off x="414050" y="220850"/>
            <a:ext cx="8207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lang="en" sz="3000">
                <a:solidFill>
                  <a:srgbClr val="0B5394"/>
                </a:solidFill>
                <a:latin typeface="Fira Sans Extra Condensed"/>
                <a:ea typeface="Fira Sans Extra Condensed"/>
                <a:cs typeface="Fira Sans Extra Condensed"/>
                <a:sym typeface="Fira Sans Extra Condensed"/>
              </a:rPr>
              <a:t>Importance of the </a:t>
            </a:r>
            <a:r>
              <a:rPr b="1" i="0" lang="en" sz="3000" u="none" cap="none" strike="noStrike">
                <a:solidFill>
                  <a:srgbClr val="0B5394"/>
                </a:solidFill>
                <a:latin typeface="Fira Sans Extra Condensed"/>
                <a:ea typeface="Fira Sans Extra Condensed"/>
                <a:cs typeface="Fira Sans Extra Condensed"/>
                <a:sym typeface="Fira Sans Extra Condensed"/>
              </a:rPr>
              <a:t>Slow Replacement of Alveolar Air</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576" name="Google Shape;576;p12"/>
          <p:cNvSpPr/>
          <p:nvPr/>
        </p:nvSpPr>
        <p:spPr>
          <a:xfrm rot="-5400000">
            <a:off x="294360" y="1333774"/>
            <a:ext cx="119700" cy="119700"/>
          </a:xfrm>
          <a:prstGeom prst="ellipse">
            <a:avLst/>
          </a:pr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2"/>
          <p:cNvSpPr txBox="1"/>
          <p:nvPr/>
        </p:nvSpPr>
        <p:spPr>
          <a:xfrm>
            <a:off x="414050" y="1173150"/>
            <a:ext cx="6266100" cy="279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Prevent sudden changes in gas concentrations in blood.</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Makes the respiratory control mechanism much more stable.</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Helps </a:t>
            </a:r>
            <a:r>
              <a:rPr b="0" i="0" lang="en" sz="1500" cap="none" strike="noStrike">
                <a:solidFill>
                  <a:srgbClr val="A61C00"/>
                </a:solidFill>
                <a:latin typeface="Fira Sans Extra Condensed"/>
                <a:ea typeface="Fira Sans Extra Condensed"/>
                <a:cs typeface="Fira Sans Extra Condensed"/>
                <a:sym typeface="Fira Sans Extra Condensed"/>
              </a:rPr>
              <a:t>preventing </a:t>
            </a:r>
            <a:r>
              <a:rPr b="0" i="0" lang="en" sz="1500" u="none" cap="none" strike="noStrike">
                <a:solidFill>
                  <a:srgbClr val="000000"/>
                </a:solidFill>
                <a:latin typeface="Fira Sans Extra Condensed"/>
                <a:ea typeface="Fira Sans Extra Condensed"/>
                <a:cs typeface="Fira Sans Extra Condensed"/>
                <a:sym typeface="Fira Sans Extra Condensed"/>
              </a:rPr>
              <a:t>excessive </a:t>
            </a:r>
            <a:r>
              <a:rPr b="0" i="0" lang="en" sz="1500" u="sng" cap="none" strike="noStrike">
                <a:solidFill>
                  <a:srgbClr val="000000"/>
                </a:solidFill>
                <a:latin typeface="Fira Sans Extra Condensed"/>
                <a:ea typeface="Fira Sans Extra Condensed"/>
                <a:cs typeface="Fira Sans Extra Condensed"/>
                <a:sym typeface="Fira Sans Extra Condensed"/>
              </a:rPr>
              <a:t>increases </a:t>
            </a:r>
            <a:r>
              <a:rPr b="0" i="0" lang="en" sz="1500" u="none" cap="none" strike="noStrike">
                <a:solidFill>
                  <a:srgbClr val="000000"/>
                </a:solidFill>
                <a:latin typeface="Fira Sans Extra Condensed"/>
                <a:ea typeface="Fira Sans Extra Condensed"/>
                <a:cs typeface="Fira Sans Extra Condensed"/>
                <a:sym typeface="Fira Sans Extra Condensed"/>
              </a:rPr>
              <a:t>&amp; </a:t>
            </a:r>
            <a:r>
              <a:rPr b="0" i="0" lang="en" sz="1500" u="sng" cap="none" strike="noStrike">
                <a:solidFill>
                  <a:srgbClr val="000000"/>
                </a:solidFill>
                <a:latin typeface="Fira Sans Extra Condensed"/>
                <a:ea typeface="Fira Sans Extra Condensed"/>
                <a:cs typeface="Fira Sans Extra Condensed"/>
                <a:sym typeface="Fira Sans Extra Condensed"/>
              </a:rPr>
              <a:t>decreases</a:t>
            </a:r>
            <a:r>
              <a:rPr b="0" i="0" lang="en" sz="1500" u="none" cap="none" strike="noStrike">
                <a:solidFill>
                  <a:srgbClr val="000000"/>
                </a:solidFill>
                <a:latin typeface="Fira Sans Extra Condensed"/>
                <a:ea typeface="Fira Sans Extra Condensed"/>
                <a:cs typeface="Fira Sans Extra Condensed"/>
                <a:sym typeface="Fira Sans Extra Condensed"/>
              </a:rPr>
              <a:t> in:</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  Tissue oxygenation</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  Tissue CO</a:t>
            </a:r>
            <a:r>
              <a:rPr b="0" i="0" lang="en" sz="1000" u="none" cap="none" strike="noStrike">
                <a:solidFill>
                  <a:srgbClr val="000000"/>
                </a:solidFill>
                <a:latin typeface="Fira Sans Extra Condensed"/>
                <a:ea typeface="Fira Sans Extra Condensed"/>
                <a:cs typeface="Fira Sans Extra Condensed"/>
                <a:sym typeface="Fira Sans Extra Condensed"/>
              </a:rPr>
              <a:t>2</a:t>
            </a:r>
            <a:r>
              <a:rPr b="0" i="0" lang="en" sz="1500" u="none" cap="none" strike="noStrike">
                <a:solidFill>
                  <a:srgbClr val="000000"/>
                </a:solidFill>
                <a:latin typeface="Fira Sans Extra Condensed"/>
                <a:ea typeface="Fira Sans Extra Condensed"/>
                <a:cs typeface="Fira Sans Extra Condensed"/>
                <a:sym typeface="Fira Sans Extra Condensed"/>
              </a:rPr>
              <a:t> concentration</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  Tissue pH</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when respiration is temporarily interrupted.</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78" name="Google Shape;578;p12"/>
          <p:cNvSpPr/>
          <p:nvPr/>
        </p:nvSpPr>
        <p:spPr>
          <a:xfrm>
            <a:off x="414050" y="2446900"/>
            <a:ext cx="100399" cy="148699"/>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2"/>
          <p:cNvSpPr/>
          <p:nvPr/>
        </p:nvSpPr>
        <p:spPr>
          <a:xfrm>
            <a:off x="414047" y="2661685"/>
            <a:ext cx="100408" cy="148681"/>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2"/>
          <p:cNvSpPr/>
          <p:nvPr/>
        </p:nvSpPr>
        <p:spPr>
          <a:xfrm>
            <a:off x="414047" y="2876460"/>
            <a:ext cx="100408" cy="148681"/>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2"/>
          <p:cNvSpPr/>
          <p:nvPr/>
        </p:nvSpPr>
        <p:spPr>
          <a:xfrm rot="-5400000">
            <a:off x="294360" y="1784836"/>
            <a:ext cx="119700" cy="119700"/>
          </a:xfrm>
          <a:prstGeom prst="ellipse">
            <a:avLst/>
          </a:pr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2"/>
          <p:cNvSpPr/>
          <p:nvPr/>
        </p:nvSpPr>
        <p:spPr>
          <a:xfrm rot="-5400000">
            <a:off x="294360" y="2235886"/>
            <a:ext cx="119700" cy="119700"/>
          </a:xfrm>
          <a:prstGeom prst="ellipse">
            <a:avLst/>
          </a:pr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3" name="Google Shape;583;p12"/>
          <p:cNvPicPr preferRelativeResize="0"/>
          <p:nvPr/>
        </p:nvPicPr>
        <p:blipFill rotWithShape="1">
          <a:blip r:embed="rId3">
            <a:alphaModFix/>
          </a:blip>
          <a:srcRect b="0" l="0" r="0" t="0"/>
          <a:stretch/>
        </p:blipFill>
        <p:spPr>
          <a:xfrm>
            <a:off x="248425" y="3404475"/>
            <a:ext cx="5097500" cy="1656200"/>
          </a:xfrm>
          <a:prstGeom prst="rect">
            <a:avLst/>
          </a:prstGeom>
          <a:noFill/>
          <a:ln cap="flat" cmpd="sng" w="19050">
            <a:solidFill>
              <a:srgbClr val="0B5394"/>
            </a:solidFill>
            <a:prstDash val="solid"/>
            <a:round/>
            <a:headEnd len="sm" w="sm" type="none"/>
            <a:tailEnd len="sm" w="sm" type="none"/>
          </a:ln>
        </p:spPr>
      </p:pic>
      <p:sp>
        <p:nvSpPr>
          <p:cNvPr id="584" name="Google Shape;584;p12"/>
          <p:cNvSpPr/>
          <p:nvPr/>
        </p:nvSpPr>
        <p:spPr>
          <a:xfrm>
            <a:off x="5198700" y="1058125"/>
            <a:ext cx="3542400" cy="1464000"/>
          </a:xfrm>
          <a:prstGeom prst="wedgeRoundRectCallout">
            <a:avLst>
              <a:gd fmla="val -20833" name="adj1"/>
              <a:gd fmla="val 62500" name="adj2"/>
              <a:gd fmla="val 0" name="adj3"/>
            </a:avLst>
          </a:prstGeom>
          <a:no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Fira Sans Extra Condensed"/>
                <a:ea typeface="Fira Sans Extra Condensed"/>
                <a:cs typeface="Fira Sans Extra Condensed"/>
                <a:sym typeface="Fira Sans Extra Condensed"/>
              </a:rPr>
              <a:t>الO2 اللي نستنشقه مايستبدل كله أول مايوصل  للAlveoli بس بالتدريج على كميات بسيطة حتى ما تتأثر تراكيز المواد داخل الجسم، لأن لو حصل اضطراب في التراكيز، راح تتأثر الpH في الدم؛ على سبيل المثال :كلما زاد تركيز الCO2 في  الدم يتحول ببعض الانزيمات الى مركبات منها أيون الهيدروجين اللي يساهم في حامضية الدم. </a:t>
            </a:r>
            <a:endParaRPr b="0" i="0" sz="10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1" algn="r">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Fira Sans Extra Condensed"/>
                <a:ea typeface="Fira Sans Extra Condensed"/>
                <a:cs typeface="Fira Sans Extra Condensed"/>
                <a:sym typeface="Fira Sans Extra Condensed"/>
              </a:rPr>
              <a:t>عشان تكون الصورة واضحة: </a:t>
            </a:r>
            <a:endParaRPr b="0" i="0" sz="10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Fira Sans Extra Condensed"/>
                <a:ea typeface="Fira Sans Extra Condensed"/>
                <a:cs typeface="Fira Sans Extra Condensed"/>
                <a:sym typeface="Fira Sans Extra Condensed"/>
              </a:rPr>
              <a:t>↑CO2 + H2O→(HCO3-) + (↑H+) </a:t>
            </a:r>
            <a:endParaRPr b="0" i="0" sz="10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Fira Sans Extra Condensed"/>
                <a:ea typeface="Fira Sans Extra Condensed"/>
                <a:cs typeface="Fira Sans Extra Condensed"/>
                <a:sym typeface="Fira Sans Extra Condensed"/>
              </a:rPr>
              <a:t>Catalytic enzyme: carbonic anhydrase </a:t>
            </a:r>
            <a:endParaRPr b="0" i="0" sz="1000" u="none" cap="none" strike="noStrike">
              <a:solidFill>
                <a:srgbClr val="999999"/>
              </a:solidFill>
              <a:latin typeface="Fira Sans Extra Condensed"/>
              <a:ea typeface="Fira Sans Extra Condensed"/>
              <a:cs typeface="Fira Sans Extra Condensed"/>
              <a:sym typeface="Fira Sans Extra Condensed"/>
            </a:endParaRPr>
          </a:p>
        </p:txBody>
      </p:sp>
      <p:sp>
        <p:nvSpPr>
          <p:cNvPr id="585" name="Google Shape;585;p12"/>
          <p:cNvSpPr/>
          <p:nvPr/>
        </p:nvSpPr>
        <p:spPr>
          <a:xfrm>
            <a:off x="8189106" y="1288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2"/>
          <p:cNvSpPr txBox="1"/>
          <p:nvPr/>
        </p:nvSpPr>
        <p:spPr>
          <a:xfrm>
            <a:off x="5557550" y="775325"/>
            <a:ext cx="2373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Arimo"/>
                <a:ea typeface="Arimo"/>
                <a:cs typeface="Arimo"/>
                <a:sym typeface="Arimo"/>
              </a:rPr>
              <a:t>EXTRA</a:t>
            </a:r>
            <a:endParaRPr b="0" i="0" sz="1400" u="none" cap="none" strike="noStrike">
              <a:solidFill>
                <a:srgbClr val="999999"/>
              </a:solidFill>
              <a:latin typeface="Arimo"/>
              <a:ea typeface="Arimo"/>
              <a:cs typeface="Arimo"/>
              <a:sym typeface="Arimo"/>
            </a:endParaRPr>
          </a:p>
        </p:txBody>
      </p:sp>
      <p:sp>
        <p:nvSpPr>
          <p:cNvPr id="587" name="Google Shape;587;p12"/>
          <p:cNvSpPr/>
          <p:nvPr/>
        </p:nvSpPr>
        <p:spPr>
          <a:xfrm>
            <a:off x="5566750" y="3450475"/>
            <a:ext cx="3368100" cy="1564200"/>
          </a:xfrm>
          <a:prstGeom prst="roundRect">
            <a:avLst>
              <a:gd fmla="val 16667" name="adj"/>
            </a:avLst>
          </a:prstGeom>
          <a:no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300"/>
              <a:buFont typeface="Arial"/>
              <a:buNone/>
            </a:pPr>
            <a:r>
              <a:rPr b="0" i="0" lang="en" sz="1300" u="none" cap="none" strike="noStrike">
                <a:solidFill>
                  <a:srgbClr val="666666"/>
                </a:solidFill>
                <a:latin typeface="Fira Sans Extra Condensed"/>
                <a:ea typeface="Fira Sans Extra Condensed"/>
                <a:cs typeface="Fira Sans Extra Condensed"/>
                <a:sym typeface="Fira Sans Extra Condensed"/>
              </a:rPr>
              <a:t>- في الصورة: النقاط الحمراء تمثل الهواء القديم والفراغ بالأبيض هو الهواء الجديد اللي يدخل الalveoli.</a:t>
            </a:r>
            <a:endParaRPr b="0" i="0" sz="13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1" algn="r">
              <a:lnSpc>
                <a:spcPct val="100000"/>
              </a:lnSpc>
              <a:spcBef>
                <a:spcPts val="0"/>
              </a:spcBef>
              <a:spcAft>
                <a:spcPts val="0"/>
              </a:spcAft>
              <a:buClr>
                <a:srgbClr val="000000"/>
              </a:buClr>
              <a:buSzPts val="1300"/>
              <a:buFont typeface="Arial"/>
              <a:buNone/>
            </a:pPr>
            <a:r>
              <a:t/>
            </a:r>
            <a:endParaRPr b="0" i="0" sz="13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1" algn="r">
              <a:lnSpc>
                <a:spcPct val="100000"/>
              </a:lnSpc>
              <a:spcBef>
                <a:spcPts val="0"/>
              </a:spcBef>
              <a:spcAft>
                <a:spcPts val="0"/>
              </a:spcAft>
              <a:buClr>
                <a:srgbClr val="000000"/>
              </a:buClr>
              <a:buSzPts val="1300"/>
              <a:buFont typeface="Arial"/>
              <a:buNone/>
            </a:pPr>
            <a:r>
              <a:rPr b="0" i="0" lang="en" sz="1300" u="none" cap="none" strike="noStrike">
                <a:solidFill>
                  <a:srgbClr val="666666"/>
                </a:solidFill>
                <a:latin typeface="Fira Sans Extra Condensed"/>
                <a:ea typeface="Fira Sans Extra Condensed"/>
                <a:cs typeface="Fira Sans Extra Condensed"/>
                <a:sym typeface="Fira Sans Extra Condensed"/>
              </a:rPr>
              <a:t>- مع كل نفس، يستبدل جزء بسيط فقط من الهواء إلى أن يستبدل الهواء بشكل كامل.</a:t>
            </a:r>
            <a:endParaRPr b="0" i="0" sz="1300" u="none" cap="none" strike="noStrike">
              <a:solidFill>
                <a:srgbClr val="666666"/>
              </a:solidFill>
              <a:latin typeface="Fira Sans Extra Condensed"/>
              <a:ea typeface="Fira Sans Extra Condensed"/>
              <a:cs typeface="Fira Sans Extra Condensed"/>
              <a:sym typeface="Fira Sans Extra Condensed"/>
            </a:endParaRPr>
          </a:p>
        </p:txBody>
      </p:sp>
      <p:sp>
        <p:nvSpPr>
          <p:cNvPr id="588" name="Google Shape;588;p12"/>
          <p:cNvSpPr txBox="1"/>
          <p:nvPr/>
        </p:nvSpPr>
        <p:spPr>
          <a:xfrm>
            <a:off x="358850" y="867350"/>
            <a:ext cx="5143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Fira Sans Extra Condensed"/>
                <a:ea typeface="Fira Sans Extra Condensed"/>
                <a:cs typeface="Fira Sans Extra Condensed"/>
                <a:sym typeface="Fira Sans Extra Condensed"/>
              </a:rPr>
              <a:t>The importance of slow replacement of alveolar air:</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13"/>
          <p:cNvSpPr txBox="1"/>
          <p:nvPr/>
        </p:nvSpPr>
        <p:spPr>
          <a:xfrm>
            <a:off x="6827400" y="128825"/>
            <a:ext cx="13617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Male slides Only</a:t>
            </a:r>
            <a:endParaRPr b="0" i="0" sz="1500" u="none" cap="none" strike="noStrike">
              <a:solidFill>
                <a:srgbClr val="3D85C6"/>
              </a:solidFill>
              <a:latin typeface="Fira Sans Extra Condensed"/>
              <a:ea typeface="Fira Sans Extra Condensed"/>
              <a:cs typeface="Fira Sans Extra Condensed"/>
              <a:sym typeface="Fira Sans Extra Condensed"/>
            </a:endParaRPr>
          </a:p>
        </p:txBody>
      </p:sp>
      <p:sp>
        <p:nvSpPr>
          <p:cNvPr id="594" name="Google Shape;594;p13"/>
          <p:cNvSpPr txBox="1"/>
          <p:nvPr/>
        </p:nvSpPr>
        <p:spPr>
          <a:xfrm>
            <a:off x="450850" y="240700"/>
            <a:ext cx="68643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Transport of O</a:t>
            </a:r>
            <a:r>
              <a:rPr b="1" i="0" lang="en" sz="2500" u="none" cap="none" strike="noStrike">
                <a:solidFill>
                  <a:srgbClr val="0B5394"/>
                </a:solidFill>
                <a:latin typeface="Fira Sans Extra Condensed"/>
                <a:ea typeface="Fira Sans Extra Condensed"/>
                <a:cs typeface="Fira Sans Extra Condensed"/>
                <a:sym typeface="Fira Sans Extra Condensed"/>
              </a:rPr>
              <a:t>2</a:t>
            </a:r>
            <a:r>
              <a:rPr b="1" i="0" lang="en" sz="3000" u="none" cap="none" strike="noStrike">
                <a:solidFill>
                  <a:srgbClr val="0B5394"/>
                </a:solidFill>
                <a:latin typeface="Fira Sans Extra Condensed"/>
                <a:ea typeface="Fira Sans Extra Condensed"/>
                <a:cs typeface="Fira Sans Extra Condensed"/>
                <a:sym typeface="Fira Sans Extra Condensed"/>
              </a:rPr>
              <a:t> in Arterial Blood</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595" name="Google Shape;595;p13"/>
          <p:cNvSpPr txBox="1"/>
          <p:nvPr/>
        </p:nvSpPr>
        <p:spPr>
          <a:xfrm>
            <a:off x="589675" y="1102600"/>
            <a:ext cx="7489800" cy="3985800"/>
          </a:xfrm>
          <a:prstGeom prst="rect">
            <a:avLst/>
          </a:prstGeom>
          <a:noFill/>
          <a:ln>
            <a:noFill/>
          </a:ln>
        </p:spPr>
        <p:txBody>
          <a:bodyPr anchorCtr="0" anchor="t" bIns="91425" lIns="91425" spcFirstLastPara="1" rIns="91425" wrap="square" tIns="91425">
            <a:normAutofit lnSpcReduction="20000"/>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A61C00"/>
                </a:solidFill>
                <a:latin typeface="Fira Sans Extra Condensed"/>
                <a:ea typeface="Fira Sans Extra Condensed"/>
                <a:cs typeface="Fira Sans Extra Condensed"/>
                <a:sym typeface="Fira Sans Extra Condensed"/>
              </a:rPr>
              <a:t>98%</a:t>
            </a:r>
            <a:r>
              <a:rPr b="0" i="0" lang="en" sz="1500" u="none" cap="none" strike="noStrike">
                <a:solidFill>
                  <a:srgbClr val="FF0000"/>
                </a:solidFill>
                <a:latin typeface="Fira Sans Extra Condensed"/>
                <a:ea typeface="Fira Sans Extra Condensed"/>
                <a:cs typeface="Fira Sans Extra Condensed"/>
                <a:sym typeface="Fira Sans Extra Condensed"/>
              </a:rPr>
              <a:t> </a:t>
            </a:r>
            <a:r>
              <a:rPr b="0" i="0" lang="en" sz="1500" u="none" cap="none" strike="noStrike">
                <a:solidFill>
                  <a:schemeClr val="dk1"/>
                </a:solidFill>
                <a:latin typeface="Fira Sans Extra Condensed"/>
                <a:ea typeface="Fira Sans Extra Condensed"/>
                <a:cs typeface="Fira Sans Extra Condensed"/>
                <a:sym typeface="Fira Sans Extra Condensed"/>
              </a:rPr>
              <a:t>of the blood that enters the left atrium from the lungs has just passed through the alveolar capillaries and has become oxygenated up to a PO2 of about 104 mm Hg.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rPr b="0" i="0" lang="en" sz="1500" u="none" cap="none" strike="noStrike">
                <a:solidFill>
                  <a:srgbClr val="CC4125"/>
                </a:solidFill>
                <a:latin typeface="Fira Sans Extra Condensed"/>
                <a:ea typeface="Fira Sans Extra Condensed"/>
                <a:cs typeface="Fira Sans Extra Condensed"/>
                <a:sym typeface="Fira Sans Extra Condensed"/>
              </a:rPr>
              <a:t>2%</a:t>
            </a:r>
            <a:r>
              <a:rPr b="0" i="0" lang="en" sz="1500" u="none" cap="none" strike="noStrike">
                <a:solidFill>
                  <a:srgbClr val="FF0000"/>
                </a:solidFill>
                <a:latin typeface="Fira Sans Extra Condensed"/>
                <a:ea typeface="Fira Sans Extra Condensed"/>
                <a:cs typeface="Fira Sans Extra Condensed"/>
                <a:sym typeface="Fira Sans Extra Condensed"/>
              </a:rPr>
              <a:t> </a:t>
            </a:r>
            <a:r>
              <a:rPr b="0" i="0" lang="en" sz="1500" u="none" cap="none" strike="noStrike">
                <a:solidFill>
                  <a:schemeClr val="dk1"/>
                </a:solidFill>
                <a:latin typeface="Fira Sans Extra Condensed"/>
                <a:ea typeface="Fira Sans Extra Condensed"/>
                <a:cs typeface="Fira Sans Extra Condensed"/>
                <a:sym typeface="Fira Sans Extra Condensed"/>
              </a:rPr>
              <a:t>of the blood has passed from the aorta through the bronchial circulation, which supplies mainly the deep tissues of the lungs and is not exposed to lung air.</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This blood flow is called “shunt flow,” meaning that blood is shunted and bypass the gas exchange areas. (</a:t>
            </a:r>
            <a:r>
              <a:rPr b="0" i="0" lang="en" sz="1500" u="none" cap="none" strike="noStrike">
                <a:solidFill>
                  <a:srgbClr val="666666"/>
                </a:solidFill>
                <a:latin typeface="Fira Sans Extra Condensed"/>
                <a:ea typeface="Fira Sans Extra Condensed"/>
                <a:cs typeface="Fira Sans Extra Condensed"/>
                <a:sym typeface="Fira Sans Extra Condensed"/>
              </a:rPr>
              <a:t>will be explained next slide</a:t>
            </a:r>
            <a:r>
              <a:rPr b="0" i="0" lang="en" sz="1500" u="none" cap="none" strike="noStrike">
                <a:solidFill>
                  <a:schemeClr val="dk1"/>
                </a:solidFill>
                <a:latin typeface="Fira Sans Extra Condensed"/>
                <a:ea typeface="Fira Sans Extra Condensed"/>
                <a:cs typeface="Fira Sans Extra Condensed"/>
                <a:sym typeface="Fira Sans Extra Condensed"/>
              </a:rPr>
              <a:t>)</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Upon leaving the lungs, the PO2 of the shunt blood is approximately that of normal systemic venous blood—about 40 mm Hg.</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When this blood combines in the pulmonary veins with the oxygenated blood from the alveolar capillaries, this is called (</a:t>
            </a:r>
            <a:r>
              <a:rPr b="0" i="0" lang="en" sz="1500" u="none" cap="none" strike="noStrike">
                <a:solidFill>
                  <a:srgbClr val="A61C00"/>
                </a:solidFill>
                <a:latin typeface="Fira Sans Extra Condensed"/>
                <a:ea typeface="Fira Sans Extra Condensed"/>
                <a:cs typeface="Fira Sans Extra Condensed"/>
                <a:sym typeface="Fira Sans Extra Condensed"/>
              </a:rPr>
              <a:t>Venous admixture</a:t>
            </a:r>
            <a:r>
              <a:rPr b="0" i="0" lang="en" sz="1500" u="none" cap="none" strike="noStrike">
                <a:solidFill>
                  <a:schemeClr val="dk1"/>
                </a:solidFill>
                <a:latin typeface="Fira Sans Extra Condensed"/>
                <a:ea typeface="Fira Sans Extra Condensed"/>
                <a:cs typeface="Fira Sans Extra Condensed"/>
                <a:sym typeface="Fira Sans Extra Condensed"/>
              </a:rPr>
              <a:t>).</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40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This causes the PO2 of the blood entering the left heart and pumped into the aorta to fall to about 95 mm Hg.</a:t>
            </a:r>
            <a:endParaRPr b="0" i="0" sz="1500" u="none" cap="none" strike="noStrike">
              <a:solidFill>
                <a:schemeClr val="dk1"/>
              </a:solidFill>
              <a:latin typeface="Fira Sans Extra Condensed"/>
              <a:ea typeface="Fira Sans Extra Condensed"/>
              <a:cs typeface="Fira Sans Extra Condensed"/>
              <a:sym typeface="Fira Sans Extra Condensed"/>
            </a:endParaRPr>
          </a:p>
        </p:txBody>
      </p:sp>
      <p:sp>
        <p:nvSpPr>
          <p:cNvPr id="596" name="Google Shape;596;p13"/>
          <p:cNvSpPr/>
          <p:nvPr/>
        </p:nvSpPr>
        <p:spPr>
          <a:xfrm>
            <a:off x="8189106" y="1288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3"/>
          <p:cNvSpPr/>
          <p:nvPr/>
        </p:nvSpPr>
        <p:spPr>
          <a:xfrm>
            <a:off x="280155" y="1188701"/>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598" name="Google Shape;598;p13"/>
          <p:cNvSpPr/>
          <p:nvPr/>
        </p:nvSpPr>
        <p:spPr>
          <a:xfrm>
            <a:off x="280155" y="1769551"/>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599" name="Google Shape;599;p13"/>
          <p:cNvSpPr/>
          <p:nvPr/>
        </p:nvSpPr>
        <p:spPr>
          <a:xfrm>
            <a:off x="280155" y="2430026"/>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600" name="Google Shape;600;p13"/>
          <p:cNvSpPr/>
          <p:nvPr/>
        </p:nvSpPr>
        <p:spPr>
          <a:xfrm>
            <a:off x="280155" y="3090501"/>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601" name="Google Shape;601;p13"/>
          <p:cNvSpPr/>
          <p:nvPr/>
        </p:nvSpPr>
        <p:spPr>
          <a:xfrm>
            <a:off x="280155" y="3739776"/>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602" name="Google Shape;602;p13"/>
          <p:cNvSpPr/>
          <p:nvPr/>
        </p:nvSpPr>
        <p:spPr>
          <a:xfrm>
            <a:off x="280155" y="4389051"/>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4"/>
          <p:cNvSpPr txBox="1"/>
          <p:nvPr/>
        </p:nvSpPr>
        <p:spPr>
          <a:xfrm>
            <a:off x="506050" y="312850"/>
            <a:ext cx="6192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Pulmonary shunt</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pic>
        <p:nvPicPr>
          <p:cNvPr id="608" name="Google Shape;608;p14"/>
          <p:cNvPicPr preferRelativeResize="0"/>
          <p:nvPr/>
        </p:nvPicPr>
        <p:blipFill rotWithShape="1">
          <a:blip r:embed="rId3">
            <a:alphaModFix/>
          </a:blip>
          <a:srcRect b="0" l="0" r="0" t="0"/>
          <a:stretch/>
        </p:blipFill>
        <p:spPr>
          <a:xfrm>
            <a:off x="5408175" y="138025"/>
            <a:ext cx="3588600" cy="2852400"/>
          </a:xfrm>
          <a:prstGeom prst="rect">
            <a:avLst/>
          </a:prstGeom>
          <a:noFill/>
          <a:ln>
            <a:noFill/>
          </a:ln>
        </p:spPr>
      </p:pic>
      <p:sp>
        <p:nvSpPr>
          <p:cNvPr id="609" name="Google Shape;609;p14"/>
          <p:cNvSpPr txBox="1"/>
          <p:nvPr/>
        </p:nvSpPr>
        <p:spPr>
          <a:xfrm>
            <a:off x="588875" y="959350"/>
            <a:ext cx="5152800" cy="339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As the blood in the pulmonary vein is</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transported to the left atrium in order to be</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pumped to the systemic tissues, PO2</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Changes from 104 → 95 as this blood is mixed with some blood from the bronchial tree veins to nourish the lung tissue itself (the only venous blood in left atrium). </a:t>
            </a:r>
            <a:r>
              <a:rPr b="0" i="0" lang="en" sz="2000" u="none" cap="none" strike="noStrike">
                <a:solidFill>
                  <a:srgbClr val="666666"/>
                </a:solidFill>
                <a:latin typeface="Fira Sans Extra Condensed"/>
                <a:ea typeface="Fira Sans Extra Condensed"/>
                <a:cs typeface="Fira Sans Extra Condensed"/>
                <a:sym typeface="Fira Sans Extra Condensed"/>
              </a:rPr>
              <a:t>(Team441)</a:t>
            </a:r>
            <a:endParaRPr b="0" i="0" sz="2000" u="none" cap="none" strike="noStrike">
              <a:solidFill>
                <a:srgbClr val="666666"/>
              </a:solidFill>
              <a:latin typeface="Fira Sans Extra Condensed"/>
              <a:ea typeface="Fira Sans Extra Condensed"/>
              <a:cs typeface="Fira Sans Extra Condensed"/>
              <a:sym typeface="Fira Sans Extra Condensed"/>
            </a:endParaRPr>
          </a:p>
        </p:txBody>
      </p:sp>
      <p:sp>
        <p:nvSpPr>
          <p:cNvPr id="610" name="Google Shape;610;p14"/>
          <p:cNvSpPr/>
          <p:nvPr/>
        </p:nvSpPr>
        <p:spPr>
          <a:xfrm>
            <a:off x="874100" y="3441350"/>
            <a:ext cx="3533400" cy="1518000"/>
          </a:xfrm>
          <a:prstGeom prst="wedgeRoundRectCallout">
            <a:avLst>
              <a:gd fmla="val -20833" name="adj1"/>
              <a:gd fmla="val 62500" name="adj2"/>
              <a:gd fmla="val 0" name="adj3"/>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Fira Sans Extra Condensed"/>
                <a:ea typeface="Fira Sans Extra Condensed"/>
                <a:cs typeface="Fira Sans Extra Condensed"/>
                <a:sym typeface="Fira Sans Extra Condensed"/>
              </a:rPr>
              <a:t>Team439</a:t>
            </a:r>
            <a:r>
              <a:rPr b="0" i="0" lang="en" sz="1500" u="none" cap="none" strike="noStrike">
                <a:solidFill>
                  <a:srgbClr val="000000"/>
                </a:solidFill>
                <a:latin typeface="Fira Sans Extra Condensed"/>
                <a:ea typeface="Fira Sans Extra Condensed"/>
                <a:cs typeface="Fira Sans Extra Condensed"/>
                <a:sym typeface="Fira Sans Extra Condensed"/>
              </a:rPr>
              <a:t>:</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1. All arteries in the body are oxygenated except pulmonary artery.</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2. All veins in the body are deoxygenated except the pulmonary vein.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11" name="Google Shape;611;p14"/>
          <p:cNvPicPr preferRelativeResize="0"/>
          <p:nvPr/>
        </p:nvPicPr>
        <p:blipFill rotWithShape="1">
          <a:blip r:embed="rId4">
            <a:alphaModFix/>
          </a:blip>
          <a:srcRect b="0" l="0" r="0" t="0"/>
          <a:stretch/>
        </p:blipFill>
        <p:spPr>
          <a:xfrm>
            <a:off x="5021700" y="3137625"/>
            <a:ext cx="4122300" cy="1923000"/>
          </a:xfrm>
          <a:prstGeom prst="rect">
            <a:avLst/>
          </a:prstGeom>
          <a:noFill/>
          <a:ln>
            <a:noFill/>
          </a:ln>
        </p:spPr>
      </p:pic>
      <p:sp>
        <p:nvSpPr>
          <p:cNvPr id="612" name="Google Shape;612;p14"/>
          <p:cNvSpPr txBox="1"/>
          <p:nvPr/>
        </p:nvSpPr>
        <p:spPr>
          <a:xfrm>
            <a:off x="3204150" y="407525"/>
            <a:ext cx="13617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Male slides Only</a:t>
            </a:r>
            <a:endParaRPr b="0" i="0" sz="1500" u="none" cap="none" strike="noStrike">
              <a:solidFill>
                <a:srgbClr val="3D85C6"/>
              </a:solidFill>
              <a:latin typeface="Fira Sans Extra Condensed"/>
              <a:ea typeface="Fira Sans Extra Condensed"/>
              <a:cs typeface="Fira Sans Extra Condensed"/>
              <a:sym typeface="Fira Sans Extra Condensed"/>
            </a:endParaRPr>
          </a:p>
        </p:txBody>
      </p:sp>
      <p:sp>
        <p:nvSpPr>
          <p:cNvPr id="613" name="Google Shape;613;p14"/>
          <p:cNvSpPr/>
          <p:nvPr/>
        </p:nvSpPr>
        <p:spPr>
          <a:xfrm>
            <a:off x="4565856" y="4075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5"/>
          <p:cNvSpPr txBox="1"/>
          <p:nvPr/>
        </p:nvSpPr>
        <p:spPr>
          <a:xfrm>
            <a:off x="515275" y="349650"/>
            <a:ext cx="6836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PO</a:t>
            </a:r>
            <a:r>
              <a:rPr b="1" i="0" lang="en" sz="2500" u="none" cap="none" strike="noStrike">
                <a:solidFill>
                  <a:srgbClr val="0B5394"/>
                </a:solidFill>
                <a:latin typeface="Fira Sans Extra Condensed"/>
                <a:ea typeface="Fira Sans Extra Condensed"/>
                <a:cs typeface="Fira Sans Extra Condensed"/>
                <a:sym typeface="Fira Sans Extra Condensed"/>
              </a:rPr>
              <a:t>2</a:t>
            </a:r>
            <a:r>
              <a:rPr b="1" i="0" lang="en" sz="3000" u="none" cap="none" strike="noStrike">
                <a:solidFill>
                  <a:srgbClr val="0B5394"/>
                </a:solidFill>
                <a:latin typeface="Fira Sans Extra Condensed"/>
                <a:ea typeface="Fira Sans Extra Condensed"/>
                <a:cs typeface="Fira Sans Extra Condensed"/>
                <a:sym typeface="Fira Sans Extra Condensed"/>
              </a:rPr>
              <a:t> &amp; PCO</a:t>
            </a:r>
            <a:r>
              <a:rPr b="1" i="0" lang="en" sz="2500" u="none" cap="none" strike="noStrike">
                <a:solidFill>
                  <a:srgbClr val="0B5394"/>
                </a:solidFill>
                <a:latin typeface="Fira Sans Extra Condensed"/>
                <a:ea typeface="Fira Sans Extra Condensed"/>
                <a:cs typeface="Fira Sans Extra Condensed"/>
                <a:sym typeface="Fira Sans Extra Condensed"/>
              </a:rPr>
              <a:t>2</a:t>
            </a:r>
            <a:r>
              <a:rPr b="1" i="0" lang="en" sz="3000" u="none" cap="none" strike="noStrike">
                <a:solidFill>
                  <a:srgbClr val="0B5394"/>
                </a:solidFill>
                <a:latin typeface="Fira Sans Extra Condensed"/>
                <a:ea typeface="Fira Sans Extra Condensed"/>
                <a:cs typeface="Fira Sans Extra Condensed"/>
                <a:sym typeface="Fira Sans Extra Condensed"/>
              </a:rPr>
              <a:t> in Normal Expired Air</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619" name="Google Shape;619;p15"/>
          <p:cNvSpPr txBox="1"/>
          <p:nvPr/>
        </p:nvSpPr>
        <p:spPr>
          <a:xfrm>
            <a:off x="310625" y="1177725"/>
            <a:ext cx="6836400" cy="1411800"/>
          </a:xfrm>
          <a:prstGeom prst="rect">
            <a:avLst/>
          </a:prstGeom>
          <a:noFill/>
          <a:ln>
            <a:noFill/>
          </a:ln>
        </p:spPr>
        <p:txBody>
          <a:bodyPr anchorCtr="0" anchor="t" bIns="91425" lIns="91425" spcFirstLastPara="1" rIns="91425" wrap="square" tIns="91425">
            <a:normAutofit/>
          </a:bodyPr>
          <a:lstStyle/>
          <a:p>
            <a:pPr indent="0" lvl="0" marL="0" marR="0" rtl="0" algn="just">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Fira Sans Extra Condensed"/>
                <a:ea typeface="Fira Sans Extra Condensed"/>
                <a:cs typeface="Fira Sans Extra Condensed"/>
                <a:sym typeface="Fira Sans Extra Condensed"/>
              </a:rPr>
              <a:t>Normal expired air</a:t>
            </a:r>
            <a:r>
              <a:rPr b="0" i="0" lang="en" sz="1500" u="none" cap="none" strike="noStrike">
                <a:solidFill>
                  <a:schemeClr val="dk1"/>
                </a:solidFill>
                <a:latin typeface="Fira Sans Extra Condensed"/>
                <a:ea typeface="Fira Sans Extra Condensed"/>
                <a:cs typeface="Fira Sans Extra Condensed"/>
                <a:sym typeface="Fira Sans Extra Condensed"/>
              </a:rPr>
              <a:t>, containing both dead space air and alveolar air.</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0"/>
              </a:spcBef>
              <a:spcAft>
                <a:spcPts val="0"/>
              </a:spcAft>
              <a:buClr>
                <a:schemeClr val="dk1"/>
              </a:buClr>
              <a:buSzPts val="11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Normal expired air has gas concentrations &amp; partial pressures that is</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0"/>
              </a:spcBef>
              <a:spcAft>
                <a:spcPts val="0"/>
              </a:spcAft>
              <a:buClr>
                <a:schemeClr val="dk1"/>
              </a:buClr>
              <a:buSzPts val="11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between those of alveolar air and humidified atmospheric air.</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Fira Sans Extra Condensed"/>
              <a:ea typeface="Fira Sans Extra Condensed"/>
              <a:cs typeface="Fira Sans Extra Condensed"/>
              <a:sym typeface="Fira Sans Extra Condensed"/>
            </a:endParaRPr>
          </a:p>
        </p:txBody>
      </p:sp>
      <p:sp>
        <p:nvSpPr>
          <p:cNvPr id="620" name="Google Shape;620;p15"/>
          <p:cNvSpPr/>
          <p:nvPr/>
        </p:nvSpPr>
        <p:spPr>
          <a:xfrm rot="-5400000">
            <a:off x="190935" y="1823786"/>
            <a:ext cx="119700" cy="119700"/>
          </a:xfrm>
          <a:prstGeom prst="ellipse">
            <a:avLst/>
          </a:pr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5"/>
          <p:cNvSpPr/>
          <p:nvPr/>
        </p:nvSpPr>
        <p:spPr>
          <a:xfrm rot="-5400000">
            <a:off x="190935" y="1361586"/>
            <a:ext cx="119700" cy="119700"/>
          </a:xfrm>
          <a:prstGeom prst="ellipse">
            <a:avLst/>
          </a:pr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2" name="Google Shape;622;p15"/>
          <p:cNvPicPr preferRelativeResize="0"/>
          <p:nvPr/>
        </p:nvPicPr>
        <p:blipFill rotWithShape="1">
          <a:blip r:embed="rId3">
            <a:alphaModFix/>
          </a:blip>
          <a:srcRect b="0" l="0" r="0" t="0"/>
          <a:stretch/>
        </p:blipFill>
        <p:spPr>
          <a:xfrm>
            <a:off x="4287800" y="2392325"/>
            <a:ext cx="4746000" cy="2456700"/>
          </a:xfrm>
          <a:prstGeom prst="rect">
            <a:avLst/>
          </a:prstGeom>
          <a:noFill/>
          <a:ln cap="flat" cmpd="sng" w="19050">
            <a:solidFill>
              <a:srgbClr val="2DA2BF"/>
            </a:solidFill>
            <a:prstDash val="solid"/>
            <a:round/>
            <a:headEnd len="sm" w="sm" type="none"/>
            <a:tailEnd len="sm" w="sm" type="none"/>
          </a:ln>
        </p:spPr>
      </p:pic>
      <p:pic>
        <p:nvPicPr>
          <p:cNvPr id="623" name="Google Shape;623;p15"/>
          <p:cNvPicPr preferRelativeResize="0"/>
          <p:nvPr/>
        </p:nvPicPr>
        <p:blipFill rotWithShape="1">
          <a:blip r:embed="rId4">
            <a:alphaModFix/>
          </a:blip>
          <a:srcRect b="0" l="0" r="0" t="0"/>
          <a:stretch/>
        </p:blipFill>
        <p:spPr>
          <a:xfrm>
            <a:off x="310627" y="2392320"/>
            <a:ext cx="3823492" cy="2501280"/>
          </a:xfrm>
          <a:prstGeom prst="rect">
            <a:avLst/>
          </a:prstGeom>
          <a:noFill/>
          <a:ln>
            <a:noFill/>
          </a:ln>
        </p:spPr>
      </p:pic>
      <p:sp>
        <p:nvSpPr>
          <p:cNvPr id="624" name="Google Shape;624;p15"/>
          <p:cNvSpPr/>
          <p:nvPr/>
        </p:nvSpPr>
        <p:spPr>
          <a:xfrm>
            <a:off x="5364700" y="951874"/>
            <a:ext cx="3570000" cy="1263900"/>
          </a:xfrm>
          <a:prstGeom prst="wedgeRoundRectCallout">
            <a:avLst>
              <a:gd fmla="val -20833" name="adj1"/>
              <a:gd fmla="val 62500" name="adj2"/>
              <a:gd fmla="val 0" name="adj3"/>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rgbClr val="93C47D"/>
                </a:solidFill>
                <a:latin typeface="Fira Sans Extra Condensed"/>
                <a:ea typeface="Fira Sans Extra Condensed"/>
                <a:cs typeface="Fira Sans Extra Condensed"/>
                <a:sym typeface="Fira Sans Extra Condensed"/>
              </a:rPr>
              <a:t>Conduction zone: dead space air</a:t>
            </a:r>
            <a:endParaRPr b="0" i="0" sz="1100" u="none" cap="none" strike="noStrike">
              <a:solidFill>
                <a:srgbClr val="93C47D"/>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rgbClr val="93C47D"/>
                </a:solidFill>
                <a:latin typeface="Fira Sans Extra Condensed"/>
                <a:ea typeface="Fira Sans Extra Condensed"/>
                <a:cs typeface="Fira Sans Extra Condensed"/>
                <a:sym typeface="Fira Sans Extra Condensed"/>
              </a:rPr>
              <a:t>- PO2 decreases as it enters conduction zone (160 → 149)</a:t>
            </a:r>
            <a:endParaRPr b="0" i="0" sz="1100" u="none" cap="none" strike="noStrike">
              <a:solidFill>
                <a:srgbClr val="93C47D"/>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rgbClr val="93C47D"/>
                </a:solidFill>
                <a:latin typeface="Fira Sans Extra Condensed"/>
                <a:ea typeface="Fira Sans Extra Condensed"/>
                <a:cs typeface="Fira Sans Extra Condensed"/>
                <a:sym typeface="Fira Sans Extra Condensed"/>
              </a:rPr>
              <a:t>- PCO2 does not change</a:t>
            </a:r>
            <a:endParaRPr b="0" i="0" sz="1100" u="none" cap="none" strike="noStrike">
              <a:solidFill>
                <a:srgbClr val="93C47D"/>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rgbClr val="93C47D"/>
                </a:solidFill>
                <a:latin typeface="Fira Sans Extra Condensed"/>
                <a:ea typeface="Fira Sans Extra Condensed"/>
                <a:cs typeface="Fira Sans Extra Condensed"/>
                <a:sym typeface="Fira Sans Extra Condensed"/>
              </a:rPr>
              <a:t>Respiratory zone: normal expired air + alveolar air</a:t>
            </a:r>
            <a:endParaRPr b="0" i="0" sz="1100" u="none" cap="none" strike="noStrike">
              <a:solidFill>
                <a:srgbClr val="93C47D"/>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rgbClr val="93C47D"/>
                </a:solidFill>
                <a:latin typeface="Fira Sans Extra Condensed"/>
                <a:ea typeface="Fira Sans Extra Condensed"/>
                <a:cs typeface="Fira Sans Extra Condensed"/>
                <a:sym typeface="Fira Sans Extra Condensed"/>
              </a:rPr>
              <a:t>- PO2 begins to decrease (149 → 104)</a:t>
            </a:r>
            <a:endParaRPr b="0" i="0" sz="1100" u="none" cap="none" strike="noStrike">
              <a:solidFill>
                <a:srgbClr val="93C47D"/>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rgbClr val="93C47D"/>
                </a:solidFill>
                <a:latin typeface="Fira Sans Extra Condensed"/>
                <a:ea typeface="Fira Sans Extra Condensed"/>
                <a:cs typeface="Fira Sans Extra Condensed"/>
                <a:sym typeface="Fira Sans Extra Condensed"/>
              </a:rPr>
              <a:t>- PCO2 begins to increase (~0 → 40) from capillaries.</a:t>
            </a:r>
            <a:r>
              <a:rPr b="1" i="0" lang="en" sz="1100" u="none" cap="none" strike="noStrike">
                <a:solidFill>
                  <a:srgbClr val="666666"/>
                </a:solidFill>
                <a:latin typeface="Fira Sans Extra Condensed"/>
                <a:ea typeface="Fira Sans Extra Condensed"/>
                <a:cs typeface="Fira Sans Extra Condensed"/>
                <a:sym typeface="Fira Sans Extra Condensed"/>
              </a:rPr>
              <a:t>(Team441)</a:t>
            </a:r>
            <a:endParaRPr b="1" i="0" sz="1100" u="none" cap="none" strike="noStrike">
              <a:solidFill>
                <a:srgbClr val="666666"/>
              </a:solidFill>
              <a:latin typeface="Fira Sans Extra Condensed"/>
              <a:ea typeface="Fira Sans Extra Condensed"/>
              <a:cs typeface="Fira Sans Extra Condensed"/>
              <a:sym typeface="Fira Sans Extra Condensed"/>
            </a:endParaRPr>
          </a:p>
        </p:txBody>
      </p:sp>
      <p:sp>
        <p:nvSpPr>
          <p:cNvPr id="625" name="Google Shape;625;p15"/>
          <p:cNvSpPr/>
          <p:nvPr/>
        </p:nvSpPr>
        <p:spPr>
          <a:xfrm>
            <a:off x="8189106" y="1288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5"/>
          <p:cNvSpPr/>
          <p:nvPr/>
        </p:nvSpPr>
        <p:spPr>
          <a:xfrm>
            <a:off x="386450" y="3783100"/>
            <a:ext cx="3607200" cy="720000"/>
          </a:xfrm>
          <a:prstGeom prst="rect">
            <a:avLst/>
          </a:prstGeom>
          <a:noFill/>
          <a:ln cap="flat" cmpd="thickThin"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Fira Sans Extra Condensed"/>
              <a:ea typeface="Fira Sans Extra Condensed"/>
              <a:cs typeface="Fira Sans Extra Condensed"/>
              <a:sym typeface="Fira Sans Extra Condensed"/>
            </a:endParaRPr>
          </a:p>
        </p:txBody>
      </p:sp>
      <p:sp>
        <p:nvSpPr>
          <p:cNvPr id="627" name="Google Shape;627;p15"/>
          <p:cNvSpPr/>
          <p:nvPr/>
        </p:nvSpPr>
        <p:spPr>
          <a:xfrm flipH="1">
            <a:off x="1773213" y="4323921"/>
            <a:ext cx="739500" cy="239400"/>
          </a:xfrm>
          <a:prstGeom prst="ellipse">
            <a:avLst/>
          </a:prstGeom>
          <a:noFill/>
          <a:ln cap="flat" cmpd="thickThin"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Fira Sans Extra Condensed"/>
              <a:ea typeface="Fira Sans Extra Condensed"/>
              <a:cs typeface="Fira Sans Extra Condensed"/>
              <a:sym typeface="Fira Sans Extra Condensed"/>
            </a:endParaRPr>
          </a:p>
        </p:txBody>
      </p:sp>
      <p:sp>
        <p:nvSpPr>
          <p:cNvPr id="628" name="Google Shape;628;p15"/>
          <p:cNvSpPr/>
          <p:nvPr/>
        </p:nvSpPr>
        <p:spPr>
          <a:xfrm>
            <a:off x="2512729" y="3783090"/>
            <a:ext cx="648000" cy="720000"/>
          </a:xfrm>
          <a:prstGeom prst="roundRect">
            <a:avLst>
              <a:gd fmla="val 16667" name="adj"/>
            </a:avLst>
          </a:prstGeom>
          <a:noFill/>
          <a:ln cap="flat" cmpd="thickThin"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6"/>
          <p:cNvSpPr txBox="1"/>
          <p:nvPr/>
        </p:nvSpPr>
        <p:spPr>
          <a:xfrm>
            <a:off x="726900" y="322050"/>
            <a:ext cx="74622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Diffusion of O</a:t>
            </a:r>
            <a:r>
              <a:rPr b="1" i="0" lang="en" sz="2500" u="none" cap="none" strike="noStrike">
                <a:solidFill>
                  <a:srgbClr val="0B5394"/>
                </a:solidFill>
                <a:latin typeface="Fira Sans Extra Condensed"/>
                <a:ea typeface="Fira Sans Extra Condensed"/>
                <a:cs typeface="Fira Sans Extra Condensed"/>
                <a:sym typeface="Fira Sans Extra Condensed"/>
              </a:rPr>
              <a:t>2</a:t>
            </a:r>
            <a:endParaRPr b="1" i="0" sz="2500" u="none" cap="none" strike="noStrike">
              <a:solidFill>
                <a:srgbClr val="0B5394"/>
              </a:solidFill>
              <a:latin typeface="Fira Sans Extra Condensed"/>
              <a:ea typeface="Fira Sans Extra Condensed"/>
              <a:cs typeface="Fira Sans Extra Condensed"/>
              <a:sym typeface="Fira Sans Extra Condensed"/>
            </a:endParaRPr>
          </a:p>
        </p:txBody>
      </p:sp>
      <p:cxnSp>
        <p:nvCxnSpPr>
          <p:cNvPr id="634" name="Google Shape;634;p16"/>
          <p:cNvCxnSpPr/>
          <p:nvPr/>
        </p:nvCxnSpPr>
        <p:spPr>
          <a:xfrm flipH="1">
            <a:off x="4465200" y="1455950"/>
            <a:ext cx="27600" cy="3492000"/>
          </a:xfrm>
          <a:prstGeom prst="straightConnector1">
            <a:avLst/>
          </a:prstGeom>
          <a:noFill/>
          <a:ln cap="flat" cmpd="sng" w="28575">
            <a:solidFill>
              <a:srgbClr val="0B5394"/>
            </a:solidFill>
            <a:prstDash val="lgDash"/>
            <a:round/>
            <a:headEnd len="sm" w="sm" type="none"/>
            <a:tailEnd len="sm" w="sm" type="none"/>
          </a:ln>
        </p:spPr>
      </p:cxnSp>
      <p:sp>
        <p:nvSpPr>
          <p:cNvPr id="635" name="Google Shape;635;p16"/>
          <p:cNvSpPr txBox="1"/>
          <p:nvPr/>
        </p:nvSpPr>
        <p:spPr>
          <a:xfrm>
            <a:off x="441675" y="1036175"/>
            <a:ext cx="393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1-Alveoli →Pulmonary capillaries</a:t>
            </a:r>
            <a:endParaRPr b="0" i="0" sz="2000" u="none" cap="none" strike="noStrike">
              <a:solidFill>
                <a:srgbClr val="000000"/>
              </a:solidFill>
              <a:latin typeface="Fira Sans Extra Condensed"/>
              <a:ea typeface="Fira Sans Extra Condensed"/>
              <a:cs typeface="Fira Sans Extra Condensed"/>
              <a:sym typeface="Fira Sans Extra Condensed"/>
            </a:endParaRPr>
          </a:p>
        </p:txBody>
      </p:sp>
      <p:sp>
        <p:nvSpPr>
          <p:cNvPr id="636" name="Google Shape;636;p16"/>
          <p:cNvSpPr txBox="1"/>
          <p:nvPr/>
        </p:nvSpPr>
        <p:spPr>
          <a:xfrm>
            <a:off x="5115875" y="1033875"/>
            <a:ext cx="357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2-Systemic capillaries →Tissues</a:t>
            </a:r>
            <a:endParaRPr b="0" i="0" sz="20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37" name="Google Shape;637;p16"/>
          <p:cNvPicPr preferRelativeResize="0"/>
          <p:nvPr/>
        </p:nvPicPr>
        <p:blipFill rotWithShape="1">
          <a:blip r:embed="rId3">
            <a:alphaModFix/>
          </a:blip>
          <a:srcRect b="0" l="0" r="0" t="0"/>
          <a:stretch/>
        </p:blipFill>
        <p:spPr>
          <a:xfrm>
            <a:off x="4753025" y="1591825"/>
            <a:ext cx="4172200" cy="3356125"/>
          </a:xfrm>
          <a:prstGeom prst="rect">
            <a:avLst/>
          </a:prstGeom>
          <a:noFill/>
          <a:ln>
            <a:noFill/>
          </a:ln>
        </p:spPr>
      </p:pic>
      <p:pic>
        <p:nvPicPr>
          <p:cNvPr id="638" name="Google Shape;638;p16"/>
          <p:cNvPicPr preferRelativeResize="0"/>
          <p:nvPr/>
        </p:nvPicPr>
        <p:blipFill rotWithShape="1">
          <a:blip r:embed="rId4">
            <a:alphaModFix/>
          </a:blip>
          <a:srcRect b="0" l="0" r="0" t="0"/>
          <a:stretch/>
        </p:blipFill>
        <p:spPr>
          <a:xfrm>
            <a:off x="318025" y="1596388"/>
            <a:ext cx="3886951" cy="3356126"/>
          </a:xfrm>
          <a:prstGeom prst="rect">
            <a:avLst/>
          </a:prstGeom>
          <a:noFill/>
          <a:ln>
            <a:noFill/>
          </a:ln>
        </p:spPr>
      </p:pic>
      <p:sp>
        <p:nvSpPr>
          <p:cNvPr id="639" name="Google Shape;639;p16"/>
          <p:cNvSpPr/>
          <p:nvPr/>
        </p:nvSpPr>
        <p:spPr>
          <a:xfrm>
            <a:off x="8189106" y="1288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7"/>
          <p:cNvSpPr txBox="1"/>
          <p:nvPr/>
        </p:nvSpPr>
        <p:spPr>
          <a:xfrm>
            <a:off x="634900" y="340425"/>
            <a:ext cx="6919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Diffusion of CO</a:t>
            </a:r>
            <a:r>
              <a:rPr b="1" i="0" lang="en" sz="2500" u="none" cap="none" strike="noStrike">
                <a:solidFill>
                  <a:srgbClr val="0B5394"/>
                </a:solidFill>
                <a:latin typeface="Fira Sans Extra Condensed"/>
                <a:ea typeface="Fira Sans Extra Condensed"/>
                <a:cs typeface="Fira Sans Extra Condensed"/>
                <a:sym typeface="Fira Sans Extra Condensed"/>
              </a:rPr>
              <a:t>2</a:t>
            </a:r>
            <a:endParaRPr b="1" i="0" sz="2500" u="none" cap="none" strike="noStrike">
              <a:solidFill>
                <a:srgbClr val="0B5394"/>
              </a:solidFill>
              <a:latin typeface="Fira Sans Extra Condensed"/>
              <a:ea typeface="Fira Sans Extra Condensed"/>
              <a:cs typeface="Fira Sans Extra Condensed"/>
              <a:sym typeface="Fira Sans Extra Condensed"/>
            </a:endParaRPr>
          </a:p>
        </p:txBody>
      </p:sp>
      <p:sp>
        <p:nvSpPr>
          <p:cNvPr id="645" name="Google Shape;645;p17"/>
          <p:cNvSpPr txBox="1"/>
          <p:nvPr/>
        </p:nvSpPr>
        <p:spPr>
          <a:xfrm>
            <a:off x="181850" y="1159375"/>
            <a:ext cx="4223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1-Peripheral tissue cells → Capillaries</a:t>
            </a:r>
            <a:endParaRPr b="0" i="0" sz="2000" u="none" cap="none" strike="noStrike">
              <a:solidFill>
                <a:srgbClr val="000000"/>
              </a:solidFill>
              <a:latin typeface="Fira Sans Extra Condensed"/>
              <a:ea typeface="Fira Sans Extra Condensed"/>
              <a:cs typeface="Fira Sans Extra Condensed"/>
              <a:sym typeface="Fira Sans Extra Condensed"/>
            </a:endParaRPr>
          </a:p>
        </p:txBody>
      </p:sp>
      <p:sp>
        <p:nvSpPr>
          <p:cNvPr id="646" name="Google Shape;646;p17"/>
          <p:cNvSpPr txBox="1"/>
          <p:nvPr/>
        </p:nvSpPr>
        <p:spPr>
          <a:xfrm>
            <a:off x="5152675" y="1159375"/>
            <a:ext cx="375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2-Pulmonary capillaries → Alveoli</a:t>
            </a:r>
            <a:endParaRPr b="0" i="0" sz="20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47" name="Google Shape;647;p17"/>
          <p:cNvPicPr preferRelativeResize="0"/>
          <p:nvPr/>
        </p:nvPicPr>
        <p:blipFill rotWithShape="1">
          <a:blip r:embed="rId3">
            <a:alphaModFix/>
          </a:blip>
          <a:srcRect b="0" l="0" r="0" t="0"/>
          <a:stretch/>
        </p:blipFill>
        <p:spPr>
          <a:xfrm>
            <a:off x="5222300" y="1744850"/>
            <a:ext cx="3303793" cy="3024599"/>
          </a:xfrm>
          <a:prstGeom prst="rect">
            <a:avLst/>
          </a:prstGeom>
          <a:noFill/>
          <a:ln>
            <a:noFill/>
          </a:ln>
        </p:spPr>
      </p:pic>
      <p:pic>
        <p:nvPicPr>
          <p:cNvPr id="648" name="Google Shape;648;p17"/>
          <p:cNvPicPr preferRelativeResize="0"/>
          <p:nvPr/>
        </p:nvPicPr>
        <p:blipFill rotWithShape="1">
          <a:blip r:embed="rId4">
            <a:alphaModFix/>
          </a:blip>
          <a:srcRect b="0" l="0" r="0" t="0"/>
          <a:stretch/>
        </p:blipFill>
        <p:spPr>
          <a:xfrm>
            <a:off x="134000" y="1824425"/>
            <a:ext cx="4181400" cy="2873350"/>
          </a:xfrm>
          <a:prstGeom prst="rect">
            <a:avLst/>
          </a:prstGeom>
          <a:noFill/>
          <a:ln>
            <a:noFill/>
          </a:ln>
        </p:spPr>
      </p:pic>
      <p:cxnSp>
        <p:nvCxnSpPr>
          <p:cNvPr id="649" name="Google Shape;649;p17"/>
          <p:cNvCxnSpPr/>
          <p:nvPr/>
        </p:nvCxnSpPr>
        <p:spPr>
          <a:xfrm flipH="1">
            <a:off x="4663038" y="1511150"/>
            <a:ext cx="27600" cy="3492000"/>
          </a:xfrm>
          <a:prstGeom prst="straightConnector1">
            <a:avLst/>
          </a:prstGeom>
          <a:noFill/>
          <a:ln cap="flat" cmpd="sng" w="28575">
            <a:solidFill>
              <a:srgbClr val="0B5394"/>
            </a:solidFill>
            <a:prstDash val="lgDash"/>
            <a:round/>
            <a:headEnd len="sm" w="sm" type="none"/>
            <a:tailEnd len="sm" w="sm" type="none"/>
          </a:ln>
        </p:spPr>
      </p:cxnSp>
      <p:sp>
        <p:nvSpPr>
          <p:cNvPr id="650" name="Google Shape;650;p17"/>
          <p:cNvSpPr/>
          <p:nvPr/>
        </p:nvSpPr>
        <p:spPr>
          <a:xfrm>
            <a:off x="8189106" y="1288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8"/>
          <p:cNvSpPr txBox="1"/>
          <p:nvPr/>
        </p:nvSpPr>
        <p:spPr>
          <a:xfrm>
            <a:off x="6450075" y="193225"/>
            <a:ext cx="1601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Female Slides Only</a:t>
            </a:r>
            <a:endParaRPr b="0" i="0" sz="1500" u="none" cap="none" strike="noStrike">
              <a:solidFill>
                <a:srgbClr val="C27BA0"/>
              </a:solidFill>
              <a:latin typeface="Fira Sans Extra Condensed"/>
              <a:ea typeface="Fira Sans Extra Condensed"/>
              <a:cs typeface="Fira Sans Extra Condensed"/>
              <a:sym typeface="Fira Sans Extra Condensed"/>
            </a:endParaRPr>
          </a:p>
        </p:txBody>
      </p:sp>
      <p:sp>
        <p:nvSpPr>
          <p:cNvPr id="656" name="Google Shape;656;p18"/>
          <p:cNvSpPr txBox="1"/>
          <p:nvPr/>
        </p:nvSpPr>
        <p:spPr>
          <a:xfrm>
            <a:off x="312850" y="322050"/>
            <a:ext cx="54471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O</a:t>
            </a:r>
            <a:r>
              <a:rPr b="1" i="0" lang="en" sz="2500" u="none" cap="none" strike="noStrike">
                <a:solidFill>
                  <a:srgbClr val="0B5394"/>
                </a:solidFill>
                <a:latin typeface="Fira Sans Extra Condensed"/>
                <a:ea typeface="Fira Sans Extra Condensed"/>
                <a:cs typeface="Fira Sans Extra Condensed"/>
                <a:sym typeface="Fira Sans Extra Condensed"/>
              </a:rPr>
              <a:t>2 </a:t>
            </a:r>
            <a:r>
              <a:rPr b="1" i="0" lang="en" sz="3000" u="none" cap="none" strike="noStrike">
                <a:solidFill>
                  <a:srgbClr val="0B5394"/>
                </a:solidFill>
                <a:latin typeface="Fira Sans Extra Condensed"/>
                <a:ea typeface="Fira Sans Extra Condensed"/>
                <a:cs typeface="Fira Sans Extra Condensed"/>
                <a:sym typeface="Fira Sans Extra Condensed"/>
              </a:rPr>
              <a:t>Concentration in Alveoli</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657" name="Google Shape;657;p18"/>
          <p:cNvSpPr/>
          <p:nvPr/>
        </p:nvSpPr>
        <p:spPr>
          <a:xfrm>
            <a:off x="8189106" y="1288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8"/>
          <p:cNvSpPr txBox="1"/>
          <p:nvPr/>
        </p:nvSpPr>
        <p:spPr>
          <a:xfrm>
            <a:off x="312850" y="1035150"/>
            <a:ext cx="4738500" cy="410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Fira Sans Extra Condensed"/>
                <a:ea typeface="Fira Sans Extra Condensed"/>
                <a:cs typeface="Fira Sans Extra Condensed"/>
                <a:sym typeface="Fira Sans Extra Condensed"/>
              </a:rPr>
              <a:t>At resting conditions:</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Fira Sans Extra Condensed"/>
                <a:ea typeface="Fira Sans Extra Condensed"/>
                <a:cs typeface="Fira Sans Extra Condensed"/>
                <a:sym typeface="Fira Sans Extra Condensed"/>
              </a:rPr>
              <a:t>-</a:t>
            </a:r>
            <a:r>
              <a:rPr b="0" i="0" lang="en" sz="2000" u="none" cap="none" strike="noStrike">
                <a:solidFill>
                  <a:srgbClr val="A61C00"/>
                </a:solidFill>
                <a:latin typeface="Fira Sans Extra Condensed"/>
                <a:ea typeface="Fira Sans Extra Condensed"/>
                <a:cs typeface="Fira Sans Extra Condensed"/>
                <a:sym typeface="Fira Sans Extra Condensed"/>
              </a:rPr>
              <a:t>250</a:t>
            </a:r>
            <a:r>
              <a:rPr b="0" i="0" lang="en" sz="2000" u="none" cap="none" strike="noStrike">
                <a:solidFill>
                  <a:srgbClr val="FF0000"/>
                </a:solidFill>
                <a:latin typeface="Fira Sans Extra Condensed"/>
                <a:ea typeface="Fira Sans Extra Condensed"/>
                <a:cs typeface="Fira Sans Extra Condensed"/>
                <a:sym typeface="Fira Sans Extra Condensed"/>
              </a:rPr>
              <a:t> </a:t>
            </a:r>
            <a:r>
              <a:rPr b="0" i="0" lang="en" sz="2000" u="none" cap="none" strike="noStrike">
                <a:solidFill>
                  <a:srgbClr val="000000"/>
                </a:solidFill>
                <a:latin typeface="Fira Sans Extra Condensed"/>
                <a:ea typeface="Fira Sans Extra Condensed"/>
                <a:cs typeface="Fira Sans Extra Condensed"/>
                <a:sym typeface="Fira Sans Extra Condensed"/>
              </a:rPr>
              <a:t>ml of </a:t>
            </a:r>
            <a:r>
              <a:rPr b="0" i="0" lang="en" sz="2000" u="none" cap="none" strike="noStrike">
                <a:solidFill>
                  <a:srgbClr val="A61C00"/>
                </a:solidFill>
                <a:latin typeface="Fira Sans Extra Condensed"/>
                <a:ea typeface="Fira Sans Extra Condensed"/>
                <a:cs typeface="Fira Sans Extra Condensed"/>
                <a:sym typeface="Fira Sans Extra Condensed"/>
              </a:rPr>
              <a:t>O2 </a:t>
            </a:r>
            <a:r>
              <a:rPr b="0" i="0" lang="en" sz="2000" u="none" cap="none" strike="noStrike">
                <a:solidFill>
                  <a:srgbClr val="000000"/>
                </a:solidFill>
                <a:latin typeface="Fira Sans Extra Condensed"/>
                <a:ea typeface="Fira Sans Extra Condensed"/>
                <a:cs typeface="Fira Sans Extra Condensed"/>
                <a:sym typeface="Fira Sans Extra Condensed"/>
              </a:rPr>
              <a:t>are extracted by tissues per minute.</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-At ventilation rate: </a:t>
            </a:r>
            <a:r>
              <a:rPr b="0" i="0" lang="en" sz="2000" u="none" cap="none" strike="noStrike">
                <a:solidFill>
                  <a:srgbClr val="A61C00"/>
                </a:solidFill>
                <a:latin typeface="Fira Sans Extra Condensed"/>
                <a:ea typeface="Fira Sans Extra Condensed"/>
                <a:cs typeface="Fira Sans Extra Condensed"/>
                <a:sym typeface="Fira Sans Extra Condensed"/>
              </a:rPr>
              <a:t>4.2</a:t>
            </a:r>
            <a:r>
              <a:rPr b="0" i="0" lang="en" sz="2000" u="none" cap="none" strike="noStrike">
                <a:solidFill>
                  <a:srgbClr val="000000"/>
                </a:solidFill>
                <a:latin typeface="Fira Sans Extra Condensed"/>
                <a:ea typeface="Fira Sans Extra Condensed"/>
                <a:cs typeface="Fira Sans Extra Condensed"/>
                <a:sym typeface="Fira Sans Extra Condensed"/>
              </a:rPr>
              <a:t> L/min.</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Fira Sans Extra Condensed"/>
                <a:ea typeface="Fira Sans Extra Condensed"/>
                <a:cs typeface="Fira Sans Extra Condensed"/>
                <a:sym typeface="Fira Sans Extra Condensed"/>
              </a:rPr>
              <a:t>During exercise:</a:t>
            </a:r>
            <a:endParaRPr b="1"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Fira Sans Extra Condensed"/>
                <a:ea typeface="Fira Sans Extra Condensed"/>
                <a:cs typeface="Fira Sans Extra Condensed"/>
                <a:sym typeface="Fira Sans Extra Condensed"/>
              </a:rPr>
              <a:t>-</a:t>
            </a:r>
            <a:r>
              <a:rPr b="0" i="0" lang="en" sz="2000" u="none" cap="none" strike="noStrike">
                <a:solidFill>
                  <a:srgbClr val="A61C00"/>
                </a:solidFill>
                <a:latin typeface="Fira Sans Extra Condensed"/>
                <a:ea typeface="Fira Sans Extra Condensed"/>
                <a:cs typeface="Fira Sans Extra Condensed"/>
                <a:sym typeface="Fira Sans Extra Condensed"/>
              </a:rPr>
              <a:t>1000</a:t>
            </a:r>
            <a:r>
              <a:rPr b="0" i="0" lang="en" sz="2000" u="none" cap="none" strike="noStrike">
                <a:solidFill>
                  <a:srgbClr val="FF0000"/>
                </a:solidFill>
                <a:latin typeface="Fira Sans Extra Condensed"/>
                <a:ea typeface="Fira Sans Extra Condensed"/>
                <a:cs typeface="Fira Sans Extra Condensed"/>
                <a:sym typeface="Fira Sans Extra Condensed"/>
              </a:rPr>
              <a:t> </a:t>
            </a:r>
            <a:r>
              <a:rPr b="0" i="0" lang="en" sz="2000" u="none" cap="none" strike="noStrike">
                <a:solidFill>
                  <a:srgbClr val="000000"/>
                </a:solidFill>
                <a:latin typeface="Fira Sans Extra Condensed"/>
                <a:ea typeface="Fira Sans Extra Condensed"/>
                <a:cs typeface="Fira Sans Extra Condensed"/>
                <a:sym typeface="Fira Sans Extra Condensed"/>
              </a:rPr>
              <a:t>ml of </a:t>
            </a:r>
            <a:r>
              <a:rPr b="0" i="0" lang="en" sz="2000" u="none" cap="none" strike="noStrike">
                <a:solidFill>
                  <a:srgbClr val="A61C00"/>
                </a:solidFill>
                <a:latin typeface="Fira Sans Extra Condensed"/>
                <a:ea typeface="Fira Sans Extra Condensed"/>
                <a:cs typeface="Fira Sans Extra Condensed"/>
                <a:sym typeface="Fira Sans Extra Condensed"/>
              </a:rPr>
              <a:t>O2</a:t>
            </a:r>
            <a:r>
              <a:rPr b="0" i="0" lang="en" sz="2000" u="none" cap="none" strike="noStrike">
                <a:solidFill>
                  <a:srgbClr val="000000"/>
                </a:solidFill>
                <a:latin typeface="Fira Sans Extra Condensed"/>
                <a:ea typeface="Fira Sans Extra Condensed"/>
                <a:cs typeface="Fira Sans Extra Condensed"/>
                <a:sym typeface="Fira Sans Extra Condensed"/>
              </a:rPr>
              <a:t> is extracted by tissues per minute.</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a:t>
            </a:r>
            <a:r>
              <a:rPr b="0" i="0" lang="en" sz="2000" u="none" cap="none" strike="noStrike">
                <a:solidFill>
                  <a:srgbClr val="A61C00"/>
                </a:solidFill>
                <a:latin typeface="Fira Sans Extra Condensed"/>
                <a:ea typeface="Fira Sans Extra Condensed"/>
                <a:cs typeface="Fira Sans Extra Condensed"/>
                <a:sym typeface="Fira Sans Extra Condensed"/>
              </a:rPr>
              <a:t>Rate</a:t>
            </a:r>
            <a:r>
              <a:rPr b="0" i="0" lang="en" sz="2000" u="none" cap="none" strike="noStrike">
                <a:solidFill>
                  <a:srgbClr val="000000"/>
                </a:solidFill>
                <a:latin typeface="Fira Sans Extra Condensed"/>
                <a:ea typeface="Fira Sans Extra Condensed"/>
                <a:cs typeface="Fira Sans Extra Condensed"/>
                <a:sym typeface="Fira Sans Extra Condensed"/>
              </a:rPr>
              <a:t> of alveolar ventilation must increase </a:t>
            </a:r>
            <a:r>
              <a:rPr b="0" i="0" lang="en" sz="2000" u="none" cap="none" strike="noStrike">
                <a:solidFill>
                  <a:srgbClr val="A61C00"/>
                </a:solidFill>
                <a:latin typeface="Fira Sans Extra Condensed"/>
                <a:ea typeface="Fira Sans Extra Condensed"/>
                <a:cs typeface="Fira Sans Extra Condensed"/>
                <a:sym typeface="Fira Sans Extra Condensed"/>
              </a:rPr>
              <a:t>4 times </a:t>
            </a:r>
            <a:r>
              <a:rPr b="0" i="0" lang="en" sz="2000" u="none" cap="none" strike="noStrike">
                <a:solidFill>
                  <a:srgbClr val="000000"/>
                </a:solidFill>
                <a:latin typeface="Fira Sans Extra Condensed"/>
                <a:ea typeface="Fira Sans Extra Condensed"/>
                <a:cs typeface="Fira Sans Extra Condensed"/>
                <a:sym typeface="Fira Sans Extra Condensed"/>
              </a:rPr>
              <a:t>to maintain the alveolar PO2 at normal value (104 mmHg).</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Fira Sans Extra Condensed"/>
              <a:ea typeface="Fira Sans Extra Condensed"/>
              <a:cs typeface="Fira Sans Extra Condensed"/>
              <a:sym typeface="Fira Sans Extra Condensed"/>
            </a:endParaRPr>
          </a:p>
        </p:txBody>
      </p:sp>
      <p:sp>
        <p:nvSpPr>
          <p:cNvPr id="659" name="Google Shape;659;p18"/>
          <p:cNvSpPr txBox="1"/>
          <p:nvPr/>
        </p:nvSpPr>
        <p:spPr>
          <a:xfrm>
            <a:off x="5327525" y="956900"/>
            <a:ext cx="3183600" cy="188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Fira Sans Extra Condensed"/>
                <a:ea typeface="Fira Sans Extra Condensed"/>
                <a:cs typeface="Fira Sans Extra Condensed"/>
                <a:sym typeface="Fira Sans Extra Condensed"/>
              </a:rPr>
              <a:t>O2</a:t>
            </a:r>
            <a:r>
              <a:rPr b="0" i="0" lang="en" sz="1600" u="none" cap="none" strike="noStrike">
                <a:solidFill>
                  <a:srgbClr val="000000"/>
                </a:solidFill>
                <a:latin typeface="Fira Sans Extra Condensed"/>
                <a:ea typeface="Fira Sans Extra Condensed"/>
                <a:cs typeface="Fira Sans Extra Condensed"/>
                <a:sym typeface="Fira Sans Extra Condensed"/>
              </a:rPr>
              <a:t> </a:t>
            </a:r>
            <a:r>
              <a:rPr b="0" i="0" lang="en" sz="1600" u="none" cap="none" strike="noStrike">
                <a:solidFill>
                  <a:srgbClr val="A61C00"/>
                </a:solidFill>
                <a:latin typeface="Fira Sans Extra Condensed"/>
                <a:ea typeface="Fira Sans Extra Condensed"/>
                <a:cs typeface="Fira Sans Extra Condensed"/>
                <a:sym typeface="Fira Sans Extra Condensed"/>
              </a:rPr>
              <a:t>concentration</a:t>
            </a:r>
            <a:r>
              <a:rPr b="0" i="0" lang="en" sz="1600" u="none" cap="none" strike="noStrike">
                <a:solidFill>
                  <a:srgbClr val="000000"/>
                </a:solidFill>
                <a:latin typeface="Fira Sans Extra Condensed"/>
                <a:ea typeface="Fira Sans Extra Condensed"/>
                <a:cs typeface="Fira Sans Extra Condensed"/>
                <a:sym typeface="Fira Sans Extra Condensed"/>
              </a:rPr>
              <a:t> in alveoli &amp; O2 </a:t>
            </a:r>
            <a:r>
              <a:rPr b="0" i="0" lang="en" sz="1600" u="none" cap="none" strike="noStrike">
                <a:solidFill>
                  <a:srgbClr val="A61C00"/>
                </a:solidFill>
                <a:latin typeface="Fira Sans Extra Condensed"/>
                <a:ea typeface="Fira Sans Extra Condensed"/>
                <a:cs typeface="Fira Sans Extra Condensed"/>
                <a:sym typeface="Fira Sans Extra Condensed"/>
              </a:rPr>
              <a:t>partial pressure</a:t>
            </a:r>
            <a:r>
              <a:rPr b="0" i="0" lang="en" sz="1600" u="none" cap="none" strike="noStrike">
                <a:solidFill>
                  <a:srgbClr val="000000"/>
                </a:solidFill>
                <a:latin typeface="Fira Sans Extra Condensed"/>
                <a:ea typeface="Fira Sans Extra Condensed"/>
                <a:cs typeface="Fira Sans Extra Condensed"/>
                <a:sym typeface="Fira Sans Extra Condensed"/>
              </a:rPr>
              <a:t> are controlled by:</a:t>
            </a:r>
            <a:endParaRPr b="0" i="0" sz="16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Fira Sans Extra Condensed"/>
                <a:ea typeface="Fira Sans Extra Condensed"/>
                <a:cs typeface="Fira Sans Extra Condensed"/>
                <a:sym typeface="Fira Sans Extra Condensed"/>
              </a:rPr>
              <a:t>- </a:t>
            </a:r>
            <a:r>
              <a:rPr b="0" i="0" lang="en" sz="1600" u="none" cap="none" strike="noStrike">
                <a:solidFill>
                  <a:srgbClr val="A61C00"/>
                </a:solidFill>
                <a:latin typeface="Fira Sans Extra Condensed"/>
                <a:ea typeface="Fira Sans Extra Condensed"/>
                <a:cs typeface="Fira Sans Extra Condensed"/>
                <a:sym typeface="Fira Sans Extra Condensed"/>
              </a:rPr>
              <a:t>Rate</a:t>
            </a:r>
            <a:r>
              <a:rPr b="0" i="0" lang="en" sz="1600" u="none" cap="none" strike="noStrike">
                <a:solidFill>
                  <a:srgbClr val="000000"/>
                </a:solidFill>
                <a:latin typeface="Fira Sans Extra Condensed"/>
                <a:ea typeface="Fira Sans Extra Condensed"/>
                <a:cs typeface="Fira Sans Extra Condensed"/>
                <a:sym typeface="Fira Sans Extra Condensed"/>
              </a:rPr>
              <a:t> of absorption of O2 into</a:t>
            </a:r>
            <a:r>
              <a:rPr b="0" i="0" lang="en" sz="1600" u="none" cap="none" strike="noStrike">
                <a:solidFill>
                  <a:srgbClr val="FF0000"/>
                </a:solidFill>
                <a:latin typeface="Fira Sans Extra Condensed"/>
                <a:ea typeface="Fira Sans Extra Condensed"/>
                <a:cs typeface="Fira Sans Extra Condensed"/>
                <a:sym typeface="Fira Sans Extra Condensed"/>
              </a:rPr>
              <a:t> </a:t>
            </a:r>
            <a:r>
              <a:rPr b="0" i="0" lang="en" sz="1600" u="none" cap="none" strike="noStrike">
                <a:solidFill>
                  <a:srgbClr val="A61C00"/>
                </a:solidFill>
                <a:latin typeface="Fira Sans Extra Condensed"/>
                <a:ea typeface="Fira Sans Extra Condensed"/>
                <a:cs typeface="Fira Sans Extra Condensed"/>
                <a:sym typeface="Fira Sans Extra Condensed"/>
              </a:rPr>
              <a:t>blood</a:t>
            </a:r>
            <a:r>
              <a:rPr b="0" i="0" lang="en" sz="1600" u="none" cap="none" strike="noStrike">
                <a:solidFill>
                  <a:srgbClr val="FF0000"/>
                </a:solidFill>
                <a:latin typeface="Fira Sans Extra Condensed"/>
                <a:ea typeface="Fira Sans Extra Condensed"/>
                <a:cs typeface="Fira Sans Extra Condensed"/>
                <a:sym typeface="Fira Sans Extra Condensed"/>
              </a:rPr>
              <a:t>.</a:t>
            </a:r>
            <a:endParaRPr b="0" i="0" sz="1600" u="none" cap="none" strike="noStrike">
              <a:solidFill>
                <a:srgbClr val="FF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Fira Sans Extra Condensed"/>
                <a:ea typeface="Fira Sans Extra Condensed"/>
                <a:cs typeface="Fira Sans Extra Condensed"/>
                <a:sym typeface="Fira Sans Extra Condensed"/>
              </a:rPr>
              <a:t>- </a:t>
            </a:r>
            <a:r>
              <a:rPr b="0" i="0" lang="en" sz="1600" u="none" cap="none" strike="noStrike">
                <a:solidFill>
                  <a:srgbClr val="A61C00"/>
                </a:solidFill>
                <a:latin typeface="Fira Sans Extra Condensed"/>
                <a:ea typeface="Fira Sans Extra Condensed"/>
                <a:cs typeface="Fira Sans Extra Condensed"/>
                <a:sym typeface="Fira Sans Extra Condensed"/>
              </a:rPr>
              <a:t>Rate </a:t>
            </a:r>
            <a:r>
              <a:rPr b="0" i="0" lang="en" sz="1600" u="none" cap="none" strike="noStrike">
                <a:solidFill>
                  <a:srgbClr val="000000"/>
                </a:solidFill>
                <a:latin typeface="Fira Sans Extra Condensed"/>
                <a:ea typeface="Fira Sans Extra Condensed"/>
                <a:cs typeface="Fira Sans Extra Condensed"/>
                <a:sym typeface="Fira Sans Extra Condensed"/>
              </a:rPr>
              <a:t>of entry of new O2 into </a:t>
            </a:r>
            <a:r>
              <a:rPr b="0" i="0" lang="en" sz="1600" u="none" cap="none" strike="noStrike">
                <a:solidFill>
                  <a:srgbClr val="A61C00"/>
                </a:solidFill>
                <a:latin typeface="Fira Sans Extra Condensed"/>
                <a:ea typeface="Fira Sans Extra Condensed"/>
                <a:cs typeface="Fira Sans Extra Condensed"/>
                <a:sym typeface="Fira Sans Extra Condensed"/>
              </a:rPr>
              <a:t>lungs</a:t>
            </a:r>
            <a:r>
              <a:rPr b="0" i="0" lang="en" sz="1600" u="none" cap="none" strike="noStrike">
                <a:solidFill>
                  <a:srgbClr val="000000"/>
                </a:solidFill>
                <a:latin typeface="Fira Sans Extra Condensed"/>
                <a:ea typeface="Fira Sans Extra Condensed"/>
                <a:cs typeface="Fira Sans Extra Condensed"/>
                <a:sym typeface="Fira Sans Extra Condensed"/>
              </a:rPr>
              <a:t> by the ventilatory process.</a:t>
            </a:r>
            <a:endParaRPr b="0" i="0" sz="16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mo"/>
              <a:ea typeface="Arimo"/>
              <a:cs typeface="Arimo"/>
              <a:sym typeface="Arimo"/>
            </a:endParaRPr>
          </a:p>
        </p:txBody>
      </p:sp>
      <p:sp>
        <p:nvSpPr>
          <p:cNvPr id="660" name="Google Shape;660;p18"/>
          <p:cNvSpPr/>
          <p:nvPr/>
        </p:nvSpPr>
        <p:spPr>
          <a:xfrm rot="-5400000">
            <a:off x="193160" y="1248361"/>
            <a:ext cx="119700" cy="119700"/>
          </a:xfrm>
          <a:prstGeom prst="ellipse">
            <a:avLst/>
          </a:pr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8"/>
          <p:cNvSpPr/>
          <p:nvPr/>
        </p:nvSpPr>
        <p:spPr>
          <a:xfrm rot="-5400000">
            <a:off x="193160" y="2440536"/>
            <a:ext cx="119700" cy="119700"/>
          </a:xfrm>
          <a:prstGeom prst="ellipse">
            <a:avLst/>
          </a:pr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62" name="Google Shape;662;p18"/>
          <p:cNvPicPr preferRelativeResize="0"/>
          <p:nvPr/>
        </p:nvPicPr>
        <p:blipFill rotWithShape="1">
          <a:blip r:embed="rId3">
            <a:alphaModFix/>
          </a:blip>
          <a:srcRect b="0" l="0" r="0" t="0"/>
          <a:stretch/>
        </p:blipFill>
        <p:spPr>
          <a:xfrm>
            <a:off x="5189800" y="2889200"/>
            <a:ext cx="3744901" cy="2189901"/>
          </a:xfrm>
          <a:prstGeom prst="rect">
            <a:avLst/>
          </a:prstGeom>
          <a:noFill/>
          <a:ln>
            <a:noFill/>
          </a:ln>
        </p:spPr>
      </p:pic>
      <p:cxnSp>
        <p:nvCxnSpPr>
          <p:cNvPr id="663" name="Google Shape;663;p18"/>
          <p:cNvCxnSpPr/>
          <p:nvPr/>
        </p:nvCxnSpPr>
        <p:spPr>
          <a:xfrm flipH="1">
            <a:off x="4920688" y="1183950"/>
            <a:ext cx="27600" cy="3492000"/>
          </a:xfrm>
          <a:prstGeom prst="straightConnector1">
            <a:avLst/>
          </a:prstGeom>
          <a:noFill/>
          <a:ln cap="flat" cmpd="sng" w="28575">
            <a:solidFill>
              <a:srgbClr val="0B5394"/>
            </a:solidFill>
            <a:prstDash val="lgDash"/>
            <a:round/>
            <a:headEnd len="sm" w="sm" type="none"/>
            <a:tailEnd len="sm" w="sm" type="none"/>
          </a:ln>
        </p:spPr>
      </p:cxnSp>
      <p:sp>
        <p:nvSpPr>
          <p:cNvPr id="664" name="Google Shape;664;p18"/>
          <p:cNvSpPr/>
          <p:nvPr/>
        </p:nvSpPr>
        <p:spPr>
          <a:xfrm rot="-5400000">
            <a:off x="5189810" y="1128661"/>
            <a:ext cx="119700" cy="119700"/>
          </a:xfrm>
          <a:prstGeom prst="ellipse">
            <a:avLst/>
          </a:prstGeom>
          <a:solidFill>
            <a:srgbClr val="0B5394"/>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9"/>
          <p:cNvSpPr/>
          <p:nvPr/>
        </p:nvSpPr>
        <p:spPr>
          <a:xfrm>
            <a:off x="8189106" y="12882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9"/>
          <p:cNvSpPr txBox="1"/>
          <p:nvPr/>
        </p:nvSpPr>
        <p:spPr>
          <a:xfrm>
            <a:off x="6450075" y="193225"/>
            <a:ext cx="1601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Female Slides Only</a:t>
            </a:r>
            <a:endParaRPr b="0" i="0" sz="1500" u="none" cap="none" strike="noStrike">
              <a:solidFill>
                <a:srgbClr val="C27BA0"/>
              </a:solidFill>
              <a:latin typeface="Fira Sans Extra Condensed"/>
              <a:ea typeface="Fira Sans Extra Condensed"/>
              <a:cs typeface="Fira Sans Extra Condensed"/>
              <a:sym typeface="Fira Sans Extra Condensed"/>
            </a:endParaRPr>
          </a:p>
        </p:txBody>
      </p:sp>
      <p:sp>
        <p:nvSpPr>
          <p:cNvPr id="671" name="Google Shape;671;p19"/>
          <p:cNvSpPr txBox="1"/>
          <p:nvPr/>
        </p:nvSpPr>
        <p:spPr>
          <a:xfrm>
            <a:off x="507225" y="382675"/>
            <a:ext cx="7166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Alveolar Ventilation &amp; Alveolar PCO2</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672" name="Google Shape;672;p19"/>
          <p:cNvSpPr txBox="1"/>
          <p:nvPr/>
        </p:nvSpPr>
        <p:spPr>
          <a:xfrm>
            <a:off x="1149600" y="3344025"/>
            <a:ext cx="6599400" cy="406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800"/>
              </a:spcBef>
              <a:spcAft>
                <a:spcPts val="0"/>
              </a:spcAft>
              <a:buClr>
                <a:srgbClr val="000000"/>
              </a:buClr>
              <a:buSzPts val="1500"/>
              <a:buFont typeface="Arial"/>
              <a:buNone/>
            </a:pPr>
            <a:r>
              <a:rPr b="0" i="0" lang="en" sz="1500" u="none" cap="none" strike="noStrike">
                <a:solidFill>
                  <a:srgbClr val="A61C00"/>
                </a:solidFill>
                <a:latin typeface="Fira Sans Extra Condensed"/>
                <a:ea typeface="Fira Sans Extra Condensed"/>
                <a:cs typeface="Fira Sans Extra Condensed"/>
                <a:sym typeface="Fira Sans Extra Condensed"/>
              </a:rPr>
              <a:t>Alveolar PCO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decreases in </a:t>
            </a:r>
            <a:r>
              <a:rPr b="0" i="0" lang="en" sz="1500" u="none" cap="none" strike="noStrike">
                <a:solidFill>
                  <a:srgbClr val="A61C00"/>
                </a:solidFill>
                <a:latin typeface="Fira Sans Extra Condensed"/>
                <a:ea typeface="Fira Sans Extra Condensed"/>
                <a:cs typeface="Fira Sans Extra Condensed"/>
                <a:sym typeface="Fira Sans Extra Condensed"/>
              </a:rPr>
              <a:t>inverse </a:t>
            </a:r>
            <a:r>
              <a:rPr b="0" i="0" lang="en" sz="1500" u="none" cap="none" strike="noStrike">
                <a:solidFill>
                  <a:srgbClr val="434343"/>
                </a:solidFill>
                <a:latin typeface="Fira Sans Extra Condensed"/>
                <a:ea typeface="Fira Sans Extra Condensed"/>
                <a:cs typeface="Fira Sans Extra Condensed"/>
                <a:sym typeface="Fira Sans Extra Condensed"/>
              </a:rPr>
              <a:t>proportion to alveolar </a:t>
            </a:r>
            <a:r>
              <a:rPr b="0" i="0" lang="en" sz="1500" u="none" cap="none" strike="noStrike">
                <a:solidFill>
                  <a:srgbClr val="A61C00"/>
                </a:solidFill>
                <a:latin typeface="Fira Sans Extra Condensed"/>
                <a:ea typeface="Fira Sans Extra Condensed"/>
                <a:cs typeface="Fira Sans Extra Condensed"/>
                <a:sym typeface="Fira Sans Extra Condensed"/>
              </a:rPr>
              <a:t>ventilation</a:t>
            </a:r>
            <a:r>
              <a:rPr b="0" i="0" lang="en" sz="1500" u="none" cap="none" strike="noStrike">
                <a:solidFill>
                  <a:srgbClr val="434343"/>
                </a:solidFill>
                <a:latin typeface="Fira Sans Extra Condensed"/>
                <a:ea typeface="Fira Sans Extra Condensed"/>
                <a:cs typeface="Fira Sans Extra Condensed"/>
                <a:sym typeface="Fira Sans Extra Condensed"/>
              </a:rPr>
              <a:t>. </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457200" marR="0" rtl="0" algn="l">
              <a:lnSpc>
                <a:spcPct val="90000"/>
              </a:lnSpc>
              <a:spcBef>
                <a:spcPts val="800"/>
              </a:spcBef>
              <a:spcAft>
                <a:spcPts val="0"/>
              </a:spcAft>
              <a:buClr>
                <a:srgbClr val="000000"/>
              </a:buClr>
              <a:buSzPts val="1600"/>
              <a:buFont typeface="Arial"/>
              <a:buNone/>
            </a:pPr>
            <a:r>
              <a:t/>
            </a:r>
            <a:endParaRPr b="0" i="0" sz="1600" u="none" cap="none" strike="noStrike">
              <a:solidFill>
                <a:srgbClr val="434343"/>
              </a:solidFill>
              <a:latin typeface="Titillium Web"/>
              <a:ea typeface="Titillium Web"/>
              <a:cs typeface="Titillium Web"/>
              <a:sym typeface="Titillium Web"/>
            </a:endParaRPr>
          </a:p>
        </p:txBody>
      </p:sp>
      <p:pic>
        <p:nvPicPr>
          <p:cNvPr id="673" name="Google Shape;673;p19"/>
          <p:cNvPicPr preferRelativeResize="0"/>
          <p:nvPr/>
        </p:nvPicPr>
        <p:blipFill rotWithShape="1">
          <a:blip r:embed="rId3">
            <a:alphaModFix/>
          </a:blip>
          <a:srcRect b="0" l="0" r="0" t="0"/>
          <a:stretch/>
        </p:blipFill>
        <p:spPr>
          <a:xfrm>
            <a:off x="6272700" y="1352575"/>
            <a:ext cx="2662000" cy="2301500"/>
          </a:xfrm>
          <a:prstGeom prst="rect">
            <a:avLst/>
          </a:prstGeom>
          <a:noFill/>
          <a:ln cap="flat" cmpd="sng" w="19050">
            <a:solidFill>
              <a:srgbClr val="C27BA0"/>
            </a:solidFill>
            <a:prstDash val="solid"/>
            <a:round/>
            <a:headEnd len="sm" w="sm" type="none"/>
            <a:tailEnd len="sm" w="sm" type="none"/>
          </a:ln>
        </p:spPr>
      </p:pic>
      <p:sp>
        <p:nvSpPr>
          <p:cNvPr id="674" name="Google Shape;674;p19"/>
          <p:cNvSpPr/>
          <p:nvPr/>
        </p:nvSpPr>
        <p:spPr>
          <a:xfrm>
            <a:off x="698800" y="1485175"/>
            <a:ext cx="403500" cy="406200"/>
          </a:xfrm>
          <a:prstGeom prst="ellipse">
            <a:avLst/>
          </a:pr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9"/>
          <p:cNvSpPr/>
          <p:nvPr/>
        </p:nvSpPr>
        <p:spPr>
          <a:xfrm>
            <a:off x="766146" y="1552825"/>
            <a:ext cx="268800" cy="270900"/>
          </a:xfrm>
          <a:prstGeom prst="ellipse">
            <a:avLst/>
          </a:prstGeom>
          <a:solidFill>
            <a:srgbClr val="6FA8D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9"/>
          <p:cNvSpPr txBox="1"/>
          <p:nvPr/>
        </p:nvSpPr>
        <p:spPr>
          <a:xfrm>
            <a:off x="1149600" y="1442525"/>
            <a:ext cx="4795500" cy="651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5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Normal rate of CO</a:t>
            </a:r>
            <a:r>
              <a:rPr b="1"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1" i="0" lang="en" sz="1500" u="none" cap="none" strike="noStrike">
                <a:solidFill>
                  <a:srgbClr val="434343"/>
                </a:solidFill>
                <a:latin typeface="Fira Sans Extra Condensed"/>
                <a:ea typeface="Fira Sans Extra Condensed"/>
                <a:cs typeface="Fira Sans Extra Condensed"/>
                <a:sym typeface="Fira Sans Extra Condensed"/>
              </a:rPr>
              <a:t> excretion:</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200 </a:t>
            </a:r>
            <a:r>
              <a:rPr b="0" i="0" lang="en" sz="1500" u="none" cap="none" strike="noStrike">
                <a:solidFill>
                  <a:srgbClr val="434343"/>
                </a:solidFill>
                <a:latin typeface="Fira Sans Extra Condensed"/>
                <a:ea typeface="Fira Sans Extra Condensed"/>
                <a:cs typeface="Fira Sans Extra Condensed"/>
                <a:sym typeface="Fira Sans Extra Condensed"/>
              </a:rPr>
              <a:t>ml/min</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285749" lvl="1" marL="899999" marR="0" rtl="0" algn="l">
              <a:lnSpc>
                <a:spcPct val="90000"/>
              </a:lnSpc>
              <a:spcBef>
                <a:spcPts val="400"/>
              </a:spcBef>
              <a:spcAft>
                <a:spcPts val="0"/>
              </a:spcAft>
              <a:buClr>
                <a:srgbClr val="434343"/>
              </a:buClr>
              <a:buSzPts val="1500"/>
              <a:buFont typeface="Fira Sans Extra Condensed"/>
              <a:buChar char="•"/>
            </a:pPr>
            <a:r>
              <a:rPr b="0" i="0" lang="en" sz="1500" u="sng" cap="none" strike="noStrike">
                <a:solidFill>
                  <a:srgbClr val="434343"/>
                </a:solidFill>
                <a:latin typeface="Fira Sans Extra Condensed"/>
                <a:ea typeface="Fira Sans Extra Condensed"/>
                <a:cs typeface="Fira Sans Extra Condensed"/>
                <a:sym typeface="Fira Sans Extra Condensed"/>
              </a:rPr>
              <a:t>Ventilation rate:</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4.2</a:t>
            </a:r>
            <a:r>
              <a:rPr b="0" i="0" lang="en" sz="1500" u="none" cap="none" strike="noStrike">
                <a:solidFill>
                  <a:srgbClr val="434343"/>
                </a:solidFill>
                <a:latin typeface="Fira Sans Extra Condensed"/>
                <a:ea typeface="Fira Sans Extra Condensed"/>
                <a:cs typeface="Fira Sans Extra Condensed"/>
                <a:sym typeface="Fira Sans Extra Condensed"/>
              </a:rPr>
              <a:t> L/min (normal).</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677" name="Google Shape;677;p19"/>
          <p:cNvSpPr txBox="1"/>
          <p:nvPr/>
        </p:nvSpPr>
        <p:spPr>
          <a:xfrm>
            <a:off x="1143750" y="2271600"/>
            <a:ext cx="5040300" cy="600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500"/>
              <a:buFont typeface="Arial"/>
              <a:buNone/>
            </a:pPr>
            <a:r>
              <a:rPr b="0" i="0" lang="en" sz="1500" u="none" cap="none" strike="noStrike">
                <a:solidFill>
                  <a:srgbClr val="CC0000"/>
                </a:solidFill>
                <a:latin typeface="Fira Sans Extra Condensed"/>
                <a:ea typeface="Fira Sans Extra Condensed"/>
                <a:cs typeface="Fira Sans Extra Condensed"/>
                <a:sym typeface="Fira Sans Extra Condensed"/>
              </a:rPr>
              <a:t>Alveolar </a:t>
            </a:r>
            <a:r>
              <a:rPr b="0" i="0" lang="en" sz="1500" u="none" cap="none" strike="noStrike">
                <a:solidFill>
                  <a:srgbClr val="A61C00"/>
                </a:solidFill>
                <a:latin typeface="Fira Sans Extra Condensed"/>
                <a:ea typeface="Fira Sans Extra Condensed"/>
                <a:cs typeface="Fira Sans Extra Condensed"/>
                <a:sym typeface="Fira Sans Extra Condensed"/>
              </a:rPr>
              <a:t>PCO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increases </a:t>
            </a:r>
            <a:r>
              <a:rPr b="0" i="0" lang="en" sz="1500" u="none" cap="none" strike="noStrike">
                <a:solidFill>
                  <a:srgbClr val="A61C00"/>
                </a:solidFill>
                <a:latin typeface="Fira Sans Extra Condensed"/>
                <a:ea typeface="Fira Sans Extra Condensed"/>
                <a:cs typeface="Fira Sans Extra Condensed"/>
                <a:sym typeface="Fira Sans Extra Condensed"/>
              </a:rPr>
              <a:t>directly </a:t>
            </a:r>
            <a:r>
              <a:rPr b="0" i="0" lang="en" sz="1500" u="none" cap="none" strike="noStrike">
                <a:solidFill>
                  <a:srgbClr val="434343"/>
                </a:solidFill>
                <a:latin typeface="Fira Sans Extra Condensed"/>
                <a:ea typeface="Fira Sans Extra Condensed"/>
                <a:cs typeface="Fira Sans Extra Condensed"/>
                <a:sym typeface="Fira Sans Extra Condensed"/>
              </a:rPr>
              <a:t>in proportion to the </a:t>
            </a:r>
            <a:r>
              <a:rPr b="0" i="0" lang="en" sz="1500" u="none" cap="none" strike="noStrike">
                <a:solidFill>
                  <a:srgbClr val="CC4125"/>
                </a:solidFill>
                <a:latin typeface="Fira Sans Extra Condensed"/>
                <a:ea typeface="Fira Sans Extra Condensed"/>
                <a:cs typeface="Fira Sans Extra Condensed"/>
                <a:sym typeface="Fira Sans Extra Condensed"/>
              </a:rPr>
              <a:t>rate</a:t>
            </a:r>
            <a:r>
              <a:rPr b="0" i="0" lang="en" sz="1500" u="none" cap="none" strike="noStrike">
                <a:solidFill>
                  <a:srgbClr val="434343"/>
                </a:solidFill>
                <a:latin typeface="Fira Sans Extra Condensed"/>
                <a:ea typeface="Fira Sans Extra Condensed"/>
                <a:cs typeface="Fira Sans Extra Condensed"/>
                <a:sym typeface="Fira Sans Extra Condensed"/>
              </a:rPr>
              <a:t> of </a:t>
            </a:r>
            <a:r>
              <a:rPr b="0" i="0" lang="en" sz="1500" u="none" cap="none" strike="noStrike">
                <a:solidFill>
                  <a:srgbClr val="CC4125"/>
                </a:solidFill>
                <a:latin typeface="Fira Sans Extra Condensed"/>
                <a:ea typeface="Fira Sans Extra Condensed"/>
                <a:cs typeface="Fira Sans Extra Condensed"/>
                <a:sym typeface="Fira Sans Extra Condensed"/>
              </a:rPr>
              <a:t>CO</a:t>
            </a:r>
            <a:r>
              <a:rPr b="0" baseline="-25000" i="0" lang="en" sz="1500" u="none" cap="none" strike="noStrike">
                <a:solidFill>
                  <a:srgbClr val="CC4125"/>
                </a:solidFill>
                <a:latin typeface="Fira Sans Extra Condensed"/>
                <a:ea typeface="Fira Sans Extra Condensed"/>
                <a:cs typeface="Fira Sans Extra Condensed"/>
                <a:sym typeface="Fira Sans Extra Condensed"/>
              </a:rPr>
              <a:t>2</a:t>
            </a:r>
            <a:r>
              <a:rPr b="0" i="0" lang="en" sz="1500" u="none" cap="none" strike="noStrike">
                <a:solidFill>
                  <a:srgbClr val="CC4125"/>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excretion </a:t>
            </a:r>
            <a:r>
              <a:rPr b="0" i="0" lang="en" sz="1500" u="none" cap="none" strike="noStrike">
                <a:solidFill>
                  <a:srgbClr val="434343"/>
                </a:solidFill>
                <a:latin typeface="Fira Sans Extra Condensed"/>
                <a:ea typeface="Fira Sans Extra Condensed"/>
                <a:cs typeface="Fira Sans Extra Condensed"/>
                <a:sym typeface="Fira Sans Extra Condensed"/>
              </a:rPr>
              <a:t>by tissues.</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678" name="Google Shape;678;p19"/>
          <p:cNvSpPr/>
          <p:nvPr/>
        </p:nvSpPr>
        <p:spPr>
          <a:xfrm>
            <a:off x="698800" y="2271600"/>
            <a:ext cx="403500" cy="406200"/>
          </a:xfrm>
          <a:prstGeom prst="ellipse">
            <a:avLst/>
          </a:pr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9"/>
          <p:cNvSpPr/>
          <p:nvPr/>
        </p:nvSpPr>
        <p:spPr>
          <a:xfrm>
            <a:off x="766146" y="2347375"/>
            <a:ext cx="268800" cy="270900"/>
          </a:xfrm>
          <a:prstGeom prst="ellipse">
            <a:avLst/>
          </a:prstGeom>
          <a:solidFill>
            <a:srgbClr val="6FA8D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9"/>
          <p:cNvSpPr/>
          <p:nvPr/>
        </p:nvSpPr>
        <p:spPr>
          <a:xfrm>
            <a:off x="698800" y="3344025"/>
            <a:ext cx="403500" cy="406200"/>
          </a:xfrm>
          <a:prstGeom prst="ellipse">
            <a:avLst/>
          </a:pr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9"/>
          <p:cNvSpPr/>
          <p:nvPr/>
        </p:nvSpPr>
        <p:spPr>
          <a:xfrm>
            <a:off x="766146" y="3411675"/>
            <a:ext cx="268800" cy="270900"/>
          </a:xfrm>
          <a:prstGeom prst="ellipse">
            <a:avLst/>
          </a:prstGeom>
          <a:solidFill>
            <a:srgbClr val="6FA8D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2"/>
          <p:cNvSpPr txBox="1"/>
          <p:nvPr>
            <p:ph type="title"/>
          </p:nvPr>
        </p:nvSpPr>
        <p:spPr>
          <a:xfrm>
            <a:off x="382925" y="27925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Objectives:</a:t>
            </a:r>
            <a:endParaRPr sz="3000"/>
          </a:p>
        </p:txBody>
      </p:sp>
      <p:sp>
        <p:nvSpPr>
          <p:cNvPr id="350" name="Google Shape;350;p2"/>
          <p:cNvSpPr/>
          <p:nvPr/>
        </p:nvSpPr>
        <p:spPr>
          <a:xfrm>
            <a:off x="760650" y="1095850"/>
            <a:ext cx="380400" cy="1755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
          <p:cNvSpPr txBox="1"/>
          <p:nvPr/>
        </p:nvSpPr>
        <p:spPr>
          <a:xfrm>
            <a:off x="1141050" y="975850"/>
            <a:ext cx="754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Define partial pressure of a gas and how is influenced by altitude .</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352" name="Google Shape;352;p2"/>
          <p:cNvSpPr txBox="1"/>
          <p:nvPr/>
        </p:nvSpPr>
        <p:spPr>
          <a:xfrm>
            <a:off x="1141050" y="2114150"/>
            <a:ext cx="7542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Understand that gases in a liquid diffuse from higher partial pressure to lower partial pressure (Henry’s Law).</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353" name="Google Shape;353;p2"/>
          <p:cNvSpPr txBox="1"/>
          <p:nvPr/>
        </p:nvSpPr>
        <p:spPr>
          <a:xfrm>
            <a:off x="1141050" y="2694738"/>
            <a:ext cx="7542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Describe the factors that determine the concentration of a gas in a liquid.</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354" name="Google Shape;354;p2"/>
          <p:cNvSpPr txBox="1"/>
          <p:nvPr/>
        </p:nvSpPr>
        <p:spPr>
          <a:xfrm>
            <a:off x="1141050" y="3652750"/>
            <a:ext cx="7542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Know the various factors determining gas transfer: Surface area, thickness, partial pressure difference, and diffusion coefficient of gas.</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355" name="Google Shape;355;p2"/>
          <p:cNvSpPr txBox="1"/>
          <p:nvPr/>
        </p:nvSpPr>
        <p:spPr>
          <a:xfrm>
            <a:off x="1141050" y="1467650"/>
            <a:ext cx="7542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Understand that pressure exerted by each gas in a mixture of gases is independent of pressure exerted by other gases (Dalton's Law).</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356" name="Google Shape;356;p2"/>
          <p:cNvSpPr txBox="1"/>
          <p:nvPr/>
        </p:nvSpPr>
        <p:spPr>
          <a:xfrm>
            <a:off x="1141050" y="3054850"/>
            <a:ext cx="7542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Describe the components of the alveolar-capillary membrane (i.e., what does a molecule of gas pass through).</a:t>
            </a:r>
            <a:endParaRPr b="0" i="0" sz="1500" u="none" cap="none" strike="noStrike">
              <a:solidFill>
                <a:srgbClr val="C27BA0"/>
              </a:solidFill>
              <a:latin typeface="Fira Sans Extra Condensed"/>
              <a:ea typeface="Fira Sans Extra Condensed"/>
              <a:cs typeface="Fira Sans Extra Condensed"/>
              <a:sym typeface="Fira Sans Extra Condensed"/>
            </a:endParaRPr>
          </a:p>
        </p:txBody>
      </p:sp>
      <p:sp>
        <p:nvSpPr>
          <p:cNvPr id="357" name="Google Shape;357;p2"/>
          <p:cNvSpPr txBox="1"/>
          <p:nvPr/>
        </p:nvSpPr>
        <p:spPr>
          <a:xfrm>
            <a:off x="1141050" y="4247050"/>
            <a:ext cx="7542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State the partial pressures of oxygen and carbon dioxide in the atmosphere, alveolar gas, at the end of the pulmonary capillary, in systemic capillaries, and at the beginning of a pulmonary capillary.</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358" name="Google Shape;358;p2"/>
          <p:cNvSpPr/>
          <p:nvPr/>
        </p:nvSpPr>
        <p:spPr>
          <a:xfrm>
            <a:off x="760650" y="1605000"/>
            <a:ext cx="380400" cy="1755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
          <p:cNvSpPr/>
          <p:nvPr/>
        </p:nvSpPr>
        <p:spPr>
          <a:xfrm>
            <a:off x="760650" y="2291825"/>
            <a:ext cx="380400" cy="1755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
          <p:cNvSpPr/>
          <p:nvPr/>
        </p:nvSpPr>
        <p:spPr>
          <a:xfrm>
            <a:off x="760650" y="2781900"/>
            <a:ext cx="380400" cy="1755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
          <p:cNvSpPr/>
          <p:nvPr/>
        </p:nvSpPr>
        <p:spPr>
          <a:xfrm>
            <a:off x="760650" y="3217325"/>
            <a:ext cx="380400" cy="1755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
          <p:cNvSpPr/>
          <p:nvPr/>
        </p:nvSpPr>
        <p:spPr>
          <a:xfrm>
            <a:off x="760650" y="3798800"/>
            <a:ext cx="380400" cy="1755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
          <p:cNvSpPr/>
          <p:nvPr/>
        </p:nvSpPr>
        <p:spPr>
          <a:xfrm>
            <a:off x="760650" y="4380275"/>
            <a:ext cx="380400" cy="1755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0"/>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MCQ</a:t>
            </a:r>
            <a:endParaRPr sz="3000"/>
          </a:p>
        </p:txBody>
      </p:sp>
      <p:graphicFrame>
        <p:nvGraphicFramePr>
          <p:cNvPr id="687" name="Google Shape;687;p20"/>
          <p:cNvGraphicFramePr/>
          <p:nvPr/>
        </p:nvGraphicFramePr>
        <p:xfrm>
          <a:off x="714300" y="1047750"/>
          <a:ext cx="3000000" cy="3000000"/>
        </p:xfrm>
        <a:graphic>
          <a:graphicData uri="http://schemas.openxmlformats.org/drawingml/2006/table">
            <a:tbl>
              <a:tblPr>
                <a:noFill/>
                <a:tableStyleId>{08523B57-F735-432A-88AD-3A11542C2A6B}</a:tableStyleId>
              </a:tblPr>
              <a:tblGrid>
                <a:gridCol w="1958175"/>
                <a:gridCol w="1958175"/>
                <a:gridCol w="1958175"/>
                <a:gridCol w="1958175"/>
              </a:tblGrid>
              <a:tr h="466250">
                <a:tc gridSpan="4">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Q1. Which of the following factors does </a:t>
                      </a:r>
                      <a:r>
                        <a:rPr lang="en" sz="1400" u="sng" cap="none" strike="noStrike">
                          <a:latin typeface="Fira Sans Extra Condensed"/>
                          <a:ea typeface="Fira Sans Extra Condensed"/>
                          <a:cs typeface="Fira Sans Extra Condensed"/>
                          <a:sym typeface="Fira Sans Extra Condensed"/>
                        </a:rPr>
                        <a:t>not</a:t>
                      </a:r>
                      <a:r>
                        <a:rPr lang="en" sz="1400" u="none" cap="none" strike="noStrike">
                          <a:latin typeface="Fira Sans Extra Condensed"/>
                          <a:ea typeface="Fira Sans Extra Condensed"/>
                          <a:cs typeface="Fira Sans Extra Condensed"/>
                          <a:sym typeface="Fira Sans Extra Condensed"/>
                        </a:rPr>
                        <a:t> affect the gas diffusion?</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A.Velocity</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B.Distance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C.Molecular weight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D.Pressure difference</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Q2. Oxygen (O2) partial pressure in the alveoli is?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A. 95 mmHg</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B. 104 mmHg</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C. 160 mmHg</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C. 760 mmHg</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Q3. Carbon-dioxide (CO2) partial pressure in the alveoli is?</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A.  0.3 mmHg</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B. 104 mmHg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C. 40 mmHg</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D. 45 mmHg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Q4. Increased thickness of the respiratory membrane causes ….. In gas diffusion. Increased size of particle causes …… in gas diffusion.</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A. decrease-decrease</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B.decrease-increase</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C. increase-decrease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D. increase-increase</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bl>
          </a:graphicData>
        </a:graphic>
      </p:graphicFrame>
      <p:sp>
        <p:nvSpPr>
          <p:cNvPr id="688" name="Google Shape;688;p20"/>
          <p:cNvSpPr txBox="1"/>
          <p:nvPr/>
        </p:nvSpPr>
        <p:spPr>
          <a:xfrm rot="10800000">
            <a:off x="6946950" y="647550"/>
            <a:ext cx="2088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D9D9D9"/>
                </a:solidFill>
                <a:latin typeface="Fira Sans Extra Condensed"/>
                <a:ea typeface="Fira Sans Extra Condensed"/>
                <a:cs typeface="Fira Sans Extra Condensed"/>
                <a:sym typeface="Fira Sans Extra Condensed"/>
              </a:rPr>
              <a:t>1.A    2.B    3.C    4.A</a:t>
            </a:r>
            <a:endParaRPr b="0" i="0" sz="1500" u="none" cap="none" strike="noStrike">
              <a:solidFill>
                <a:srgbClr val="D9D9D9"/>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21"/>
          <p:cNvSpPr txBox="1"/>
          <p:nvPr>
            <p:ph type="title"/>
          </p:nvPr>
        </p:nvSpPr>
        <p:spPr>
          <a:xfrm>
            <a:off x="655650" y="167161"/>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SAQ</a:t>
            </a:r>
            <a:endParaRPr sz="3000"/>
          </a:p>
        </p:txBody>
      </p:sp>
      <p:sp>
        <p:nvSpPr>
          <p:cNvPr id="694" name="Google Shape;694;p21"/>
          <p:cNvSpPr txBox="1"/>
          <p:nvPr/>
        </p:nvSpPr>
        <p:spPr>
          <a:xfrm>
            <a:off x="6261300" y="3761325"/>
            <a:ext cx="2823600" cy="132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mo"/>
                <a:ea typeface="Arimo"/>
                <a:cs typeface="Arimo"/>
                <a:sym typeface="Arimo"/>
              </a:rPr>
              <a:t>Answers</a:t>
            </a:r>
            <a:endParaRPr b="1"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B7B7B7"/>
                </a:solidFill>
                <a:latin typeface="Fira Sans Extra Condensed"/>
                <a:ea typeface="Fira Sans Extra Condensed"/>
                <a:cs typeface="Fira Sans Extra Condensed"/>
                <a:sym typeface="Fira Sans Extra Condensed"/>
              </a:rPr>
              <a:t>1- because the trees use the co2</a:t>
            </a:r>
            <a:endParaRPr b="0" i="0" sz="1500" u="none" cap="none" strike="noStrike">
              <a:solidFill>
                <a:srgbClr val="B7B7B7"/>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B7B7B7"/>
                </a:solidFill>
                <a:latin typeface="Fira Sans Extra Condensed"/>
                <a:ea typeface="Fira Sans Extra Condensed"/>
                <a:cs typeface="Fira Sans Extra Condensed"/>
                <a:sym typeface="Fira Sans Extra Condensed"/>
              </a:rPr>
              <a:t>2- partial pressure,surface area,MW</a:t>
            </a:r>
            <a:endParaRPr b="0" i="0" sz="1500" u="none" cap="none" strike="noStrike">
              <a:solidFill>
                <a:srgbClr val="B7B7B7"/>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B7B7B7"/>
                </a:solidFill>
                <a:latin typeface="Fira Sans Extra Condensed"/>
                <a:ea typeface="Fira Sans Extra Condensed"/>
                <a:cs typeface="Fira Sans Extra Condensed"/>
                <a:sym typeface="Fira Sans Extra Condensed"/>
              </a:rPr>
              <a:t>3-because it is more soluble</a:t>
            </a:r>
            <a:endParaRPr b="0" i="0" sz="1500" u="none" cap="none" strike="noStrike">
              <a:solidFill>
                <a:srgbClr val="B7B7B7"/>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B7B7B7"/>
                </a:solidFill>
                <a:latin typeface="Fira Sans Extra Condensed"/>
                <a:ea typeface="Fira Sans Extra Condensed"/>
                <a:cs typeface="Fira Sans Extra Condensed"/>
                <a:sym typeface="Fira Sans Extra Condensed"/>
              </a:rPr>
              <a:t>4-slide 12</a:t>
            </a:r>
            <a:endParaRPr b="0" i="0" sz="1500" u="none" cap="none" strike="noStrike">
              <a:solidFill>
                <a:srgbClr val="B7B7B7"/>
              </a:solidFill>
              <a:latin typeface="Fira Sans Extra Condensed"/>
              <a:ea typeface="Fira Sans Extra Condensed"/>
              <a:cs typeface="Fira Sans Extra Condensed"/>
              <a:sym typeface="Fira Sans Extra Condensed"/>
            </a:endParaRPr>
          </a:p>
        </p:txBody>
      </p:sp>
      <p:graphicFrame>
        <p:nvGraphicFramePr>
          <p:cNvPr id="695" name="Google Shape;695;p21"/>
          <p:cNvGraphicFramePr/>
          <p:nvPr/>
        </p:nvGraphicFramePr>
        <p:xfrm>
          <a:off x="655658" y="992176"/>
          <a:ext cx="3000000" cy="3000000"/>
        </p:xfrm>
        <a:graphic>
          <a:graphicData uri="http://schemas.openxmlformats.org/drawingml/2006/table">
            <a:tbl>
              <a:tblPr>
                <a:noFill/>
                <a:tableStyleId>{08523B57-F735-432A-88AD-3A11542C2A6B}</a:tableStyleId>
              </a:tblPr>
              <a:tblGrid>
                <a:gridCol w="1958175"/>
                <a:gridCol w="1958175"/>
                <a:gridCol w="1958175"/>
                <a:gridCol w="1958175"/>
              </a:tblGrid>
              <a:tr h="466250">
                <a:tc gridSpan="4">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nchor="ctr">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bl>
          </a:graphicData>
        </a:graphic>
      </p:graphicFrame>
      <p:sp>
        <p:nvSpPr>
          <p:cNvPr id="696" name="Google Shape;696;p21"/>
          <p:cNvSpPr txBox="1"/>
          <p:nvPr/>
        </p:nvSpPr>
        <p:spPr>
          <a:xfrm>
            <a:off x="913943" y="1017559"/>
            <a:ext cx="7198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Q1- why does the atmospheric air  is composed of almost entirely N and O2 and almost no CO2?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graphicFrame>
        <p:nvGraphicFramePr>
          <p:cNvPr id="697" name="Google Shape;697;p21"/>
          <p:cNvGraphicFramePr/>
          <p:nvPr/>
        </p:nvGraphicFramePr>
        <p:xfrm>
          <a:off x="597008" y="1723250"/>
          <a:ext cx="3000000" cy="3000000"/>
        </p:xfrm>
        <a:graphic>
          <a:graphicData uri="http://schemas.openxmlformats.org/drawingml/2006/table">
            <a:tbl>
              <a:tblPr>
                <a:noFill/>
                <a:tableStyleId>{08523B57-F735-432A-88AD-3A11542C2A6B}</a:tableStyleId>
              </a:tblPr>
              <a:tblGrid>
                <a:gridCol w="1958175"/>
                <a:gridCol w="1958175"/>
                <a:gridCol w="1958175"/>
                <a:gridCol w="1958175"/>
              </a:tblGrid>
              <a:tr h="466250">
                <a:tc gridSpan="4">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nchor="ctr">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bl>
          </a:graphicData>
        </a:graphic>
      </p:graphicFrame>
      <p:graphicFrame>
        <p:nvGraphicFramePr>
          <p:cNvPr id="698" name="Google Shape;698;p21"/>
          <p:cNvGraphicFramePr/>
          <p:nvPr/>
        </p:nvGraphicFramePr>
        <p:xfrm>
          <a:off x="597008" y="2533554"/>
          <a:ext cx="3000000" cy="3000000"/>
        </p:xfrm>
        <a:graphic>
          <a:graphicData uri="http://schemas.openxmlformats.org/drawingml/2006/table">
            <a:tbl>
              <a:tblPr>
                <a:noFill/>
                <a:tableStyleId>{08523B57-F735-432A-88AD-3A11542C2A6B}</a:tableStyleId>
              </a:tblPr>
              <a:tblGrid>
                <a:gridCol w="1958175"/>
                <a:gridCol w="1958175"/>
                <a:gridCol w="1958175"/>
                <a:gridCol w="1958175"/>
              </a:tblGrid>
              <a:tr h="466250">
                <a:tc gridSpan="4">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nchor="ctr">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bl>
          </a:graphicData>
        </a:graphic>
      </p:graphicFrame>
      <p:sp>
        <p:nvSpPr>
          <p:cNvPr id="699" name="Google Shape;699;p21"/>
          <p:cNvSpPr txBox="1"/>
          <p:nvPr/>
        </p:nvSpPr>
        <p:spPr>
          <a:xfrm>
            <a:off x="913950" y="2503529"/>
            <a:ext cx="7342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Q3- why does the CO2 diffuse more than O2?</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graphicFrame>
        <p:nvGraphicFramePr>
          <p:cNvPr id="700" name="Google Shape;700;p21"/>
          <p:cNvGraphicFramePr/>
          <p:nvPr/>
        </p:nvGraphicFramePr>
        <p:xfrm>
          <a:off x="597008" y="3241113"/>
          <a:ext cx="3000000" cy="3000000"/>
        </p:xfrm>
        <a:graphic>
          <a:graphicData uri="http://schemas.openxmlformats.org/drawingml/2006/table">
            <a:tbl>
              <a:tblPr>
                <a:noFill/>
                <a:tableStyleId>{08523B57-F735-432A-88AD-3A11542C2A6B}</a:tableStyleId>
              </a:tblPr>
              <a:tblGrid>
                <a:gridCol w="1958175"/>
                <a:gridCol w="1958175"/>
                <a:gridCol w="1958175"/>
                <a:gridCol w="1958175"/>
              </a:tblGrid>
              <a:tr h="466250">
                <a:tc gridSpan="4">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nchor="ctr">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bl>
          </a:graphicData>
        </a:graphic>
      </p:graphicFrame>
      <p:sp>
        <p:nvSpPr>
          <p:cNvPr id="701" name="Google Shape;701;p21"/>
          <p:cNvSpPr txBox="1"/>
          <p:nvPr/>
        </p:nvSpPr>
        <p:spPr>
          <a:xfrm>
            <a:off x="913950" y="1785138"/>
            <a:ext cx="704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Q2- enumerate 3 of the factors affecting the gas diffusion?</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702" name="Google Shape;702;p21"/>
          <p:cNvSpPr txBox="1"/>
          <p:nvPr/>
        </p:nvSpPr>
        <p:spPr>
          <a:xfrm>
            <a:off x="913950" y="3241100"/>
            <a:ext cx="5547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Q4- what is the importance of slow replacement of alveolar air?</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pic>
        <p:nvPicPr>
          <p:cNvPr id="703" name="Google Shape;703;p21">
            <a:hlinkClick r:id="rId3"/>
          </p:cNvPr>
          <p:cNvPicPr preferRelativeResize="0"/>
          <p:nvPr/>
        </p:nvPicPr>
        <p:blipFill rotWithShape="1">
          <a:blip r:embed="rId4">
            <a:alphaModFix/>
          </a:blip>
          <a:srcRect b="0" l="0" r="0" t="0"/>
          <a:stretch/>
        </p:blipFill>
        <p:spPr>
          <a:xfrm>
            <a:off x="655648" y="3761337"/>
            <a:ext cx="1210225" cy="1210225"/>
          </a:xfrm>
          <a:prstGeom prst="rect">
            <a:avLst/>
          </a:prstGeom>
          <a:noFill/>
          <a:ln>
            <a:noFill/>
          </a:ln>
        </p:spPr>
      </p:pic>
      <p:sp>
        <p:nvSpPr>
          <p:cNvPr id="704" name="Google Shape;704;p21"/>
          <p:cNvSpPr txBox="1"/>
          <p:nvPr/>
        </p:nvSpPr>
        <p:spPr>
          <a:xfrm>
            <a:off x="2139050" y="3902525"/>
            <a:ext cx="2823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accent5"/>
                </a:solidFill>
                <a:latin typeface="Fira Sans Extra Condensed"/>
                <a:ea typeface="Fira Sans Extra Condensed"/>
                <a:cs typeface="Fira Sans Extra Condensed"/>
                <a:sym typeface="Fira Sans Extra Condensed"/>
              </a:rPr>
              <a:t>For more questions click on the icon</a:t>
            </a:r>
            <a:endParaRPr b="0" i="0" sz="1400" u="none" cap="none" strike="noStrike">
              <a:solidFill>
                <a:schemeClr val="accent5"/>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2"/>
          <p:cNvSpPr txBox="1"/>
          <p:nvPr/>
        </p:nvSpPr>
        <p:spPr>
          <a:xfrm>
            <a:off x="1870952" y="1162525"/>
            <a:ext cx="54021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accent1"/>
                </a:solidFill>
                <a:latin typeface="Fira Sans Extra Condensed"/>
                <a:ea typeface="Fira Sans Extra Condensed"/>
                <a:cs typeface="Fira Sans Extra Condensed"/>
                <a:sym typeface="Fira Sans Extra Condensed"/>
              </a:rPr>
              <a:t>Deema aljuribah       Mishal Alsuwayegh       </a:t>
            </a:r>
            <a:r>
              <a:rPr b="1" i="0" lang="en" sz="1700" u="none" cap="none" strike="noStrike">
                <a:solidFill>
                  <a:schemeClr val="accent1"/>
                </a:solidFill>
                <a:highlight>
                  <a:srgbClr val="A4C2F4"/>
                </a:highlight>
                <a:latin typeface="Fira Sans Extra Condensed"/>
                <a:ea typeface="Fira Sans Extra Condensed"/>
                <a:cs typeface="Fira Sans Extra Condensed"/>
                <a:sym typeface="Fira Sans Extra Condensed"/>
              </a:rPr>
              <a:t> Waleed Alrashoud</a:t>
            </a:r>
            <a:endParaRPr b="1" i="0" sz="1700" u="none" cap="none" strike="noStrike">
              <a:solidFill>
                <a:schemeClr val="accent1"/>
              </a:solidFill>
              <a:highlight>
                <a:srgbClr val="A4C2F4"/>
              </a:highlight>
              <a:latin typeface="Fira Sans Extra Condensed"/>
              <a:ea typeface="Fira Sans Extra Condensed"/>
              <a:cs typeface="Fira Sans Extra Condensed"/>
              <a:sym typeface="Fira Sans Extra Condensed"/>
            </a:endParaRPr>
          </a:p>
        </p:txBody>
      </p:sp>
      <p:sp>
        <p:nvSpPr>
          <p:cNvPr id="710" name="Google Shape;710;p22"/>
          <p:cNvSpPr txBox="1"/>
          <p:nvPr/>
        </p:nvSpPr>
        <p:spPr>
          <a:xfrm>
            <a:off x="849251" y="2224525"/>
            <a:ext cx="3141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Maram Beyari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Raghad Alnadeef</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Hend Almogary</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Farah Alfayez</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Kadi Khalid aldoosari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Farah mohammed Alqazlan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highlight>
                  <a:srgbClr val="A4C2F4"/>
                </a:highlight>
                <a:latin typeface="Fira Sans Extra Condensed"/>
                <a:ea typeface="Fira Sans Extra Condensed"/>
                <a:cs typeface="Fira Sans Extra Condensed"/>
                <a:sym typeface="Fira Sans Extra Condensed"/>
              </a:rPr>
              <a:t>Ghada Binslmah</a:t>
            </a:r>
            <a:endParaRPr b="0" i="0" sz="1500" u="none" cap="none" strike="noStrike">
              <a:solidFill>
                <a:schemeClr val="accent1"/>
              </a:solidFill>
              <a:highlight>
                <a:srgbClr val="A4C2F4"/>
              </a:highlight>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Shatha Alshabani</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11" name="Google Shape;711;p22"/>
          <p:cNvSpPr txBox="1"/>
          <p:nvPr/>
        </p:nvSpPr>
        <p:spPr>
          <a:xfrm>
            <a:off x="2580897" y="632080"/>
            <a:ext cx="3982200" cy="61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1"/>
                </a:solidFill>
                <a:latin typeface="Fira Sans Extra Condensed"/>
                <a:ea typeface="Fira Sans Extra Condensed"/>
                <a:cs typeface="Fira Sans Extra Condensed"/>
                <a:sym typeface="Fira Sans Extra Condensed"/>
              </a:rPr>
              <a:t>Team leaders </a:t>
            </a:r>
            <a:endParaRPr b="1" i="0" sz="28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12" name="Google Shape;712;p22"/>
          <p:cNvSpPr txBox="1"/>
          <p:nvPr/>
        </p:nvSpPr>
        <p:spPr>
          <a:xfrm>
            <a:off x="2580897" y="1606828"/>
            <a:ext cx="3982200" cy="61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1"/>
                </a:solidFill>
                <a:latin typeface="Fira Sans Extra Condensed"/>
                <a:ea typeface="Fira Sans Extra Condensed"/>
                <a:cs typeface="Fira Sans Extra Condensed"/>
                <a:sym typeface="Fira Sans Extra Condensed"/>
              </a:rPr>
              <a:t>Team members </a:t>
            </a:r>
            <a:endParaRPr b="1" i="0" sz="28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13" name="Google Shape;713;p22"/>
          <p:cNvSpPr txBox="1"/>
          <p:nvPr/>
        </p:nvSpPr>
        <p:spPr>
          <a:xfrm>
            <a:off x="3076957" y="2224515"/>
            <a:ext cx="2990100" cy="249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Faisal Ali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Othman Aldraihem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Abdullah Alqarni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Rayan Alotaibi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Faisal Alkhunein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Mishari Alenezi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Bandar Almutiri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Fahad Alhelelah</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Rayan Bosaid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14" name="Google Shape;714;p22"/>
          <p:cNvSpPr txBox="1"/>
          <p:nvPr/>
        </p:nvSpPr>
        <p:spPr>
          <a:xfrm>
            <a:off x="5282812" y="2224525"/>
            <a:ext cx="3000000" cy="1800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Ibraheem Alkanhal</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Saad Alhammad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highlight>
                  <a:srgbClr val="A4C2F4"/>
                </a:highlight>
                <a:latin typeface="Fira Sans Extra Condensed"/>
                <a:ea typeface="Fira Sans Extra Condensed"/>
                <a:cs typeface="Fira Sans Extra Condensed"/>
                <a:sym typeface="Fira Sans Extra Condensed"/>
              </a:rPr>
              <a:t>Emad Almutairi</a:t>
            </a:r>
            <a:endParaRPr b="0" i="0" sz="1500" u="none" cap="none" strike="noStrike">
              <a:solidFill>
                <a:schemeClr val="accent1"/>
              </a:solidFill>
              <a:highlight>
                <a:srgbClr val="A4C2F4"/>
              </a:highlight>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Ahmad Almarshed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Salman Almutaz</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Osama Alzahrani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grpSp>
        <p:nvGrpSpPr>
          <p:cNvPr id="715" name="Google Shape;715;p22"/>
          <p:cNvGrpSpPr/>
          <p:nvPr/>
        </p:nvGrpSpPr>
        <p:grpSpPr>
          <a:xfrm>
            <a:off x="110297" y="4830090"/>
            <a:ext cx="421927" cy="264068"/>
            <a:chOff x="-1199300" y="3279250"/>
            <a:chExt cx="293025" cy="206400"/>
          </a:xfrm>
        </p:grpSpPr>
        <p:sp>
          <p:nvSpPr>
            <p:cNvPr id="716" name="Google Shape;716;p22"/>
            <p:cNvSpPr/>
            <p:nvPr/>
          </p:nvSpPr>
          <p:spPr>
            <a:xfrm>
              <a:off x="-1183550" y="3395050"/>
              <a:ext cx="261525" cy="90600"/>
            </a:xfrm>
            <a:custGeom>
              <a:rect b="b" l="l" r="r" t="t"/>
              <a:pathLst>
                <a:path extrusionOk="0" h="3624" w="10461">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2"/>
            <p:cNvSpPr/>
            <p:nvPr/>
          </p:nvSpPr>
          <p:spPr>
            <a:xfrm>
              <a:off x="-1184325" y="3279250"/>
              <a:ext cx="261500" cy="129400"/>
            </a:xfrm>
            <a:custGeom>
              <a:rect b="b" l="l" r="r" t="t"/>
              <a:pathLst>
                <a:path extrusionOk="0" h="5176" w="1046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2"/>
            <p:cNvSpPr/>
            <p:nvPr/>
          </p:nvSpPr>
          <p:spPr>
            <a:xfrm>
              <a:off x="-1199300" y="3294225"/>
              <a:ext cx="90600" cy="175650"/>
            </a:xfrm>
            <a:custGeom>
              <a:rect b="b" l="l" r="r" t="t"/>
              <a:pathLst>
                <a:path extrusionOk="0" h="7026" w="3624">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2"/>
            <p:cNvSpPr/>
            <p:nvPr/>
          </p:nvSpPr>
          <p:spPr>
            <a:xfrm>
              <a:off x="-996875" y="3294225"/>
              <a:ext cx="90600" cy="177225"/>
            </a:xfrm>
            <a:custGeom>
              <a:rect b="b" l="l" r="r" t="t"/>
              <a:pathLst>
                <a:path extrusionOk="0" h="7089" w="3624">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0" name="Google Shape;720;p22"/>
          <p:cNvSpPr txBox="1"/>
          <p:nvPr/>
        </p:nvSpPr>
        <p:spPr>
          <a:xfrm>
            <a:off x="532224" y="4763980"/>
            <a:ext cx="42675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Physio442@gmail.com</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
          <p:cNvSpPr txBox="1"/>
          <p:nvPr/>
        </p:nvSpPr>
        <p:spPr>
          <a:xfrm>
            <a:off x="216300" y="217325"/>
            <a:ext cx="8711400" cy="59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1" i="0" lang="en" sz="3000" u="none" cap="none" strike="noStrike">
                <a:solidFill>
                  <a:schemeClr val="accent5"/>
                </a:solidFill>
                <a:latin typeface="Fira Sans Extra Condensed"/>
                <a:ea typeface="Fira Sans Extra Condensed"/>
                <a:cs typeface="Fira Sans Extra Condensed"/>
                <a:sym typeface="Fira Sans Extra Condensed"/>
              </a:rPr>
              <a:t>Gas Exchange through Respiratory Membrane</a:t>
            </a:r>
            <a:endParaRPr b="0" i="0" sz="3000" u="none" cap="none" strike="noStrike">
              <a:solidFill>
                <a:schemeClr val="accent5"/>
              </a:solidFill>
              <a:latin typeface="Fira Sans Extra Condensed"/>
              <a:ea typeface="Fira Sans Extra Condensed"/>
              <a:cs typeface="Fira Sans Extra Condensed"/>
              <a:sym typeface="Fira Sans Extra Condensed"/>
            </a:endParaRPr>
          </a:p>
        </p:txBody>
      </p:sp>
      <p:sp>
        <p:nvSpPr>
          <p:cNvPr id="369" name="Google Shape;369;p3"/>
          <p:cNvSpPr txBox="1"/>
          <p:nvPr/>
        </p:nvSpPr>
        <p:spPr>
          <a:xfrm>
            <a:off x="871050" y="977975"/>
            <a:ext cx="8321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After </a:t>
            </a:r>
            <a:r>
              <a:rPr b="0" i="0" lang="en" sz="1500" u="none" cap="none" strike="noStrike">
                <a:solidFill>
                  <a:srgbClr val="A61C00"/>
                </a:solidFill>
                <a:latin typeface="Fira Sans Extra Condensed"/>
                <a:ea typeface="Fira Sans Extra Condensed"/>
                <a:cs typeface="Fira Sans Extra Condensed"/>
                <a:sym typeface="Fira Sans Extra Condensed"/>
              </a:rPr>
              <a:t>ventilation </a:t>
            </a:r>
            <a:r>
              <a:rPr b="0" i="0" lang="en" sz="1500" u="none" cap="none" strike="noStrike">
                <a:solidFill>
                  <a:srgbClr val="434343"/>
                </a:solidFill>
                <a:latin typeface="Fira Sans Extra Condensed"/>
                <a:ea typeface="Fira Sans Extra Condensed"/>
                <a:cs typeface="Fira Sans Extra Condensed"/>
                <a:sym typeface="Fira Sans Extra Condensed"/>
              </a:rPr>
              <a:t>of alveoli with fresh air the next step is → </a:t>
            </a:r>
            <a:r>
              <a:rPr b="0" i="0" lang="en" sz="1500" u="none" cap="none" strike="noStrike">
                <a:solidFill>
                  <a:srgbClr val="A61C00"/>
                </a:solidFill>
                <a:latin typeface="Fira Sans Extra Condensed"/>
                <a:ea typeface="Fira Sans Extra Condensed"/>
                <a:cs typeface="Fira Sans Extra Condensed"/>
                <a:sym typeface="Fira Sans Extra Condensed"/>
              </a:rPr>
              <a:t>diffusion </a:t>
            </a:r>
            <a:r>
              <a:rPr b="0" i="0" lang="en" sz="1500" u="none" cap="none" strike="noStrike">
                <a:solidFill>
                  <a:srgbClr val="434343"/>
                </a:solidFill>
                <a:latin typeface="Fira Sans Extra Condensed"/>
                <a:ea typeface="Fira Sans Extra Condensed"/>
                <a:cs typeface="Fira Sans Extra Condensed"/>
                <a:sym typeface="Fira Sans Extra Condensed"/>
              </a:rPr>
              <a:t>of 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&amp; co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across </a:t>
            </a:r>
            <a:r>
              <a:rPr b="0" i="0" lang="en" sz="1500" u="none" cap="none" strike="noStrike">
                <a:solidFill>
                  <a:srgbClr val="A61C00"/>
                </a:solidFill>
                <a:latin typeface="Fira Sans Extra Condensed"/>
                <a:ea typeface="Fira Sans Extra Condensed"/>
                <a:cs typeface="Fira Sans Extra Condensed"/>
                <a:sym typeface="Fira Sans Extra Condensed"/>
              </a:rPr>
              <a:t>respiratory membrane </a:t>
            </a:r>
            <a:r>
              <a:rPr b="0" i="0" lang="en" sz="1500" u="none" cap="none" strike="noStrike">
                <a:solidFill>
                  <a:srgbClr val="434343"/>
                </a:solidFill>
                <a:latin typeface="Fira Sans Extra Condensed"/>
                <a:ea typeface="Fira Sans Extra Condensed"/>
                <a:cs typeface="Fira Sans Extra Condensed"/>
                <a:sym typeface="Fira Sans Extra Condensed"/>
              </a:rPr>
              <a:t>(</a:t>
            </a:r>
            <a:r>
              <a:rPr b="0" i="0" lang="en" sz="1500" u="none" cap="none" strike="noStrike">
                <a:solidFill>
                  <a:srgbClr val="C27BA0"/>
                </a:solidFill>
                <a:latin typeface="Fira Sans Extra Condensed"/>
                <a:ea typeface="Fira Sans Extra Condensed"/>
                <a:cs typeface="Fira Sans Extra Condensed"/>
                <a:sym typeface="Fira Sans Extra Condensed"/>
              </a:rPr>
              <a:t>alveolo-capillary membrane</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370" name="Google Shape;370;p3"/>
          <p:cNvSpPr/>
          <p:nvPr/>
        </p:nvSpPr>
        <p:spPr>
          <a:xfrm>
            <a:off x="871050" y="1612900"/>
            <a:ext cx="48000" cy="914400"/>
          </a:xfrm>
          <a:prstGeom prst="rect">
            <a:avLst/>
          </a:prstGeom>
          <a:solidFill>
            <a:schemeClr val="accent6"/>
          </a:solidFill>
          <a:ln cap="flat" cmpd="sng" w="9525">
            <a:solidFill>
              <a:srgbClr val="999999">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Titillium Web"/>
              <a:ea typeface="Titillium Web"/>
              <a:cs typeface="Titillium Web"/>
              <a:sym typeface="Titillium Web"/>
            </a:endParaRPr>
          </a:p>
        </p:txBody>
      </p:sp>
      <p:sp>
        <p:nvSpPr>
          <p:cNvPr id="371" name="Google Shape;371;p3"/>
          <p:cNvSpPr txBox="1"/>
          <p:nvPr/>
        </p:nvSpPr>
        <p:spPr>
          <a:xfrm>
            <a:off x="1014650" y="1640563"/>
            <a:ext cx="6855900" cy="518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1600"/>
              <a:buFont typeface="Arial"/>
              <a:buNone/>
            </a:pPr>
            <a:r>
              <a:rPr b="0" i="0" lang="en" sz="1600" u="sng" cap="none" strike="noStrike">
                <a:solidFill>
                  <a:srgbClr val="434343"/>
                </a:solidFill>
                <a:latin typeface="Fira Sans Extra Condensed"/>
                <a:ea typeface="Fira Sans Extra Condensed"/>
                <a:cs typeface="Fira Sans Extra Condensed"/>
                <a:sym typeface="Fira Sans Extra Condensed"/>
              </a:rPr>
              <a:t>Thickness:</a:t>
            </a:r>
            <a:r>
              <a:rPr b="0" i="0" lang="en" sz="1600" u="none" cap="none" strike="noStrike">
                <a:solidFill>
                  <a:srgbClr val="434343"/>
                </a:solidFill>
                <a:latin typeface="Fira Sans Extra Condensed"/>
                <a:ea typeface="Fira Sans Extra Condensed"/>
                <a:cs typeface="Fira Sans Extra Condensed"/>
                <a:sym typeface="Fira Sans Extra Condensed"/>
              </a:rPr>
              <a:t> </a:t>
            </a:r>
            <a:r>
              <a:rPr b="0" i="0" lang="en" sz="1600" u="none" cap="none" strike="noStrike">
                <a:solidFill>
                  <a:srgbClr val="A61C00"/>
                </a:solidFill>
                <a:latin typeface="Fira Sans Extra Condensed"/>
                <a:ea typeface="Fira Sans Extra Condensed"/>
                <a:cs typeface="Fira Sans Extra Condensed"/>
                <a:sym typeface="Fira Sans Extra Condensed"/>
              </a:rPr>
              <a:t>0.2</a:t>
            </a:r>
            <a:r>
              <a:rPr b="0" i="0" lang="en" sz="1600" u="none" cap="none" strike="noStrike">
                <a:solidFill>
                  <a:srgbClr val="434343"/>
                </a:solidFill>
                <a:latin typeface="Fira Sans Extra Condensed"/>
                <a:ea typeface="Fira Sans Extra Condensed"/>
                <a:cs typeface="Fira Sans Extra Condensed"/>
                <a:sym typeface="Fira Sans Extra Condensed"/>
              </a:rPr>
              <a:t> - </a:t>
            </a:r>
            <a:r>
              <a:rPr b="0" i="0" lang="en" sz="1600" u="none" cap="none" strike="noStrike">
                <a:solidFill>
                  <a:srgbClr val="A61C00"/>
                </a:solidFill>
                <a:latin typeface="Fira Sans Extra Condensed"/>
                <a:ea typeface="Fira Sans Extra Condensed"/>
                <a:cs typeface="Fira Sans Extra Condensed"/>
                <a:sym typeface="Fira Sans Extra Condensed"/>
              </a:rPr>
              <a:t>0.6</a:t>
            </a:r>
            <a:r>
              <a:rPr b="0" i="0" lang="en" sz="1600" u="none" cap="none" strike="noStrike">
                <a:solidFill>
                  <a:srgbClr val="434343"/>
                </a:solidFill>
                <a:latin typeface="Fira Sans Extra Condensed"/>
                <a:ea typeface="Fira Sans Extra Condensed"/>
                <a:cs typeface="Fira Sans Extra Condensed"/>
                <a:sym typeface="Fira Sans Extra Condensed"/>
              </a:rPr>
              <a:t> micrometer.</a:t>
            </a:r>
            <a:endParaRPr b="0" i="0" sz="1600" u="none" cap="none" strike="noStrike">
              <a:solidFill>
                <a:srgbClr val="434343"/>
              </a:solidFill>
              <a:latin typeface="Fira Sans Extra Condensed"/>
              <a:ea typeface="Fira Sans Extra Condensed"/>
              <a:cs typeface="Fira Sans Extra Condensed"/>
              <a:sym typeface="Fira Sans Extra Condensed"/>
            </a:endParaRPr>
          </a:p>
        </p:txBody>
      </p:sp>
      <p:sp>
        <p:nvSpPr>
          <p:cNvPr id="372" name="Google Shape;372;p3"/>
          <p:cNvSpPr txBox="1"/>
          <p:nvPr/>
        </p:nvSpPr>
        <p:spPr>
          <a:xfrm>
            <a:off x="1014638" y="2068775"/>
            <a:ext cx="6855900" cy="3204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1600"/>
              <a:buFont typeface="Arial"/>
              <a:buNone/>
            </a:pPr>
            <a:r>
              <a:rPr b="0" i="0" lang="en" sz="1600" u="sng" cap="none" strike="noStrike">
                <a:solidFill>
                  <a:srgbClr val="434343"/>
                </a:solidFill>
                <a:latin typeface="Fira Sans Extra Condensed"/>
                <a:ea typeface="Fira Sans Extra Condensed"/>
                <a:cs typeface="Fira Sans Extra Condensed"/>
                <a:sym typeface="Fira Sans Extra Condensed"/>
              </a:rPr>
              <a:t>Total surface area:</a:t>
            </a:r>
            <a:r>
              <a:rPr b="0" i="0" lang="en" sz="1600" u="none" cap="none" strike="noStrike">
                <a:solidFill>
                  <a:srgbClr val="434343"/>
                </a:solidFill>
                <a:latin typeface="Fira Sans Extra Condensed"/>
                <a:ea typeface="Fira Sans Extra Condensed"/>
                <a:cs typeface="Fira Sans Extra Condensed"/>
                <a:sym typeface="Fira Sans Extra Condensed"/>
              </a:rPr>
              <a:t> </a:t>
            </a:r>
            <a:r>
              <a:rPr b="0" i="0" lang="en" sz="1600" u="none" cap="none" strike="noStrike">
                <a:solidFill>
                  <a:srgbClr val="3D85C6"/>
                </a:solidFill>
                <a:latin typeface="Fira Sans Extra Condensed"/>
                <a:ea typeface="Fira Sans Extra Condensed"/>
                <a:cs typeface="Fira Sans Extra Condensed"/>
                <a:sym typeface="Fira Sans Extra Condensed"/>
              </a:rPr>
              <a:t>50 - 100 m</a:t>
            </a:r>
            <a:r>
              <a:rPr b="0" baseline="30000" i="0" lang="en" sz="1600" u="none" cap="none" strike="noStrike">
                <a:solidFill>
                  <a:srgbClr val="3D85C6"/>
                </a:solidFill>
                <a:latin typeface="Fira Sans Extra Condensed"/>
                <a:ea typeface="Fira Sans Extra Condensed"/>
                <a:cs typeface="Fira Sans Extra Condensed"/>
                <a:sym typeface="Fira Sans Extra Condensed"/>
              </a:rPr>
              <a:t>2</a:t>
            </a:r>
            <a:r>
              <a:rPr b="0" i="0" lang="en" sz="1600" u="none" cap="none" strike="noStrike">
                <a:solidFill>
                  <a:srgbClr val="3D85C6"/>
                </a:solidFill>
                <a:latin typeface="Fira Sans Extra Condensed"/>
                <a:ea typeface="Fira Sans Extra Condensed"/>
                <a:cs typeface="Fira Sans Extra Condensed"/>
                <a:sym typeface="Fira Sans Extra Condensed"/>
              </a:rPr>
              <a:t> </a:t>
            </a:r>
            <a:r>
              <a:rPr b="0" i="0" lang="en" sz="1600" u="none" cap="none" strike="noStrike">
                <a:solidFill>
                  <a:srgbClr val="999999"/>
                </a:solidFill>
                <a:latin typeface="Fira Sans Extra Condensed"/>
                <a:ea typeface="Fira Sans Extra Condensed"/>
                <a:cs typeface="Fira Sans Extra Condensed"/>
                <a:sym typeface="Fira Sans Extra Condensed"/>
              </a:rPr>
              <a:t>or</a:t>
            </a:r>
            <a:r>
              <a:rPr b="0" i="0" lang="en" sz="1600" u="none" cap="none" strike="noStrike">
                <a:solidFill>
                  <a:srgbClr val="3D85C6"/>
                </a:solidFill>
                <a:latin typeface="Fira Sans Extra Condensed"/>
                <a:ea typeface="Fira Sans Extra Condensed"/>
                <a:cs typeface="Fira Sans Extra Condensed"/>
                <a:sym typeface="Fira Sans Extra Condensed"/>
              </a:rPr>
              <a:t> </a:t>
            </a:r>
            <a:r>
              <a:rPr b="0" i="0" lang="en" sz="1600" u="none" cap="none" strike="noStrike">
                <a:solidFill>
                  <a:srgbClr val="C27BA0"/>
                </a:solidFill>
                <a:latin typeface="Fira Sans Extra Condensed"/>
                <a:ea typeface="Fira Sans Extra Condensed"/>
                <a:cs typeface="Fira Sans Extra Condensed"/>
                <a:sym typeface="Fira Sans Extra Condensed"/>
              </a:rPr>
              <a:t>70 m</a:t>
            </a:r>
            <a:r>
              <a:rPr b="0" baseline="30000" i="0" lang="en" sz="1600" u="none" cap="none" strike="noStrike">
                <a:solidFill>
                  <a:srgbClr val="C27BA0"/>
                </a:solidFill>
                <a:latin typeface="Fira Sans Extra Condensed"/>
                <a:ea typeface="Fira Sans Extra Condensed"/>
                <a:cs typeface="Fira Sans Extra Condensed"/>
                <a:sym typeface="Fira Sans Extra Condensed"/>
              </a:rPr>
              <a:t>2</a:t>
            </a:r>
            <a:r>
              <a:rPr b="0" i="0" lang="en" sz="1600" u="none" cap="none" strike="noStrike">
                <a:solidFill>
                  <a:srgbClr val="3D85C6"/>
                </a:solidFill>
                <a:latin typeface="Fira Sans Extra Condensed"/>
                <a:ea typeface="Fira Sans Extra Condensed"/>
                <a:cs typeface="Fira Sans Extra Condensed"/>
                <a:sym typeface="Fira Sans Extra Condensed"/>
              </a:rPr>
              <a:t> in normal adult human male</a:t>
            </a:r>
            <a:r>
              <a:rPr b="0" i="0" lang="en" sz="1600" u="none" cap="none" strike="noStrike">
                <a:solidFill>
                  <a:srgbClr val="434343"/>
                </a:solidFill>
                <a:latin typeface="Fira Sans Extra Condensed"/>
                <a:ea typeface="Fira Sans Extra Condensed"/>
                <a:cs typeface="Fira Sans Extra Condensed"/>
                <a:sym typeface="Fira Sans Extra Condensed"/>
              </a:rPr>
              <a:t>.</a:t>
            </a:r>
            <a:endParaRPr b="0" i="0" sz="1600" u="none" cap="none" strike="noStrike">
              <a:solidFill>
                <a:srgbClr val="434343"/>
              </a:solidFill>
              <a:latin typeface="Fira Sans Extra Condensed"/>
              <a:ea typeface="Fira Sans Extra Condensed"/>
              <a:cs typeface="Fira Sans Extra Condensed"/>
              <a:sym typeface="Fira Sans Extra Condensed"/>
            </a:endParaRPr>
          </a:p>
        </p:txBody>
      </p:sp>
      <p:sp>
        <p:nvSpPr>
          <p:cNvPr id="373" name="Google Shape;373;p3"/>
          <p:cNvSpPr txBox="1"/>
          <p:nvPr/>
        </p:nvSpPr>
        <p:spPr>
          <a:xfrm>
            <a:off x="823050" y="2901088"/>
            <a:ext cx="7924500" cy="392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Total quantity of </a:t>
            </a:r>
            <a:r>
              <a:rPr b="0" i="0" lang="en" sz="1500" u="none" cap="none" strike="noStrike">
                <a:solidFill>
                  <a:srgbClr val="A61C00"/>
                </a:solidFill>
                <a:latin typeface="Fira Sans Extra Condensed"/>
                <a:ea typeface="Fira Sans Extra Condensed"/>
                <a:cs typeface="Fira Sans Extra Condensed"/>
                <a:sym typeface="Fira Sans Extra Condensed"/>
              </a:rPr>
              <a:t>blood</a:t>
            </a:r>
            <a:r>
              <a:rPr b="0" i="0" lang="en" sz="1500" u="none" cap="none" strike="noStrike">
                <a:solidFill>
                  <a:srgbClr val="434343"/>
                </a:solidFill>
                <a:latin typeface="Fira Sans Extra Condensed"/>
                <a:ea typeface="Fira Sans Extra Condensed"/>
                <a:cs typeface="Fira Sans Extra Condensed"/>
                <a:sym typeface="Fira Sans Extra Condensed"/>
              </a:rPr>
              <a:t> in lungs’ </a:t>
            </a:r>
            <a:r>
              <a:rPr b="0" i="0" lang="en" sz="1500" u="none" cap="none" strike="noStrike">
                <a:solidFill>
                  <a:srgbClr val="CC4125"/>
                </a:solidFill>
                <a:latin typeface="Fira Sans Extra Condensed"/>
                <a:ea typeface="Fira Sans Extra Condensed"/>
                <a:cs typeface="Fira Sans Extra Condensed"/>
                <a:sym typeface="Fira Sans Extra Condensed"/>
              </a:rPr>
              <a:t>capillaries</a:t>
            </a:r>
            <a:r>
              <a:rPr b="0" i="0" lang="en" sz="1500" u="none" cap="none" strike="noStrike">
                <a:solidFill>
                  <a:srgbClr val="434343"/>
                </a:solidFill>
                <a:latin typeface="Fira Sans Extra Condensed"/>
                <a:ea typeface="Fira Sans Extra Condensed"/>
                <a:cs typeface="Fira Sans Extra Condensed"/>
                <a:sym typeface="Fira Sans Extra Condensed"/>
              </a:rPr>
              <a:t> at any given instant: </a:t>
            </a:r>
            <a:r>
              <a:rPr b="0" i="0" lang="en" sz="1500" u="none" cap="none" strike="noStrike">
                <a:solidFill>
                  <a:srgbClr val="A61C00"/>
                </a:solidFill>
                <a:latin typeface="Fira Sans Extra Condensed"/>
                <a:ea typeface="Fira Sans Extra Condensed"/>
                <a:cs typeface="Fira Sans Extra Condensed"/>
                <a:sym typeface="Fira Sans Extra Condensed"/>
              </a:rPr>
              <a:t>60 - 140</a:t>
            </a:r>
            <a:r>
              <a:rPr b="0" i="0" lang="en" sz="1500" u="none" cap="none" strike="noStrike">
                <a:solidFill>
                  <a:srgbClr val="434343"/>
                </a:solidFill>
                <a:latin typeface="Fira Sans Extra Condensed"/>
                <a:ea typeface="Fira Sans Extra Condensed"/>
                <a:cs typeface="Fira Sans Extra Condensed"/>
                <a:sym typeface="Fira Sans Extra Condensed"/>
              </a:rPr>
              <a:t> ml.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374" name="Google Shape;374;p3"/>
          <p:cNvSpPr txBox="1"/>
          <p:nvPr/>
        </p:nvSpPr>
        <p:spPr>
          <a:xfrm>
            <a:off x="379300" y="3200800"/>
            <a:ext cx="6684600" cy="849600"/>
          </a:xfrm>
          <a:prstGeom prst="rect">
            <a:avLst/>
          </a:prstGeom>
          <a:noFill/>
          <a:ln>
            <a:noFill/>
          </a:ln>
        </p:spPr>
        <p:txBody>
          <a:bodyPr anchorCtr="0" anchor="t" bIns="91425" lIns="91425" spcFirstLastPara="1" rIns="91425" wrap="square" tIns="91425">
            <a:spAutoFit/>
          </a:bodyPr>
          <a:lstStyle/>
          <a:p>
            <a:pPr indent="0" lvl="0" marL="457200" marR="0" rtl="0" algn="l">
              <a:lnSpc>
                <a:spcPct val="90000"/>
              </a:lnSpc>
              <a:spcBef>
                <a:spcPts val="80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This small amount of blood spread over the entire surface of a 25 × 30-foot floor → it is easy to understand the rapidity (سرعة) of the respiratory exchange of O</a:t>
            </a:r>
            <a:r>
              <a:rPr b="0" baseline="-25000" i="0" lang="en" sz="1500" u="none" cap="none" strike="noStrike">
                <a:solidFill>
                  <a:srgbClr val="C27BA0"/>
                </a:solidFill>
                <a:latin typeface="Fira Sans Extra Condensed"/>
                <a:ea typeface="Fira Sans Extra Condensed"/>
                <a:cs typeface="Fira Sans Extra Condensed"/>
                <a:sym typeface="Fira Sans Extra Condensed"/>
              </a:rPr>
              <a:t>2</a:t>
            </a:r>
            <a:r>
              <a:rPr b="0" i="0" lang="en" sz="1500" u="none" cap="none" strike="noStrike">
                <a:solidFill>
                  <a:srgbClr val="C27BA0"/>
                </a:solidFill>
                <a:latin typeface="Fira Sans Extra Condensed"/>
                <a:ea typeface="Fira Sans Extra Condensed"/>
                <a:cs typeface="Fira Sans Extra Condensed"/>
                <a:sym typeface="Fira Sans Extra Condensed"/>
              </a:rPr>
              <a:t> &amp; CO</a:t>
            </a:r>
            <a:r>
              <a:rPr b="0" baseline="-25000" i="0" lang="en" sz="1500" u="none" cap="none" strike="noStrike">
                <a:solidFill>
                  <a:srgbClr val="C27BA0"/>
                </a:solidFill>
                <a:latin typeface="Fira Sans Extra Condensed"/>
                <a:ea typeface="Fira Sans Extra Condensed"/>
                <a:cs typeface="Fira Sans Extra Condensed"/>
                <a:sym typeface="Fira Sans Extra Condensed"/>
              </a:rPr>
              <a:t>2</a:t>
            </a:r>
            <a:r>
              <a:rPr b="0" i="0" lang="en" sz="1500" u="none" cap="none" strike="noStrike">
                <a:solidFill>
                  <a:srgbClr val="C27BA0"/>
                </a:solidFill>
                <a:latin typeface="Fira Sans Extra Condensed"/>
                <a:ea typeface="Fira Sans Extra Condensed"/>
                <a:cs typeface="Fira Sans Extra Condensed"/>
                <a:sym typeface="Fira Sans Extra Condensed"/>
              </a:rPr>
              <a:t>.</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34343"/>
              </a:solidFill>
              <a:latin typeface="Fira Sans Extra Condensed"/>
              <a:ea typeface="Fira Sans Extra Condensed"/>
              <a:cs typeface="Fira Sans Extra Condensed"/>
              <a:sym typeface="Fira Sans Extra Condensed"/>
            </a:endParaRPr>
          </a:p>
        </p:txBody>
      </p:sp>
      <p:sp>
        <p:nvSpPr>
          <p:cNvPr id="375" name="Google Shape;375;p3"/>
          <p:cNvSpPr txBox="1"/>
          <p:nvPr/>
        </p:nvSpPr>
        <p:spPr>
          <a:xfrm>
            <a:off x="216300" y="4035325"/>
            <a:ext cx="2780700" cy="8619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666666"/>
                </a:solidFill>
                <a:latin typeface="Fira Sans Extra Condensed"/>
                <a:ea typeface="Fira Sans Extra Condensed"/>
                <a:cs typeface="Fira Sans Extra Condensed"/>
                <a:sym typeface="Fira Sans Extra Condensed"/>
              </a:rPr>
              <a:t>EXTRA:</a:t>
            </a:r>
            <a:endParaRPr b="0" i="0" sz="11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666666"/>
                </a:solidFill>
                <a:latin typeface="Fira Sans Extra Condensed"/>
                <a:ea typeface="Fira Sans Extra Condensed"/>
                <a:cs typeface="Fira Sans Extra Condensed"/>
                <a:sym typeface="Fira Sans Extra Condensed"/>
              </a:rPr>
              <a:t>diffusion=انتشار الغازات</a:t>
            </a:r>
            <a:endParaRPr b="0" i="0" sz="11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666666"/>
                </a:solidFill>
                <a:latin typeface="Fira Sans Extra Condensed"/>
                <a:ea typeface="Fira Sans Extra Condensed"/>
                <a:cs typeface="Fira Sans Extra Condensed"/>
                <a:sym typeface="Fira Sans Extra Condensed"/>
              </a:rPr>
              <a:t>The thickness of membrane is 0.2 (too thin) to make the passage of gases easier</a:t>
            </a:r>
            <a:endParaRPr b="0" i="0" sz="1100" u="none" cap="none" strike="noStrike">
              <a:solidFill>
                <a:srgbClr val="666666"/>
              </a:solidFill>
              <a:latin typeface="Fira Sans Extra Condensed"/>
              <a:ea typeface="Fira Sans Extra Condensed"/>
              <a:cs typeface="Fira Sans Extra Condensed"/>
              <a:sym typeface="Fira Sans Extra Condensed"/>
            </a:endParaRPr>
          </a:p>
        </p:txBody>
      </p:sp>
      <p:pic>
        <p:nvPicPr>
          <p:cNvPr id="376" name="Google Shape;376;p3"/>
          <p:cNvPicPr preferRelativeResize="0"/>
          <p:nvPr/>
        </p:nvPicPr>
        <p:blipFill rotWithShape="1">
          <a:blip r:embed="rId3">
            <a:alphaModFix/>
          </a:blip>
          <a:srcRect b="0" l="0" r="0" t="0"/>
          <a:stretch/>
        </p:blipFill>
        <p:spPr>
          <a:xfrm>
            <a:off x="8047062" y="3120900"/>
            <a:ext cx="1010964" cy="914400"/>
          </a:xfrm>
          <a:prstGeom prst="rect">
            <a:avLst/>
          </a:prstGeom>
          <a:noFill/>
          <a:ln cap="flat" cmpd="sng" w="19050">
            <a:solidFill>
              <a:srgbClr val="3D85C6"/>
            </a:solidFill>
            <a:prstDash val="solid"/>
            <a:round/>
            <a:headEnd len="sm" w="sm" type="none"/>
            <a:tailEnd len="sm" w="sm" type="none"/>
          </a:ln>
        </p:spPr>
      </p:pic>
      <p:pic>
        <p:nvPicPr>
          <p:cNvPr id="377" name="Google Shape;377;p3"/>
          <p:cNvPicPr preferRelativeResize="0"/>
          <p:nvPr/>
        </p:nvPicPr>
        <p:blipFill rotWithShape="1">
          <a:blip r:embed="rId4">
            <a:alphaModFix/>
          </a:blip>
          <a:srcRect b="0" l="0" r="6181" t="0"/>
          <a:stretch/>
        </p:blipFill>
        <p:spPr>
          <a:xfrm>
            <a:off x="8069370" y="1470313"/>
            <a:ext cx="966330" cy="1517326"/>
          </a:xfrm>
          <a:prstGeom prst="rect">
            <a:avLst/>
          </a:prstGeom>
          <a:noFill/>
          <a:ln cap="flat" cmpd="sng" w="19050">
            <a:solidFill>
              <a:srgbClr val="434343"/>
            </a:solidFill>
            <a:prstDash val="solid"/>
            <a:round/>
            <a:headEnd len="sm" w="sm" type="none"/>
            <a:tailEnd len="sm" w="sm" type="none"/>
          </a:ln>
        </p:spPr>
      </p:pic>
      <p:sp>
        <p:nvSpPr>
          <p:cNvPr id="378" name="Google Shape;378;p3"/>
          <p:cNvSpPr/>
          <p:nvPr/>
        </p:nvSpPr>
        <p:spPr>
          <a:xfrm>
            <a:off x="565955" y="1105126"/>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379" name="Google Shape;379;p3"/>
          <p:cNvSpPr/>
          <p:nvPr/>
        </p:nvSpPr>
        <p:spPr>
          <a:xfrm>
            <a:off x="565955" y="2999351"/>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4"/>
          <p:cNvPicPr preferRelativeResize="0"/>
          <p:nvPr/>
        </p:nvPicPr>
        <p:blipFill rotWithShape="1">
          <a:blip r:embed="rId4">
            <a:alphaModFix/>
          </a:blip>
          <a:srcRect b="0" l="0" r="0" t="0"/>
          <a:stretch/>
        </p:blipFill>
        <p:spPr>
          <a:xfrm>
            <a:off x="7159725" y="743875"/>
            <a:ext cx="1902301" cy="1587655"/>
          </a:xfrm>
          <a:prstGeom prst="rect">
            <a:avLst/>
          </a:prstGeom>
          <a:noFill/>
          <a:ln cap="flat" cmpd="sng" w="19050">
            <a:solidFill>
              <a:srgbClr val="3D85C6"/>
            </a:solidFill>
            <a:prstDash val="solid"/>
            <a:round/>
            <a:headEnd len="sm" w="sm" type="none"/>
            <a:tailEnd len="sm" w="sm" type="none"/>
          </a:ln>
        </p:spPr>
      </p:pic>
      <p:sp>
        <p:nvSpPr>
          <p:cNvPr id="385" name="Google Shape;385;p4"/>
          <p:cNvSpPr/>
          <p:nvPr/>
        </p:nvSpPr>
        <p:spPr>
          <a:xfrm>
            <a:off x="354330" y="898225"/>
            <a:ext cx="34500" cy="3863400"/>
          </a:xfrm>
          <a:prstGeom prst="rect">
            <a:avLst/>
          </a:prstGeom>
          <a:solidFill>
            <a:srgbClr val="999999"/>
          </a:solidFill>
          <a:ln cap="flat" cmpd="sng" w="9525">
            <a:solidFill>
              <a:srgbClr val="999999">
                <a:alpha val="0"/>
              </a:srgb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386" name="Google Shape;386;p4"/>
          <p:cNvSpPr/>
          <p:nvPr/>
        </p:nvSpPr>
        <p:spPr>
          <a:xfrm>
            <a:off x="265055" y="982176"/>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387" name="Google Shape;387;p4"/>
          <p:cNvSpPr/>
          <p:nvPr/>
        </p:nvSpPr>
        <p:spPr>
          <a:xfrm>
            <a:off x="265055" y="1667581"/>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388" name="Google Shape;388;p4"/>
          <p:cNvSpPr/>
          <p:nvPr/>
        </p:nvSpPr>
        <p:spPr>
          <a:xfrm>
            <a:off x="265055" y="2352987"/>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389" name="Google Shape;389;p4"/>
          <p:cNvSpPr/>
          <p:nvPr/>
        </p:nvSpPr>
        <p:spPr>
          <a:xfrm>
            <a:off x="265055" y="3038392"/>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390" name="Google Shape;390;p4"/>
          <p:cNvSpPr/>
          <p:nvPr/>
        </p:nvSpPr>
        <p:spPr>
          <a:xfrm>
            <a:off x="265055" y="3723798"/>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391" name="Google Shape;391;p4"/>
          <p:cNvSpPr txBox="1"/>
          <p:nvPr/>
        </p:nvSpPr>
        <p:spPr>
          <a:xfrm>
            <a:off x="597311" y="870835"/>
            <a:ext cx="453600" cy="418500"/>
          </a:xfrm>
          <a:prstGeom prst="rect">
            <a:avLst/>
          </a:prstGeom>
          <a:noFill/>
          <a:ln cap="flat" cmpd="sng" w="9525">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n" sz="2100" u="none" cap="none" strike="noStrike">
                <a:solidFill>
                  <a:srgbClr val="434343"/>
                </a:solidFill>
                <a:latin typeface="Titillium Web"/>
                <a:ea typeface="Titillium Web"/>
                <a:cs typeface="Titillium Web"/>
                <a:sym typeface="Titillium Web"/>
              </a:rPr>
              <a:t>1</a:t>
            </a:r>
            <a:endParaRPr b="1" i="0" sz="2100" u="none" cap="none" strike="noStrike">
              <a:solidFill>
                <a:srgbClr val="434343"/>
              </a:solidFill>
              <a:latin typeface="Titillium Web"/>
              <a:ea typeface="Titillium Web"/>
              <a:cs typeface="Titillium Web"/>
              <a:sym typeface="Titillium Web"/>
            </a:endParaRPr>
          </a:p>
        </p:txBody>
      </p:sp>
      <p:sp>
        <p:nvSpPr>
          <p:cNvPr id="392" name="Google Shape;392;p4"/>
          <p:cNvSpPr txBox="1"/>
          <p:nvPr/>
        </p:nvSpPr>
        <p:spPr>
          <a:xfrm>
            <a:off x="597311" y="1556227"/>
            <a:ext cx="453600" cy="418500"/>
          </a:xfrm>
          <a:prstGeom prst="rect">
            <a:avLst/>
          </a:prstGeom>
          <a:noFill/>
          <a:ln cap="flat" cmpd="sng" w="9525">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n" sz="2100" u="none" cap="none" strike="noStrike">
                <a:solidFill>
                  <a:srgbClr val="434343"/>
                </a:solidFill>
                <a:latin typeface="Titillium Web"/>
                <a:ea typeface="Titillium Web"/>
                <a:cs typeface="Titillium Web"/>
                <a:sym typeface="Titillium Web"/>
              </a:rPr>
              <a:t>2</a:t>
            </a:r>
            <a:endParaRPr b="1" i="0" sz="2100" u="none" cap="none" strike="noStrike">
              <a:solidFill>
                <a:srgbClr val="434343"/>
              </a:solidFill>
              <a:latin typeface="Titillium Web"/>
              <a:ea typeface="Titillium Web"/>
              <a:cs typeface="Titillium Web"/>
              <a:sym typeface="Titillium Web"/>
            </a:endParaRPr>
          </a:p>
        </p:txBody>
      </p:sp>
      <p:sp>
        <p:nvSpPr>
          <p:cNvPr id="393" name="Google Shape;393;p4"/>
          <p:cNvSpPr txBox="1"/>
          <p:nvPr/>
        </p:nvSpPr>
        <p:spPr>
          <a:xfrm>
            <a:off x="591510" y="2241617"/>
            <a:ext cx="453600" cy="418500"/>
          </a:xfrm>
          <a:prstGeom prst="rect">
            <a:avLst/>
          </a:prstGeom>
          <a:noFill/>
          <a:ln cap="flat" cmpd="sng" w="9525">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n" sz="2100" u="none" cap="none" strike="noStrike">
                <a:solidFill>
                  <a:srgbClr val="434343"/>
                </a:solidFill>
                <a:latin typeface="Titillium Web"/>
                <a:ea typeface="Titillium Web"/>
                <a:cs typeface="Titillium Web"/>
                <a:sym typeface="Titillium Web"/>
              </a:rPr>
              <a:t>3</a:t>
            </a:r>
            <a:endParaRPr b="1" i="0" sz="2100" u="none" cap="none" strike="noStrike">
              <a:solidFill>
                <a:srgbClr val="434343"/>
              </a:solidFill>
              <a:latin typeface="Titillium Web"/>
              <a:ea typeface="Titillium Web"/>
              <a:cs typeface="Titillium Web"/>
              <a:sym typeface="Titillium Web"/>
            </a:endParaRPr>
          </a:p>
        </p:txBody>
      </p:sp>
      <p:sp>
        <p:nvSpPr>
          <p:cNvPr id="394" name="Google Shape;394;p4"/>
          <p:cNvSpPr txBox="1"/>
          <p:nvPr/>
        </p:nvSpPr>
        <p:spPr>
          <a:xfrm>
            <a:off x="597311" y="2927021"/>
            <a:ext cx="453600" cy="418500"/>
          </a:xfrm>
          <a:prstGeom prst="rect">
            <a:avLst/>
          </a:prstGeom>
          <a:noFill/>
          <a:ln cap="flat" cmpd="sng" w="9525">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n" sz="2100" u="none" cap="none" strike="noStrike">
                <a:solidFill>
                  <a:srgbClr val="434343"/>
                </a:solidFill>
                <a:latin typeface="Titillium Web"/>
                <a:ea typeface="Titillium Web"/>
                <a:cs typeface="Titillium Web"/>
                <a:sym typeface="Titillium Web"/>
              </a:rPr>
              <a:t>4</a:t>
            </a:r>
            <a:endParaRPr b="1" i="0" sz="2100" u="none" cap="none" strike="noStrike">
              <a:solidFill>
                <a:srgbClr val="434343"/>
              </a:solidFill>
              <a:latin typeface="Titillium Web"/>
              <a:ea typeface="Titillium Web"/>
              <a:cs typeface="Titillium Web"/>
              <a:sym typeface="Titillium Web"/>
            </a:endParaRPr>
          </a:p>
        </p:txBody>
      </p:sp>
      <p:sp>
        <p:nvSpPr>
          <p:cNvPr id="395" name="Google Shape;395;p4"/>
          <p:cNvSpPr txBox="1"/>
          <p:nvPr/>
        </p:nvSpPr>
        <p:spPr>
          <a:xfrm>
            <a:off x="580502" y="3612436"/>
            <a:ext cx="487200" cy="418500"/>
          </a:xfrm>
          <a:prstGeom prst="rect">
            <a:avLst/>
          </a:prstGeom>
          <a:noFill/>
          <a:ln cap="flat" cmpd="sng" w="9525">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n" sz="2100" u="none" cap="none" strike="noStrike">
                <a:solidFill>
                  <a:srgbClr val="434343"/>
                </a:solidFill>
                <a:latin typeface="Titillium Web"/>
                <a:ea typeface="Titillium Web"/>
                <a:cs typeface="Titillium Web"/>
                <a:sym typeface="Titillium Web"/>
              </a:rPr>
              <a:t>5</a:t>
            </a:r>
            <a:endParaRPr b="1" i="0" sz="2100" u="none" cap="none" strike="noStrike">
              <a:solidFill>
                <a:srgbClr val="434343"/>
              </a:solidFill>
              <a:latin typeface="Titillium Web"/>
              <a:ea typeface="Titillium Web"/>
              <a:cs typeface="Titillium Web"/>
              <a:sym typeface="Titillium Web"/>
            </a:endParaRPr>
          </a:p>
        </p:txBody>
      </p:sp>
      <p:sp>
        <p:nvSpPr>
          <p:cNvPr id="396" name="Google Shape;396;p4"/>
          <p:cNvSpPr txBox="1"/>
          <p:nvPr/>
        </p:nvSpPr>
        <p:spPr>
          <a:xfrm>
            <a:off x="1034755" y="870825"/>
            <a:ext cx="6781800" cy="41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1600" u="none" cap="none" strike="noStrike">
                <a:solidFill>
                  <a:srgbClr val="434343"/>
                </a:solidFill>
                <a:latin typeface="Fira Sans Extra Condensed"/>
                <a:ea typeface="Fira Sans Extra Condensed"/>
                <a:cs typeface="Fira Sans Extra Condensed"/>
                <a:sym typeface="Fira Sans Extra Condensed"/>
              </a:rPr>
              <a:t>A layer of </a:t>
            </a:r>
            <a:r>
              <a:rPr b="0" i="0" lang="en" sz="1600" u="none" cap="none" strike="noStrike">
                <a:solidFill>
                  <a:srgbClr val="A61C00"/>
                </a:solidFill>
                <a:latin typeface="Fira Sans Extra Condensed"/>
                <a:ea typeface="Fira Sans Extra Condensed"/>
                <a:cs typeface="Fira Sans Extra Condensed"/>
                <a:sym typeface="Fira Sans Extra Condensed"/>
              </a:rPr>
              <a:t>fluid </a:t>
            </a:r>
            <a:r>
              <a:rPr b="0" i="0" lang="en" sz="1600" u="none" cap="none" strike="noStrike">
                <a:solidFill>
                  <a:srgbClr val="434343"/>
                </a:solidFill>
                <a:latin typeface="Fira Sans Extra Condensed"/>
                <a:ea typeface="Fira Sans Extra Condensed"/>
                <a:cs typeface="Fira Sans Extra Condensed"/>
                <a:sym typeface="Fira Sans Extra Condensed"/>
              </a:rPr>
              <a:t>containing </a:t>
            </a:r>
            <a:r>
              <a:rPr b="0" i="0" lang="en" sz="1600" u="none" cap="none" strike="noStrike">
                <a:solidFill>
                  <a:srgbClr val="A61C00"/>
                </a:solidFill>
                <a:latin typeface="Fira Sans Extra Condensed"/>
                <a:ea typeface="Fira Sans Extra Condensed"/>
                <a:cs typeface="Fira Sans Extra Condensed"/>
                <a:sym typeface="Fira Sans Extra Condensed"/>
              </a:rPr>
              <a:t>surfactant </a:t>
            </a:r>
            <a:r>
              <a:rPr b="0" i="0" lang="en" sz="1600" u="none" cap="none" strike="noStrike">
                <a:solidFill>
                  <a:srgbClr val="434343"/>
                </a:solidFill>
                <a:latin typeface="Fira Sans Extra Condensed"/>
                <a:ea typeface="Fira Sans Extra Condensed"/>
                <a:cs typeface="Fira Sans Extra Condensed"/>
                <a:sym typeface="Fira Sans Extra Condensed"/>
              </a:rPr>
              <a:t>that lines alveolus &amp; </a:t>
            </a:r>
            <a:endParaRPr b="0" i="0" sz="16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900"/>
              <a:buFont typeface="Arial"/>
              <a:buNone/>
            </a:pPr>
            <a:r>
              <a:rPr b="0" i="0" lang="en" sz="1600" u="none" cap="none" strike="noStrike">
                <a:solidFill>
                  <a:srgbClr val="434343"/>
                </a:solidFill>
                <a:latin typeface="Fira Sans Extra Condensed"/>
                <a:ea typeface="Fira Sans Extra Condensed"/>
                <a:cs typeface="Fira Sans Extra Condensed"/>
                <a:sym typeface="Fira Sans Extra Condensed"/>
              </a:rPr>
              <a:t>reduces surface tension of alveolar fluid.</a:t>
            </a:r>
            <a:endParaRPr b="0" i="0" sz="1600" u="none" cap="none" strike="noStrike">
              <a:solidFill>
                <a:srgbClr val="434343"/>
              </a:solidFill>
              <a:latin typeface="Fira Sans Extra Condensed"/>
              <a:ea typeface="Fira Sans Extra Condensed"/>
              <a:cs typeface="Fira Sans Extra Condensed"/>
              <a:sym typeface="Fira Sans Extra Condensed"/>
            </a:endParaRPr>
          </a:p>
        </p:txBody>
      </p:sp>
      <p:sp>
        <p:nvSpPr>
          <p:cNvPr id="397" name="Google Shape;397;p4"/>
          <p:cNvSpPr txBox="1"/>
          <p:nvPr/>
        </p:nvSpPr>
        <p:spPr>
          <a:xfrm>
            <a:off x="1062375" y="1556229"/>
            <a:ext cx="6455400" cy="4185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600" u="none" cap="none" strike="noStrike">
                <a:solidFill>
                  <a:srgbClr val="A61C00"/>
                </a:solidFill>
                <a:latin typeface="Fira Sans Extra Condensed"/>
                <a:ea typeface="Fira Sans Extra Condensed"/>
                <a:cs typeface="Fira Sans Extra Condensed"/>
                <a:sym typeface="Fira Sans Extra Condensed"/>
              </a:rPr>
              <a:t>Alveolar epithelium</a:t>
            </a:r>
            <a:r>
              <a:rPr b="0" i="0" lang="en" sz="1600" u="none" cap="none" strike="noStrike">
                <a:solidFill>
                  <a:srgbClr val="434343"/>
                </a:solidFill>
                <a:latin typeface="Fira Sans Extra Condensed"/>
                <a:ea typeface="Fira Sans Extra Condensed"/>
                <a:cs typeface="Fira Sans Extra Condensed"/>
                <a:sym typeface="Fira Sans Extra Condensed"/>
              </a:rPr>
              <a:t>, which is composed of thin </a:t>
            </a:r>
            <a:r>
              <a:rPr b="0" i="0" lang="en" sz="1500" u="none" cap="none" strike="noStrike">
                <a:solidFill>
                  <a:srgbClr val="A61C00"/>
                </a:solidFill>
                <a:latin typeface="Fira Sans Extra Condensed"/>
                <a:ea typeface="Fira Sans Extra Condensed"/>
                <a:cs typeface="Fira Sans Extra Condensed"/>
                <a:sym typeface="Fira Sans Extra Condensed"/>
              </a:rPr>
              <a:t>epithelial </a:t>
            </a:r>
            <a:r>
              <a:rPr b="0" i="0" lang="en" sz="1600" u="none" cap="none" strike="noStrike">
                <a:solidFill>
                  <a:srgbClr val="434343"/>
                </a:solidFill>
                <a:latin typeface="Fira Sans Extra Condensed"/>
                <a:ea typeface="Fira Sans Extra Condensed"/>
                <a:cs typeface="Fira Sans Extra Condensed"/>
                <a:sym typeface="Fira Sans Extra Condensed"/>
              </a:rPr>
              <a:t>cells.</a:t>
            </a:r>
            <a:endParaRPr b="0" i="0" sz="1200" u="none" cap="none" strike="noStrike">
              <a:solidFill>
                <a:srgbClr val="434343"/>
              </a:solidFill>
              <a:latin typeface="Fira Sans Extra Condensed"/>
              <a:ea typeface="Fira Sans Extra Condensed"/>
              <a:cs typeface="Fira Sans Extra Condensed"/>
              <a:sym typeface="Fira Sans Extra Condensed"/>
            </a:endParaRPr>
          </a:p>
        </p:txBody>
      </p:sp>
      <p:sp>
        <p:nvSpPr>
          <p:cNvPr id="398" name="Google Shape;398;p4"/>
          <p:cNvSpPr txBox="1"/>
          <p:nvPr/>
        </p:nvSpPr>
        <p:spPr>
          <a:xfrm>
            <a:off x="1062381" y="2241625"/>
            <a:ext cx="3923400" cy="4185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600" u="none" cap="none" strike="noStrike">
                <a:solidFill>
                  <a:srgbClr val="434343"/>
                </a:solidFill>
                <a:latin typeface="Fira Sans Extra Condensed"/>
                <a:ea typeface="Fira Sans Extra Condensed"/>
                <a:cs typeface="Fira Sans Extra Condensed"/>
                <a:sym typeface="Fira Sans Extra Condensed"/>
              </a:rPr>
              <a:t>An epithelial </a:t>
            </a:r>
            <a:r>
              <a:rPr b="0" i="0" lang="en" sz="1600" u="none" cap="none" strike="noStrike">
                <a:solidFill>
                  <a:srgbClr val="A61C00"/>
                </a:solidFill>
                <a:latin typeface="Fira Sans Extra Condensed"/>
                <a:ea typeface="Fira Sans Extra Condensed"/>
                <a:cs typeface="Fira Sans Extra Condensed"/>
                <a:sym typeface="Fira Sans Extra Condensed"/>
              </a:rPr>
              <a:t>basement membrane.</a:t>
            </a:r>
            <a:endParaRPr b="0" i="0" sz="1200" u="none" cap="none" strike="noStrike">
              <a:solidFill>
                <a:srgbClr val="A61C00"/>
              </a:solidFill>
              <a:latin typeface="Fira Sans Extra Condensed"/>
              <a:ea typeface="Fira Sans Extra Condensed"/>
              <a:cs typeface="Fira Sans Extra Condensed"/>
              <a:sym typeface="Fira Sans Extra Condensed"/>
            </a:endParaRPr>
          </a:p>
        </p:txBody>
      </p:sp>
      <p:sp>
        <p:nvSpPr>
          <p:cNvPr id="399" name="Google Shape;399;p4"/>
          <p:cNvSpPr txBox="1"/>
          <p:nvPr/>
        </p:nvSpPr>
        <p:spPr>
          <a:xfrm>
            <a:off x="1062380" y="2927000"/>
            <a:ext cx="6753900" cy="4185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600" u="none" cap="none" strike="noStrike">
                <a:solidFill>
                  <a:srgbClr val="434343"/>
                </a:solidFill>
                <a:latin typeface="Fira Sans Extra Condensed"/>
                <a:ea typeface="Fira Sans Extra Condensed"/>
                <a:cs typeface="Fira Sans Extra Condensed"/>
                <a:sym typeface="Fira Sans Extra Condensed"/>
              </a:rPr>
              <a:t>A thin </a:t>
            </a:r>
            <a:r>
              <a:rPr b="0" i="0" lang="en" sz="1600" u="none" cap="none" strike="noStrike">
                <a:solidFill>
                  <a:srgbClr val="A61C00"/>
                </a:solidFill>
                <a:latin typeface="Fira Sans Extra Condensed"/>
                <a:ea typeface="Fira Sans Extra Condensed"/>
                <a:cs typeface="Fira Sans Extra Condensed"/>
                <a:sym typeface="Fira Sans Extra Condensed"/>
              </a:rPr>
              <a:t>interstitial space</a:t>
            </a:r>
            <a:r>
              <a:rPr b="0" i="0" lang="en" sz="1600" u="none" cap="none" strike="noStrike">
                <a:solidFill>
                  <a:srgbClr val="434343"/>
                </a:solidFill>
                <a:latin typeface="Fira Sans Extra Condensed"/>
                <a:ea typeface="Fira Sans Extra Condensed"/>
                <a:cs typeface="Fira Sans Extra Condensed"/>
                <a:sym typeface="Fira Sans Extra Condensed"/>
              </a:rPr>
              <a:t> between alveolar epithelium &amp; capillary membrane.</a:t>
            </a:r>
            <a:endParaRPr b="0" i="0" sz="1200" u="none" cap="none" strike="noStrike">
              <a:solidFill>
                <a:srgbClr val="434343"/>
              </a:solidFill>
              <a:latin typeface="Fira Sans Extra Condensed"/>
              <a:ea typeface="Fira Sans Extra Condensed"/>
              <a:cs typeface="Fira Sans Extra Condensed"/>
              <a:sym typeface="Fira Sans Extra Condensed"/>
            </a:endParaRPr>
          </a:p>
        </p:txBody>
      </p:sp>
      <p:sp>
        <p:nvSpPr>
          <p:cNvPr id="400" name="Google Shape;400;p4"/>
          <p:cNvSpPr txBox="1"/>
          <p:nvPr/>
        </p:nvSpPr>
        <p:spPr>
          <a:xfrm>
            <a:off x="1062375" y="3545325"/>
            <a:ext cx="6204900" cy="41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600" u="none" cap="none" strike="noStrike">
                <a:solidFill>
                  <a:srgbClr val="434343"/>
                </a:solidFill>
                <a:latin typeface="Fira Sans Extra Condensed"/>
                <a:ea typeface="Fira Sans Extra Condensed"/>
                <a:cs typeface="Fira Sans Extra Condensed"/>
                <a:sym typeface="Fira Sans Extra Condensed"/>
              </a:rPr>
              <a:t>A </a:t>
            </a:r>
            <a:r>
              <a:rPr b="0" i="0" lang="en" sz="1600" u="none" cap="none" strike="noStrike">
                <a:solidFill>
                  <a:srgbClr val="A61C00"/>
                </a:solidFill>
                <a:latin typeface="Fira Sans Extra Condensed"/>
                <a:ea typeface="Fira Sans Extra Condensed"/>
                <a:cs typeface="Fira Sans Extra Condensed"/>
                <a:sym typeface="Fira Sans Extra Condensed"/>
              </a:rPr>
              <a:t>capillary basement membrane</a:t>
            </a:r>
            <a:r>
              <a:rPr b="0" i="0" lang="en" sz="1600" u="none" cap="none" strike="noStrike">
                <a:solidFill>
                  <a:srgbClr val="434343"/>
                </a:solidFill>
                <a:latin typeface="Fira Sans Extra Condensed"/>
                <a:ea typeface="Fira Sans Extra Condensed"/>
                <a:cs typeface="Fira Sans Extra Condensed"/>
                <a:sym typeface="Fira Sans Extra Condensed"/>
              </a:rPr>
              <a:t> that in many places fuses with alveolar epithelial basement membrane.</a:t>
            </a:r>
            <a:endParaRPr b="0" i="0" sz="1600" u="none" cap="none" strike="noStrike">
              <a:solidFill>
                <a:srgbClr val="434343"/>
              </a:solidFill>
              <a:latin typeface="Fira Sans Extra Condensed"/>
              <a:ea typeface="Fira Sans Extra Condensed"/>
              <a:cs typeface="Fira Sans Extra Condensed"/>
              <a:sym typeface="Fira Sans Extra Condensed"/>
            </a:endParaRPr>
          </a:p>
          <a:p>
            <a:pPr indent="0" lvl="0" marL="342900" marR="0" rtl="0" algn="l">
              <a:lnSpc>
                <a:spcPct val="100000"/>
              </a:lnSpc>
              <a:spcBef>
                <a:spcPts val="0"/>
              </a:spcBef>
              <a:spcAft>
                <a:spcPts val="0"/>
              </a:spcAft>
              <a:buClr>
                <a:srgbClr val="000000"/>
              </a:buClr>
              <a:buSzPts val="900"/>
              <a:buFont typeface="Arial"/>
              <a:buNone/>
            </a:pPr>
            <a:r>
              <a:t/>
            </a:r>
            <a:endParaRPr b="0" i="0" sz="1200" u="none" cap="none" strike="noStrike">
              <a:solidFill>
                <a:srgbClr val="434343"/>
              </a:solidFill>
              <a:latin typeface="Fira Sans Extra Condensed"/>
              <a:ea typeface="Fira Sans Extra Condensed"/>
              <a:cs typeface="Fira Sans Extra Condensed"/>
              <a:sym typeface="Fira Sans Extra Condensed"/>
            </a:endParaRPr>
          </a:p>
        </p:txBody>
      </p:sp>
      <p:sp>
        <p:nvSpPr>
          <p:cNvPr id="401" name="Google Shape;401;p4"/>
          <p:cNvSpPr txBox="1"/>
          <p:nvPr/>
        </p:nvSpPr>
        <p:spPr>
          <a:xfrm>
            <a:off x="574716" y="4297824"/>
            <a:ext cx="487200" cy="418500"/>
          </a:xfrm>
          <a:prstGeom prst="rect">
            <a:avLst/>
          </a:prstGeom>
          <a:noFill/>
          <a:ln cap="flat" cmpd="sng" w="9525">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n" sz="2100" u="none" cap="none" strike="noStrike">
                <a:solidFill>
                  <a:srgbClr val="434343"/>
                </a:solidFill>
                <a:latin typeface="Titillium Web"/>
                <a:ea typeface="Titillium Web"/>
                <a:cs typeface="Titillium Web"/>
                <a:sym typeface="Titillium Web"/>
              </a:rPr>
              <a:t>6</a:t>
            </a:r>
            <a:endParaRPr b="1" i="0" sz="2100" u="none" cap="none" strike="noStrike">
              <a:solidFill>
                <a:srgbClr val="434343"/>
              </a:solidFill>
              <a:latin typeface="Titillium Web"/>
              <a:ea typeface="Titillium Web"/>
              <a:cs typeface="Titillium Web"/>
              <a:sym typeface="Titillium Web"/>
            </a:endParaRPr>
          </a:p>
        </p:txBody>
      </p:sp>
      <p:sp>
        <p:nvSpPr>
          <p:cNvPr id="402" name="Google Shape;402;p4"/>
          <p:cNvSpPr/>
          <p:nvPr/>
        </p:nvSpPr>
        <p:spPr>
          <a:xfrm>
            <a:off x="268080" y="4409209"/>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03" name="Google Shape;403;p4"/>
          <p:cNvSpPr txBox="1"/>
          <p:nvPr/>
        </p:nvSpPr>
        <p:spPr>
          <a:xfrm>
            <a:off x="1062380" y="4297850"/>
            <a:ext cx="3981900" cy="41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434343"/>
                </a:solidFill>
                <a:latin typeface="Fira Sans Extra Condensed"/>
                <a:ea typeface="Fira Sans Extra Condensed"/>
                <a:cs typeface="Fira Sans Extra Condensed"/>
                <a:sym typeface="Fira Sans Extra Condensed"/>
              </a:rPr>
              <a:t>The </a:t>
            </a:r>
            <a:r>
              <a:rPr b="0" i="0" lang="en" sz="1600" u="none" cap="none" strike="noStrike">
                <a:solidFill>
                  <a:srgbClr val="A61C00"/>
                </a:solidFill>
                <a:latin typeface="Fira Sans Extra Condensed"/>
                <a:ea typeface="Fira Sans Extra Condensed"/>
                <a:cs typeface="Fira Sans Extra Condensed"/>
                <a:sym typeface="Fira Sans Extra Condensed"/>
              </a:rPr>
              <a:t>capillary endothelial membrane</a:t>
            </a:r>
            <a:r>
              <a:rPr b="0" i="0" lang="en" sz="1600" u="none" cap="none" strike="noStrike">
                <a:solidFill>
                  <a:srgbClr val="434343"/>
                </a:solidFill>
                <a:latin typeface="Fira Sans Extra Condensed"/>
                <a:ea typeface="Fira Sans Extra Condensed"/>
                <a:cs typeface="Fira Sans Extra Condensed"/>
                <a:sym typeface="Fira Sans Extra Condensed"/>
              </a:rPr>
              <a:t>.</a:t>
            </a:r>
            <a:endParaRPr b="0" i="0" sz="16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Fira Sans Extra Condensed"/>
              <a:ea typeface="Fira Sans Extra Condensed"/>
              <a:cs typeface="Fira Sans Extra Condensed"/>
              <a:sym typeface="Fira Sans Extra Condensed"/>
            </a:endParaRPr>
          </a:p>
        </p:txBody>
      </p:sp>
      <p:sp>
        <p:nvSpPr>
          <p:cNvPr id="404" name="Google Shape;404;p4"/>
          <p:cNvSpPr txBox="1"/>
          <p:nvPr/>
        </p:nvSpPr>
        <p:spPr>
          <a:xfrm>
            <a:off x="1018600" y="0"/>
            <a:ext cx="7649100" cy="7494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5"/>
                </a:solidFill>
                <a:latin typeface="Fira Sans Extra Condensed"/>
                <a:ea typeface="Fira Sans Extra Condensed"/>
                <a:cs typeface="Fira Sans Extra Condensed"/>
                <a:sym typeface="Fira Sans Extra Condensed"/>
              </a:rPr>
              <a:t>Respiratory Membrane Layers</a:t>
            </a:r>
            <a:endParaRPr b="1" i="0" sz="3000" u="none" cap="none" strike="noStrike">
              <a:solidFill>
                <a:schemeClr val="accent5"/>
              </a:solidFill>
              <a:latin typeface="Fira Sans Extra Condensed"/>
              <a:ea typeface="Fira Sans Extra Condensed"/>
              <a:cs typeface="Fira Sans Extra Condensed"/>
              <a:sym typeface="Fira Sans Extra Condensed"/>
            </a:endParaRPr>
          </a:p>
        </p:txBody>
      </p:sp>
      <p:sp>
        <p:nvSpPr>
          <p:cNvPr id="405" name="Google Shape;405;p4"/>
          <p:cNvSpPr txBox="1"/>
          <p:nvPr/>
        </p:nvSpPr>
        <p:spPr>
          <a:xfrm>
            <a:off x="7267275" y="0"/>
            <a:ext cx="1902300" cy="45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D85C6"/>
                </a:solidFill>
                <a:latin typeface="Titillium Web"/>
                <a:ea typeface="Titillium Web"/>
                <a:cs typeface="Titillium Web"/>
                <a:sym typeface="Titillium Web"/>
              </a:rPr>
              <a:t>In Male Slides Only</a:t>
            </a:r>
            <a:endParaRPr b="1" i="0" sz="1400" u="none" cap="none" strike="noStrike">
              <a:solidFill>
                <a:srgbClr val="3D85C6"/>
              </a:solidFill>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
          <p:cNvSpPr txBox="1"/>
          <p:nvPr/>
        </p:nvSpPr>
        <p:spPr>
          <a:xfrm>
            <a:off x="450825" y="163950"/>
            <a:ext cx="5963100" cy="600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000"/>
              <a:buFont typeface="Arial"/>
              <a:buNone/>
            </a:pPr>
            <a:r>
              <a:rPr b="1" i="0" lang="en" sz="3000" u="none" cap="none" strike="noStrike">
                <a:solidFill>
                  <a:schemeClr val="accent5"/>
                </a:solidFill>
                <a:latin typeface="Comic Sans MS"/>
                <a:ea typeface="Comic Sans MS"/>
                <a:cs typeface="Comic Sans MS"/>
                <a:sym typeface="Comic Sans MS"/>
              </a:rPr>
              <a:t>Partial Pressure of Gases</a:t>
            </a:r>
            <a:endParaRPr b="0" i="0" sz="3000" u="none" cap="none" strike="noStrike">
              <a:solidFill>
                <a:schemeClr val="accent5"/>
              </a:solidFill>
              <a:latin typeface="Arial"/>
              <a:ea typeface="Arial"/>
              <a:cs typeface="Arial"/>
              <a:sym typeface="Arial"/>
            </a:endParaRPr>
          </a:p>
        </p:txBody>
      </p:sp>
      <p:sp>
        <p:nvSpPr>
          <p:cNvPr id="411" name="Google Shape;411;p5"/>
          <p:cNvSpPr txBox="1"/>
          <p:nvPr/>
        </p:nvSpPr>
        <p:spPr>
          <a:xfrm>
            <a:off x="570675" y="764250"/>
            <a:ext cx="488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chemeClr val="dk1"/>
              </a:buClr>
              <a:buSzPts val="1100"/>
              <a:buFont typeface="Arial"/>
              <a:buNone/>
            </a:pPr>
            <a:r>
              <a:rPr b="0" i="0" lang="en" sz="1500" u="sng" cap="none" strike="noStrike">
                <a:solidFill>
                  <a:srgbClr val="434343"/>
                </a:solidFill>
                <a:latin typeface="Fira Sans Extra Condensed"/>
                <a:ea typeface="Fira Sans Extra Condensed"/>
                <a:cs typeface="Fira Sans Extra Condensed"/>
                <a:sym typeface="Fira Sans Extra Condensed"/>
              </a:rPr>
              <a:t>Gases of physiological importance:</a:t>
            </a:r>
            <a:r>
              <a:rPr b="0" i="0" lang="en" sz="1500" u="none" cap="none" strike="noStrike">
                <a:solidFill>
                  <a:srgbClr val="434343"/>
                </a:solidFill>
                <a:latin typeface="Fira Sans Extra Condensed"/>
                <a:ea typeface="Fira Sans Extra Condensed"/>
                <a:cs typeface="Fira Sans Extra Condensed"/>
                <a:sym typeface="Fira Sans Extra Condensed"/>
              </a:rPr>
              <a:t> 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&amp; CO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12" name="Google Shape;412;p5"/>
          <p:cNvSpPr/>
          <p:nvPr/>
        </p:nvSpPr>
        <p:spPr>
          <a:xfrm>
            <a:off x="334755" y="967876"/>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13" name="Google Shape;413;p5"/>
          <p:cNvSpPr txBox="1"/>
          <p:nvPr/>
        </p:nvSpPr>
        <p:spPr>
          <a:xfrm>
            <a:off x="541750" y="1367400"/>
            <a:ext cx="7300500" cy="540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500"/>
              <a:buFont typeface="Arial"/>
              <a:buNone/>
            </a:pPr>
            <a:r>
              <a:rPr b="0" i="0" lang="en" sz="1500" u="sng" cap="none" strike="noStrike">
                <a:solidFill>
                  <a:srgbClr val="434343"/>
                </a:solidFill>
                <a:latin typeface="Fira Sans Extra Condensed"/>
                <a:ea typeface="Fira Sans Extra Condensed"/>
                <a:cs typeface="Fira Sans Extra Condensed"/>
                <a:sym typeface="Fira Sans Extra Condensed"/>
              </a:rPr>
              <a:t>Pressure is caused by:</a:t>
            </a:r>
            <a:r>
              <a:rPr b="0" i="0" lang="en" sz="1500" u="none" cap="none" strike="noStrike">
                <a:solidFill>
                  <a:srgbClr val="434343"/>
                </a:solidFill>
                <a:latin typeface="Fira Sans Extra Condensed"/>
                <a:ea typeface="Fira Sans Extra Condensed"/>
                <a:cs typeface="Fira Sans Extra Condensed"/>
                <a:sym typeface="Fira Sans Extra Condensed"/>
              </a:rPr>
              <a:t> constant impact of kinetically moving molecules against a surface</a:t>
            </a:r>
            <a:r>
              <a:rPr b="0" i="0" lang="en" sz="1800" u="none" cap="none" strike="noStrike">
                <a:solidFill>
                  <a:srgbClr val="434343"/>
                </a:solidFill>
                <a:latin typeface="Fira Sans Extra Condensed"/>
                <a:ea typeface="Fira Sans Extra Condensed"/>
                <a:cs typeface="Fira Sans Extra Condensed"/>
                <a:sym typeface="Fira Sans Extra Condensed"/>
              </a:rPr>
              <a:t>.</a:t>
            </a:r>
            <a:endParaRPr b="0" i="0" sz="1800" u="sng" cap="none" strike="noStrike">
              <a:solidFill>
                <a:srgbClr val="434343"/>
              </a:solidFill>
              <a:latin typeface="Fira Sans Extra Condensed"/>
              <a:ea typeface="Fira Sans Extra Condensed"/>
              <a:cs typeface="Fira Sans Extra Condensed"/>
              <a:sym typeface="Fira Sans Extra Condensed"/>
            </a:endParaRPr>
          </a:p>
        </p:txBody>
      </p:sp>
      <p:sp>
        <p:nvSpPr>
          <p:cNvPr id="414" name="Google Shape;414;p5"/>
          <p:cNvSpPr txBox="1"/>
          <p:nvPr/>
        </p:nvSpPr>
        <p:spPr>
          <a:xfrm>
            <a:off x="570675" y="1906863"/>
            <a:ext cx="6954000" cy="540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800"/>
              <a:buFont typeface="Arial"/>
              <a:buNone/>
            </a:pPr>
            <a:r>
              <a:rPr b="1" i="0" lang="en" sz="1800" u="none" cap="none" strike="noStrike">
                <a:solidFill>
                  <a:srgbClr val="434343"/>
                </a:solidFill>
                <a:latin typeface="Fira Sans Extra Condensed"/>
                <a:ea typeface="Fira Sans Extra Condensed"/>
                <a:cs typeface="Fira Sans Extra Condensed"/>
                <a:sym typeface="Fira Sans Extra Condensed"/>
              </a:rPr>
              <a:t>P</a:t>
            </a:r>
            <a:r>
              <a:rPr b="1" i="0" lang="en" sz="1500" u="none" cap="none" strike="noStrike">
                <a:solidFill>
                  <a:srgbClr val="434343"/>
                </a:solidFill>
                <a:latin typeface="Fira Sans Extra Condensed"/>
                <a:ea typeface="Fira Sans Extra Condensed"/>
                <a:cs typeface="Fira Sans Extra Condensed"/>
                <a:sym typeface="Fira Sans Extra Condensed"/>
              </a:rPr>
              <a:t>artial Pressure of the Gas:</a:t>
            </a:r>
            <a:r>
              <a:rPr b="0" i="0" lang="en" sz="1500" u="none" cap="none" strike="noStrike">
                <a:solidFill>
                  <a:srgbClr val="434343"/>
                </a:solidFill>
                <a:latin typeface="Fira Sans Extra Condensed"/>
                <a:ea typeface="Fira Sans Extra Condensed"/>
                <a:cs typeface="Fira Sans Extra Condensed"/>
                <a:sym typeface="Fira Sans Extra Condensed"/>
              </a:rPr>
              <a:t> the </a:t>
            </a:r>
            <a:r>
              <a:rPr b="0" i="0" lang="en" sz="1500" u="none" cap="none" strike="noStrike">
                <a:solidFill>
                  <a:srgbClr val="CC4125"/>
                </a:solidFill>
                <a:latin typeface="Fira Sans Extra Condensed"/>
                <a:ea typeface="Fira Sans Extra Condensed"/>
                <a:cs typeface="Fira Sans Extra Condensed"/>
                <a:sym typeface="Fira Sans Extra Condensed"/>
              </a:rPr>
              <a:t>pressure</a:t>
            </a:r>
            <a:r>
              <a:rPr b="0" i="0" lang="en" sz="1500" u="none" cap="none" strike="noStrike">
                <a:solidFill>
                  <a:srgbClr val="434343"/>
                </a:solidFill>
                <a:latin typeface="Fira Sans Extra Condensed"/>
                <a:ea typeface="Fira Sans Extra Condensed"/>
                <a:cs typeface="Fira Sans Extra Condensed"/>
                <a:sym typeface="Fira Sans Extra Condensed"/>
              </a:rPr>
              <a:t> caused by a </a:t>
            </a:r>
            <a:r>
              <a:rPr b="0" i="0" lang="en" sz="1500" u="none" cap="none" strike="noStrike">
                <a:solidFill>
                  <a:srgbClr val="CC4125"/>
                </a:solidFill>
                <a:latin typeface="Fira Sans Extra Condensed"/>
                <a:ea typeface="Fira Sans Extra Condensed"/>
                <a:cs typeface="Fira Sans Extra Condensed"/>
                <a:sym typeface="Fira Sans Extra Condensed"/>
              </a:rPr>
              <a:t>gas alone</a:t>
            </a:r>
            <a:r>
              <a:rPr b="0" i="0" lang="en" sz="1500" u="none" cap="none" strike="noStrike">
                <a:solidFill>
                  <a:srgbClr val="434343"/>
                </a:solidFill>
                <a:latin typeface="Fira Sans Extra Condensed"/>
                <a:ea typeface="Fira Sans Extra Condensed"/>
                <a:cs typeface="Fira Sans Extra Condensed"/>
                <a:sym typeface="Fira Sans Extra Condensed"/>
              </a:rPr>
              <a:t>. </a:t>
            </a:r>
            <a:endParaRPr b="0" i="0" sz="1500" u="sng" cap="none" strike="noStrike">
              <a:solidFill>
                <a:srgbClr val="434343"/>
              </a:solidFill>
              <a:latin typeface="Fira Sans Extra Condensed"/>
              <a:ea typeface="Fira Sans Extra Condensed"/>
              <a:cs typeface="Fira Sans Extra Condensed"/>
              <a:sym typeface="Fira Sans Extra Condensed"/>
            </a:endParaRPr>
          </a:p>
        </p:txBody>
      </p:sp>
      <p:sp>
        <p:nvSpPr>
          <p:cNvPr id="415" name="Google Shape;415;p5"/>
          <p:cNvSpPr/>
          <p:nvPr/>
        </p:nvSpPr>
        <p:spPr>
          <a:xfrm>
            <a:off x="334755" y="1486501"/>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16" name="Google Shape;416;p5"/>
          <p:cNvSpPr/>
          <p:nvPr/>
        </p:nvSpPr>
        <p:spPr>
          <a:xfrm>
            <a:off x="334755" y="2025976"/>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17" name="Google Shape;417;p5"/>
          <p:cNvSpPr txBox="1"/>
          <p:nvPr/>
        </p:nvSpPr>
        <p:spPr>
          <a:xfrm>
            <a:off x="570663" y="2446350"/>
            <a:ext cx="73005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500"/>
              <a:buFont typeface="Arial"/>
              <a:buNone/>
            </a:pPr>
            <a:r>
              <a:rPr b="0" i="0" lang="en" sz="1500" u="none" cap="none" strike="noStrike">
                <a:solidFill>
                  <a:srgbClr val="CC4125"/>
                </a:solidFill>
                <a:latin typeface="Fira Sans Extra Condensed"/>
                <a:ea typeface="Fira Sans Extra Condensed"/>
                <a:cs typeface="Fira Sans Extra Condensed"/>
                <a:sym typeface="Fira Sans Extra Condensed"/>
              </a:rPr>
              <a:t>Pressure</a:t>
            </a:r>
            <a:r>
              <a:rPr b="0" i="0" lang="en" sz="1500" u="none" cap="none" strike="noStrike">
                <a:solidFill>
                  <a:srgbClr val="C27BA0"/>
                </a:solidFill>
                <a:latin typeface="Fira Sans Extra Condensed"/>
                <a:ea typeface="Fira Sans Extra Condensed"/>
                <a:cs typeface="Fira Sans Extra Condensed"/>
                <a:sym typeface="Fira Sans Extra Condensed"/>
              </a:rPr>
              <a:t> of a gas acting </a:t>
            </a:r>
            <a:r>
              <a:rPr b="0" i="0" lang="en" sz="1500" u="none" cap="none" strike="noStrike">
                <a:solidFill>
                  <a:srgbClr val="CC4125"/>
                </a:solidFill>
                <a:latin typeface="Fira Sans Extra Condensed"/>
                <a:ea typeface="Fira Sans Extra Condensed"/>
                <a:cs typeface="Fira Sans Extra Condensed"/>
                <a:sym typeface="Fira Sans Extra Condensed"/>
              </a:rPr>
              <a:t>on</a:t>
            </a:r>
            <a:r>
              <a:rPr b="0" i="0" lang="en" sz="1500" u="none" cap="none" strike="noStrike">
                <a:solidFill>
                  <a:srgbClr val="C27BA0"/>
                </a:solidFill>
                <a:latin typeface="Fira Sans Extra Condensed"/>
                <a:ea typeface="Fira Sans Extra Condensed"/>
                <a:cs typeface="Fira Sans Extra Condensed"/>
                <a:sym typeface="Fira Sans Extra Condensed"/>
              </a:rPr>
              <a:t> surfaces of respiratory passages &amp; alveoli is </a:t>
            </a:r>
            <a:r>
              <a:rPr b="0" i="0" lang="en" sz="1500" u="none" cap="none" strike="noStrike">
                <a:solidFill>
                  <a:srgbClr val="CC4125"/>
                </a:solidFill>
                <a:latin typeface="Fira Sans Extra Condensed"/>
                <a:ea typeface="Fira Sans Extra Condensed"/>
                <a:cs typeface="Fira Sans Extra Condensed"/>
                <a:sym typeface="Fira Sans Extra Condensed"/>
              </a:rPr>
              <a:t>proportional</a:t>
            </a:r>
            <a:r>
              <a:rPr b="0" i="0" lang="en" sz="1500" u="none" cap="none" strike="noStrike">
                <a:solidFill>
                  <a:srgbClr val="C27BA0"/>
                </a:solidFill>
                <a:latin typeface="Fira Sans Extra Condensed"/>
                <a:ea typeface="Fira Sans Extra Condensed"/>
                <a:cs typeface="Fira Sans Extra Condensed"/>
                <a:sym typeface="Fira Sans Extra Condensed"/>
              </a:rPr>
              <a:t> to the </a:t>
            </a:r>
            <a:r>
              <a:rPr b="0" i="0" lang="en" sz="1500" u="none" cap="none" strike="noStrike">
                <a:solidFill>
                  <a:srgbClr val="CC4125"/>
                </a:solidFill>
                <a:latin typeface="Fira Sans Extra Condensed"/>
                <a:ea typeface="Fira Sans Extra Condensed"/>
                <a:cs typeface="Fira Sans Extra Condensed"/>
                <a:sym typeface="Fira Sans Extra Condensed"/>
              </a:rPr>
              <a:t>summated</a:t>
            </a:r>
            <a:r>
              <a:rPr b="0" i="0" lang="en" sz="1500" u="none" cap="none" strike="noStrike">
                <a:solidFill>
                  <a:srgbClr val="C27BA0"/>
                </a:solidFill>
                <a:latin typeface="Fira Sans Extra Condensed"/>
                <a:ea typeface="Fira Sans Extra Condensed"/>
                <a:cs typeface="Fira Sans Extra Condensed"/>
                <a:sym typeface="Fira Sans Extra Condensed"/>
              </a:rPr>
              <a:t> </a:t>
            </a:r>
            <a:r>
              <a:rPr b="0" i="0" lang="en" sz="1500" u="none" cap="none" strike="noStrike">
                <a:solidFill>
                  <a:srgbClr val="CC4125"/>
                </a:solidFill>
                <a:latin typeface="Fira Sans Extra Condensed"/>
                <a:ea typeface="Fira Sans Extra Condensed"/>
                <a:cs typeface="Fira Sans Extra Condensed"/>
                <a:sym typeface="Fira Sans Extra Condensed"/>
              </a:rPr>
              <a:t>force</a:t>
            </a:r>
            <a:r>
              <a:rPr b="0" i="0" lang="en" sz="1500" u="none" cap="none" strike="noStrike">
                <a:solidFill>
                  <a:srgbClr val="C27BA0"/>
                </a:solidFill>
                <a:latin typeface="Fira Sans Extra Condensed"/>
                <a:ea typeface="Fira Sans Extra Condensed"/>
                <a:cs typeface="Fira Sans Extra Condensed"/>
                <a:sym typeface="Fira Sans Extra Condensed"/>
              </a:rPr>
              <a:t> of impact of all </a:t>
            </a:r>
            <a:r>
              <a:rPr b="0" i="0" lang="en" sz="1500" u="none" cap="none" strike="noStrike">
                <a:solidFill>
                  <a:srgbClr val="CC4125"/>
                </a:solidFill>
                <a:latin typeface="Fira Sans Extra Condensed"/>
                <a:ea typeface="Fira Sans Extra Condensed"/>
                <a:cs typeface="Fira Sans Extra Condensed"/>
                <a:sym typeface="Fira Sans Extra Condensed"/>
              </a:rPr>
              <a:t>molecules</a:t>
            </a:r>
            <a:r>
              <a:rPr b="0" i="0" lang="en" sz="1500" u="none" cap="none" strike="noStrike">
                <a:solidFill>
                  <a:srgbClr val="C27BA0"/>
                </a:solidFill>
                <a:latin typeface="Fira Sans Extra Condensed"/>
                <a:ea typeface="Fira Sans Extra Condensed"/>
                <a:cs typeface="Fira Sans Extra Condensed"/>
                <a:sym typeface="Fira Sans Extra Condensed"/>
              </a:rPr>
              <a:t> </a:t>
            </a:r>
            <a:r>
              <a:rPr b="0" i="0" lang="en" sz="1500" u="none" cap="none" strike="noStrike">
                <a:solidFill>
                  <a:srgbClr val="CC4125"/>
                </a:solidFill>
                <a:latin typeface="Fira Sans Extra Condensed"/>
                <a:ea typeface="Fira Sans Extra Condensed"/>
                <a:cs typeface="Fira Sans Extra Condensed"/>
                <a:sym typeface="Fira Sans Extra Condensed"/>
              </a:rPr>
              <a:t>of that gas </a:t>
            </a:r>
            <a:r>
              <a:rPr b="0" i="0" lang="en" sz="1500" u="none" cap="none" strike="noStrike">
                <a:solidFill>
                  <a:srgbClr val="C27BA0"/>
                </a:solidFill>
                <a:latin typeface="Fira Sans Extra Condensed"/>
                <a:ea typeface="Fira Sans Extra Condensed"/>
                <a:cs typeface="Fira Sans Extra Condensed"/>
                <a:sym typeface="Fira Sans Extra Condensed"/>
              </a:rPr>
              <a:t>striking the surface at any time.</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l">
              <a:lnSpc>
                <a:spcPct val="90000"/>
              </a:lnSpc>
              <a:spcBef>
                <a:spcPts val="800"/>
              </a:spcBef>
              <a:spcAft>
                <a:spcPts val="0"/>
              </a:spcAft>
              <a:buClr>
                <a:srgbClr val="000000"/>
              </a:buClr>
              <a:buSzPts val="1500"/>
              <a:buFont typeface="Arial"/>
              <a:buNone/>
            </a:pPr>
            <a:r>
              <a:rPr b="0" i="0" lang="en" sz="1500" u="none" cap="none" strike="noStrike">
                <a:solidFill>
                  <a:srgbClr val="CC4125"/>
                </a:solidFill>
                <a:latin typeface="Fira Sans Extra Condensed"/>
                <a:ea typeface="Fira Sans Extra Condensed"/>
                <a:cs typeface="Fira Sans Extra Condensed"/>
                <a:sym typeface="Fira Sans Extra Condensed"/>
              </a:rPr>
              <a:t>Pressure of a </a:t>
            </a:r>
            <a:r>
              <a:rPr lang="en" sz="1500">
                <a:solidFill>
                  <a:srgbClr val="CC4125"/>
                </a:solidFill>
                <a:latin typeface="Fira Sans Extra Condensed"/>
                <a:ea typeface="Fira Sans Extra Condensed"/>
                <a:cs typeface="Fira Sans Extra Condensed"/>
                <a:sym typeface="Fira Sans Extra Condensed"/>
              </a:rPr>
              <a:t>gas </a:t>
            </a:r>
            <a:r>
              <a:rPr b="0" i="0" lang="en" sz="1500" u="none" cap="none" strike="noStrike">
                <a:solidFill>
                  <a:srgbClr val="C27BA0"/>
                </a:solidFill>
                <a:latin typeface="Fira Sans Extra Condensed"/>
                <a:ea typeface="Fira Sans Extra Condensed"/>
                <a:cs typeface="Fira Sans Extra Condensed"/>
                <a:sym typeface="Fira Sans Extra Condensed"/>
              </a:rPr>
              <a:t>is </a:t>
            </a:r>
            <a:r>
              <a:rPr b="0" i="0" lang="en" sz="1500" u="none" cap="none" strike="noStrike">
                <a:solidFill>
                  <a:srgbClr val="CC4125"/>
                </a:solidFill>
                <a:latin typeface="Fira Sans Extra Condensed"/>
                <a:ea typeface="Fira Sans Extra Condensed"/>
                <a:cs typeface="Fira Sans Extra Condensed"/>
                <a:sym typeface="Fira Sans Extra Condensed"/>
              </a:rPr>
              <a:t>directly proportional</a:t>
            </a:r>
            <a:r>
              <a:rPr b="0" i="0" lang="en" sz="1500" u="none" cap="none" strike="noStrike">
                <a:solidFill>
                  <a:srgbClr val="C27BA0"/>
                </a:solidFill>
                <a:latin typeface="Fira Sans Extra Condensed"/>
                <a:ea typeface="Fira Sans Extra Condensed"/>
                <a:cs typeface="Fira Sans Extra Condensed"/>
                <a:sym typeface="Fira Sans Extra Condensed"/>
              </a:rPr>
              <a:t> to the </a:t>
            </a:r>
            <a:r>
              <a:rPr b="0" i="0" lang="en" sz="1500" u="none" cap="none" strike="noStrike">
                <a:solidFill>
                  <a:srgbClr val="CC4125"/>
                </a:solidFill>
                <a:latin typeface="Fira Sans Extra Condensed"/>
                <a:ea typeface="Fira Sans Extra Condensed"/>
                <a:cs typeface="Fira Sans Extra Condensed"/>
                <a:sym typeface="Fira Sans Extra Condensed"/>
              </a:rPr>
              <a:t>concentration</a:t>
            </a:r>
            <a:r>
              <a:rPr b="0" i="0" lang="en" sz="1500" u="none" cap="none" strike="noStrike">
                <a:solidFill>
                  <a:srgbClr val="C27BA0"/>
                </a:solidFill>
                <a:latin typeface="Fira Sans Extra Condensed"/>
                <a:ea typeface="Fira Sans Extra Condensed"/>
                <a:cs typeface="Fira Sans Extra Condensed"/>
                <a:sym typeface="Fira Sans Extra Condensed"/>
              </a:rPr>
              <a:t> of </a:t>
            </a:r>
            <a:r>
              <a:rPr b="0" i="0" lang="en" sz="1500" u="none" cap="none" strike="noStrike">
                <a:solidFill>
                  <a:srgbClr val="CC4125"/>
                </a:solidFill>
                <a:latin typeface="Fira Sans Extra Condensed"/>
                <a:ea typeface="Fira Sans Extra Condensed"/>
                <a:cs typeface="Fira Sans Extra Condensed"/>
                <a:sym typeface="Fira Sans Extra Condensed"/>
              </a:rPr>
              <a:t>gas</a:t>
            </a:r>
            <a:r>
              <a:rPr b="0" i="0" lang="en" sz="1500" u="none" cap="none" strike="noStrike">
                <a:solidFill>
                  <a:srgbClr val="C27BA0"/>
                </a:solidFill>
                <a:latin typeface="Fira Sans Extra Condensed"/>
                <a:ea typeface="Fira Sans Extra Condensed"/>
                <a:cs typeface="Fira Sans Extra Condensed"/>
                <a:sym typeface="Fira Sans Extra Condensed"/>
              </a:rPr>
              <a:t> molecules.</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914400" marR="0" rtl="0" algn="l">
              <a:lnSpc>
                <a:spcPct val="90000"/>
              </a:lnSpc>
              <a:spcBef>
                <a:spcPts val="800"/>
              </a:spcBef>
              <a:spcAft>
                <a:spcPts val="0"/>
              </a:spcAft>
              <a:buClr>
                <a:srgbClr val="000000"/>
              </a:buClr>
              <a:buSzPts val="1600"/>
              <a:buFont typeface="Arial"/>
              <a:buNone/>
            </a:pPr>
            <a:r>
              <a:rPr b="0" i="0" lang="en" sz="1600" u="none" cap="none" strike="noStrike">
                <a:solidFill>
                  <a:srgbClr val="C27BA0"/>
                </a:solidFill>
                <a:latin typeface="Fira Sans Extra Condensed"/>
                <a:ea typeface="Fira Sans Extra Condensed"/>
                <a:cs typeface="Fira Sans Extra Condensed"/>
                <a:sym typeface="Fira Sans Extra Condensed"/>
              </a:rPr>
              <a:t> </a:t>
            </a:r>
            <a:endParaRPr b="0" i="0" sz="1600" u="sng" cap="none" strike="noStrike">
              <a:solidFill>
                <a:srgbClr val="434343"/>
              </a:solidFill>
              <a:latin typeface="Fira Sans Extra Condensed"/>
              <a:ea typeface="Fira Sans Extra Condensed"/>
              <a:cs typeface="Fira Sans Extra Condensed"/>
              <a:sym typeface="Fira Sans Extra Condensed"/>
            </a:endParaRPr>
          </a:p>
        </p:txBody>
      </p:sp>
      <p:sp>
        <p:nvSpPr>
          <p:cNvPr id="418" name="Google Shape;418;p5"/>
          <p:cNvSpPr/>
          <p:nvPr/>
        </p:nvSpPr>
        <p:spPr>
          <a:xfrm>
            <a:off x="334743" y="2565451"/>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19" name="Google Shape;419;p5"/>
          <p:cNvSpPr txBox="1"/>
          <p:nvPr/>
        </p:nvSpPr>
        <p:spPr>
          <a:xfrm>
            <a:off x="6413925" y="967875"/>
            <a:ext cx="2700600" cy="5541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rmAutofit fontScale="92500"/>
          </a:bodyPr>
          <a:lstStyle/>
          <a:p>
            <a:pPr indent="0" lvl="0" marL="0" marR="0" rtl="0" algn="l">
              <a:lnSpc>
                <a:spcPct val="100000"/>
              </a:lnSpc>
              <a:spcBef>
                <a:spcPts val="0"/>
              </a:spcBef>
              <a:spcAft>
                <a:spcPts val="0"/>
              </a:spcAft>
              <a:buClr>
                <a:srgbClr val="000000"/>
              </a:buClr>
              <a:buSzPct val="100000"/>
              <a:buFont typeface="Arial"/>
              <a:buNone/>
            </a:pPr>
            <a:r>
              <a:rPr b="0" i="0" lang="en" sz="1100" u="none" cap="none" strike="noStrike">
                <a:solidFill>
                  <a:srgbClr val="666666"/>
                </a:solidFill>
                <a:latin typeface="Arimo"/>
                <a:ea typeface="Arimo"/>
                <a:cs typeface="Arimo"/>
                <a:sym typeface="Arimo"/>
              </a:rPr>
              <a:t>باختصار الضغط عباره عن القوه على المساحه</a:t>
            </a:r>
            <a:endParaRPr b="0" i="0" sz="1100" u="none" cap="none" strike="noStrike">
              <a:solidFill>
                <a:srgbClr val="666666"/>
              </a:solidFill>
              <a:latin typeface="Arimo"/>
              <a:ea typeface="Arimo"/>
              <a:cs typeface="Arimo"/>
              <a:sym typeface="Arimo"/>
            </a:endParaRPr>
          </a:p>
          <a:p>
            <a:pPr indent="0" lvl="0" marL="0" marR="0" rtl="0" algn="l">
              <a:lnSpc>
                <a:spcPct val="100000"/>
              </a:lnSpc>
              <a:spcBef>
                <a:spcPts val="0"/>
              </a:spcBef>
              <a:spcAft>
                <a:spcPts val="0"/>
              </a:spcAft>
              <a:buClr>
                <a:srgbClr val="000000"/>
              </a:buClr>
              <a:buSzPct val="100000"/>
              <a:buFont typeface="Arial"/>
              <a:buNone/>
            </a:pPr>
            <a:r>
              <a:rPr b="0" i="0" lang="en" sz="1100" u="none" cap="none" strike="noStrike">
                <a:solidFill>
                  <a:srgbClr val="666666"/>
                </a:solidFill>
                <a:latin typeface="Arimo"/>
                <a:ea typeface="Arimo"/>
                <a:cs typeface="Arimo"/>
                <a:sym typeface="Arimo"/>
              </a:rPr>
              <a:t>بمعنى اخر هو ان جزيئات الغاز رايحه باتجاه سطح معين</a:t>
            </a:r>
            <a:endParaRPr b="0" i="0" sz="1100" u="none" cap="none" strike="noStrike">
              <a:solidFill>
                <a:srgbClr val="666666"/>
              </a:solidFill>
              <a:latin typeface="Arimo"/>
              <a:ea typeface="Arimo"/>
              <a:cs typeface="Arimo"/>
              <a:sym typeface="Arimo"/>
            </a:endParaRPr>
          </a:p>
        </p:txBody>
      </p:sp>
      <p:pic>
        <p:nvPicPr>
          <p:cNvPr id="420" name="Google Shape;420;p5"/>
          <p:cNvPicPr preferRelativeResize="0"/>
          <p:nvPr/>
        </p:nvPicPr>
        <p:blipFill rotWithShape="1">
          <a:blip r:embed="rId4">
            <a:alphaModFix/>
          </a:blip>
          <a:srcRect b="0" l="0" r="0" t="0"/>
          <a:stretch/>
        </p:blipFill>
        <p:spPr>
          <a:xfrm>
            <a:off x="7035250" y="3927425"/>
            <a:ext cx="2079277" cy="1195151"/>
          </a:xfrm>
          <a:prstGeom prst="rect">
            <a:avLst/>
          </a:prstGeom>
          <a:noFill/>
          <a:ln cap="flat" cmpd="sng" w="19050">
            <a:solidFill>
              <a:srgbClr val="434343"/>
            </a:solidFill>
            <a:prstDash val="solid"/>
            <a:round/>
            <a:headEnd len="sm" w="sm" type="none"/>
            <a:tailEnd len="sm" w="sm" type="none"/>
          </a:ln>
        </p:spPr>
      </p:pic>
      <p:pic>
        <p:nvPicPr>
          <p:cNvPr id="421" name="Google Shape;421;p5"/>
          <p:cNvPicPr preferRelativeResize="0"/>
          <p:nvPr/>
        </p:nvPicPr>
        <p:blipFill rotWithShape="1">
          <a:blip r:embed="rId5">
            <a:alphaModFix/>
          </a:blip>
          <a:srcRect b="0" l="0" r="0" t="0"/>
          <a:stretch/>
        </p:blipFill>
        <p:spPr>
          <a:xfrm>
            <a:off x="5574099" y="3927424"/>
            <a:ext cx="1338444" cy="1195150"/>
          </a:xfrm>
          <a:prstGeom prst="rect">
            <a:avLst/>
          </a:prstGeom>
          <a:noFill/>
          <a:ln cap="flat" cmpd="sng" w="19050">
            <a:solidFill>
              <a:srgbClr val="C27BA0"/>
            </a:solidFill>
            <a:prstDash val="solid"/>
            <a:round/>
            <a:headEnd len="sm" w="sm" type="none"/>
            <a:tailEnd len="sm" w="sm" type="none"/>
          </a:ln>
        </p:spPr>
      </p:pic>
      <p:sp>
        <p:nvSpPr>
          <p:cNvPr id="422" name="Google Shape;422;p5"/>
          <p:cNvSpPr txBox="1"/>
          <p:nvPr/>
        </p:nvSpPr>
        <p:spPr>
          <a:xfrm>
            <a:off x="2791900" y="4099349"/>
            <a:ext cx="28002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 Gas exchange during respiration occurs primarily through diffusion. Diffusion is a process in which transport is driven by a concentration gradient. Gas molecules move from a region of high concentration to a region of low concentration</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grpSp>
        <p:nvGrpSpPr>
          <p:cNvPr id="423" name="Google Shape;423;p5"/>
          <p:cNvGrpSpPr/>
          <p:nvPr/>
        </p:nvGrpSpPr>
        <p:grpSpPr>
          <a:xfrm>
            <a:off x="7483485" y="310398"/>
            <a:ext cx="387681" cy="272572"/>
            <a:chOff x="3386036" y="1746339"/>
            <a:chExt cx="397907" cy="279762"/>
          </a:xfrm>
        </p:grpSpPr>
        <p:sp>
          <p:nvSpPr>
            <p:cNvPr id="424" name="Google Shape;424;p5"/>
            <p:cNvSpPr/>
            <p:nvPr/>
          </p:nvSpPr>
          <p:spPr>
            <a:xfrm>
              <a:off x="3561652" y="1848954"/>
              <a:ext cx="59646" cy="74506"/>
            </a:xfrm>
            <a:custGeom>
              <a:rect b="b" l="l" r="r" t="t"/>
              <a:pathLst>
                <a:path extrusionOk="0" h="3570" w="2858">
                  <a:moveTo>
                    <a:pt x="1" y="0"/>
                  </a:moveTo>
                  <a:lnTo>
                    <a:pt x="1" y="3570"/>
                  </a:lnTo>
                  <a:lnTo>
                    <a:pt x="2858" y="1785"/>
                  </a:lnTo>
                  <a:lnTo>
                    <a:pt x="1" y="0"/>
                  </a:lnTo>
                  <a:close/>
                </a:path>
              </a:pathLst>
            </a:custGeom>
            <a:solidFill>
              <a:srgbClr val="CC0000"/>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5"/>
            <p:cNvSpPr/>
            <p:nvPr/>
          </p:nvSpPr>
          <p:spPr>
            <a:xfrm>
              <a:off x="3386036" y="1746339"/>
              <a:ext cx="397907" cy="279762"/>
            </a:xfrm>
            <a:custGeom>
              <a:rect b="b" l="l" r="r" t="t"/>
              <a:pathLst>
                <a:path extrusionOk="0" h="13405" w="19066">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CC0000"/>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6" name="Google Shape;426;p5"/>
          <p:cNvSpPr txBox="1"/>
          <p:nvPr/>
        </p:nvSpPr>
        <p:spPr>
          <a:xfrm>
            <a:off x="7871175" y="64550"/>
            <a:ext cx="1376100" cy="38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sng" cap="none" strike="noStrike">
                <a:solidFill>
                  <a:srgbClr val="0B5394"/>
                </a:solidFill>
                <a:latin typeface="Fira Sans Extra Condensed"/>
                <a:ea typeface="Fira Sans Extra Condensed"/>
                <a:cs typeface="Fira Sans Extra Condensed"/>
                <a:sym typeface="Fira Sans Extra Condensed"/>
                <a:hlinkClick r:id="rId6">
                  <a:extLst>
                    <a:ext uri="{A12FA001-AC4F-418D-AE19-62706E023703}">
                      <ahyp:hlinkClr val="tx"/>
                    </a:ext>
                  </a:extLst>
                </a:hlinkClick>
              </a:rPr>
              <a:t>Helpful video</a:t>
            </a:r>
            <a:endParaRPr b="0" i="0" sz="1300" u="sng" cap="none" strike="noStrike">
              <a:solidFill>
                <a:srgbClr val="0B5394"/>
              </a:solidFill>
              <a:latin typeface="Fira Sans Extra Condensed"/>
              <a:ea typeface="Fira Sans Extra Condensed"/>
              <a:cs typeface="Fira Sans Extra Condensed"/>
              <a:sym typeface="Fira Sans Extra Condensed"/>
            </a:endParaRPr>
          </a:p>
        </p:txBody>
      </p:sp>
      <p:sp>
        <p:nvSpPr>
          <p:cNvPr id="427" name="Google Shape;427;p5">
            <a:hlinkClick r:id="rId7"/>
          </p:cNvPr>
          <p:cNvSpPr txBox="1"/>
          <p:nvPr/>
        </p:nvSpPr>
        <p:spPr>
          <a:xfrm>
            <a:off x="7871175" y="310401"/>
            <a:ext cx="1376100" cy="38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sng" cap="none" strike="noStrike">
                <a:solidFill>
                  <a:srgbClr val="0B5394"/>
                </a:solidFill>
                <a:latin typeface="Fira Sans Extra Condensed"/>
                <a:ea typeface="Fira Sans Extra Condensed"/>
                <a:cs typeface="Fira Sans Extra Condensed"/>
                <a:sym typeface="Fira Sans Extra Condensed"/>
              </a:rPr>
              <a:t>Another one:)</a:t>
            </a:r>
            <a:endParaRPr b="0" i="0" sz="1300" u="sng" cap="none" strike="noStrike">
              <a:solidFill>
                <a:srgbClr val="0B5394"/>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
          <p:cNvSpPr txBox="1"/>
          <p:nvPr/>
        </p:nvSpPr>
        <p:spPr>
          <a:xfrm>
            <a:off x="157850" y="87475"/>
            <a:ext cx="9754200" cy="7494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3000"/>
              <a:buFont typeface="Arial"/>
              <a:buNone/>
            </a:pPr>
            <a:r>
              <a:rPr b="1" i="0" lang="en" sz="3000" u="none" cap="none" strike="noStrike">
                <a:solidFill>
                  <a:schemeClr val="accent5"/>
                </a:solidFill>
                <a:latin typeface="Fira Sans Extra Condensed"/>
                <a:ea typeface="Fira Sans Extra Condensed"/>
                <a:cs typeface="Fira Sans Extra Condensed"/>
                <a:sym typeface="Fira Sans Extra Condensed"/>
              </a:rPr>
              <a:t>Humidification of the air in the respiratory passage</a:t>
            </a:r>
            <a:endParaRPr b="1" i="0" sz="3000" u="none" cap="none" strike="noStrike">
              <a:solidFill>
                <a:schemeClr val="accent5"/>
              </a:solidFill>
              <a:latin typeface="Fira Sans Extra Condensed"/>
              <a:ea typeface="Fira Sans Extra Condensed"/>
              <a:cs typeface="Fira Sans Extra Condensed"/>
              <a:sym typeface="Fira Sans Extra Condensed"/>
            </a:endParaRPr>
          </a:p>
        </p:txBody>
      </p:sp>
      <p:sp>
        <p:nvSpPr>
          <p:cNvPr id="433" name="Google Shape;433;p6"/>
          <p:cNvSpPr txBox="1"/>
          <p:nvPr/>
        </p:nvSpPr>
        <p:spPr>
          <a:xfrm>
            <a:off x="364838" y="2930535"/>
            <a:ext cx="5039100" cy="53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3C47D"/>
                </a:solidFill>
                <a:latin typeface="Fira Sans Extra Condensed"/>
                <a:ea typeface="Fira Sans Extra Condensed"/>
                <a:cs typeface="Fira Sans Extra Condensed"/>
                <a:sym typeface="Fira Sans Extra Condensed"/>
              </a:rPr>
              <a:t>Nitrogen doesn’t diffuse to blood ( Normally ) </a:t>
            </a:r>
            <a:endParaRPr b="0" i="0" sz="1200" u="none" cap="none" strike="noStrike">
              <a:solidFill>
                <a:srgbClr val="93C47D"/>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3C47D"/>
                </a:solidFill>
                <a:latin typeface="Fira Sans Extra Condensed"/>
                <a:ea typeface="Fira Sans Extra Condensed"/>
                <a:cs typeface="Fira Sans Extra Condensed"/>
                <a:sym typeface="Fira Sans Extra Condensed"/>
              </a:rPr>
              <a:t>441</a:t>
            </a:r>
            <a:endParaRPr b="0" i="0" sz="1200" u="none" cap="none" strike="noStrike">
              <a:solidFill>
                <a:srgbClr val="93C47D"/>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6AA84F"/>
              </a:solidFill>
              <a:latin typeface="Titillium Web"/>
              <a:ea typeface="Titillium Web"/>
              <a:cs typeface="Titillium Web"/>
              <a:sym typeface="Titillium Web"/>
            </a:endParaRPr>
          </a:p>
        </p:txBody>
      </p:sp>
      <p:sp>
        <p:nvSpPr>
          <p:cNvPr id="434" name="Google Shape;434;p6"/>
          <p:cNvSpPr txBox="1"/>
          <p:nvPr/>
        </p:nvSpPr>
        <p:spPr>
          <a:xfrm>
            <a:off x="447625" y="1142688"/>
            <a:ext cx="5901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500"/>
              <a:buFont typeface="Arial"/>
              <a:buNone/>
            </a:pPr>
            <a:r>
              <a:rPr b="0" i="0" lang="en" sz="1500" u="sng" cap="none" strike="noStrike">
                <a:solidFill>
                  <a:srgbClr val="434343"/>
                </a:solidFill>
                <a:latin typeface="Fira Sans Extra Condensed"/>
                <a:ea typeface="Fira Sans Extra Condensed"/>
                <a:cs typeface="Fira Sans Extra Condensed"/>
                <a:sym typeface="Fira Sans Extra Condensed"/>
              </a:rPr>
              <a:t>Atmospheric air:</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CC4125"/>
                </a:solidFill>
                <a:latin typeface="Fira Sans Extra Condensed"/>
                <a:ea typeface="Fira Sans Extra Condensed"/>
                <a:cs typeface="Fira Sans Extra Condensed"/>
                <a:sym typeface="Fira Sans Extra Condensed"/>
              </a:rPr>
              <a:t>nitrogen </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CC4125"/>
                </a:solidFill>
                <a:latin typeface="Fira Sans Extra Condensed"/>
                <a:ea typeface="Fira Sans Extra Condensed"/>
                <a:cs typeface="Fira Sans Extra Condensed"/>
                <a:sym typeface="Fira Sans Extra Condensed"/>
              </a:rPr>
              <a:t>O</a:t>
            </a:r>
            <a:r>
              <a:rPr b="0" baseline="-25000" i="0" lang="en" sz="1500" u="none" cap="none" strike="noStrike">
                <a:solidFill>
                  <a:srgbClr val="CC4125"/>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 almost </a:t>
            </a:r>
            <a:r>
              <a:rPr b="0" i="0" lang="en" sz="1500" u="none" cap="none" strike="noStrike">
                <a:solidFill>
                  <a:srgbClr val="CC4125"/>
                </a:solidFill>
                <a:latin typeface="Fira Sans Extra Condensed"/>
                <a:ea typeface="Fira Sans Extra Condensed"/>
                <a:cs typeface="Fira Sans Extra Condensed"/>
                <a:sym typeface="Fira Sans Extra Condensed"/>
              </a:rPr>
              <a:t>no</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CC4125"/>
                </a:solidFill>
                <a:latin typeface="Fira Sans Extra Condensed"/>
                <a:ea typeface="Fira Sans Extra Condensed"/>
                <a:cs typeface="Fira Sans Extra Condensed"/>
                <a:sym typeface="Fira Sans Extra Condensed"/>
              </a:rPr>
              <a:t>CO</a:t>
            </a:r>
            <a:r>
              <a:rPr b="0" baseline="-25000" i="0" lang="en" sz="1500" u="none" cap="none" strike="noStrike">
                <a:solidFill>
                  <a:srgbClr val="CC4125"/>
                </a:solidFill>
                <a:latin typeface="Fira Sans Extra Condensed"/>
                <a:ea typeface="Fira Sans Extra Condensed"/>
                <a:cs typeface="Fira Sans Extra Condensed"/>
                <a:sym typeface="Fira Sans Extra Condensed"/>
              </a:rPr>
              <a:t>2</a:t>
            </a:r>
            <a:r>
              <a:rPr b="0" i="0" lang="en" sz="1500" u="none" cap="none" strike="noStrike">
                <a:solidFill>
                  <a:srgbClr val="CC4125"/>
                </a:solidFill>
                <a:latin typeface="Fira Sans Extra Condensed"/>
                <a:ea typeface="Fira Sans Extra Condensed"/>
                <a:cs typeface="Fira Sans Extra Condensed"/>
                <a:sym typeface="Fira Sans Extra Condensed"/>
              </a:rPr>
              <a:t> </a:t>
            </a:r>
            <a:r>
              <a:rPr b="0" i="0" lang="en" sz="1500" u="none" cap="none" strike="noStrike">
                <a:solidFill>
                  <a:srgbClr val="434343"/>
                </a:solidFill>
                <a:latin typeface="Fira Sans Extra Condensed"/>
                <a:ea typeface="Fira Sans Extra Condensed"/>
                <a:cs typeface="Fira Sans Extra Condensed"/>
                <a:sym typeface="Fira Sans Extra Condensed"/>
              </a:rPr>
              <a:t>&amp; little water </a:t>
            </a:r>
            <a:r>
              <a:rPr b="0" i="0" lang="en" sz="1500" u="none" cap="none" strike="noStrike">
                <a:solidFill>
                  <a:srgbClr val="CC4125"/>
                </a:solidFill>
                <a:latin typeface="Fira Sans Extra Condensed"/>
                <a:ea typeface="Fira Sans Extra Condensed"/>
                <a:cs typeface="Fira Sans Extra Condensed"/>
                <a:sym typeface="Fira Sans Extra Condensed"/>
              </a:rPr>
              <a:t>vapor</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lang="en" sz="1500">
                <a:solidFill>
                  <a:srgbClr val="B7B7B7"/>
                </a:solidFill>
                <a:latin typeface="Fira Sans Extra Condensed"/>
                <a:ea typeface="Fira Sans Extra Condensed"/>
                <a:cs typeface="Fira Sans Extra Condensed"/>
                <a:sym typeface="Fira Sans Extra Condensed"/>
              </a:rPr>
              <a:t>(CO</a:t>
            </a:r>
            <a:r>
              <a:rPr baseline="-25000" lang="en" sz="1500">
                <a:solidFill>
                  <a:srgbClr val="B7B7B7"/>
                </a:solidFill>
                <a:latin typeface="Fira Sans Extra Condensed"/>
                <a:ea typeface="Fira Sans Extra Condensed"/>
                <a:cs typeface="Fira Sans Extra Condensed"/>
                <a:sym typeface="Fira Sans Extra Condensed"/>
              </a:rPr>
              <a:t>2</a:t>
            </a:r>
            <a:r>
              <a:rPr lang="en" sz="1500">
                <a:solidFill>
                  <a:srgbClr val="B7B7B7"/>
                </a:solidFill>
                <a:latin typeface="Fira Sans Extra Condensed"/>
                <a:ea typeface="Fira Sans Extra Condensed"/>
                <a:cs typeface="Fira Sans Extra Condensed"/>
                <a:sym typeface="Fira Sans Extra Condensed"/>
              </a:rPr>
              <a:t> should be absent under normal conditions)</a:t>
            </a:r>
            <a:endParaRPr b="0" i="0" sz="1500" u="sng" cap="none" strike="noStrike">
              <a:solidFill>
                <a:srgbClr val="B7B7B7"/>
              </a:solidFill>
              <a:latin typeface="Fira Sans Extra Condensed"/>
              <a:ea typeface="Fira Sans Extra Condensed"/>
              <a:cs typeface="Fira Sans Extra Condensed"/>
              <a:sym typeface="Fira Sans Extra Condensed"/>
            </a:endParaRPr>
          </a:p>
        </p:txBody>
      </p:sp>
      <p:sp>
        <p:nvSpPr>
          <p:cNvPr id="435" name="Google Shape;435;p6"/>
          <p:cNvSpPr txBox="1"/>
          <p:nvPr/>
        </p:nvSpPr>
        <p:spPr>
          <a:xfrm>
            <a:off x="410950" y="1749750"/>
            <a:ext cx="6147600" cy="68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40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As soon as atmospheric </a:t>
            </a:r>
            <a:r>
              <a:rPr b="0" i="0" lang="en" sz="1500" u="none" cap="none" strike="noStrike">
                <a:solidFill>
                  <a:srgbClr val="CC4125"/>
                </a:solidFill>
                <a:latin typeface="Fira Sans Extra Condensed"/>
                <a:ea typeface="Fira Sans Extra Condensed"/>
                <a:cs typeface="Fira Sans Extra Condensed"/>
                <a:sym typeface="Fira Sans Extra Condensed"/>
              </a:rPr>
              <a:t>air</a:t>
            </a:r>
            <a:r>
              <a:rPr b="0" i="0" lang="en" sz="1500" u="none" cap="none" strike="noStrike">
                <a:solidFill>
                  <a:srgbClr val="434343"/>
                </a:solidFill>
                <a:latin typeface="Fira Sans Extra Condensed"/>
                <a:ea typeface="Fira Sans Extra Condensed"/>
                <a:cs typeface="Fira Sans Extra Condensed"/>
                <a:sym typeface="Fira Sans Extra Condensed"/>
              </a:rPr>
              <a:t> enters respiratory </a:t>
            </a:r>
            <a:r>
              <a:rPr b="0" i="0" lang="en" sz="1500" u="none" cap="none" strike="noStrike">
                <a:solidFill>
                  <a:srgbClr val="CC4125"/>
                </a:solidFill>
                <a:latin typeface="Fira Sans Extra Condensed"/>
                <a:ea typeface="Fira Sans Extra Condensed"/>
                <a:cs typeface="Fira Sans Extra Condensed"/>
                <a:sym typeface="Fira Sans Extra Condensed"/>
              </a:rPr>
              <a:t>passages</a:t>
            </a:r>
            <a:r>
              <a:rPr b="0" i="0" lang="en" sz="1500" u="none" cap="none" strike="noStrike">
                <a:solidFill>
                  <a:srgbClr val="434343"/>
                </a:solidFill>
                <a:latin typeface="Fira Sans Extra Condensed"/>
                <a:ea typeface="Fira Sans Extra Condensed"/>
                <a:cs typeface="Fira Sans Extra Condensed"/>
                <a:sym typeface="Fira Sans Extra Condensed"/>
              </a:rPr>
              <a:t>, it is exposed to </a:t>
            </a:r>
            <a:r>
              <a:rPr b="0" i="0" lang="en" sz="1500" u="none" cap="none" strike="noStrike">
                <a:solidFill>
                  <a:srgbClr val="CC4125"/>
                </a:solidFill>
                <a:latin typeface="Fira Sans Extra Condensed"/>
                <a:ea typeface="Fira Sans Extra Condensed"/>
                <a:cs typeface="Fira Sans Extra Condensed"/>
                <a:sym typeface="Fira Sans Extra Condensed"/>
              </a:rPr>
              <a:t>fluids</a:t>
            </a:r>
            <a:r>
              <a:rPr b="0" i="0" lang="en" sz="1500" u="none" cap="none" strike="noStrike">
                <a:solidFill>
                  <a:srgbClr val="434343"/>
                </a:solidFill>
                <a:latin typeface="Fira Sans Extra Condensed"/>
                <a:ea typeface="Fira Sans Extra Condensed"/>
                <a:cs typeface="Fira Sans Extra Condensed"/>
                <a:sym typeface="Fira Sans Extra Condensed"/>
              </a:rPr>
              <a:t> that cover respiratory surfaces.</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36" name="Google Shape;436;p6"/>
          <p:cNvSpPr txBox="1"/>
          <p:nvPr/>
        </p:nvSpPr>
        <p:spPr>
          <a:xfrm>
            <a:off x="410950" y="2363988"/>
            <a:ext cx="6147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400"/>
              </a:spcBef>
              <a:spcAft>
                <a:spcPts val="0"/>
              </a:spcAft>
              <a:buClr>
                <a:srgbClr val="000000"/>
              </a:buClr>
              <a:buSzPts val="1500"/>
              <a:buFont typeface="Arial"/>
              <a:buNone/>
            </a:pPr>
            <a:r>
              <a:rPr b="0" i="0" lang="en" sz="1500" u="sng" cap="none" strike="noStrike">
                <a:solidFill>
                  <a:srgbClr val="434343"/>
                </a:solidFill>
                <a:latin typeface="Fira Sans Extra Condensed"/>
                <a:ea typeface="Fira Sans Extra Condensed"/>
                <a:cs typeface="Fira Sans Extra Condensed"/>
                <a:sym typeface="Fira Sans Extra Condensed"/>
              </a:rPr>
              <a:t>Even before air enters alveoli:</a:t>
            </a:r>
            <a:r>
              <a:rPr b="0" i="0" lang="en" sz="1500" u="none" cap="none" strike="noStrike">
                <a:solidFill>
                  <a:srgbClr val="434343"/>
                </a:solidFill>
                <a:latin typeface="Fira Sans Extra Condensed"/>
                <a:ea typeface="Fira Sans Extra Condensed"/>
                <a:cs typeface="Fira Sans Extra Condensed"/>
                <a:sym typeface="Fira Sans Extra Condensed"/>
              </a:rPr>
              <a:t> becomes almost </a:t>
            </a:r>
            <a:r>
              <a:rPr b="0" i="0" lang="en" sz="1500" u="none" cap="none" strike="noStrike">
                <a:solidFill>
                  <a:srgbClr val="CC4125"/>
                </a:solidFill>
                <a:latin typeface="Fira Sans Extra Condensed"/>
                <a:ea typeface="Fira Sans Extra Condensed"/>
                <a:cs typeface="Fira Sans Extra Condensed"/>
                <a:sym typeface="Fira Sans Extra Condensed"/>
              </a:rPr>
              <a:t>totally humidified</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37" name="Google Shape;437;p6"/>
          <p:cNvSpPr txBox="1"/>
          <p:nvPr/>
        </p:nvSpPr>
        <p:spPr>
          <a:xfrm>
            <a:off x="4339594" y="4561229"/>
            <a:ext cx="2762700" cy="54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100"/>
              <a:buFont typeface="Arial"/>
              <a:buNone/>
            </a:pPr>
            <a:r>
              <a:rPr b="0" i="0" lang="en" sz="1100" u="none" cap="none" strike="noStrike">
                <a:solidFill>
                  <a:srgbClr val="434343"/>
                </a:solidFill>
                <a:latin typeface="Fira Sans Extra Condensed"/>
                <a:ea typeface="Fira Sans Extra Condensed"/>
                <a:cs typeface="Fira Sans Extra Condensed"/>
                <a:sym typeface="Fira Sans Extra Condensed"/>
              </a:rPr>
              <a:t>Values for PO</a:t>
            </a:r>
            <a:r>
              <a:rPr b="0" baseline="-25000" i="0" lang="en" sz="1100" u="none" cap="none" strike="noStrike">
                <a:solidFill>
                  <a:srgbClr val="434343"/>
                </a:solidFill>
                <a:latin typeface="Fira Sans Extra Condensed"/>
                <a:ea typeface="Fira Sans Extra Condensed"/>
                <a:cs typeface="Fira Sans Extra Condensed"/>
                <a:sym typeface="Fira Sans Extra Condensed"/>
              </a:rPr>
              <a:t>2</a:t>
            </a:r>
            <a:r>
              <a:rPr b="0" i="0" lang="en" sz="1100" u="none" cap="none" strike="noStrike">
                <a:solidFill>
                  <a:srgbClr val="434343"/>
                </a:solidFill>
                <a:latin typeface="Fira Sans Extra Condensed"/>
                <a:ea typeface="Fira Sans Extra Condensed"/>
                <a:cs typeface="Fira Sans Extra Condensed"/>
                <a:sym typeface="Fira Sans Extra Condensed"/>
              </a:rPr>
              <a:t> &amp; PCO</a:t>
            </a:r>
            <a:r>
              <a:rPr b="0" baseline="-25000" i="0" lang="en" sz="1100" u="none" cap="none" strike="noStrike">
                <a:solidFill>
                  <a:srgbClr val="434343"/>
                </a:solidFill>
                <a:latin typeface="Fira Sans Extra Condensed"/>
                <a:ea typeface="Fira Sans Extra Condensed"/>
                <a:cs typeface="Fira Sans Extra Condensed"/>
                <a:sym typeface="Fira Sans Extra Condensed"/>
              </a:rPr>
              <a:t>2</a:t>
            </a:r>
            <a:r>
              <a:rPr b="0" i="0" lang="en" sz="1100" u="none" cap="none" strike="noStrike">
                <a:solidFill>
                  <a:srgbClr val="434343"/>
                </a:solidFill>
                <a:latin typeface="Fira Sans Extra Condensed"/>
                <a:ea typeface="Fira Sans Extra Condensed"/>
                <a:cs typeface="Fira Sans Extra Condensed"/>
                <a:sym typeface="Fira Sans Extra Condensed"/>
              </a:rPr>
              <a:t> in inspired dry, humidified tracheal, alveolar air, &amp; pulmonary blood.</a:t>
            </a:r>
            <a:endParaRPr b="0" i="0" sz="1100" u="none" cap="none" strike="noStrike">
              <a:solidFill>
                <a:srgbClr val="434343"/>
              </a:solidFill>
              <a:latin typeface="Fira Sans Extra Condensed"/>
              <a:ea typeface="Fira Sans Extra Condensed"/>
              <a:cs typeface="Fira Sans Extra Condensed"/>
              <a:sym typeface="Fira Sans Extra Condensed"/>
            </a:endParaRPr>
          </a:p>
        </p:txBody>
      </p:sp>
      <p:pic>
        <p:nvPicPr>
          <p:cNvPr id="438" name="Google Shape;438;p6"/>
          <p:cNvPicPr preferRelativeResize="0"/>
          <p:nvPr/>
        </p:nvPicPr>
        <p:blipFill rotWithShape="1">
          <a:blip r:embed="rId3">
            <a:alphaModFix/>
          </a:blip>
          <a:srcRect b="0" l="0" r="0" t="0"/>
          <a:stretch/>
        </p:blipFill>
        <p:spPr>
          <a:xfrm>
            <a:off x="7269800" y="3468425"/>
            <a:ext cx="1816549" cy="1641500"/>
          </a:xfrm>
          <a:prstGeom prst="rect">
            <a:avLst/>
          </a:prstGeom>
          <a:noFill/>
          <a:ln cap="flat" cmpd="sng" w="19050">
            <a:solidFill>
              <a:srgbClr val="434343"/>
            </a:solidFill>
            <a:prstDash val="solid"/>
            <a:round/>
            <a:headEnd len="sm" w="sm" type="none"/>
            <a:tailEnd len="sm" w="sm" type="none"/>
          </a:ln>
        </p:spPr>
      </p:pic>
      <p:sp>
        <p:nvSpPr>
          <p:cNvPr id="439" name="Google Shape;439;p6"/>
          <p:cNvSpPr/>
          <p:nvPr/>
        </p:nvSpPr>
        <p:spPr>
          <a:xfrm>
            <a:off x="157855" y="1896413"/>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40" name="Google Shape;440;p6"/>
          <p:cNvSpPr/>
          <p:nvPr/>
        </p:nvSpPr>
        <p:spPr>
          <a:xfrm>
            <a:off x="157855" y="1270488"/>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41" name="Google Shape;441;p6"/>
          <p:cNvSpPr/>
          <p:nvPr/>
        </p:nvSpPr>
        <p:spPr>
          <a:xfrm>
            <a:off x="157855" y="2522338"/>
            <a:ext cx="207000" cy="1959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pic>
        <p:nvPicPr>
          <p:cNvPr id="442" name="Google Shape;442;p6"/>
          <p:cNvPicPr preferRelativeResize="0"/>
          <p:nvPr/>
        </p:nvPicPr>
        <p:blipFill rotWithShape="1">
          <a:blip r:embed="rId4">
            <a:alphaModFix/>
          </a:blip>
          <a:srcRect b="0" l="0" r="0" t="44848"/>
          <a:stretch/>
        </p:blipFill>
        <p:spPr>
          <a:xfrm>
            <a:off x="7269800" y="1981500"/>
            <a:ext cx="1816550" cy="1316524"/>
          </a:xfrm>
          <a:prstGeom prst="rect">
            <a:avLst/>
          </a:prstGeom>
          <a:noFill/>
          <a:ln cap="flat" cmpd="sng" w="9525">
            <a:solidFill>
              <a:schemeClr val="dk1"/>
            </a:solidFill>
            <a:prstDash val="solid"/>
            <a:round/>
            <a:headEnd len="sm" w="sm" type="none"/>
            <a:tailEnd len="sm" w="sm" type="none"/>
          </a:ln>
        </p:spPr>
      </p:pic>
      <p:sp>
        <p:nvSpPr>
          <p:cNvPr id="443" name="Google Shape;443;p6"/>
          <p:cNvSpPr/>
          <p:nvPr/>
        </p:nvSpPr>
        <p:spPr>
          <a:xfrm>
            <a:off x="6757325" y="3386725"/>
            <a:ext cx="446700" cy="302700"/>
          </a:xfrm>
          <a:prstGeom prst="star5">
            <a:avLst>
              <a:gd fmla="val 19098" name="adj"/>
              <a:gd fmla="val 105146" name="hf"/>
              <a:gd fmla="val 110557" name="vf"/>
            </a:avLst>
          </a:prstGeom>
          <a:solidFill>
            <a:srgbClr val="FF6B6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
          <p:cNvSpPr/>
          <p:nvPr/>
        </p:nvSpPr>
        <p:spPr>
          <a:xfrm>
            <a:off x="253625" y="1920375"/>
            <a:ext cx="3450000" cy="1159200"/>
          </a:xfrm>
          <a:prstGeom prst="rect">
            <a:avLst/>
          </a:prstGeom>
          <a:solidFill>
            <a:srgbClr val="D4F3FF"/>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449" name="Google Shape;449;p7"/>
          <p:cNvSpPr/>
          <p:nvPr/>
        </p:nvSpPr>
        <p:spPr>
          <a:xfrm>
            <a:off x="4240425" y="1920375"/>
            <a:ext cx="4629300" cy="1159200"/>
          </a:xfrm>
          <a:prstGeom prst="rect">
            <a:avLst/>
          </a:prstGeom>
          <a:solidFill>
            <a:srgbClr val="EAF9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89999" lvl="0" marL="89999" marR="0" rtl="0" algn="just">
              <a:lnSpc>
                <a:spcPct val="115000"/>
              </a:lnSpc>
              <a:spcBef>
                <a:spcPts val="400"/>
              </a:spcBef>
              <a:spcAft>
                <a:spcPts val="0"/>
              </a:spcAft>
              <a:buClr>
                <a:schemeClr val="dk1"/>
              </a:buClr>
              <a:buSzPts val="1500"/>
              <a:buFont typeface="Fira Sans Extra Condensed"/>
              <a:buChar char="•"/>
            </a:pPr>
            <a:r>
              <a:rPr b="0" i="0" lang="en" sz="1500" u="none" cap="none" strike="noStrike">
                <a:solidFill>
                  <a:schemeClr val="dk1"/>
                </a:solidFill>
                <a:latin typeface="Fira Sans Extra Condensed"/>
                <a:ea typeface="Fira Sans Extra Condensed"/>
                <a:cs typeface="Fira Sans Extra Condensed"/>
                <a:sym typeface="Fira Sans Extra Condensed"/>
              </a:rPr>
              <a:t>PX = partial pressure of gas (mmHg)</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89999" lvl="0" marL="89999" marR="0" rtl="0" algn="just">
              <a:lnSpc>
                <a:spcPct val="115000"/>
              </a:lnSpc>
              <a:spcBef>
                <a:spcPts val="0"/>
              </a:spcBef>
              <a:spcAft>
                <a:spcPts val="0"/>
              </a:spcAft>
              <a:buClr>
                <a:schemeClr val="dk1"/>
              </a:buClr>
              <a:buSzPts val="1500"/>
              <a:buFont typeface="Fira Sans Extra Condensed"/>
              <a:buChar char="•"/>
            </a:pPr>
            <a:r>
              <a:rPr b="0" i="0" lang="en" sz="1500" u="none" cap="none" strike="noStrike">
                <a:solidFill>
                  <a:schemeClr val="dk1"/>
                </a:solidFill>
                <a:latin typeface="Fira Sans Extra Condensed"/>
                <a:ea typeface="Fira Sans Extra Condensed"/>
                <a:cs typeface="Fira Sans Extra Condensed"/>
                <a:sym typeface="Fira Sans Extra Condensed"/>
              </a:rPr>
              <a:t>PB = barometric pressure (760 mmHg)</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89999" lvl="0" marL="89999" marR="0" rtl="0" algn="just">
              <a:lnSpc>
                <a:spcPct val="115000"/>
              </a:lnSpc>
              <a:spcBef>
                <a:spcPts val="0"/>
              </a:spcBef>
              <a:spcAft>
                <a:spcPts val="0"/>
              </a:spcAft>
              <a:buClr>
                <a:schemeClr val="dk1"/>
              </a:buClr>
              <a:buSzPts val="1500"/>
              <a:buFont typeface="Fira Sans Extra Condensed"/>
              <a:buChar char="•"/>
            </a:pPr>
            <a:r>
              <a:rPr b="0" i="0" lang="en" sz="1500" u="none" cap="none" strike="noStrike">
                <a:solidFill>
                  <a:schemeClr val="dk1"/>
                </a:solidFill>
                <a:latin typeface="Fira Sans Extra Condensed"/>
                <a:ea typeface="Fira Sans Extra Condensed"/>
                <a:cs typeface="Fira Sans Extra Condensed"/>
                <a:sym typeface="Fira Sans Extra Condensed"/>
              </a:rPr>
              <a:t>PH</a:t>
            </a:r>
            <a:r>
              <a:rPr b="0" baseline="-25000" i="0" lang="en" sz="1500" u="none" cap="none" strike="noStrike">
                <a:solidFill>
                  <a:schemeClr val="dk1"/>
                </a:solidFill>
                <a:latin typeface="Fira Sans Extra Condensed"/>
                <a:ea typeface="Fira Sans Extra Condensed"/>
                <a:cs typeface="Fira Sans Extra Condensed"/>
                <a:sym typeface="Fira Sans Extra Condensed"/>
              </a:rPr>
              <a:t>2</a:t>
            </a:r>
            <a:r>
              <a:rPr b="0" i="0" lang="en" sz="1500" u="none" cap="none" strike="noStrike">
                <a:solidFill>
                  <a:schemeClr val="dk1"/>
                </a:solidFill>
                <a:latin typeface="Fira Sans Extra Condensed"/>
                <a:ea typeface="Fira Sans Extra Condensed"/>
                <a:cs typeface="Fira Sans Extra Condensed"/>
                <a:sym typeface="Fira Sans Extra Condensed"/>
              </a:rPr>
              <a:t>O = water vapor pressure at 37°C (47 mmHg)</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89999" lvl="0" marL="89999" marR="0" rtl="0" algn="just">
              <a:lnSpc>
                <a:spcPct val="115000"/>
              </a:lnSpc>
              <a:spcBef>
                <a:spcPts val="0"/>
              </a:spcBef>
              <a:spcAft>
                <a:spcPts val="0"/>
              </a:spcAft>
              <a:buClr>
                <a:schemeClr val="dk1"/>
              </a:buClr>
              <a:buSzPts val="1500"/>
              <a:buFont typeface="Fira Sans Extra Condensed"/>
              <a:buChar char="•"/>
            </a:pPr>
            <a:r>
              <a:rPr b="0" i="0" lang="en" sz="1500" u="none" cap="none" strike="noStrike">
                <a:solidFill>
                  <a:schemeClr val="dk1"/>
                </a:solidFill>
                <a:latin typeface="Fira Sans Extra Condensed"/>
                <a:ea typeface="Fira Sans Extra Condensed"/>
                <a:cs typeface="Fira Sans Extra Condensed"/>
                <a:sym typeface="Fira Sans Extra Condensed"/>
              </a:rPr>
              <a:t>F = fractional concentration of gas (0.21 no unit) </a:t>
            </a:r>
            <a:endParaRPr b="1" i="0" sz="1100" u="none" cap="none" strike="noStrike">
              <a:solidFill>
                <a:srgbClr val="00FF00"/>
              </a:solidFill>
              <a:latin typeface="Fira Sans Extra Condensed"/>
              <a:ea typeface="Fira Sans Extra Condensed"/>
              <a:cs typeface="Fira Sans Extra Condensed"/>
              <a:sym typeface="Fira Sans Extra Condensed"/>
            </a:endParaRPr>
          </a:p>
        </p:txBody>
      </p:sp>
      <p:sp>
        <p:nvSpPr>
          <p:cNvPr id="450" name="Google Shape;450;p7"/>
          <p:cNvSpPr txBox="1"/>
          <p:nvPr/>
        </p:nvSpPr>
        <p:spPr>
          <a:xfrm>
            <a:off x="90525" y="75275"/>
            <a:ext cx="7344300" cy="815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000"/>
              <a:buFont typeface="Arial"/>
              <a:buNone/>
            </a:pPr>
            <a:r>
              <a:rPr b="1" i="0" lang="en" sz="3000" u="none" cap="none" strike="noStrike">
                <a:solidFill>
                  <a:schemeClr val="accent1"/>
                </a:solidFill>
                <a:latin typeface="Comic Sans MS"/>
                <a:ea typeface="Comic Sans MS"/>
                <a:cs typeface="Comic Sans MS"/>
                <a:sym typeface="Comic Sans MS"/>
              </a:rPr>
              <a:t>Dalton’s Law of Partial Pressures</a:t>
            </a:r>
            <a:endParaRPr b="1" i="0" sz="3000" u="none" cap="none" strike="noStrike">
              <a:solidFill>
                <a:schemeClr val="accent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451" name="Google Shape;451;p7"/>
          <p:cNvSpPr txBox="1"/>
          <p:nvPr/>
        </p:nvSpPr>
        <p:spPr>
          <a:xfrm>
            <a:off x="253625" y="706225"/>
            <a:ext cx="7557300" cy="1062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5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Dalton’s Law of Partial Pressures: </a:t>
            </a:r>
            <a:r>
              <a:rPr b="0" i="0" lang="en" sz="1500" u="none" cap="none" strike="noStrike">
                <a:solidFill>
                  <a:srgbClr val="434343"/>
                </a:solidFill>
                <a:latin typeface="Fira Sans Extra Condensed"/>
                <a:ea typeface="Fira Sans Extra Condensed"/>
                <a:cs typeface="Fira Sans Extra Condensed"/>
                <a:sym typeface="Fira Sans Extra Condensed"/>
              </a:rPr>
              <a:t>the </a:t>
            </a:r>
            <a:r>
              <a:rPr b="0" i="0" lang="en" sz="1500" u="none" cap="none" strike="noStrike">
                <a:solidFill>
                  <a:srgbClr val="A61C00"/>
                </a:solidFill>
                <a:latin typeface="Fira Sans Extra Condensed"/>
                <a:ea typeface="Fira Sans Extra Condensed"/>
                <a:cs typeface="Fira Sans Extra Condensed"/>
                <a:sym typeface="Fira Sans Extra Condensed"/>
              </a:rPr>
              <a:t>partial pressure </a:t>
            </a:r>
            <a:r>
              <a:rPr b="0" i="0" lang="en" sz="1500" u="none" cap="none" strike="noStrike">
                <a:solidFill>
                  <a:srgbClr val="434343"/>
                </a:solidFill>
                <a:latin typeface="Fira Sans Extra Condensed"/>
                <a:ea typeface="Fira Sans Extra Condensed"/>
                <a:cs typeface="Fira Sans Extra Condensed"/>
                <a:sym typeface="Fira Sans Extra Condensed"/>
              </a:rPr>
              <a:t>of a gas in a mixture of gases is the </a:t>
            </a:r>
            <a:r>
              <a:rPr b="0" i="0" lang="en" sz="1500" u="none" cap="none" strike="noStrike">
                <a:solidFill>
                  <a:srgbClr val="A61C00"/>
                </a:solidFill>
                <a:latin typeface="Fira Sans Extra Condensed"/>
                <a:ea typeface="Fira Sans Extra Condensed"/>
                <a:cs typeface="Fira Sans Extra Condensed"/>
                <a:sym typeface="Fira Sans Extra Condensed"/>
              </a:rPr>
              <a:t>pressure </a:t>
            </a:r>
            <a:r>
              <a:rPr b="0" i="0" lang="en" sz="1500" u="none" cap="none" strike="noStrike">
                <a:solidFill>
                  <a:srgbClr val="434343"/>
                </a:solidFill>
                <a:latin typeface="Fira Sans Extra Condensed"/>
                <a:ea typeface="Fira Sans Extra Condensed"/>
                <a:cs typeface="Fira Sans Extra Condensed"/>
                <a:sym typeface="Fira Sans Extra Condensed"/>
              </a:rPr>
              <a:t>that </a:t>
            </a:r>
            <a:r>
              <a:rPr b="0" i="0" lang="en" sz="1500" u="none" cap="none" strike="noStrike">
                <a:solidFill>
                  <a:srgbClr val="A61C00"/>
                </a:solidFill>
                <a:latin typeface="Fira Sans Extra Condensed"/>
                <a:ea typeface="Fira Sans Extra Condensed"/>
                <a:cs typeface="Fira Sans Extra Condensed"/>
                <a:sym typeface="Fira Sans Extra Condensed"/>
              </a:rPr>
              <a:t>gas </a:t>
            </a:r>
            <a:r>
              <a:rPr b="0" i="0" lang="en" sz="1500" u="none" cap="none" strike="noStrike">
                <a:solidFill>
                  <a:srgbClr val="434343"/>
                </a:solidFill>
                <a:latin typeface="Fira Sans Extra Condensed"/>
                <a:ea typeface="Fira Sans Extra Condensed"/>
                <a:cs typeface="Fira Sans Extra Condensed"/>
                <a:sym typeface="Fira Sans Extra Condensed"/>
              </a:rPr>
              <a:t>would </a:t>
            </a:r>
            <a:r>
              <a:rPr b="0" i="0" lang="en" sz="1500" u="none" cap="none" strike="noStrike">
                <a:solidFill>
                  <a:srgbClr val="A61C00"/>
                </a:solidFill>
                <a:latin typeface="Fira Sans Extra Condensed"/>
                <a:ea typeface="Fira Sans Extra Condensed"/>
                <a:cs typeface="Fira Sans Extra Condensed"/>
                <a:sym typeface="Fira Sans Extra Condensed"/>
              </a:rPr>
              <a:t>exert if it occupied</a:t>
            </a:r>
            <a:r>
              <a:rPr b="0" i="0" lang="en" sz="1500" u="none" cap="none" strike="noStrike">
                <a:solidFill>
                  <a:srgbClr val="434343"/>
                </a:solidFill>
                <a:latin typeface="Fira Sans Extra Condensed"/>
                <a:ea typeface="Fira Sans Extra Condensed"/>
                <a:cs typeface="Fira Sans Extra Condensed"/>
                <a:sym typeface="Fira Sans Extra Condensed"/>
              </a:rPr>
              <a:t> the </a:t>
            </a:r>
            <a:r>
              <a:rPr b="0" i="0" lang="en" sz="1500" u="none" cap="none" strike="noStrike">
                <a:solidFill>
                  <a:srgbClr val="A61C00"/>
                </a:solidFill>
                <a:latin typeface="Fira Sans Extra Condensed"/>
                <a:ea typeface="Fira Sans Extra Condensed"/>
                <a:cs typeface="Fira Sans Extra Condensed"/>
                <a:sym typeface="Fira Sans Extra Condensed"/>
              </a:rPr>
              <a:t>total volume </a:t>
            </a:r>
            <a:r>
              <a:rPr b="0" i="0" lang="en" sz="1500" u="none" cap="none" strike="noStrike">
                <a:solidFill>
                  <a:srgbClr val="434343"/>
                </a:solidFill>
                <a:latin typeface="Fira Sans Extra Condensed"/>
                <a:ea typeface="Fira Sans Extra Condensed"/>
                <a:cs typeface="Fira Sans Extra Condensed"/>
                <a:sym typeface="Fira Sans Extra Condensed"/>
              </a:rPr>
              <a:t>of the mixture. </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457200" marR="0" rtl="0" algn="l">
              <a:lnSpc>
                <a:spcPct val="90000"/>
              </a:lnSpc>
              <a:spcBef>
                <a:spcPts val="0"/>
              </a:spcBef>
              <a:spcAft>
                <a:spcPts val="0"/>
              </a:spcAft>
              <a:buClr>
                <a:srgbClr val="000000"/>
              </a:buClr>
              <a:buSzPts val="1500"/>
              <a:buFont typeface="Arial"/>
              <a:buNone/>
            </a:pPr>
            <a:r>
              <a:t/>
            </a:r>
            <a:endParaRPr b="1"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90000"/>
              </a:lnSpc>
              <a:spcBef>
                <a:spcPts val="0"/>
              </a:spcBef>
              <a:spcAft>
                <a:spcPts val="0"/>
              </a:spcAft>
              <a:buClr>
                <a:srgbClr val="000000"/>
              </a:buClr>
              <a:buSzPts val="15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Partial pressure:</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total pressure</a:t>
            </a:r>
            <a:r>
              <a:rPr b="0" i="0" lang="en" sz="1500" u="none" cap="none" strike="noStrike">
                <a:solidFill>
                  <a:srgbClr val="434343"/>
                </a:solidFill>
                <a:latin typeface="Fira Sans Extra Condensed"/>
                <a:ea typeface="Fira Sans Extra Condensed"/>
                <a:cs typeface="Fira Sans Extra Condensed"/>
                <a:sym typeface="Fira Sans Extra Condensed"/>
              </a:rPr>
              <a:t> multiplied by fractional </a:t>
            </a:r>
            <a:r>
              <a:rPr b="0" i="0" lang="en" sz="1500" u="none" cap="none" strike="noStrike">
                <a:solidFill>
                  <a:srgbClr val="A61C00"/>
                </a:solidFill>
                <a:latin typeface="Fira Sans Extra Condensed"/>
                <a:ea typeface="Fira Sans Extra Condensed"/>
                <a:cs typeface="Fira Sans Extra Condensed"/>
                <a:sym typeface="Fira Sans Extra Condensed"/>
              </a:rPr>
              <a:t>concentration</a:t>
            </a:r>
            <a:r>
              <a:rPr b="0" i="0" lang="en" sz="1500" u="none" cap="none" strike="noStrike">
                <a:solidFill>
                  <a:srgbClr val="434343"/>
                </a:solidFill>
                <a:latin typeface="Fira Sans Extra Condensed"/>
                <a:ea typeface="Fira Sans Extra Condensed"/>
                <a:cs typeface="Fira Sans Extra Condensed"/>
                <a:sym typeface="Fira Sans Extra Condensed"/>
              </a:rPr>
              <a:t> of </a:t>
            </a:r>
            <a:r>
              <a:rPr b="0" i="0" lang="en" sz="1500" u="none" cap="none" strike="noStrike">
                <a:solidFill>
                  <a:srgbClr val="A61C00"/>
                </a:solidFill>
                <a:latin typeface="Fira Sans Extra Condensed"/>
                <a:ea typeface="Fira Sans Extra Condensed"/>
                <a:cs typeface="Fira Sans Extra Condensed"/>
                <a:sym typeface="Fira Sans Extra Condensed"/>
              </a:rPr>
              <a:t>dry gas</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914400" marR="0" rtl="0" algn="ctr">
              <a:lnSpc>
                <a:spcPct val="90000"/>
              </a:lnSpc>
              <a:spcBef>
                <a:spcPts val="0"/>
              </a:spcBef>
              <a:spcAft>
                <a:spcPts val="0"/>
              </a:spcAft>
              <a:buClr>
                <a:srgbClr val="000000"/>
              </a:buClr>
              <a:buSzPts val="1500"/>
              <a:buFont typeface="Arial"/>
              <a:buNone/>
            </a:pPr>
            <a:r>
              <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52" name="Google Shape;452;p7"/>
          <p:cNvSpPr txBox="1"/>
          <p:nvPr/>
        </p:nvSpPr>
        <p:spPr>
          <a:xfrm>
            <a:off x="1152125" y="2006688"/>
            <a:ext cx="1432500" cy="85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Fira Sans Extra Condensed"/>
                <a:ea typeface="Fira Sans Extra Condensed"/>
                <a:cs typeface="Fira Sans Extra Condensed"/>
                <a:sym typeface="Fira Sans Extra Condensed"/>
              </a:rPr>
              <a:t>Dalton's law:</a:t>
            </a:r>
            <a:endParaRPr b="1"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Fira Sans Extra Condensed"/>
                <a:ea typeface="Fira Sans Extra Condensed"/>
                <a:cs typeface="Fira Sans Extra Condensed"/>
                <a:sym typeface="Fira Sans Extra Condensed"/>
              </a:rPr>
              <a:t>PX=PB X F</a:t>
            </a:r>
            <a:endParaRPr b="1"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453" name="Google Shape;453;p7"/>
          <p:cNvSpPr txBox="1"/>
          <p:nvPr/>
        </p:nvSpPr>
        <p:spPr>
          <a:xfrm>
            <a:off x="-865425" y="2657100"/>
            <a:ext cx="4741200" cy="396300"/>
          </a:xfrm>
          <a:prstGeom prst="rect">
            <a:avLst/>
          </a:prstGeom>
          <a:noFill/>
          <a:ln>
            <a:noFill/>
          </a:ln>
        </p:spPr>
        <p:txBody>
          <a:bodyPr anchorCtr="0" anchor="t" bIns="91425" lIns="91425" spcFirstLastPara="1" rIns="91425" wrap="square" tIns="91425">
            <a:spAutoFit/>
          </a:bodyPr>
          <a:lstStyle/>
          <a:p>
            <a:pPr indent="0" lvl="0" marL="914400" marR="0" rtl="0" algn="ctr">
              <a:lnSpc>
                <a:spcPct val="90000"/>
              </a:lnSpc>
              <a:spcBef>
                <a:spcPts val="0"/>
              </a:spcBef>
              <a:spcAft>
                <a:spcPts val="0"/>
              </a:spcAft>
              <a:buClr>
                <a:srgbClr val="000000"/>
              </a:buClr>
              <a:buSzPts val="1500"/>
              <a:buFont typeface="Arial"/>
              <a:buNone/>
            </a:pPr>
            <a:r>
              <a:rPr b="1" i="0" lang="en" sz="1500" u="sng" cap="none" strike="noStrike">
                <a:solidFill>
                  <a:srgbClr val="434343"/>
                </a:solidFill>
                <a:latin typeface="Fira Sans Extra Condensed"/>
                <a:ea typeface="Fira Sans Extra Condensed"/>
                <a:cs typeface="Fira Sans Extra Condensed"/>
                <a:sym typeface="Fira Sans Extra Condensed"/>
              </a:rPr>
              <a:t> For humidified gas:</a:t>
            </a:r>
            <a:r>
              <a:rPr b="0" i="0" lang="en" sz="1500" u="none" cap="none" strike="noStrike">
                <a:solidFill>
                  <a:srgbClr val="434343"/>
                </a:solidFill>
                <a:latin typeface="Fira Sans Extra Condensed"/>
                <a:ea typeface="Fira Sans Extra Condensed"/>
                <a:cs typeface="Fira Sans Extra Condensed"/>
                <a:sym typeface="Fira Sans Extra Condensed"/>
              </a:rPr>
              <a:t> PX = (PB − </a:t>
            </a:r>
            <a:r>
              <a:rPr b="0" i="0" lang="en" sz="1500" u="none" cap="none" strike="noStrike">
                <a:solidFill>
                  <a:srgbClr val="CC4125"/>
                </a:solidFill>
                <a:latin typeface="Fira Sans Extra Condensed"/>
                <a:ea typeface="Fira Sans Extra Condensed"/>
                <a:cs typeface="Fira Sans Extra Condensed"/>
                <a:sym typeface="Fira Sans Extra Condensed"/>
              </a:rPr>
              <a:t>PH</a:t>
            </a:r>
            <a:r>
              <a:rPr b="0" baseline="-25000" i="0" lang="en" sz="1500" u="none" cap="none" strike="noStrike">
                <a:solidFill>
                  <a:srgbClr val="CC4125"/>
                </a:solidFill>
                <a:latin typeface="Fira Sans Extra Condensed"/>
                <a:ea typeface="Fira Sans Extra Condensed"/>
                <a:cs typeface="Fira Sans Extra Condensed"/>
                <a:sym typeface="Fira Sans Extra Condensed"/>
              </a:rPr>
              <a:t>2</a:t>
            </a:r>
            <a:r>
              <a:rPr b="0" i="0" lang="en" sz="1500" u="none" cap="none" strike="noStrike">
                <a:solidFill>
                  <a:srgbClr val="CC4125"/>
                </a:solidFill>
                <a:latin typeface="Fira Sans Extra Condensed"/>
                <a:ea typeface="Fira Sans Extra Condensed"/>
                <a:cs typeface="Fira Sans Extra Condensed"/>
                <a:sym typeface="Fira Sans Extra Condensed"/>
              </a:rPr>
              <a:t>O</a:t>
            </a:r>
            <a:r>
              <a:rPr b="0" i="0" lang="en" sz="1500" u="none" cap="none" strike="noStrike">
                <a:solidFill>
                  <a:srgbClr val="434343"/>
                </a:solidFill>
                <a:latin typeface="Fira Sans Extra Condensed"/>
                <a:ea typeface="Fira Sans Extra Condensed"/>
                <a:cs typeface="Fira Sans Extra Condensed"/>
                <a:sym typeface="Fira Sans Extra Condensed"/>
              </a:rPr>
              <a:t>)× F</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54" name="Google Shape;454;p7"/>
          <p:cNvSpPr txBox="1"/>
          <p:nvPr/>
        </p:nvSpPr>
        <p:spPr>
          <a:xfrm>
            <a:off x="90525" y="3407425"/>
            <a:ext cx="7685400" cy="1062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Percentages of gases in </a:t>
            </a:r>
            <a:r>
              <a:rPr b="0" i="0" lang="en" sz="1500" u="none" cap="none" strike="noStrike">
                <a:solidFill>
                  <a:srgbClr val="CC4125"/>
                </a:solidFill>
                <a:latin typeface="Fira Sans Extra Condensed"/>
                <a:ea typeface="Fira Sans Extra Condensed"/>
                <a:cs typeface="Fira Sans Extra Condensed"/>
                <a:sym typeface="Fira Sans Extra Condensed"/>
              </a:rPr>
              <a:t>dry air</a:t>
            </a:r>
            <a:r>
              <a:rPr b="0" i="0" lang="en" sz="1500" u="none" cap="none" strike="noStrike">
                <a:solidFill>
                  <a:srgbClr val="434343"/>
                </a:solidFill>
                <a:latin typeface="Fira Sans Extra Condensed"/>
                <a:ea typeface="Fira Sans Extra Condensed"/>
                <a:cs typeface="Fira Sans Extra Condensed"/>
                <a:sym typeface="Fira Sans Extra Condensed"/>
              </a:rPr>
              <a:t> at a </a:t>
            </a:r>
            <a:r>
              <a:rPr b="0" i="0" lang="en" sz="1500" u="none" cap="none" strike="noStrike">
                <a:solidFill>
                  <a:srgbClr val="CC4125"/>
                </a:solidFill>
                <a:latin typeface="Fira Sans Extra Condensed"/>
                <a:ea typeface="Fira Sans Extra Condensed"/>
                <a:cs typeface="Fira Sans Extra Condensed"/>
                <a:sym typeface="Fira Sans Extra Condensed"/>
              </a:rPr>
              <a:t>barometric</a:t>
            </a:r>
            <a:r>
              <a:rPr b="0" i="0" lang="en" sz="1500" u="none" cap="none" strike="noStrike">
                <a:solidFill>
                  <a:srgbClr val="434343"/>
                </a:solidFill>
                <a:latin typeface="Fira Sans Extra Condensed"/>
                <a:ea typeface="Fira Sans Extra Condensed"/>
                <a:cs typeface="Fira Sans Extra Condensed"/>
                <a:sym typeface="Fira Sans Extra Condensed"/>
              </a:rPr>
              <a:t> pressure of 760 mmHg:</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91440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  21% (</a:t>
            </a:r>
            <a:r>
              <a:rPr b="0" i="0" lang="en" sz="1500" u="none" cap="none" strike="noStrike">
                <a:solidFill>
                  <a:srgbClr val="A61C00"/>
                </a:solidFill>
                <a:latin typeface="Fira Sans Extra Condensed"/>
                <a:ea typeface="Fira Sans Extra Condensed"/>
                <a:cs typeface="Fira Sans Extra Condensed"/>
                <a:sym typeface="Fira Sans Extra Condensed"/>
              </a:rPr>
              <a:t>0.21</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91440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N</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 79% (</a:t>
            </a:r>
            <a:r>
              <a:rPr b="0" i="0" lang="en" sz="1500" u="none" cap="none" strike="noStrike">
                <a:solidFill>
                  <a:srgbClr val="A61C00"/>
                </a:solidFill>
                <a:latin typeface="Fira Sans Extra Condensed"/>
                <a:ea typeface="Fira Sans Extra Condensed"/>
                <a:cs typeface="Fira Sans Extra Condensed"/>
                <a:sym typeface="Fira Sans Extra Condensed"/>
              </a:rPr>
              <a:t>0.79</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91440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CO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 0% (</a:t>
            </a:r>
            <a:r>
              <a:rPr b="0" i="0" lang="en" sz="1500" u="none" cap="none" strike="noStrike">
                <a:solidFill>
                  <a:srgbClr val="A61C00"/>
                </a:solidFill>
                <a:latin typeface="Fira Sans Extra Condensed"/>
                <a:ea typeface="Fira Sans Extra Condensed"/>
                <a:cs typeface="Fira Sans Extra Condensed"/>
                <a:sym typeface="Fira Sans Extra Condensed"/>
              </a:rPr>
              <a:t>0</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Fira Sans Extra Condensed"/>
              <a:ea typeface="Fira Sans Extra Condensed"/>
              <a:cs typeface="Fira Sans Extra Condensed"/>
              <a:sym typeface="Fira Sans Extra Condensed"/>
            </a:endParaRPr>
          </a:p>
        </p:txBody>
      </p:sp>
      <p:sp>
        <p:nvSpPr>
          <p:cNvPr id="455" name="Google Shape;455;p7"/>
          <p:cNvSpPr txBox="1"/>
          <p:nvPr/>
        </p:nvSpPr>
        <p:spPr>
          <a:xfrm>
            <a:off x="253625" y="3230825"/>
            <a:ext cx="7557300" cy="427500"/>
          </a:xfrm>
          <a:prstGeom prst="rect">
            <a:avLst/>
          </a:prstGeom>
          <a:noFill/>
          <a:ln>
            <a:noFill/>
          </a:ln>
        </p:spPr>
        <p:txBody>
          <a:bodyPr anchorCtr="0" anchor="t" bIns="34275" lIns="68575" spcFirstLastPara="1" rIns="68575" wrap="square" tIns="34275">
            <a:noAutofit/>
          </a:bodyPr>
          <a:lstStyle/>
          <a:p>
            <a:pPr indent="0" lvl="0" marL="0" marR="0" rtl="0" algn="just">
              <a:lnSpc>
                <a:spcPct val="115000"/>
              </a:lnSpc>
              <a:spcBef>
                <a:spcPts val="0"/>
              </a:spcBef>
              <a:spcAft>
                <a:spcPts val="0"/>
              </a:spcAft>
              <a:buClr>
                <a:srgbClr val="000000"/>
              </a:buClr>
              <a:buSzPts val="15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Barometric pressure (PB): </a:t>
            </a:r>
            <a:r>
              <a:rPr b="0" i="0" lang="en" sz="1500" u="none" cap="none" strike="noStrike">
                <a:solidFill>
                  <a:srgbClr val="434343"/>
                </a:solidFill>
                <a:latin typeface="Fira Sans Extra Condensed"/>
                <a:ea typeface="Fira Sans Extra Condensed"/>
                <a:cs typeface="Fira Sans Extra Condensed"/>
                <a:sym typeface="Fira Sans Extra Condensed"/>
              </a:rPr>
              <a:t>the </a:t>
            </a:r>
            <a:r>
              <a:rPr b="0" i="0" lang="en" sz="1500" u="none" cap="none" strike="noStrike">
                <a:solidFill>
                  <a:srgbClr val="A61C00"/>
                </a:solidFill>
                <a:latin typeface="Fira Sans Extra Condensed"/>
                <a:ea typeface="Fira Sans Extra Condensed"/>
                <a:cs typeface="Fira Sans Extra Condensed"/>
                <a:sym typeface="Fira Sans Extra Condensed"/>
              </a:rPr>
              <a:t>sum </a:t>
            </a:r>
            <a:r>
              <a:rPr b="0" i="0" lang="en" sz="1500" u="none" cap="none" strike="noStrike">
                <a:solidFill>
                  <a:srgbClr val="434343"/>
                </a:solidFill>
                <a:latin typeface="Fira Sans Extra Condensed"/>
                <a:ea typeface="Fira Sans Extra Condensed"/>
                <a:cs typeface="Fira Sans Extra Condensed"/>
                <a:sym typeface="Fira Sans Extra Condensed"/>
              </a:rPr>
              <a:t>of</a:t>
            </a:r>
            <a:r>
              <a:rPr b="0" i="0" lang="en" sz="1500" u="none" cap="none" strike="noStrike">
                <a:solidFill>
                  <a:srgbClr val="A61C00"/>
                </a:solidFill>
                <a:latin typeface="Fira Sans Extra Condensed"/>
                <a:ea typeface="Fira Sans Extra Condensed"/>
                <a:cs typeface="Fira Sans Extra Condensed"/>
                <a:sym typeface="Fira Sans Extra Condensed"/>
              </a:rPr>
              <a:t> partial pressures </a:t>
            </a:r>
            <a:r>
              <a:rPr b="0" i="0" lang="en" sz="1500" u="none" cap="none" strike="noStrike">
                <a:solidFill>
                  <a:srgbClr val="434343"/>
                </a:solidFill>
                <a:latin typeface="Fira Sans Extra Condensed"/>
                <a:ea typeface="Fira Sans Extra Condensed"/>
                <a:cs typeface="Fira Sans Extra Condensed"/>
                <a:sym typeface="Fira Sans Extra Condensed"/>
              </a:rPr>
              <a:t>of </a:t>
            </a:r>
            <a:r>
              <a:rPr b="0" i="0" lang="en" sz="1500" u="none" cap="none" strike="noStrike">
                <a:solidFill>
                  <a:srgbClr val="A61C00"/>
                </a:solidFill>
                <a:latin typeface="Fira Sans Extra Condensed"/>
                <a:ea typeface="Fira Sans Extra Condensed"/>
                <a:cs typeface="Fira Sans Extra Condensed"/>
                <a:sym typeface="Fira Sans Extra Condensed"/>
              </a:rPr>
              <a:t>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CO</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N</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&amp; </a:t>
            </a:r>
            <a:r>
              <a:rPr b="0" i="0" lang="en" sz="1500" u="none" cap="none" strike="noStrike">
                <a:solidFill>
                  <a:srgbClr val="A61C00"/>
                </a:solidFill>
                <a:latin typeface="Fira Sans Extra Condensed"/>
                <a:ea typeface="Fira Sans Extra Condensed"/>
                <a:cs typeface="Fira Sans Extra Condensed"/>
                <a:sym typeface="Fira Sans Extra Condensed"/>
              </a:rPr>
              <a:t>H</a:t>
            </a:r>
            <a:r>
              <a:rPr b="0" baseline="-25000" i="0" lang="en" sz="1500" u="none" cap="none" strike="noStrike">
                <a:solidFill>
                  <a:srgbClr val="A61C00"/>
                </a:solidFill>
                <a:latin typeface="Fira Sans Extra Condensed"/>
                <a:ea typeface="Fira Sans Extra Condensed"/>
                <a:cs typeface="Fira Sans Extra Condensed"/>
                <a:sym typeface="Fira Sans Extra Condensed"/>
              </a:rPr>
              <a:t>2</a:t>
            </a:r>
            <a:r>
              <a:rPr b="0" i="0" lang="en" sz="1500" u="none" cap="none" strike="noStrike">
                <a:solidFill>
                  <a:srgbClr val="A61C00"/>
                </a:solidFill>
                <a:latin typeface="Fira Sans Extra Condensed"/>
                <a:ea typeface="Fira Sans Extra Condensed"/>
                <a:cs typeface="Fira Sans Extra Condensed"/>
                <a:sym typeface="Fira Sans Extra Condensed"/>
              </a:rPr>
              <a:t>O</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56" name="Google Shape;456;p7"/>
          <p:cNvSpPr txBox="1"/>
          <p:nvPr/>
        </p:nvSpPr>
        <p:spPr>
          <a:xfrm>
            <a:off x="-270675" y="4537225"/>
            <a:ext cx="8407800" cy="415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Air is humidified in airways → water vapor pressure (</a:t>
            </a:r>
            <a:r>
              <a:rPr b="0" i="0" lang="en" sz="1500" u="none" cap="none" strike="noStrike">
                <a:solidFill>
                  <a:srgbClr val="A61C00"/>
                </a:solidFill>
                <a:latin typeface="Fira Sans Extra Condensed"/>
                <a:ea typeface="Fira Sans Extra Condensed"/>
                <a:cs typeface="Fira Sans Extra Condensed"/>
                <a:sym typeface="Fira Sans Extra Condensed"/>
              </a:rPr>
              <a:t>47</a:t>
            </a:r>
            <a:r>
              <a:rPr b="0" i="0" lang="en" sz="1500" u="none" cap="none" strike="noStrike">
                <a:solidFill>
                  <a:srgbClr val="434343"/>
                </a:solidFill>
                <a:latin typeface="Fira Sans Extra Condensed"/>
                <a:ea typeface="Fira Sans Extra Condensed"/>
                <a:cs typeface="Fira Sans Extra Condensed"/>
                <a:sym typeface="Fira Sans Extra Condensed"/>
              </a:rPr>
              <a:t> mmHg at 37°C) is obligatory.</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57" name="Google Shape;457;p7"/>
          <p:cNvSpPr/>
          <p:nvPr/>
        </p:nvSpPr>
        <p:spPr>
          <a:xfrm>
            <a:off x="90526" y="771175"/>
            <a:ext cx="163200" cy="1707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58" name="Google Shape;458;p7"/>
          <p:cNvSpPr/>
          <p:nvPr/>
        </p:nvSpPr>
        <p:spPr>
          <a:xfrm>
            <a:off x="90526" y="1345775"/>
            <a:ext cx="163200" cy="1707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59" name="Google Shape;459;p7"/>
          <p:cNvSpPr/>
          <p:nvPr/>
        </p:nvSpPr>
        <p:spPr>
          <a:xfrm>
            <a:off x="90526" y="3309000"/>
            <a:ext cx="163200" cy="1707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60" name="Google Shape;460;p7"/>
          <p:cNvSpPr/>
          <p:nvPr/>
        </p:nvSpPr>
        <p:spPr>
          <a:xfrm>
            <a:off x="90526" y="4659625"/>
            <a:ext cx="163200" cy="170700"/>
          </a:xfrm>
          <a:prstGeom prst="ellipse">
            <a:avLst/>
          </a:prstGeom>
          <a:solidFill>
            <a:schemeClr val="accent6"/>
          </a:solidFill>
          <a:ln cap="flat" cmpd="sng" w="254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461" name="Google Shape;461;p7"/>
          <p:cNvSpPr/>
          <p:nvPr/>
        </p:nvSpPr>
        <p:spPr>
          <a:xfrm>
            <a:off x="8333181" y="159870"/>
            <a:ext cx="745589" cy="646500"/>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8"/>
          <p:cNvSpPr txBox="1"/>
          <p:nvPr/>
        </p:nvSpPr>
        <p:spPr>
          <a:xfrm>
            <a:off x="0" y="-154425"/>
            <a:ext cx="7649100" cy="7494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3000"/>
              <a:buFont typeface="Arial"/>
              <a:buNone/>
            </a:pPr>
            <a:r>
              <a:rPr b="1" i="0" lang="en" sz="3000" u="none" cap="none" strike="noStrike">
                <a:solidFill>
                  <a:schemeClr val="accent1"/>
                </a:solidFill>
                <a:latin typeface="Comic Sans MS"/>
                <a:ea typeface="Comic Sans MS"/>
                <a:cs typeface="Comic Sans MS"/>
                <a:sym typeface="Comic Sans MS"/>
              </a:rPr>
              <a:t>Partial Pressures of O</a:t>
            </a:r>
            <a:r>
              <a:rPr b="1" baseline="-25000" i="0" lang="en" sz="3000" u="none" cap="none" strike="noStrike">
                <a:solidFill>
                  <a:schemeClr val="accent1"/>
                </a:solidFill>
                <a:latin typeface="Comic Sans MS"/>
                <a:ea typeface="Comic Sans MS"/>
                <a:cs typeface="Comic Sans MS"/>
                <a:sym typeface="Comic Sans MS"/>
              </a:rPr>
              <a:t>2</a:t>
            </a:r>
            <a:r>
              <a:rPr b="1" i="0" lang="en" sz="3000" u="none" cap="none" strike="noStrike">
                <a:solidFill>
                  <a:schemeClr val="accent1"/>
                </a:solidFill>
                <a:latin typeface="Comic Sans MS"/>
                <a:ea typeface="Comic Sans MS"/>
                <a:cs typeface="Comic Sans MS"/>
                <a:sym typeface="Comic Sans MS"/>
              </a:rPr>
              <a:t> &amp; CO</a:t>
            </a:r>
            <a:r>
              <a:rPr b="1" baseline="-25000" i="0" lang="en" sz="3000" u="none" cap="none" strike="noStrike">
                <a:solidFill>
                  <a:schemeClr val="accent1"/>
                </a:solidFill>
                <a:latin typeface="Comic Sans MS"/>
                <a:ea typeface="Comic Sans MS"/>
                <a:cs typeface="Comic Sans MS"/>
                <a:sym typeface="Comic Sans MS"/>
              </a:rPr>
              <a:t>2</a:t>
            </a:r>
            <a:endParaRPr b="1" baseline="-25000" i="0" sz="3000" u="none" cap="none" strike="noStrike">
              <a:solidFill>
                <a:schemeClr val="accent1"/>
              </a:solidFill>
              <a:latin typeface="Comic Sans MS"/>
              <a:ea typeface="Comic Sans MS"/>
              <a:cs typeface="Comic Sans MS"/>
              <a:sym typeface="Comic Sans MS"/>
            </a:endParaRPr>
          </a:p>
        </p:txBody>
      </p:sp>
      <p:sp>
        <p:nvSpPr>
          <p:cNvPr id="467" name="Google Shape;467;p8"/>
          <p:cNvSpPr txBox="1"/>
          <p:nvPr/>
        </p:nvSpPr>
        <p:spPr>
          <a:xfrm flipH="1">
            <a:off x="316850" y="777450"/>
            <a:ext cx="3236700" cy="1206300"/>
          </a:xfrm>
          <a:prstGeom prst="rect">
            <a:avLst/>
          </a:prstGeom>
          <a:solidFill>
            <a:srgbClr val="D4F3FF"/>
          </a:solidFill>
          <a:ln>
            <a:noFill/>
          </a:ln>
        </p:spPr>
        <p:txBody>
          <a:bodyPr anchorCtr="0" anchor="ctr" bIns="91425" lIns="91425" spcFirstLastPara="1" rIns="91425" wrap="square" tIns="91425">
            <a:noAutofit/>
          </a:bodyPr>
          <a:lstStyle/>
          <a:p>
            <a:pPr indent="0" lvl="0" marL="0" marR="0" rtl="0" algn="l">
              <a:lnSpc>
                <a:spcPct val="90000"/>
              </a:lnSpc>
              <a:spcBef>
                <a:spcPts val="800"/>
              </a:spcBef>
              <a:spcAft>
                <a:spcPts val="0"/>
              </a:spcAft>
              <a:buClr>
                <a:srgbClr val="000000"/>
              </a:buClr>
              <a:buSzPts val="1100"/>
              <a:buFont typeface="Arial"/>
              <a:buNone/>
            </a:pPr>
            <a:r>
              <a:rPr b="0" i="0" lang="en" sz="1500" u="sng" cap="none" strike="noStrike">
                <a:solidFill>
                  <a:srgbClr val="434343"/>
                </a:solidFill>
                <a:latin typeface="Fira Sans Extra Condensed"/>
                <a:ea typeface="Fira Sans Extra Condensed"/>
                <a:cs typeface="Fira Sans Extra Condensed"/>
                <a:sym typeface="Fira Sans Extra Condensed"/>
              </a:rPr>
              <a:t>O</a:t>
            </a:r>
            <a:r>
              <a:rPr b="0" baseline="-25000" i="0" lang="en" sz="1500" u="sng" cap="none" strike="noStrike">
                <a:solidFill>
                  <a:srgbClr val="434343"/>
                </a:solidFill>
                <a:latin typeface="Fira Sans Extra Condensed"/>
                <a:ea typeface="Fira Sans Extra Condensed"/>
                <a:cs typeface="Fira Sans Extra Condensed"/>
                <a:sym typeface="Fira Sans Extra Condensed"/>
              </a:rPr>
              <a:t>2</a:t>
            </a:r>
            <a:r>
              <a:rPr b="0" i="0" lang="en" sz="1500" u="sng" cap="none" strike="noStrike">
                <a:solidFill>
                  <a:srgbClr val="434343"/>
                </a:solidFill>
                <a:latin typeface="Fira Sans Extra Condensed"/>
                <a:ea typeface="Fira Sans Extra Condensed"/>
                <a:cs typeface="Fira Sans Extra Condensed"/>
                <a:sym typeface="Fira Sans Extra Condensed"/>
              </a:rPr>
              <a:t> concentration in atmosphere:</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21</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90000"/>
              </a:lnSpc>
              <a:spcBef>
                <a:spcPts val="800"/>
              </a:spcBef>
              <a:spcAft>
                <a:spcPts val="0"/>
              </a:spcAft>
              <a:buClr>
                <a:srgbClr val="000000"/>
              </a:buClr>
              <a:buSzPts val="1100"/>
              <a:buFont typeface="Arial"/>
              <a:buNone/>
            </a:pPr>
            <a:r>
              <a:rPr b="0" i="0" lang="en" sz="1500" u="sng" cap="none" strike="noStrike">
                <a:solidFill>
                  <a:srgbClr val="434343"/>
                </a:solidFill>
                <a:latin typeface="Fira Sans Extra Condensed"/>
                <a:ea typeface="Fira Sans Extra Condensed"/>
                <a:cs typeface="Fira Sans Extra Condensed"/>
                <a:sym typeface="Fira Sans Extra Condensed"/>
              </a:rPr>
              <a:t>PO</a:t>
            </a:r>
            <a:r>
              <a:rPr b="0" baseline="-25000" i="0" lang="en" sz="1500" u="sng" cap="none" strike="noStrike">
                <a:solidFill>
                  <a:srgbClr val="434343"/>
                </a:solidFill>
                <a:latin typeface="Fira Sans Extra Condensed"/>
                <a:ea typeface="Fira Sans Extra Condensed"/>
                <a:cs typeface="Fira Sans Extra Condensed"/>
                <a:sym typeface="Fira Sans Extra Condensed"/>
              </a:rPr>
              <a:t>2</a:t>
            </a:r>
            <a:r>
              <a:rPr b="0" i="0" lang="en" sz="1500" u="sng" cap="none" strike="noStrike">
                <a:solidFill>
                  <a:srgbClr val="434343"/>
                </a:solidFill>
                <a:latin typeface="Fira Sans Extra Condensed"/>
                <a:ea typeface="Fira Sans Extra Condensed"/>
                <a:cs typeface="Fira Sans Extra Condensed"/>
                <a:sym typeface="Fira Sans Extra Condensed"/>
              </a:rPr>
              <a:t> in atmosphere: </a:t>
            </a:r>
            <a:endParaRPr b="0" i="0" sz="1500" u="sng" cap="none" strike="noStrike">
              <a:solidFill>
                <a:srgbClr val="434343"/>
              </a:solidFill>
              <a:latin typeface="Fira Sans Extra Condensed"/>
              <a:ea typeface="Fira Sans Extra Condensed"/>
              <a:cs typeface="Fira Sans Extra Condensed"/>
              <a:sym typeface="Fira Sans Extra Condensed"/>
            </a:endParaRPr>
          </a:p>
          <a:p>
            <a:pPr indent="0" lvl="0" marL="179999" marR="0" rtl="0" algn="l">
              <a:lnSpc>
                <a:spcPct val="90000"/>
              </a:lnSpc>
              <a:spcBef>
                <a:spcPts val="80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 760 mmHg x 21% </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179999" marR="0" rtl="0" algn="l">
              <a:lnSpc>
                <a:spcPct val="90000"/>
              </a:lnSpc>
              <a:spcBef>
                <a:spcPts val="80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CC4125"/>
                </a:solidFill>
                <a:latin typeface="Fira Sans Extra Condensed"/>
                <a:ea typeface="Fira Sans Extra Condensed"/>
                <a:cs typeface="Fira Sans Extra Condensed"/>
                <a:sym typeface="Fira Sans Extra Condensed"/>
              </a:rPr>
              <a:t>160</a:t>
            </a:r>
            <a:r>
              <a:rPr b="0" i="0" lang="en" sz="1500" u="none" cap="none" strike="noStrike">
                <a:solidFill>
                  <a:srgbClr val="434343"/>
                </a:solidFill>
                <a:latin typeface="Fira Sans Extra Condensed"/>
                <a:ea typeface="Fira Sans Extra Condensed"/>
                <a:cs typeface="Fira Sans Extra Condensed"/>
                <a:sym typeface="Fira Sans Extra Condensed"/>
              </a:rPr>
              <a:t> mmHg</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68" name="Google Shape;468;p8"/>
          <p:cNvSpPr txBox="1"/>
          <p:nvPr/>
        </p:nvSpPr>
        <p:spPr>
          <a:xfrm flipH="1">
            <a:off x="4159500" y="795150"/>
            <a:ext cx="3489600" cy="1206300"/>
          </a:xfrm>
          <a:prstGeom prst="rect">
            <a:avLst/>
          </a:prstGeom>
          <a:solidFill>
            <a:srgbClr val="D4F3FF">
              <a:alpha val="536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Mixes with “old” </a:t>
            </a:r>
            <a:r>
              <a:rPr b="0" i="0" lang="en" sz="1500" u="none" cap="none" strike="noStrike">
                <a:solidFill>
                  <a:srgbClr val="A61C00"/>
                </a:solidFill>
                <a:latin typeface="Fira Sans Extra Condensed"/>
                <a:ea typeface="Fira Sans Extra Condensed"/>
                <a:cs typeface="Fira Sans Extra Condensed"/>
                <a:sym typeface="Fira Sans Extra Condensed"/>
              </a:rPr>
              <a:t>air </a:t>
            </a:r>
            <a:r>
              <a:rPr b="0" i="0" lang="en" sz="1500" u="none" cap="none" strike="noStrike">
                <a:solidFill>
                  <a:srgbClr val="434343"/>
                </a:solidFill>
                <a:latin typeface="Fira Sans Extra Condensed"/>
                <a:ea typeface="Fira Sans Extra Condensed"/>
                <a:cs typeface="Fira Sans Extra Condensed"/>
                <a:sym typeface="Fira Sans Extra Condensed"/>
              </a:rPr>
              <a:t>already </a:t>
            </a:r>
            <a:r>
              <a:rPr b="0" i="0" lang="en" sz="1500" u="none" cap="none" strike="noStrike">
                <a:solidFill>
                  <a:srgbClr val="A61C00"/>
                </a:solidFill>
                <a:latin typeface="Fira Sans Extra Condensed"/>
                <a:ea typeface="Fira Sans Extra Condensed"/>
                <a:cs typeface="Fira Sans Extra Condensed"/>
                <a:sym typeface="Fira Sans Extra Condensed"/>
              </a:rPr>
              <a:t>present </a:t>
            </a:r>
            <a:r>
              <a:rPr b="0" i="0" lang="en" sz="1500" u="none" cap="none" strike="noStrike">
                <a:solidFill>
                  <a:srgbClr val="434343"/>
                </a:solidFill>
                <a:latin typeface="Fira Sans Extra Condensed"/>
                <a:ea typeface="Fira Sans Extra Condensed"/>
                <a:cs typeface="Fira Sans Extra Condensed"/>
                <a:sym typeface="Fira Sans Extra Condensed"/>
              </a:rPr>
              <a:t>in </a:t>
            </a:r>
            <a:r>
              <a:rPr b="0" i="0" lang="en" sz="1500" u="none" cap="none" strike="noStrike">
                <a:solidFill>
                  <a:srgbClr val="A61C00"/>
                </a:solidFill>
                <a:latin typeface="Fira Sans Extra Condensed"/>
                <a:ea typeface="Fira Sans Extra Condensed"/>
                <a:cs typeface="Fira Sans Extra Condensed"/>
                <a:sym typeface="Fira Sans Extra Condensed"/>
              </a:rPr>
              <a:t>alveoli </a:t>
            </a:r>
            <a:r>
              <a:rPr b="0" i="0" lang="en" sz="1500" u="none" cap="none" strike="noStrike">
                <a:solidFill>
                  <a:srgbClr val="434343"/>
                </a:solidFill>
                <a:latin typeface="Fira Sans Extra Condensed"/>
                <a:ea typeface="Fira Sans Extra Condensed"/>
                <a:cs typeface="Fira Sans Extra Condensed"/>
                <a:sym typeface="Fira Sans Extra Condensed"/>
              </a:rPr>
              <a:t>→ PO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becomes </a:t>
            </a:r>
            <a:r>
              <a:rPr b="0" i="0" lang="en" sz="1500" u="none" cap="none" strike="noStrike">
                <a:solidFill>
                  <a:srgbClr val="A61C00"/>
                </a:solidFill>
                <a:latin typeface="Fira Sans Extra Condensed"/>
                <a:ea typeface="Fira Sans Extra Condensed"/>
                <a:cs typeface="Fira Sans Extra Condensed"/>
                <a:sym typeface="Fira Sans Extra Condensed"/>
              </a:rPr>
              <a:t>104 </a:t>
            </a:r>
            <a:r>
              <a:rPr b="0" i="0" lang="en" sz="1500" u="none" cap="none" strike="noStrike">
                <a:solidFill>
                  <a:srgbClr val="434343"/>
                </a:solidFill>
                <a:latin typeface="Fira Sans Extra Condensed"/>
                <a:ea typeface="Fira Sans Extra Condensed"/>
                <a:cs typeface="Fira Sans Extra Condensed"/>
                <a:sym typeface="Fira Sans Extra Condensed"/>
              </a:rPr>
              <a:t>mmHg in alveoli.</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69" name="Google Shape;469;p8"/>
          <p:cNvSpPr txBox="1"/>
          <p:nvPr/>
        </p:nvSpPr>
        <p:spPr>
          <a:xfrm flipH="1">
            <a:off x="316850" y="2123800"/>
            <a:ext cx="3236700" cy="1206300"/>
          </a:xfrm>
          <a:prstGeom prst="rect">
            <a:avLst/>
          </a:prstGeom>
          <a:solidFill>
            <a:srgbClr val="D4F3FF"/>
          </a:solidFill>
          <a:ln>
            <a:noFill/>
          </a:ln>
        </p:spPr>
        <p:txBody>
          <a:bodyPr anchorCtr="0" anchor="ctr" bIns="91425" lIns="91425" spcFirstLastPara="1" rIns="91425" wrap="square" tIns="91425">
            <a:noAutofit/>
          </a:bodyPr>
          <a:lstStyle/>
          <a:p>
            <a:pPr indent="0" lvl="0" marL="0" marR="0" rtl="0" algn="l">
              <a:lnSpc>
                <a:spcPct val="90000"/>
              </a:lnSpc>
              <a:spcBef>
                <a:spcPts val="800"/>
              </a:spcBef>
              <a:spcAft>
                <a:spcPts val="0"/>
              </a:spcAft>
              <a:buClr>
                <a:srgbClr val="000000"/>
              </a:buClr>
              <a:buSzPts val="1100"/>
              <a:buFont typeface="Arial"/>
              <a:buNone/>
            </a:pPr>
            <a:r>
              <a:rPr b="0" i="0" lang="en" sz="1500" u="sng" cap="none" strike="noStrike">
                <a:solidFill>
                  <a:srgbClr val="434343"/>
                </a:solidFill>
                <a:latin typeface="Fira Sans Extra Condensed"/>
                <a:ea typeface="Fira Sans Extra Condensed"/>
                <a:cs typeface="Fira Sans Extra Condensed"/>
                <a:sym typeface="Fira Sans Extra Condensed"/>
              </a:rPr>
              <a:t>CO</a:t>
            </a:r>
            <a:r>
              <a:rPr b="0" baseline="-25000" i="0" lang="en" sz="1500" u="sng" cap="none" strike="noStrike">
                <a:solidFill>
                  <a:srgbClr val="434343"/>
                </a:solidFill>
                <a:latin typeface="Fira Sans Extra Condensed"/>
                <a:ea typeface="Fira Sans Extra Condensed"/>
                <a:cs typeface="Fira Sans Extra Condensed"/>
                <a:sym typeface="Fira Sans Extra Condensed"/>
              </a:rPr>
              <a:t>2</a:t>
            </a:r>
            <a:r>
              <a:rPr b="0" i="0" lang="en" sz="1500" u="sng" cap="none" strike="noStrike">
                <a:solidFill>
                  <a:srgbClr val="434343"/>
                </a:solidFill>
                <a:latin typeface="Fira Sans Extra Condensed"/>
                <a:ea typeface="Fira Sans Extra Condensed"/>
                <a:cs typeface="Fira Sans Extra Condensed"/>
                <a:sym typeface="Fira Sans Extra Condensed"/>
              </a:rPr>
              <a:t> concentration in atmosphere:</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0.04</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90000"/>
              </a:lnSpc>
              <a:spcBef>
                <a:spcPts val="80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PCO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in </a:t>
            </a:r>
            <a:r>
              <a:rPr b="1" i="0" lang="en" sz="1500" u="none" cap="none" strike="noStrike">
                <a:solidFill>
                  <a:srgbClr val="434343"/>
                </a:solidFill>
                <a:latin typeface="Fira Sans Extra Condensed"/>
                <a:ea typeface="Fira Sans Extra Condensed"/>
                <a:cs typeface="Fira Sans Extra Condensed"/>
                <a:sym typeface="Fira Sans Extra Condensed"/>
              </a:rPr>
              <a:t>atmosphere:</a:t>
            </a:r>
            <a:r>
              <a:rPr b="0" i="0" lang="en" sz="1500" u="none" cap="none" strike="noStrike">
                <a:solidFill>
                  <a:srgbClr val="434343"/>
                </a:solidFill>
                <a:latin typeface="Fira Sans Extra Condensed"/>
                <a:ea typeface="Fira Sans Extra Condensed"/>
                <a:cs typeface="Fira Sans Extra Condensed"/>
                <a:sym typeface="Fira Sans Extra Condensed"/>
              </a:rPr>
              <a:t> </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179999" marR="0" rtl="0" algn="l">
              <a:lnSpc>
                <a:spcPct val="90000"/>
              </a:lnSpc>
              <a:spcBef>
                <a:spcPts val="80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 760 mmHg x 0.04% </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179999" marR="0" rtl="0" algn="l">
              <a:lnSpc>
                <a:spcPct val="90000"/>
              </a:lnSpc>
              <a:spcBef>
                <a:spcPts val="80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A61C00"/>
                </a:solidFill>
                <a:latin typeface="Fira Sans Extra Condensed"/>
                <a:ea typeface="Fira Sans Extra Condensed"/>
                <a:cs typeface="Fira Sans Extra Condensed"/>
                <a:sym typeface="Fira Sans Extra Condensed"/>
              </a:rPr>
              <a:t>0.3</a:t>
            </a:r>
            <a:r>
              <a:rPr b="0" i="0" lang="en" sz="1500" u="none" cap="none" strike="noStrike">
                <a:solidFill>
                  <a:srgbClr val="CC4125"/>
                </a:solidFill>
                <a:latin typeface="Fira Sans Extra Condensed"/>
                <a:ea typeface="Fira Sans Extra Condensed"/>
                <a:cs typeface="Fira Sans Extra Condensed"/>
                <a:sym typeface="Fira Sans Extra Condensed"/>
              </a:rPr>
              <a:t> </a:t>
            </a:r>
            <a:r>
              <a:rPr b="0" i="0" lang="en" sz="1500" u="none" cap="none" strike="noStrike">
                <a:solidFill>
                  <a:srgbClr val="434343"/>
                </a:solidFill>
                <a:latin typeface="Fira Sans Extra Condensed"/>
                <a:ea typeface="Fira Sans Extra Condensed"/>
                <a:cs typeface="Fira Sans Extra Condensed"/>
                <a:sym typeface="Fira Sans Extra Condensed"/>
              </a:rPr>
              <a:t>mmHg</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70" name="Google Shape;470;p8"/>
          <p:cNvSpPr txBox="1"/>
          <p:nvPr/>
        </p:nvSpPr>
        <p:spPr>
          <a:xfrm flipH="1">
            <a:off x="4159500" y="2127675"/>
            <a:ext cx="3489600" cy="1206300"/>
          </a:xfrm>
          <a:prstGeom prst="rect">
            <a:avLst/>
          </a:prstGeom>
          <a:solidFill>
            <a:srgbClr val="D4F3FF">
              <a:alpha val="536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Mixes with high CO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CC4125"/>
                </a:solidFill>
                <a:latin typeface="Fira Sans Extra Condensed"/>
                <a:ea typeface="Fira Sans Extra Condensed"/>
                <a:cs typeface="Fira Sans Extra Condensed"/>
                <a:sym typeface="Fira Sans Extra Condensed"/>
              </a:rPr>
              <a:t> </a:t>
            </a:r>
            <a:r>
              <a:rPr b="0" i="0" lang="en" sz="1500" u="none" cap="none" strike="noStrike">
                <a:solidFill>
                  <a:srgbClr val="434343"/>
                </a:solidFill>
                <a:latin typeface="Fira Sans Extra Condensed"/>
                <a:ea typeface="Fira Sans Extra Condensed"/>
                <a:cs typeface="Fira Sans Extra Condensed"/>
                <a:sym typeface="Fira Sans Extra Condensed"/>
              </a:rPr>
              <a:t>levels from </a:t>
            </a:r>
            <a:r>
              <a:rPr b="0" i="0" lang="en" sz="1500" u="none" cap="none" strike="noStrike">
                <a:solidFill>
                  <a:srgbClr val="A61C00"/>
                </a:solidFill>
                <a:latin typeface="Fira Sans Extra Condensed"/>
                <a:ea typeface="Fira Sans Extra Condensed"/>
                <a:cs typeface="Fira Sans Extra Condensed"/>
                <a:sym typeface="Fira Sans Extra Condensed"/>
              </a:rPr>
              <a:t>residual volume </a:t>
            </a:r>
            <a:r>
              <a:rPr b="0" i="0" lang="en" sz="1500" u="none" cap="none" strike="noStrike">
                <a:solidFill>
                  <a:srgbClr val="434343"/>
                </a:solidFill>
                <a:latin typeface="Fira Sans Extra Condensed"/>
                <a:ea typeface="Fira Sans Extra Condensed"/>
                <a:cs typeface="Fira Sans Extra Condensed"/>
                <a:sym typeface="Fira Sans Extra Condensed"/>
              </a:rPr>
              <a:t>in the alveoli  → PCO</a:t>
            </a:r>
            <a:r>
              <a:rPr b="0" baseline="-25000" i="0" lang="en" sz="1500" u="none" cap="none" strike="noStrike">
                <a:solidFill>
                  <a:srgbClr val="434343"/>
                </a:solidFill>
                <a:latin typeface="Fira Sans Extra Condensed"/>
                <a:ea typeface="Fira Sans Extra Condensed"/>
                <a:cs typeface="Fira Sans Extra Condensed"/>
                <a:sym typeface="Fira Sans Extra Condensed"/>
              </a:rPr>
              <a:t>2</a:t>
            </a:r>
            <a:r>
              <a:rPr b="0" i="0" lang="en" sz="1500" u="none" cap="none" strike="noStrike">
                <a:solidFill>
                  <a:srgbClr val="434343"/>
                </a:solidFill>
                <a:latin typeface="Fira Sans Extra Condensed"/>
                <a:ea typeface="Fira Sans Extra Condensed"/>
                <a:cs typeface="Fira Sans Extra Condensed"/>
                <a:sym typeface="Fira Sans Extra Condensed"/>
              </a:rPr>
              <a:t> becomes </a:t>
            </a:r>
            <a:r>
              <a:rPr b="0" i="0" lang="en" sz="1500" u="none" cap="none" strike="noStrike">
                <a:solidFill>
                  <a:srgbClr val="A61C00"/>
                </a:solidFill>
                <a:latin typeface="Fira Sans Extra Condensed"/>
                <a:ea typeface="Fira Sans Extra Condensed"/>
                <a:cs typeface="Fira Sans Extra Condensed"/>
                <a:sym typeface="Fira Sans Extra Condensed"/>
              </a:rPr>
              <a:t>40 </a:t>
            </a:r>
            <a:r>
              <a:rPr b="0" i="0" lang="en" sz="1500" u="none" cap="none" strike="noStrike">
                <a:solidFill>
                  <a:srgbClr val="434343"/>
                </a:solidFill>
                <a:latin typeface="Fira Sans Extra Condensed"/>
                <a:ea typeface="Fira Sans Extra Condensed"/>
                <a:cs typeface="Fira Sans Extra Condensed"/>
                <a:sym typeface="Fira Sans Extra Condensed"/>
              </a:rPr>
              <a:t>mmHg in alveoli.</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pic>
        <p:nvPicPr>
          <p:cNvPr id="471" name="Google Shape;471;p8"/>
          <p:cNvPicPr preferRelativeResize="0"/>
          <p:nvPr/>
        </p:nvPicPr>
        <p:blipFill rotWithShape="1">
          <a:blip r:embed="rId3">
            <a:alphaModFix/>
          </a:blip>
          <a:srcRect b="0" l="0" r="0" t="0"/>
          <a:stretch/>
        </p:blipFill>
        <p:spPr>
          <a:xfrm>
            <a:off x="7304800" y="3688800"/>
            <a:ext cx="1772326" cy="1328174"/>
          </a:xfrm>
          <a:prstGeom prst="rect">
            <a:avLst/>
          </a:prstGeom>
          <a:noFill/>
          <a:ln cap="flat" cmpd="sng" w="19050">
            <a:solidFill>
              <a:srgbClr val="44546A"/>
            </a:solidFill>
            <a:prstDash val="solid"/>
            <a:round/>
            <a:headEnd len="sm" w="sm" type="none"/>
            <a:tailEnd len="sm" w="sm" type="none"/>
          </a:ln>
        </p:spPr>
      </p:pic>
      <p:sp>
        <p:nvSpPr>
          <p:cNvPr id="472" name="Google Shape;472;p8"/>
          <p:cNvSpPr txBox="1"/>
          <p:nvPr/>
        </p:nvSpPr>
        <p:spPr>
          <a:xfrm>
            <a:off x="173450" y="3470150"/>
            <a:ext cx="1869300" cy="4926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79% of The atmospheric air is nitrogen and the 21% is the O2 </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sp>
        <p:nvSpPr>
          <p:cNvPr id="473" name="Google Shape;473;p8"/>
          <p:cNvSpPr txBox="1"/>
          <p:nvPr/>
        </p:nvSpPr>
        <p:spPr>
          <a:xfrm>
            <a:off x="6756850" y="188850"/>
            <a:ext cx="2141400" cy="5886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Fira Sans Extra Condensed"/>
                <a:ea typeface="Fira Sans Extra Condensed"/>
                <a:cs typeface="Fira Sans Extra Condensed"/>
                <a:sym typeface="Fira Sans Extra Condensed"/>
              </a:rPr>
              <a:t>The old air is the residual volume </a:t>
            </a:r>
            <a:endParaRPr b="0" i="0" sz="9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Fira Sans Extra Condensed"/>
                <a:ea typeface="Fira Sans Extra Condensed"/>
                <a:cs typeface="Fira Sans Extra Condensed"/>
                <a:sym typeface="Fira Sans Extra Condensed"/>
              </a:rPr>
              <a:t>Also it decreases because it diffuse into the blood</a:t>
            </a:r>
            <a:endParaRPr b="0" i="0" sz="900" u="none" cap="none" strike="noStrike">
              <a:solidFill>
                <a:srgbClr val="666666"/>
              </a:solidFill>
              <a:latin typeface="Fira Sans Extra Condensed"/>
              <a:ea typeface="Fira Sans Extra Condensed"/>
              <a:cs typeface="Fira Sans Extra Condensed"/>
              <a:sym typeface="Fira Sans Extra Condensed"/>
            </a:endParaRPr>
          </a:p>
        </p:txBody>
      </p:sp>
      <p:sp>
        <p:nvSpPr>
          <p:cNvPr id="474" name="Google Shape;474;p8"/>
          <p:cNvSpPr txBox="1"/>
          <p:nvPr/>
        </p:nvSpPr>
        <p:spPr>
          <a:xfrm>
            <a:off x="7705221" y="2368425"/>
            <a:ext cx="1371900" cy="8772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 </a:t>
            </a:r>
            <a:r>
              <a:rPr b="0" i="0" lang="en" sz="900" u="none" cap="none" strike="noStrike">
                <a:solidFill>
                  <a:srgbClr val="666666"/>
                </a:solidFill>
                <a:latin typeface="Fira Sans Extra Condensed"/>
                <a:ea typeface="Fira Sans Extra Condensed"/>
                <a:cs typeface="Fira Sans Extra Condensed"/>
                <a:sym typeface="Fira Sans Extra Condensed"/>
              </a:rPr>
              <a:t>because of the diffusion of co2 from blood to alveoli. </a:t>
            </a:r>
            <a:endParaRPr b="0" i="0" sz="9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Fira Sans Extra Condensed"/>
                <a:ea typeface="Fira Sans Extra Condensed"/>
                <a:cs typeface="Fira Sans Extra Condensed"/>
                <a:sym typeface="Fira Sans Extra Condensed"/>
              </a:rPr>
              <a:t>now the lung is high with co2 conc so it will leave the lung to the lower conc</a:t>
            </a:r>
            <a:endParaRPr b="0" i="0" sz="900" u="none" cap="none" strike="noStrike">
              <a:solidFill>
                <a:srgbClr val="666666"/>
              </a:solidFill>
              <a:latin typeface="Fira Sans Extra Condensed"/>
              <a:ea typeface="Fira Sans Extra Condensed"/>
              <a:cs typeface="Fira Sans Extra Condensed"/>
              <a:sym typeface="Fira Sans Extra Condensed"/>
            </a:endParaRPr>
          </a:p>
        </p:txBody>
      </p:sp>
      <p:pic>
        <p:nvPicPr>
          <p:cNvPr id="475" name="Google Shape;475;p8"/>
          <p:cNvPicPr preferRelativeResize="0"/>
          <p:nvPr/>
        </p:nvPicPr>
        <p:blipFill rotWithShape="1">
          <a:blip r:embed="rId4">
            <a:alphaModFix/>
          </a:blip>
          <a:srcRect b="0" l="0" r="0" t="0"/>
          <a:stretch/>
        </p:blipFill>
        <p:spPr>
          <a:xfrm>
            <a:off x="173450" y="4370130"/>
            <a:ext cx="2539750" cy="646850"/>
          </a:xfrm>
          <a:prstGeom prst="rect">
            <a:avLst/>
          </a:prstGeom>
          <a:noFill/>
          <a:ln>
            <a:noFill/>
          </a:ln>
        </p:spPr>
      </p:pic>
      <p:sp>
        <p:nvSpPr>
          <p:cNvPr id="476" name="Google Shape;476;p8"/>
          <p:cNvSpPr txBox="1"/>
          <p:nvPr/>
        </p:nvSpPr>
        <p:spPr>
          <a:xfrm>
            <a:off x="2659800" y="4697476"/>
            <a:ext cx="1499700" cy="31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Fira Sans Extra Condensed"/>
                <a:ea typeface="Fira Sans Extra Condensed"/>
                <a:cs typeface="Fira Sans Extra Condensed"/>
                <a:sym typeface="Fira Sans Extra Condensed"/>
              </a:rPr>
              <a:t>From 441</a:t>
            </a:r>
            <a:endParaRPr b="0" i="0" sz="900" u="none" cap="none" strike="noStrike">
              <a:solidFill>
                <a:srgbClr val="666666"/>
              </a:solidFill>
              <a:latin typeface="Fira Sans Extra Condensed"/>
              <a:ea typeface="Fira Sans Extra Condensed"/>
              <a:cs typeface="Fira Sans Extra Condensed"/>
              <a:sym typeface="Fira Sans Extra Condensed"/>
            </a:endParaRPr>
          </a:p>
        </p:txBody>
      </p:sp>
      <p:sp>
        <p:nvSpPr>
          <p:cNvPr id="477" name="Google Shape;477;p8"/>
          <p:cNvSpPr/>
          <p:nvPr/>
        </p:nvSpPr>
        <p:spPr>
          <a:xfrm>
            <a:off x="3553550" y="1286075"/>
            <a:ext cx="606000" cy="319500"/>
          </a:xfrm>
          <a:prstGeom prst="rightArrow">
            <a:avLst>
              <a:gd fmla="val 26150" name="adj1"/>
              <a:gd fmla="val 50000" name="adj2"/>
            </a:avLst>
          </a:prstGeom>
          <a:solidFill>
            <a:srgbClr val="D4F3FF"/>
          </a:solid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8"/>
          <p:cNvSpPr/>
          <p:nvPr/>
        </p:nvSpPr>
        <p:spPr>
          <a:xfrm>
            <a:off x="3553550" y="2567200"/>
            <a:ext cx="606000" cy="319500"/>
          </a:xfrm>
          <a:prstGeom prst="rightArrow">
            <a:avLst>
              <a:gd fmla="val 26150" name="adj1"/>
              <a:gd fmla="val 50000" name="adj2"/>
            </a:avLst>
          </a:prstGeom>
          <a:solidFill>
            <a:srgbClr val="D4F3FF"/>
          </a:solid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9"/>
          <p:cNvSpPr txBox="1"/>
          <p:nvPr>
            <p:ph type="title"/>
          </p:nvPr>
        </p:nvSpPr>
        <p:spPr>
          <a:xfrm>
            <a:off x="243825" y="155725"/>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Factors affecting Gas diffusion</a:t>
            </a:r>
            <a:endParaRPr/>
          </a:p>
        </p:txBody>
      </p:sp>
      <p:sp>
        <p:nvSpPr>
          <p:cNvPr id="484" name="Google Shape;484;p9"/>
          <p:cNvSpPr/>
          <p:nvPr/>
        </p:nvSpPr>
        <p:spPr>
          <a:xfrm>
            <a:off x="3315775" y="788175"/>
            <a:ext cx="2307900" cy="979500"/>
          </a:xfrm>
          <a:prstGeom prst="rect">
            <a:avLst/>
          </a:prstGeom>
          <a:solidFill>
            <a:srgbClr val="D4F3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Fick’s </a:t>
            </a:r>
            <a:r>
              <a:rPr b="1" i="0" lang="en" sz="1500" u="none" cap="none" strike="noStrike">
                <a:solidFill>
                  <a:srgbClr val="3D85C6"/>
                </a:solidFill>
                <a:latin typeface="Fira Sans Extra Condensed"/>
                <a:ea typeface="Fira Sans Extra Condensed"/>
                <a:cs typeface="Fira Sans Extra Condensed"/>
                <a:sym typeface="Fira Sans Extra Condensed"/>
              </a:rPr>
              <a:t>Law</a:t>
            </a:r>
            <a:r>
              <a:rPr b="1" i="0" lang="en" sz="1500" u="none" cap="none" strike="noStrike">
                <a:solidFill>
                  <a:srgbClr val="434343"/>
                </a:solidFill>
                <a:latin typeface="Fira Sans Extra Condensed"/>
                <a:ea typeface="Fira Sans Extra Condensed"/>
                <a:cs typeface="Fira Sans Extra Condensed"/>
                <a:sym typeface="Fira Sans Extra Condensed"/>
              </a:rPr>
              <a:t>/</a:t>
            </a:r>
            <a:r>
              <a:rPr b="1" i="0" lang="en" sz="1500" u="none" cap="none" strike="noStrike">
                <a:solidFill>
                  <a:srgbClr val="C27BA0"/>
                </a:solidFill>
                <a:latin typeface="Fira Sans Extra Condensed"/>
                <a:ea typeface="Fira Sans Extra Condensed"/>
                <a:cs typeface="Fira Sans Extra Condensed"/>
                <a:sym typeface="Fira Sans Extra Condensed"/>
              </a:rPr>
              <a:t>Principle</a:t>
            </a:r>
            <a:endParaRPr b="1"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D α     ΔP x A x S</a:t>
            </a:r>
            <a:endParaRPr b="1"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chemeClr val="dk1"/>
              </a:buClr>
              <a:buSzPts val="11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        d x √MW</a:t>
            </a:r>
            <a:endParaRPr b="1"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434343"/>
                </a:solidFill>
                <a:latin typeface="Titillium Web"/>
                <a:ea typeface="Titillium Web"/>
                <a:cs typeface="Titillium Web"/>
                <a:sym typeface="Titillium Web"/>
              </a:rPr>
              <a:t> </a:t>
            </a:r>
            <a:endParaRPr b="1"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cxnSp>
        <p:nvCxnSpPr>
          <p:cNvPr id="485" name="Google Shape;485;p9"/>
          <p:cNvCxnSpPr/>
          <p:nvPr/>
        </p:nvCxnSpPr>
        <p:spPr>
          <a:xfrm>
            <a:off x="4301575" y="1362400"/>
            <a:ext cx="850200" cy="0"/>
          </a:xfrm>
          <a:prstGeom prst="straightConnector1">
            <a:avLst/>
          </a:prstGeom>
          <a:noFill/>
          <a:ln cap="flat" cmpd="sng" w="9525">
            <a:solidFill>
              <a:schemeClr val="dk1"/>
            </a:solidFill>
            <a:prstDash val="solid"/>
            <a:round/>
            <a:headEnd len="sm" w="sm" type="none"/>
            <a:tailEnd len="sm" w="sm" type="none"/>
          </a:ln>
        </p:spPr>
      </p:cxnSp>
      <p:sp>
        <p:nvSpPr>
          <p:cNvPr id="486" name="Google Shape;486;p9"/>
          <p:cNvSpPr txBox="1"/>
          <p:nvPr/>
        </p:nvSpPr>
        <p:spPr>
          <a:xfrm>
            <a:off x="462180" y="1755524"/>
            <a:ext cx="5161500" cy="54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
                <a:solidFill>
                  <a:srgbClr val="434343"/>
                </a:solidFill>
                <a:latin typeface="Fira Sans Extra Condensed"/>
                <a:ea typeface="Fira Sans Extra Condensed"/>
                <a:cs typeface="Fira Sans Extra Condensed"/>
                <a:sym typeface="Fira Sans Extra Condensed"/>
              </a:rPr>
              <a:t>d: </a:t>
            </a:r>
            <a:r>
              <a:rPr lang="en">
                <a:solidFill>
                  <a:srgbClr val="434343"/>
                </a:solidFill>
                <a:latin typeface="Fira Sans Extra Condensed"/>
                <a:ea typeface="Fira Sans Extra Condensed"/>
                <a:cs typeface="Fira Sans Extra Condensed"/>
                <a:sym typeface="Fira Sans Extra Condensed"/>
              </a:rPr>
              <a:t>Diffusion </a:t>
            </a:r>
            <a:r>
              <a:rPr lang="en">
                <a:solidFill>
                  <a:srgbClr val="A61C00"/>
                </a:solidFill>
                <a:latin typeface="Fira Sans Extra Condensed"/>
                <a:ea typeface="Fira Sans Extra Condensed"/>
                <a:cs typeface="Fira Sans Extra Condensed"/>
                <a:sym typeface="Fira Sans Extra Condensed"/>
              </a:rPr>
              <a:t>distance</a:t>
            </a:r>
            <a:r>
              <a:rPr lang="en">
                <a:solidFill>
                  <a:srgbClr val="434343"/>
                </a:solidFill>
                <a:latin typeface="Fira Sans Extra Condensed"/>
                <a:ea typeface="Fira Sans Extra Condensed"/>
                <a:cs typeface="Fira Sans Extra Condensed"/>
                <a:sym typeface="Fira Sans Extra Condensed"/>
              </a:rPr>
              <a:t>.</a:t>
            </a:r>
            <a:endParaRPr>
              <a:solidFill>
                <a:srgbClr val="434343"/>
              </a:solidFill>
              <a:latin typeface="Fira Sans Extra Condensed"/>
              <a:ea typeface="Fira Sans Extra Condensed"/>
              <a:cs typeface="Fira Sans Extra Condensed"/>
              <a:sym typeface="Fira Sans Extra Condensed"/>
            </a:endParaRPr>
          </a:p>
          <a:p>
            <a:pPr indent="0" lvl="0" marL="269999" rtl="0" algn="l">
              <a:spcBef>
                <a:spcPts val="0"/>
              </a:spcBef>
              <a:spcAft>
                <a:spcPts val="0"/>
              </a:spcAft>
              <a:buClr>
                <a:schemeClr val="dk1"/>
              </a:buClr>
              <a:buSzPts val="1500"/>
              <a:buFont typeface="Arial"/>
              <a:buNone/>
            </a:pPr>
            <a:r>
              <a:rPr lang="en" sz="1500">
                <a:solidFill>
                  <a:srgbClr val="434343"/>
                </a:solidFill>
                <a:latin typeface="Fira Sans Extra Condensed"/>
                <a:ea typeface="Fira Sans Extra Condensed"/>
                <a:cs typeface="Fira Sans Extra Condensed"/>
                <a:sym typeface="Fira Sans Extra Condensed"/>
              </a:rPr>
              <a:t>Thickness of respiratory membrane.</a:t>
            </a:r>
            <a:endParaRPr b="1" sz="1500">
              <a:solidFill>
                <a:srgbClr val="434343"/>
              </a:solidFill>
              <a:latin typeface="Fira Sans Extra Condensed"/>
              <a:ea typeface="Fira Sans Extra Condensed"/>
              <a:cs typeface="Fira Sans Extra Condensed"/>
              <a:sym typeface="Fira Sans Extra Condensed"/>
            </a:endParaRPr>
          </a:p>
          <a:p>
            <a:pPr indent="0" lvl="0" marL="457200" marR="0" rtl="0" algn="l">
              <a:lnSpc>
                <a:spcPct val="100000"/>
              </a:lnSpc>
              <a:spcBef>
                <a:spcPts val="0"/>
              </a:spcBef>
              <a:spcAft>
                <a:spcPts val="0"/>
              </a:spcAft>
              <a:buClr>
                <a:srgbClr val="000000"/>
              </a:buClr>
              <a:buSzPts val="1200"/>
              <a:buFont typeface="Arial"/>
              <a:buNone/>
            </a:pPr>
            <a:r>
              <a:t/>
            </a:r>
            <a:endParaRPr b="1" i="0" sz="1800" u="none" cap="none" strike="noStrike">
              <a:solidFill>
                <a:srgbClr val="434343"/>
              </a:solidFill>
              <a:latin typeface="Titillium Web"/>
              <a:ea typeface="Titillium Web"/>
              <a:cs typeface="Titillium Web"/>
              <a:sym typeface="Titillium Web"/>
            </a:endParaRPr>
          </a:p>
        </p:txBody>
      </p:sp>
      <p:sp>
        <p:nvSpPr>
          <p:cNvPr id="487" name="Google Shape;487;p9"/>
          <p:cNvSpPr txBox="1"/>
          <p:nvPr/>
        </p:nvSpPr>
        <p:spPr>
          <a:xfrm>
            <a:off x="462163" y="2242134"/>
            <a:ext cx="6459300" cy="54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500"/>
              <a:buFont typeface="Arial"/>
              <a:buNone/>
            </a:pPr>
            <a:r>
              <a:rPr b="1" lang="en" sz="1500">
                <a:solidFill>
                  <a:srgbClr val="434343"/>
                </a:solidFill>
                <a:latin typeface="Fira Sans Extra Condensed"/>
                <a:ea typeface="Fira Sans Extra Condensed"/>
                <a:cs typeface="Fira Sans Extra Condensed"/>
                <a:sym typeface="Fira Sans Extra Condensed"/>
              </a:rPr>
              <a:t>S:  </a:t>
            </a:r>
            <a:r>
              <a:rPr lang="en" sz="1500">
                <a:solidFill>
                  <a:srgbClr val="A61C00"/>
                </a:solidFill>
                <a:latin typeface="Fira Sans Extra Condensed"/>
                <a:ea typeface="Fira Sans Extra Condensed"/>
                <a:cs typeface="Fira Sans Extra Condensed"/>
                <a:sym typeface="Fira Sans Extra Condensed"/>
              </a:rPr>
              <a:t>Solubility </a:t>
            </a:r>
            <a:r>
              <a:rPr lang="en" sz="1500">
                <a:solidFill>
                  <a:srgbClr val="434343"/>
                </a:solidFill>
                <a:latin typeface="Fira Sans Extra Condensed"/>
                <a:ea typeface="Fira Sans Extra Condensed"/>
                <a:cs typeface="Fira Sans Extra Condensed"/>
                <a:sym typeface="Fira Sans Extra Condensed"/>
              </a:rPr>
              <a:t>of gas in the body fluids.</a:t>
            </a:r>
            <a:endParaRPr b="1"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88" name="Google Shape;488;p9"/>
          <p:cNvSpPr txBox="1"/>
          <p:nvPr/>
        </p:nvSpPr>
        <p:spPr>
          <a:xfrm>
            <a:off x="462175" y="3283613"/>
            <a:ext cx="3687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200"/>
              <a:buFont typeface="Arial"/>
              <a:buNone/>
            </a:pPr>
            <a:r>
              <a:rPr b="1" lang="en" sz="1500">
                <a:solidFill>
                  <a:srgbClr val="434343"/>
                </a:solidFill>
                <a:latin typeface="Fira Sans Extra Condensed"/>
                <a:ea typeface="Fira Sans Extra Condensed"/>
                <a:cs typeface="Fira Sans Extra Condensed"/>
                <a:sym typeface="Fira Sans Extra Condensed"/>
              </a:rPr>
              <a:t>P: </a:t>
            </a:r>
            <a:r>
              <a:rPr lang="en" sz="1500">
                <a:solidFill>
                  <a:srgbClr val="A61C00"/>
                </a:solidFill>
                <a:latin typeface="Fira Sans Extra Condensed"/>
                <a:ea typeface="Fira Sans Extra Condensed"/>
                <a:cs typeface="Fira Sans Extra Condensed"/>
                <a:sym typeface="Fira Sans Extra Condensed"/>
              </a:rPr>
              <a:t>Partial pressure</a:t>
            </a:r>
            <a:r>
              <a:rPr lang="en" sz="1500">
                <a:solidFill>
                  <a:srgbClr val="434343"/>
                </a:solidFill>
                <a:latin typeface="Fira Sans Extra Condensed"/>
                <a:ea typeface="Fira Sans Extra Condensed"/>
                <a:cs typeface="Fira Sans Extra Condensed"/>
                <a:sym typeface="Fira Sans Extra Condensed"/>
              </a:rPr>
              <a:t> differences</a:t>
            </a:r>
            <a:endParaRPr b="0" i="0" sz="1400" u="none" cap="none" strike="noStrike">
              <a:solidFill>
                <a:srgbClr val="434343"/>
              </a:solidFill>
              <a:latin typeface="Fira Sans Extra Condensed"/>
              <a:ea typeface="Fira Sans Extra Condensed"/>
              <a:cs typeface="Fira Sans Extra Condensed"/>
              <a:sym typeface="Fira Sans Extra Condensed"/>
            </a:endParaRPr>
          </a:p>
        </p:txBody>
      </p:sp>
      <p:sp>
        <p:nvSpPr>
          <p:cNvPr id="489" name="Google Shape;489;p9"/>
          <p:cNvSpPr txBox="1"/>
          <p:nvPr/>
        </p:nvSpPr>
        <p:spPr>
          <a:xfrm>
            <a:off x="462175" y="2815563"/>
            <a:ext cx="3000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434343"/>
                </a:solidFill>
                <a:latin typeface="Fira Sans Extra Condensed"/>
                <a:ea typeface="Fira Sans Extra Condensed"/>
                <a:cs typeface="Fira Sans Extra Condensed"/>
                <a:sym typeface="Fira Sans Extra Condensed"/>
              </a:rPr>
              <a:t>MW: </a:t>
            </a:r>
            <a:r>
              <a:rPr b="0" i="0" lang="en" sz="1500" u="none" cap="none" strike="noStrike">
                <a:solidFill>
                  <a:srgbClr val="A61C00"/>
                </a:solidFill>
                <a:latin typeface="Fira Sans Extra Condensed"/>
                <a:ea typeface="Fira Sans Extra Condensed"/>
                <a:cs typeface="Fira Sans Extra Condensed"/>
                <a:sym typeface="Fira Sans Extra Condensed"/>
              </a:rPr>
              <a:t>Molecular weight</a:t>
            </a: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C27BA0"/>
                </a:solidFill>
                <a:latin typeface="Fira Sans Extra Condensed"/>
                <a:ea typeface="Fira Sans Extra Condensed"/>
                <a:cs typeface="Fira Sans Extra Condensed"/>
                <a:sym typeface="Fira Sans Extra Condensed"/>
              </a:rPr>
              <a:t>of gas</a:t>
            </a:r>
            <a:r>
              <a:rPr b="0" i="0" lang="en" sz="1500" u="none" cap="none" strike="noStrike">
                <a:solidFill>
                  <a:srgbClr val="434343"/>
                </a:solidFill>
                <a:latin typeface="Fira Sans Extra Condensed"/>
                <a:ea typeface="Fira Sans Extra Condensed"/>
                <a:cs typeface="Fira Sans Extra Condensed"/>
                <a:sym typeface="Fira Sans Extra Condensed"/>
              </a:rPr>
              <a:t>.</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490" name="Google Shape;490;p9"/>
          <p:cNvSpPr txBox="1"/>
          <p:nvPr/>
        </p:nvSpPr>
        <p:spPr>
          <a:xfrm>
            <a:off x="462175" y="4454475"/>
            <a:ext cx="6297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434343"/>
                </a:solidFill>
                <a:latin typeface="Fira Sans Extra Condensed"/>
                <a:ea typeface="Fira Sans Extra Condensed"/>
                <a:cs typeface="Fira Sans Extra Condensed"/>
                <a:sym typeface="Fira Sans Extra Condensed"/>
              </a:rPr>
              <a:t>Fluid Temperature: </a:t>
            </a:r>
            <a:endParaRPr b="1" i="0" sz="1400" u="none" cap="none" strike="noStrike">
              <a:solidFill>
                <a:srgbClr val="434343"/>
              </a:solidFill>
              <a:latin typeface="Fira Sans Extra Condensed"/>
              <a:ea typeface="Fira Sans Extra Condensed"/>
              <a:cs typeface="Fira Sans Extra Condensed"/>
              <a:sym typeface="Fira Sans Extra Condensed"/>
            </a:endParaRPr>
          </a:p>
          <a:p>
            <a:pPr indent="0" lvl="0" marL="269999"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Fira Sans Extra Condensed"/>
                <a:ea typeface="Fira Sans Extra Condensed"/>
                <a:cs typeface="Fira Sans Extra Condensed"/>
                <a:sym typeface="Fira Sans Extra Condensed"/>
              </a:rPr>
              <a:t>Body’s </a:t>
            </a:r>
            <a:r>
              <a:rPr b="0" i="0" lang="en" sz="1400" u="none" cap="none" strike="noStrike">
                <a:solidFill>
                  <a:srgbClr val="A61C00"/>
                </a:solidFill>
                <a:latin typeface="Fira Sans Extra Condensed"/>
                <a:ea typeface="Fira Sans Extra Condensed"/>
                <a:cs typeface="Fira Sans Extra Condensed"/>
                <a:sym typeface="Fira Sans Extra Condensed"/>
              </a:rPr>
              <a:t>temperature</a:t>
            </a:r>
            <a:r>
              <a:rPr b="0" i="0" lang="en" sz="1400" u="none" cap="none" strike="noStrike">
                <a:solidFill>
                  <a:srgbClr val="434343"/>
                </a:solidFill>
                <a:latin typeface="Fira Sans Extra Condensed"/>
                <a:ea typeface="Fira Sans Extra Condensed"/>
                <a:cs typeface="Fira Sans Extra Condensed"/>
                <a:sym typeface="Fira Sans Extra Condensed"/>
              </a:rPr>
              <a:t> remains reasonably constant → usually </a:t>
            </a:r>
            <a:r>
              <a:rPr b="0" i="0" lang="en" sz="1400" u="none" cap="none" strike="noStrike">
                <a:solidFill>
                  <a:srgbClr val="A61C00"/>
                </a:solidFill>
                <a:latin typeface="Fira Sans Extra Condensed"/>
                <a:ea typeface="Fira Sans Extra Condensed"/>
                <a:cs typeface="Fira Sans Extra Condensed"/>
                <a:sym typeface="Fira Sans Extra Condensed"/>
              </a:rPr>
              <a:t>not </a:t>
            </a:r>
            <a:r>
              <a:rPr b="0" i="0" lang="en" sz="1400" u="none" cap="none" strike="noStrike">
                <a:solidFill>
                  <a:srgbClr val="434343"/>
                </a:solidFill>
                <a:latin typeface="Fira Sans Extra Condensed"/>
                <a:ea typeface="Fira Sans Extra Condensed"/>
                <a:cs typeface="Fira Sans Extra Condensed"/>
                <a:sym typeface="Fira Sans Extra Condensed"/>
              </a:rPr>
              <a:t>considered.</a:t>
            </a:r>
            <a:endParaRPr>
              <a:solidFill>
                <a:srgbClr val="434343"/>
              </a:solidFill>
              <a:latin typeface="Fira Sans Extra Condensed"/>
              <a:ea typeface="Fira Sans Extra Condensed"/>
              <a:cs typeface="Fira Sans Extra Condensed"/>
              <a:sym typeface="Fira Sans Extra Condensed"/>
            </a:endParaRPr>
          </a:p>
          <a:p>
            <a:pPr indent="0" lvl="0" marL="269999" marR="0" rtl="0" algn="l">
              <a:lnSpc>
                <a:spcPct val="100000"/>
              </a:lnSpc>
              <a:spcBef>
                <a:spcPts val="0"/>
              </a:spcBef>
              <a:spcAft>
                <a:spcPts val="0"/>
              </a:spcAft>
              <a:buClr>
                <a:srgbClr val="000000"/>
              </a:buClr>
              <a:buSzPts val="1400"/>
              <a:buFont typeface="Arial"/>
              <a:buNone/>
            </a:pPr>
            <a:r>
              <a:t/>
            </a:r>
            <a:endParaRPr>
              <a:solidFill>
                <a:srgbClr val="434343"/>
              </a:solidFill>
              <a:latin typeface="Fira Sans Extra Condensed"/>
              <a:ea typeface="Fira Sans Extra Condensed"/>
              <a:cs typeface="Fira Sans Extra Condensed"/>
              <a:sym typeface="Fira Sans Extra Condensed"/>
            </a:endParaRPr>
          </a:p>
          <a:p>
            <a:pPr indent="0" lvl="0" marL="269999" rtl="0" algn="l">
              <a:spcBef>
                <a:spcPts val="0"/>
              </a:spcBef>
              <a:spcAft>
                <a:spcPts val="0"/>
              </a:spcAft>
              <a:buClr>
                <a:schemeClr val="dk1"/>
              </a:buClr>
              <a:buSzPts val="1200"/>
              <a:buFont typeface="Arial"/>
              <a:buNone/>
            </a:pPr>
            <a:r>
              <a:t/>
            </a:r>
            <a:endParaRPr>
              <a:solidFill>
                <a:srgbClr val="434343"/>
              </a:solidFill>
              <a:latin typeface="Fira Sans Extra Condensed"/>
              <a:ea typeface="Fira Sans Extra Condensed"/>
              <a:cs typeface="Fira Sans Extra Condensed"/>
              <a:sym typeface="Fira Sans Extra Condensed"/>
            </a:endParaRPr>
          </a:p>
        </p:txBody>
      </p:sp>
      <p:grpSp>
        <p:nvGrpSpPr>
          <p:cNvPr id="491" name="Google Shape;491;p9"/>
          <p:cNvGrpSpPr/>
          <p:nvPr/>
        </p:nvGrpSpPr>
        <p:grpSpPr>
          <a:xfrm>
            <a:off x="243824" y="1803818"/>
            <a:ext cx="218347" cy="208641"/>
            <a:chOff x="3270450" y="3213625"/>
            <a:chExt cx="483175" cy="481850"/>
          </a:xfrm>
        </p:grpSpPr>
        <p:sp>
          <p:nvSpPr>
            <p:cNvPr id="492" name="Google Shape;492;p9"/>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93" name="Google Shape;493;p9"/>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494" name="Google Shape;494;p9"/>
          <p:cNvGrpSpPr/>
          <p:nvPr/>
        </p:nvGrpSpPr>
        <p:grpSpPr>
          <a:xfrm>
            <a:off x="243823" y="2327493"/>
            <a:ext cx="218347" cy="208641"/>
            <a:chOff x="3270450" y="3213625"/>
            <a:chExt cx="483175" cy="481850"/>
          </a:xfrm>
        </p:grpSpPr>
        <p:sp>
          <p:nvSpPr>
            <p:cNvPr id="495" name="Google Shape;495;p9"/>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96" name="Google Shape;496;p9"/>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497" name="Google Shape;497;p9"/>
          <p:cNvGrpSpPr/>
          <p:nvPr/>
        </p:nvGrpSpPr>
        <p:grpSpPr>
          <a:xfrm>
            <a:off x="243824" y="2894805"/>
            <a:ext cx="218347" cy="208641"/>
            <a:chOff x="3270450" y="3213625"/>
            <a:chExt cx="483175" cy="481850"/>
          </a:xfrm>
        </p:grpSpPr>
        <p:sp>
          <p:nvSpPr>
            <p:cNvPr id="498" name="Google Shape;498;p9"/>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99" name="Google Shape;499;p9"/>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500" name="Google Shape;500;p9"/>
          <p:cNvGrpSpPr/>
          <p:nvPr/>
        </p:nvGrpSpPr>
        <p:grpSpPr>
          <a:xfrm>
            <a:off x="243824" y="3371168"/>
            <a:ext cx="218347" cy="208641"/>
            <a:chOff x="3270450" y="3213625"/>
            <a:chExt cx="483175" cy="481850"/>
          </a:xfrm>
        </p:grpSpPr>
        <p:sp>
          <p:nvSpPr>
            <p:cNvPr id="501" name="Google Shape;501;p9"/>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02" name="Google Shape;502;p9"/>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503" name="Google Shape;503;p9"/>
          <p:cNvGrpSpPr/>
          <p:nvPr/>
        </p:nvGrpSpPr>
        <p:grpSpPr>
          <a:xfrm>
            <a:off x="243824" y="3985793"/>
            <a:ext cx="218347" cy="208641"/>
            <a:chOff x="3270450" y="3213625"/>
            <a:chExt cx="483175" cy="481850"/>
          </a:xfrm>
        </p:grpSpPr>
        <p:sp>
          <p:nvSpPr>
            <p:cNvPr id="504" name="Google Shape;504;p9"/>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05" name="Google Shape;505;p9"/>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506" name="Google Shape;506;p9"/>
          <p:cNvGrpSpPr/>
          <p:nvPr/>
        </p:nvGrpSpPr>
        <p:grpSpPr>
          <a:xfrm>
            <a:off x="243823" y="4567243"/>
            <a:ext cx="218347" cy="208641"/>
            <a:chOff x="3270450" y="3213625"/>
            <a:chExt cx="483175" cy="481850"/>
          </a:xfrm>
        </p:grpSpPr>
        <p:sp>
          <p:nvSpPr>
            <p:cNvPr id="507" name="Google Shape;507;p9"/>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08" name="Google Shape;508;p9"/>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509" name="Google Shape;509;p9"/>
          <p:cNvSpPr/>
          <p:nvPr/>
        </p:nvSpPr>
        <p:spPr>
          <a:xfrm>
            <a:off x="5014950" y="3281475"/>
            <a:ext cx="3084300" cy="548700"/>
          </a:xfrm>
          <a:prstGeom prst="roundRect">
            <a:avLst>
              <a:gd fmla="val 16667" name="adj"/>
            </a:avLst>
          </a:prstGeom>
          <a:solidFill>
            <a:schemeClr val="lt1"/>
          </a:solid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A61C00"/>
                </a:solidFill>
                <a:latin typeface="Fira Sans Extra Condensed"/>
                <a:ea typeface="Fira Sans Extra Condensed"/>
                <a:cs typeface="Fira Sans Extra Condensed"/>
                <a:sym typeface="Fira Sans Extra Condensed"/>
              </a:rPr>
              <a:t>Diffusion Coefficient</a:t>
            </a:r>
            <a:r>
              <a:rPr b="0" i="0" lang="en" sz="1500" u="none" cap="none" strike="noStrike">
                <a:solidFill>
                  <a:srgbClr val="CC4125"/>
                </a:solidFill>
                <a:latin typeface="Fira Sans Extra Condensed"/>
                <a:ea typeface="Fira Sans Extra Condensed"/>
                <a:cs typeface="Fira Sans Extra Condensed"/>
                <a:sym typeface="Fira Sans Extra Condensed"/>
              </a:rPr>
              <a:t> </a:t>
            </a:r>
            <a:r>
              <a:rPr b="0" i="0" lang="en" sz="1500" u="none" cap="none" strike="noStrike">
                <a:solidFill>
                  <a:srgbClr val="434343"/>
                </a:solidFill>
                <a:latin typeface="Fira Sans Extra Condensed"/>
                <a:ea typeface="Fira Sans Extra Condensed"/>
                <a:cs typeface="Fira Sans Extra Condensed"/>
                <a:sym typeface="Fira Sans Extra Condensed"/>
              </a:rPr>
              <a:t>of Gas (D) = </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510" name="Google Shape;510;p9"/>
          <p:cNvSpPr txBox="1"/>
          <p:nvPr/>
        </p:nvSpPr>
        <p:spPr>
          <a:xfrm>
            <a:off x="7601325" y="3213350"/>
            <a:ext cx="670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S</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sp>
        <p:nvSpPr>
          <p:cNvPr id="511" name="Google Shape;511;p9"/>
          <p:cNvSpPr txBox="1"/>
          <p:nvPr/>
        </p:nvSpPr>
        <p:spPr>
          <a:xfrm>
            <a:off x="6931500" y="3509975"/>
            <a:ext cx="1664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√MW</a:t>
            </a:r>
            <a:endParaRPr b="0" i="0" sz="1500" u="none" cap="none" strike="noStrike">
              <a:solidFill>
                <a:srgbClr val="434343"/>
              </a:solidFill>
              <a:latin typeface="Fira Sans Extra Condensed"/>
              <a:ea typeface="Fira Sans Extra Condensed"/>
              <a:cs typeface="Fira Sans Extra Condensed"/>
              <a:sym typeface="Fira Sans Extra Condensed"/>
            </a:endParaRPr>
          </a:p>
        </p:txBody>
      </p:sp>
      <p:cxnSp>
        <p:nvCxnSpPr>
          <p:cNvPr id="512" name="Google Shape;512;p9"/>
          <p:cNvCxnSpPr/>
          <p:nvPr/>
        </p:nvCxnSpPr>
        <p:spPr>
          <a:xfrm rot="10800000">
            <a:off x="7526100" y="3555825"/>
            <a:ext cx="475500" cy="0"/>
          </a:xfrm>
          <a:prstGeom prst="straightConnector1">
            <a:avLst/>
          </a:prstGeom>
          <a:noFill/>
          <a:ln cap="flat" cmpd="sng" w="9525">
            <a:solidFill>
              <a:schemeClr val="dk1"/>
            </a:solidFill>
            <a:prstDash val="solid"/>
            <a:round/>
            <a:headEnd len="sm" w="sm" type="none"/>
            <a:tailEnd len="sm" w="sm" type="none"/>
          </a:ln>
        </p:spPr>
      </p:cxnSp>
      <p:sp>
        <p:nvSpPr>
          <p:cNvPr id="513" name="Google Shape;513;p9"/>
          <p:cNvSpPr txBox="1"/>
          <p:nvPr/>
        </p:nvSpPr>
        <p:spPr>
          <a:xfrm>
            <a:off x="7148400" y="225275"/>
            <a:ext cx="1980300" cy="4617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Fira Sans Extra Condensed"/>
                <a:ea typeface="Fira Sans Extra Condensed"/>
                <a:cs typeface="Fira Sans Extra Condensed"/>
                <a:sym typeface="Fira Sans Extra Condensed"/>
              </a:rPr>
              <a:t>In o2 therapy we increase partial P</a:t>
            </a:r>
            <a:endParaRPr b="0" i="0" sz="9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Fira Sans Extra Condensed"/>
                <a:ea typeface="Fira Sans Extra Condensed"/>
                <a:cs typeface="Fira Sans Extra Condensed"/>
                <a:sym typeface="Fira Sans Extra Condensed"/>
              </a:rPr>
              <a:t>Partial pressure يحدد الغاز من وين بيروح لوين </a:t>
            </a:r>
            <a:endParaRPr b="0" i="0" sz="900" u="none" cap="none" strike="noStrike">
              <a:solidFill>
                <a:srgbClr val="666666"/>
              </a:solidFill>
              <a:latin typeface="Fira Sans Extra Condensed"/>
              <a:ea typeface="Fira Sans Extra Condensed"/>
              <a:cs typeface="Fira Sans Extra Condensed"/>
              <a:sym typeface="Fira Sans Extra Condensed"/>
            </a:endParaRPr>
          </a:p>
        </p:txBody>
      </p:sp>
      <p:sp>
        <p:nvSpPr>
          <p:cNvPr id="514" name="Google Shape;514;p9"/>
          <p:cNvSpPr txBox="1"/>
          <p:nvPr/>
        </p:nvSpPr>
        <p:spPr>
          <a:xfrm>
            <a:off x="7148400" y="800775"/>
            <a:ext cx="1980300" cy="9543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Mucous مثلا واحد عنده باحد الرئتين</a:t>
            </a:r>
            <a:endParaRPr b="0" i="0" sz="10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سهل؟diffusionهل بيصير ال</a:t>
            </a:r>
            <a:endParaRPr b="0" i="0" sz="10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لا بسبب ان المساحه صارت اقل </a:t>
            </a:r>
            <a:endParaRPr b="0" i="0" sz="10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93C47D"/>
                </a:solidFill>
                <a:latin typeface="Fira Sans Extra Condensed"/>
                <a:ea typeface="Fira Sans Extra Condensed"/>
                <a:cs typeface="Fira Sans Extra Condensed"/>
                <a:sym typeface="Fira Sans Extra Condensed"/>
              </a:rPr>
              <a:t>-Surface area is decreased by dissection of alveoli or capillary</a:t>
            </a:r>
            <a:r>
              <a:rPr b="0" i="0" lang="en" sz="1000" u="none" cap="none" strike="noStrike">
                <a:solidFill>
                  <a:srgbClr val="666666"/>
                </a:solidFill>
                <a:latin typeface="Fira Sans Extra Condensed"/>
                <a:ea typeface="Fira Sans Extra Condensed"/>
                <a:cs typeface="Fira Sans Extra Condensed"/>
                <a:sym typeface="Fira Sans Extra Condensed"/>
              </a:rPr>
              <a:t> </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sp>
        <p:nvSpPr>
          <p:cNvPr id="515" name="Google Shape;515;p9"/>
          <p:cNvSpPr txBox="1"/>
          <p:nvPr/>
        </p:nvSpPr>
        <p:spPr>
          <a:xfrm>
            <a:off x="7148400" y="1868875"/>
            <a:ext cx="1980300" cy="5232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3C47D"/>
                </a:solidFill>
                <a:latin typeface="Fira Sans Extra Condensed"/>
                <a:ea typeface="Fira Sans Extra Condensed"/>
                <a:cs typeface="Fira Sans Extra Condensed"/>
                <a:sym typeface="Fira Sans Extra Condensed"/>
              </a:rPr>
              <a:t>Distance of diffusion increases if there is edema or fibrosis</a:t>
            </a:r>
            <a:endParaRPr b="0" i="0" sz="1100" u="none" cap="none" strike="noStrike">
              <a:solidFill>
                <a:srgbClr val="93C47D"/>
              </a:solidFill>
              <a:latin typeface="Fira Sans Extra Condensed"/>
              <a:ea typeface="Fira Sans Extra Condensed"/>
              <a:cs typeface="Fira Sans Extra Condensed"/>
              <a:sym typeface="Fira Sans Extra Condensed"/>
            </a:endParaRPr>
          </a:p>
        </p:txBody>
      </p:sp>
      <p:sp>
        <p:nvSpPr>
          <p:cNvPr id="516" name="Google Shape;516;p9"/>
          <p:cNvSpPr txBox="1"/>
          <p:nvPr/>
        </p:nvSpPr>
        <p:spPr>
          <a:xfrm>
            <a:off x="7148400" y="4491050"/>
            <a:ext cx="1921200" cy="5232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8761D"/>
                </a:solidFill>
                <a:latin typeface="Fira Sans Extra Condensed"/>
                <a:ea typeface="Fira Sans Extra Condensed"/>
                <a:cs typeface="Fira Sans Extra Condensed"/>
                <a:sym typeface="Fira Sans Extra Condensed"/>
              </a:rPr>
              <a:t>The higher diffusion coefficient the better </a:t>
            </a:r>
            <a:endParaRPr b="0" i="0" sz="1100" u="none" cap="none" strike="noStrike">
              <a:solidFill>
                <a:srgbClr val="38761D"/>
              </a:solidFill>
              <a:latin typeface="Fira Sans Extra Condensed"/>
              <a:ea typeface="Fira Sans Extra Condensed"/>
              <a:cs typeface="Fira Sans Extra Condensed"/>
              <a:sym typeface="Fira Sans Extra Condensed"/>
            </a:endParaRPr>
          </a:p>
        </p:txBody>
      </p:sp>
      <p:sp>
        <p:nvSpPr>
          <p:cNvPr id="517" name="Google Shape;517;p9"/>
          <p:cNvSpPr txBox="1"/>
          <p:nvPr/>
        </p:nvSpPr>
        <p:spPr>
          <a:xfrm>
            <a:off x="538450" y="3689575"/>
            <a:ext cx="5085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200"/>
              <a:buFont typeface="Arial"/>
              <a:buNone/>
            </a:pPr>
            <a:r>
              <a:rPr b="1" lang="en" sz="1800">
                <a:solidFill>
                  <a:srgbClr val="434343"/>
                </a:solidFill>
                <a:latin typeface="Titillium Web"/>
                <a:ea typeface="Titillium Web"/>
                <a:cs typeface="Titillium Web"/>
                <a:sym typeface="Titillium Web"/>
              </a:rPr>
              <a:t>A:</a:t>
            </a:r>
            <a:r>
              <a:rPr b="1" lang="en" sz="1500">
                <a:solidFill>
                  <a:srgbClr val="434343"/>
                </a:solidFill>
                <a:latin typeface="Fira Sans Extra Condensed"/>
                <a:ea typeface="Fira Sans Extra Condensed"/>
                <a:cs typeface="Fira Sans Extra Condensed"/>
                <a:sym typeface="Fira Sans Extra Condensed"/>
              </a:rPr>
              <a:t> </a:t>
            </a:r>
            <a:r>
              <a:rPr lang="en" sz="1500">
                <a:solidFill>
                  <a:srgbClr val="A61C00"/>
                </a:solidFill>
                <a:latin typeface="Fira Sans Extra Condensed"/>
                <a:ea typeface="Fira Sans Extra Condensed"/>
                <a:cs typeface="Fira Sans Extra Condensed"/>
                <a:sym typeface="Fira Sans Extra Condensed"/>
              </a:rPr>
              <a:t>Surface area</a:t>
            </a:r>
            <a:r>
              <a:rPr lang="en" sz="1500">
                <a:solidFill>
                  <a:srgbClr val="434343"/>
                </a:solidFill>
                <a:latin typeface="Fira Sans Extra Condensed"/>
                <a:ea typeface="Fira Sans Extra Condensed"/>
                <a:cs typeface="Fira Sans Extra Condensed"/>
                <a:sym typeface="Fira Sans Extra Condensed"/>
              </a:rPr>
              <a:t> for gas exchange. </a:t>
            </a:r>
            <a:endParaRPr sz="1500">
              <a:solidFill>
                <a:srgbClr val="434343"/>
              </a:solidFill>
              <a:latin typeface="Fira Sans Extra Condensed"/>
              <a:ea typeface="Fira Sans Extra Condensed"/>
              <a:cs typeface="Fira Sans Extra Condensed"/>
              <a:sym typeface="Fira Sans Extra Condensed"/>
            </a:endParaRPr>
          </a:p>
          <a:p>
            <a:pPr indent="0" lvl="0" marL="269999" rtl="0" algn="l">
              <a:spcBef>
                <a:spcPts val="0"/>
              </a:spcBef>
              <a:spcAft>
                <a:spcPts val="0"/>
              </a:spcAft>
              <a:buClr>
                <a:schemeClr val="dk1"/>
              </a:buClr>
              <a:buSzPts val="1200"/>
              <a:buFont typeface="Arial"/>
              <a:buNone/>
            </a:pPr>
            <a:r>
              <a:rPr lang="en" sz="1500" u="sng">
                <a:solidFill>
                  <a:srgbClr val="434343"/>
                </a:solidFill>
                <a:latin typeface="Fira Sans Extra Condensed"/>
                <a:ea typeface="Fira Sans Extra Condensed"/>
                <a:cs typeface="Fira Sans Extra Condensed"/>
                <a:sym typeface="Fira Sans Extra Condensed"/>
              </a:rPr>
              <a:t>Total surface area of respiratory membrane:</a:t>
            </a:r>
            <a:r>
              <a:rPr lang="en" sz="1500">
                <a:solidFill>
                  <a:srgbClr val="434343"/>
                </a:solidFill>
                <a:latin typeface="Fira Sans Extra Condensed"/>
                <a:ea typeface="Fira Sans Extra Condensed"/>
                <a:cs typeface="Fira Sans Extra Condensed"/>
                <a:sym typeface="Fira Sans Extra Condensed"/>
              </a:rPr>
              <a:t> </a:t>
            </a:r>
            <a:r>
              <a:rPr lang="en" sz="1500">
                <a:solidFill>
                  <a:srgbClr val="CC4125"/>
                </a:solidFill>
                <a:latin typeface="Fira Sans Extra Condensed"/>
                <a:ea typeface="Fira Sans Extra Condensed"/>
                <a:cs typeface="Fira Sans Extra Condensed"/>
                <a:sym typeface="Fira Sans Extra Condensed"/>
              </a:rPr>
              <a:t>50</a:t>
            </a:r>
            <a:r>
              <a:rPr lang="en" sz="1500">
                <a:solidFill>
                  <a:srgbClr val="434343"/>
                </a:solidFill>
                <a:latin typeface="Fira Sans Extra Condensed"/>
                <a:ea typeface="Fira Sans Extra Condensed"/>
                <a:cs typeface="Fira Sans Extra Condensed"/>
                <a:sym typeface="Fira Sans Extra Condensed"/>
              </a:rPr>
              <a:t> - </a:t>
            </a:r>
            <a:r>
              <a:rPr lang="en" sz="1500">
                <a:solidFill>
                  <a:srgbClr val="CC4125"/>
                </a:solidFill>
                <a:latin typeface="Fira Sans Extra Condensed"/>
                <a:ea typeface="Fira Sans Extra Condensed"/>
                <a:cs typeface="Fira Sans Extra Condensed"/>
                <a:sym typeface="Fira Sans Extra Condensed"/>
              </a:rPr>
              <a:t>100</a:t>
            </a:r>
            <a:r>
              <a:rPr lang="en" sz="1500">
                <a:solidFill>
                  <a:srgbClr val="434343"/>
                </a:solidFill>
                <a:latin typeface="Fira Sans Extra Condensed"/>
                <a:ea typeface="Fira Sans Extra Condensed"/>
                <a:cs typeface="Fira Sans Extra Condensed"/>
                <a:sym typeface="Fira Sans Extra Condensed"/>
              </a:rPr>
              <a:t> m</a:t>
            </a:r>
            <a:r>
              <a:rPr baseline="30000" lang="en" sz="1500">
                <a:solidFill>
                  <a:srgbClr val="434343"/>
                </a:solidFill>
                <a:latin typeface="Fira Sans Extra Condensed"/>
                <a:ea typeface="Fira Sans Extra Condensed"/>
                <a:cs typeface="Fira Sans Extra Condensed"/>
                <a:sym typeface="Fira Sans Extra Condensed"/>
              </a:rPr>
              <a:t>2</a:t>
            </a:r>
            <a:r>
              <a:rPr lang="en" sz="1500">
                <a:solidFill>
                  <a:srgbClr val="434343"/>
                </a:solidFill>
                <a:latin typeface="Fira Sans Extra Condensed"/>
                <a:ea typeface="Fira Sans Extra Condensed"/>
                <a:cs typeface="Fira Sans Extra Condensed"/>
                <a:sym typeface="Fira Sans Extra Condensed"/>
              </a:rPr>
              <a:t> in normal adult</a:t>
            </a:r>
            <a:endParaRPr>
              <a:latin typeface="Arimo"/>
              <a:ea typeface="Arimo"/>
              <a:cs typeface="Arimo"/>
              <a:sym typeface="Arimo"/>
            </a:endParaRPr>
          </a:p>
        </p:txBody>
      </p:sp>
    </p:spTree>
  </p:cSld>
  <p:clrMapOvr>
    <a:masterClrMapping/>
  </p:clrMapOvr>
</p:sld>
</file>

<file path=ppt/theme/theme1.xml><?xml version="1.0" encoding="utf-8"?>
<a:theme xmlns:a="http://schemas.openxmlformats.org/drawingml/2006/main" xmlns:r="http://schemas.openxmlformats.org/officeDocument/2006/relationships" name="Chronic Obstructive Pulmonary Disease (COPD) by Slidesgo">
  <a:themeElements>
    <a:clrScheme name="Simple Light">
      <a:dk1>
        <a:srgbClr val="000000"/>
      </a:dk1>
      <a:lt1>
        <a:srgbClr val="FFFFFF"/>
      </a:lt1>
      <a:dk2>
        <a:srgbClr val="D4F3FF"/>
      </a:dk2>
      <a:lt2>
        <a:srgbClr val="A7EDED"/>
      </a:lt2>
      <a:accent1>
        <a:srgbClr val="0B5394"/>
      </a:accent1>
      <a:accent2>
        <a:srgbClr val="68CADD"/>
      </a:accent2>
      <a:accent3>
        <a:srgbClr val="A7EDED"/>
      </a:accent3>
      <a:accent4>
        <a:srgbClr val="99D9FF"/>
      </a:accent4>
      <a:accent5>
        <a:srgbClr val="0B5394"/>
      </a:accent5>
      <a:accent6>
        <a:srgbClr val="D4F3FF"/>
      </a:accent6>
      <a:hlink>
        <a:srgbClr val="CAD7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