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Arimo"/>
      <p:regular r:id="rId35"/>
      <p:bold r:id="rId36"/>
      <p:italic r:id="rId37"/>
      <p:boldItalic r:id="rId38"/>
    </p:embeddedFont>
    <p:embeddedFont>
      <p:font typeface="Cabin"/>
      <p:regular r:id="rId39"/>
      <p:bold r:id="rId40"/>
      <p:italic r:id="rId41"/>
      <p:boldItalic r:id="rId42"/>
    </p:embeddedFont>
    <p:embeddedFont>
      <p:font typeface="Titillium Web"/>
      <p:regular r:id="rId43"/>
      <p:bold r:id="rId44"/>
      <p:italic r:id="rId45"/>
      <p:boldItalic r:id="rId46"/>
    </p:embeddedFont>
    <p:embeddedFont>
      <p:font typeface="Fira Sans Extra Condensed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1" roundtripDataSignature="AMtx7mhT4UDOJgb2iEi7uHbI/p+Joo3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301BEB-E6DF-4CAB-A0E7-39048B4D1BE7}">
  <a:tblStyle styleId="{5E301BEB-E6DF-4CAB-A0E7-39048B4D1B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bin-bold.fntdata"/><Relationship Id="rId42" Type="http://schemas.openxmlformats.org/officeDocument/2006/relationships/font" Target="fonts/Cabin-boldItalic.fntdata"/><Relationship Id="rId41" Type="http://schemas.openxmlformats.org/officeDocument/2006/relationships/font" Target="fonts/Cabin-italic.fntdata"/><Relationship Id="rId44" Type="http://schemas.openxmlformats.org/officeDocument/2006/relationships/font" Target="fonts/TitilliumWeb-bold.fntdata"/><Relationship Id="rId43" Type="http://schemas.openxmlformats.org/officeDocument/2006/relationships/font" Target="fonts/TitilliumWeb-regular.fntdata"/><Relationship Id="rId46" Type="http://schemas.openxmlformats.org/officeDocument/2006/relationships/font" Target="fonts/TitilliumWeb-boldItalic.fntdata"/><Relationship Id="rId45" Type="http://schemas.openxmlformats.org/officeDocument/2006/relationships/font" Target="fonts/TitilliumWeb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FiraSansExtraCondensed-bold.fntdata"/><Relationship Id="rId47" Type="http://schemas.openxmlformats.org/officeDocument/2006/relationships/font" Target="fonts/FiraSansExtraCondensed-regular.fntdata"/><Relationship Id="rId49" Type="http://schemas.openxmlformats.org/officeDocument/2006/relationships/font" Target="fonts/FiraSansExtraCondense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Arimo-regular.fntdata"/><Relationship Id="rId34" Type="http://schemas.openxmlformats.org/officeDocument/2006/relationships/slide" Target="slides/slide28.xml"/><Relationship Id="rId37" Type="http://schemas.openxmlformats.org/officeDocument/2006/relationships/font" Target="fonts/Arimo-italic.fntdata"/><Relationship Id="rId36" Type="http://schemas.openxmlformats.org/officeDocument/2006/relationships/font" Target="fonts/Arimo-bold.fntdata"/><Relationship Id="rId39" Type="http://schemas.openxmlformats.org/officeDocument/2006/relationships/font" Target="fonts/Cabin-regular.fntdata"/><Relationship Id="rId38" Type="http://schemas.openxmlformats.org/officeDocument/2006/relationships/font" Target="fonts/Arim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FiraSansExtraCondense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5db906a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g115db906a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0f9226129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0f922612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0f9226129a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0f9226129a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6" name="Google Shape;8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2839338" y="2322300"/>
            <a:ext cx="3465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9"/>
          <p:cNvSpPr txBox="1"/>
          <p:nvPr>
            <p:ph idx="2" type="title"/>
          </p:nvPr>
        </p:nvSpPr>
        <p:spPr>
          <a:xfrm>
            <a:off x="2839338" y="549600"/>
            <a:ext cx="3465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" name="Google Shape;13;p29"/>
          <p:cNvSpPr txBox="1"/>
          <p:nvPr>
            <p:ph idx="1" type="subTitle"/>
          </p:nvPr>
        </p:nvSpPr>
        <p:spPr>
          <a:xfrm>
            <a:off x="3421338" y="3164100"/>
            <a:ext cx="2301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/>
          <p:nvPr/>
        </p:nvSpPr>
        <p:spPr>
          <a:xfrm>
            <a:off x="0" y="0"/>
            <a:ext cx="6932819" cy="3762684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0" y="0"/>
            <a:ext cx="7235021" cy="327191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0" y="0"/>
            <a:ext cx="6649181" cy="3093048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1479196" y="2322300"/>
            <a:ext cx="7669417" cy="2821208"/>
          </a:xfrm>
          <a:custGeom>
            <a:rect b="b" l="l" r="r" t="t"/>
            <a:pathLst>
              <a:path extrusionOk="0" h="28258" w="76819">
                <a:moveTo>
                  <a:pt x="76819" y="0"/>
                </a:moveTo>
                <a:cubicBezTo>
                  <a:pt x="71736" y="4265"/>
                  <a:pt x="71951" y="9227"/>
                  <a:pt x="63462" y="9924"/>
                </a:cubicBezTo>
                <a:cubicBezTo>
                  <a:pt x="52585" y="10783"/>
                  <a:pt x="47422" y="16214"/>
                  <a:pt x="43962" y="20130"/>
                </a:cubicBezTo>
                <a:cubicBezTo>
                  <a:pt x="41531" y="22750"/>
                  <a:pt x="37451" y="23254"/>
                  <a:pt x="32459" y="23254"/>
                </a:cubicBezTo>
                <a:cubicBezTo>
                  <a:pt x="30014" y="23254"/>
                  <a:pt x="27351" y="23133"/>
                  <a:pt x="24556" y="23080"/>
                </a:cubicBezTo>
                <a:cubicBezTo>
                  <a:pt x="24125" y="23076"/>
                  <a:pt x="23694" y="23074"/>
                  <a:pt x="23263" y="23074"/>
                </a:cubicBezTo>
                <a:cubicBezTo>
                  <a:pt x="12098" y="23074"/>
                  <a:pt x="852" y="24590"/>
                  <a:pt x="0" y="28257"/>
                </a:cubicBezTo>
                <a:lnTo>
                  <a:pt x="76819" y="28257"/>
                </a:lnTo>
                <a:lnTo>
                  <a:pt x="76819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1479196" y="2322300"/>
            <a:ext cx="7669417" cy="2819810"/>
          </a:xfrm>
          <a:custGeom>
            <a:rect b="b" l="l" r="r" t="t"/>
            <a:pathLst>
              <a:path extrusionOk="0" h="28244" w="76819">
                <a:moveTo>
                  <a:pt x="76819" y="0"/>
                </a:moveTo>
                <a:cubicBezTo>
                  <a:pt x="71736" y="4265"/>
                  <a:pt x="72568" y="10796"/>
                  <a:pt x="64078" y="11480"/>
                </a:cubicBezTo>
                <a:cubicBezTo>
                  <a:pt x="53819" y="12767"/>
                  <a:pt x="44874" y="15879"/>
                  <a:pt x="41897" y="19983"/>
                </a:cubicBezTo>
                <a:cubicBezTo>
                  <a:pt x="38569" y="23582"/>
                  <a:pt x="33245" y="24535"/>
                  <a:pt x="25767" y="24535"/>
                </a:cubicBezTo>
                <a:cubicBezTo>
                  <a:pt x="25137" y="24535"/>
                  <a:pt x="24492" y="24528"/>
                  <a:pt x="23832" y="24515"/>
                </a:cubicBezTo>
                <a:cubicBezTo>
                  <a:pt x="22227" y="24501"/>
                  <a:pt x="20627" y="24488"/>
                  <a:pt x="19057" y="24488"/>
                </a:cubicBezTo>
                <a:cubicBezTo>
                  <a:pt x="9306" y="24488"/>
                  <a:pt x="763" y="24963"/>
                  <a:pt x="0" y="28244"/>
                </a:cubicBezTo>
                <a:lnTo>
                  <a:pt x="76819" y="28244"/>
                </a:lnTo>
                <a:lnTo>
                  <a:pt x="76819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1643829" y="2322300"/>
            <a:ext cx="7504785" cy="2821208"/>
          </a:xfrm>
          <a:custGeom>
            <a:rect b="b" l="l" r="r" t="t"/>
            <a:pathLst>
              <a:path extrusionOk="0" h="28258" w="75170">
                <a:moveTo>
                  <a:pt x="75170" y="0"/>
                </a:moveTo>
                <a:cubicBezTo>
                  <a:pt x="70087" y="4265"/>
                  <a:pt x="73963" y="10179"/>
                  <a:pt x="65474" y="10876"/>
                </a:cubicBezTo>
                <a:cubicBezTo>
                  <a:pt x="54450" y="11681"/>
                  <a:pt x="51862" y="11627"/>
                  <a:pt x="42514" y="20908"/>
                </a:cubicBezTo>
                <a:cubicBezTo>
                  <a:pt x="38198" y="23733"/>
                  <a:pt x="31185" y="24258"/>
                  <a:pt x="24803" y="24258"/>
                </a:cubicBezTo>
                <a:cubicBezTo>
                  <a:pt x="21028" y="24258"/>
                  <a:pt x="17475" y="24074"/>
                  <a:pt x="14832" y="24074"/>
                </a:cubicBezTo>
                <a:cubicBezTo>
                  <a:pt x="13863" y="24074"/>
                  <a:pt x="13016" y="24099"/>
                  <a:pt x="12326" y="24167"/>
                </a:cubicBezTo>
                <a:cubicBezTo>
                  <a:pt x="12300" y="24167"/>
                  <a:pt x="12274" y="24167"/>
                  <a:pt x="12248" y="24167"/>
                </a:cubicBezTo>
                <a:cubicBezTo>
                  <a:pt x="6825" y="24167"/>
                  <a:pt x="2403" y="25561"/>
                  <a:pt x="1" y="28257"/>
                </a:cubicBezTo>
                <a:lnTo>
                  <a:pt x="75170" y="28257"/>
                </a:lnTo>
                <a:lnTo>
                  <a:pt x="751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 rot="1883981">
            <a:off x="-465712" y="3390016"/>
            <a:ext cx="6370433" cy="3325904"/>
          </a:xfrm>
          <a:custGeom>
            <a:rect b="b" l="l" r="r" t="t"/>
            <a:pathLst>
              <a:path extrusionOk="0" fill="none" h="54974" w="92510">
                <a:moveTo>
                  <a:pt x="2259" y="54974"/>
                </a:moveTo>
                <a:cubicBezTo>
                  <a:pt x="946" y="50218"/>
                  <a:pt x="1" y="45046"/>
                  <a:pt x="1826" y="40450"/>
                </a:cubicBezTo>
                <a:cubicBezTo>
                  <a:pt x="4212" y="34445"/>
                  <a:pt x="10826" y="31098"/>
                  <a:pt x="17231" y="30329"/>
                </a:cubicBezTo>
                <a:cubicBezTo>
                  <a:pt x="23637" y="29561"/>
                  <a:pt x="30106" y="30842"/>
                  <a:pt x="36527" y="31322"/>
                </a:cubicBezTo>
                <a:cubicBezTo>
                  <a:pt x="42965" y="31803"/>
                  <a:pt x="49866" y="31386"/>
                  <a:pt x="55167" y="27719"/>
                </a:cubicBezTo>
                <a:cubicBezTo>
                  <a:pt x="62533" y="22611"/>
                  <a:pt x="64951" y="12683"/>
                  <a:pt x="71580" y="6662"/>
                </a:cubicBezTo>
                <a:cubicBezTo>
                  <a:pt x="77121" y="1666"/>
                  <a:pt x="85480" y="0"/>
                  <a:pt x="92510" y="253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9"/>
          <p:cNvSpPr/>
          <p:nvPr/>
        </p:nvSpPr>
        <p:spPr>
          <a:xfrm rot="-3003199">
            <a:off x="1156707" y="2129899"/>
            <a:ext cx="2593915" cy="6099155"/>
          </a:xfrm>
          <a:custGeom>
            <a:rect b="b" l="l" r="r" t="t"/>
            <a:pathLst>
              <a:path extrusionOk="0" fill="none" h="55215" w="47976">
                <a:moveTo>
                  <a:pt x="0" y="0"/>
                </a:moveTo>
                <a:cubicBezTo>
                  <a:pt x="497" y="3603"/>
                  <a:pt x="3683" y="6326"/>
                  <a:pt x="7094" y="7607"/>
                </a:cubicBezTo>
                <a:cubicBezTo>
                  <a:pt x="10489" y="8872"/>
                  <a:pt x="14204" y="9032"/>
                  <a:pt x="17807" y="9608"/>
                </a:cubicBezTo>
                <a:cubicBezTo>
                  <a:pt x="21394" y="10169"/>
                  <a:pt x="25125" y="11290"/>
                  <a:pt x="27591" y="13964"/>
                </a:cubicBezTo>
                <a:cubicBezTo>
                  <a:pt x="31963" y="18736"/>
                  <a:pt x="30682" y="26150"/>
                  <a:pt x="31370" y="32603"/>
                </a:cubicBezTo>
                <a:cubicBezTo>
                  <a:pt x="32395" y="42339"/>
                  <a:pt x="38976" y="51307"/>
                  <a:pt x="47976" y="5521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9"/>
          <p:cNvSpPr/>
          <p:nvPr/>
        </p:nvSpPr>
        <p:spPr>
          <a:xfrm flipH="1" rot="-6632099">
            <a:off x="7022087" y="-2278905"/>
            <a:ext cx="1382995" cy="5186144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9"/>
          <p:cNvSpPr/>
          <p:nvPr/>
        </p:nvSpPr>
        <p:spPr>
          <a:xfrm rot="-2144616">
            <a:off x="6248673" y="-1574361"/>
            <a:ext cx="1570938" cy="471800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99D9FF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8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38"/>
          <p:cNvSpPr/>
          <p:nvPr/>
        </p:nvSpPr>
        <p:spPr>
          <a:xfrm>
            <a:off x="-154275" y="3601175"/>
            <a:ext cx="3609975" cy="1819800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8"/>
          <p:cNvSpPr/>
          <p:nvPr/>
        </p:nvSpPr>
        <p:spPr>
          <a:xfrm>
            <a:off x="-249525" y="3339775"/>
            <a:ext cx="3349196" cy="2081169"/>
          </a:xfrm>
          <a:custGeom>
            <a:rect b="b" l="l" r="r" t="t"/>
            <a:pathLst>
              <a:path extrusionOk="0" h="84963" w="159258">
                <a:moveTo>
                  <a:pt x="0" y="0"/>
                </a:moveTo>
                <a:cubicBezTo>
                  <a:pt x="10716" y="8037"/>
                  <a:pt x="22955" y="15488"/>
                  <a:pt x="29718" y="27051"/>
                </a:cubicBezTo>
                <a:cubicBezTo>
                  <a:pt x="37323" y="40053"/>
                  <a:pt x="42480" y="58483"/>
                  <a:pt x="56769" y="63246"/>
                </a:cubicBezTo>
                <a:cubicBezTo>
                  <a:pt x="71125" y="68031"/>
                  <a:pt x="87012" y="66573"/>
                  <a:pt x="102108" y="65532"/>
                </a:cubicBezTo>
                <a:cubicBezTo>
                  <a:pt x="111126" y="64910"/>
                  <a:pt x="120265" y="62010"/>
                  <a:pt x="129159" y="63627"/>
                </a:cubicBezTo>
                <a:cubicBezTo>
                  <a:pt x="141259" y="65827"/>
                  <a:pt x="152436" y="74730"/>
                  <a:pt x="159258" y="8496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8"/>
          <p:cNvSpPr/>
          <p:nvPr/>
        </p:nvSpPr>
        <p:spPr>
          <a:xfrm>
            <a:off x="5492079" y="21658"/>
            <a:ext cx="3707918" cy="1092059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8"/>
          <p:cNvSpPr/>
          <p:nvPr/>
        </p:nvSpPr>
        <p:spPr>
          <a:xfrm>
            <a:off x="5097048" y="1091"/>
            <a:ext cx="4102953" cy="978054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8"/>
          <p:cNvSpPr/>
          <p:nvPr/>
        </p:nvSpPr>
        <p:spPr>
          <a:xfrm>
            <a:off x="5356740" y="-59600"/>
            <a:ext cx="3843258" cy="977602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/>
          <p:nvPr>
            <p:ph type="title"/>
          </p:nvPr>
        </p:nvSpPr>
        <p:spPr>
          <a:xfrm>
            <a:off x="895275" y="1088100"/>
            <a:ext cx="2731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39"/>
          <p:cNvSpPr txBox="1"/>
          <p:nvPr>
            <p:ph idx="1" type="subTitle"/>
          </p:nvPr>
        </p:nvSpPr>
        <p:spPr>
          <a:xfrm>
            <a:off x="895275" y="1901225"/>
            <a:ext cx="2731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9"/>
          <p:cNvSpPr/>
          <p:nvPr/>
        </p:nvSpPr>
        <p:spPr>
          <a:xfrm flipH="1" rot="-361962">
            <a:off x="-47813" y="69175"/>
            <a:ext cx="4267363" cy="89940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9"/>
          <p:cNvSpPr/>
          <p:nvPr/>
        </p:nvSpPr>
        <p:spPr>
          <a:xfrm flipH="1">
            <a:off x="-257175" y="-176125"/>
            <a:ext cx="4905375" cy="942975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9"/>
          <p:cNvSpPr/>
          <p:nvPr/>
        </p:nvSpPr>
        <p:spPr>
          <a:xfrm>
            <a:off x="0" y="3252200"/>
            <a:ext cx="5558312" cy="1891329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9"/>
          <p:cNvSpPr/>
          <p:nvPr/>
        </p:nvSpPr>
        <p:spPr>
          <a:xfrm>
            <a:off x="0" y="3329393"/>
            <a:ext cx="5415118" cy="1814137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9"/>
          <p:cNvSpPr/>
          <p:nvPr/>
        </p:nvSpPr>
        <p:spPr>
          <a:xfrm>
            <a:off x="0" y="3253684"/>
            <a:ext cx="5227504" cy="1889845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/>
          <p:nvPr>
            <p:ph type="title"/>
          </p:nvPr>
        </p:nvSpPr>
        <p:spPr>
          <a:xfrm>
            <a:off x="1028750" y="1681350"/>
            <a:ext cx="28746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5" name="Google Shape;12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40"/>
          <p:cNvSpPr txBox="1"/>
          <p:nvPr>
            <p:ph idx="1" type="subTitle"/>
          </p:nvPr>
        </p:nvSpPr>
        <p:spPr>
          <a:xfrm>
            <a:off x="1028750" y="2539600"/>
            <a:ext cx="28746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/>
          <p:nvPr/>
        </p:nvSpPr>
        <p:spPr>
          <a:xfrm flipH="1" rot="4595814">
            <a:off x="6118924" y="-1918201"/>
            <a:ext cx="1382990" cy="518615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0"/>
          <p:cNvSpPr/>
          <p:nvPr/>
        </p:nvSpPr>
        <p:spPr>
          <a:xfrm flipH="1" rot="-6204186">
            <a:off x="1915715" y="1939424"/>
            <a:ext cx="1382990" cy="518615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0"/>
          <p:cNvSpPr/>
          <p:nvPr/>
        </p:nvSpPr>
        <p:spPr>
          <a:xfrm flipH="1" rot="-6127406">
            <a:off x="1157601" y="2604880"/>
            <a:ext cx="1243597" cy="373551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/>
        </p:nvSpPr>
        <p:spPr>
          <a:xfrm flipH="1" rot="4672594">
            <a:off x="7016432" y="-1133014"/>
            <a:ext cx="1243597" cy="373551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0"/>
          <p:cNvSpPr/>
          <p:nvPr/>
        </p:nvSpPr>
        <p:spPr>
          <a:xfrm flipH="1" rot="10800000">
            <a:off x="4505275" y="3109842"/>
            <a:ext cx="4702123" cy="2033664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/>
          <p:nvPr/>
        </p:nvSpPr>
        <p:spPr>
          <a:xfrm flipH="1" rot="10800000">
            <a:off x="4625157" y="3192590"/>
            <a:ext cx="4582244" cy="1950916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0"/>
          <p:cNvSpPr/>
          <p:nvPr/>
        </p:nvSpPr>
        <p:spPr>
          <a:xfrm flipH="1" rot="10800000">
            <a:off x="4784270" y="3111393"/>
            <a:ext cx="4423134" cy="2032113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0"/>
          <p:cNvSpPr/>
          <p:nvPr/>
        </p:nvSpPr>
        <p:spPr>
          <a:xfrm flipH="1">
            <a:off x="1" y="-18450"/>
            <a:ext cx="4702123" cy="2033664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0"/>
          <p:cNvSpPr/>
          <p:nvPr/>
        </p:nvSpPr>
        <p:spPr>
          <a:xfrm flipH="1">
            <a:off x="-2" y="-18450"/>
            <a:ext cx="4582244" cy="1950916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0"/>
          <p:cNvSpPr/>
          <p:nvPr/>
        </p:nvSpPr>
        <p:spPr>
          <a:xfrm flipH="1">
            <a:off x="-9" y="-18450"/>
            <a:ext cx="4423134" cy="2033672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/>
          <p:nvPr/>
        </p:nvSpPr>
        <p:spPr>
          <a:xfrm flipH="1" rot="-178981">
            <a:off x="-708931" y="15505"/>
            <a:ext cx="5171804" cy="4333873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1"/>
          <p:cNvSpPr/>
          <p:nvPr/>
        </p:nvSpPr>
        <p:spPr>
          <a:xfrm flipH="1" rot="294329">
            <a:off x="-582649" y="15468"/>
            <a:ext cx="5171801" cy="4333765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/>
          <p:nvPr/>
        </p:nvSpPr>
        <p:spPr>
          <a:xfrm flipH="1">
            <a:off x="-677854" y="81150"/>
            <a:ext cx="5171804" cy="4333834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1"/>
          <p:cNvSpPr/>
          <p:nvPr/>
        </p:nvSpPr>
        <p:spPr>
          <a:xfrm>
            <a:off x="3999650" y="3580887"/>
            <a:ext cx="5343525" cy="2247975"/>
          </a:xfrm>
          <a:custGeom>
            <a:rect b="b" l="l" r="r" t="t"/>
            <a:pathLst>
              <a:path extrusionOk="0" h="89919" w="213741">
                <a:moveTo>
                  <a:pt x="213741" y="2505"/>
                </a:moveTo>
                <a:cubicBezTo>
                  <a:pt x="201309" y="-4954"/>
                  <a:pt x="182509" y="6025"/>
                  <a:pt x="172593" y="16602"/>
                </a:cubicBezTo>
                <a:cubicBezTo>
                  <a:pt x="163735" y="26051"/>
                  <a:pt x="157224" y="38030"/>
                  <a:pt x="146685" y="45558"/>
                </a:cubicBezTo>
                <a:cubicBezTo>
                  <a:pt x="122906" y="62543"/>
                  <a:pt x="87638" y="48427"/>
                  <a:pt x="59817" y="57369"/>
                </a:cubicBezTo>
                <a:cubicBezTo>
                  <a:pt x="47809" y="61229"/>
                  <a:pt x="35156" y="65224"/>
                  <a:pt x="25527" y="73371"/>
                </a:cubicBezTo>
                <a:cubicBezTo>
                  <a:pt x="17861" y="79858"/>
                  <a:pt x="9527" y="92549"/>
                  <a:pt x="0" y="8937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1"/>
          <p:cNvSpPr txBox="1"/>
          <p:nvPr>
            <p:ph type="title"/>
          </p:nvPr>
        </p:nvSpPr>
        <p:spPr>
          <a:xfrm>
            <a:off x="750500" y="549600"/>
            <a:ext cx="34968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41"/>
          <p:cNvSpPr/>
          <p:nvPr/>
        </p:nvSpPr>
        <p:spPr>
          <a:xfrm rot="-3137463">
            <a:off x="5675973" y="3173409"/>
            <a:ext cx="4250046" cy="2439523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 txBox="1"/>
          <p:nvPr>
            <p:ph hasCustomPrompt="1" type="title"/>
          </p:nvPr>
        </p:nvSpPr>
        <p:spPr>
          <a:xfrm>
            <a:off x="1285800" y="1344250"/>
            <a:ext cx="6572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42"/>
          <p:cNvSpPr txBox="1"/>
          <p:nvPr>
            <p:ph idx="1" type="subTitle"/>
          </p:nvPr>
        </p:nvSpPr>
        <p:spPr>
          <a:xfrm>
            <a:off x="714300" y="3422050"/>
            <a:ext cx="77154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2"/>
          <p:cNvSpPr/>
          <p:nvPr/>
        </p:nvSpPr>
        <p:spPr>
          <a:xfrm>
            <a:off x="0" y="147081"/>
            <a:ext cx="9143964" cy="926936"/>
          </a:xfrm>
          <a:custGeom>
            <a:rect b="b" l="l" r="r" t="t"/>
            <a:pathLst>
              <a:path extrusionOk="0" h="23406" w="135788">
                <a:moveTo>
                  <a:pt x="1" y="1"/>
                </a:moveTo>
                <a:lnTo>
                  <a:pt x="1" y="21391"/>
                </a:lnTo>
                <a:cubicBezTo>
                  <a:pt x="10874" y="17420"/>
                  <a:pt x="15543" y="15715"/>
                  <a:pt x="20413" y="15715"/>
                </a:cubicBezTo>
                <a:cubicBezTo>
                  <a:pt x="24079" y="15715"/>
                  <a:pt x="27858" y="16681"/>
                  <a:pt x="34481" y="18374"/>
                </a:cubicBezTo>
                <a:cubicBezTo>
                  <a:pt x="45339" y="22136"/>
                  <a:pt x="56747" y="23406"/>
                  <a:pt x="67198" y="23406"/>
                </a:cubicBezTo>
                <a:cubicBezTo>
                  <a:pt x="88901" y="23406"/>
                  <a:pt x="106485" y="17931"/>
                  <a:pt x="106485" y="17931"/>
                </a:cubicBezTo>
                <a:cubicBezTo>
                  <a:pt x="111072" y="16805"/>
                  <a:pt x="115454" y="16225"/>
                  <a:pt x="119597" y="16225"/>
                </a:cubicBezTo>
                <a:cubicBezTo>
                  <a:pt x="125519" y="16225"/>
                  <a:pt x="130951" y="17412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2"/>
          <p:cNvSpPr/>
          <p:nvPr/>
        </p:nvSpPr>
        <p:spPr>
          <a:xfrm>
            <a:off x="0" y="147076"/>
            <a:ext cx="9143964" cy="1010412"/>
          </a:xfrm>
          <a:custGeom>
            <a:rect b="b" l="l" r="r" t="t"/>
            <a:pathLst>
              <a:path extrusionOk="0" h="23794" w="135788">
                <a:moveTo>
                  <a:pt x="1" y="1"/>
                </a:moveTo>
                <a:lnTo>
                  <a:pt x="1" y="21391"/>
                </a:lnTo>
                <a:cubicBezTo>
                  <a:pt x="10196" y="17668"/>
                  <a:pt x="19827" y="16155"/>
                  <a:pt x="28942" y="16155"/>
                </a:cubicBezTo>
                <a:cubicBezTo>
                  <a:pt x="36863" y="16155"/>
                  <a:pt x="44395" y="17298"/>
                  <a:pt x="51566" y="19125"/>
                </a:cubicBezTo>
                <a:cubicBezTo>
                  <a:pt x="63844" y="22535"/>
                  <a:pt x="72101" y="23793"/>
                  <a:pt x="78256" y="23793"/>
                </a:cubicBezTo>
                <a:cubicBezTo>
                  <a:pt x="90448" y="23793"/>
                  <a:pt x="94391" y="18856"/>
                  <a:pt x="104996" y="15933"/>
                </a:cubicBezTo>
                <a:cubicBezTo>
                  <a:pt x="108689" y="15184"/>
                  <a:pt x="112134" y="14846"/>
                  <a:pt x="115365" y="14846"/>
                </a:cubicBezTo>
                <a:cubicBezTo>
                  <a:pt x="123303" y="14846"/>
                  <a:pt x="129945" y="16887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2"/>
          <p:cNvSpPr/>
          <p:nvPr/>
        </p:nvSpPr>
        <p:spPr>
          <a:xfrm>
            <a:off x="0" y="0"/>
            <a:ext cx="9143964" cy="1010379"/>
          </a:xfrm>
          <a:custGeom>
            <a:rect b="b" l="l" r="r" t="t"/>
            <a:pathLst>
              <a:path extrusionOk="0" h="25513" w="135788">
                <a:moveTo>
                  <a:pt x="1" y="0"/>
                </a:moveTo>
                <a:lnTo>
                  <a:pt x="1" y="21391"/>
                </a:lnTo>
                <a:cubicBezTo>
                  <a:pt x="7309" y="18721"/>
                  <a:pt x="13188" y="17719"/>
                  <a:pt x="18528" y="17719"/>
                </a:cubicBezTo>
                <a:cubicBezTo>
                  <a:pt x="27113" y="17719"/>
                  <a:pt x="34307" y="20309"/>
                  <a:pt x="43815" y="22732"/>
                </a:cubicBezTo>
                <a:cubicBezTo>
                  <a:pt x="51402" y="24739"/>
                  <a:pt x="58823" y="25512"/>
                  <a:pt x="65860" y="25512"/>
                </a:cubicBezTo>
                <a:cubicBezTo>
                  <a:pt x="89474" y="25512"/>
                  <a:pt x="108743" y="16804"/>
                  <a:pt x="115321" y="16804"/>
                </a:cubicBezTo>
                <a:cubicBezTo>
                  <a:pt x="115531" y="16804"/>
                  <a:pt x="115729" y="16812"/>
                  <a:pt x="115913" y="16831"/>
                </a:cubicBezTo>
                <a:cubicBezTo>
                  <a:pt x="116040" y="16829"/>
                  <a:pt x="116171" y="16827"/>
                  <a:pt x="116308" y="16827"/>
                </a:cubicBezTo>
                <a:cubicBezTo>
                  <a:pt x="119514" y="16827"/>
                  <a:pt x="125368" y="17532"/>
                  <a:pt x="135788" y="23603"/>
                </a:cubicBezTo>
                <a:lnTo>
                  <a:pt x="135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2"/>
          <p:cNvSpPr/>
          <p:nvPr/>
        </p:nvSpPr>
        <p:spPr>
          <a:xfrm>
            <a:off x="-154375" y="4088523"/>
            <a:ext cx="9839325" cy="730525"/>
          </a:xfrm>
          <a:custGeom>
            <a:rect b="b" l="l" r="r" t="t"/>
            <a:pathLst>
              <a:path extrusionOk="0" h="29221" w="393573">
                <a:moveTo>
                  <a:pt x="0" y="21823"/>
                </a:moveTo>
                <a:cubicBezTo>
                  <a:pt x="24315" y="5613"/>
                  <a:pt x="59279" y="12068"/>
                  <a:pt x="87630" y="19156"/>
                </a:cubicBezTo>
                <a:cubicBezTo>
                  <a:pt x="121150" y="27536"/>
                  <a:pt x="156426" y="30884"/>
                  <a:pt x="190881" y="28300"/>
                </a:cubicBezTo>
                <a:cubicBezTo>
                  <a:pt x="233899" y="25074"/>
                  <a:pt x="275049" y="8874"/>
                  <a:pt x="317754" y="2773"/>
                </a:cubicBezTo>
                <a:cubicBezTo>
                  <a:pt x="334100" y="438"/>
                  <a:pt x="351165" y="-1571"/>
                  <a:pt x="367284" y="2011"/>
                </a:cubicBezTo>
                <a:cubicBezTo>
                  <a:pt x="376612" y="4084"/>
                  <a:pt x="385026" y="9168"/>
                  <a:pt x="393573" y="13441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2"/>
          <p:cNvSpPr/>
          <p:nvPr/>
        </p:nvSpPr>
        <p:spPr>
          <a:xfrm>
            <a:off x="-382975" y="3938775"/>
            <a:ext cx="10001250" cy="912900"/>
          </a:xfrm>
          <a:custGeom>
            <a:rect b="b" l="l" r="r" t="t"/>
            <a:pathLst>
              <a:path extrusionOk="0" h="36516" w="400050">
                <a:moveTo>
                  <a:pt x="400050" y="4191"/>
                </a:moveTo>
                <a:cubicBezTo>
                  <a:pt x="385147" y="3127"/>
                  <a:pt x="370995" y="11758"/>
                  <a:pt x="357378" y="17907"/>
                </a:cubicBezTo>
                <a:cubicBezTo>
                  <a:pt x="345135" y="23436"/>
                  <a:pt x="331852" y="26959"/>
                  <a:pt x="318516" y="28575"/>
                </a:cubicBezTo>
                <a:cubicBezTo>
                  <a:pt x="270607" y="34382"/>
                  <a:pt x="221798" y="24206"/>
                  <a:pt x="173736" y="28575"/>
                </a:cubicBezTo>
                <a:cubicBezTo>
                  <a:pt x="158474" y="29962"/>
                  <a:pt x="143659" y="34808"/>
                  <a:pt x="128397" y="36195"/>
                </a:cubicBezTo>
                <a:cubicBezTo>
                  <a:pt x="100151" y="38763"/>
                  <a:pt x="74721" y="17773"/>
                  <a:pt x="48387" y="7239"/>
                </a:cubicBezTo>
                <a:cubicBezTo>
                  <a:pt x="33245" y="1182"/>
                  <a:pt x="16309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>
            <p:ph type="title"/>
          </p:nvPr>
        </p:nvSpPr>
        <p:spPr>
          <a:xfrm>
            <a:off x="714300" y="435300"/>
            <a:ext cx="3857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43"/>
          <p:cNvSpPr txBox="1"/>
          <p:nvPr>
            <p:ph idx="2" type="title"/>
          </p:nvPr>
        </p:nvSpPr>
        <p:spPr>
          <a:xfrm>
            <a:off x="3405459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p43"/>
          <p:cNvSpPr txBox="1"/>
          <p:nvPr>
            <p:ph idx="1" type="subTitle"/>
          </p:nvPr>
        </p:nvSpPr>
        <p:spPr>
          <a:xfrm>
            <a:off x="3405459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3" type="title"/>
          </p:nvPr>
        </p:nvSpPr>
        <p:spPr>
          <a:xfrm>
            <a:off x="714300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43"/>
          <p:cNvSpPr txBox="1"/>
          <p:nvPr>
            <p:ph idx="4" type="subTitle"/>
          </p:nvPr>
        </p:nvSpPr>
        <p:spPr>
          <a:xfrm>
            <a:off x="714300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5" type="title"/>
          </p:nvPr>
        </p:nvSpPr>
        <p:spPr>
          <a:xfrm>
            <a:off x="3405459" y="2865100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1" name="Google Shape;161;p43"/>
          <p:cNvSpPr txBox="1"/>
          <p:nvPr>
            <p:ph idx="6" type="subTitle"/>
          </p:nvPr>
        </p:nvSpPr>
        <p:spPr>
          <a:xfrm>
            <a:off x="3405459" y="3256700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3"/>
          <p:cNvSpPr txBox="1"/>
          <p:nvPr>
            <p:ph idx="7" type="title"/>
          </p:nvPr>
        </p:nvSpPr>
        <p:spPr>
          <a:xfrm>
            <a:off x="714300" y="2865100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43"/>
          <p:cNvSpPr txBox="1"/>
          <p:nvPr>
            <p:ph idx="8" type="subTitle"/>
          </p:nvPr>
        </p:nvSpPr>
        <p:spPr>
          <a:xfrm>
            <a:off x="714300" y="3256700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3"/>
          <p:cNvSpPr txBox="1"/>
          <p:nvPr>
            <p:ph idx="9" type="title"/>
          </p:nvPr>
        </p:nvSpPr>
        <p:spPr>
          <a:xfrm>
            <a:off x="6096609" y="2855725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p43"/>
          <p:cNvSpPr txBox="1"/>
          <p:nvPr>
            <p:ph idx="13" type="subTitle"/>
          </p:nvPr>
        </p:nvSpPr>
        <p:spPr>
          <a:xfrm>
            <a:off x="6096609" y="3247325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4" type="title"/>
          </p:nvPr>
        </p:nvSpPr>
        <p:spPr>
          <a:xfrm>
            <a:off x="6096600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43"/>
          <p:cNvSpPr txBox="1"/>
          <p:nvPr>
            <p:ph idx="15" type="subTitle"/>
          </p:nvPr>
        </p:nvSpPr>
        <p:spPr>
          <a:xfrm>
            <a:off x="6096600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3"/>
          <p:cNvSpPr/>
          <p:nvPr/>
        </p:nvSpPr>
        <p:spPr>
          <a:xfrm rot="-4351074">
            <a:off x="2227599" y="-2163383"/>
            <a:ext cx="1511425" cy="5667592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3"/>
          <p:cNvSpPr/>
          <p:nvPr/>
        </p:nvSpPr>
        <p:spPr>
          <a:xfrm rot="-4427949">
            <a:off x="1368581" y="-1267455"/>
            <a:ext cx="1359071" cy="408232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3"/>
          <p:cNvSpPr/>
          <p:nvPr/>
        </p:nvSpPr>
        <p:spPr>
          <a:xfrm flipH="1" rot="10800000">
            <a:off x="2999625" y="4011042"/>
            <a:ext cx="6144117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/>
          <p:nvPr/>
        </p:nvSpPr>
        <p:spPr>
          <a:xfrm flipH="1" rot="10800000">
            <a:off x="2469949" y="4147143"/>
            <a:ext cx="6673729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3"/>
          <p:cNvSpPr/>
          <p:nvPr/>
        </p:nvSpPr>
        <p:spPr>
          <a:xfrm flipH="1" rot="10800000">
            <a:off x="3231866" y="4209012"/>
            <a:ext cx="5911954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44"/>
          <p:cNvSpPr txBox="1"/>
          <p:nvPr>
            <p:ph idx="2" type="title"/>
          </p:nvPr>
        </p:nvSpPr>
        <p:spPr>
          <a:xfrm>
            <a:off x="362625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44"/>
          <p:cNvSpPr txBox="1"/>
          <p:nvPr>
            <p:ph idx="1" type="subTitle"/>
          </p:nvPr>
        </p:nvSpPr>
        <p:spPr>
          <a:xfrm>
            <a:off x="362625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4"/>
          <p:cNvSpPr txBox="1"/>
          <p:nvPr>
            <p:ph idx="3" type="title"/>
          </p:nvPr>
        </p:nvSpPr>
        <p:spPr>
          <a:xfrm>
            <a:off x="101910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8" name="Google Shape;178;p44"/>
          <p:cNvSpPr txBox="1"/>
          <p:nvPr>
            <p:ph idx="4" type="subTitle"/>
          </p:nvPr>
        </p:nvSpPr>
        <p:spPr>
          <a:xfrm>
            <a:off x="101910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4"/>
          <p:cNvSpPr txBox="1"/>
          <p:nvPr>
            <p:ph idx="5" type="title"/>
          </p:nvPr>
        </p:nvSpPr>
        <p:spPr>
          <a:xfrm>
            <a:off x="623340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44"/>
          <p:cNvSpPr txBox="1"/>
          <p:nvPr>
            <p:ph idx="6" type="subTitle"/>
          </p:nvPr>
        </p:nvSpPr>
        <p:spPr>
          <a:xfrm>
            <a:off x="623340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7" type="title"/>
          </p:nvPr>
        </p:nvSpPr>
        <p:spPr>
          <a:xfrm>
            <a:off x="101910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2" name="Google Shape;182;p44"/>
          <p:cNvSpPr txBox="1"/>
          <p:nvPr>
            <p:ph idx="8" type="subTitle"/>
          </p:nvPr>
        </p:nvSpPr>
        <p:spPr>
          <a:xfrm>
            <a:off x="101910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4"/>
          <p:cNvSpPr txBox="1"/>
          <p:nvPr>
            <p:ph idx="9" type="title"/>
          </p:nvPr>
        </p:nvSpPr>
        <p:spPr>
          <a:xfrm>
            <a:off x="623340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4" name="Google Shape;184;p44"/>
          <p:cNvSpPr txBox="1"/>
          <p:nvPr>
            <p:ph idx="13" type="subTitle"/>
          </p:nvPr>
        </p:nvSpPr>
        <p:spPr>
          <a:xfrm>
            <a:off x="623340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4"/>
          <p:cNvSpPr txBox="1"/>
          <p:nvPr>
            <p:ph idx="14" type="title"/>
          </p:nvPr>
        </p:nvSpPr>
        <p:spPr>
          <a:xfrm>
            <a:off x="362625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44"/>
          <p:cNvSpPr txBox="1"/>
          <p:nvPr>
            <p:ph idx="15" type="subTitle"/>
          </p:nvPr>
        </p:nvSpPr>
        <p:spPr>
          <a:xfrm>
            <a:off x="362625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/>
          <p:nvPr/>
        </p:nvSpPr>
        <p:spPr>
          <a:xfrm>
            <a:off x="-144750" y="-51435"/>
            <a:ext cx="9915525" cy="642425"/>
          </a:xfrm>
          <a:custGeom>
            <a:rect b="b" l="l" r="r" t="t"/>
            <a:pathLst>
              <a:path extrusionOk="0" h="25697" w="396621">
                <a:moveTo>
                  <a:pt x="0" y="15704"/>
                </a:moveTo>
                <a:cubicBezTo>
                  <a:pt x="25650" y="7154"/>
                  <a:pt x="54012" y="-5059"/>
                  <a:pt x="80010" y="2369"/>
                </a:cubicBezTo>
                <a:cubicBezTo>
                  <a:pt x="105193" y="9564"/>
                  <a:pt x="128891" y="24737"/>
                  <a:pt x="155067" y="25610"/>
                </a:cubicBezTo>
                <a:cubicBezTo>
                  <a:pt x="196552" y="26993"/>
                  <a:pt x="236658" y="-1596"/>
                  <a:pt x="277749" y="4274"/>
                </a:cubicBezTo>
                <a:cubicBezTo>
                  <a:pt x="291790" y="6280"/>
                  <a:pt x="304991" y="12195"/>
                  <a:pt x="318516" y="16466"/>
                </a:cubicBezTo>
                <a:cubicBezTo>
                  <a:pt x="335257" y="21752"/>
                  <a:pt x="353674" y="21691"/>
                  <a:pt x="371094" y="19514"/>
                </a:cubicBezTo>
                <a:cubicBezTo>
                  <a:pt x="379775" y="18429"/>
                  <a:pt x="390435" y="19604"/>
                  <a:pt x="396621" y="13418"/>
                </a:cubicBezTo>
              </a:path>
            </a:pathLst>
          </a:custGeom>
          <a:noFill/>
          <a:ln cap="flat" cmpd="sng" w="19050">
            <a:solidFill>
              <a:srgbClr val="99D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4"/>
          <p:cNvSpPr/>
          <p:nvPr/>
        </p:nvSpPr>
        <p:spPr>
          <a:xfrm flipH="1" rot="-7037005">
            <a:off x="3853533" y="-4365727"/>
            <a:ext cx="1627845" cy="900076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45"/>
          <p:cNvSpPr txBox="1"/>
          <p:nvPr>
            <p:ph idx="2" type="title"/>
          </p:nvPr>
        </p:nvSpPr>
        <p:spPr>
          <a:xfrm>
            <a:off x="5992938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2" name="Google Shape;192;p45"/>
          <p:cNvSpPr txBox="1"/>
          <p:nvPr>
            <p:ph idx="1" type="subTitle"/>
          </p:nvPr>
        </p:nvSpPr>
        <p:spPr>
          <a:xfrm>
            <a:off x="6001663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5"/>
          <p:cNvSpPr txBox="1"/>
          <p:nvPr>
            <p:ph idx="3" type="title"/>
          </p:nvPr>
        </p:nvSpPr>
        <p:spPr>
          <a:xfrm>
            <a:off x="3558732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4" name="Google Shape;194;p45"/>
          <p:cNvSpPr txBox="1"/>
          <p:nvPr>
            <p:ph idx="4" type="subTitle"/>
          </p:nvPr>
        </p:nvSpPr>
        <p:spPr>
          <a:xfrm>
            <a:off x="3558770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5"/>
          <p:cNvSpPr txBox="1"/>
          <p:nvPr>
            <p:ph idx="5" type="title"/>
          </p:nvPr>
        </p:nvSpPr>
        <p:spPr>
          <a:xfrm>
            <a:off x="1115838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6" name="Google Shape;196;p45"/>
          <p:cNvSpPr txBox="1"/>
          <p:nvPr>
            <p:ph idx="6" type="subTitle"/>
          </p:nvPr>
        </p:nvSpPr>
        <p:spPr>
          <a:xfrm>
            <a:off x="1115838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5"/>
          <p:cNvSpPr/>
          <p:nvPr/>
        </p:nvSpPr>
        <p:spPr>
          <a:xfrm flipH="1" rot="10800000">
            <a:off x="0" y="2643048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5"/>
          <p:cNvSpPr/>
          <p:nvPr/>
        </p:nvSpPr>
        <p:spPr>
          <a:xfrm flipH="1" rot="10800000">
            <a:off x="0" y="2969184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5"/>
          <p:cNvSpPr/>
          <p:nvPr/>
        </p:nvSpPr>
        <p:spPr>
          <a:xfrm flipH="1" rot="10800000">
            <a:off x="0" y="3088048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5"/>
          <p:cNvSpPr/>
          <p:nvPr/>
        </p:nvSpPr>
        <p:spPr>
          <a:xfrm rot="10800000">
            <a:off x="3411627" y="4624656"/>
            <a:ext cx="6425723" cy="640944"/>
          </a:xfrm>
          <a:custGeom>
            <a:rect b="b" l="l" r="r" t="t"/>
            <a:pathLst>
              <a:path extrusionOk="0" h="31527" w="251841">
                <a:moveTo>
                  <a:pt x="251841" y="1271"/>
                </a:moveTo>
                <a:cubicBezTo>
                  <a:pt x="251841" y="13315"/>
                  <a:pt x="228325" y="13495"/>
                  <a:pt x="216789" y="10034"/>
                </a:cubicBezTo>
                <a:cubicBezTo>
                  <a:pt x="202830" y="5846"/>
                  <a:pt x="188469" y="-2024"/>
                  <a:pt x="174117" y="509"/>
                </a:cubicBezTo>
                <a:cubicBezTo>
                  <a:pt x="158069" y="3341"/>
                  <a:pt x="143023" y="10883"/>
                  <a:pt x="128778" y="18797"/>
                </a:cubicBezTo>
                <a:cubicBezTo>
                  <a:pt x="121521" y="22829"/>
                  <a:pt x="115279" y="29815"/>
                  <a:pt x="107061" y="30989"/>
                </a:cubicBezTo>
                <a:cubicBezTo>
                  <a:pt x="84765" y="34174"/>
                  <a:pt x="63170" y="20849"/>
                  <a:pt x="41148" y="16130"/>
                </a:cubicBezTo>
                <a:cubicBezTo>
                  <a:pt x="35424" y="14903"/>
                  <a:pt x="29431" y="14261"/>
                  <a:pt x="23622" y="14987"/>
                </a:cubicBezTo>
                <a:cubicBezTo>
                  <a:pt x="15520" y="16000"/>
                  <a:pt x="8165" y="21464"/>
                  <a:pt x="0" y="2146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5"/>
          <p:cNvSpPr/>
          <p:nvPr/>
        </p:nvSpPr>
        <p:spPr>
          <a:xfrm rot="10800000">
            <a:off x="4269175" y="4672263"/>
            <a:ext cx="5486400" cy="532988"/>
          </a:xfrm>
          <a:custGeom>
            <a:rect b="b" l="l" r="r" t="t"/>
            <a:pathLst>
              <a:path extrusionOk="0" h="26530" w="219456">
                <a:moveTo>
                  <a:pt x="219456" y="0"/>
                </a:moveTo>
                <a:cubicBezTo>
                  <a:pt x="212549" y="4605"/>
                  <a:pt x="205957" y="11018"/>
                  <a:pt x="197739" y="12192"/>
                </a:cubicBezTo>
                <a:cubicBezTo>
                  <a:pt x="178765" y="14903"/>
                  <a:pt x="160020" y="931"/>
                  <a:pt x="140970" y="3048"/>
                </a:cubicBezTo>
                <a:cubicBezTo>
                  <a:pt x="129398" y="4334"/>
                  <a:pt x="120001" y="13190"/>
                  <a:pt x="109728" y="18669"/>
                </a:cubicBezTo>
                <a:cubicBezTo>
                  <a:pt x="99506" y="24121"/>
                  <a:pt x="87364" y="27251"/>
                  <a:pt x="75819" y="26289"/>
                </a:cubicBezTo>
                <a:cubicBezTo>
                  <a:pt x="63480" y="25261"/>
                  <a:pt x="51077" y="23453"/>
                  <a:pt x="39243" y="19812"/>
                </a:cubicBezTo>
                <a:cubicBezTo>
                  <a:pt x="26656" y="15939"/>
                  <a:pt x="12494" y="11075"/>
                  <a:pt x="0" y="1524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5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5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5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5"/>
          <p:cNvSpPr/>
          <p:nvPr/>
        </p:nvSpPr>
        <p:spPr>
          <a:xfrm>
            <a:off x="-563950" y="-238567"/>
            <a:ext cx="6296025" cy="788175"/>
          </a:xfrm>
          <a:custGeom>
            <a:rect b="b" l="l" r="r" t="t"/>
            <a:pathLst>
              <a:path extrusionOk="0" h="31527" w="251841">
                <a:moveTo>
                  <a:pt x="251841" y="1271"/>
                </a:moveTo>
                <a:cubicBezTo>
                  <a:pt x="251841" y="13315"/>
                  <a:pt x="228325" y="13495"/>
                  <a:pt x="216789" y="10034"/>
                </a:cubicBezTo>
                <a:cubicBezTo>
                  <a:pt x="202830" y="5846"/>
                  <a:pt x="188469" y="-2024"/>
                  <a:pt x="174117" y="509"/>
                </a:cubicBezTo>
                <a:cubicBezTo>
                  <a:pt x="158069" y="3341"/>
                  <a:pt x="143023" y="10883"/>
                  <a:pt x="128778" y="18797"/>
                </a:cubicBezTo>
                <a:cubicBezTo>
                  <a:pt x="121521" y="22829"/>
                  <a:pt x="115279" y="29815"/>
                  <a:pt x="107061" y="30989"/>
                </a:cubicBezTo>
                <a:cubicBezTo>
                  <a:pt x="84765" y="34174"/>
                  <a:pt x="63170" y="20849"/>
                  <a:pt x="41148" y="16130"/>
                </a:cubicBezTo>
                <a:cubicBezTo>
                  <a:pt x="35424" y="14903"/>
                  <a:pt x="29431" y="14261"/>
                  <a:pt x="23622" y="14987"/>
                </a:cubicBezTo>
                <a:cubicBezTo>
                  <a:pt x="15520" y="16000"/>
                  <a:pt x="8165" y="21464"/>
                  <a:pt x="0" y="2146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5"/>
          <p:cNvSpPr/>
          <p:nvPr/>
        </p:nvSpPr>
        <p:spPr>
          <a:xfrm>
            <a:off x="-611575" y="-178225"/>
            <a:ext cx="5486400" cy="663250"/>
          </a:xfrm>
          <a:custGeom>
            <a:rect b="b" l="l" r="r" t="t"/>
            <a:pathLst>
              <a:path extrusionOk="0" h="26530" w="219456">
                <a:moveTo>
                  <a:pt x="219456" y="0"/>
                </a:moveTo>
                <a:cubicBezTo>
                  <a:pt x="212549" y="4605"/>
                  <a:pt x="205957" y="11018"/>
                  <a:pt x="197739" y="12192"/>
                </a:cubicBezTo>
                <a:cubicBezTo>
                  <a:pt x="178765" y="14903"/>
                  <a:pt x="160020" y="931"/>
                  <a:pt x="140970" y="3048"/>
                </a:cubicBezTo>
                <a:cubicBezTo>
                  <a:pt x="129398" y="4334"/>
                  <a:pt x="120001" y="13190"/>
                  <a:pt x="109728" y="18669"/>
                </a:cubicBezTo>
                <a:cubicBezTo>
                  <a:pt x="99506" y="24121"/>
                  <a:pt x="87364" y="27251"/>
                  <a:pt x="75819" y="26289"/>
                </a:cubicBezTo>
                <a:cubicBezTo>
                  <a:pt x="63480" y="25261"/>
                  <a:pt x="51077" y="23453"/>
                  <a:pt x="39243" y="19812"/>
                </a:cubicBezTo>
                <a:cubicBezTo>
                  <a:pt x="26656" y="15939"/>
                  <a:pt x="12494" y="11075"/>
                  <a:pt x="0" y="1524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46"/>
          <p:cNvSpPr txBox="1"/>
          <p:nvPr>
            <p:ph idx="2" type="title"/>
          </p:nvPr>
        </p:nvSpPr>
        <p:spPr>
          <a:xfrm>
            <a:off x="6017838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0" name="Google Shape;210;p46"/>
          <p:cNvSpPr txBox="1"/>
          <p:nvPr>
            <p:ph idx="1" type="subTitle"/>
          </p:nvPr>
        </p:nvSpPr>
        <p:spPr>
          <a:xfrm>
            <a:off x="6017838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6"/>
          <p:cNvSpPr txBox="1"/>
          <p:nvPr>
            <p:ph idx="3" type="title"/>
          </p:nvPr>
        </p:nvSpPr>
        <p:spPr>
          <a:xfrm>
            <a:off x="3579270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2" name="Google Shape;212;p46"/>
          <p:cNvSpPr txBox="1"/>
          <p:nvPr>
            <p:ph idx="4" type="subTitle"/>
          </p:nvPr>
        </p:nvSpPr>
        <p:spPr>
          <a:xfrm>
            <a:off x="3579270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6"/>
          <p:cNvSpPr txBox="1"/>
          <p:nvPr>
            <p:ph idx="5" type="title"/>
          </p:nvPr>
        </p:nvSpPr>
        <p:spPr>
          <a:xfrm>
            <a:off x="1136375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4" name="Google Shape;214;p46"/>
          <p:cNvSpPr txBox="1"/>
          <p:nvPr>
            <p:ph idx="6" type="subTitle"/>
          </p:nvPr>
        </p:nvSpPr>
        <p:spPr>
          <a:xfrm>
            <a:off x="1136375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6"/>
          <p:cNvSpPr txBox="1"/>
          <p:nvPr>
            <p:ph idx="7" type="title"/>
          </p:nvPr>
        </p:nvSpPr>
        <p:spPr>
          <a:xfrm>
            <a:off x="1240175" y="2026382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6" name="Google Shape;216;p46"/>
          <p:cNvSpPr txBox="1"/>
          <p:nvPr>
            <p:ph idx="8" type="title"/>
          </p:nvPr>
        </p:nvSpPr>
        <p:spPr>
          <a:xfrm>
            <a:off x="3683070" y="2038398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7" name="Google Shape;217;p46"/>
          <p:cNvSpPr txBox="1"/>
          <p:nvPr>
            <p:ph idx="9" type="title"/>
          </p:nvPr>
        </p:nvSpPr>
        <p:spPr>
          <a:xfrm>
            <a:off x="6121638" y="2038398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8" name="Google Shape;218;p46"/>
          <p:cNvSpPr/>
          <p:nvPr/>
        </p:nvSpPr>
        <p:spPr>
          <a:xfrm flipH="1" rot="4351074">
            <a:off x="5591369" y="-2163383"/>
            <a:ext cx="1511425" cy="5667592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6"/>
          <p:cNvSpPr/>
          <p:nvPr/>
        </p:nvSpPr>
        <p:spPr>
          <a:xfrm flipH="1" rot="4427949">
            <a:off x="6602741" y="-1267455"/>
            <a:ext cx="1359071" cy="408232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46"/>
          <p:cNvGrpSpPr/>
          <p:nvPr/>
        </p:nvGrpSpPr>
        <p:grpSpPr>
          <a:xfrm>
            <a:off x="-3" y="3918341"/>
            <a:ext cx="5417960" cy="1282081"/>
            <a:chOff x="-66609" y="4201387"/>
            <a:chExt cx="4210740" cy="996488"/>
          </a:xfrm>
        </p:grpSpPr>
        <p:sp>
          <p:nvSpPr>
            <p:cNvPr id="221" name="Google Shape;221;p46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6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_3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7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p47"/>
          <p:cNvSpPr txBox="1"/>
          <p:nvPr>
            <p:ph idx="2" type="title"/>
          </p:nvPr>
        </p:nvSpPr>
        <p:spPr>
          <a:xfrm>
            <a:off x="1152452" y="1302150"/>
            <a:ext cx="290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7" name="Google Shape;227;p47"/>
          <p:cNvSpPr txBox="1"/>
          <p:nvPr>
            <p:ph idx="1" type="subTitle"/>
          </p:nvPr>
        </p:nvSpPr>
        <p:spPr>
          <a:xfrm>
            <a:off x="1152452" y="1646335"/>
            <a:ext cx="2900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7"/>
          <p:cNvSpPr txBox="1"/>
          <p:nvPr>
            <p:ph idx="3" type="title"/>
          </p:nvPr>
        </p:nvSpPr>
        <p:spPr>
          <a:xfrm>
            <a:off x="1152460" y="2817744"/>
            <a:ext cx="290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9" name="Google Shape;229;p47"/>
          <p:cNvSpPr txBox="1"/>
          <p:nvPr>
            <p:ph idx="4" type="subTitle"/>
          </p:nvPr>
        </p:nvSpPr>
        <p:spPr>
          <a:xfrm>
            <a:off x="1152460" y="3161929"/>
            <a:ext cx="2900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7"/>
          <p:cNvSpPr/>
          <p:nvPr/>
        </p:nvSpPr>
        <p:spPr>
          <a:xfrm flipH="1" rot="10800000">
            <a:off x="4923272" y="3334842"/>
            <a:ext cx="4220739" cy="1825466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7"/>
          <p:cNvSpPr/>
          <p:nvPr/>
        </p:nvSpPr>
        <p:spPr>
          <a:xfrm flipH="1" rot="10800000">
            <a:off x="5030875" y="3334807"/>
            <a:ext cx="4113133" cy="1825499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7"/>
          <p:cNvSpPr/>
          <p:nvPr/>
        </p:nvSpPr>
        <p:spPr>
          <a:xfrm flipH="1" rot="10800000">
            <a:off x="5099350" y="3336253"/>
            <a:ext cx="4113092" cy="1889670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47"/>
          <p:cNvGrpSpPr/>
          <p:nvPr/>
        </p:nvGrpSpPr>
        <p:grpSpPr>
          <a:xfrm>
            <a:off x="5522066" y="-1100332"/>
            <a:ext cx="4121743" cy="2833166"/>
            <a:chOff x="5417291" y="-1100332"/>
            <a:chExt cx="4121743" cy="2833166"/>
          </a:xfrm>
        </p:grpSpPr>
        <p:sp>
          <p:nvSpPr>
            <p:cNvPr id="234" name="Google Shape;234;p47"/>
            <p:cNvSpPr/>
            <p:nvPr/>
          </p:nvSpPr>
          <p:spPr>
            <a:xfrm rot="-773467">
              <a:off x="5771537" y="-466733"/>
              <a:ext cx="3609991" cy="1819808"/>
            </a:xfrm>
            <a:custGeom>
              <a:rect b="b" l="l" r="r" t="t"/>
              <a:pathLst>
                <a:path extrusionOk="0" h="72792" w="144399">
                  <a:moveTo>
                    <a:pt x="0" y="0"/>
                  </a:moveTo>
                  <a:cubicBezTo>
                    <a:pt x="5317" y="11393"/>
                    <a:pt x="14397" y="23943"/>
                    <a:pt x="26670" y="26670"/>
                  </a:cubicBezTo>
                  <a:cubicBezTo>
                    <a:pt x="46864" y="31158"/>
                    <a:pt x="69527" y="24658"/>
                    <a:pt x="88392" y="33147"/>
                  </a:cubicBezTo>
                  <a:cubicBezTo>
                    <a:pt x="101184" y="38903"/>
                    <a:pt x="106159" y="55005"/>
                    <a:pt x="116586" y="64389"/>
                  </a:cubicBezTo>
                  <a:cubicBezTo>
                    <a:pt x="123707" y="70798"/>
                    <a:pt x="135396" y="74902"/>
                    <a:pt x="144399" y="71628"/>
                  </a:cubicBez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7"/>
            <p:cNvSpPr/>
            <p:nvPr/>
          </p:nvSpPr>
          <p:spPr>
            <a:xfrm rot="-773581">
              <a:off x="5607257" y="-752908"/>
              <a:ext cx="3349229" cy="2081162"/>
            </a:xfrm>
            <a:custGeom>
              <a:rect b="b" l="l" r="r" t="t"/>
              <a:pathLst>
                <a:path extrusionOk="0" h="84963" w="159258">
                  <a:moveTo>
                    <a:pt x="0" y="0"/>
                  </a:moveTo>
                  <a:cubicBezTo>
                    <a:pt x="10716" y="8037"/>
                    <a:pt x="22955" y="15488"/>
                    <a:pt x="29718" y="27051"/>
                  </a:cubicBezTo>
                  <a:cubicBezTo>
                    <a:pt x="37323" y="40053"/>
                    <a:pt x="42480" y="58483"/>
                    <a:pt x="56769" y="63246"/>
                  </a:cubicBezTo>
                  <a:cubicBezTo>
                    <a:pt x="71125" y="68031"/>
                    <a:pt x="87012" y="66573"/>
                    <a:pt x="102108" y="65532"/>
                  </a:cubicBezTo>
                  <a:cubicBezTo>
                    <a:pt x="111126" y="64910"/>
                    <a:pt x="120265" y="62010"/>
                    <a:pt x="129159" y="63627"/>
                  </a:cubicBezTo>
                  <a:cubicBezTo>
                    <a:pt x="141259" y="65827"/>
                    <a:pt x="152436" y="74730"/>
                    <a:pt x="159258" y="8496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30"/>
          <p:cNvSpPr txBox="1"/>
          <p:nvPr>
            <p:ph idx="1" type="subTitle"/>
          </p:nvPr>
        </p:nvSpPr>
        <p:spPr>
          <a:xfrm>
            <a:off x="7143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Lato"/>
              <a:buAutoNum type="arabicPeriod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30"/>
          <p:cNvSpPr/>
          <p:nvPr/>
        </p:nvSpPr>
        <p:spPr>
          <a:xfrm flipH="1" rot="-8368102">
            <a:off x="6896688" y="2228457"/>
            <a:ext cx="1152474" cy="4423336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/>
          <p:nvPr/>
        </p:nvSpPr>
        <p:spPr>
          <a:xfrm rot="5454147">
            <a:off x="7011559" y="2379227"/>
            <a:ext cx="1035083" cy="4121804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4923272" y="-2"/>
            <a:ext cx="4220739" cy="1825466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5030875" y="0"/>
            <a:ext cx="4113133" cy="1825499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5099350" y="-65618"/>
            <a:ext cx="4113092" cy="1889670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1">
  <p:cSld name="CUSTOM_1_1_2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8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48"/>
          <p:cNvSpPr txBox="1"/>
          <p:nvPr>
            <p:ph idx="2" type="title"/>
          </p:nvPr>
        </p:nvSpPr>
        <p:spPr>
          <a:xfrm>
            <a:off x="5819013" y="1358852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9" name="Google Shape;239;p48"/>
          <p:cNvSpPr txBox="1"/>
          <p:nvPr>
            <p:ph idx="1" type="subTitle"/>
          </p:nvPr>
        </p:nvSpPr>
        <p:spPr>
          <a:xfrm>
            <a:off x="5819013" y="1683412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8"/>
          <p:cNvSpPr txBox="1"/>
          <p:nvPr>
            <p:ph idx="3" type="title"/>
          </p:nvPr>
        </p:nvSpPr>
        <p:spPr>
          <a:xfrm>
            <a:off x="5819013" y="3004296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1" name="Google Shape;241;p48"/>
          <p:cNvSpPr txBox="1"/>
          <p:nvPr>
            <p:ph idx="4" type="subTitle"/>
          </p:nvPr>
        </p:nvSpPr>
        <p:spPr>
          <a:xfrm>
            <a:off x="5819013" y="3328850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8"/>
          <p:cNvSpPr txBox="1"/>
          <p:nvPr>
            <p:ph idx="5" type="title"/>
          </p:nvPr>
        </p:nvSpPr>
        <p:spPr>
          <a:xfrm>
            <a:off x="1799486" y="1358863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3" name="Google Shape;243;p48"/>
          <p:cNvSpPr txBox="1"/>
          <p:nvPr>
            <p:ph idx="6" type="subTitle"/>
          </p:nvPr>
        </p:nvSpPr>
        <p:spPr>
          <a:xfrm>
            <a:off x="1799486" y="1683413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8"/>
          <p:cNvSpPr txBox="1"/>
          <p:nvPr>
            <p:ph idx="7" type="title"/>
          </p:nvPr>
        </p:nvSpPr>
        <p:spPr>
          <a:xfrm>
            <a:off x="1799486" y="3004307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5" name="Google Shape;245;p48"/>
          <p:cNvSpPr txBox="1"/>
          <p:nvPr>
            <p:ph idx="8" type="subTitle"/>
          </p:nvPr>
        </p:nvSpPr>
        <p:spPr>
          <a:xfrm>
            <a:off x="1799486" y="3328850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8"/>
          <p:cNvSpPr txBox="1"/>
          <p:nvPr>
            <p:ph idx="9" type="title"/>
          </p:nvPr>
        </p:nvSpPr>
        <p:spPr>
          <a:xfrm>
            <a:off x="783375" y="1358863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7" name="Google Shape;247;p48"/>
          <p:cNvSpPr txBox="1"/>
          <p:nvPr>
            <p:ph idx="13" type="title"/>
          </p:nvPr>
        </p:nvSpPr>
        <p:spPr>
          <a:xfrm>
            <a:off x="783375" y="3004312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8" name="Google Shape;248;p48"/>
          <p:cNvSpPr txBox="1"/>
          <p:nvPr>
            <p:ph idx="14" type="title"/>
          </p:nvPr>
        </p:nvSpPr>
        <p:spPr>
          <a:xfrm>
            <a:off x="4802927" y="1358863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9" name="Google Shape;249;p48"/>
          <p:cNvSpPr txBox="1"/>
          <p:nvPr>
            <p:ph idx="15" type="title"/>
          </p:nvPr>
        </p:nvSpPr>
        <p:spPr>
          <a:xfrm>
            <a:off x="4802927" y="3004312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0" name="Google Shape;250;p48"/>
          <p:cNvSpPr/>
          <p:nvPr/>
        </p:nvSpPr>
        <p:spPr>
          <a:xfrm rot="10800000">
            <a:off x="-73198" y="4011042"/>
            <a:ext cx="5151613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8"/>
          <p:cNvSpPr/>
          <p:nvPr/>
        </p:nvSpPr>
        <p:spPr>
          <a:xfrm rot="10800000">
            <a:off x="-73157" y="4147143"/>
            <a:ext cx="5595682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8"/>
          <p:cNvSpPr/>
          <p:nvPr/>
        </p:nvSpPr>
        <p:spPr>
          <a:xfrm rot="10800000">
            <a:off x="-73139" y="4209012"/>
            <a:ext cx="4956830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8"/>
          <p:cNvSpPr/>
          <p:nvPr/>
        </p:nvSpPr>
        <p:spPr>
          <a:xfrm>
            <a:off x="3992387" y="-8134"/>
            <a:ext cx="5151613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8"/>
          <p:cNvSpPr/>
          <p:nvPr/>
        </p:nvSpPr>
        <p:spPr>
          <a:xfrm>
            <a:off x="3548277" y="-26733"/>
            <a:ext cx="5595682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8"/>
          <p:cNvSpPr/>
          <p:nvPr/>
        </p:nvSpPr>
        <p:spPr>
          <a:xfrm>
            <a:off x="4187111" y="-43808"/>
            <a:ext cx="4956830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/>
          <p:nvPr>
            <p:ph idx="1" type="subTitle"/>
          </p:nvPr>
        </p:nvSpPr>
        <p:spPr>
          <a:xfrm>
            <a:off x="4229100" y="428135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9"/>
          <p:cNvSpPr txBox="1"/>
          <p:nvPr>
            <p:ph idx="2" type="subTitle"/>
          </p:nvPr>
        </p:nvSpPr>
        <p:spPr>
          <a:xfrm>
            <a:off x="4229100" y="168725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9"/>
          <p:cNvSpPr txBox="1"/>
          <p:nvPr>
            <p:ph idx="3" type="subTitle"/>
          </p:nvPr>
        </p:nvSpPr>
        <p:spPr>
          <a:xfrm>
            <a:off x="4229100" y="298430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49"/>
          <p:cNvGrpSpPr/>
          <p:nvPr/>
        </p:nvGrpSpPr>
        <p:grpSpPr>
          <a:xfrm rot="10800000">
            <a:off x="4972116" y="-45563"/>
            <a:ext cx="4210740" cy="996488"/>
            <a:chOff x="-66609" y="4201387"/>
            <a:chExt cx="4210740" cy="996488"/>
          </a:xfrm>
        </p:grpSpPr>
        <p:sp>
          <p:nvSpPr>
            <p:cNvPr id="261" name="Google Shape;261;p49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9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9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49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4" type="title"/>
          </p:nvPr>
        </p:nvSpPr>
        <p:spPr>
          <a:xfrm>
            <a:off x="4229100" y="384582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6" name="Google Shape;266;p49"/>
          <p:cNvSpPr txBox="1"/>
          <p:nvPr>
            <p:ph idx="5" type="title"/>
          </p:nvPr>
        </p:nvSpPr>
        <p:spPr>
          <a:xfrm>
            <a:off x="4229100" y="254877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7" name="Google Shape;267;p49"/>
          <p:cNvSpPr txBox="1"/>
          <p:nvPr>
            <p:ph idx="6" type="title"/>
          </p:nvPr>
        </p:nvSpPr>
        <p:spPr>
          <a:xfrm>
            <a:off x="4229100" y="125172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8" name="Google Shape;268;p49"/>
          <p:cNvSpPr/>
          <p:nvPr/>
        </p:nvSpPr>
        <p:spPr>
          <a:xfrm rot="-10438038">
            <a:off x="-466913" y="4133826"/>
            <a:ext cx="4267363" cy="89940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9"/>
          <p:cNvSpPr/>
          <p:nvPr/>
        </p:nvSpPr>
        <p:spPr>
          <a:xfrm rot="10800000">
            <a:off x="-676275" y="4335560"/>
            <a:ext cx="4905375" cy="942975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_1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50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0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0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0"/>
          <p:cNvSpPr/>
          <p:nvPr/>
        </p:nvSpPr>
        <p:spPr>
          <a:xfrm flipH="1" rot="5445432">
            <a:off x="1181122" y="2566984"/>
            <a:ext cx="1152501" cy="4423209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0"/>
          <p:cNvSpPr/>
          <p:nvPr/>
        </p:nvSpPr>
        <p:spPr>
          <a:xfrm rot="-2332491">
            <a:off x="1348283" y="2717713"/>
            <a:ext cx="1035137" cy="412174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51"/>
          <p:cNvSpPr/>
          <p:nvPr/>
        </p:nvSpPr>
        <p:spPr>
          <a:xfrm rot="10800000">
            <a:off x="-45453" y="4312217"/>
            <a:ext cx="9189453" cy="756365"/>
          </a:xfrm>
          <a:custGeom>
            <a:rect b="b" l="l" r="r" t="t"/>
            <a:pathLst>
              <a:path extrusionOk="0" h="23406" w="135788">
                <a:moveTo>
                  <a:pt x="1" y="1"/>
                </a:moveTo>
                <a:lnTo>
                  <a:pt x="1" y="21391"/>
                </a:lnTo>
                <a:cubicBezTo>
                  <a:pt x="10874" y="17420"/>
                  <a:pt x="15543" y="15715"/>
                  <a:pt x="20413" y="15715"/>
                </a:cubicBezTo>
                <a:cubicBezTo>
                  <a:pt x="24079" y="15715"/>
                  <a:pt x="27858" y="16681"/>
                  <a:pt x="34481" y="18374"/>
                </a:cubicBezTo>
                <a:cubicBezTo>
                  <a:pt x="45339" y="22136"/>
                  <a:pt x="56747" y="23406"/>
                  <a:pt x="67198" y="23406"/>
                </a:cubicBezTo>
                <a:cubicBezTo>
                  <a:pt x="88901" y="23406"/>
                  <a:pt x="106485" y="17931"/>
                  <a:pt x="106485" y="17931"/>
                </a:cubicBezTo>
                <a:cubicBezTo>
                  <a:pt x="111072" y="16805"/>
                  <a:pt x="115454" y="16225"/>
                  <a:pt x="119597" y="16225"/>
                </a:cubicBezTo>
                <a:cubicBezTo>
                  <a:pt x="125519" y="16225"/>
                  <a:pt x="130951" y="17412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1"/>
          <p:cNvSpPr/>
          <p:nvPr/>
        </p:nvSpPr>
        <p:spPr>
          <a:xfrm rot="10800000">
            <a:off x="-45453" y="4299679"/>
            <a:ext cx="9189453" cy="768903"/>
          </a:xfrm>
          <a:custGeom>
            <a:rect b="b" l="l" r="r" t="t"/>
            <a:pathLst>
              <a:path extrusionOk="0" h="23794" w="135788">
                <a:moveTo>
                  <a:pt x="1" y="1"/>
                </a:moveTo>
                <a:lnTo>
                  <a:pt x="1" y="21391"/>
                </a:lnTo>
                <a:cubicBezTo>
                  <a:pt x="10196" y="17668"/>
                  <a:pt x="19827" y="16155"/>
                  <a:pt x="28942" y="16155"/>
                </a:cubicBezTo>
                <a:cubicBezTo>
                  <a:pt x="36863" y="16155"/>
                  <a:pt x="44395" y="17298"/>
                  <a:pt x="51566" y="19125"/>
                </a:cubicBezTo>
                <a:cubicBezTo>
                  <a:pt x="63844" y="22535"/>
                  <a:pt x="72101" y="23793"/>
                  <a:pt x="78256" y="23793"/>
                </a:cubicBezTo>
                <a:cubicBezTo>
                  <a:pt x="90448" y="23793"/>
                  <a:pt x="94391" y="18856"/>
                  <a:pt x="104996" y="15933"/>
                </a:cubicBezTo>
                <a:cubicBezTo>
                  <a:pt x="108689" y="15184"/>
                  <a:pt x="112134" y="14846"/>
                  <a:pt x="115365" y="14846"/>
                </a:cubicBezTo>
                <a:cubicBezTo>
                  <a:pt x="123303" y="14846"/>
                  <a:pt x="129945" y="16887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1"/>
          <p:cNvSpPr/>
          <p:nvPr/>
        </p:nvSpPr>
        <p:spPr>
          <a:xfrm rot="10800000">
            <a:off x="-45453" y="4364147"/>
            <a:ext cx="9189453" cy="824453"/>
          </a:xfrm>
          <a:custGeom>
            <a:rect b="b" l="l" r="r" t="t"/>
            <a:pathLst>
              <a:path extrusionOk="0" h="25513" w="135788">
                <a:moveTo>
                  <a:pt x="1" y="0"/>
                </a:moveTo>
                <a:lnTo>
                  <a:pt x="1" y="21391"/>
                </a:lnTo>
                <a:cubicBezTo>
                  <a:pt x="7309" y="18721"/>
                  <a:pt x="13188" y="17719"/>
                  <a:pt x="18528" y="17719"/>
                </a:cubicBezTo>
                <a:cubicBezTo>
                  <a:pt x="27113" y="17719"/>
                  <a:pt x="34307" y="20309"/>
                  <a:pt x="43815" y="22732"/>
                </a:cubicBezTo>
                <a:cubicBezTo>
                  <a:pt x="51402" y="24739"/>
                  <a:pt x="58823" y="25512"/>
                  <a:pt x="65860" y="25512"/>
                </a:cubicBezTo>
                <a:cubicBezTo>
                  <a:pt x="89474" y="25512"/>
                  <a:pt x="108743" y="16804"/>
                  <a:pt x="115321" y="16804"/>
                </a:cubicBezTo>
                <a:cubicBezTo>
                  <a:pt x="115531" y="16804"/>
                  <a:pt x="115729" y="16812"/>
                  <a:pt x="115913" y="16831"/>
                </a:cubicBezTo>
                <a:cubicBezTo>
                  <a:pt x="116040" y="16829"/>
                  <a:pt x="116171" y="16827"/>
                  <a:pt x="116308" y="16827"/>
                </a:cubicBezTo>
                <a:cubicBezTo>
                  <a:pt x="119514" y="16827"/>
                  <a:pt x="125368" y="17532"/>
                  <a:pt x="135788" y="23603"/>
                </a:cubicBezTo>
                <a:lnTo>
                  <a:pt x="135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type="title"/>
          </p:nvPr>
        </p:nvSpPr>
        <p:spPr>
          <a:xfrm>
            <a:off x="1304850" y="2394900"/>
            <a:ext cx="3712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52"/>
          <p:cNvSpPr/>
          <p:nvPr/>
        </p:nvSpPr>
        <p:spPr>
          <a:xfrm flipH="1" rot="-5641984">
            <a:off x="6250509" y="-1838915"/>
            <a:ext cx="1152546" cy="5050778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2"/>
          <p:cNvSpPr/>
          <p:nvPr/>
        </p:nvSpPr>
        <p:spPr>
          <a:xfrm rot="8555305">
            <a:off x="6256973" y="-1753245"/>
            <a:ext cx="1139646" cy="462527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2"/>
          <p:cNvSpPr txBox="1"/>
          <p:nvPr>
            <p:ph idx="1" type="subTitle"/>
          </p:nvPr>
        </p:nvSpPr>
        <p:spPr>
          <a:xfrm>
            <a:off x="1304850" y="912225"/>
            <a:ext cx="3293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2"/>
          <p:cNvSpPr/>
          <p:nvPr/>
        </p:nvSpPr>
        <p:spPr>
          <a:xfrm>
            <a:off x="-59500" y="3500624"/>
            <a:ext cx="9203371" cy="1614727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2"/>
          <p:cNvSpPr/>
          <p:nvPr/>
        </p:nvSpPr>
        <p:spPr>
          <a:xfrm>
            <a:off x="-59500" y="3499550"/>
            <a:ext cx="9203371" cy="1643932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2"/>
          <p:cNvSpPr/>
          <p:nvPr/>
        </p:nvSpPr>
        <p:spPr>
          <a:xfrm>
            <a:off x="-59500" y="3571260"/>
            <a:ext cx="9203371" cy="1572223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_1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/>
          <p:nvPr>
            <p:ph type="title"/>
          </p:nvPr>
        </p:nvSpPr>
        <p:spPr>
          <a:xfrm>
            <a:off x="2110800" y="1318025"/>
            <a:ext cx="4922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53"/>
          <p:cNvSpPr/>
          <p:nvPr/>
        </p:nvSpPr>
        <p:spPr>
          <a:xfrm flipH="1" rot="-7361971">
            <a:off x="3942927" y="-3767622"/>
            <a:ext cx="1245288" cy="860007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3"/>
          <p:cNvSpPr/>
          <p:nvPr/>
        </p:nvSpPr>
        <p:spPr>
          <a:xfrm rot="8416218">
            <a:off x="3811187" y="-3681433"/>
            <a:ext cx="1521614" cy="815153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3"/>
          <p:cNvSpPr txBox="1"/>
          <p:nvPr>
            <p:ph idx="1" type="subTitle"/>
          </p:nvPr>
        </p:nvSpPr>
        <p:spPr>
          <a:xfrm>
            <a:off x="2110800" y="2045275"/>
            <a:ext cx="492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DDE5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p53"/>
          <p:cNvSpPr/>
          <p:nvPr/>
        </p:nvSpPr>
        <p:spPr>
          <a:xfrm>
            <a:off x="0" y="4044268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3"/>
          <p:cNvSpPr/>
          <p:nvPr/>
        </p:nvSpPr>
        <p:spPr>
          <a:xfrm>
            <a:off x="0" y="4043550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3"/>
          <p:cNvSpPr/>
          <p:nvPr/>
        </p:nvSpPr>
        <p:spPr>
          <a:xfrm>
            <a:off x="0" y="4091530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 1">
  <p:cSld name="CUSTOM_1_1_1_1_1_1_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5564400" y="2575500"/>
            <a:ext cx="286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54"/>
          <p:cNvSpPr txBox="1"/>
          <p:nvPr>
            <p:ph idx="1" type="subTitle"/>
          </p:nvPr>
        </p:nvSpPr>
        <p:spPr>
          <a:xfrm>
            <a:off x="5564400" y="3110325"/>
            <a:ext cx="2865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4"/>
          <p:cNvSpPr/>
          <p:nvPr/>
        </p:nvSpPr>
        <p:spPr>
          <a:xfrm flipH="1">
            <a:off x="2211177" y="0"/>
            <a:ext cx="6932819" cy="3762684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4"/>
          <p:cNvSpPr/>
          <p:nvPr/>
        </p:nvSpPr>
        <p:spPr>
          <a:xfrm flipH="1">
            <a:off x="1908975" y="0"/>
            <a:ext cx="7235021" cy="327191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4"/>
          <p:cNvSpPr/>
          <p:nvPr/>
        </p:nvSpPr>
        <p:spPr>
          <a:xfrm flipH="1">
            <a:off x="2494814" y="0"/>
            <a:ext cx="6649181" cy="3093048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_1_1_1_1_1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2834252" y="690425"/>
            <a:ext cx="3475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72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6" name="Google Shape;306;p55"/>
          <p:cNvSpPr txBox="1"/>
          <p:nvPr>
            <p:ph idx="1" type="subTitle"/>
          </p:nvPr>
        </p:nvSpPr>
        <p:spPr>
          <a:xfrm>
            <a:off x="2902250" y="1746463"/>
            <a:ext cx="32937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5"/>
          <p:cNvSpPr/>
          <p:nvPr/>
        </p:nvSpPr>
        <p:spPr>
          <a:xfrm flipH="1" rot="10800000">
            <a:off x="-45775" y="-2051"/>
            <a:ext cx="9189785" cy="2150126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5"/>
          <p:cNvSpPr/>
          <p:nvPr/>
        </p:nvSpPr>
        <p:spPr>
          <a:xfrm flipH="1" rot="10800000">
            <a:off x="-45775" y="-2050"/>
            <a:ext cx="8953036" cy="2062371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5"/>
          <p:cNvSpPr/>
          <p:nvPr/>
        </p:nvSpPr>
        <p:spPr>
          <a:xfrm flipH="1" rot="10800000">
            <a:off x="-45775" y="-45087"/>
            <a:ext cx="8642846" cy="2148438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5"/>
          <p:cNvSpPr/>
          <p:nvPr/>
        </p:nvSpPr>
        <p:spPr>
          <a:xfrm>
            <a:off x="-192375" y="3058975"/>
            <a:ext cx="10267600" cy="2249475"/>
          </a:xfrm>
          <a:custGeom>
            <a:rect b="b" l="l" r="r" t="t"/>
            <a:pathLst>
              <a:path extrusionOk="0" h="89979" w="410704">
                <a:moveTo>
                  <a:pt x="0" y="45479"/>
                </a:moveTo>
                <a:cubicBezTo>
                  <a:pt x="17460" y="52852"/>
                  <a:pt x="67247" y="86561"/>
                  <a:pt x="104761" y="89714"/>
                </a:cubicBezTo>
                <a:cubicBezTo>
                  <a:pt x="142275" y="92867"/>
                  <a:pt x="190878" y="66935"/>
                  <a:pt x="225083" y="64398"/>
                </a:cubicBezTo>
                <a:cubicBezTo>
                  <a:pt x="259288" y="61861"/>
                  <a:pt x="287880" y="83241"/>
                  <a:pt x="309993" y="74494"/>
                </a:cubicBezTo>
                <a:cubicBezTo>
                  <a:pt x="332106" y="65747"/>
                  <a:pt x="340975" y="24334"/>
                  <a:pt x="357760" y="11918"/>
                </a:cubicBezTo>
                <a:cubicBezTo>
                  <a:pt x="374545" y="-498"/>
                  <a:pt x="401880" y="1986"/>
                  <a:pt x="410704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5"/>
          <p:cNvSpPr/>
          <p:nvPr/>
        </p:nvSpPr>
        <p:spPr>
          <a:xfrm>
            <a:off x="-287625" y="3563475"/>
            <a:ext cx="10546375" cy="1514050"/>
          </a:xfrm>
          <a:custGeom>
            <a:rect b="b" l="l" r="r" t="t"/>
            <a:pathLst>
              <a:path extrusionOk="0" h="60562" w="421855">
                <a:moveTo>
                  <a:pt x="421855" y="0"/>
                </a:moveTo>
                <a:cubicBezTo>
                  <a:pt x="407963" y="2542"/>
                  <a:pt x="360796" y="5801"/>
                  <a:pt x="338504" y="15250"/>
                </a:cubicBezTo>
                <a:cubicBezTo>
                  <a:pt x="316212" y="24699"/>
                  <a:pt x="317901" y="51556"/>
                  <a:pt x="288104" y="56692"/>
                </a:cubicBezTo>
                <a:cubicBezTo>
                  <a:pt x="258307" y="61829"/>
                  <a:pt x="194101" y="45450"/>
                  <a:pt x="159724" y="46069"/>
                </a:cubicBezTo>
                <a:cubicBezTo>
                  <a:pt x="125347" y="46688"/>
                  <a:pt x="108462" y="62280"/>
                  <a:pt x="81841" y="60406"/>
                </a:cubicBezTo>
                <a:cubicBezTo>
                  <a:pt x="55220" y="58532"/>
                  <a:pt x="13640" y="39088"/>
                  <a:pt x="0" y="34824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5"/>
          <p:cNvSpPr txBox="1"/>
          <p:nvPr/>
        </p:nvSpPr>
        <p:spPr>
          <a:xfrm>
            <a:off x="2925150" y="3491138"/>
            <a:ext cx="32937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CREDITS: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was created by Slidesgo, including icons by Flaticon, and infographics &amp; images by Freepik </a:t>
            </a:r>
            <a:endParaRPr b="0" i="0" sz="11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_1_1_1_1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/>
          <p:nvPr/>
        </p:nvSpPr>
        <p:spPr>
          <a:xfrm>
            <a:off x="0" y="4044268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6"/>
          <p:cNvSpPr/>
          <p:nvPr/>
        </p:nvSpPr>
        <p:spPr>
          <a:xfrm>
            <a:off x="0" y="4043550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6"/>
          <p:cNvSpPr/>
          <p:nvPr/>
        </p:nvSpPr>
        <p:spPr>
          <a:xfrm>
            <a:off x="0" y="4091530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6"/>
          <p:cNvSpPr/>
          <p:nvPr/>
        </p:nvSpPr>
        <p:spPr>
          <a:xfrm rot="10800000">
            <a:off x="0" y="18447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6"/>
          <p:cNvSpPr/>
          <p:nvPr/>
        </p:nvSpPr>
        <p:spPr>
          <a:xfrm rot="10800000">
            <a:off x="0" y="-375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6"/>
          <p:cNvSpPr/>
          <p:nvPr/>
        </p:nvSpPr>
        <p:spPr>
          <a:xfrm rot="10800000">
            <a:off x="0" y="-375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_1_1_1_1_1_1_1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/>
          <p:nvPr/>
        </p:nvSpPr>
        <p:spPr>
          <a:xfrm rot="5641984">
            <a:off x="1573763" y="-1715090"/>
            <a:ext cx="1152546" cy="5050778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 flipH="1" rot="-8555305">
            <a:off x="1580198" y="-1629420"/>
            <a:ext cx="1139646" cy="462527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 rot="-5420864">
            <a:off x="6445978" y="1755383"/>
            <a:ext cx="1152534" cy="505082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 flipH="1" rot="1981903">
            <a:off x="6462100" y="2094841"/>
            <a:ext cx="1139680" cy="4625251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2" type="title"/>
          </p:nvPr>
        </p:nvSpPr>
        <p:spPr>
          <a:xfrm>
            <a:off x="714300" y="1482700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1" type="subTitle"/>
          </p:nvPr>
        </p:nvSpPr>
        <p:spPr>
          <a:xfrm>
            <a:off x="714300" y="1806650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3" type="title"/>
          </p:nvPr>
        </p:nvSpPr>
        <p:spPr>
          <a:xfrm>
            <a:off x="714300" y="2557824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31"/>
          <p:cNvSpPr txBox="1"/>
          <p:nvPr>
            <p:ph idx="4" type="subTitle"/>
          </p:nvPr>
        </p:nvSpPr>
        <p:spPr>
          <a:xfrm>
            <a:off x="714300" y="2881775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5" type="title"/>
          </p:nvPr>
        </p:nvSpPr>
        <p:spPr>
          <a:xfrm>
            <a:off x="714300" y="3632948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31"/>
          <p:cNvSpPr txBox="1"/>
          <p:nvPr>
            <p:ph idx="6" type="subTitle"/>
          </p:nvPr>
        </p:nvSpPr>
        <p:spPr>
          <a:xfrm>
            <a:off x="714300" y="3956900"/>
            <a:ext cx="2139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1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1"/>
          <p:cNvSpPr txBox="1"/>
          <p:nvPr>
            <p:ph idx="7" type="title"/>
          </p:nvPr>
        </p:nvSpPr>
        <p:spPr>
          <a:xfrm>
            <a:off x="6290700" y="1482700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p31"/>
          <p:cNvSpPr txBox="1"/>
          <p:nvPr>
            <p:ph idx="8" type="subTitle"/>
          </p:nvPr>
        </p:nvSpPr>
        <p:spPr>
          <a:xfrm>
            <a:off x="6290650" y="1806650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9" type="title"/>
          </p:nvPr>
        </p:nvSpPr>
        <p:spPr>
          <a:xfrm>
            <a:off x="6290700" y="2557824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" name="Google Shape;47;p31"/>
          <p:cNvSpPr txBox="1"/>
          <p:nvPr>
            <p:ph idx="13" type="subTitle"/>
          </p:nvPr>
        </p:nvSpPr>
        <p:spPr>
          <a:xfrm>
            <a:off x="6290650" y="2881775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4" type="title"/>
          </p:nvPr>
        </p:nvSpPr>
        <p:spPr>
          <a:xfrm>
            <a:off x="6290700" y="3632948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" name="Google Shape;49;p31"/>
          <p:cNvSpPr txBox="1"/>
          <p:nvPr>
            <p:ph idx="15" type="subTitle"/>
          </p:nvPr>
        </p:nvSpPr>
        <p:spPr>
          <a:xfrm>
            <a:off x="6290650" y="3956900"/>
            <a:ext cx="2139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_1_1_1_1_1_1_2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/>
          <p:nvPr/>
        </p:nvSpPr>
        <p:spPr>
          <a:xfrm flipH="1" rot="10800000">
            <a:off x="1" y="2346984"/>
            <a:ext cx="5152512" cy="2796516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8"/>
          <p:cNvSpPr/>
          <p:nvPr/>
        </p:nvSpPr>
        <p:spPr>
          <a:xfrm flipH="1" rot="10800000">
            <a:off x="1" y="2711736"/>
            <a:ext cx="5377110" cy="243176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8"/>
          <p:cNvSpPr/>
          <p:nvPr/>
        </p:nvSpPr>
        <p:spPr>
          <a:xfrm flipH="1" rot="10800000">
            <a:off x="1" y="2844674"/>
            <a:ext cx="4941711" cy="2298827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8"/>
          <p:cNvSpPr/>
          <p:nvPr/>
        </p:nvSpPr>
        <p:spPr>
          <a:xfrm flipH="1" rot="838890">
            <a:off x="1934325" y="368492"/>
            <a:ext cx="7493258" cy="556340"/>
          </a:xfrm>
          <a:custGeom>
            <a:rect b="b" l="l" r="r" t="t"/>
            <a:pathLst>
              <a:path extrusionOk="0" h="29221" w="393573">
                <a:moveTo>
                  <a:pt x="0" y="21823"/>
                </a:moveTo>
                <a:cubicBezTo>
                  <a:pt x="24315" y="5613"/>
                  <a:pt x="59279" y="12068"/>
                  <a:pt x="87630" y="19156"/>
                </a:cubicBezTo>
                <a:cubicBezTo>
                  <a:pt x="121150" y="27536"/>
                  <a:pt x="156426" y="30884"/>
                  <a:pt x="190881" y="28300"/>
                </a:cubicBezTo>
                <a:cubicBezTo>
                  <a:pt x="233899" y="25074"/>
                  <a:pt x="275049" y="8874"/>
                  <a:pt x="317754" y="2773"/>
                </a:cubicBezTo>
                <a:cubicBezTo>
                  <a:pt x="334100" y="438"/>
                  <a:pt x="351165" y="-1571"/>
                  <a:pt x="367284" y="2011"/>
                </a:cubicBezTo>
                <a:cubicBezTo>
                  <a:pt x="376612" y="4084"/>
                  <a:pt x="385026" y="9168"/>
                  <a:pt x="393573" y="13441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8"/>
          <p:cNvSpPr/>
          <p:nvPr/>
        </p:nvSpPr>
        <p:spPr>
          <a:xfrm flipH="1" rot="838890">
            <a:off x="1992540" y="282933"/>
            <a:ext cx="7616574" cy="695230"/>
          </a:xfrm>
          <a:custGeom>
            <a:rect b="b" l="l" r="r" t="t"/>
            <a:pathLst>
              <a:path extrusionOk="0" h="36516" w="400050">
                <a:moveTo>
                  <a:pt x="400050" y="4191"/>
                </a:moveTo>
                <a:cubicBezTo>
                  <a:pt x="385147" y="3127"/>
                  <a:pt x="370995" y="11758"/>
                  <a:pt x="357378" y="17907"/>
                </a:cubicBezTo>
                <a:cubicBezTo>
                  <a:pt x="345135" y="23436"/>
                  <a:pt x="331852" y="26959"/>
                  <a:pt x="318516" y="28575"/>
                </a:cubicBezTo>
                <a:cubicBezTo>
                  <a:pt x="270607" y="34382"/>
                  <a:pt x="221798" y="24206"/>
                  <a:pt x="173736" y="28575"/>
                </a:cubicBezTo>
                <a:cubicBezTo>
                  <a:pt x="158474" y="29962"/>
                  <a:pt x="143659" y="34808"/>
                  <a:pt x="128397" y="36195"/>
                </a:cubicBezTo>
                <a:cubicBezTo>
                  <a:pt x="100151" y="38763"/>
                  <a:pt x="74721" y="17773"/>
                  <a:pt x="48387" y="7239"/>
                </a:cubicBezTo>
                <a:cubicBezTo>
                  <a:pt x="33245" y="1182"/>
                  <a:pt x="16309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2" type="title"/>
          </p:nvPr>
        </p:nvSpPr>
        <p:spPr>
          <a:xfrm>
            <a:off x="5265358" y="2941614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33"/>
          <p:cNvSpPr txBox="1"/>
          <p:nvPr>
            <p:ph idx="1" type="subTitle"/>
          </p:nvPr>
        </p:nvSpPr>
        <p:spPr>
          <a:xfrm>
            <a:off x="5277950" y="3218550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3" type="title"/>
          </p:nvPr>
        </p:nvSpPr>
        <p:spPr>
          <a:xfrm>
            <a:off x="5265350" y="3846471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33"/>
          <p:cNvSpPr txBox="1"/>
          <p:nvPr>
            <p:ph idx="4" type="subTitle"/>
          </p:nvPr>
        </p:nvSpPr>
        <p:spPr>
          <a:xfrm>
            <a:off x="5265350" y="4123400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5" type="title"/>
          </p:nvPr>
        </p:nvSpPr>
        <p:spPr>
          <a:xfrm>
            <a:off x="5277943" y="1131900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33"/>
          <p:cNvSpPr txBox="1"/>
          <p:nvPr>
            <p:ph idx="6" type="subTitle"/>
          </p:nvPr>
        </p:nvSpPr>
        <p:spPr>
          <a:xfrm>
            <a:off x="5277950" y="1408825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7" type="title"/>
          </p:nvPr>
        </p:nvSpPr>
        <p:spPr>
          <a:xfrm>
            <a:off x="5277943" y="2036757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1" name="Google Shape;61;p33"/>
          <p:cNvSpPr txBox="1"/>
          <p:nvPr>
            <p:ph idx="8" type="subTitle"/>
          </p:nvPr>
        </p:nvSpPr>
        <p:spPr>
          <a:xfrm>
            <a:off x="5277950" y="2313675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2" name="Google Shape;62;p33"/>
          <p:cNvGrpSpPr/>
          <p:nvPr/>
        </p:nvGrpSpPr>
        <p:grpSpPr>
          <a:xfrm>
            <a:off x="-66609" y="4201387"/>
            <a:ext cx="4210740" cy="996488"/>
            <a:chOff x="-66609" y="4201387"/>
            <a:chExt cx="4210740" cy="996488"/>
          </a:xfrm>
        </p:grpSpPr>
        <p:sp>
          <p:nvSpPr>
            <p:cNvPr id="63" name="Google Shape;63;p33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3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3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3"/>
          <p:cNvGrpSpPr/>
          <p:nvPr/>
        </p:nvGrpSpPr>
        <p:grpSpPr>
          <a:xfrm>
            <a:off x="5522066" y="-1100332"/>
            <a:ext cx="4121743" cy="2833166"/>
            <a:chOff x="5417291" y="-1100332"/>
            <a:chExt cx="4121743" cy="2833166"/>
          </a:xfrm>
        </p:grpSpPr>
        <p:sp>
          <p:nvSpPr>
            <p:cNvPr id="67" name="Google Shape;67;p33"/>
            <p:cNvSpPr/>
            <p:nvPr/>
          </p:nvSpPr>
          <p:spPr>
            <a:xfrm rot="-773467">
              <a:off x="5771537" y="-466733"/>
              <a:ext cx="3609991" cy="1819808"/>
            </a:xfrm>
            <a:custGeom>
              <a:rect b="b" l="l" r="r" t="t"/>
              <a:pathLst>
                <a:path extrusionOk="0" h="72792" w="144399">
                  <a:moveTo>
                    <a:pt x="0" y="0"/>
                  </a:moveTo>
                  <a:cubicBezTo>
                    <a:pt x="5317" y="11393"/>
                    <a:pt x="14397" y="23943"/>
                    <a:pt x="26670" y="26670"/>
                  </a:cubicBezTo>
                  <a:cubicBezTo>
                    <a:pt x="46864" y="31158"/>
                    <a:pt x="69527" y="24658"/>
                    <a:pt x="88392" y="33147"/>
                  </a:cubicBezTo>
                  <a:cubicBezTo>
                    <a:pt x="101184" y="38903"/>
                    <a:pt x="106159" y="55005"/>
                    <a:pt x="116586" y="64389"/>
                  </a:cubicBezTo>
                  <a:cubicBezTo>
                    <a:pt x="123707" y="70798"/>
                    <a:pt x="135396" y="74902"/>
                    <a:pt x="144399" y="71628"/>
                  </a:cubicBez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3"/>
            <p:cNvSpPr/>
            <p:nvPr/>
          </p:nvSpPr>
          <p:spPr>
            <a:xfrm rot="-773581">
              <a:off x="5607257" y="-752908"/>
              <a:ext cx="3349229" cy="2081162"/>
            </a:xfrm>
            <a:custGeom>
              <a:rect b="b" l="l" r="r" t="t"/>
              <a:pathLst>
                <a:path extrusionOk="0" h="84963" w="159258">
                  <a:moveTo>
                    <a:pt x="0" y="0"/>
                  </a:moveTo>
                  <a:cubicBezTo>
                    <a:pt x="10716" y="8037"/>
                    <a:pt x="22955" y="15488"/>
                    <a:pt x="29718" y="27051"/>
                  </a:cubicBezTo>
                  <a:cubicBezTo>
                    <a:pt x="37323" y="40053"/>
                    <a:pt x="42480" y="58483"/>
                    <a:pt x="56769" y="63246"/>
                  </a:cubicBezTo>
                  <a:cubicBezTo>
                    <a:pt x="71125" y="68031"/>
                    <a:pt x="87012" y="66573"/>
                    <a:pt x="102108" y="65532"/>
                  </a:cubicBezTo>
                  <a:cubicBezTo>
                    <a:pt x="111126" y="64910"/>
                    <a:pt x="120265" y="62010"/>
                    <a:pt x="129159" y="63627"/>
                  </a:cubicBezTo>
                  <a:cubicBezTo>
                    <a:pt x="141259" y="65827"/>
                    <a:pt x="152436" y="74730"/>
                    <a:pt x="159258" y="8496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1_1_1_1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71" name="Google Shape;71;p34"/>
          <p:cNvSpPr txBox="1"/>
          <p:nvPr>
            <p:ph idx="1" type="subTitle"/>
          </p:nvPr>
        </p:nvSpPr>
        <p:spPr>
          <a:xfrm>
            <a:off x="714300" y="1347975"/>
            <a:ext cx="7715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34"/>
          <p:cNvSpPr/>
          <p:nvPr/>
        </p:nvSpPr>
        <p:spPr>
          <a:xfrm flipH="1" rot="2575878">
            <a:off x="7023063" y="2529315"/>
            <a:ext cx="1152514" cy="442331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4"/>
          <p:cNvSpPr/>
          <p:nvPr/>
        </p:nvSpPr>
        <p:spPr>
          <a:xfrm rot="-5202050">
            <a:off x="7154661" y="2599743"/>
            <a:ext cx="1035090" cy="4121726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/>
          <p:nvPr/>
        </p:nvSpPr>
        <p:spPr>
          <a:xfrm rot="10800000">
            <a:off x="4069050" y="0"/>
            <a:ext cx="5074960" cy="2717160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5"/>
          <p:cNvSpPr/>
          <p:nvPr/>
        </p:nvSpPr>
        <p:spPr>
          <a:xfrm rot="10800000">
            <a:off x="4199792" y="1"/>
            <a:ext cx="4944218" cy="2606262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5"/>
          <p:cNvSpPr/>
          <p:nvPr/>
        </p:nvSpPr>
        <p:spPr>
          <a:xfrm rot="10800000">
            <a:off x="4371091" y="0"/>
            <a:ext cx="4772919" cy="2715028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5"/>
          <p:cNvSpPr/>
          <p:nvPr/>
        </p:nvSpPr>
        <p:spPr>
          <a:xfrm>
            <a:off x="0" y="2426400"/>
            <a:ext cx="5074960" cy="2717160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5"/>
          <p:cNvSpPr/>
          <p:nvPr/>
        </p:nvSpPr>
        <p:spPr>
          <a:xfrm>
            <a:off x="0" y="2537297"/>
            <a:ext cx="4944218" cy="2606262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5"/>
          <p:cNvSpPr/>
          <p:nvPr/>
        </p:nvSpPr>
        <p:spPr>
          <a:xfrm>
            <a:off x="0" y="2428533"/>
            <a:ext cx="4772919" cy="2715027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5"/>
          <p:cNvSpPr txBox="1"/>
          <p:nvPr>
            <p:ph type="title"/>
          </p:nvPr>
        </p:nvSpPr>
        <p:spPr>
          <a:xfrm>
            <a:off x="1940850" y="1113300"/>
            <a:ext cx="52623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5"/>
          <p:cNvSpPr/>
          <p:nvPr/>
        </p:nvSpPr>
        <p:spPr>
          <a:xfrm rot="8979895">
            <a:off x="4099906" y="3593144"/>
            <a:ext cx="5415785" cy="114146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5"/>
          <p:cNvSpPr/>
          <p:nvPr/>
        </p:nvSpPr>
        <p:spPr>
          <a:xfrm rot="9418929">
            <a:off x="4165756" y="3987454"/>
            <a:ext cx="5410721" cy="1040119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5"/>
          <p:cNvSpPr/>
          <p:nvPr/>
        </p:nvSpPr>
        <p:spPr>
          <a:xfrm rot="-1820105">
            <a:off x="-310753" y="223121"/>
            <a:ext cx="5415785" cy="114146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5"/>
          <p:cNvSpPr/>
          <p:nvPr/>
        </p:nvSpPr>
        <p:spPr>
          <a:xfrm rot="-1381071">
            <a:off x="-371540" y="-69839"/>
            <a:ext cx="5410721" cy="1040119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/>
          <p:nvPr/>
        </p:nvSpPr>
        <p:spPr>
          <a:xfrm>
            <a:off x="-13000" y="2553875"/>
            <a:ext cx="9156861" cy="2511989"/>
          </a:xfrm>
          <a:custGeom>
            <a:rect b="b" l="l" r="r" t="t"/>
            <a:pathLst>
              <a:path extrusionOk="0" h="79790" w="284485">
                <a:moveTo>
                  <a:pt x="189582" y="0"/>
                </a:moveTo>
                <a:cubicBezTo>
                  <a:pt x="164108" y="0"/>
                  <a:pt x="134486" y="5964"/>
                  <a:pt x="101984" y="23129"/>
                </a:cubicBezTo>
                <a:cubicBezTo>
                  <a:pt x="80871" y="36371"/>
                  <a:pt x="67436" y="40482"/>
                  <a:pt x="56542" y="40482"/>
                </a:cubicBezTo>
                <a:cubicBezTo>
                  <a:pt x="38700" y="40482"/>
                  <a:pt x="27672" y="29455"/>
                  <a:pt x="882" y="29455"/>
                </a:cubicBezTo>
                <a:cubicBezTo>
                  <a:pt x="590" y="29455"/>
                  <a:pt x="296" y="29456"/>
                  <a:pt x="1" y="29459"/>
                </a:cubicBezTo>
                <a:lnTo>
                  <a:pt x="141" y="79789"/>
                </a:lnTo>
                <a:lnTo>
                  <a:pt x="284485" y="79789"/>
                </a:lnTo>
                <a:lnTo>
                  <a:pt x="284119" y="30950"/>
                </a:lnTo>
                <a:cubicBezTo>
                  <a:pt x="284119" y="30950"/>
                  <a:pt x="247612" y="0"/>
                  <a:pt x="189582" y="0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6"/>
          <p:cNvSpPr/>
          <p:nvPr/>
        </p:nvSpPr>
        <p:spPr>
          <a:xfrm>
            <a:off x="-13000" y="2615932"/>
            <a:ext cx="9156861" cy="2557103"/>
          </a:xfrm>
          <a:custGeom>
            <a:rect b="b" l="l" r="r" t="t"/>
            <a:pathLst>
              <a:path extrusionOk="0" h="81223" w="284485">
                <a:moveTo>
                  <a:pt x="203737" y="0"/>
                </a:moveTo>
                <a:cubicBezTo>
                  <a:pt x="176756" y="0"/>
                  <a:pt x="144034" y="7077"/>
                  <a:pt x="107161" y="28810"/>
                </a:cubicBezTo>
                <a:cubicBezTo>
                  <a:pt x="89028" y="40183"/>
                  <a:pt x="76018" y="44020"/>
                  <a:pt x="65226" y="44020"/>
                </a:cubicBezTo>
                <a:cubicBezTo>
                  <a:pt x="42823" y="44020"/>
                  <a:pt x="29975" y="27485"/>
                  <a:pt x="700" y="27485"/>
                </a:cubicBezTo>
                <a:cubicBezTo>
                  <a:pt x="468" y="27485"/>
                  <a:pt x="235" y="27486"/>
                  <a:pt x="1" y="27488"/>
                </a:cubicBezTo>
                <a:lnTo>
                  <a:pt x="141" y="81222"/>
                </a:lnTo>
                <a:lnTo>
                  <a:pt x="284485" y="81222"/>
                </a:lnTo>
                <a:lnTo>
                  <a:pt x="284485" y="24675"/>
                </a:lnTo>
                <a:cubicBezTo>
                  <a:pt x="284485" y="24675"/>
                  <a:pt x="254119" y="0"/>
                  <a:pt x="203737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-24750" y="2716825"/>
            <a:ext cx="9168919" cy="2456170"/>
          </a:xfrm>
          <a:custGeom>
            <a:rect b="b" l="l" r="r" t="t"/>
            <a:pathLst>
              <a:path extrusionOk="0" h="77311" w="284484">
                <a:moveTo>
                  <a:pt x="191671" y="0"/>
                </a:moveTo>
                <a:cubicBezTo>
                  <a:pt x="160429" y="0"/>
                  <a:pt x="122886" y="7577"/>
                  <a:pt x="81558" y="31059"/>
                </a:cubicBezTo>
                <a:cubicBezTo>
                  <a:pt x="68720" y="38027"/>
                  <a:pt x="60256" y="40370"/>
                  <a:pt x="53175" y="40370"/>
                </a:cubicBezTo>
                <a:cubicBezTo>
                  <a:pt x="38619" y="40370"/>
                  <a:pt x="29911" y="30464"/>
                  <a:pt x="1062" y="30464"/>
                </a:cubicBezTo>
                <a:cubicBezTo>
                  <a:pt x="711" y="30464"/>
                  <a:pt x="357" y="30466"/>
                  <a:pt x="0" y="30469"/>
                </a:cubicBezTo>
                <a:lnTo>
                  <a:pt x="113" y="77310"/>
                </a:lnTo>
                <a:lnTo>
                  <a:pt x="284484" y="77310"/>
                </a:lnTo>
                <a:lnTo>
                  <a:pt x="284484" y="25067"/>
                </a:lnTo>
                <a:cubicBezTo>
                  <a:pt x="284484" y="25067"/>
                  <a:pt x="248500" y="0"/>
                  <a:pt x="191671" y="0"/>
                </a:cubicBez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 txBox="1"/>
          <p:nvPr>
            <p:ph type="ctrTitle"/>
          </p:nvPr>
        </p:nvSpPr>
        <p:spPr>
          <a:xfrm>
            <a:off x="2359525" y="3142625"/>
            <a:ext cx="60702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3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92" name="Google Shape;92;p36"/>
          <p:cNvSpPr txBox="1"/>
          <p:nvPr>
            <p:ph idx="1" type="subTitle"/>
          </p:nvPr>
        </p:nvSpPr>
        <p:spPr>
          <a:xfrm>
            <a:off x="4187100" y="4260450"/>
            <a:ext cx="4242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/>
          <p:nvPr>
            <p:ph type="title"/>
          </p:nvPr>
        </p:nvSpPr>
        <p:spPr>
          <a:xfrm>
            <a:off x="4998988" y="3107813"/>
            <a:ext cx="2539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37"/>
          <p:cNvSpPr txBox="1"/>
          <p:nvPr>
            <p:ph idx="1" type="subTitle"/>
          </p:nvPr>
        </p:nvSpPr>
        <p:spPr>
          <a:xfrm>
            <a:off x="1605788" y="3528188"/>
            <a:ext cx="2539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2" type="subTitle"/>
          </p:nvPr>
        </p:nvSpPr>
        <p:spPr>
          <a:xfrm>
            <a:off x="4998981" y="3528188"/>
            <a:ext cx="2539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3" type="title"/>
          </p:nvPr>
        </p:nvSpPr>
        <p:spPr>
          <a:xfrm>
            <a:off x="1605788" y="3107813"/>
            <a:ext cx="2539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" name="Google Shape;100;p37"/>
          <p:cNvSpPr txBox="1"/>
          <p:nvPr>
            <p:ph idx="4"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101" name="Google Shape;101;p37"/>
          <p:cNvSpPr/>
          <p:nvPr/>
        </p:nvSpPr>
        <p:spPr>
          <a:xfrm rot="-484257">
            <a:off x="-133947" y="3905970"/>
            <a:ext cx="3609993" cy="1819809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7"/>
          <p:cNvSpPr/>
          <p:nvPr/>
        </p:nvSpPr>
        <p:spPr>
          <a:xfrm>
            <a:off x="-398850" y="3745475"/>
            <a:ext cx="5311917" cy="1583875"/>
          </a:xfrm>
          <a:custGeom>
            <a:rect b="b" l="l" r="r" t="t"/>
            <a:pathLst>
              <a:path extrusionOk="0" h="63355" w="181356">
                <a:moveTo>
                  <a:pt x="0" y="2395"/>
                </a:moveTo>
                <a:cubicBezTo>
                  <a:pt x="10339" y="-913"/>
                  <a:pt x="24216" y="-1324"/>
                  <a:pt x="32385" y="5824"/>
                </a:cubicBezTo>
                <a:cubicBezTo>
                  <a:pt x="49892" y="21143"/>
                  <a:pt x="59298" y="47169"/>
                  <a:pt x="80772" y="56116"/>
                </a:cubicBezTo>
                <a:cubicBezTo>
                  <a:pt x="92036" y="60809"/>
                  <a:pt x="105615" y="57944"/>
                  <a:pt x="117348" y="54592"/>
                </a:cubicBezTo>
                <a:cubicBezTo>
                  <a:pt x="125037" y="52395"/>
                  <a:pt x="131858" y="46874"/>
                  <a:pt x="139827" y="46210"/>
                </a:cubicBezTo>
                <a:cubicBezTo>
                  <a:pt x="154752" y="44966"/>
                  <a:pt x="167961" y="56657"/>
                  <a:pt x="181356" y="6335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7"/>
          <p:cNvSpPr/>
          <p:nvPr/>
        </p:nvSpPr>
        <p:spPr>
          <a:xfrm flipH="1">
            <a:off x="5932462" y="39050"/>
            <a:ext cx="3630638" cy="942878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/>
          <p:nvPr/>
        </p:nvSpPr>
        <p:spPr>
          <a:xfrm flipH="1">
            <a:off x="5686365" y="1"/>
            <a:ext cx="3733860" cy="962172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7"/>
          <p:cNvSpPr/>
          <p:nvPr/>
        </p:nvSpPr>
        <p:spPr>
          <a:xfrm flipH="1">
            <a:off x="5829240" y="0"/>
            <a:ext cx="3733860" cy="903315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hyperlink" Target="https://docs.google.com/presentation/d/10w4uhB2KIm74W3s5taftkhqCF9GSLcBvtNAkvmSzJh8/edit" TargetMode="External"/><Relationship Id="rId6" Type="http://schemas.openxmlformats.org/officeDocument/2006/relationships/hyperlink" Target="https://www.youtube.com/watch?v=yUtngVm93-c" TargetMode="External"/><Relationship Id="rId7" Type="http://schemas.openxmlformats.org/officeDocument/2006/relationships/hyperlink" Target="https://www.youtube.com/watch?v=yUtngVm93-c" TargetMode="External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BY3AsuSzAqY" TargetMode="External"/><Relationship Id="rId4" Type="http://schemas.openxmlformats.org/officeDocument/2006/relationships/hyperlink" Target="https://www.youtube.com/watch?v=BY3AsuSzAqY" TargetMode="External"/><Relationship Id="rId5" Type="http://schemas.openxmlformats.org/officeDocument/2006/relationships/hyperlink" Target="https://www.youtube.com/watch?v=BY3AsuSzAqY" TargetMode="External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quizlet.com/join/83MnjJVMS" TargetMode="External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>
            <p:ph type="title"/>
          </p:nvPr>
        </p:nvSpPr>
        <p:spPr>
          <a:xfrm>
            <a:off x="643699" y="833919"/>
            <a:ext cx="49359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/>
              <a:t>L-6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/>
              <a:t>Ventilation, perfusion, ratio</a:t>
            </a:r>
            <a:endParaRPr sz="5000"/>
          </a:p>
        </p:txBody>
      </p:sp>
      <p:pic>
        <p:nvPicPr>
          <p:cNvPr id="336" name="Google Shape;3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9758" y="83267"/>
            <a:ext cx="962850" cy="9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125" y="-184052"/>
            <a:ext cx="1488624" cy="148867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"/>
          <p:cNvSpPr txBox="1"/>
          <p:nvPr/>
        </p:nvSpPr>
        <p:spPr>
          <a:xfrm>
            <a:off x="7148399" y="3342600"/>
            <a:ext cx="1995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Main text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Important 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Doctor notes 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Extra</a:t>
            </a:r>
            <a:endParaRPr b="0" i="0" sz="15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9" name="Google Shape;339;p1"/>
          <p:cNvGrpSpPr/>
          <p:nvPr/>
        </p:nvGrpSpPr>
        <p:grpSpPr>
          <a:xfrm>
            <a:off x="1120527" y="3398495"/>
            <a:ext cx="387681" cy="272572"/>
            <a:chOff x="3386036" y="1746339"/>
            <a:chExt cx="397907" cy="279762"/>
          </a:xfrm>
        </p:grpSpPr>
        <p:sp>
          <p:nvSpPr>
            <p:cNvPr id="340" name="Google Shape;340;p1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0000"/>
            </a:solidFill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1">
            <a:hlinkClick r:id="rId5"/>
          </p:cNvPr>
          <p:cNvSpPr txBox="1"/>
          <p:nvPr/>
        </p:nvSpPr>
        <p:spPr>
          <a:xfrm>
            <a:off x="5931593" y="4688453"/>
            <a:ext cx="121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Editing file</a:t>
            </a:r>
            <a:endParaRPr b="0" i="0" sz="1500" u="sng" cap="none" strike="noStrike">
              <a:solidFill>
                <a:schemeClr val="accent1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3" name="Google Shape;343;p1"/>
          <p:cNvSpPr txBox="1"/>
          <p:nvPr/>
        </p:nvSpPr>
        <p:spPr>
          <a:xfrm>
            <a:off x="954232" y="3124760"/>
            <a:ext cx="2743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4" name="Google Shape;344;p1"/>
          <p:cNvSpPr txBox="1"/>
          <p:nvPr/>
        </p:nvSpPr>
        <p:spPr>
          <a:xfrm>
            <a:off x="1508193" y="3336613"/>
            <a:ext cx="1392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r>
              <a:rPr lang="en" u="sng">
                <a:solidFill>
                  <a:srgbClr val="999999"/>
                </a:solidFill>
                <a:latin typeface="Arimo"/>
                <a:ea typeface="Arimo"/>
                <a:cs typeface="Arimo"/>
                <a:sym typeface="Arim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>
              <a:solidFill>
                <a:srgbClr val="99999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45" name="Google Shape;34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9599" y="1046125"/>
            <a:ext cx="1290527" cy="9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15db906a1b_0_0"/>
          <p:cNvSpPr txBox="1"/>
          <p:nvPr/>
        </p:nvSpPr>
        <p:spPr>
          <a:xfrm>
            <a:off x="12" y="140550"/>
            <a:ext cx="731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Regulation of Pulmonary Blood Flow</a:t>
            </a:r>
            <a:endParaRPr b="1" i="0" sz="26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547" name="Google Shape;547;g115db906a1b_0_0"/>
          <p:cNvCxnSpPr>
            <a:stCxn id="548" idx="2"/>
            <a:endCxn id="549" idx="2"/>
          </p:cNvCxnSpPr>
          <p:nvPr/>
        </p:nvCxnSpPr>
        <p:spPr>
          <a:xfrm flipH="1" rot="10800000">
            <a:off x="428470" y="1064576"/>
            <a:ext cx="600" cy="1917900"/>
          </a:xfrm>
          <a:prstGeom prst="bentConnector3">
            <a:avLst>
              <a:gd fmla="val -39694014" name="adj1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549" name="Google Shape;549;g115db906a1b_0_0"/>
          <p:cNvSpPr/>
          <p:nvPr/>
        </p:nvSpPr>
        <p:spPr>
          <a:xfrm>
            <a:off x="428470" y="833729"/>
            <a:ext cx="4689900" cy="461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4F3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2150" lIns="92150" spcFirstLastPara="1" rIns="92150" wrap="square" tIns="92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</a:t>
            </a:r>
            <a:r>
              <a:rPr b="0" i="0" lang="en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Regulation of pulmonary Blood flow 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8" name="Google Shape;548;g115db906a1b_0_0"/>
          <p:cNvSpPr/>
          <p:nvPr/>
        </p:nvSpPr>
        <p:spPr>
          <a:xfrm>
            <a:off x="428470" y="2751776"/>
            <a:ext cx="4689900" cy="461400"/>
          </a:xfrm>
          <a:prstGeom prst="round2DiagRect">
            <a:avLst>
              <a:gd fmla="val 40184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2150" lIns="92150" spcFirstLastPara="1" rIns="92150" wrap="square" tIns="92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Other factors: </a:t>
            </a:r>
            <a:endParaRPr b="1" i="0" sz="20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50" name="Google Shape;550;g115db906a1b_0_0"/>
          <p:cNvSpPr txBox="1"/>
          <p:nvPr/>
        </p:nvSpPr>
        <p:spPr>
          <a:xfrm>
            <a:off x="428475" y="1307013"/>
            <a:ext cx="59124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700" lIns="101700" spcFirstLastPara="1" rIns="101700" wrap="square" tIns="101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b="1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major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factor regulating pulmonary blood flow is the partial pressure of O2 in alveolar gas (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PaO2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)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Titillium Web"/>
              <a:buChar char="●"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in PAO2 below 70 mmHg —&gt; pulmonary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vasoconstriction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</a:t>
            </a:r>
            <a:r>
              <a:rPr b="1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Adaptive mechanism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flow is directed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away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from poorly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ventilated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region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Titillium Web"/>
              <a:buChar char="●"/>
            </a:pPr>
            <a:r>
              <a:rPr b="0" i="0" lang="en" sz="14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Example: In high altitude PaO2 is reduced—&gt; 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global vasoconstrictio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 </a:t>
            </a:r>
            <a:endParaRPr b="0" i="0" sz="1400" u="none" cap="none" strike="noStrike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51" name="Google Shape;551;g115db906a1b_0_0"/>
          <p:cNvSpPr txBox="1"/>
          <p:nvPr/>
        </p:nvSpPr>
        <p:spPr>
          <a:xfrm>
            <a:off x="429075" y="3034173"/>
            <a:ext cx="60168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700" lIns="101700" spcFirstLastPara="1" rIns="101700" wrap="square" tIns="101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Cardiac output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 alveolar oxygen 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Chemical factors,vasoconstrictor or dilator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Hydrostatic pressure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Physical activity</a:t>
            </a:r>
            <a:endParaRPr b="0" i="0" sz="16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2" name="Google Shape;552;g115db906a1b_0_0"/>
          <p:cNvSpPr/>
          <p:nvPr/>
        </p:nvSpPr>
        <p:spPr>
          <a:xfrm flipH="1">
            <a:off x="495429" y="4594935"/>
            <a:ext cx="238772" cy="264167"/>
          </a:xfrm>
          <a:custGeom>
            <a:rect b="b" l="l" r="r" t="t"/>
            <a:pathLst>
              <a:path extrusionOk="0" h="11882" w="11973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42B1F4">
              <a:alpha val="3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115db906a1b_0_0"/>
          <p:cNvSpPr txBox="1"/>
          <p:nvPr/>
        </p:nvSpPr>
        <p:spPr>
          <a:xfrm>
            <a:off x="734203" y="4535280"/>
            <a:ext cx="7413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Fetal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blood flow circulation is about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15%</a:t>
            </a: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cardiac output </a:t>
            </a: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due to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global vasoconstriction.</a:t>
            </a:r>
            <a:endParaRPr b="0" i="0" sz="15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554" name="Google Shape;554;g115db906a1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850" y="1197200"/>
            <a:ext cx="2582150" cy="31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"/>
          <p:cNvSpPr txBox="1"/>
          <p:nvPr/>
        </p:nvSpPr>
        <p:spPr>
          <a:xfrm>
            <a:off x="99175" y="296050"/>
            <a:ext cx="40551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Distribution of ventilation</a:t>
            </a:r>
            <a:endParaRPr b="1" i="0" sz="30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60" name="Google Shape;560;p10"/>
          <p:cNvGrpSpPr/>
          <p:nvPr/>
        </p:nvGrpSpPr>
        <p:grpSpPr>
          <a:xfrm>
            <a:off x="195002" y="1154042"/>
            <a:ext cx="390878" cy="461782"/>
            <a:chOff x="-44895900" y="3929450"/>
            <a:chExt cx="263875" cy="302075"/>
          </a:xfrm>
        </p:grpSpPr>
        <p:sp>
          <p:nvSpPr>
            <p:cNvPr id="561" name="Google Shape;561;p10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p10"/>
          <p:cNvSpPr txBox="1"/>
          <p:nvPr/>
        </p:nvSpPr>
        <p:spPr>
          <a:xfrm>
            <a:off x="585875" y="1177188"/>
            <a:ext cx="420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right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is slightly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 ventilated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than the 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left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68" name="Google Shape;568;p10"/>
          <p:cNvGrpSpPr/>
          <p:nvPr/>
        </p:nvGrpSpPr>
        <p:grpSpPr>
          <a:xfrm>
            <a:off x="195005" y="2885818"/>
            <a:ext cx="390878" cy="461782"/>
            <a:chOff x="-44895900" y="3929450"/>
            <a:chExt cx="263875" cy="302075"/>
          </a:xfrm>
        </p:grpSpPr>
        <p:sp>
          <p:nvSpPr>
            <p:cNvPr id="569" name="Google Shape;569;p10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10"/>
          <p:cNvSpPr txBox="1"/>
          <p:nvPr/>
        </p:nvSpPr>
        <p:spPr>
          <a:xfrm>
            <a:off x="530613" y="3227187"/>
            <a:ext cx="713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76" name="Google Shape;576;p10"/>
          <p:cNvSpPr txBox="1"/>
          <p:nvPr/>
        </p:nvSpPr>
        <p:spPr>
          <a:xfrm>
            <a:off x="585888" y="2885831"/>
            <a:ext cx="7785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an erect patient :</a:t>
            </a:r>
            <a:endParaRPr b="1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-the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bases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the lung are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ventilated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-The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weight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lung above compresses the lung below,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improving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 compliance of dependent lung whilst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stretching the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non-dependent lung</a:t>
            </a:r>
            <a:endParaRPr b="0" i="0" sz="15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This is only significant at 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low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inspiratory flow rates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V/Q ratio in the bases is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~0.6</a:t>
            </a:r>
            <a:endParaRPr b="1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V/Q ratio in the apices is 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&gt; 3</a:t>
            </a:r>
            <a:endParaRPr b="1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7" name="Google Shape;577;p10"/>
          <p:cNvSpPr txBox="1"/>
          <p:nvPr/>
        </p:nvSpPr>
        <p:spPr>
          <a:xfrm>
            <a:off x="585874" y="1812236"/>
            <a:ext cx="6528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a lateral position:</a:t>
            </a:r>
            <a:endParaRPr b="1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dependent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lung is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 ventilated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a spontaneously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breathing patient</a:t>
            </a:r>
            <a:endParaRPr b="0" i="0" sz="15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non-dependent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is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 ventilated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a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ventilated patient</a:t>
            </a:r>
            <a:endParaRPr b="1" i="0" sz="15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78" name="Google Shape;578;p10"/>
          <p:cNvGrpSpPr/>
          <p:nvPr/>
        </p:nvGrpSpPr>
        <p:grpSpPr>
          <a:xfrm>
            <a:off x="194992" y="1789117"/>
            <a:ext cx="390878" cy="461782"/>
            <a:chOff x="-44895900" y="3929450"/>
            <a:chExt cx="263875" cy="302075"/>
          </a:xfrm>
        </p:grpSpPr>
        <p:sp>
          <p:nvSpPr>
            <p:cNvPr id="579" name="Google Shape;579;p10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5" name="Google Shape;5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250" y="1089275"/>
            <a:ext cx="1789400" cy="213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0"/>
          <p:cNvSpPr txBox="1"/>
          <p:nvPr/>
        </p:nvSpPr>
        <p:spPr>
          <a:xfrm>
            <a:off x="7316953" y="86821"/>
            <a:ext cx="2250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female slides only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1"/>
          <p:cNvSpPr txBox="1"/>
          <p:nvPr/>
        </p:nvSpPr>
        <p:spPr>
          <a:xfrm>
            <a:off x="99175" y="296050"/>
            <a:ext cx="40551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Distribution of perfusion </a:t>
            </a:r>
            <a:endParaRPr b="1" i="0" sz="30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92" name="Google Shape;592;p11"/>
          <p:cNvSpPr txBox="1"/>
          <p:nvPr/>
        </p:nvSpPr>
        <p:spPr>
          <a:xfrm>
            <a:off x="759696" y="383428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8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bases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perfused </a:t>
            </a:r>
            <a:r>
              <a:rPr b="0" i="0" lang="en" sz="18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better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than the apices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93" name="Google Shape;593;p11"/>
          <p:cNvGrpSpPr/>
          <p:nvPr/>
        </p:nvGrpSpPr>
        <p:grpSpPr>
          <a:xfrm>
            <a:off x="283185" y="1386240"/>
            <a:ext cx="390878" cy="461782"/>
            <a:chOff x="-44895900" y="3929450"/>
            <a:chExt cx="263875" cy="302075"/>
          </a:xfrm>
        </p:grpSpPr>
        <p:sp>
          <p:nvSpPr>
            <p:cNvPr id="594" name="Google Shape;594;p11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11"/>
          <p:cNvSpPr txBox="1"/>
          <p:nvPr/>
        </p:nvSpPr>
        <p:spPr>
          <a:xfrm>
            <a:off x="674075" y="1385233"/>
            <a:ext cx="5662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pulmonary circulation is a </a:t>
            </a:r>
            <a:r>
              <a:rPr b="0" i="0" lang="en" sz="18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low pressure circulation</a:t>
            </a:r>
            <a:endParaRPr b="0" i="0" sz="1400" u="none" cap="none" strike="noStrike">
              <a:solidFill>
                <a:srgbClr val="CC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01" name="Google Shape;601;p11"/>
          <p:cNvGrpSpPr/>
          <p:nvPr/>
        </p:nvGrpSpPr>
        <p:grpSpPr>
          <a:xfrm>
            <a:off x="283176" y="2158841"/>
            <a:ext cx="390878" cy="461782"/>
            <a:chOff x="-44895900" y="3929450"/>
            <a:chExt cx="263875" cy="302075"/>
          </a:xfrm>
        </p:grpSpPr>
        <p:sp>
          <p:nvSpPr>
            <p:cNvPr id="602" name="Google Shape;602;p11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11"/>
          <p:cNvSpPr txBox="1"/>
          <p:nvPr/>
        </p:nvSpPr>
        <p:spPr>
          <a:xfrm>
            <a:off x="708128" y="2157820"/>
            <a:ext cx="5594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Gravity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therefore has a substantial </a:t>
            </a:r>
            <a:r>
              <a:rPr b="0" i="0" lang="en" sz="18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</a:t>
            </a: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on fluid pressure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09" name="Google Shape;609;p11"/>
          <p:cNvSpPr txBox="1"/>
          <p:nvPr/>
        </p:nvSpPr>
        <p:spPr>
          <a:xfrm>
            <a:off x="708124" y="2856545"/>
            <a:ext cx="5331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Consequently, the distribution of blood throughout the lungs is </a:t>
            </a:r>
            <a:r>
              <a:rPr b="0" i="0" lang="en" sz="18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uneven</a:t>
            </a:r>
            <a:endParaRPr b="0" i="0" sz="1400" u="none" cap="none" strike="noStrike">
              <a:solidFill>
                <a:srgbClr val="CC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10" name="Google Shape;610;p11"/>
          <p:cNvGrpSpPr/>
          <p:nvPr/>
        </p:nvGrpSpPr>
        <p:grpSpPr>
          <a:xfrm>
            <a:off x="283187" y="2979434"/>
            <a:ext cx="390878" cy="461782"/>
            <a:chOff x="-44895900" y="3929450"/>
            <a:chExt cx="263875" cy="302075"/>
          </a:xfrm>
        </p:grpSpPr>
        <p:sp>
          <p:nvSpPr>
            <p:cNvPr id="611" name="Google Shape;611;p11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11"/>
          <p:cNvGrpSpPr/>
          <p:nvPr/>
        </p:nvGrpSpPr>
        <p:grpSpPr>
          <a:xfrm>
            <a:off x="283183" y="3800014"/>
            <a:ext cx="390878" cy="461782"/>
            <a:chOff x="-44895900" y="3929450"/>
            <a:chExt cx="263875" cy="302075"/>
          </a:xfrm>
        </p:grpSpPr>
        <p:sp>
          <p:nvSpPr>
            <p:cNvPr id="618" name="Google Shape;618;p11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4" name="Google Shape;6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579" y="962075"/>
            <a:ext cx="1942424" cy="201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495" y="3102260"/>
            <a:ext cx="2913925" cy="18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1"/>
          <p:cNvSpPr txBox="1"/>
          <p:nvPr/>
        </p:nvSpPr>
        <p:spPr>
          <a:xfrm>
            <a:off x="7250315" y="59983"/>
            <a:ext cx="2250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female slides only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2"/>
          <p:cNvSpPr txBox="1"/>
          <p:nvPr/>
        </p:nvSpPr>
        <p:spPr>
          <a:xfrm>
            <a:off x="1876963" y="2551158"/>
            <a:ext cx="53193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Systolic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pressure &gt;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air 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diastolic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pressure &lt;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air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pressure 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only during peaks of pulmonary arterial pressure.</a:t>
            </a:r>
            <a:endParaRPr b="0" i="0" sz="15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2" name="Google Shape;632;p12"/>
          <p:cNvSpPr txBox="1"/>
          <p:nvPr/>
        </p:nvSpPr>
        <p:spPr>
          <a:xfrm>
            <a:off x="157850" y="204400"/>
            <a:ext cx="6966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of hydrostatic pressure gradient in the lungs on regional pulmonary blood flow</a:t>
            </a:r>
            <a:endParaRPr b="1" i="0" sz="23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aphicFrame>
        <p:nvGraphicFramePr>
          <p:cNvPr id="633" name="Google Shape;633;p12"/>
          <p:cNvGraphicFramePr/>
          <p:nvPr/>
        </p:nvGraphicFramePr>
        <p:xfrm>
          <a:off x="366133" y="13308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{5E301BEB-E6DF-4CAB-A0E7-39048B4D1BE7}</a:tableStyleId>
              </a:tblPr>
              <a:tblGrid>
                <a:gridCol w="1557100"/>
                <a:gridCol w="4992950"/>
              </a:tblGrid>
              <a:tr h="125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■</a:t>
                      </a: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3D85C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Local alveolar capillary pressure in that area of lung never rises higher than alveolar air pressure during any part of cardiac cycle </a:t>
                      </a:r>
                      <a:r>
                        <a:rPr lang="en" sz="1400" u="none" cap="none" strike="noStrike">
                          <a:solidFill>
                            <a:srgbClr val="C27BA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(alveolar pressure (PALV) is more greater than arterial pressure) </a:t>
                      </a: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→ </a:t>
                      </a:r>
                      <a:r>
                        <a:rPr lang="en" sz="1400" u="none" cap="none" strike="noStrike">
                          <a:solidFill>
                            <a:srgbClr val="3D85C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almost</a:t>
                      </a: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</a:t>
                      </a: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blood flow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during all portions of cardiac cycle</a:t>
                      </a: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.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■</a:t>
                      </a: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 </a:t>
                      </a:r>
                      <a:r>
                        <a:rPr lang="en" sz="1400" u="none" cap="none" strike="noStrike">
                          <a:solidFill>
                            <a:srgbClr val="3D85C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Almost closure of capillaries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4" name="Google Shape;634;p12"/>
          <p:cNvSpPr txBox="1"/>
          <p:nvPr/>
        </p:nvSpPr>
        <p:spPr>
          <a:xfrm>
            <a:off x="450557" y="1657429"/>
            <a:ext cx="1354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Zone 1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5" name="Google Shape;635;p12"/>
          <p:cNvSpPr txBox="1"/>
          <p:nvPr/>
        </p:nvSpPr>
        <p:spPr>
          <a:xfrm>
            <a:off x="450547" y="2707033"/>
            <a:ext cx="1354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Zone 2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6" name="Google Shape;636;p12"/>
          <p:cNvSpPr txBox="1"/>
          <p:nvPr/>
        </p:nvSpPr>
        <p:spPr>
          <a:xfrm>
            <a:off x="541598" y="3439972"/>
            <a:ext cx="11727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Zone 3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7" name="Google Shape;637;p12"/>
          <p:cNvSpPr txBox="1"/>
          <p:nvPr/>
        </p:nvSpPr>
        <p:spPr>
          <a:xfrm>
            <a:off x="1876975" y="3411175"/>
            <a:ext cx="5319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(</a:t>
            </a: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capillary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pressure </a:t>
            </a: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arterial pressure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&gt; alveolar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pressure during the 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entire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cardiac 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cycle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→ 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continuous blood flow</a:t>
            </a:r>
            <a:endParaRPr b="0" i="0" sz="14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8" name="Google Shape;638;p12"/>
          <p:cNvSpPr/>
          <p:nvPr/>
        </p:nvSpPr>
        <p:spPr>
          <a:xfrm flipH="1">
            <a:off x="392754" y="4172932"/>
            <a:ext cx="353024" cy="348351"/>
          </a:xfrm>
          <a:custGeom>
            <a:rect b="b" l="l" r="r" t="t"/>
            <a:pathLst>
              <a:path extrusionOk="0" h="11882" w="11973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2"/>
          <p:cNvSpPr txBox="1"/>
          <p:nvPr/>
        </p:nvSpPr>
        <p:spPr>
          <a:xfrm>
            <a:off x="745765" y="4202887"/>
            <a:ext cx="6310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Normally, lungs have </a:t>
            </a:r>
            <a:r>
              <a:rPr b="0" i="0" lang="en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only zones 2 &amp; 3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blood flow: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2 (intermittent flow) in the apices.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3 (continuous flow) in all the lower areas.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0475" y="1330825"/>
            <a:ext cx="1667500" cy="34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2"/>
          <p:cNvPicPr preferRelativeResize="0"/>
          <p:nvPr/>
        </p:nvPicPr>
        <p:blipFill rotWithShape="1">
          <a:blip r:embed="rId4">
            <a:alphaModFix/>
          </a:blip>
          <a:srcRect b="29646" l="4005" r="54526" t="34440"/>
          <a:stretch/>
        </p:blipFill>
        <p:spPr>
          <a:xfrm>
            <a:off x="5062300" y="4202875"/>
            <a:ext cx="1806749" cy="93932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2"/>
          <p:cNvSpPr txBox="1"/>
          <p:nvPr/>
        </p:nvSpPr>
        <p:spPr>
          <a:xfrm>
            <a:off x="4880882" y="2622140"/>
            <a:ext cx="216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→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intermittent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blood flow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3"/>
          <p:cNvSpPr txBox="1"/>
          <p:nvPr/>
        </p:nvSpPr>
        <p:spPr>
          <a:xfrm>
            <a:off x="149450" y="398500"/>
            <a:ext cx="7112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Exercise &amp; Blood Flow at different levels in the lung </a:t>
            </a:r>
            <a:endParaRPr b="1" i="0" sz="26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48" name="Google Shape;648;p13"/>
          <p:cNvGrpSpPr/>
          <p:nvPr/>
        </p:nvGrpSpPr>
        <p:grpSpPr>
          <a:xfrm>
            <a:off x="345850" y="1413707"/>
            <a:ext cx="5917000" cy="879561"/>
            <a:chOff x="376705" y="3149242"/>
            <a:chExt cx="6719283" cy="1046100"/>
          </a:xfrm>
        </p:grpSpPr>
        <p:sp>
          <p:nvSpPr>
            <p:cNvPr id="649" name="Google Shape;649;p13"/>
            <p:cNvSpPr/>
            <p:nvPr/>
          </p:nvSpPr>
          <p:spPr>
            <a:xfrm>
              <a:off x="810388" y="3149242"/>
              <a:ext cx="6285600" cy="1046100"/>
            </a:xfrm>
            <a:prstGeom prst="roundRect">
              <a:avLst>
                <a:gd fmla="val 9231" name="adj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2150" lIns="92150" spcFirstLastPara="1" rIns="92150" wrap="square" tIns="92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650" name="Google Shape;650;p13"/>
            <p:cNvGrpSpPr/>
            <p:nvPr/>
          </p:nvGrpSpPr>
          <p:grpSpPr>
            <a:xfrm>
              <a:off x="376705" y="3286241"/>
              <a:ext cx="740838" cy="724396"/>
              <a:chOff x="316661" y="8017896"/>
              <a:chExt cx="653700" cy="676500"/>
            </a:xfrm>
          </p:grpSpPr>
          <p:sp>
            <p:nvSpPr>
              <p:cNvPr id="651" name="Google Shape;651;p13"/>
              <p:cNvSpPr/>
              <p:nvPr/>
            </p:nvSpPr>
            <p:spPr>
              <a:xfrm>
                <a:off x="316661" y="8017896"/>
                <a:ext cx="653700" cy="676500"/>
              </a:xfrm>
              <a:prstGeom prst="ellipse">
                <a:avLst/>
              </a:prstGeom>
              <a:solidFill>
                <a:srgbClr val="D4F3FF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395481" y="8109633"/>
                <a:ext cx="485700" cy="502500"/>
              </a:xfrm>
              <a:prstGeom prst="ellipse">
                <a:avLst/>
              </a:prstGeom>
              <a:solidFill>
                <a:srgbClr val="A8E1F7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175B7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  <p:sp>
        <p:nvSpPr>
          <p:cNvPr id="653" name="Google Shape;653;p13"/>
          <p:cNvSpPr txBox="1"/>
          <p:nvPr/>
        </p:nvSpPr>
        <p:spPr>
          <a:xfrm>
            <a:off x="971250" y="1511100"/>
            <a:ext cx="51324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the standing position 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 rest, there is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little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flow in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top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the lung but about five times as much flow in the bottom.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54" name="Google Shape;654;p13"/>
          <p:cNvGrpSpPr/>
          <p:nvPr/>
        </p:nvGrpSpPr>
        <p:grpSpPr>
          <a:xfrm>
            <a:off x="345853" y="2613351"/>
            <a:ext cx="5917000" cy="935109"/>
            <a:chOff x="376705" y="3149242"/>
            <a:chExt cx="6719283" cy="1046100"/>
          </a:xfrm>
        </p:grpSpPr>
        <p:sp>
          <p:nvSpPr>
            <p:cNvPr id="655" name="Google Shape;655;p13"/>
            <p:cNvSpPr/>
            <p:nvPr/>
          </p:nvSpPr>
          <p:spPr>
            <a:xfrm>
              <a:off x="810388" y="3149242"/>
              <a:ext cx="6285600" cy="1046100"/>
            </a:xfrm>
            <a:prstGeom prst="roundRect">
              <a:avLst>
                <a:gd fmla="val 9231" name="adj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2150" lIns="92150" spcFirstLastPara="1" rIns="92150" wrap="square" tIns="92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656" name="Google Shape;656;p13"/>
            <p:cNvGrpSpPr/>
            <p:nvPr/>
          </p:nvGrpSpPr>
          <p:grpSpPr>
            <a:xfrm>
              <a:off x="376705" y="3286241"/>
              <a:ext cx="740838" cy="724396"/>
              <a:chOff x="316661" y="8017896"/>
              <a:chExt cx="653700" cy="676500"/>
            </a:xfrm>
          </p:grpSpPr>
          <p:sp>
            <p:nvSpPr>
              <p:cNvPr id="657" name="Google Shape;657;p13"/>
              <p:cNvSpPr/>
              <p:nvPr/>
            </p:nvSpPr>
            <p:spPr>
              <a:xfrm>
                <a:off x="316661" y="8017896"/>
                <a:ext cx="653700" cy="676500"/>
              </a:xfrm>
              <a:prstGeom prst="ellipse">
                <a:avLst/>
              </a:prstGeom>
              <a:solidFill>
                <a:srgbClr val="D4F3FF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395481" y="8109633"/>
                <a:ext cx="485700" cy="502500"/>
              </a:xfrm>
              <a:prstGeom prst="ellipse">
                <a:avLst/>
              </a:prstGeom>
              <a:solidFill>
                <a:srgbClr val="A8E1F7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175B7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  <p:sp>
        <p:nvSpPr>
          <p:cNvPr id="659" name="Google Shape;659;p13"/>
          <p:cNvSpPr txBox="1"/>
          <p:nvPr/>
        </p:nvSpPr>
        <p:spPr>
          <a:xfrm>
            <a:off x="971250" y="2849550"/>
            <a:ext cx="521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blood flow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all parts of the lung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during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exercise</a:t>
            </a:r>
            <a:endParaRPr b="0" i="0" sz="16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60" name="Google Shape;660;p13"/>
          <p:cNvGrpSpPr/>
          <p:nvPr/>
        </p:nvGrpSpPr>
        <p:grpSpPr>
          <a:xfrm>
            <a:off x="424426" y="3896026"/>
            <a:ext cx="5838385" cy="935109"/>
            <a:chOff x="376705" y="3149242"/>
            <a:chExt cx="6719283" cy="1046100"/>
          </a:xfrm>
        </p:grpSpPr>
        <p:sp>
          <p:nvSpPr>
            <p:cNvPr id="661" name="Google Shape;661;p13"/>
            <p:cNvSpPr/>
            <p:nvPr/>
          </p:nvSpPr>
          <p:spPr>
            <a:xfrm>
              <a:off x="810388" y="3149242"/>
              <a:ext cx="6285600" cy="1046100"/>
            </a:xfrm>
            <a:prstGeom prst="roundRect">
              <a:avLst>
                <a:gd fmla="val 9231" name="adj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2150" lIns="92150" spcFirstLastPara="1" rIns="92150" wrap="square" tIns="92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662" name="Google Shape;662;p13"/>
            <p:cNvGrpSpPr/>
            <p:nvPr/>
          </p:nvGrpSpPr>
          <p:grpSpPr>
            <a:xfrm>
              <a:off x="376705" y="3286241"/>
              <a:ext cx="740838" cy="724396"/>
              <a:chOff x="316661" y="8017896"/>
              <a:chExt cx="653700" cy="676500"/>
            </a:xfrm>
          </p:grpSpPr>
          <p:sp>
            <p:nvSpPr>
              <p:cNvPr id="663" name="Google Shape;663;p13"/>
              <p:cNvSpPr/>
              <p:nvPr/>
            </p:nvSpPr>
            <p:spPr>
              <a:xfrm>
                <a:off x="316661" y="8017896"/>
                <a:ext cx="653700" cy="676500"/>
              </a:xfrm>
              <a:prstGeom prst="ellipse">
                <a:avLst/>
              </a:prstGeom>
              <a:solidFill>
                <a:srgbClr val="D4F3FF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395481" y="8109633"/>
                <a:ext cx="485700" cy="502500"/>
              </a:xfrm>
              <a:prstGeom prst="ellipse">
                <a:avLst/>
              </a:prstGeom>
              <a:solidFill>
                <a:srgbClr val="A8E1F7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175B7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  <p:sp>
        <p:nvSpPr>
          <p:cNvPr id="665" name="Google Shape;665;p13"/>
          <p:cNvSpPr txBox="1"/>
          <p:nvPr/>
        </p:nvSpPr>
        <p:spPr>
          <a:xfrm>
            <a:off x="1006699" y="3937800"/>
            <a:ext cx="5340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 major reason for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flow is the </a:t>
            </a: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vascular pressures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rise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enough during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exercise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convert the lung apices from a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zone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2 pattern into a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zone 3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pattern of flow.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666" name="Google Shape;666;p13"/>
          <p:cNvPicPr preferRelativeResize="0"/>
          <p:nvPr/>
        </p:nvPicPr>
        <p:blipFill rotWithShape="1">
          <a:blip r:embed="rId3">
            <a:alphaModFix/>
          </a:blip>
          <a:srcRect b="29719" l="7649" r="7818" t="6544"/>
          <a:stretch/>
        </p:blipFill>
        <p:spPr>
          <a:xfrm>
            <a:off x="6347300" y="1511100"/>
            <a:ext cx="2499925" cy="329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4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Dead space &amp; its effect on ventilation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72" name="Google Shape;672;p14"/>
          <p:cNvSpPr txBox="1"/>
          <p:nvPr>
            <p:ph idx="1" type="subTitle"/>
          </p:nvPr>
        </p:nvSpPr>
        <p:spPr>
          <a:xfrm>
            <a:off x="568097" y="1256654"/>
            <a:ext cx="77808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4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 Anatomical dead space. </a:t>
            </a:r>
            <a:endParaRPr b="1" sz="1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 the volume of air in respiratory conducting pathways.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150 ml = ⅓ of tidal volume.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in dead space expired first.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4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2- Functional dead space. </a:t>
            </a:r>
            <a:endParaRPr b="1" sz="1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Alveoli that tend to act in gas exchange due to collapse or obstruction.        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4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3- physiological dead space.</a:t>
            </a:r>
            <a:endParaRPr b="1" sz="1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summation of alveolar &amp; anatomical dead space.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200"/>
              <a:buFont typeface="Fira Sans Extra Condensed"/>
              <a:buChar char="-"/>
            </a:pPr>
            <a:r>
              <a:rPr b="1" lang="en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Male slides Only </a:t>
            </a:r>
            <a:endParaRPr b="1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673" name="Google Shape;6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5419" y="435300"/>
            <a:ext cx="2899551" cy="44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Ventilation – Perfusion (V/Q) Ratio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79" name="Google Shape;679;p15"/>
          <p:cNvSpPr txBox="1"/>
          <p:nvPr>
            <p:ph idx="1" type="subTitle"/>
          </p:nvPr>
        </p:nvSpPr>
        <p:spPr>
          <a:xfrm>
            <a:off x="7143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V/Q ratio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: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 the ratio of alveolar </a:t>
            </a:r>
            <a:r>
              <a:rPr b="1" lang="en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ventilation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</a:t>
            </a:r>
            <a:r>
              <a:rPr b="1" lang="en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flow </a:t>
            </a:r>
            <a:r>
              <a:rPr b="1" lang="en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minute.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(V) alveolar ventilation at rest = 4.2 L/min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 perfusion-Q ) pulmonary blood flow = </a:t>
            </a:r>
            <a:r>
              <a:rPr b="1" lang="en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right ventricular output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( 5L/min)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 V/Q ratio = 4.2 / 5 = </a:t>
            </a:r>
            <a:r>
              <a:rPr b="1" lang="en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0.84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200"/>
              <a:buFont typeface="Fira Sans Extra Condensed"/>
              <a:buChar char="-"/>
            </a:pPr>
            <a:r>
              <a:rPr b="1" lang="en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ventilation is 80% of value for pulmonary blood flow if tidal volume &amp; cardiac output are normal</a:t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Fira Sans Extra Condensed"/>
              <a:buChar char="-"/>
            </a:pP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Exchange of O2&amp;Co2 is nearly optimal, Alveolar PO2 is 104 mmHg.</a:t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Fira Sans Extra Condensed"/>
              <a:buChar char="-"/>
            </a:pP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PCO2 is 140 mmHg. </a:t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6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Variation in V/Q in the Zones of Lung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85" name="Google Shape;685;p16"/>
          <p:cNvSpPr txBox="1"/>
          <p:nvPr>
            <p:ph idx="1" type="subTitle"/>
          </p:nvPr>
        </p:nvSpPr>
        <p:spPr>
          <a:xfrm>
            <a:off x="714300" y="1324825"/>
            <a:ext cx="3921300" cy="3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Apex is more </a:t>
            </a:r>
            <a:r>
              <a:rPr lang="en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ventilated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than perfused.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Apex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V/Q ratio = </a:t>
            </a:r>
            <a:r>
              <a:rPr lang="en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Moderate degree of physiologic or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 </a:t>
            </a:r>
            <a:r>
              <a:rPr lang="en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 space.</a:t>
            </a:r>
            <a:r>
              <a:rPr lang="en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 mimics dead space )                                        </a:t>
            </a:r>
            <a:endParaRPr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Base is more </a:t>
            </a:r>
            <a:r>
              <a:rPr lang="en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perfused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than ventilated.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Base V/Q ratio = </a:t>
            </a:r>
            <a:r>
              <a:rPr lang="en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0.6</a:t>
            </a: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Physiologic or normal shunt.</a:t>
            </a:r>
            <a:r>
              <a:rPr lang="en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 mimics shunt ) </a:t>
            </a:r>
            <a:endParaRPr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V/Q is uneven in the three zones:                       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■ Average  V/Q ratio = </a:t>
            </a:r>
            <a:r>
              <a:rPr lang="en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0.84</a:t>
            </a: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exercise &amp; lying flat in bed,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V/Q ratio becomes more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homogenous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among different parts of the lung.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86" name="Google Shape;686;p16">
            <a:hlinkClick r:id="rId3"/>
          </p:cNvPr>
          <p:cNvSpPr/>
          <p:nvPr/>
        </p:nvSpPr>
        <p:spPr>
          <a:xfrm>
            <a:off x="34088" y="2261134"/>
            <a:ext cx="595346" cy="554754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6">
            <a:hlinkClick r:id="rId4"/>
          </p:cNvPr>
          <p:cNvSpPr/>
          <p:nvPr/>
        </p:nvSpPr>
        <p:spPr>
          <a:xfrm>
            <a:off x="34088" y="1365959"/>
            <a:ext cx="595346" cy="554754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6">
            <a:hlinkClick r:id="rId5"/>
          </p:cNvPr>
          <p:cNvSpPr/>
          <p:nvPr/>
        </p:nvSpPr>
        <p:spPr>
          <a:xfrm>
            <a:off x="34088" y="3156309"/>
            <a:ext cx="595346" cy="554754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775" y="1027362"/>
            <a:ext cx="3532850" cy="39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7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Alveolar PO2 and PCO2 When V/Q equals = 0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95" name="Google Shape;695;p17"/>
          <p:cNvSpPr txBox="1"/>
          <p:nvPr>
            <p:ph idx="1" type="subTitle"/>
          </p:nvPr>
        </p:nvSpPr>
        <p:spPr>
          <a:xfrm>
            <a:off x="1809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When ( V ) is zero , like in case of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bronchial obstruction , the V/Q ratio will be zero even if there is perfusion ( Q). 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Without alveolar ventilation , air in alveolus = venous return to lungs.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normal venous blood (V ) has a PO2 of 40mmHg and PCO2 of 45mmHg. (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Shunt blood ).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these are the normal partial pressures of O2&amp;Co2 in alveoli that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have blood flow but no ventilation.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solidFill>
                <a:srgbClr val="C27BA0"/>
              </a:solidFill>
            </a:endParaRPr>
          </a:p>
        </p:txBody>
      </p:sp>
      <p:sp>
        <p:nvSpPr>
          <p:cNvPr id="696" name="Google Shape;696;p17"/>
          <p:cNvSpPr txBox="1"/>
          <p:nvPr/>
        </p:nvSpPr>
        <p:spPr>
          <a:xfrm>
            <a:off x="7393153" y="10621"/>
            <a:ext cx="225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female slides only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697" name="Google Shape;6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075" y="2716325"/>
            <a:ext cx="3966450" cy="23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8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Alveolar PO2  and PCO2 When V/Q  ratio equals Infinity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03" name="Google Shape;703;p18"/>
          <p:cNvSpPr txBox="1"/>
          <p:nvPr>
            <p:ph idx="1" type="subTitle"/>
          </p:nvPr>
        </p:nvSpPr>
        <p:spPr>
          <a:xfrm>
            <a:off x="1047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There is ventilation but no perfusion ( Q) , like in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case of pulmonary artery occlusion by thrombus or embolism , so the V/Q ratio will be infinite.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 Extra Condensed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There will be no capillary blood flow to carry O2 or Co2 to alveoli.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inspired air has no O2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the blood, 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 Co2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from the blood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 inspired and humidified air has a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PO2 of 149 mmHg and a PCO2 of 0 mmHg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&amp; these will be the partial pressures of the two gases in alveoli.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704" name="Google Shape;704;p18"/>
          <p:cNvSpPr txBox="1"/>
          <p:nvPr/>
        </p:nvSpPr>
        <p:spPr>
          <a:xfrm>
            <a:off x="7393153" y="10621"/>
            <a:ext cx="225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female slides only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705" name="Google Shape;7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175" y="2878250"/>
            <a:ext cx="3562750" cy="210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Objectives:</a:t>
            </a:r>
            <a:endParaRPr sz="3000"/>
          </a:p>
        </p:txBody>
      </p:sp>
      <p:sp>
        <p:nvSpPr>
          <p:cNvPr id="351" name="Google Shape;351;p2"/>
          <p:cNvSpPr txBox="1"/>
          <p:nvPr/>
        </p:nvSpPr>
        <p:spPr>
          <a:xfrm>
            <a:off x="231106" y="1472673"/>
            <a:ext cx="84087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Fira Sans Extra Condensed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Recognize the high pressure and low pressure circulations supplying the lung</a:t>
            </a:r>
            <a:endParaRPr b="0" i="0" sz="21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Fira Sans Extra Condensed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Identify the meaning of the physiological shunt  in the pulmonary circulation </a:t>
            </a:r>
            <a:endParaRPr b="0" i="0" sz="21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Fira Sans Extra Condensed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State the different lung zones according to the pulmonary blood flow</a:t>
            </a:r>
            <a:endParaRPr b="0" i="0" sz="21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Fira Sans Extra Condensed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Define the V/Q ratio and its regional variation</a:t>
            </a:r>
            <a:endParaRPr b="0" i="0" sz="21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Fira Sans Extra Condensed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Explain the clinical significance of the V/Q ratio</a:t>
            </a:r>
            <a:endParaRPr b="0" i="0" sz="21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Fira Sans Extra Condensed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Describe the abnormal patterns of the V/Q ratio vice, shunt and dead space patterns</a:t>
            </a:r>
            <a:endParaRPr b="0" i="0" sz="21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g10f9226129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25" y="903301"/>
            <a:ext cx="1804350" cy="39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10f9226129a_1_0"/>
          <p:cNvSpPr txBox="1"/>
          <p:nvPr>
            <p:ph type="title"/>
          </p:nvPr>
        </p:nvSpPr>
        <p:spPr>
          <a:xfrm>
            <a:off x="714300" y="206700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the V/Q Ratio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10f9226129a_1_0"/>
          <p:cNvSpPr txBox="1"/>
          <p:nvPr/>
        </p:nvSpPr>
        <p:spPr>
          <a:xfrm>
            <a:off x="415800" y="903300"/>
            <a:ext cx="555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Extra Condensed"/>
              <a:buChar char="-"/>
            </a:pP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Physiological shunt : </a:t>
            </a:r>
            <a:r>
              <a:rPr lang="en" sz="12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total quantitative amount of shunted blood per minute. </a:t>
            </a:r>
            <a:endParaRPr sz="1200"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Fira Sans Extra Condensed"/>
              <a:buChar char="-"/>
            </a:pPr>
            <a:r>
              <a:rPr lang="en" sz="120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any mismatch in ratio result in hypoxia </a:t>
            </a:r>
            <a:endParaRPr sz="1200"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Fira Sans Extra Condensed"/>
              <a:buChar char="-"/>
            </a:pPr>
            <a:r>
              <a:rPr lang="en" sz="120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Main function is determining of of state of oxygenation in body</a:t>
            </a: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13" name="Google Shape;713;g10f9226129a_1_0"/>
          <p:cNvGrpSpPr/>
          <p:nvPr/>
        </p:nvGrpSpPr>
        <p:grpSpPr>
          <a:xfrm>
            <a:off x="817042" y="1984551"/>
            <a:ext cx="1962616" cy="2135253"/>
            <a:chOff x="1830046" y="1146343"/>
            <a:chExt cx="1827900" cy="2399700"/>
          </a:xfrm>
        </p:grpSpPr>
        <p:sp>
          <p:nvSpPr>
            <p:cNvPr id="714" name="Google Shape;714;g10f9226129a_1_0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chemeClr val="accent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g10f9226129a_1_0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chemeClr val="accent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g10f9226129a_1_0"/>
          <p:cNvGrpSpPr/>
          <p:nvPr/>
        </p:nvGrpSpPr>
        <p:grpSpPr>
          <a:xfrm>
            <a:off x="2779667" y="2385958"/>
            <a:ext cx="1886393" cy="2135253"/>
            <a:chOff x="3658096" y="1597469"/>
            <a:chExt cx="1827900" cy="2399700"/>
          </a:xfrm>
        </p:grpSpPr>
        <p:sp>
          <p:nvSpPr>
            <p:cNvPr id="717" name="Google Shape;717;g10f9226129a_1_0"/>
            <p:cNvSpPr/>
            <p:nvPr/>
          </p:nvSpPr>
          <p:spPr>
            <a:xfrm rot="5400000">
              <a:off x="3372196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chemeClr val="accent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g10f9226129a_1_0"/>
            <p:cNvSpPr/>
            <p:nvPr/>
          </p:nvSpPr>
          <p:spPr>
            <a:xfrm flipH="1" rot="10800000">
              <a:off x="3748030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chemeClr val="accent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g10f9226129a_1_0"/>
          <p:cNvGrpSpPr/>
          <p:nvPr/>
        </p:nvGrpSpPr>
        <p:grpSpPr>
          <a:xfrm>
            <a:off x="4666061" y="1984546"/>
            <a:ext cx="1886393" cy="2135253"/>
            <a:chOff x="5485996" y="1146343"/>
            <a:chExt cx="1827900" cy="2399700"/>
          </a:xfrm>
        </p:grpSpPr>
        <p:sp>
          <p:nvSpPr>
            <p:cNvPr id="720" name="Google Shape;720;g10f9226129a_1_0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chemeClr val="accent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g10f9226129a_1_0"/>
            <p:cNvSpPr/>
            <p:nvPr/>
          </p:nvSpPr>
          <p:spPr>
            <a:xfrm flipH="1">
              <a:off x="5574563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chemeClr val="accent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g10f9226129a_1_0"/>
          <p:cNvSpPr txBox="1"/>
          <p:nvPr/>
        </p:nvSpPr>
        <p:spPr>
          <a:xfrm>
            <a:off x="2928313" y="4649100"/>
            <a:ext cx="15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Ratio zero/infinity</a:t>
            </a:r>
            <a:endParaRPr b="1" i="1"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23" name="Google Shape;723;g10f9226129a_1_0"/>
          <p:cNvSpPr txBox="1"/>
          <p:nvPr/>
        </p:nvSpPr>
        <p:spPr>
          <a:xfrm>
            <a:off x="2820675" y="2514600"/>
            <a:ext cx="1804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 exchange of gas through respiratory membrane of affected alveoli</a:t>
            </a:r>
            <a:endParaRPr b="1" sz="18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4" name="Google Shape;724;g10f9226129a_1_0"/>
          <p:cNvSpPr txBox="1"/>
          <p:nvPr/>
        </p:nvSpPr>
        <p:spPr>
          <a:xfrm>
            <a:off x="4814688" y="1584350"/>
            <a:ext cx="15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than normal</a:t>
            </a:r>
            <a:endParaRPr b="1" i="1"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5" name="Google Shape;725;g10f9226129a_1_0"/>
          <p:cNvSpPr txBox="1"/>
          <p:nvPr/>
        </p:nvSpPr>
        <p:spPr>
          <a:xfrm>
            <a:off x="4777950" y="2514600"/>
            <a:ext cx="166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Physiologic dead space , high ventilation &amp; low alveolar blood flow </a:t>
            </a: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6" name="Google Shape;726;g10f9226129a_1_0"/>
          <p:cNvSpPr txBox="1"/>
          <p:nvPr/>
        </p:nvSpPr>
        <p:spPr>
          <a:xfrm>
            <a:off x="1041763" y="1584350"/>
            <a:ext cx="158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 than normal</a:t>
            </a:r>
            <a:endParaRPr b="1" i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7" name="Google Shape;727;g10f9226129a_1_0"/>
          <p:cNvSpPr txBox="1"/>
          <p:nvPr/>
        </p:nvSpPr>
        <p:spPr>
          <a:xfrm>
            <a:off x="855150" y="2514600"/>
            <a:ext cx="1886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Part of venous blood pass through pulmonary veins without oxygenated ( shunted blood )</a:t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0"/>
          <p:cNvSpPr txBox="1"/>
          <p:nvPr>
            <p:ph type="title"/>
          </p:nvPr>
        </p:nvSpPr>
        <p:spPr>
          <a:xfrm>
            <a:off x="714300" y="228175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Abnormalities of the V/Q Ratio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33" name="Google Shape;7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40" y="2984025"/>
            <a:ext cx="3622775" cy="21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8675" y="2984025"/>
            <a:ext cx="4381975" cy="215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20"/>
          <p:cNvGrpSpPr/>
          <p:nvPr/>
        </p:nvGrpSpPr>
        <p:grpSpPr>
          <a:xfrm>
            <a:off x="334350" y="2284127"/>
            <a:ext cx="5917001" cy="575250"/>
            <a:chOff x="376705" y="3149242"/>
            <a:chExt cx="6719283" cy="1046100"/>
          </a:xfrm>
        </p:grpSpPr>
        <p:sp>
          <p:nvSpPr>
            <p:cNvPr id="736" name="Google Shape;736;p20"/>
            <p:cNvSpPr/>
            <p:nvPr/>
          </p:nvSpPr>
          <p:spPr>
            <a:xfrm>
              <a:off x="810388" y="3149242"/>
              <a:ext cx="6285600" cy="1046100"/>
            </a:xfrm>
            <a:prstGeom prst="roundRect">
              <a:avLst>
                <a:gd fmla="val 9231" name="adj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2150" lIns="92150" spcFirstLastPara="1" rIns="92150" wrap="square" tIns="92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737" name="Google Shape;737;p20"/>
            <p:cNvGrpSpPr/>
            <p:nvPr/>
          </p:nvGrpSpPr>
          <p:grpSpPr>
            <a:xfrm>
              <a:off x="376705" y="3286243"/>
              <a:ext cx="740838" cy="724396"/>
              <a:chOff x="316661" y="8017896"/>
              <a:chExt cx="653700" cy="676500"/>
            </a:xfrm>
          </p:grpSpPr>
          <p:sp>
            <p:nvSpPr>
              <p:cNvPr id="738" name="Google Shape;738;p20"/>
              <p:cNvSpPr/>
              <p:nvPr/>
            </p:nvSpPr>
            <p:spPr>
              <a:xfrm>
                <a:off x="316661" y="8017896"/>
                <a:ext cx="653700" cy="676500"/>
              </a:xfrm>
              <a:prstGeom prst="ellipse">
                <a:avLst/>
              </a:prstGeom>
              <a:solidFill>
                <a:srgbClr val="D4F3FF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395481" y="8109633"/>
                <a:ext cx="485700" cy="502500"/>
              </a:xfrm>
              <a:prstGeom prst="ellipse">
                <a:avLst/>
              </a:prstGeom>
              <a:solidFill>
                <a:srgbClr val="A8E1F7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175B7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  <p:grpSp>
        <p:nvGrpSpPr>
          <p:cNvPr id="740" name="Google Shape;740;p20"/>
          <p:cNvGrpSpPr/>
          <p:nvPr/>
        </p:nvGrpSpPr>
        <p:grpSpPr>
          <a:xfrm>
            <a:off x="334350" y="1552477"/>
            <a:ext cx="5917001" cy="575250"/>
            <a:chOff x="376705" y="3149242"/>
            <a:chExt cx="6719283" cy="1046100"/>
          </a:xfrm>
        </p:grpSpPr>
        <p:sp>
          <p:nvSpPr>
            <p:cNvPr id="741" name="Google Shape;741;p20"/>
            <p:cNvSpPr/>
            <p:nvPr/>
          </p:nvSpPr>
          <p:spPr>
            <a:xfrm>
              <a:off x="810388" y="3149242"/>
              <a:ext cx="6285600" cy="1046100"/>
            </a:xfrm>
            <a:prstGeom prst="roundRect">
              <a:avLst>
                <a:gd fmla="val 9231" name="adj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2150" lIns="92150" spcFirstLastPara="1" rIns="92150" wrap="square" tIns="92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376705" y="3286243"/>
              <a:ext cx="740838" cy="724396"/>
              <a:chOff x="316661" y="8017896"/>
              <a:chExt cx="653700" cy="676500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316661" y="8017896"/>
                <a:ext cx="653700" cy="676500"/>
              </a:xfrm>
              <a:prstGeom prst="ellipse">
                <a:avLst/>
              </a:prstGeom>
              <a:solidFill>
                <a:srgbClr val="D4F3FF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95481" y="8109633"/>
                <a:ext cx="485700" cy="502500"/>
              </a:xfrm>
              <a:prstGeom prst="ellipse">
                <a:avLst/>
              </a:prstGeom>
              <a:solidFill>
                <a:srgbClr val="A8E1F7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175B7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  <p:grpSp>
        <p:nvGrpSpPr>
          <p:cNvPr id="745" name="Google Shape;745;p20"/>
          <p:cNvGrpSpPr/>
          <p:nvPr/>
        </p:nvGrpSpPr>
        <p:grpSpPr>
          <a:xfrm>
            <a:off x="334350" y="836702"/>
            <a:ext cx="5917001" cy="575250"/>
            <a:chOff x="376705" y="3149242"/>
            <a:chExt cx="6719283" cy="1046100"/>
          </a:xfrm>
        </p:grpSpPr>
        <p:sp>
          <p:nvSpPr>
            <p:cNvPr id="746" name="Google Shape;746;p20"/>
            <p:cNvSpPr/>
            <p:nvPr/>
          </p:nvSpPr>
          <p:spPr>
            <a:xfrm>
              <a:off x="810388" y="3149242"/>
              <a:ext cx="6285600" cy="1046100"/>
            </a:xfrm>
            <a:prstGeom prst="roundRect">
              <a:avLst>
                <a:gd fmla="val 9231" name="adj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2150" lIns="92150" spcFirstLastPara="1" rIns="92150" wrap="square" tIns="92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747" name="Google Shape;747;p20"/>
            <p:cNvGrpSpPr/>
            <p:nvPr/>
          </p:nvGrpSpPr>
          <p:grpSpPr>
            <a:xfrm>
              <a:off x="376705" y="3286243"/>
              <a:ext cx="740838" cy="724396"/>
              <a:chOff x="316661" y="8017896"/>
              <a:chExt cx="653700" cy="676500"/>
            </a:xfrm>
          </p:grpSpPr>
          <p:sp>
            <p:nvSpPr>
              <p:cNvPr id="748" name="Google Shape;748;p20"/>
              <p:cNvSpPr/>
              <p:nvPr/>
            </p:nvSpPr>
            <p:spPr>
              <a:xfrm>
                <a:off x="316661" y="8017896"/>
                <a:ext cx="653700" cy="676500"/>
              </a:xfrm>
              <a:prstGeom prst="ellipse">
                <a:avLst/>
              </a:prstGeom>
              <a:solidFill>
                <a:srgbClr val="D4F3FF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95481" y="8109633"/>
                <a:ext cx="485700" cy="502500"/>
              </a:xfrm>
              <a:prstGeom prst="ellipse">
                <a:avLst/>
              </a:prstGeom>
              <a:solidFill>
                <a:srgbClr val="A8E1F7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175B7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  <p:sp>
        <p:nvSpPr>
          <p:cNvPr id="750" name="Google Shape;750;p20"/>
          <p:cNvSpPr txBox="1"/>
          <p:nvPr/>
        </p:nvSpPr>
        <p:spPr>
          <a:xfrm>
            <a:off x="995450" y="844325"/>
            <a:ext cx="45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Changes in V/Q ratio can be caused by changes in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ventilation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or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perfusion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or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both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51" name="Google Shape;751;p20"/>
          <p:cNvSpPr txBox="1"/>
          <p:nvPr/>
        </p:nvSpPr>
        <p:spPr>
          <a:xfrm>
            <a:off x="1071650" y="1461075"/>
            <a:ext cx="45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obstruction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→ alveolar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ventilation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is affected (shunt).</a:t>
            </a:r>
            <a:r>
              <a:rPr lang="en" sz="12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 = 0 ) </a:t>
            </a:r>
            <a:endParaRPr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2" name="Google Shape;752;p20"/>
          <p:cNvSpPr txBox="1"/>
          <p:nvPr/>
        </p:nvSpPr>
        <p:spPr>
          <a:xfrm>
            <a:off x="1026050" y="2371225"/>
            <a:ext cx="453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embolism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→  </a:t>
            </a:r>
            <a:r>
              <a:rPr b="1"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perfusion</a:t>
            </a:r>
            <a:r>
              <a:rPr lang="en" sz="12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is affected (dead space).</a:t>
            </a:r>
            <a:r>
              <a:rPr lang="en" sz="12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 = infinity ) 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1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Effects of V/Q abnormalities on PO2 and Pco2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58" name="Google Shape;758;p21"/>
          <p:cNvSpPr txBox="1"/>
          <p:nvPr>
            <p:ph idx="1" type="subTitle"/>
          </p:nvPr>
        </p:nvSpPr>
        <p:spPr>
          <a:xfrm>
            <a:off x="837008" y="1083942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759" name="Google Shape;7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0" y="1083950"/>
            <a:ext cx="7715401" cy="38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0f9226129a_1_354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V/Q mismatch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5" name="Google Shape;765;g10f9226129a_1_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1501" y="1242750"/>
            <a:ext cx="2298300" cy="360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766" name="Google Shape;766;g10f9226129a_1_354"/>
          <p:cNvGrpSpPr/>
          <p:nvPr/>
        </p:nvGrpSpPr>
        <p:grpSpPr>
          <a:xfrm>
            <a:off x="299220" y="1242756"/>
            <a:ext cx="5219944" cy="3463237"/>
            <a:chOff x="2253298" y="2428317"/>
            <a:chExt cx="948701" cy="935378"/>
          </a:xfrm>
        </p:grpSpPr>
        <p:sp>
          <p:nvSpPr>
            <p:cNvPr id="767" name="Google Shape;767;g10f9226129a_1_354"/>
            <p:cNvSpPr/>
            <p:nvPr/>
          </p:nvSpPr>
          <p:spPr>
            <a:xfrm>
              <a:off x="2418065" y="2799334"/>
              <a:ext cx="619167" cy="193359"/>
            </a:xfrm>
            <a:custGeom>
              <a:rect b="b" l="l" r="r" t="t"/>
              <a:pathLst>
                <a:path extrusionOk="0" h="36397" w="116549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Causes of V/Q dismatch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8" name="Google Shape;768;g10f9226129a_1_354"/>
            <p:cNvSpPr/>
            <p:nvPr/>
          </p:nvSpPr>
          <p:spPr>
            <a:xfrm>
              <a:off x="2373234" y="2761962"/>
              <a:ext cx="248482" cy="268106"/>
            </a:xfrm>
            <a:custGeom>
              <a:rect b="b" l="l" r="r" t="t"/>
              <a:pathLst>
                <a:path extrusionOk="0" h="50467" w="46773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9" name="Google Shape;769;g10f9226129a_1_354"/>
            <p:cNvSpPr/>
            <p:nvPr/>
          </p:nvSpPr>
          <p:spPr>
            <a:xfrm>
              <a:off x="2726356" y="3024889"/>
              <a:ext cx="2582" cy="99328"/>
            </a:xfrm>
            <a:custGeom>
              <a:rect b="b" l="l" r="r" t="t"/>
              <a:pathLst>
                <a:path extrusionOk="0" h="18697" w="486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0" name="Google Shape;770;g10f9226129a_1_354"/>
            <p:cNvSpPr/>
            <p:nvPr/>
          </p:nvSpPr>
          <p:spPr>
            <a:xfrm>
              <a:off x="2785174" y="3024884"/>
              <a:ext cx="287220" cy="99333"/>
            </a:xfrm>
            <a:custGeom>
              <a:rect b="b" l="l" r="r" t="t"/>
              <a:pathLst>
                <a:path extrusionOk="0" h="18698" w="54065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1" name="Google Shape;771;g10f9226129a_1_354"/>
            <p:cNvSpPr/>
            <p:nvPr/>
          </p:nvSpPr>
          <p:spPr>
            <a:xfrm>
              <a:off x="2382903" y="3024884"/>
              <a:ext cx="287215" cy="99333"/>
            </a:xfrm>
            <a:custGeom>
              <a:rect b="b" l="l" r="r" t="t"/>
              <a:pathLst>
                <a:path extrusionOk="0" h="18698" w="54064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2" name="Google Shape;772;g10f9226129a_1_354"/>
            <p:cNvSpPr/>
            <p:nvPr/>
          </p:nvSpPr>
          <p:spPr>
            <a:xfrm>
              <a:off x="2596756" y="3151259"/>
              <a:ext cx="261784" cy="212436"/>
            </a:xfrm>
            <a:custGeom>
              <a:rect b="b" l="l" r="r" t="t"/>
              <a:pathLst>
                <a:path extrusionOk="0" h="39988" w="49277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Airway obstruction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" name="Google Shape;773;g10f9226129a_1_354"/>
            <p:cNvSpPr/>
            <p:nvPr/>
          </p:nvSpPr>
          <p:spPr>
            <a:xfrm>
              <a:off x="2940204" y="3151259"/>
              <a:ext cx="261795" cy="212436"/>
            </a:xfrm>
            <a:custGeom>
              <a:rect b="b" l="l" r="r" t="t"/>
              <a:pathLst>
                <a:path extrusionOk="0" h="39988" w="49279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Chronic bronchitis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4" name="Google Shape;774;g10f9226129a_1_354"/>
            <p:cNvSpPr/>
            <p:nvPr/>
          </p:nvSpPr>
          <p:spPr>
            <a:xfrm>
              <a:off x="2253298" y="3151259"/>
              <a:ext cx="261795" cy="212436"/>
            </a:xfrm>
            <a:custGeom>
              <a:rect b="b" l="l" r="r" t="t"/>
              <a:pathLst>
                <a:path extrusionOk="0" h="39988" w="49279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COPD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5" name="Google Shape;775;g10f9226129a_1_354"/>
            <p:cNvSpPr/>
            <p:nvPr/>
          </p:nvSpPr>
          <p:spPr>
            <a:xfrm>
              <a:off x="2718685" y="3113966"/>
              <a:ext cx="17919" cy="17924"/>
            </a:xfrm>
            <a:custGeom>
              <a:rect b="b" l="l" r="r" t="t"/>
              <a:pathLst>
                <a:path extrusionOk="0" h="3374" w="3373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6" name="Google Shape;776;g10f9226129a_1_354"/>
            <p:cNvSpPr/>
            <p:nvPr/>
          </p:nvSpPr>
          <p:spPr>
            <a:xfrm>
              <a:off x="3062128" y="3113966"/>
              <a:ext cx="17924" cy="17924"/>
            </a:xfrm>
            <a:custGeom>
              <a:rect b="b" l="l" r="r" t="t"/>
              <a:pathLst>
                <a:path extrusionOk="0" h="3374" w="3374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7" name="Google Shape;777;g10f9226129a_1_354"/>
            <p:cNvSpPr/>
            <p:nvPr/>
          </p:nvSpPr>
          <p:spPr>
            <a:xfrm>
              <a:off x="2375226" y="3113966"/>
              <a:ext cx="17924" cy="17924"/>
            </a:xfrm>
            <a:custGeom>
              <a:rect b="b" l="l" r="r" t="t"/>
              <a:pathLst>
                <a:path extrusionOk="0" h="3374" w="3374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8" name="Google Shape;778;g10f9226129a_1_354"/>
            <p:cNvSpPr/>
            <p:nvPr/>
          </p:nvSpPr>
          <p:spPr>
            <a:xfrm>
              <a:off x="2718685" y="3017224"/>
              <a:ext cx="17919" cy="17919"/>
            </a:xfrm>
            <a:custGeom>
              <a:rect b="b" l="l" r="r" t="t"/>
              <a:pathLst>
                <a:path extrusionOk="0" h="3373" w="3373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9" name="Google Shape;779;g10f9226129a_1_354"/>
            <p:cNvSpPr/>
            <p:nvPr/>
          </p:nvSpPr>
          <p:spPr>
            <a:xfrm>
              <a:off x="2777509" y="3017224"/>
              <a:ext cx="17914" cy="17919"/>
            </a:xfrm>
            <a:custGeom>
              <a:rect b="b" l="l" r="r" t="t"/>
              <a:pathLst>
                <a:path extrusionOk="0" h="3373" w="3372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0" name="Google Shape;780;g10f9226129a_1_354"/>
            <p:cNvSpPr/>
            <p:nvPr/>
          </p:nvSpPr>
          <p:spPr>
            <a:xfrm>
              <a:off x="2659856" y="3017224"/>
              <a:ext cx="17914" cy="17919"/>
            </a:xfrm>
            <a:custGeom>
              <a:rect b="b" l="l" r="r" t="t"/>
              <a:pathLst>
                <a:path extrusionOk="0" h="3373" w="3372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1" name="Google Shape;781;g10f9226129a_1_354"/>
            <p:cNvSpPr/>
            <p:nvPr/>
          </p:nvSpPr>
          <p:spPr>
            <a:xfrm>
              <a:off x="2726356" y="2667807"/>
              <a:ext cx="2582" cy="99322"/>
            </a:xfrm>
            <a:custGeom>
              <a:rect b="b" l="l" r="r" t="t"/>
              <a:pathLst>
                <a:path extrusionOk="0" h="18696" w="486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2" name="Google Shape;782;g10f9226129a_1_354"/>
            <p:cNvSpPr/>
            <p:nvPr/>
          </p:nvSpPr>
          <p:spPr>
            <a:xfrm>
              <a:off x="2785174" y="2667796"/>
              <a:ext cx="287210" cy="99333"/>
            </a:xfrm>
            <a:custGeom>
              <a:rect b="b" l="l" r="r" t="t"/>
              <a:pathLst>
                <a:path extrusionOk="0" h="18698" w="54063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3" name="Google Shape;783;g10f9226129a_1_354"/>
            <p:cNvSpPr/>
            <p:nvPr/>
          </p:nvSpPr>
          <p:spPr>
            <a:xfrm>
              <a:off x="2382892" y="2667796"/>
              <a:ext cx="287226" cy="99333"/>
            </a:xfrm>
            <a:custGeom>
              <a:rect b="b" l="l" r="r" t="t"/>
              <a:pathLst>
                <a:path extrusionOk="0" h="18698" w="54066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4" name="Google Shape;784;g10f9226129a_1_354"/>
            <p:cNvSpPr/>
            <p:nvPr/>
          </p:nvSpPr>
          <p:spPr>
            <a:xfrm>
              <a:off x="2596756" y="2428317"/>
              <a:ext cx="261784" cy="212447"/>
            </a:xfrm>
            <a:custGeom>
              <a:rect b="b" l="l" r="r" t="t"/>
              <a:pathLst>
                <a:path extrusionOk="0" h="39990" w="49277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Pneumonia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5" name="Google Shape;785;g10f9226129a_1_354"/>
            <p:cNvSpPr/>
            <p:nvPr/>
          </p:nvSpPr>
          <p:spPr>
            <a:xfrm>
              <a:off x="2940204" y="2428317"/>
              <a:ext cx="261795" cy="212447"/>
            </a:xfrm>
            <a:custGeom>
              <a:rect b="b" l="l" r="r" t="t"/>
              <a:pathLst>
                <a:path extrusionOk="0" h="39990" w="49279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Asthma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6" name="Google Shape;786;g10f9226129a_1_354"/>
            <p:cNvSpPr/>
            <p:nvPr/>
          </p:nvSpPr>
          <p:spPr>
            <a:xfrm>
              <a:off x="2253298" y="2428317"/>
              <a:ext cx="261795" cy="212447"/>
            </a:xfrm>
            <a:custGeom>
              <a:rect b="b" l="l" r="r" t="t"/>
              <a:pathLst>
                <a:path extrusionOk="0" h="39990" w="49279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Pulmonary edema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7" name="Google Shape;787;g10f9226129a_1_354"/>
            <p:cNvSpPr/>
            <p:nvPr/>
          </p:nvSpPr>
          <p:spPr>
            <a:xfrm>
              <a:off x="2718685" y="2660136"/>
              <a:ext cx="17919" cy="17919"/>
            </a:xfrm>
            <a:custGeom>
              <a:rect b="b" l="l" r="r" t="t"/>
              <a:pathLst>
                <a:path extrusionOk="0" h="3373" w="3373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8" name="Google Shape;788;g10f9226129a_1_354"/>
            <p:cNvSpPr/>
            <p:nvPr/>
          </p:nvSpPr>
          <p:spPr>
            <a:xfrm>
              <a:off x="3062128" y="2660136"/>
              <a:ext cx="17924" cy="17919"/>
            </a:xfrm>
            <a:custGeom>
              <a:rect b="b" l="l" r="r" t="t"/>
              <a:pathLst>
                <a:path extrusionOk="0" h="3373" w="3374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9" name="Google Shape;789;g10f9226129a_1_354"/>
            <p:cNvSpPr/>
            <p:nvPr/>
          </p:nvSpPr>
          <p:spPr>
            <a:xfrm>
              <a:off x="2375226" y="2660136"/>
              <a:ext cx="17924" cy="17919"/>
            </a:xfrm>
            <a:custGeom>
              <a:rect b="b" l="l" r="r" t="t"/>
              <a:pathLst>
                <a:path extrusionOk="0" h="3373" w="3374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0" name="Google Shape;790;g10f9226129a_1_354"/>
            <p:cNvSpPr/>
            <p:nvPr/>
          </p:nvSpPr>
          <p:spPr>
            <a:xfrm>
              <a:off x="2718685" y="2756878"/>
              <a:ext cx="17919" cy="17919"/>
            </a:xfrm>
            <a:custGeom>
              <a:rect b="b" l="l" r="r" t="t"/>
              <a:pathLst>
                <a:path extrusionOk="0" h="3373" w="3373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1" name="Google Shape;791;g10f9226129a_1_354"/>
            <p:cNvSpPr/>
            <p:nvPr/>
          </p:nvSpPr>
          <p:spPr>
            <a:xfrm>
              <a:off x="2777509" y="2756878"/>
              <a:ext cx="17914" cy="17919"/>
            </a:xfrm>
            <a:custGeom>
              <a:rect b="b" l="l" r="r" t="t"/>
              <a:pathLst>
                <a:path extrusionOk="0" h="3373" w="3372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2" name="Google Shape;792;g10f9226129a_1_354"/>
            <p:cNvSpPr/>
            <p:nvPr/>
          </p:nvSpPr>
          <p:spPr>
            <a:xfrm>
              <a:off x="2659856" y="2756878"/>
              <a:ext cx="17914" cy="17919"/>
            </a:xfrm>
            <a:custGeom>
              <a:rect b="b" l="l" r="r" t="t"/>
              <a:pathLst>
                <a:path extrusionOk="0" h="3373" w="3372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3" name="Google Shape;793;g10f9226129a_1_354"/>
            <p:cNvSpPr/>
            <p:nvPr/>
          </p:nvSpPr>
          <p:spPr>
            <a:xfrm>
              <a:off x="2833559" y="2761962"/>
              <a:ext cx="248503" cy="268106"/>
            </a:xfrm>
            <a:custGeom>
              <a:rect b="b" l="l" r="r" t="t"/>
              <a:pathLst>
                <a:path extrusionOk="0" h="50467" w="46777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94" name="Google Shape;794;g10f9226129a_1_354"/>
          <p:cNvSpPr txBox="1"/>
          <p:nvPr/>
        </p:nvSpPr>
        <p:spPr>
          <a:xfrm>
            <a:off x="7651950" y="0"/>
            <a:ext cx="22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Female slide only</a:t>
            </a:r>
            <a:endParaRPr b="1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5" name="Google Shape;795;g10f9226129a_1_354"/>
          <p:cNvSpPr/>
          <p:nvPr/>
        </p:nvSpPr>
        <p:spPr>
          <a:xfrm>
            <a:off x="8429800" y="2473950"/>
            <a:ext cx="714000" cy="27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g10f9226129a_1_354"/>
          <p:cNvSpPr/>
          <p:nvPr/>
        </p:nvSpPr>
        <p:spPr>
          <a:xfrm rot="-5400000">
            <a:off x="7172500" y="3811050"/>
            <a:ext cx="714000" cy="27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g10f9226129a_1_354"/>
          <p:cNvSpPr/>
          <p:nvPr/>
        </p:nvSpPr>
        <p:spPr>
          <a:xfrm rot="-6871778">
            <a:off x="7782061" y="3858728"/>
            <a:ext cx="713935" cy="27958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g10f9226129a_1_354"/>
          <p:cNvSpPr/>
          <p:nvPr/>
        </p:nvSpPr>
        <p:spPr>
          <a:xfrm rot="-5400000">
            <a:off x="5671100" y="4468275"/>
            <a:ext cx="342900" cy="6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g10f9226129a_1_354"/>
          <p:cNvSpPr/>
          <p:nvPr/>
        </p:nvSpPr>
        <p:spPr>
          <a:xfrm rot="-5400000">
            <a:off x="5494875" y="4620675"/>
            <a:ext cx="342900" cy="6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Abnormal V/Q Ratio in COPD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05" name="Google Shape;805;p23"/>
          <p:cNvSpPr txBox="1"/>
          <p:nvPr>
            <p:ph idx="1" type="subTitle"/>
          </p:nvPr>
        </p:nvSpPr>
        <p:spPr>
          <a:xfrm>
            <a:off x="186325" y="1179375"/>
            <a:ext cx="6399000" cy="3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 Extra Condensed"/>
              <a:buChar char="-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Eg: Chronic smokers with emphysema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 Extra Condensed"/>
              <a:buChar char="-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COPD: bronchial obstruction in some areas &amp; destruction of alveolar septa in other areas with patent alveoli.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COPD patients have some areas of the lung exhibit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serious physiologic shunt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&amp; other areas serious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physiologic dead space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 Extra Condensed"/>
              <a:buChar char="-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Both conditions tremendously decrease the effectiveness of the lungs as gas exchange organs → as little as 10% of  normal.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COPD  is the most prevalent cause of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disability today.         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806" name="Google Shape;8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8675" y="1179375"/>
            <a:ext cx="1711025" cy="30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4"/>
          <p:cNvSpPr txBox="1"/>
          <p:nvPr>
            <p:ph type="title"/>
          </p:nvPr>
        </p:nvSpPr>
        <p:spPr>
          <a:xfrm>
            <a:off x="5564400" y="2575500"/>
            <a:ext cx="286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Clinical Application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12" name="Google Shape;812;p24"/>
          <p:cNvSpPr txBox="1"/>
          <p:nvPr>
            <p:ph idx="1" type="subTitle"/>
          </p:nvPr>
        </p:nvSpPr>
        <p:spPr>
          <a:xfrm>
            <a:off x="5564400" y="3110325"/>
            <a:ext cx="2865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813" name="Google Shape;8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6650"/>
            <a:ext cx="9228375" cy="3936851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24"/>
          <p:cNvSpPr txBox="1"/>
          <p:nvPr/>
        </p:nvSpPr>
        <p:spPr>
          <a:xfrm>
            <a:off x="6741215" y="8"/>
            <a:ext cx="225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</a:t>
            </a:r>
            <a:r>
              <a:rPr b="1" lang="en" sz="1700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male </a:t>
            </a:r>
            <a:r>
              <a:rPr b="1" i="0" lang="en" sz="17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slides only</a:t>
            </a:r>
            <a:r>
              <a:rPr b="0" i="0" lang="en" sz="17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7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5" name="Google Shape;815;p24"/>
          <p:cNvSpPr txBox="1"/>
          <p:nvPr>
            <p:ph type="title"/>
          </p:nvPr>
        </p:nvSpPr>
        <p:spPr>
          <a:xfrm>
            <a:off x="337400" y="4464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Clinical Application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MCQ                                                                                    </a:t>
            </a:r>
            <a:r>
              <a:rPr b="0" lang="en" sz="1200">
                <a:solidFill>
                  <a:srgbClr val="999999"/>
                </a:solidFill>
              </a:rPr>
              <a:t>1 A   2.B   3.C   4.A </a:t>
            </a:r>
            <a:endParaRPr b="0" sz="1200">
              <a:solidFill>
                <a:srgbClr val="999999"/>
              </a:solidFill>
            </a:endParaRPr>
          </a:p>
        </p:txBody>
      </p:sp>
      <p:graphicFrame>
        <p:nvGraphicFramePr>
          <p:cNvPr id="821" name="Google Shape;821;p25"/>
          <p:cNvGraphicFramePr/>
          <p:nvPr/>
        </p:nvGraphicFramePr>
        <p:xfrm>
          <a:off x="7143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{5E301BEB-E6DF-4CAB-A0E7-39048B4D1BE7}</a:tableStyleId>
              </a:tblPr>
              <a:tblGrid>
                <a:gridCol w="1958175"/>
                <a:gridCol w="1958175"/>
                <a:gridCol w="1958175"/>
                <a:gridCol w="1958175"/>
              </a:tblGrid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1.Example of abnormal shunt is ?</a:t>
                      </a:r>
                      <a:endParaRPr sz="16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A) Right to left 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B) Left to right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C)Right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D) Left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2. </a:t>
                      </a:r>
                      <a:r>
                        <a:rPr lang="en" sz="16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The blood flow in all parts of the lung …………….during exercise ?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A) decrease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B) increase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C) doesn’t change 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D) stop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3. Apex in zone 1 with V/Q ratio = 3 is ?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lphaUcParenR"/>
                      </a:pPr>
                      <a:r>
                        <a:rPr lang="en" sz="1400" u="none" cap="none" strike="noStrike"/>
                        <a:t>less ventilated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B) more perfused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C) mimics dead space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D) mimics shunt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4. A patient comes with asthma , what would be the affected process ?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Alveolar ventilation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Perfusion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Both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None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22" name="Google Shape;822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075" y="231625"/>
            <a:ext cx="615599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25"/>
          <p:cNvSpPr txBox="1"/>
          <p:nvPr/>
        </p:nvSpPr>
        <p:spPr>
          <a:xfrm>
            <a:off x="4272950" y="231625"/>
            <a:ext cx="18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more questions please click on the icon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6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SAQ</a:t>
            </a:r>
            <a:endParaRPr sz="3000"/>
          </a:p>
        </p:txBody>
      </p:sp>
      <p:sp>
        <p:nvSpPr>
          <p:cNvPr id="829" name="Google Shape;829;p26"/>
          <p:cNvSpPr txBox="1"/>
          <p:nvPr/>
        </p:nvSpPr>
        <p:spPr>
          <a:xfrm>
            <a:off x="287092" y="1494124"/>
            <a:ext cx="7198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Q1) Enumerate the type of pulmonary circulations and what they supplies?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0" name="Google Shape;830;p26"/>
          <p:cNvSpPr txBox="1"/>
          <p:nvPr/>
        </p:nvSpPr>
        <p:spPr>
          <a:xfrm>
            <a:off x="287103" y="2789018"/>
            <a:ext cx="7198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Q3) Enumerate the factors of regulation of pulmonary blood flow ?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1" name="Google Shape;831;p26"/>
          <p:cNvSpPr txBox="1"/>
          <p:nvPr/>
        </p:nvSpPr>
        <p:spPr>
          <a:xfrm>
            <a:off x="287096" y="2141587"/>
            <a:ext cx="7198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Q2) what is the Causes of V/Q mismatch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2" name="Google Shape;832;p26"/>
          <p:cNvSpPr txBox="1"/>
          <p:nvPr/>
        </p:nvSpPr>
        <p:spPr>
          <a:xfrm>
            <a:off x="258300" y="3824138"/>
            <a:ext cx="8703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1)High-pressure/low-flow circulation, Supplies systemic arterial blood to Trachea ,Bronchial tree ,Supporting tissues of lung ,0uter coats</a:t>
            </a:r>
            <a:endParaRPr b="0" i="0" sz="12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Low-pressure/high-flow circulation , Supplies venous blood from all parts of the body to alveolar capillaries</a:t>
            </a:r>
            <a:endParaRPr b="0" i="0" sz="12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3" name="Google Shape;833;p26"/>
          <p:cNvSpPr txBox="1"/>
          <p:nvPr/>
        </p:nvSpPr>
        <p:spPr>
          <a:xfrm>
            <a:off x="287100" y="4298335"/>
            <a:ext cx="8021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2) COPD,Pneumonia,Asthma,Pulmonary edema</a:t>
            </a:r>
            <a:endParaRPr b="0" i="0" sz="12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4" name="Google Shape;834;p26"/>
          <p:cNvSpPr txBox="1"/>
          <p:nvPr/>
        </p:nvSpPr>
        <p:spPr>
          <a:xfrm>
            <a:off x="287096" y="4665818"/>
            <a:ext cx="8021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3) Cardiac output,Decreased alveolar oxygen,Chemical factors,vasoconstrictor or dilator,Hydrostatic pressure</a:t>
            </a:r>
            <a:endParaRPr b="0" i="0" sz="1200" u="none" cap="none" strike="noStrike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7"/>
          <p:cNvSpPr txBox="1"/>
          <p:nvPr/>
        </p:nvSpPr>
        <p:spPr>
          <a:xfrm>
            <a:off x="1870952" y="1162525"/>
            <a:ext cx="54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Deema aljuribah       Mishal Alsuwayegh        </a:t>
            </a:r>
            <a:r>
              <a:rPr b="1" i="0" lang="en" sz="1700" u="none" cap="none" strike="noStrike">
                <a:solidFill>
                  <a:schemeClr val="accent1"/>
                </a:solidFill>
                <a:highlight>
                  <a:srgbClr val="A4C2F4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Waleed Alrashoud</a:t>
            </a:r>
            <a:endParaRPr b="1" i="0" sz="1700" u="none" cap="none" strike="noStrike">
              <a:solidFill>
                <a:schemeClr val="accent1"/>
              </a:solidFill>
              <a:highlight>
                <a:srgbClr val="A4C2F4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0" name="Google Shape;840;p27"/>
          <p:cNvSpPr txBox="1"/>
          <p:nvPr/>
        </p:nvSpPr>
        <p:spPr>
          <a:xfrm>
            <a:off x="849251" y="2224525"/>
            <a:ext cx="3141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Maram Beyari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Raghad Alnadeef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Hend Almogary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Farah Alfayez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Kadi Khalid aldoosari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Farah mohammed Alqazlan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Ghada Binslmah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Shatha Alshabani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highlight>
                  <a:srgbClr val="A4C2F4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Jana alhazmi</a:t>
            </a:r>
            <a:endParaRPr sz="1500">
              <a:solidFill>
                <a:schemeClr val="accent1"/>
              </a:solidFill>
              <a:highlight>
                <a:srgbClr val="A4C2F4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1" name="Google Shape;841;p27"/>
          <p:cNvSpPr txBox="1"/>
          <p:nvPr/>
        </p:nvSpPr>
        <p:spPr>
          <a:xfrm>
            <a:off x="2580897" y="632080"/>
            <a:ext cx="3982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leaders </a:t>
            </a:r>
            <a:endParaRPr b="1" i="0" sz="28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2" name="Google Shape;842;p27"/>
          <p:cNvSpPr txBox="1"/>
          <p:nvPr/>
        </p:nvSpPr>
        <p:spPr>
          <a:xfrm>
            <a:off x="2580897" y="1606828"/>
            <a:ext cx="3982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members </a:t>
            </a:r>
            <a:endParaRPr b="1" i="0" sz="28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3" name="Google Shape;843;p27"/>
          <p:cNvSpPr txBox="1"/>
          <p:nvPr/>
        </p:nvSpPr>
        <p:spPr>
          <a:xfrm>
            <a:off x="3076957" y="2224515"/>
            <a:ext cx="2990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Faisal Ali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Othman Aldraihem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Abdullah Alqarni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Rayan Alotaibi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Faisal Alkhunein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Mishari Alenezi 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Bandar Almutiri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Fahad Alhelelah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highlight>
                  <a:srgbClr val="A4C2F4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Rayan Bosaid </a:t>
            </a:r>
            <a:endParaRPr b="0" i="0" sz="1500" u="none" cap="none" strike="noStrike">
              <a:solidFill>
                <a:schemeClr val="accent1"/>
              </a:solidFill>
              <a:highlight>
                <a:srgbClr val="A4C2F4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4" name="Google Shape;844;p27"/>
          <p:cNvSpPr txBox="1"/>
          <p:nvPr/>
        </p:nvSpPr>
        <p:spPr>
          <a:xfrm>
            <a:off x="5282812" y="2224525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Ibraheem Alkanhal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Saad Alhammad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Emad Almutairi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Ahmad Almarshed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Salman Almutaz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Osama Alzahrani</a:t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45" name="Google Shape;845;p27"/>
          <p:cNvGrpSpPr/>
          <p:nvPr/>
        </p:nvGrpSpPr>
        <p:grpSpPr>
          <a:xfrm>
            <a:off x="110297" y="4830090"/>
            <a:ext cx="421927" cy="264068"/>
            <a:chOff x="-1199300" y="3279250"/>
            <a:chExt cx="293025" cy="206400"/>
          </a:xfrm>
        </p:grpSpPr>
        <p:sp>
          <p:nvSpPr>
            <p:cNvPr id="846" name="Google Shape;846;p27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27"/>
          <p:cNvSpPr txBox="1"/>
          <p:nvPr/>
        </p:nvSpPr>
        <p:spPr>
          <a:xfrm>
            <a:off x="532224" y="4763980"/>
            <a:ext cx="4267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Physio442@gmail.com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"/>
          <p:cNvSpPr txBox="1"/>
          <p:nvPr>
            <p:ph type="title"/>
          </p:nvPr>
        </p:nvSpPr>
        <p:spPr>
          <a:xfrm>
            <a:off x="193619" y="267662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Pulmonary circulations</a:t>
            </a:r>
            <a:r>
              <a:rPr lang="en"/>
              <a:t> </a:t>
            </a:r>
            <a:endParaRPr/>
          </a:p>
        </p:txBody>
      </p:sp>
      <p:sp>
        <p:nvSpPr>
          <p:cNvPr id="357" name="Google Shape;357;p3"/>
          <p:cNvSpPr txBox="1"/>
          <p:nvPr/>
        </p:nvSpPr>
        <p:spPr>
          <a:xfrm>
            <a:off x="237776" y="1213200"/>
            <a:ext cx="492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pulmonary </a:t>
            </a:r>
            <a:r>
              <a:rPr b="1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arterial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system is shown in 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blue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indicate that the blood carried is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oxygen-poor</a:t>
            </a:r>
            <a:r>
              <a:rPr b="0" i="0" lang="en" sz="1400" u="none" cap="none" strike="noStrike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0" i="0" sz="1400" u="none" cap="none" strike="noStrike">
              <a:solidFill>
                <a:srgbClr val="CC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8" name="Google Shape;358;p3"/>
          <p:cNvSpPr txBox="1"/>
          <p:nvPr/>
        </p:nvSpPr>
        <p:spPr>
          <a:xfrm>
            <a:off x="237775" y="1848200"/>
            <a:ext cx="492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pulmonary </a:t>
            </a:r>
            <a:r>
              <a:rPr b="1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venous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system is shown in 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indicate that the blood transported is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oxygen-rich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359" name="Google Shape;359;p3"/>
          <p:cNvGrpSpPr/>
          <p:nvPr/>
        </p:nvGrpSpPr>
        <p:grpSpPr>
          <a:xfrm>
            <a:off x="652806" y="3109923"/>
            <a:ext cx="324487" cy="334186"/>
            <a:chOff x="-44895900" y="3929450"/>
            <a:chExt cx="263875" cy="302075"/>
          </a:xfrm>
        </p:grpSpPr>
        <p:sp>
          <p:nvSpPr>
            <p:cNvPr id="360" name="Google Shape;360;p3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3"/>
          <p:cNvGrpSpPr/>
          <p:nvPr/>
        </p:nvGrpSpPr>
        <p:grpSpPr>
          <a:xfrm>
            <a:off x="652806" y="3560995"/>
            <a:ext cx="324487" cy="334186"/>
            <a:chOff x="-44895900" y="3929450"/>
            <a:chExt cx="263875" cy="302075"/>
          </a:xfrm>
        </p:grpSpPr>
        <p:sp>
          <p:nvSpPr>
            <p:cNvPr id="367" name="Google Shape;367;p3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3"/>
          <p:cNvGrpSpPr/>
          <p:nvPr/>
        </p:nvGrpSpPr>
        <p:grpSpPr>
          <a:xfrm>
            <a:off x="652803" y="4042838"/>
            <a:ext cx="324487" cy="334186"/>
            <a:chOff x="-44895900" y="3929450"/>
            <a:chExt cx="263875" cy="302075"/>
          </a:xfrm>
        </p:grpSpPr>
        <p:sp>
          <p:nvSpPr>
            <p:cNvPr id="374" name="Google Shape;374;p3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"/>
          <p:cNvGrpSpPr/>
          <p:nvPr/>
        </p:nvGrpSpPr>
        <p:grpSpPr>
          <a:xfrm>
            <a:off x="652806" y="4524676"/>
            <a:ext cx="324487" cy="334186"/>
            <a:chOff x="-44895900" y="3929450"/>
            <a:chExt cx="263875" cy="302075"/>
          </a:xfrm>
        </p:grpSpPr>
        <p:sp>
          <p:nvSpPr>
            <p:cNvPr id="381" name="Google Shape;381;p3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3"/>
          <p:cNvSpPr txBox="1"/>
          <p:nvPr/>
        </p:nvSpPr>
        <p:spPr>
          <a:xfrm>
            <a:off x="1143478" y="3058245"/>
            <a:ext cx="896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450 ml</a:t>
            </a:r>
            <a:endParaRPr b="0" i="0" sz="16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8" name="Google Shape;388;p3"/>
          <p:cNvSpPr txBox="1"/>
          <p:nvPr/>
        </p:nvSpPr>
        <p:spPr>
          <a:xfrm>
            <a:off x="1175600" y="3525673"/>
            <a:ext cx="26127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9% of total blood volume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9" name="Google Shape;389;p3"/>
          <p:cNvSpPr txBox="1"/>
          <p:nvPr/>
        </p:nvSpPr>
        <p:spPr>
          <a:xfrm>
            <a:off x="1149632" y="3975510"/>
            <a:ext cx="43125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Approximately 70 ml in pulmonary capillaries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0" name="Google Shape;390;p3"/>
          <p:cNvSpPr txBox="1"/>
          <p:nvPr/>
        </p:nvSpPr>
        <p:spPr>
          <a:xfrm>
            <a:off x="1149613" y="4443390"/>
            <a:ext cx="4312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Lungs serve as blood reservoir (100-250 ml)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1" name="Google Shape;391;p3"/>
          <p:cNvSpPr txBox="1"/>
          <p:nvPr/>
        </p:nvSpPr>
        <p:spPr>
          <a:xfrm>
            <a:off x="355381" y="2607959"/>
            <a:ext cx="2927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Blood volume of the lungs : </a:t>
            </a:r>
            <a:endParaRPr b="1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92" name="Google Shape;3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675" y="2607950"/>
            <a:ext cx="2300475" cy="25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7000" y="880600"/>
            <a:ext cx="2692652" cy="1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2931" y="880608"/>
            <a:ext cx="655926" cy="5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"/>
          <p:cNvSpPr/>
          <p:nvPr/>
        </p:nvSpPr>
        <p:spPr>
          <a:xfrm flipH="1" rot="-21273">
            <a:off x="6719504" y="1213955"/>
            <a:ext cx="242405" cy="203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"/>
          <p:cNvSpPr/>
          <p:nvPr/>
        </p:nvSpPr>
        <p:spPr>
          <a:xfrm>
            <a:off x="6787550" y="954275"/>
            <a:ext cx="324600" cy="230400"/>
          </a:xfrm>
          <a:prstGeom prst="bentArrow">
            <a:avLst>
              <a:gd fmla="val 17139" name="adj1"/>
              <a:gd fmla="val 26674" name="adj2"/>
              <a:gd fmla="val 26506" name="adj3"/>
              <a:gd fmla="val 45266" name="adj4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"/>
          <p:cNvSpPr txBox="1"/>
          <p:nvPr/>
        </p:nvSpPr>
        <p:spPr>
          <a:xfrm>
            <a:off x="7287333" y="46118"/>
            <a:ext cx="2250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female slides only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"/>
          <p:cNvSpPr/>
          <p:nvPr/>
        </p:nvSpPr>
        <p:spPr>
          <a:xfrm>
            <a:off x="744512" y="3595036"/>
            <a:ext cx="3638400" cy="1392900"/>
          </a:xfrm>
          <a:prstGeom prst="roundRect">
            <a:avLst>
              <a:gd fmla="val 10280" name="adj"/>
            </a:avLst>
          </a:prstGeom>
          <a:noFill/>
          <a:ln cap="flat" cmpd="sng" w="9525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Bronchial arteries: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branches of 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thoracic aorta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Supply most of systemic arterial blood at a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that is only slightly lower than aortic pressure.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"/>
          <p:cNvSpPr/>
          <p:nvPr/>
        </p:nvSpPr>
        <p:spPr>
          <a:xfrm>
            <a:off x="4761087" y="3595036"/>
            <a:ext cx="3638400" cy="1404300"/>
          </a:xfrm>
          <a:prstGeom prst="roundRect">
            <a:avLst>
              <a:gd fmla="val 10280" name="adj"/>
            </a:avLst>
          </a:prstGeom>
          <a:noFill/>
          <a:ln cap="flat" cmpd="sng" w="9525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● </a:t>
            </a: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artery</a:t>
            </a: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(receives blood from right</a:t>
            </a:r>
            <a:endParaRPr b="0" i="0" sz="13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ventricle) </a:t>
            </a:r>
            <a:r>
              <a:rPr b="0" i="0" lang="en" sz="13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 its arterial</a:t>
            </a: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branches</a:t>
            </a: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carry blood to</a:t>
            </a:r>
            <a:endParaRPr b="0" i="0" sz="13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capillaries for </a:t>
            </a: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gas exchange</a:t>
            </a: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● </a:t>
            </a: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veins</a:t>
            </a: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then return blood to </a:t>
            </a: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left atrium</a:t>
            </a:r>
            <a:r>
              <a:rPr b="0" i="0" lang="en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be pumped by left ventricle through </a:t>
            </a: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systemic</a:t>
            </a:r>
            <a:endParaRPr b="0" i="0" sz="13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circulation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"/>
          <p:cNvSpPr txBox="1"/>
          <p:nvPr>
            <p:ph idx="4294967295" type="title"/>
          </p:nvPr>
        </p:nvSpPr>
        <p:spPr>
          <a:xfrm>
            <a:off x="233874" y="210958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Pulmonary circulations</a:t>
            </a:r>
            <a:r>
              <a:rPr lang="en"/>
              <a:t> </a:t>
            </a:r>
            <a:endParaRPr/>
          </a:p>
        </p:txBody>
      </p:sp>
      <p:pic>
        <p:nvPicPr>
          <p:cNvPr id="405" name="Google Shape;4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2140" y="80548"/>
            <a:ext cx="1831575" cy="140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4"/>
          <p:cNvGrpSpPr/>
          <p:nvPr/>
        </p:nvGrpSpPr>
        <p:grpSpPr>
          <a:xfrm>
            <a:off x="744509" y="961296"/>
            <a:ext cx="7654970" cy="2418641"/>
            <a:chOff x="399326" y="2597490"/>
            <a:chExt cx="8346930" cy="1765560"/>
          </a:xfrm>
        </p:grpSpPr>
        <p:sp>
          <p:nvSpPr>
            <p:cNvPr id="407" name="Google Shape;407;p4"/>
            <p:cNvSpPr/>
            <p:nvPr/>
          </p:nvSpPr>
          <p:spPr>
            <a:xfrm>
              <a:off x="3025639" y="2597490"/>
              <a:ext cx="3005700" cy="227700"/>
            </a:xfrm>
            <a:prstGeom prst="roundRect">
              <a:avLst>
                <a:gd fmla="val 26044" name="adj"/>
              </a:avLst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101700" lIns="101700" spcFirstLastPara="1" rIns="101700" wrap="square" tIns="10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Pulmonary circulations</a:t>
              </a:r>
              <a:r>
                <a:rPr b="0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5529673" y="2995468"/>
              <a:ext cx="2470500" cy="180600"/>
            </a:xfrm>
            <a:prstGeom prst="roundRect">
              <a:avLst>
                <a:gd fmla="val 28809" name="adj"/>
              </a:avLst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101700" lIns="101700" spcFirstLastPara="1" rIns="101700" wrap="square" tIns="10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Low-pressure/high-flow circulation</a:t>
              </a: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048074" y="2995468"/>
              <a:ext cx="2664600" cy="180600"/>
            </a:xfrm>
            <a:prstGeom prst="roundRect">
              <a:avLst>
                <a:gd fmla="val 24047" name="adj"/>
              </a:avLst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101700" lIns="101700" spcFirstLastPara="1" rIns="101700" wrap="square" tIns="10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High-pressure/low-flow circulation</a:t>
              </a: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399326" y="3346350"/>
              <a:ext cx="3962100" cy="1016700"/>
            </a:xfrm>
            <a:prstGeom prst="roundRect">
              <a:avLst>
                <a:gd fmla="val 8535" name="adj"/>
              </a:avLst>
            </a:prstGeom>
            <a:solidFill>
              <a:srgbClr val="FFFFFF"/>
            </a:solidFill>
            <a:ln cap="flat" cmpd="sng" w="9525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01700" lIns="101700" spcFirstLastPara="1" rIns="101700" wrap="square" tIns="101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	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Supplies systemic </a:t>
              </a:r>
              <a:r>
                <a:rPr b="0" i="0" lang="en" sz="1300" u="none" cap="none" strike="noStrike">
                  <a:solidFill>
                    <a:srgbClr val="CC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arterial blood</a:t>
              </a:r>
              <a:r>
                <a:rPr b="0" i="0" lang="en" sz="13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to: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● Trachea 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● Bronchial tree (including terminal bronchioles) 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● Supporting tissues of lung 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● 0uter coats (adventitia) of pulmonary arteries &amp; veins 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1" name="Google Shape;411;p4"/>
            <p:cNvCxnSpPr>
              <a:stCxn id="407" idx="2"/>
              <a:endCxn id="408" idx="0"/>
            </p:cNvCxnSpPr>
            <p:nvPr/>
          </p:nvCxnSpPr>
          <p:spPr>
            <a:xfrm flipH="1" rot="-5400000">
              <a:off x="5561539" y="1792140"/>
              <a:ext cx="170400" cy="2236500"/>
            </a:xfrm>
            <a:prstGeom prst="bentConnector3">
              <a:avLst>
                <a:gd fmla="val -5086" name="adj1"/>
              </a:avLst>
            </a:prstGeom>
            <a:noFill/>
            <a:ln cap="flat" cmpd="sng" w="9525">
              <a:solidFill>
                <a:srgbClr val="C2C2C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412" name="Google Shape;412;p4"/>
            <p:cNvCxnSpPr>
              <a:stCxn id="410" idx="0"/>
              <a:endCxn id="409" idx="2"/>
            </p:cNvCxnSpPr>
            <p:nvPr/>
          </p:nvCxnSpPr>
          <p:spPr>
            <a:xfrm rot="-5400000">
              <a:off x="2295476" y="3260850"/>
              <a:ext cx="170400" cy="600"/>
            </a:xfrm>
            <a:prstGeom prst="bentConnector3">
              <a:avLst>
                <a:gd fmla="val -1270" name="adj1"/>
              </a:avLst>
            </a:prstGeom>
            <a:noFill/>
            <a:ln cap="flat" cmpd="sng" w="9525">
              <a:solidFill>
                <a:srgbClr val="C2C2C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413" name="Google Shape;413;p4"/>
            <p:cNvCxnSpPr>
              <a:stCxn id="414" idx="0"/>
              <a:endCxn id="408" idx="2"/>
            </p:cNvCxnSpPr>
            <p:nvPr/>
          </p:nvCxnSpPr>
          <p:spPr>
            <a:xfrm rot="-5400000">
              <a:off x="6686156" y="3255149"/>
              <a:ext cx="158700" cy="600"/>
            </a:xfrm>
            <a:prstGeom prst="bentConnector3">
              <a:avLst>
                <a:gd fmla="val -8643" name="adj1"/>
              </a:avLst>
            </a:prstGeom>
            <a:noFill/>
            <a:ln cap="flat" cmpd="sng" w="9525">
              <a:solidFill>
                <a:srgbClr val="C2C2C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414" name="Google Shape;414;p4"/>
            <p:cNvSpPr/>
            <p:nvPr/>
          </p:nvSpPr>
          <p:spPr>
            <a:xfrm>
              <a:off x="4784156" y="3334799"/>
              <a:ext cx="3962100" cy="1025100"/>
            </a:xfrm>
            <a:prstGeom prst="roundRect">
              <a:avLst>
                <a:gd fmla="val 6681" name="adj"/>
              </a:avLst>
            </a:prstGeom>
            <a:noFill/>
            <a:ln cap="flat" cmpd="sng" w="9525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01700" lIns="101700" spcFirstLastPara="1" rIns="101700" wrap="square" tIns="101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Supplies </a:t>
              </a:r>
              <a:r>
                <a:rPr b="0" i="0" lang="en" sz="1400" u="none" cap="none" strike="noStrike">
                  <a:solidFill>
                    <a:srgbClr val="CC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venous blood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from all parts of the body to alveolar capillaries where oxygen (O2) is added &amp; carbon dioxide (CO2) is removed.</a:t>
              </a:r>
              <a:endParaRPr b="0" i="0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5" name="Google Shape;415;p4"/>
            <p:cNvCxnSpPr>
              <a:stCxn id="409" idx="0"/>
              <a:endCxn id="407" idx="2"/>
            </p:cNvCxnSpPr>
            <p:nvPr/>
          </p:nvCxnSpPr>
          <p:spPr>
            <a:xfrm rot="-5400000">
              <a:off x="3369174" y="1836268"/>
              <a:ext cx="170400" cy="2148000"/>
            </a:xfrm>
            <a:prstGeom prst="bentConnector3">
              <a:avLst>
                <a:gd fmla="val 99006" name="adj1"/>
              </a:avLst>
            </a:prstGeom>
            <a:noFill/>
            <a:ln cap="flat" cmpd="sng" w="9525">
              <a:solidFill>
                <a:srgbClr val="C2C2C2"/>
              </a:solidFill>
              <a:prstDash val="lgDash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"/>
          <p:cNvSpPr txBox="1"/>
          <p:nvPr/>
        </p:nvSpPr>
        <p:spPr>
          <a:xfrm>
            <a:off x="107977" y="310539"/>
            <a:ext cx="7315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Physiological shunt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1" name="Google Shape;421;p5"/>
          <p:cNvSpPr txBox="1"/>
          <p:nvPr/>
        </p:nvSpPr>
        <p:spPr>
          <a:xfrm>
            <a:off x="7263715" y="53107"/>
            <a:ext cx="2250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female slides only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22" name="Google Shape;422;p5"/>
          <p:cNvGrpSpPr/>
          <p:nvPr/>
        </p:nvGrpSpPr>
        <p:grpSpPr>
          <a:xfrm>
            <a:off x="359803" y="1180600"/>
            <a:ext cx="486872" cy="766065"/>
            <a:chOff x="2391948" y="1635646"/>
            <a:chExt cx="805546" cy="1584088"/>
          </a:xfrm>
        </p:grpSpPr>
        <p:sp>
          <p:nvSpPr>
            <p:cNvPr id="423" name="Google Shape;423;p5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>
            <a:off x="359803" y="2154924"/>
            <a:ext cx="486872" cy="766065"/>
            <a:chOff x="2391948" y="1635646"/>
            <a:chExt cx="805546" cy="1584088"/>
          </a:xfrm>
        </p:grpSpPr>
        <p:sp>
          <p:nvSpPr>
            <p:cNvPr id="426" name="Google Shape;426;p5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5"/>
          <p:cNvGrpSpPr/>
          <p:nvPr/>
        </p:nvGrpSpPr>
        <p:grpSpPr>
          <a:xfrm>
            <a:off x="359815" y="3162497"/>
            <a:ext cx="486872" cy="766065"/>
            <a:chOff x="2391948" y="1635646"/>
            <a:chExt cx="805546" cy="1584088"/>
          </a:xfrm>
        </p:grpSpPr>
        <p:sp>
          <p:nvSpPr>
            <p:cNvPr id="429" name="Google Shape;429;p5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5"/>
          <p:cNvGrpSpPr/>
          <p:nvPr/>
        </p:nvGrpSpPr>
        <p:grpSpPr>
          <a:xfrm>
            <a:off x="359807" y="4103546"/>
            <a:ext cx="486872" cy="766065"/>
            <a:chOff x="2391948" y="1635646"/>
            <a:chExt cx="805546" cy="1584088"/>
          </a:xfrm>
        </p:grpSpPr>
        <p:sp>
          <p:nvSpPr>
            <p:cNvPr id="432" name="Google Shape;432;p5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5"/>
          <p:cNvSpPr txBox="1"/>
          <p:nvPr/>
        </p:nvSpPr>
        <p:spPr>
          <a:xfrm>
            <a:off x="846675" y="1261129"/>
            <a:ext cx="685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 is defined as a diversion through which the 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venous blood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 </a:t>
            </a:r>
            <a:r>
              <a:rPr b="1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mixed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arterial blood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5" name="Google Shape;435;p5"/>
          <p:cNvSpPr txBox="1"/>
          <p:nvPr/>
        </p:nvSpPr>
        <p:spPr>
          <a:xfrm>
            <a:off x="846675" y="2055213"/>
            <a:ext cx="4456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Flow of 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deoxygenated blood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from bronchial circulation into 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veins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without being oxygenated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makes up part of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physiological shunt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6" name="Google Shape;436;p5"/>
          <p:cNvSpPr txBox="1"/>
          <p:nvPr/>
        </p:nvSpPr>
        <p:spPr>
          <a:xfrm>
            <a:off x="846674" y="3162488"/>
            <a:ext cx="445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Flow of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deoxygenated blood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from thebesian veins into cardiac champers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directly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7" name="Google Shape;437;p5"/>
          <p:cNvSpPr txBox="1"/>
          <p:nvPr/>
        </p:nvSpPr>
        <p:spPr>
          <a:xfrm flipH="1">
            <a:off x="846675" y="4071000"/>
            <a:ext cx="764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Physiological shunt results in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venous admixture 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 mixing of oxygenated blood with deoxygenated blood)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38" name="Google Shape;4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3174" y="1844488"/>
            <a:ext cx="3385200" cy="21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"/>
          <p:cNvSpPr txBox="1"/>
          <p:nvPr/>
        </p:nvSpPr>
        <p:spPr>
          <a:xfrm>
            <a:off x="107977" y="310539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Physiological shunt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44" name="Google Shape;444;p6"/>
          <p:cNvGrpSpPr/>
          <p:nvPr/>
        </p:nvGrpSpPr>
        <p:grpSpPr>
          <a:xfrm>
            <a:off x="359815" y="1234300"/>
            <a:ext cx="486872" cy="766065"/>
            <a:chOff x="2391948" y="1635646"/>
            <a:chExt cx="805546" cy="1584088"/>
          </a:xfrm>
        </p:grpSpPr>
        <p:sp>
          <p:nvSpPr>
            <p:cNvPr id="445" name="Google Shape;445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p6"/>
          <p:cNvSpPr txBox="1"/>
          <p:nvPr/>
        </p:nvSpPr>
        <p:spPr>
          <a:xfrm>
            <a:off x="808337" y="1344151"/>
            <a:ext cx="3858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i="0" sz="2400" u="none" cap="none" strike="noStrike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8" name="Google Shape;448;p6"/>
          <p:cNvSpPr txBox="1"/>
          <p:nvPr/>
        </p:nvSpPr>
        <p:spPr>
          <a:xfrm>
            <a:off x="894625" y="1212866"/>
            <a:ext cx="6271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blood that flows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lungs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through small bronchial arteries </a:t>
            </a: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that originate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from the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systemic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circulation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amounts to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1 - 2%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the total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cardiac output.</a:t>
            </a:r>
            <a:endParaRPr b="0" i="0" sz="16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49" name="Google Shape;449;p6"/>
          <p:cNvGrpSpPr/>
          <p:nvPr/>
        </p:nvGrpSpPr>
        <p:grpSpPr>
          <a:xfrm>
            <a:off x="359670" y="2193640"/>
            <a:ext cx="486872" cy="766065"/>
            <a:chOff x="2391948" y="1635646"/>
            <a:chExt cx="805546" cy="1584088"/>
          </a:xfrm>
        </p:grpSpPr>
        <p:sp>
          <p:nvSpPr>
            <p:cNvPr id="450" name="Google Shape;450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6"/>
          <p:cNvSpPr txBox="1"/>
          <p:nvPr/>
        </p:nvSpPr>
        <p:spPr>
          <a:xfrm>
            <a:off x="869524" y="2296646"/>
            <a:ext cx="26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i="0" sz="2400" u="none" cap="none" strike="noStrike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3" name="Google Shape;453;p6"/>
          <p:cNvSpPr txBox="1"/>
          <p:nvPr/>
        </p:nvSpPr>
        <p:spPr>
          <a:xfrm>
            <a:off x="897250" y="2193575"/>
            <a:ext cx="59685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bronchial arterial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is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oxygenated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blood, supplies the supporting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tissues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,including the connective tissue,septa,and large and small bronchi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359820" y="3233376"/>
            <a:ext cx="486872" cy="766065"/>
            <a:chOff x="2391948" y="1635646"/>
            <a:chExt cx="805546" cy="1584088"/>
          </a:xfrm>
        </p:grpSpPr>
        <p:sp>
          <p:nvSpPr>
            <p:cNvPr id="455" name="Google Shape;455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6"/>
          <p:cNvGrpSpPr/>
          <p:nvPr/>
        </p:nvGrpSpPr>
        <p:grpSpPr>
          <a:xfrm>
            <a:off x="309278" y="4273140"/>
            <a:ext cx="486872" cy="766065"/>
            <a:chOff x="2391948" y="1635646"/>
            <a:chExt cx="805546" cy="1584088"/>
          </a:xfrm>
        </p:grpSpPr>
        <p:sp>
          <p:nvSpPr>
            <p:cNvPr id="458" name="Google Shape;458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D4F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6"/>
          <p:cNvSpPr txBox="1"/>
          <p:nvPr/>
        </p:nvSpPr>
        <p:spPr>
          <a:xfrm>
            <a:off x="836194" y="3152900"/>
            <a:ext cx="38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i="0" sz="2400" u="none" cap="none" strike="noStrike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1" name="Google Shape;461;p6"/>
          <p:cNvSpPr txBox="1"/>
          <p:nvPr/>
        </p:nvSpPr>
        <p:spPr>
          <a:xfrm>
            <a:off x="952364" y="4245891"/>
            <a:ext cx="26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i="0" sz="2400" u="none" cap="none" strike="noStrike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2" name="Google Shape;462;p6"/>
          <p:cNvSpPr txBox="1"/>
          <p:nvPr/>
        </p:nvSpPr>
        <p:spPr>
          <a:xfrm rot="144">
            <a:off x="952399" y="3153039"/>
            <a:ext cx="7149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After this bronchial blood &amp; </a:t>
            </a: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arterial blood 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passes through supporting tissues, it empties into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veins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enters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left  atrium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rather than passing back to the right  atrium (</a:t>
            </a: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shunt blood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3" name="Google Shape;463;p6"/>
          <p:cNvSpPr txBox="1"/>
          <p:nvPr/>
        </p:nvSpPr>
        <p:spPr>
          <a:xfrm rot="-423">
            <a:off x="869475" y="4246345"/>
            <a:ext cx="73152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flow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into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left atrium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left ventricular output are about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1-2%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greater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than that of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right ventricular output.</a:t>
            </a:r>
            <a:endParaRPr b="0" i="0" sz="16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64" name="Google Shape;464;p6"/>
          <p:cNvPicPr preferRelativeResize="0"/>
          <p:nvPr/>
        </p:nvPicPr>
        <p:blipFill rotWithShape="1">
          <a:blip r:embed="rId3">
            <a:alphaModFix/>
          </a:blip>
          <a:srcRect b="1723" l="1237" r="1344" t="2002"/>
          <a:stretch/>
        </p:blipFill>
        <p:spPr>
          <a:xfrm>
            <a:off x="6865749" y="1411375"/>
            <a:ext cx="1863100" cy="171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"/>
          <p:cNvSpPr txBox="1"/>
          <p:nvPr/>
        </p:nvSpPr>
        <p:spPr>
          <a:xfrm>
            <a:off x="450275" y="1161175"/>
            <a:ext cx="682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6" name="Google Shape;466;p6"/>
          <p:cNvSpPr txBox="1"/>
          <p:nvPr/>
        </p:nvSpPr>
        <p:spPr>
          <a:xfrm>
            <a:off x="450275" y="2157050"/>
            <a:ext cx="325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7" name="Google Shape;467;p6"/>
          <p:cNvSpPr txBox="1"/>
          <p:nvPr/>
        </p:nvSpPr>
        <p:spPr>
          <a:xfrm>
            <a:off x="440363" y="3215100"/>
            <a:ext cx="325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8" name="Google Shape;468;p6"/>
          <p:cNvSpPr txBox="1"/>
          <p:nvPr/>
        </p:nvSpPr>
        <p:spPr>
          <a:xfrm>
            <a:off x="389950" y="4245900"/>
            <a:ext cx="325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7"/>
          <p:cNvGrpSpPr/>
          <p:nvPr/>
        </p:nvGrpSpPr>
        <p:grpSpPr>
          <a:xfrm>
            <a:off x="340702" y="1093211"/>
            <a:ext cx="5675403" cy="3065903"/>
            <a:chOff x="93125" y="5949447"/>
            <a:chExt cx="4092150" cy="3186678"/>
          </a:xfrm>
        </p:grpSpPr>
        <p:sp>
          <p:nvSpPr>
            <p:cNvPr id="474" name="Google Shape;474;p7"/>
            <p:cNvSpPr/>
            <p:nvPr/>
          </p:nvSpPr>
          <p:spPr>
            <a:xfrm>
              <a:off x="836075" y="6106725"/>
              <a:ext cx="3349200" cy="10098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93131" y="5949447"/>
              <a:ext cx="1409700" cy="1009800"/>
            </a:xfrm>
            <a:prstGeom prst="homePlate">
              <a:avLst>
                <a:gd fmla="val 50000" name="adj"/>
              </a:avLst>
            </a:pr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Shunt</a:t>
              </a:r>
              <a:r>
                <a:rPr b="1" i="0" lang="en" sz="14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endPara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36075" y="7116525"/>
              <a:ext cx="3349200" cy="10098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3125" y="7020797"/>
              <a:ext cx="1409700" cy="1009800"/>
            </a:xfrm>
            <a:prstGeom prst="homePlat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Physiological shunt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endParaRPr b="0" i="0" sz="1400" u="none" cap="none" strike="noStrik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836075" y="8126325"/>
              <a:ext cx="3349200" cy="10098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93125" y="8092124"/>
              <a:ext cx="1409700" cy="1009800"/>
            </a:xfrm>
            <a:prstGeom prst="homePlat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900" u="none" cap="none" strike="noStrike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Abnormal shunt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endParaRPr b="0" i="0" sz="1400" u="none" cap="none" strike="noStrik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480" name="Google Shape;480;p7"/>
          <p:cNvSpPr txBox="1"/>
          <p:nvPr/>
        </p:nvSpPr>
        <p:spPr>
          <a:xfrm>
            <a:off x="2294504" y="1161510"/>
            <a:ext cx="3783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 portion of the </a:t>
            </a:r>
            <a:r>
              <a:rPr b="0" i="0" lang="en" sz="17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flow that  </a:t>
            </a:r>
            <a:r>
              <a:rPr b="0" i="0" lang="en" sz="17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bypasses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 </a:t>
            </a:r>
            <a:r>
              <a:rPr b="0" i="0" lang="en" sz="17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alveoli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</a:t>
            </a:r>
            <a:r>
              <a:rPr b="1" i="0" lang="en" sz="17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 gas exchange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700" u="none" cap="none" strike="noStrike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1" name="Google Shape;481;p7"/>
          <p:cNvSpPr txBox="1"/>
          <p:nvPr/>
        </p:nvSpPr>
        <p:spPr>
          <a:xfrm>
            <a:off x="340710" y="229588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shunts</a:t>
            </a:r>
            <a:endParaRPr b="1" i="0" sz="30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2" name="Google Shape;482;p7"/>
          <p:cNvSpPr txBox="1"/>
          <p:nvPr/>
        </p:nvSpPr>
        <p:spPr>
          <a:xfrm>
            <a:off x="2418025" y="2203754"/>
            <a:ext cx="37836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Bronchial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flow &amp;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coronary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flow (2%)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bypasses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alveoli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3" name="Google Shape;483;p7"/>
          <p:cNvSpPr txBox="1"/>
          <p:nvPr/>
        </p:nvSpPr>
        <p:spPr>
          <a:xfrm>
            <a:off x="1122576" y="332802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4" name="Google Shape;484;p7"/>
          <p:cNvSpPr txBox="1"/>
          <p:nvPr/>
        </p:nvSpPr>
        <p:spPr>
          <a:xfrm>
            <a:off x="2418030" y="3226800"/>
            <a:ext cx="37836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Example: </a:t>
            </a: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right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left shunt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Will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treated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by high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O2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supply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Useful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diagnostic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tool.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85" name="Google Shape;4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100" y="932837"/>
            <a:ext cx="2902249" cy="37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"/>
          <p:cNvSpPr txBox="1"/>
          <p:nvPr/>
        </p:nvSpPr>
        <p:spPr>
          <a:xfrm>
            <a:off x="914400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7" name="Google Shape;487;p7"/>
          <p:cNvSpPr txBox="1"/>
          <p:nvPr/>
        </p:nvSpPr>
        <p:spPr>
          <a:xfrm>
            <a:off x="6827785" y="305523"/>
            <a:ext cx="20187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Male Slides Only</a:t>
            </a:r>
            <a:endParaRPr b="1" i="0" sz="15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"/>
          <p:cNvSpPr txBox="1"/>
          <p:nvPr/>
        </p:nvSpPr>
        <p:spPr>
          <a:xfrm>
            <a:off x="12" y="140550"/>
            <a:ext cx="731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Regulation of Pulmonary Blood Flow</a:t>
            </a:r>
            <a:endParaRPr b="1" i="0" sz="26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93" name="Google Shape;493;p8"/>
          <p:cNvCxnSpPr>
            <a:stCxn id="494" idx="2"/>
            <a:endCxn id="495" idx="2"/>
          </p:cNvCxnSpPr>
          <p:nvPr/>
        </p:nvCxnSpPr>
        <p:spPr>
          <a:xfrm flipH="1" rot="10800000">
            <a:off x="428470" y="1064576"/>
            <a:ext cx="600" cy="1917900"/>
          </a:xfrm>
          <a:prstGeom prst="bentConnector3">
            <a:avLst>
              <a:gd fmla="val -39694014" name="adj1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495" name="Google Shape;495;p8"/>
          <p:cNvSpPr/>
          <p:nvPr/>
        </p:nvSpPr>
        <p:spPr>
          <a:xfrm>
            <a:off x="428470" y="833729"/>
            <a:ext cx="4689900" cy="461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4F3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2150" lIns="92150" spcFirstLastPara="1" rIns="92150" wrap="square" tIns="92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</a:t>
            </a:r>
            <a:r>
              <a:rPr b="0" i="0" lang="en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</a:t>
            </a: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Regulation of pulmonary Blood flow 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4" name="Google Shape;494;p8"/>
          <p:cNvSpPr/>
          <p:nvPr/>
        </p:nvSpPr>
        <p:spPr>
          <a:xfrm>
            <a:off x="428470" y="2751776"/>
            <a:ext cx="4689900" cy="461400"/>
          </a:xfrm>
          <a:prstGeom prst="round2DiagRect">
            <a:avLst>
              <a:gd fmla="val 40184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2150" lIns="92150" spcFirstLastPara="1" rIns="92150" wrap="square" tIns="92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Other factors: </a:t>
            </a:r>
            <a:endParaRPr b="1" i="0" sz="20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6" name="Google Shape;496;p8"/>
          <p:cNvSpPr txBox="1"/>
          <p:nvPr/>
        </p:nvSpPr>
        <p:spPr>
          <a:xfrm>
            <a:off x="428475" y="1307013"/>
            <a:ext cx="59124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700" lIns="101700" spcFirstLastPara="1" rIns="101700" wrap="square" tIns="101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b="1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major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factor regulating pulmonary blood flow is the partial pressure of O2 in alveolar gas (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PaO2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)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Titillium Web"/>
              <a:buChar char="●"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in PAO2 below 70 mmHg —&gt; pulmonary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vasoconstriction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</a:t>
            </a:r>
            <a:r>
              <a:rPr b="1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Adaptive mechanism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flow is directed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away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from poorly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</a:t>
            </a:r>
            <a:r>
              <a:rPr b="0" i="0" lang="en" sz="1400" u="none" cap="none" strike="noStrike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ventilated</a:t>
            </a:r>
            <a:r>
              <a:rPr b="0" i="0" lang="en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region</a:t>
            </a:r>
            <a:endParaRPr b="0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Titillium Web"/>
              <a:buChar char="●"/>
            </a:pPr>
            <a:r>
              <a:rPr b="0" i="0" lang="en" sz="14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Example: In high altitude PaO2 is reduced—&gt; </a:t>
            </a:r>
            <a:r>
              <a:rPr b="0" i="0" lang="en" sz="14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global vasoconstrictio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 </a:t>
            </a:r>
            <a:endParaRPr b="0" i="0" sz="1400" u="none" cap="none" strike="noStrike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7" name="Google Shape;497;p8"/>
          <p:cNvSpPr txBox="1"/>
          <p:nvPr/>
        </p:nvSpPr>
        <p:spPr>
          <a:xfrm>
            <a:off x="429075" y="3034173"/>
            <a:ext cx="60168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700" lIns="101700" spcFirstLastPara="1" rIns="101700" wrap="square" tIns="101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Cardiac output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 alveolar oxygen 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Chemical factors,vasoconstrictor or dilator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Hydrostatic pressure</a:t>
            </a:r>
            <a:endParaRPr b="0" i="0" sz="14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Fira Sans Extra Condensed"/>
              <a:buAutoNum type="arabicPeriod"/>
            </a:pPr>
            <a:r>
              <a:rPr b="0" i="0" lang="en" sz="14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Physical activity</a:t>
            </a:r>
            <a:endParaRPr b="0" i="0" sz="16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8" name="Google Shape;498;p8"/>
          <p:cNvSpPr/>
          <p:nvPr/>
        </p:nvSpPr>
        <p:spPr>
          <a:xfrm flipH="1">
            <a:off x="495429" y="4594935"/>
            <a:ext cx="238772" cy="264167"/>
          </a:xfrm>
          <a:custGeom>
            <a:rect b="b" l="l" r="r" t="t"/>
            <a:pathLst>
              <a:path extrusionOk="0" h="11882" w="11973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8"/>
          <p:cNvSpPr txBox="1"/>
          <p:nvPr/>
        </p:nvSpPr>
        <p:spPr>
          <a:xfrm>
            <a:off x="734203" y="4535280"/>
            <a:ext cx="7413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Fetal</a:t>
            </a: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blood flow circulation is about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15%</a:t>
            </a: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cardiac output </a:t>
            </a: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due to </a:t>
            </a:r>
            <a:r>
              <a:rPr b="0" i="0" lang="en" sz="15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global vasoconstriction.</a:t>
            </a:r>
            <a:endParaRPr b="0" i="0" sz="1500" u="none" cap="none" strike="noStrike">
              <a:solidFill>
                <a:srgbClr val="CC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500" name="Google Shape;5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850" y="1197200"/>
            <a:ext cx="2582150" cy="31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"/>
          <p:cNvSpPr txBox="1"/>
          <p:nvPr/>
        </p:nvSpPr>
        <p:spPr>
          <a:xfrm>
            <a:off x="3" y="114811"/>
            <a:ext cx="77682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of hydrostatic pressure on blood flow</a:t>
            </a:r>
            <a:endParaRPr b="1" i="0" sz="2500" u="none" cap="none" strike="noStrik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06" name="Google Shape;506;p9"/>
          <p:cNvSpPr txBox="1"/>
          <p:nvPr/>
        </p:nvSpPr>
        <p:spPr>
          <a:xfrm>
            <a:off x="747450" y="1515543"/>
            <a:ext cx="62733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Gravitational effect :</a:t>
            </a:r>
            <a:endParaRPr b="1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hydrostatic pressure is affected by gravity</a:t>
            </a:r>
            <a:endParaRPr b="0" i="0" sz="16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arterial pressure in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uppermost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portion of the lung of a standing person is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~15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mmHg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than pulmonary arterial pressure at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level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heart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in the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lowest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portion of lungs is ~8 mmHg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greater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07" name="Google Shape;507;p9"/>
          <p:cNvGrpSpPr/>
          <p:nvPr/>
        </p:nvGrpSpPr>
        <p:grpSpPr>
          <a:xfrm>
            <a:off x="8379767" y="132666"/>
            <a:ext cx="469392" cy="745472"/>
            <a:chOff x="2391948" y="1635646"/>
            <a:chExt cx="805546" cy="1584088"/>
          </a:xfrm>
        </p:grpSpPr>
        <p:sp>
          <p:nvSpPr>
            <p:cNvPr id="508" name="Google Shape;508;p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2F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9"/>
          <p:cNvSpPr txBox="1"/>
          <p:nvPr/>
        </p:nvSpPr>
        <p:spPr>
          <a:xfrm>
            <a:off x="747450" y="3116534"/>
            <a:ext cx="6082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Position:</a:t>
            </a:r>
            <a:endParaRPr b="1" i="0" sz="16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Standing position at rest —&gt; there is little flow in the top of the lung</a:t>
            </a:r>
            <a:endParaRPr b="0" i="0" sz="16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Fira Sans Extra Condensed"/>
              <a:buChar char="●"/>
            </a:pP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supine position —&gt; blood flow is nearly uniform </a:t>
            </a:r>
            <a:endParaRPr b="0" i="0" sz="16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1" name="Google Shape;511;p9"/>
          <p:cNvSpPr txBox="1"/>
          <p:nvPr/>
        </p:nvSpPr>
        <p:spPr>
          <a:xfrm>
            <a:off x="713720" y="4051630"/>
            <a:ext cx="62733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Pressure differences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have profound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on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blood flow 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through different areas of lungs → the effect </a:t>
            </a: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determines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/</a:t>
            </a:r>
            <a:r>
              <a:rPr b="0" i="0" lang="en" sz="16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depicts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blood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flow per unit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lung tissue at different levels of lung in </a:t>
            </a:r>
            <a:r>
              <a:rPr b="0" i="0" lang="en" sz="1600" u="none" cap="none" strike="noStrike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upright</a:t>
            </a:r>
            <a:r>
              <a:rPr b="0" i="0" lang="en" sz="16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person.</a:t>
            </a:r>
            <a:endParaRPr b="0" i="0" sz="16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12" name="Google Shape;512;p9"/>
          <p:cNvGrpSpPr/>
          <p:nvPr/>
        </p:nvGrpSpPr>
        <p:grpSpPr>
          <a:xfrm>
            <a:off x="242383" y="895992"/>
            <a:ext cx="390878" cy="461782"/>
            <a:chOff x="-44895900" y="3929450"/>
            <a:chExt cx="263875" cy="302075"/>
          </a:xfrm>
        </p:grpSpPr>
        <p:sp>
          <p:nvSpPr>
            <p:cNvPr id="513" name="Google Shape;513;p9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9"/>
          <p:cNvGrpSpPr/>
          <p:nvPr/>
        </p:nvGrpSpPr>
        <p:grpSpPr>
          <a:xfrm>
            <a:off x="242365" y="3200962"/>
            <a:ext cx="390878" cy="461782"/>
            <a:chOff x="-44895900" y="3929450"/>
            <a:chExt cx="263875" cy="302075"/>
          </a:xfrm>
        </p:grpSpPr>
        <p:sp>
          <p:nvSpPr>
            <p:cNvPr id="520" name="Google Shape;520;p9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9"/>
          <p:cNvGrpSpPr/>
          <p:nvPr/>
        </p:nvGrpSpPr>
        <p:grpSpPr>
          <a:xfrm>
            <a:off x="242375" y="4051632"/>
            <a:ext cx="390878" cy="461782"/>
            <a:chOff x="-44895900" y="3929450"/>
            <a:chExt cx="263875" cy="302075"/>
          </a:xfrm>
        </p:grpSpPr>
        <p:sp>
          <p:nvSpPr>
            <p:cNvPr id="527" name="Google Shape;527;p9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9"/>
          <p:cNvGrpSpPr/>
          <p:nvPr/>
        </p:nvGrpSpPr>
        <p:grpSpPr>
          <a:xfrm>
            <a:off x="242383" y="1515558"/>
            <a:ext cx="390878" cy="461812"/>
            <a:chOff x="-44895900" y="3929450"/>
            <a:chExt cx="263875" cy="302075"/>
          </a:xfrm>
        </p:grpSpPr>
        <p:sp>
          <p:nvSpPr>
            <p:cNvPr id="534" name="Google Shape;534;p9"/>
            <p:cNvSpPr/>
            <p:nvPr/>
          </p:nvSpPr>
          <p:spPr>
            <a:xfrm>
              <a:off x="-44813975" y="4100750"/>
              <a:ext cx="101625" cy="50425"/>
            </a:xfrm>
            <a:custGeom>
              <a:rect b="b" l="l" r="r" t="t"/>
              <a:pathLst>
                <a:path extrusionOk="0" h="2017" w="4065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-44885650" y="3929450"/>
              <a:ext cx="244175" cy="87825"/>
            </a:xfrm>
            <a:custGeom>
              <a:rect b="b" l="l" r="r" t="t"/>
              <a:pathLst>
                <a:path extrusionOk="0" h="3513" w="9767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-44825000" y="4006225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-44754900" y="4005450"/>
              <a:ext cx="122875" cy="222925"/>
            </a:xfrm>
            <a:custGeom>
              <a:rect b="b" l="l" r="r" t="t"/>
              <a:pathLst>
                <a:path extrusionOk="0" h="8917" w="4915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-44754900" y="4006225"/>
              <a:ext cx="52775" cy="105575"/>
            </a:xfrm>
            <a:custGeom>
              <a:rect b="b" l="l" r="r" t="t"/>
              <a:pathLst>
                <a:path extrusionOk="0" h="4223" w="2111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-44895900" y="4006225"/>
              <a:ext cx="122900" cy="225300"/>
            </a:xfrm>
            <a:custGeom>
              <a:rect b="b" l="l" r="r" t="t"/>
              <a:pathLst>
                <a:path extrusionOk="0" h="9012" w="4916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0" name="Google Shape;540;p9"/>
          <p:cNvPicPr preferRelativeResize="0"/>
          <p:nvPr/>
        </p:nvPicPr>
        <p:blipFill rotWithShape="1">
          <a:blip r:embed="rId3">
            <a:alphaModFix/>
          </a:blip>
          <a:srcRect b="1963" l="3205" r="2194" t="1713"/>
          <a:stretch/>
        </p:blipFill>
        <p:spPr>
          <a:xfrm>
            <a:off x="7067500" y="2075063"/>
            <a:ext cx="1781648" cy="221877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9"/>
          <p:cNvSpPr txBox="1"/>
          <p:nvPr/>
        </p:nvSpPr>
        <p:spPr>
          <a:xfrm>
            <a:off x="713725" y="784225"/>
            <a:ext cx="71892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Lowest point in lungs: normally  ~</a:t>
            </a:r>
            <a:r>
              <a:rPr b="1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30 cm below</a:t>
            </a: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highest point this represents 23 mm Hg pressure difference —&gt; ~</a:t>
            </a:r>
            <a:r>
              <a:rPr b="1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 mmHg</a:t>
            </a: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which is </a:t>
            </a:r>
            <a:r>
              <a:rPr b="1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above</a:t>
            </a: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 heart &amp; </a:t>
            </a:r>
            <a:r>
              <a:rPr b="1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 below</a:t>
            </a:r>
            <a:r>
              <a:rPr b="0" i="0" lang="en" sz="16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it.</a:t>
            </a:r>
            <a:endParaRPr b="0" i="0" sz="16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onic Obstructive Pulmonary Disease (COPD) by Slidesgo">
  <a:themeElements>
    <a:clrScheme name="Simple Light">
      <a:dk1>
        <a:srgbClr val="000000"/>
      </a:dk1>
      <a:lt1>
        <a:srgbClr val="FFFFFF"/>
      </a:lt1>
      <a:dk2>
        <a:srgbClr val="D4F3FF"/>
      </a:dk2>
      <a:lt2>
        <a:srgbClr val="A7EDED"/>
      </a:lt2>
      <a:accent1>
        <a:srgbClr val="0B5394"/>
      </a:accent1>
      <a:accent2>
        <a:srgbClr val="68CADD"/>
      </a:accent2>
      <a:accent3>
        <a:srgbClr val="A7EDED"/>
      </a:accent3>
      <a:accent4>
        <a:srgbClr val="99D9FF"/>
      </a:accent4>
      <a:accent5>
        <a:srgbClr val="0B5394"/>
      </a:accent5>
      <a:accent6>
        <a:srgbClr val="D4F3FF"/>
      </a:accent6>
      <a:hlink>
        <a:srgbClr val="CAD7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